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7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82799"/>
            <a:ext cx="14630400" cy="8238744"/>
          </a:xfrm>
          <a:prstGeom prst="rect">
            <a:avLst/>
          </a:prstGeom>
        </p:spPr>
      </p:pic>
      <p:sp>
        <p:nvSpPr>
          <p:cNvPr id="4" name="Text 0"/>
          <p:cNvSpPr/>
          <p:nvPr/>
        </p:nvSpPr>
        <p:spPr>
          <a:xfrm>
            <a:off x="685800" y="1243584"/>
            <a:ext cx="13267944" cy="1682496"/>
          </a:xfrm>
          <a:prstGeom prst="rect">
            <a:avLst/>
          </a:prstGeom>
          <a:noFill/>
          <a:ln/>
        </p:spPr>
        <p:txBody>
          <a:bodyPr wrap="square" lIns="0" tIns="0" rIns="0" bIns="0" rtlCol="0" anchor="ctr"/>
          <a:lstStyle/>
          <a:p>
            <a:pPr algn="r">
              <a:lnSpc>
                <a:spcPts val="6620"/>
              </a:lnSpc>
            </a:pPr>
            <a:endParaRPr lang="en-US" sz="5290" dirty="0"/>
          </a:p>
        </p:txBody>
      </p:sp>
      <p:sp>
        <p:nvSpPr>
          <p:cNvPr id="5" name="Text 1"/>
          <p:cNvSpPr/>
          <p:nvPr/>
        </p:nvSpPr>
        <p:spPr>
          <a:xfrm>
            <a:off x="685800" y="3145536"/>
            <a:ext cx="13267944" cy="0"/>
          </a:xfrm>
          <a:prstGeom prst="rect">
            <a:avLst/>
          </a:prstGeom>
          <a:noFill/>
          <a:ln/>
        </p:spPr>
        <p:txBody>
          <a:bodyPr wrap="none" lIns="0" tIns="0" rIns="0" bIns="0" rtlCol="0" anchor="ctr"/>
          <a:lstStyle>
            <a:lvl1pPr algn="l"/>
          </a:lstStyle>
          <a:p>
            <a:pPr marL="0" indent="0" algn="l">
              <a:lnSpc>
                <a:spcPts val="2450"/>
              </a:lnSpc>
              <a:buNone/>
            </a:pPr>
            <a:endParaRPr lang="en-US" sz="1530" dirty="0"/>
          </a:p>
          <a:p>
            <a:pPr marL="0" indent="0" algn="l">
              <a:lnSpc>
                <a:spcPts val="2450"/>
              </a:lnSpc>
              <a:buNone/>
            </a:pPr>
            <a:endParaRPr lang="en-US" sz="1530" dirty="0"/>
          </a:p>
        </p:txBody>
      </p:sp>
      <p:sp>
        <p:nvSpPr>
          <p:cNvPr id="6" name="Text 2"/>
          <p:cNvSpPr/>
          <p:nvPr/>
        </p:nvSpPr>
        <p:spPr>
          <a:xfrm>
            <a:off x="685800" y="3364992"/>
            <a:ext cx="13267944" cy="0"/>
          </a:xfrm>
          <a:prstGeom prst="rect">
            <a:avLst/>
          </a:prstGeom>
          <a:noFill/>
          <a:ln/>
        </p:spPr>
        <p:txBody>
          <a:bodyPr wrap="none" lIns="0" tIns="0" rIns="0" bIns="0" rtlCol="0" anchor="ctr"/>
          <a:lstStyle>
            <a:lvl1pPr algn="l"/>
          </a:lstStyle>
          <a:p>
            <a:pPr marL="0" indent="0" algn="l">
              <a:lnSpc>
                <a:spcPts val="2450"/>
              </a:lnSpc>
              <a:buNone/>
            </a:pPr>
            <a:endParaRPr lang="en-US" sz="1530" dirty="0"/>
          </a:p>
          <a:p>
            <a:pPr marL="0" indent="0" algn="l">
              <a:lnSpc>
                <a:spcPts val="2450"/>
              </a:lnSpc>
              <a:buNone/>
            </a:pPr>
            <a:endParaRPr lang="en-US" sz="1530" dirty="0"/>
          </a:p>
        </p:txBody>
      </p:sp>
      <p:sp>
        <p:nvSpPr>
          <p:cNvPr id="7" name="Text 3"/>
          <p:cNvSpPr/>
          <p:nvPr/>
        </p:nvSpPr>
        <p:spPr>
          <a:xfrm>
            <a:off x="685800" y="3584448"/>
            <a:ext cx="13267944" cy="0"/>
          </a:xfrm>
          <a:prstGeom prst="rect">
            <a:avLst/>
          </a:prstGeom>
          <a:noFill/>
          <a:ln/>
        </p:spPr>
        <p:txBody>
          <a:bodyPr wrap="none" lIns="0" tIns="0" rIns="0" bIns="0" rtlCol="0" anchor="ctr"/>
          <a:lstStyle>
            <a:lvl1pPr algn="l"/>
          </a:lstStyle>
          <a:p>
            <a:pPr marL="0" indent="0" algn="l">
              <a:lnSpc>
                <a:spcPts val="2450"/>
              </a:lnSpc>
              <a:buNone/>
            </a:pPr>
            <a:endParaRPr lang="en-US" sz="1530" dirty="0"/>
          </a:p>
          <a:p>
            <a:pPr marL="0" indent="0" algn="l">
              <a:lnSpc>
                <a:spcPts val="2450"/>
              </a:lnSpc>
              <a:buNone/>
            </a:pPr>
            <a:endParaRPr lang="en-US" sz="1530" dirty="0"/>
          </a:p>
        </p:txBody>
      </p:sp>
      <p:sp>
        <p:nvSpPr>
          <p:cNvPr id="8" name="Text 4"/>
          <p:cNvSpPr/>
          <p:nvPr/>
        </p:nvSpPr>
        <p:spPr>
          <a:xfrm>
            <a:off x="685800" y="3803904"/>
            <a:ext cx="13267944" cy="320040"/>
          </a:xfrm>
          <a:prstGeom prst="rect">
            <a:avLst/>
          </a:prstGeom>
          <a:noFill/>
          <a:ln/>
        </p:spPr>
        <p:txBody>
          <a:bodyPr wrap="non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 </a:t>
            </a:r>
            <a:endParaRPr lang="en-US" sz="1530" dirty="0"/>
          </a:p>
        </p:txBody>
      </p:sp>
      <p:sp>
        <p:nvSpPr>
          <p:cNvPr id="9" name="Text 5"/>
          <p:cNvSpPr/>
          <p:nvPr/>
        </p:nvSpPr>
        <p:spPr>
          <a:xfrm>
            <a:off x="5827628" y="3284200"/>
            <a:ext cx="13267944" cy="752373"/>
          </a:xfrm>
          <a:prstGeom prst="rect">
            <a:avLst/>
          </a:prstGeom>
          <a:noFill/>
          <a:ln/>
        </p:spPr>
        <p:txBody>
          <a:bodyPr wrap="none" lIns="0" tIns="0" rIns="0" bIns="0" rtlCol="0" anchor="ctr"/>
          <a:lstStyle/>
          <a:p>
            <a:pPr marL="0" indent="0" algn="l">
              <a:lnSpc>
                <a:spcPts val="2450"/>
              </a:lnSpc>
              <a:buNone/>
            </a:pPr>
            <a:r>
              <a:rPr lang="en-US" sz="2400" dirty="0">
                <a:solidFill>
                  <a:srgbClr val="202020"/>
                </a:solidFill>
                <a:latin typeface="思源黑体-思源黑体-Medium" pitchFamily="34" charset="0"/>
                <a:ea typeface="思源黑体-思源黑体-Medium" pitchFamily="34" charset="-122"/>
                <a:cs typeface="思源黑体-思源黑体-Medium" pitchFamily="34" charset="-120"/>
              </a:rPr>
              <a:t>Team Members:</a:t>
            </a:r>
          </a:p>
          <a:p>
            <a:pPr marL="0" indent="0" algn="l">
              <a:lnSpc>
                <a:spcPts val="2450"/>
              </a:lnSpc>
              <a:buNone/>
            </a:pPr>
            <a:endParaRPr lang="en-US" sz="1530" dirty="0">
              <a:solidFill>
                <a:srgbClr val="202020"/>
              </a:solidFill>
              <a:latin typeface="思源黑体-思源黑体-Medium" pitchFamily="34" charset="0"/>
              <a:ea typeface="思源黑体-思源黑体-Medium" pitchFamily="34" charset="-122"/>
              <a:cs typeface="思源黑体-思源黑体-Medium" pitchFamily="34" charset="-120"/>
            </a:endParaRPr>
          </a:p>
          <a:p>
            <a:pPr marL="0" indent="0" algn="l">
              <a:lnSpc>
                <a:spcPts val="2450"/>
              </a:lnSpc>
              <a:buNone/>
            </a:pPr>
            <a:r>
              <a:rPr lang="en-US" dirty="0">
                <a:solidFill>
                  <a:srgbClr val="202020"/>
                </a:solidFill>
                <a:latin typeface="思源黑体-思源黑体-Medium" pitchFamily="34" charset="0"/>
                <a:ea typeface="思源黑体-思源黑体-Medium" pitchFamily="34" charset="-122"/>
                <a:cs typeface="思源黑体-思源黑体-Medium" pitchFamily="34" charset="-120"/>
              </a:rPr>
              <a:t>2310030298 G.Harinivas </a:t>
            </a:r>
            <a:endParaRPr lang="en-US" dirty="0"/>
          </a:p>
        </p:txBody>
      </p:sp>
      <p:sp>
        <p:nvSpPr>
          <p:cNvPr id="10" name="Text 6"/>
          <p:cNvSpPr/>
          <p:nvPr/>
        </p:nvSpPr>
        <p:spPr>
          <a:xfrm>
            <a:off x="5827628" y="4239527"/>
            <a:ext cx="13267944" cy="320040"/>
          </a:xfrm>
          <a:prstGeom prst="rect">
            <a:avLst/>
          </a:prstGeom>
          <a:noFill/>
          <a:ln/>
        </p:spPr>
        <p:txBody>
          <a:bodyPr wrap="none" lIns="0" tIns="0" rIns="0" bIns="0" rtlCol="0" anchor="ctr"/>
          <a:lstStyle/>
          <a:p>
            <a:pPr marL="0" indent="0" algn="l">
              <a:lnSpc>
                <a:spcPts val="2450"/>
              </a:lnSpc>
              <a:buNone/>
            </a:pPr>
            <a:r>
              <a:rPr lang="en-US" dirty="0">
                <a:solidFill>
                  <a:srgbClr val="202020"/>
                </a:solidFill>
                <a:latin typeface="思源黑体-思源黑体-Medium" pitchFamily="34" charset="0"/>
                <a:ea typeface="思源黑体-思源黑体-Medium" pitchFamily="34" charset="-122"/>
                <a:cs typeface="思源黑体-思源黑体-Medium" pitchFamily="34" charset="-120"/>
              </a:rPr>
              <a:t>2310030205 K.Venu Gopal</a:t>
            </a:r>
            <a:endParaRPr lang="en-US" dirty="0"/>
          </a:p>
        </p:txBody>
      </p:sp>
      <p:sp>
        <p:nvSpPr>
          <p:cNvPr id="11" name="Text 7"/>
          <p:cNvSpPr/>
          <p:nvPr/>
        </p:nvSpPr>
        <p:spPr>
          <a:xfrm>
            <a:off x="5827628" y="4682733"/>
            <a:ext cx="13267944" cy="320040"/>
          </a:xfrm>
          <a:prstGeom prst="rect">
            <a:avLst/>
          </a:prstGeom>
          <a:noFill/>
          <a:ln/>
        </p:spPr>
        <p:txBody>
          <a:bodyPr wrap="none" lIns="0" tIns="0" rIns="0" bIns="0" rtlCol="0" anchor="ctr"/>
          <a:lstStyle/>
          <a:p>
            <a:pPr marL="0" indent="0" algn="l">
              <a:lnSpc>
                <a:spcPts val="2450"/>
              </a:lnSpc>
              <a:buNone/>
            </a:pPr>
            <a:r>
              <a:rPr lang="en-US" dirty="0">
                <a:solidFill>
                  <a:srgbClr val="202020"/>
                </a:solidFill>
                <a:latin typeface="思源黑体-思源黑体-Medium" pitchFamily="34" charset="0"/>
                <a:ea typeface="思源黑体-思源黑体-Medium" pitchFamily="34" charset="-122"/>
                <a:cs typeface="思源黑体-思源黑体-Medium" pitchFamily="34" charset="-120"/>
              </a:rPr>
              <a:t>2310030437 R. Sai Kiran</a:t>
            </a:r>
            <a:endParaRPr lang="en-US" dirty="0"/>
          </a:p>
        </p:txBody>
      </p:sp>
      <p:sp>
        <p:nvSpPr>
          <p:cNvPr id="12" name="Text 8"/>
          <p:cNvSpPr/>
          <p:nvPr/>
        </p:nvSpPr>
        <p:spPr>
          <a:xfrm>
            <a:off x="5827628" y="5110437"/>
            <a:ext cx="13267944" cy="320040"/>
          </a:xfrm>
          <a:prstGeom prst="rect">
            <a:avLst/>
          </a:prstGeom>
          <a:noFill/>
          <a:ln/>
        </p:spPr>
        <p:txBody>
          <a:bodyPr wrap="none" lIns="0" tIns="0" rIns="0" bIns="0" rtlCol="0" anchor="ctr"/>
          <a:lstStyle/>
          <a:p>
            <a:pPr marL="0" indent="0" algn="l">
              <a:lnSpc>
                <a:spcPts val="2450"/>
              </a:lnSpc>
              <a:buNone/>
            </a:pPr>
            <a:r>
              <a:rPr lang="en-US" dirty="0">
                <a:solidFill>
                  <a:srgbClr val="202020"/>
                </a:solidFill>
                <a:latin typeface="思源黑体-思源黑体-Medium" pitchFamily="34" charset="0"/>
                <a:ea typeface="思源黑体-思源黑体-Medium" pitchFamily="34" charset="-122"/>
                <a:cs typeface="思源黑体-思源黑体-Medium" pitchFamily="34" charset="-120"/>
              </a:rPr>
              <a:t>2310030293 G.Nikhith Reddy</a:t>
            </a:r>
            <a:endParaRPr lang="en-US" dirty="0"/>
          </a:p>
        </p:txBody>
      </p:sp>
      <p:sp>
        <p:nvSpPr>
          <p:cNvPr id="13" name="Text 9"/>
          <p:cNvSpPr/>
          <p:nvPr/>
        </p:nvSpPr>
        <p:spPr>
          <a:xfrm>
            <a:off x="5827628" y="5393623"/>
            <a:ext cx="13186262" cy="976516"/>
          </a:xfrm>
          <a:prstGeom prst="rect">
            <a:avLst/>
          </a:prstGeom>
          <a:noFill/>
          <a:ln/>
        </p:spPr>
        <p:txBody>
          <a:bodyPr wrap="none" lIns="0" tIns="0" rIns="0" bIns="0" rtlCol="0" anchor="ctr"/>
          <a:lstStyle/>
          <a:p>
            <a:pPr marL="0" indent="0" algn="l">
              <a:lnSpc>
                <a:spcPts val="2450"/>
              </a:lnSpc>
              <a:buNone/>
            </a:pPr>
            <a:r>
              <a:rPr lang="en-US" dirty="0">
                <a:solidFill>
                  <a:srgbClr val="202020"/>
                </a:solidFill>
                <a:latin typeface="思源黑体-思源黑体-Medium" pitchFamily="34" charset="0"/>
                <a:ea typeface="思源黑体-思源黑体-Medium" pitchFamily="34" charset="-122"/>
              </a:rPr>
              <a:t>2310030372 G. Avinash</a:t>
            </a:r>
          </a:p>
          <a:p>
            <a:pPr marL="0" indent="0" algn="l">
              <a:lnSpc>
                <a:spcPts val="2450"/>
              </a:lnSpc>
              <a:buNone/>
            </a:pPr>
            <a:r>
              <a:rPr lang="en-US" dirty="0">
                <a:solidFill>
                  <a:srgbClr val="202020"/>
                </a:solidFill>
                <a:latin typeface="思源黑体-思源黑体-Medium" pitchFamily="34" charset="0"/>
                <a:ea typeface="思源黑体-思源黑体-Medium" pitchFamily="34" charset="-122"/>
              </a:rPr>
              <a:t>2310030259 B. Manideep</a:t>
            </a:r>
            <a:endParaRPr lang="en-US" dirty="0"/>
          </a:p>
        </p:txBody>
      </p:sp>
      <p:sp>
        <p:nvSpPr>
          <p:cNvPr id="15" name="TextBox 14">
            <a:extLst>
              <a:ext uri="{FF2B5EF4-FFF2-40B4-BE49-F238E27FC236}">
                <a16:creationId xmlns:a16="http://schemas.microsoft.com/office/drawing/2014/main" id="{7E47A677-B413-E03A-D08B-9205EEEAC98D}"/>
              </a:ext>
            </a:extLst>
          </p:cNvPr>
          <p:cNvSpPr txBox="1"/>
          <p:nvPr/>
        </p:nvSpPr>
        <p:spPr>
          <a:xfrm>
            <a:off x="-5810091" y="821966"/>
            <a:ext cx="18230850" cy="909929"/>
          </a:xfrm>
          <a:prstGeom prst="rect">
            <a:avLst/>
          </a:prstGeom>
          <a:noFill/>
        </p:spPr>
        <p:txBody>
          <a:bodyPr wrap="square">
            <a:spAutoFit/>
          </a:bodyPr>
          <a:lstStyle/>
          <a:p>
            <a:pPr algn="r">
              <a:lnSpc>
                <a:spcPts val="6620"/>
              </a:lnSpc>
            </a:pPr>
            <a:r>
              <a:rPr lang="en-IN" sz="5400" dirty="0"/>
              <a:t>Amazon Marketing &amp; Data Analysis</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00721" y="0"/>
            <a:ext cx="14630400" cy="8238744"/>
          </a:xfrm>
          <a:prstGeom prst="rect">
            <a:avLst/>
          </a:prstGeom>
        </p:spPr>
      </p:pic>
      <p:sp>
        <p:nvSpPr>
          <p:cNvPr id="3" name="Text 0"/>
          <p:cNvSpPr/>
          <p:nvPr/>
        </p:nvSpPr>
        <p:spPr>
          <a:xfrm>
            <a:off x="685800" y="3877056"/>
            <a:ext cx="13267944" cy="493776"/>
          </a:xfrm>
          <a:prstGeom prst="rect">
            <a:avLst/>
          </a:prstGeom>
          <a:noFill/>
          <a:ln/>
        </p:spPr>
        <p:txBody>
          <a:bodyPr wrap="none" lIns="0" tIns="0" rIns="0" bIns="0" rtlCol="0" anchor="ctr"/>
          <a:lstStyle/>
          <a:p>
            <a:pPr marL="0" indent="0" algn="ctr">
              <a:lnSpc>
                <a:spcPts val="3840"/>
              </a:lnSpc>
              <a:buNone/>
            </a:pPr>
            <a:r>
              <a:rPr lang="en-US" sz="4800" dirty="0">
                <a:solidFill>
                  <a:srgbClr val="00170F"/>
                </a:solidFill>
                <a:latin typeface="阿里妈妈数黑体-AlimamaShuHeiTi-Bold" pitchFamily="34" charset="0"/>
                <a:ea typeface="阿里妈妈数黑体-AlimamaShuHeiTi-Bold" pitchFamily="34" charset="-122"/>
                <a:cs typeface="阿里妈妈数黑体-AlimamaShuHeiTi-Bold" pitchFamily="34" charset="-120"/>
              </a:rPr>
              <a:t>Thank You</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sp>
        <p:nvSpPr>
          <p:cNvPr id="4" name="Text 0"/>
          <p:cNvSpPr/>
          <p:nvPr/>
        </p:nvSpPr>
        <p:spPr>
          <a:xfrm>
            <a:off x="685800" y="2432304"/>
            <a:ext cx="13267944" cy="1682496"/>
          </a:xfrm>
          <a:prstGeom prst="rect">
            <a:avLst/>
          </a:prstGeom>
          <a:noFill/>
          <a:ln/>
        </p:spPr>
        <p:txBody>
          <a:bodyPr wrap="square" lIns="0" tIns="0" rIns="0" bIns="0" rtlCol="0" anchor="ctr"/>
          <a:lstStyle/>
          <a:p>
            <a:pPr marL="0" indent="0" algn="l">
              <a:lnSpc>
                <a:spcPts val="6620"/>
              </a:lnSpc>
              <a:buNone/>
            </a:pPr>
            <a:r>
              <a:rPr lang="en-US" sz="5290" dirty="0">
                <a:solidFill>
                  <a:srgbClr val="00170F"/>
                </a:solidFill>
                <a:latin typeface="阿里妈妈数黑体-AlimamaShuHeiTi-Bold" pitchFamily="34" charset="0"/>
                <a:ea typeface="阿里妈妈数黑体-AlimamaShuHeiTi-Bold" pitchFamily="34" charset="-122"/>
                <a:cs typeface="阿里妈妈数黑体-AlimamaShuHeiTi-Bold" pitchFamily="34" charset="-120"/>
              </a:rPr>
              <a:t>Amazon Data Analysis and Marketing Strategies</a:t>
            </a:r>
            <a:endParaRPr lang="en-US" sz="5290" dirty="0"/>
          </a:p>
        </p:txBody>
      </p:sp>
      <p:sp>
        <p:nvSpPr>
          <p:cNvPr id="5" name="Text 1"/>
          <p:cNvSpPr/>
          <p:nvPr/>
        </p:nvSpPr>
        <p:spPr>
          <a:xfrm>
            <a:off x="685800" y="4334256"/>
            <a:ext cx="13267944" cy="1252728"/>
          </a:xfrm>
          <a:prstGeom prst="rect">
            <a:avLst/>
          </a:prstGeom>
          <a:noFill/>
          <a:ln/>
        </p:spPr>
        <p:txBody>
          <a:bodyPr wrap="square" lIns="0" tIns="0" rIns="0" bIns="0" rtlCol="0" anchor="ctr"/>
          <a:lstStyle/>
          <a:p>
            <a:pPr marL="0" indent="0" algn="l">
              <a:lnSpc>
                <a:spcPts val="2450"/>
              </a:lnSpc>
              <a:buNone/>
            </a:pPr>
            <a:r>
              <a:rPr lang="en-US" dirty="0">
                <a:solidFill>
                  <a:srgbClr val="202020"/>
                </a:solidFill>
                <a:latin typeface="思源黑体-思源黑体-Medium" pitchFamily="34" charset="0"/>
                <a:ea typeface="思源黑体-思源黑体-Medium" pitchFamily="34" charset="-122"/>
                <a:cs typeface="思源黑体-思源黑体-Medium" pitchFamily="34" charset="-120"/>
              </a:rPr>
              <a:t>This presentation delves into the innovative data analysis techniques and marketing strategies employed by Amazon. By harnessing extensive data insights, Amazon enhances customer experience, streamlines its operations, and accelerates sales growth. We will explore how these practices not only personalize recommendations but also inform inventory management and advertising efforts, making Amazon a leader in e-commerce</a:t>
            </a: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t>
            </a:r>
            <a:endParaRPr lang="en-US" sz="15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685800" y="3282696"/>
            <a:ext cx="4297680" cy="2295144"/>
          </a:xfrm>
          <a:prstGeom prst="rect">
            <a:avLst/>
          </a:prstGeom>
        </p:spPr>
      </p:pic>
      <p:pic>
        <p:nvPicPr>
          <p:cNvPr id="5" name="Image 3" descr="preencoded.png"/>
          <p:cNvPicPr>
            <a:picLocks noChangeAspect="1"/>
          </p:cNvPicPr>
          <p:nvPr/>
        </p:nvPicPr>
        <p:blipFill>
          <a:blip r:embed="rId5"/>
          <a:stretch>
            <a:fillRect/>
          </a:stretch>
        </p:blipFill>
        <p:spPr>
          <a:xfrm>
            <a:off x="5175504" y="3282696"/>
            <a:ext cx="4297680" cy="2295144"/>
          </a:xfrm>
          <a:prstGeom prst="rect">
            <a:avLst/>
          </a:prstGeom>
        </p:spPr>
      </p:pic>
      <p:pic>
        <p:nvPicPr>
          <p:cNvPr id="6" name="Image 4" descr="preencoded.png"/>
          <p:cNvPicPr>
            <a:picLocks noChangeAspect="1"/>
          </p:cNvPicPr>
          <p:nvPr/>
        </p:nvPicPr>
        <p:blipFill>
          <a:blip r:embed="rId5"/>
          <a:stretch>
            <a:fillRect/>
          </a:stretch>
        </p:blipFill>
        <p:spPr>
          <a:xfrm>
            <a:off x="9656064" y="3282696"/>
            <a:ext cx="4297680" cy="2295144"/>
          </a:xfrm>
          <a:prstGeom prst="rect">
            <a:avLst/>
          </a:prstGeom>
        </p:spPr>
      </p:pic>
      <p:sp>
        <p:nvSpPr>
          <p:cNvPr id="7" name="Text 0"/>
          <p:cNvSpPr/>
          <p:nvPr/>
        </p:nvSpPr>
        <p:spPr>
          <a:xfrm>
            <a:off x="685800" y="2450592"/>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00170F"/>
                </a:solidFill>
                <a:latin typeface="阿里妈妈数黑体-AlimamaShuHeiTi-Bold" pitchFamily="34" charset="0"/>
                <a:ea typeface="阿里妈妈数黑体-AlimamaShuHeiTi-Bold" pitchFamily="34" charset="-122"/>
                <a:cs typeface="阿里妈妈数黑体-AlimamaShuHeiTi-Bold" pitchFamily="34" charset="-120"/>
              </a:rPr>
              <a:t>Data Collection Methods</a:t>
            </a:r>
            <a:endParaRPr lang="en-US" sz="3840" dirty="0"/>
          </a:p>
        </p:txBody>
      </p:sp>
      <p:sp>
        <p:nvSpPr>
          <p:cNvPr id="8" name="Text 1"/>
          <p:cNvSpPr/>
          <p:nvPr/>
        </p:nvSpPr>
        <p:spPr>
          <a:xfrm>
            <a:off x="914400" y="3401568"/>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Customer Behavior Tracking</a:t>
            </a:r>
            <a:endParaRPr lang="en-US" sz="1920" dirty="0"/>
          </a:p>
        </p:txBody>
      </p:sp>
      <p:sp>
        <p:nvSpPr>
          <p:cNvPr id="9" name="Text 2"/>
          <p:cNvSpPr/>
          <p:nvPr/>
        </p:nvSpPr>
        <p:spPr>
          <a:xfrm>
            <a:off x="914400" y="3886200"/>
            <a:ext cx="3849624" cy="1563624"/>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Amazon collects extensive data on customer interactions, including browsing history, purchase patterns, and reviews, allowing for a deeper understanding of consumer preferences.</a:t>
            </a:r>
            <a:endParaRPr lang="en-US" sz="1530" dirty="0"/>
          </a:p>
        </p:txBody>
      </p:sp>
      <p:sp>
        <p:nvSpPr>
          <p:cNvPr id="10" name="Text 3"/>
          <p:cNvSpPr/>
          <p:nvPr/>
        </p:nvSpPr>
        <p:spPr>
          <a:xfrm>
            <a:off x="5394960" y="3401568"/>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Sales and Inventory Data</a:t>
            </a:r>
            <a:endParaRPr lang="en-US" sz="1920" dirty="0"/>
          </a:p>
        </p:txBody>
      </p:sp>
      <p:sp>
        <p:nvSpPr>
          <p:cNvPr id="11" name="Text 4"/>
          <p:cNvSpPr/>
          <p:nvPr/>
        </p:nvSpPr>
        <p:spPr>
          <a:xfrm>
            <a:off x="5394960" y="3886200"/>
            <a:ext cx="3849624" cy="1563624"/>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Continuous monitoring of sales and inventory levels enables Amazon to forecast demand accurately and optimize stock levels, reducing costs and improving customer satisfaction.</a:t>
            </a:r>
            <a:endParaRPr lang="en-US" sz="1530" dirty="0"/>
          </a:p>
        </p:txBody>
      </p:sp>
      <p:sp>
        <p:nvSpPr>
          <p:cNvPr id="12" name="Text 5"/>
          <p:cNvSpPr/>
          <p:nvPr/>
        </p:nvSpPr>
        <p:spPr>
          <a:xfrm>
            <a:off x="9884664" y="3401568"/>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Third-Party Seller Insights</a:t>
            </a:r>
            <a:endParaRPr lang="en-US" sz="1920" dirty="0"/>
          </a:p>
        </p:txBody>
      </p:sp>
      <p:sp>
        <p:nvSpPr>
          <p:cNvPr id="13" name="Text 6"/>
          <p:cNvSpPr/>
          <p:nvPr/>
        </p:nvSpPr>
        <p:spPr>
          <a:xfrm>
            <a:off x="9884664" y="3886200"/>
            <a:ext cx="3849624" cy="1252728"/>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Amazon analyzes data from third-party sellers to understand market trends and pricing strategies, which helps improve overall marketplace competitiveness.</a:t>
            </a:r>
            <a:endParaRPr lang="en-US" sz="15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5001768" y="2212848"/>
            <a:ext cx="4645152" cy="4645152"/>
          </a:xfrm>
          <a:prstGeom prst="rect">
            <a:avLst/>
          </a:prstGeom>
        </p:spPr>
      </p:pic>
      <p:pic>
        <p:nvPicPr>
          <p:cNvPr id="4" name="Image 2" descr="preencoded.png"/>
          <p:cNvPicPr>
            <a:picLocks noChangeAspect="1"/>
          </p:cNvPicPr>
          <p:nvPr/>
        </p:nvPicPr>
        <p:blipFill>
          <a:blip r:embed="rId5"/>
          <a:stretch>
            <a:fillRect/>
          </a:stretch>
        </p:blipFill>
        <p:spPr>
          <a:xfrm>
            <a:off x="5001768" y="2212848"/>
            <a:ext cx="4645152" cy="4645152"/>
          </a:xfrm>
          <a:prstGeom prst="rect">
            <a:avLst/>
          </a:prstGeom>
        </p:spPr>
      </p:pic>
      <p:pic>
        <p:nvPicPr>
          <p:cNvPr id="5" name="Image 3" descr="preencoded.png"/>
          <p:cNvPicPr>
            <a:picLocks noChangeAspect="1"/>
          </p:cNvPicPr>
          <p:nvPr/>
        </p:nvPicPr>
        <p:blipFill>
          <a:blip r:embed="rId6"/>
          <a:stretch>
            <a:fillRect/>
          </a:stretch>
        </p:blipFill>
        <p:spPr>
          <a:xfrm>
            <a:off x="5001768" y="2212848"/>
            <a:ext cx="4645152" cy="4645152"/>
          </a:xfrm>
          <a:prstGeom prst="rect">
            <a:avLst/>
          </a:prstGeom>
        </p:spPr>
      </p:pic>
      <p:pic>
        <p:nvPicPr>
          <p:cNvPr id="6" name="Image 4" descr="preencoded.png"/>
          <p:cNvPicPr>
            <a:picLocks noChangeAspect="1"/>
          </p:cNvPicPr>
          <p:nvPr/>
        </p:nvPicPr>
        <p:blipFill>
          <a:blip r:embed="rId7"/>
          <a:stretch>
            <a:fillRect/>
          </a:stretch>
        </p:blipFill>
        <p:spPr>
          <a:xfrm>
            <a:off x="4599432" y="4050792"/>
            <a:ext cx="978408" cy="978408"/>
          </a:xfrm>
          <a:prstGeom prst="rect">
            <a:avLst/>
          </a:prstGeom>
        </p:spPr>
      </p:pic>
      <p:pic>
        <p:nvPicPr>
          <p:cNvPr id="7" name="Image 5" descr="preencoded.png"/>
          <p:cNvPicPr>
            <a:picLocks noChangeAspect="1"/>
          </p:cNvPicPr>
          <p:nvPr/>
        </p:nvPicPr>
        <p:blipFill>
          <a:blip r:embed="rId7"/>
          <a:stretch>
            <a:fillRect/>
          </a:stretch>
        </p:blipFill>
        <p:spPr>
          <a:xfrm>
            <a:off x="7946136" y="2112264"/>
            <a:ext cx="978408" cy="978408"/>
          </a:xfrm>
          <a:prstGeom prst="rect">
            <a:avLst/>
          </a:prstGeom>
        </p:spPr>
      </p:pic>
      <p:pic>
        <p:nvPicPr>
          <p:cNvPr id="8" name="Image 6" descr="preencoded.png"/>
          <p:cNvPicPr>
            <a:picLocks noChangeAspect="1"/>
          </p:cNvPicPr>
          <p:nvPr/>
        </p:nvPicPr>
        <p:blipFill>
          <a:blip r:embed="rId7"/>
          <a:stretch>
            <a:fillRect/>
          </a:stretch>
        </p:blipFill>
        <p:spPr>
          <a:xfrm>
            <a:off x="7946136" y="5980176"/>
            <a:ext cx="978408" cy="978408"/>
          </a:xfrm>
          <a:prstGeom prst="rect">
            <a:avLst/>
          </a:prstGeom>
        </p:spPr>
      </p:pic>
      <p:sp>
        <p:nvSpPr>
          <p:cNvPr id="9" name="Text 0"/>
          <p:cNvSpPr/>
          <p:nvPr/>
        </p:nvSpPr>
        <p:spPr>
          <a:xfrm>
            <a:off x="685800" y="1033272"/>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00170F"/>
                </a:solidFill>
                <a:latin typeface="阿里妈妈数黑体-AlimamaShuHeiTi-Bold" pitchFamily="34" charset="0"/>
                <a:ea typeface="阿里妈妈数黑体-AlimamaShuHeiTi-Bold" pitchFamily="34" charset="-122"/>
                <a:cs typeface="阿里妈妈数黑体-AlimamaShuHeiTi-Bold" pitchFamily="34" charset="-120"/>
              </a:rPr>
              <a:t>Data Analysis Techniques</a:t>
            </a:r>
            <a:endParaRPr lang="en-US" sz="3840" dirty="0"/>
          </a:p>
        </p:txBody>
      </p:sp>
      <p:sp>
        <p:nvSpPr>
          <p:cNvPr id="10" name="Text 1"/>
          <p:cNvSpPr/>
          <p:nvPr/>
        </p:nvSpPr>
        <p:spPr>
          <a:xfrm>
            <a:off x="786384" y="3337560"/>
            <a:ext cx="3538728" cy="310896"/>
          </a:xfrm>
          <a:prstGeom prst="rect">
            <a:avLst/>
          </a:prstGeom>
          <a:noFill/>
          <a:ln/>
        </p:spPr>
        <p:txBody>
          <a:bodyPr wrap="none" lIns="0" tIns="0" rIns="0" bIns="0" rtlCol="0" anchor="ctr"/>
          <a:lstStyle/>
          <a:p>
            <a:pPr marL="0" indent="0" algn="r">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Predictive Analytics</a:t>
            </a:r>
            <a:endParaRPr lang="en-US" sz="1920" dirty="0"/>
          </a:p>
        </p:txBody>
      </p:sp>
      <p:sp>
        <p:nvSpPr>
          <p:cNvPr id="11" name="Text 2"/>
          <p:cNvSpPr/>
          <p:nvPr/>
        </p:nvSpPr>
        <p:spPr>
          <a:xfrm>
            <a:off x="786384" y="3858768"/>
            <a:ext cx="3538728" cy="1874520"/>
          </a:xfrm>
          <a:prstGeom prst="rect">
            <a:avLst/>
          </a:prstGeom>
          <a:noFill/>
          <a:ln/>
        </p:spPr>
        <p:txBody>
          <a:bodyPr wrap="square" lIns="0" tIns="0" rIns="0" bIns="0" rtlCol="0" anchor="ctr"/>
          <a:lstStyle/>
          <a:p>
            <a:pPr marL="0" indent="0" algn="r">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By utilizing machine learning algorithms, Amazon forecasts sales trends and customer buying behavior, enabling targeted marketing campaigns and inventory management.</a:t>
            </a:r>
            <a:endParaRPr lang="en-US" sz="1530" dirty="0"/>
          </a:p>
        </p:txBody>
      </p:sp>
      <p:sp>
        <p:nvSpPr>
          <p:cNvPr id="12" name="Text 3"/>
          <p:cNvSpPr/>
          <p:nvPr/>
        </p:nvSpPr>
        <p:spPr>
          <a:xfrm>
            <a:off x="5020056" y="4352544"/>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1</a:t>
            </a:r>
            <a:endParaRPr lang="en-US" sz="1920" dirty="0"/>
          </a:p>
        </p:txBody>
      </p:sp>
      <p:sp>
        <p:nvSpPr>
          <p:cNvPr id="13" name="Text 4"/>
          <p:cNvSpPr/>
          <p:nvPr/>
        </p:nvSpPr>
        <p:spPr>
          <a:xfrm>
            <a:off x="8366760" y="2423160"/>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2</a:t>
            </a:r>
            <a:endParaRPr lang="en-US" sz="1920" dirty="0"/>
          </a:p>
        </p:txBody>
      </p:sp>
      <p:sp>
        <p:nvSpPr>
          <p:cNvPr id="14" name="Text 5"/>
          <p:cNvSpPr/>
          <p:nvPr/>
        </p:nvSpPr>
        <p:spPr>
          <a:xfrm>
            <a:off x="9930384" y="2084832"/>
            <a:ext cx="3922776"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A/B Testing</a:t>
            </a:r>
            <a:endParaRPr lang="en-US" sz="1920" dirty="0"/>
          </a:p>
        </p:txBody>
      </p:sp>
      <p:sp>
        <p:nvSpPr>
          <p:cNvPr id="15" name="Text 6"/>
          <p:cNvSpPr/>
          <p:nvPr/>
        </p:nvSpPr>
        <p:spPr>
          <a:xfrm>
            <a:off x="9930384" y="2606040"/>
            <a:ext cx="3922776" cy="1563624"/>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Amazon employs A/B testing to evaluate different marketing strategies and website designs, optimizing user experience and increasing conversion rates through data-driven decisions.</a:t>
            </a:r>
            <a:endParaRPr lang="en-US" sz="1530" dirty="0"/>
          </a:p>
        </p:txBody>
      </p:sp>
      <p:sp>
        <p:nvSpPr>
          <p:cNvPr id="16" name="Text 7"/>
          <p:cNvSpPr/>
          <p:nvPr/>
        </p:nvSpPr>
        <p:spPr>
          <a:xfrm>
            <a:off x="8366760" y="6291072"/>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3</a:t>
            </a:r>
            <a:endParaRPr lang="en-US" sz="1920" dirty="0"/>
          </a:p>
        </p:txBody>
      </p:sp>
      <p:sp>
        <p:nvSpPr>
          <p:cNvPr id="17" name="Text 8"/>
          <p:cNvSpPr/>
          <p:nvPr/>
        </p:nvSpPr>
        <p:spPr>
          <a:xfrm>
            <a:off x="9930384" y="4901184"/>
            <a:ext cx="3922776"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Sentiment Analysis</a:t>
            </a:r>
            <a:endParaRPr lang="en-US" sz="1920" dirty="0"/>
          </a:p>
        </p:txBody>
      </p:sp>
      <p:sp>
        <p:nvSpPr>
          <p:cNvPr id="18" name="Text 9"/>
          <p:cNvSpPr/>
          <p:nvPr/>
        </p:nvSpPr>
        <p:spPr>
          <a:xfrm>
            <a:off x="9930384" y="5422392"/>
            <a:ext cx="3922776" cy="1563624"/>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Analyzing customer reviews and feedback helps Amazon gauge product satisfaction and identify areas for improvement, influencing product development and marketing strategies.</a:t>
            </a:r>
            <a:endParaRPr lang="en-US" sz="15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685800" y="2971800"/>
            <a:ext cx="4297680" cy="2916936"/>
          </a:xfrm>
          <a:prstGeom prst="rect">
            <a:avLst/>
          </a:prstGeom>
        </p:spPr>
      </p:pic>
      <p:pic>
        <p:nvPicPr>
          <p:cNvPr id="5" name="Image 3" descr="preencoded.png"/>
          <p:cNvPicPr>
            <a:picLocks noChangeAspect="1"/>
          </p:cNvPicPr>
          <p:nvPr/>
        </p:nvPicPr>
        <p:blipFill>
          <a:blip r:embed="rId5"/>
          <a:stretch>
            <a:fillRect/>
          </a:stretch>
        </p:blipFill>
        <p:spPr>
          <a:xfrm>
            <a:off x="5175504" y="2971800"/>
            <a:ext cx="4297680" cy="2916936"/>
          </a:xfrm>
          <a:prstGeom prst="rect">
            <a:avLst/>
          </a:prstGeom>
        </p:spPr>
      </p:pic>
      <p:pic>
        <p:nvPicPr>
          <p:cNvPr id="6" name="Image 4" descr="preencoded.png"/>
          <p:cNvPicPr>
            <a:picLocks noChangeAspect="1"/>
          </p:cNvPicPr>
          <p:nvPr/>
        </p:nvPicPr>
        <p:blipFill>
          <a:blip r:embed="rId5"/>
          <a:stretch>
            <a:fillRect/>
          </a:stretch>
        </p:blipFill>
        <p:spPr>
          <a:xfrm>
            <a:off x="9656064" y="2971800"/>
            <a:ext cx="4297680" cy="2916936"/>
          </a:xfrm>
          <a:prstGeom prst="rect">
            <a:avLst/>
          </a:prstGeom>
        </p:spPr>
      </p:pic>
      <p:sp>
        <p:nvSpPr>
          <p:cNvPr id="7" name="Text 0"/>
          <p:cNvSpPr/>
          <p:nvPr/>
        </p:nvSpPr>
        <p:spPr>
          <a:xfrm>
            <a:off x="685800" y="2139696"/>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00170F"/>
                </a:solidFill>
                <a:latin typeface="阿里妈妈数黑体-AlimamaShuHeiTi-Bold" pitchFamily="34" charset="0"/>
                <a:ea typeface="阿里妈妈数黑体-AlimamaShuHeiTi-Bold" pitchFamily="34" charset="-122"/>
                <a:cs typeface="阿里妈妈数黑体-AlimamaShuHeiTi-Bold" pitchFamily="34" charset="-120"/>
              </a:rPr>
              <a:t>Marketing Strategies</a:t>
            </a:r>
            <a:endParaRPr lang="en-US" sz="3840" dirty="0"/>
          </a:p>
        </p:txBody>
      </p:sp>
      <p:sp>
        <p:nvSpPr>
          <p:cNvPr id="8" name="Text 1"/>
          <p:cNvSpPr/>
          <p:nvPr/>
        </p:nvSpPr>
        <p:spPr>
          <a:xfrm>
            <a:off x="914400" y="3099816"/>
            <a:ext cx="3849624" cy="612648"/>
          </a:xfrm>
          <a:prstGeom prst="rect">
            <a:avLst/>
          </a:prstGeom>
          <a:noFill/>
          <a:ln/>
        </p:spPr>
        <p:txBody>
          <a:bodyPr wrap="squar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Personalized Recommendations</a:t>
            </a:r>
            <a:endParaRPr lang="en-US" sz="1920" dirty="0"/>
          </a:p>
        </p:txBody>
      </p:sp>
      <p:sp>
        <p:nvSpPr>
          <p:cNvPr id="9" name="Text 2"/>
          <p:cNvSpPr/>
          <p:nvPr/>
        </p:nvSpPr>
        <p:spPr>
          <a:xfrm>
            <a:off x="914400" y="3886200"/>
            <a:ext cx="3849624" cy="1874520"/>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Leveraging data analysis, Amazon provides personalized product suggestions based on individual customer behavior, increasing upselling opportunities and enhancing user experience.</a:t>
            </a:r>
            <a:endParaRPr lang="en-US" sz="1530" dirty="0"/>
          </a:p>
        </p:txBody>
      </p:sp>
      <p:sp>
        <p:nvSpPr>
          <p:cNvPr id="10" name="Text 3"/>
          <p:cNvSpPr/>
          <p:nvPr/>
        </p:nvSpPr>
        <p:spPr>
          <a:xfrm>
            <a:off x="5394960" y="3099816"/>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Targeted Advertising</a:t>
            </a:r>
            <a:endParaRPr lang="en-US" sz="1920" dirty="0"/>
          </a:p>
        </p:txBody>
      </p:sp>
      <p:sp>
        <p:nvSpPr>
          <p:cNvPr id="11" name="Text 4"/>
          <p:cNvSpPr/>
          <p:nvPr/>
        </p:nvSpPr>
        <p:spPr>
          <a:xfrm>
            <a:off x="5394960" y="3575304"/>
            <a:ext cx="3849624" cy="1252728"/>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Amazon's advertising platform allows for highly targeted ad placements based on user data, maximizing ad effectiveness and return on investment for sellers.</a:t>
            </a:r>
            <a:endParaRPr lang="en-US" sz="1530" dirty="0"/>
          </a:p>
        </p:txBody>
      </p:sp>
      <p:sp>
        <p:nvSpPr>
          <p:cNvPr id="12" name="Text 5"/>
          <p:cNvSpPr/>
          <p:nvPr/>
        </p:nvSpPr>
        <p:spPr>
          <a:xfrm>
            <a:off x="9884664" y="3099816"/>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Email Marketing Campaigns</a:t>
            </a:r>
            <a:endParaRPr lang="en-US" sz="1920" dirty="0"/>
          </a:p>
        </p:txBody>
      </p:sp>
      <p:sp>
        <p:nvSpPr>
          <p:cNvPr id="13" name="Text 6"/>
          <p:cNvSpPr/>
          <p:nvPr/>
        </p:nvSpPr>
        <p:spPr>
          <a:xfrm>
            <a:off x="9884664" y="3575304"/>
            <a:ext cx="3849624" cy="1563624"/>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Utilizing customer purchase history and preferences, Amazon sends tailored email promotions that drive repeat purchases and enhance customer loyalty.</a:t>
            </a:r>
            <a:endParaRPr lang="en-US" sz="15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685800" y="2020824"/>
            <a:ext cx="420624" cy="420624"/>
          </a:xfrm>
          <a:prstGeom prst="rect">
            <a:avLst/>
          </a:prstGeom>
        </p:spPr>
      </p:pic>
      <p:pic>
        <p:nvPicPr>
          <p:cNvPr id="5" name="Image 3" descr="preencoded.png"/>
          <p:cNvPicPr>
            <a:picLocks noChangeAspect="1"/>
          </p:cNvPicPr>
          <p:nvPr/>
        </p:nvPicPr>
        <p:blipFill>
          <a:blip r:embed="rId5"/>
          <a:stretch>
            <a:fillRect/>
          </a:stretch>
        </p:blipFill>
        <p:spPr>
          <a:xfrm>
            <a:off x="685800" y="3831336"/>
            <a:ext cx="420624" cy="420624"/>
          </a:xfrm>
          <a:prstGeom prst="rect">
            <a:avLst/>
          </a:prstGeom>
        </p:spPr>
      </p:pic>
      <p:pic>
        <p:nvPicPr>
          <p:cNvPr id="6" name="Image 4" descr="preencoded.png"/>
          <p:cNvPicPr>
            <a:picLocks noChangeAspect="1"/>
          </p:cNvPicPr>
          <p:nvPr/>
        </p:nvPicPr>
        <p:blipFill>
          <a:blip r:embed="rId5"/>
          <a:stretch>
            <a:fillRect/>
          </a:stretch>
        </p:blipFill>
        <p:spPr>
          <a:xfrm>
            <a:off x="685800" y="5650992"/>
            <a:ext cx="420624" cy="420624"/>
          </a:xfrm>
          <a:prstGeom prst="rect">
            <a:avLst/>
          </a:prstGeom>
        </p:spPr>
      </p:pic>
      <p:sp>
        <p:nvSpPr>
          <p:cNvPr id="7" name="Text 0"/>
          <p:cNvSpPr/>
          <p:nvPr/>
        </p:nvSpPr>
        <p:spPr>
          <a:xfrm>
            <a:off x="685800" y="996696"/>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00170F"/>
                </a:solidFill>
                <a:latin typeface="阿里妈妈数黑体-AlimamaShuHeiTi-Bold" pitchFamily="34" charset="0"/>
                <a:ea typeface="阿里妈妈数黑体-AlimamaShuHeiTi-Bold" pitchFamily="34" charset="-122"/>
                <a:cs typeface="阿里妈妈数黑体-AlimamaShuHeiTi-Bold" pitchFamily="34" charset="-120"/>
              </a:rPr>
              <a:t>Customer Experience Enhancement</a:t>
            </a:r>
            <a:endParaRPr lang="en-US" sz="3840" dirty="0"/>
          </a:p>
        </p:txBody>
      </p:sp>
      <p:sp>
        <p:nvSpPr>
          <p:cNvPr id="8" name="Text 1"/>
          <p:cNvSpPr/>
          <p:nvPr/>
        </p:nvSpPr>
        <p:spPr>
          <a:xfrm>
            <a:off x="832104" y="2048256"/>
            <a:ext cx="146304" cy="365760"/>
          </a:xfrm>
          <a:prstGeom prst="rect">
            <a:avLst/>
          </a:prstGeom>
          <a:noFill/>
          <a:ln/>
        </p:spPr>
        <p:txBody>
          <a:bodyPr wrap="none" lIns="0" tIns="0" rIns="0" bIns="0" rtlCol="0" anchor="ctr"/>
          <a:lstStyle/>
          <a:p>
            <a:pPr marL="0" indent="0" algn="ctr">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1</a:t>
            </a:r>
            <a:endParaRPr lang="en-US" sz="1920" dirty="0"/>
          </a:p>
        </p:txBody>
      </p:sp>
      <p:sp>
        <p:nvSpPr>
          <p:cNvPr id="9" name="Text 2"/>
          <p:cNvSpPr/>
          <p:nvPr/>
        </p:nvSpPr>
        <p:spPr>
          <a:xfrm>
            <a:off x="1335024" y="2057400"/>
            <a:ext cx="12609576"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Prime Membership Benefits</a:t>
            </a:r>
            <a:endParaRPr lang="en-US" sz="1920" dirty="0"/>
          </a:p>
        </p:txBody>
      </p:sp>
      <p:sp>
        <p:nvSpPr>
          <p:cNvPr id="10" name="Text 3"/>
          <p:cNvSpPr/>
          <p:nvPr/>
        </p:nvSpPr>
        <p:spPr>
          <a:xfrm>
            <a:off x="1335024" y="2532888"/>
            <a:ext cx="12609576" cy="630936"/>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Amazon uses data to refine Prime membership offerings, such as faster shipping and exclusive deals, increasing customer satisfaction and retention.</a:t>
            </a:r>
            <a:endParaRPr lang="en-US" sz="1530" dirty="0"/>
          </a:p>
        </p:txBody>
      </p:sp>
      <p:sp>
        <p:nvSpPr>
          <p:cNvPr id="11" name="Text 4"/>
          <p:cNvSpPr/>
          <p:nvPr/>
        </p:nvSpPr>
        <p:spPr>
          <a:xfrm>
            <a:off x="832104" y="3867912"/>
            <a:ext cx="146304" cy="365760"/>
          </a:xfrm>
          <a:prstGeom prst="rect">
            <a:avLst/>
          </a:prstGeom>
          <a:noFill/>
          <a:ln/>
        </p:spPr>
        <p:txBody>
          <a:bodyPr wrap="none" lIns="0" tIns="0" rIns="0" bIns="0" rtlCol="0" anchor="ctr"/>
          <a:lstStyle/>
          <a:p>
            <a:pPr marL="0" indent="0" algn="ctr">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2</a:t>
            </a:r>
            <a:endParaRPr lang="en-US" sz="1920" dirty="0"/>
          </a:p>
        </p:txBody>
      </p:sp>
      <p:sp>
        <p:nvSpPr>
          <p:cNvPr id="12" name="Text 5"/>
          <p:cNvSpPr/>
          <p:nvPr/>
        </p:nvSpPr>
        <p:spPr>
          <a:xfrm>
            <a:off x="1335024" y="3877056"/>
            <a:ext cx="12609576"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User Interface Improvements</a:t>
            </a:r>
            <a:endParaRPr lang="en-US" sz="1920" dirty="0"/>
          </a:p>
        </p:txBody>
      </p:sp>
      <p:sp>
        <p:nvSpPr>
          <p:cNvPr id="13" name="Text 6"/>
          <p:cNvSpPr/>
          <p:nvPr/>
        </p:nvSpPr>
        <p:spPr>
          <a:xfrm>
            <a:off x="1335024" y="4352544"/>
            <a:ext cx="12609576" cy="630936"/>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Continuous data analysis informs updates to the website and app interface, ensuring a seamless shopping experience that meets evolving customer expectations.</a:t>
            </a:r>
            <a:endParaRPr lang="en-US" sz="1530" dirty="0"/>
          </a:p>
        </p:txBody>
      </p:sp>
      <p:sp>
        <p:nvSpPr>
          <p:cNvPr id="14" name="Text 7"/>
          <p:cNvSpPr/>
          <p:nvPr/>
        </p:nvSpPr>
        <p:spPr>
          <a:xfrm>
            <a:off x="832104" y="5678424"/>
            <a:ext cx="146304" cy="365760"/>
          </a:xfrm>
          <a:prstGeom prst="rect">
            <a:avLst/>
          </a:prstGeom>
          <a:noFill/>
          <a:ln/>
        </p:spPr>
        <p:txBody>
          <a:bodyPr wrap="none" lIns="0" tIns="0" rIns="0" bIns="0" rtlCol="0" anchor="ctr"/>
          <a:lstStyle/>
          <a:p>
            <a:pPr marL="0" indent="0" algn="ctr">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3</a:t>
            </a:r>
            <a:endParaRPr lang="en-US" sz="1920" dirty="0"/>
          </a:p>
        </p:txBody>
      </p:sp>
      <p:sp>
        <p:nvSpPr>
          <p:cNvPr id="15" name="Text 8"/>
          <p:cNvSpPr/>
          <p:nvPr/>
        </p:nvSpPr>
        <p:spPr>
          <a:xfrm>
            <a:off x="1335024" y="5687568"/>
            <a:ext cx="12609576"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Customer Support Optimization</a:t>
            </a:r>
            <a:endParaRPr lang="en-US" sz="1920" dirty="0"/>
          </a:p>
        </p:txBody>
      </p:sp>
      <p:sp>
        <p:nvSpPr>
          <p:cNvPr id="16" name="Text 9"/>
          <p:cNvSpPr/>
          <p:nvPr/>
        </p:nvSpPr>
        <p:spPr>
          <a:xfrm>
            <a:off x="1335024" y="6172200"/>
            <a:ext cx="12609576" cy="630936"/>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By analyzing customer inquiries and feedback, Amazon enhances its support services, providing timely resolutions and improving overall customer satisfaction.</a:t>
            </a:r>
            <a:endParaRPr lang="en-US" sz="15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5001768" y="2212848"/>
            <a:ext cx="4645152" cy="4645152"/>
          </a:xfrm>
          <a:prstGeom prst="rect">
            <a:avLst/>
          </a:prstGeom>
        </p:spPr>
      </p:pic>
      <p:pic>
        <p:nvPicPr>
          <p:cNvPr id="4" name="Image 2" descr="preencoded.png"/>
          <p:cNvPicPr>
            <a:picLocks noChangeAspect="1"/>
          </p:cNvPicPr>
          <p:nvPr/>
        </p:nvPicPr>
        <p:blipFill>
          <a:blip r:embed="rId5"/>
          <a:stretch>
            <a:fillRect/>
          </a:stretch>
        </p:blipFill>
        <p:spPr>
          <a:xfrm>
            <a:off x="5001768" y="2212848"/>
            <a:ext cx="4645152" cy="4645152"/>
          </a:xfrm>
          <a:prstGeom prst="rect">
            <a:avLst/>
          </a:prstGeom>
        </p:spPr>
      </p:pic>
      <p:pic>
        <p:nvPicPr>
          <p:cNvPr id="5" name="Image 3" descr="preencoded.png"/>
          <p:cNvPicPr>
            <a:picLocks noChangeAspect="1"/>
          </p:cNvPicPr>
          <p:nvPr/>
        </p:nvPicPr>
        <p:blipFill>
          <a:blip r:embed="rId6"/>
          <a:stretch>
            <a:fillRect/>
          </a:stretch>
        </p:blipFill>
        <p:spPr>
          <a:xfrm>
            <a:off x="5001768" y="2212848"/>
            <a:ext cx="4645152" cy="4645152"/>
          </a:xfrm>
          <a:prstGeom prst="rect">
            <a:avLst/>
          </a:prstGeom>
        </p:spPr>
      </p:pic>
      <p:sp>
        <p:nvSpPr>
          <p:cNvPr id="6" name="Text 0"/>
          <p:cNvSpPr/>
          <p:nvPr/>
        </p:nvSpPr>
        <p:spPr>
          <a:xfrm>
            <a:off x="685800" y="1380744"/>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00170F"/>
                </a:solidFill>
                <a:latin typeface="阿里妈妈数黑体-AlimamaShuHeiTi-Bold" pitchFamily="34" charset="0"/>
                <a:ea typeface="阿里妈妈数黑体-AlimamaShuHeiTi-Bold" pitchFamily="34" charset="-122"/>
                <a:cs typeface="阿里妈妈数黑体-AlimamaShuHeiTi-Bold" pitchFamily="34" charset="-120"/>
              </a:rPr>
              <a:t>Amazon's Competitive Advantage</a:t>
            </a:r>
            <a:endParaRPr lang="en-US" sz="3840" dirty="0"/>
          </a:p>
        </p:txBody>
      </p:sp>
      <p:sp>
        <p:nvSpPr>
          <p:cNvPr id="7" name="Text 1"/>
          <p:cNvSpPr/>
          <p:nvPr/>
        </p:nvSpPr>
        <p:spPr>
          <a:xfrm>
            <a:off x="786384" y="3648456"/>
            <a:ext cx="3538728" cy="310896"/>
          </a:xfrm>
          <a:prstGeom prst="rect">
            <a:avLst/>
          </a:prstGeom>
          <a:noFill/>
          <a:ln/>
        </p:spPr>
        <p:txBody>
          <a:bodyPr wrap="none" lIns="0" tIns="0" rIns="0" bIns="0" rtlCol="0" anchor="ctr"/>
          <a:lstStyle/>
          <a:p>
            <a:pPr marL="0" indent="0" algn="r">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Market Positioning</a:t>
            </a:r>
            <a:endParaRPr lang="en-US" sz="1920" dirty="0"/>
          </a:p>
        </p:txBody>
      </p:sp>
      <p:sp>
        <p:nvSpPr>
          <p:cNvPr id="8" name="Text 2"/>
          <p:cNvSpPr/>
          <p:nvPr/>
        </p:nvSpPr>
        <p:spPr>
          <a:xfrm>
            <a:off x="786384" y="4169664"/>
            <a:ext cx="3538728" cy="1252728"/>
          </a:xfrm>
          <a:prstGeom prst="rect">
            <a:avLst/>
          </a:prstGeom>
          <a:noFill/>
          <a:ln/>
        </p:spPr>
        <p:txBody>
          <a:bodyPr wrap="square" lIns="0" tIns="0" rIns="0" bIns="0" rtlCol="0" anchor="ctr"/>
          <a:lstStyle/>
          <a:p>
            <a:pPr marL="0" indent="0" algn="r">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Amazon's data-driven approach allows it to maintain a competitive edge by quickly adapting to market changes and consumer preferences.</a:t>
            </a:r>
            <a:endParaRPr lang="en-US" sz="1530" dirty="0"/>
          </a:p>
        </p:txBody>
      </p:sp>
      <p:sp>
        <p:nvSpPr>
          <p:cNvPr id="9" name="Text 3"/>
          <p:cNvSpPr/>
          <p:nvPr/>
        </p:nvSpPr>
        <p:spPr>
          <a:xfrm>
            <a:off x="5650992" y="4078224"/>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1</a:t>
            </a:r>
            <a:endParaRPr lang="en-US" sz="1920" dirty="0"/>
          </a:p>
        </p:txBody>
      </p:sp>
      <p:sp>
        <p:nvSpPr>
          <p:cNvPr id="10" name="Text 4"/>
          <p:cNvSpPr/>
          <p:nvPr/>
        </p:nvSpPr>
        <p:spPr>
          <a:xfrm>
            <a:off x="8293608" y="3108960"/>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2</a:t>
            </a:r>
            <a:endParaRPr lang="en-US" sz="1920" dirty="0"/>
          </a:p>
        </p:txBody>
      </p:sp>
      <p:sp>
        <p:nvSpPr>
          <p:cNvPr id="11" name="Text 5"/>
          <p:cNvSpPr/>
          <p:nvPr/>
        </p:nvSpPr>
        <p:spPr>
          <a:xfrm>
            <a:off x="7808976" y="5879592"/>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3</a:t>
            </a:r>
            <a:endParaRPr lang="en-US" sz="1920" dirty="0"/>
          </a:p>
        </p:txBody>
      </p:sp>
      <p:sp>
        <p:nvSpPr>
          <p:cNvPr id="12" name="Text 6"/>
          <p:cNvSpPr/>
          <p:nvPr/>
        </p:nvSpPr>
        <p:spPr>
          <a:xfrm>
            <a:off x="9930384" y="2496312"/>
            <a:ext cx="3922776"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Innovation in Services</a:t>
            </a:r>
            <a:endParaRPr lang="en-US" sz="1920" dirty="0"/>
          </a:p>
        </p:txBody>
      </p:sp>
      <p:sp>
        <p:nvSpPr>
          <p:cNvPr id="13" name="Text 7"/>
          <p:cNvSpPr/>
          <p:nvPr/>
        </p:nvSpPr>
        <p:spPr>
          <a:xfrm>
            <a:off x="9930384" y="3017520"/>
            <a:ext cx="3922776" cy="1252728"/>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Data insights drive innovation in services such as Amazon Go and Alexa, creating new revenue streams and enhancing customer engagement.</a:t>
            </a:r>
            <a:endParaRPr lang="en-US" sz="1530" dirty="0"/>
          </a:p>
        </p:txBody>
      </p:sp>
      <p:sp>
        <p:nvSpPr>
          <p:cNvPr id="14" name="Text 8"/>
          <p:cNvSpPr/>
          <p:nvPr/>
        </p:nvSpPr>
        <p:spPr>
          <a:xfrm>
            <a:off x="9930384" y="5120640"/>
            <a:ext cx="3922776"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Global Expansion Strategies</a:t>
            </a:r>
            <a:endParaRPr lang="en-US" sz="1920" dirty="0"/>
          </a:p>
        </p:txBody>
      </p:sp>
      <p:sp>
        <p:nvSpPr>
          <p:cNvPr id="15" name="Text 9"/>
          <p:cNvSpPr/>
          <p:nvPr/>
        </p:nvSpPr>
        <p:spPr>
          <a:xfrm>
            <a:off x="9930384" y="5641848"/>
            <a:ext cx="3922776" cy="941832"/>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Amazon analyzes international market data to tailor its marketing and operational strategies in different regions.</a:t>
            </a:r>
            <a:endParaRPr lang="en-US" sz="153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sp>
        <p:nvSpPr>
          <p:cNvPr id="4" name="Text 0"/>
          <p:cNvSpPr/>
          <p:nvPr/>
        </p:nvSpPr>
        <p:spPr>
          <a:xfrm>
            <a:off x="685800" y="1115568"/>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00170F"/>
                </a:solidFill>
                <a:latin typeface="阿里妈妈数黑体-AlimamaShuHeiTi-Bold" pitchFamily="34" charset="0"/>
                <a:ea typeface="阿里妈妈数黑体-AlimamaShuHeiTi-Bold" pitchFamily="34" charset="-122"/>
                <a:cs typeface="阿里妈妈数黑体-AlimamaShuHeiTi-Bold" pitchFamily="34" charset="-120"/>
              </a:rPr>
              <a:t>Challenges and Considerations</a:t>
            </a:r>
            <a:endParaRPr lang="en-US" sz="3840" dirty="0"/>
          </a:p>
        </p:txBody>
      </p:sp>
      <p:sp>
        <p:nvSpPr>
          <p:cNvPr id="5" name="Text 1"/>
          <p:cNvSpPr/>
          <p:nvPr/>
        </p:nvSpPr>
        <p:spPr>
          <a:xfrm>
            <a:off x="896112" y="2157984"/>
            <a:ext cx="12847320"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Data Privacy Concerns</a:t>
            </a:r>
            <a:endParaRPr lang="en-US" sz="1920" dirty="0"/>
          </a:p>
        </p:txBody>
      </p:sp>
      <p:sp>
        <p:nvSpPr>
          <p:cNvPr id="6" name="Text 2"/>
          <p:cNvSpPr/>
          <p:nvPr/>
        </p:nvSpPr>
        <p:spPr>
          <a:xfrm>
            <a:off x="896112" y="2633472"/>
            <a:ext cx="12847320" cy="630936"/>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As Amazon collects vast amounts of customer data, it must navigate privacy regulations and consumer trust issues, ensuring compliance and transparency.</a:t>
            </a:r>
            <a:endParaRPr lang="en-US" sz="1530" dirty="0"/>
          </a:p>
        </p:txBody>
      </p:sp>
      <p:sp>
        <p:nvSpPr>
          <p:cNvPr id="7" name="Text 3"/>
          <p:cNvSpPr/>
          <p:nvPr/>
        </p:nvSpPr>
        <p:spPr>
          <a:xfrm>
            <a:off x="896112" y="3877056"/>
            <a:ext cx="12847320"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Data Management Complexity</a:t>
            </a:r>
            <a:endParaRPr lang="en-US" sz="1920" dirty="0"/>
          </a:p>
        </p:txBody>
      </p:sp>
      <p:sp>
        <p:nvSpPr>
          <p:cNvPr id="8" name="Text 4"/>
          <p:cNvSpPr/>
          <p:nvPr/>
        </p:nvSpPr>
        <p:spPr>
          <a:xfrm>
            <a:off x="896112" y="4352544"/>
            <a:ext cx="12847320" cy="630936"/>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Handling and analyzing large datasets poses challenges in terms of infrastructure and resource allocation, requiring ongoing investment in technology and expertise.</a:t>
            </a:r>
            <a:endParaRPr lang="en-US" sz="1530" dirty="0"/>
          </a:p>
        </p:txBody>
      </p:sp>
      <p:sp>
        <p:nvSpPr>
          <p:cNvPr id="9" name="Text 5"/>
          <p:cNvSpPr/>
          <p:nvPr/>
        </p:nvSpPr>
        <p:spPr>
          <a:xfrm>
            <a:off x="896112" y="5596128"/>
            <a:ext cx="12847320" cy="310896"/>
          </a:xfrm>
          <a:prstGeom prst="rect">
            <a:avLst/>
          </a:prstGeom>
          <a:noFill/>
          <a:ln/>
        </p:spPr>
        <p:txBody>
          <a:bodyPr wrap="none" lIns="0" tIns="0" rIns="0" bIns="0" rtlCol="0" anchor="ctr"/>
          <a:lstStyle/>
          <a:p>
            <a:pPr marL="0" indent="0" algn="l">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Staying Ahead of Competitors</a:t>
            </a:r>
            <a:endParaRPr lang="en-US" sz="1920" dirty="0"/>
          </a:p>
        </p:txBody>
      </p:sp>
      <p:sp>
        <p:nvSpPr>
          <p:cNvPr id="10" name="Text 6"/>
          <p:cNvSpPr/>
          <p:nvPr/>
        </p:nvSpPr>
        <p:spPr>
          <a:xfrm>
            <a:off x="896112" y="6071616"/>
            <a:ext cx="12847320" cy="630936"/>
          </a:xfrm>
          <a:prstGeom prst="rect">
            <a:avLst/>
          </a:prstGeom>
          <a:noFill/>
          <a:ln/>
        </p:spPr>
        <p:txBody>
          <a:bodyPr wrap="square" lIns="0" tIns="0" rIns="0" bIns="0" rtlCol="0" anchor="ctr"/>
          <a:lstStyle/>
          <a:p>
            <a:pPr marL="0" indent="0" algn="l">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The rapidly evolving e-commerce landscape necessitates continuous innovation in data analysis and marketing strategies to maintain Amazon's competitive advantage.</a:t>
            </a:r>
            <a:endParaRPr lang="en-US" sz="15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2203704" y="2816352"/>
            <a:ext cx="1207008" cy="1207008"/>
          </a:xfrm>
          <a:prstGeom prst="rect">
            <a:avLst/>
          </a:prstGeom>
        </p:spPr>
      </p:pic>
      <p:pic>
        <p:nvPicPr>
          <p:cNvPr id="4" name="Image 2" descr="preencoded.png"/>
          <p:cNvPicPr>
            <a:picLocks noChangeAspect="1"/>
          </p:cNvPicPr>
          <p:nvPr/>
        </p:nvPicPr>
        <p:blipFill>
          <a:blip r:embed="rId5"/>
          <a:stretch>
            <a:fillRect/>
          </a:stretch>
        </p:blipFill>
        <p:spPr>
          <a:xfrm>
            <a:off x="6720840" y="2816352"/>
            <a:ext cx="1207008" cy="1207008"/>
          </a:xfrm>
          <a:prstGeom prst="rect">
            <a:avLst/>
          </a:prstGeom>
        </p:spPr>
      </p:pic>
      <p:pic>
        <p:nvPicPr>
          <p:cNvPr id="5" name="Image 3" descr="preencoded.png"/>
          <p:cNvPicPr>
            <a:picLocks noChangeAspect="1"/>
          </p:cNvPicPr>
          <p:nvPr/>
        </p:nvPicPr>
        <p:blipFill>
          <a:blip r:embed="rId6"/>
          <a:stretch>
            <a:fillRect/>
          </a:stretch>
        </p:blipFill>
        <p:spPr>
          <a:xfrm>
            <a:off x="11237976" y="2816352"/>
            <a:ext cx="1207008" cy="1207008"/>
          </a:xfrm>
          <a:prstGeom prst="rect">
            <a:avLst/>
          </a:prstGeom>
        </p:spPr>
      </p:pic>
      <p:sp>
        <p:nvSpPr>
          <p:cNvPr id="6" name="Text 0"/>
          <p:cNvSpPr/>
          <p:nvPr/>
        </p:nvSpPr>
        <p:spPr>
          <a:xfrm>
            <a:off x="685800" y="1874520"/>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00170F"/>
                </a:solidFill>
                <a:latin typeface="阿里妈妈数黑体-AlimamaShuHeiTi-Bold" pitchFamily="34" charset="0"/>
                <a:ea typeface="阿里妈妈数黑体-AlimamaShuHeiTi-Bold" pitchFamily="34" charset="-122"/>
                <a:cs typeface="阿里妈妈数黑体-AlimamaShuHeiTi-Bold" pitchFamily="34" charset="-120"/>
              </a:rPr>
              <a:t>Future Trends in Amazon</a:t>
            </a:r>
            <a:endParaRPr lang="en-US" sz="3840" dirty="0"/>
          </a:p>
        </p:txBody>
      </p:sp>
      <p:sp>
        <p:nvSpPr>
          <p:cNvPr id="7" name="Text 1"/>
          <p:cNvSpPr/>
          <p:nvPr/>
        </p:nvSpPr>
        <p:spPr>
          <a:xfrm>
            <a:off x="795528" y="4215384"/>
            <a:ext cx="4005072" cy="310896"/>
          </a:xfrm>
          <a:prstGeom prst="rect">
            <a:avLst/>
          </a:prstGeom>
          <a:noFill/>
          <a:ln/>
        </p:spPr>
        <p:txBody>
          <a:bodyPr wrap="none" lIns="0" tIns="0" rIns="0" bIns="0" rtlCol="0" anchor="ctr"/>
          <a:lstStyle/>
          <a:p>
            <a:pPr marL="0" indent="0" algn="ctr">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AI and Machine Learning</a:t>
            </a:r>
            <a:endParaRPr lang="en-US" sz="1920" dirty="0"/>
          </a:p>
        </p:txBody>
      </p:sp>
      <p:sp>
        <p:nvSpPr>
          <p:cNvPr id="8" name="Text 2"/>
          <p:cNvSpPr/>
          <p:nvPr/>
        </p:nvSpPr>
        <p:spPr>
          <a:xfrm>
            <a:off x="795528" y="4690872"/>
            <a:ext cx="4005072" cy="1563624"/>
          </a:xfrm>
          <a:prstGeom prst="rect">
            <a:avLst/>
          </a:prstGeom>
          <a:noFill/>
          <a:ln/>
        </p:spPr>
        <p:txBody>
          <a:bodyPr wrap="square" lIns="0" tIns="0" rIns="0" bIns="0" rtlCol="0" anchor="ctr"/>
          <a:lstStyle/>
          <a:p>
            <a:pPr marL="0" indent="0" algn="ctr">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The integration of advanced AI and machine learning technologies will further enhance Amazon's data analysis capabilities, enabling more sophisticated predictive modeling and automation.</a:t>
            </a:r>
            <a:endParaRPr lang="en-US" sz="1530" dirty="0"/>
          </a:p>
        </p:txBody>
      </p:sp>
      <p:sp>
        <p:nvSpPr>
          <p:cNvPr id="9" name="Text 3"/>
          <p:cNvSpPr/>
          <p:nvPr/>
        </p:nvSpPr>
        <p:spPr>
          <a:xfrm>
            <a:off x="5321808" y="4215384"/>
            <a:ext cx="4005072" cy="310896"/>
          </a:xfrm>
          <a:prstGeom prst="rect">
            <a:avLst/>
          </a:prstGeom>
          <a:noFill/>
          <a:ln/>
        </p:spPr>
        <p:txBody>
          <a:bodyPr wrap="none" lIns="0" tIns="0" rIns="0" bIns="0" rtlCol="0" anchor="ctr"/>
          <a:lstStyle/>
          <a:p>
            <a:pPr marL="0" indent="0" algn="ctr">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Enhanced Personalization</a:t>
            </a:r>
            <a:endParaRPr lang="en-US" sz="1920" dirty="0"/>
          </a:p>
        </p:txBody>
      </p:sp>
      <p:sp>
        <p:nvSpPr>
          <p:cNvPr id="10" name="Text 4"/>
          <p:cNvSpPr/>
          <p:nvPr/>
        </p:nvSpPr>
        <p:spPr>
          <a:xfrm>
            <a:off x="5321808" y="4690872"/>
            <a:ext cx="4005072" cy="1252728"/>
          </a:xfrm>
          <a:prstGeom prst="rect">
            <a:avLst/>
          </a:prstGeom>
          <a:noFill/>
          <a:ln/>
        </p:spPr>
        <p:txBody>
          <a:bodyPr wrap="square" lIns="0" tIns="0" rIns="0" bIns="0" rtlCol="0" anchor="ctr"/>
          <a:lstStyle/>
          <a:p>
            <a:pPr marL="0" indent="0" algn="ctr">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Future marketing strategies will likely focus on even deeper personalization, leveraging real-time data to create highly relevant customer experiences.</a:t>
            </a:r>
            <a:endParaRPr lang="en-US" sz="1530" dirty="0"/>
          </a:p>
        </p:txBody>
      </p:sp>
      <p:sp>
        <p:nvSpPr>
          <p:cNvPr id="11" name="Text 5"/>
          <p:cNvSpPr/>
          <p:nvPr/>
        </p:nvSpPr>
        <p:spPr>
          <a:xfrm>
            <a:off x="9838944" y="4215384"/>
            <a:ext cx="4005072" cy="310896"/>
          </a:xfrm>
          <a:prstGeom prst="rect">
            <a:avLst/>
          </a:prstGeom>
          <a:noFill/>
          <a:ln/>
        </p:spPr>
        <p:txBody>
          <a:bodyPr wrap="none" lIns="0" tIns="0" rIns="0" bIns="0" rtlCol="0" anchor="ctr"/>
          <a:lstStyle/>
          <a:p>
            <a:pPr marL="0" indent="0" algn="ctr">
              <a:lnSpc>
                <a:spcPts val="2400"/>
              </a:lnSpc>
              <a:buNone/>
            </a:pPr>
            <a:r>
              <a:rPr lang="en-US" sz="1920" dirty="0">
                <a:solidFill>
                  <a:srgbClr val="202020"/>
                </a:solidFill>
                <a:latin typeface="阿里妈妈数黑体-AlimamaShuHeiTi-Bold" pitchFamily="34" charset="0"/>
                <a:ea typeface="阿里妈妈数黑体-AlimamaShuHeiTi-Bold" pitchFamily="34" charset="-122"/>
                <a:cs typeface="阿里妈妈数黑体-AlimamaShuHeiTi-Bold" pitchFamily="34" charset="-120"/>
              </a:rPr>
              <a:t>Sustainability Initiatives</a:t>
            </a:r>
            <a:endParaRPr lang="en-US" sz="1920" dirty="0"/>
          </a:p>
        </p:txBody>
      </p:sp>
      <p:sp>
        <p:nvSpPr>
          <p:cNvPr id="12" name="Text 6"/>
          <p:cNvSpPr/>
          <p:nvPr/>
        </p:nvSpPr>
        <p:spPr>
          <a:xfrm>
            <a:off x="9838944" y="4690872"/>
            <a:ext cx="4005072" cy="1252728"/>
          </a:xfrm>
          <a:prstGeom prst="rect">
            <a:avLst/>
          </a:prstGeom>
          <a:noFill/>
          <a:ln/>
        </p:spPr>
        <p:txBody>
          <a:bodyPr wrap="square" lIns="0" tIns="0" rIns="0" bIns="0" rtlCol="0" anchor="ctr"/>
          <a:lstStyle/>
          <a:p>
            <a:pPr marL="0" indent="0" algn="ctr">
              <a:lnSpc>
                <a:spcPts val="2450"/>
              </a:lnSpc>
              <a:buNone/>
            </a:pPr>
            <a:r>
              <a:rPr lang="en-US" sz="1530" dirty="0">
                <a:solidFill>
                  <a:srgbClr val="202020"/>
                </a:solidFill>
                <a:latin typeface="思源黑体-思源黑体-Medium" pitchFamily="34" charset="0"/>
                <a:ea typeface="思源黑体-思源黑体-Medium" pitchFamily="34" charset="-122"/>
                <a:cs typeface="思源黑体-思源黑体-Medium" pitchFamily="34" charset="-120"/>
              </a:rPr>
              <a:t>Data analysis will play a crucial role in optimizing operations for sustainability, as Amazon seeks to reduce its environmental impact while meeting customer expect</a:t>
            </a:r>
            <a:endParaRPr lang="en-US" sz="15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683</Words>
  <Application>Microsoft Office PowerPoint</Application>
  <PresentationFormat>Custom</PresentationFormat>
  <Paragraphs>81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思源黑体-思源黑体-Medium</vt:lpstr>
      <vt:lpstr>阿里妈妈数黑体-AlimamaShuHeiTi-Bold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 saikiran</cp:lastModifiedBy>
  <cp:revision>3</cp:revision>
  <dcterms:created xsi:type="dcterms:W3CDTF">2025-08-21T05:43:32Z</dcterms:created>
  <dcterms:modified xsi:type="dcterms:W3CDTF">2025-08-21T09:19:32Z</dcterms:modified>
</cp:coreProperties>
</file>