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0" r:id="rId8"/>
    <p:sldId id="261" r:id="rId9"/>
    <p:sldId id="270" r:id="rId10"/>
    <p:sldId id="269" r:id="rId11"/>
    <p:sldId id="268" r:id="rId12"/>
    <p:sldId id="279" r:id="rId13"/>
    <p:sldId id="262" r:id="rId14"/>
    <p:sldId id="265" r:id="rId15"/>
    <p:sldId id="276" r:id="rId16"/>
    <p:sldId id="277" r:id="rId17"/>
    <p:sldId id="27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014067"/>
    <a:srgbClr val="3F3F3F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8" autoAdjust="0"/>
    <p:restoredTop sz="94674" autoAdjust="0"/>
  </p:normalViewPr>
  <p:slideViewPr>
    <p:cSldViewPr snapToGrid="0" showGuides="1">
      <p:cViewPr varScale="1">
        <p:scale>
          <a:sx n="66" d="100"/>
          <a:sy n="66" d="100"/>
        </p:scale>
        <p:origin x="652" y="4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A1D7-D532-4590-8BE8-1F74CCBA9E5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43E5A-1738-45EF-BDBA-3F739DF0DC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4574428-1542-452A-BB1C-5E9D6AB21A7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A86AC-0AC6-45CD-B1C1-586CBE0CF9A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9C1CBF-7EA7-43C1-9090-60B2CFC1EE7A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94473A-83BC-4B2F-BEF7-8F4C374A6AE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69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7676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9478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3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E22A0-593B-4AE3-AD2B-FF9CAC89AAC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535BC0-47CF-408C-96F0-34099A498BA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75D02E2-727D-4800-AE9A-AE161F65152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836F993D-CE58-459B-810E-65F5CD58527E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4D06EB-F802-4B37-A57F-65AB2DFBAE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CAEBDED2-AFC8-460A-BC2F-04C83F81FF1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982EBD-54A4-41B5-89EE-4F23490266F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68E91FAD-C55E-424E-A25A-8876E06D4F5D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012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A1D7-D532-4590-8BE8-1F74CCBA9E5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71EEF-BEC2-480E-9626-6B92DBD512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A0A0D79-6BA1-4BF1-8823-F64B0CEC3DC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F5BE6AA-5A03-4D43-BA34-C90EB899DE15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20C8D8-6380-432D-883F-DB92174A3E2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2F1E6-DB67-4769-8CCE-12B702901133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639B524-27AE-4CBB-9425-7FA02EAB39B3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034991-6DEB-4EE2-A8A9-D27F45ABD7F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7457AB-CD7A-4A13-9240-FF3FC9DA5D1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774B7CE-FBC5-4C22-9D13-416FE4583717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314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D5F60-937A-4F8A-B833-D963C3CBF7D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91F6DC-DB57-435A-B54E-4C99D4BB0A7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D3B80E-4643-4957-8333-22D4AF75D93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05940306-1D86-47BB-8AEF-984F8344CF2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A4C4D8-4D59-41CB-A428-2A82862B78D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0995503D-3CBF-4908-AAA6-196D25F0BCA8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A39983-93C2-4E92-888B-E13D94011DF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F353A2C-A595-4E55-B307-D3D03E68F5C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4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090DB-2241-4FA9-BE4C-ADA8FBBE8E9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C2E1DF-1FA4-4A03-ACC2-068B04EE764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092E94-ECF0-4887-8194-A3C330063CE9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17EEFB75-C00A-4E87-95A2-2EA8FFF2FE5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770534-FC1D-43B7-8B58-B5DE0EB09B8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8A27073F-65A4-4FEA-A783-765F2784B0A1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06C07D-FF8F-4665-83B1-A109DAB959D5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981225DB-0ADB-427F-BA3E-13FC5023127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85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61795-9B32-431D-9107-28E9EFA394E9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92EDB-EF57-4B8F-8627-99B8CB443C1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883F3F-93C1-406C-B993-0923D5DE0908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76B5308E-997C-48D8-92A9-07183A3FA70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927BD3-F057-48A9-AF11-9778AAE0E78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6C08FB1-BB95-4F9B-B9A6-4665C2A607C5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9CB6BF1-F1AE-42AA-934D-5F5C868182D6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752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A95DE-3A37-4822-876C-8A497306788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1C9D-EF5C-48EC-A83B-CA05B990B44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78C316-B87E-4EB7-A50F-C776EE37822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6A4D7654-ED0E-4A5A-BB19-8EE7EE6ECD46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A2C49F-BA74-46D2-B20D-94C95A91531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89C93AA-53BB-46B7-A4EC-3B9845029A5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F7DCA3B-4CC9-44DB-B222-732C35B55A57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750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A1D7-D532-4590-8BE8-1F74CCBA9E5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69FD8-3CD9-4215-BD78-4E91683DA9E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30D650E-3893-420F-93FC-B1C48A6370F3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82196-3BAB-42AA-80D3-F8810A6EC00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8B003F-126B-43AF-8449-9408E848FD9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B28CC8-4C58-47B8-BC9E-FB804999BB03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47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A1D7-D532-4590-8BE8-1F74CCBA9E5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4C0D74-638E-4B19-AE14-EC5CCCC725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7FEB5AB-9B60-4D25-B834-6C3A15B95A0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A6B840-00E3-4874-AD88-79ADACC1208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F6A29E-88F7-433D-8A29-C44805935D2F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103FFF-A613-4C07-AB0F-6FD6E4035CDE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80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1A0C-036D-4822-A475-A8AAAF727F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921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651" r:id="rId13"/>
    <p:sldLayoutId id="2147483685" r:id="rId14"/>
    <p:sldLayoutId id="2147483706" r:id="rId15"/>
    <p:sldLayoutId id="2147483708" r:id="rId16"/>
    <p:sldLayoutId id="2147483704" r:id="rId17"/>
    <p:sldLayoutId id="2147483689" r:id="rId18"/>
    <p:sldLayoutId id="2147483668" r:id="rId19"/>
    <p:sldLayoutId id="2147483707" r:id="rId20"/>
    <p:sldLayoutId id="2147483710" r:id="rId21"/>
    <p:sldLayoutId id="2147483709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692" r:id="rId28"/>
    <p:sldLayoutId id="2147483697" r:id="rId29"/>
    <p:sldLayoutId id="2147483674" r:id="rId3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7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slide" Target="slide7.xml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90" y="5818077"/>
            <a:ext cx="3948753" cy="943594"/>
          </a:xfrm>
        </p:spPr>
        <p:txBody>
          <a:bodyPr>
            <a:norm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effectLst/>
                <a:latin typeface="+mj-lt"/>
              </a:rPr>
              <a:t>Rajiv Gandhi University of Knowledge Technologies       - Nuzvid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7720175" y="1570976"/>
            <a:ext cx="4185770" cy="196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b="1" dirty="0">
                <a:solidFill>
                  <a:srgbClr val="014E7D"/>
                </a:solidFill>
                <a:latin typeface="Arial Black" panose="020B0A04020102020204" pitchFamily="34" charset="0"/>
              </a:rPr>
              <a:t>SMART GLOVE AND HAND GESTURE VOCALIZER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7577A2-35D4-4B60-A100-36197D95AA9F}"/>
              </a:ext>
            </a:extLst>
          </p:cNvPr>
          <p:cNvCxnSpPr>
            <a:cxnSpLocks/>
          </p:cNvCxnSpPr>
          <p:nvPr/>
        </p:nvCxnSpPr>
        <p:spPr>
          <a:xfrm flipV="1">
            <a:off x="4472621" y="1117041"/>
            <a:ext cx="0" cy="493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0" name="Slide Zoom 59">
                <a:extLst>
                  <a:ext uri="{FF2B5EF4-FFF2-40B4-BE49-F238E27FC236}">
                    <a16:creationId xmlns:a16="http://schemas.microsoft.com/office/drawing/2014/main" id="{BBF8A3DD-68E5-4F52-AEE3-D467848DC8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72779"/>
                  </p:ext>
                </p:extLst>
              </p:nvPr>
            </p:nvGraphicFramePr>
            <p:xfrm>
              <a:off x="4466910" y="1230115"/>
              <a:ext cx="1624748" cy="1620000"/>
            </p:xfrm>
            <a:graphic>
              <a:graphicData uri="http://schemas.microsoft.com/office/powerpoint/2016/slidezoom">
                <pslz:sldZm>
                  <pslz:sldZmObj sldId="258" cId="2653293933">
                    <pslz:zmPr id="{845C3F33-0D8A-4C8D-B75D-BF23CE64F9E7}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4748" cy="162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0" name="Slide Zoom 5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BF8A3DD-68E5-4F52-AEE3-D467848DC8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6910" y="1230115"/>
                <a:ext cx="1624748" cy="162000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2" name="Slide Zoom 61">
                <a:extLst>
                  <a:ext uri="{FF2B5EF4-FFF2-40B4-BE49-F238E27FC236}">
                    <a16:creationId xmlns:a16="http://schemas.microsoft.com/office/drawing/2014/main" id="{2398BBE6-4D9F-4221-AEC8-96D3AFB451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444188"/>
                  </p:ext>
                </p:extLst>
              </p:nvPr>
            </p:nvGraphicFramePr>
            <p:xfrm>
              <a:off x="2856356" y="1915360"/>
              <a:ext cx="1621897" cy="1620000"/>
            </p:xfrm>
            <a:graphic>
              <a:graphicData uri="http://schemas.microsoft.com/office/powerpoint/2016/slidezoom">
                <pslz:sldZm>
                  <pslz:sldZmObj sldId="261" cId="1872824492">
                    <pslz:zmPr id="{25EF190B-DE65-4A65-9E28-A2E3E4969FAF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1897" cy="162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2" name="Slide Zoom 61">
                <a:extLst>
                  <a:ext uri="{FF2B5EF4-FFF2-40B4-BE49-F238E27FC236}">
                    <a16:creationId xmlns:a16="http://schemas.microsoft.com/office/drawing/2014/main" id="{2398BBE6-4D9F-4221-AEC8-96D3AFB451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6356" y="1915360"/>
                <a:ext cx="1621897" cy="162000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4" name="Slide Zoom 63">
                <a:extLst>
                  <a:ext uri="{FF2B5EF4-FFF2-40B4-BE49-F238E27FC236}">
                    <a16:creationId xmlns:a16="http://schemas.microsoft.com/office/drawing/2014/main" id="{9069A1C4-A0EA-43F6-A6B4-1BB148FE29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8912613"/>
                  </p:ext>
                </p:extLst>
              </p:nvPr>
            </p:nvGraphicFramePr>
            <p:xfrm>
              <a:off x="4458597" y="2390127"/>
              <a:ext cx="1621720" cy="1656000"/>
            </p:xfrm>
            <a:graphic>
              <a:graphicData uri="http://schemas.microsoft.com/office/powerpoint/2016/slidezoom">
                <pslz:sldZm>
                  <pslz:sldZmObj sldId="262" cId="1859491605">
                    <pslz:zmPr id="{DCB2E86B-CFA7-40C5-9853-C034ADBB826E}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1720" cy="1656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4" name="Slide Zoom 63">
                <a:extLst>
                  <a:ext uri="{FF2B5EF4-FFF2-40B4-BE49-F238E27FC236}">
                    <a16:creationId xmlns:a16="http://schemas.microsoft.com/office/drawing/2014/main" id="{9069A1C4-A0EA-43F6-A6B4-1BB148FE29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8597" y="2390127"/>
                <a:ext cx="1621720" cy="165600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2C0FE594-68F3-4371-84AE-7D3750BACE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4830922"/>
                  </p:ext>
                </p:extLst>
              </p:nvPr>
            </p:nvGraphicFramePr>
            <p:xfrm>
              <a:off x="2875135" y="3276638"/>
              <a:ext cx="1566365" cy="1566365"/>
            </p:xfrm>
            <a:graphic>
              <a:graphicData uri="http://schemas.microsoft.com/office/powerpoint/2016/slidezoom">
                <pslz:sldZm>
                  <pslz:sldZmObj sldId="265" cId="795811384">
                    <pslz:zmPr id="{C99593C6-DA0E-4082-820E-105BA25F4974}" imageType="cover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6365" cy="156636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extLst>
                  <a:ext uri="{FF2B5EF4-FFF2-40B4-BE49-F238E27FC236}">
                    <a16:creationId xmlns:a16="http://schemas.microsoft.com/office/drawing/2014/main" id="{2C0FE594-68F3-4371-84AE-7D3750BACE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5135" y="3276638"/>
                <a:ext cx="1566365" cy="1566365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3DA5075-E8B5-41CE-AC83-5E3EF725C9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3839807"/>
                  </p:ext>
                </p:extLst>
              </p:nvPr>
            </p:nvGraphicFramePr>
            <p:xfrm>
              <a:off x="4357279" y="3466190"/>
              <a:ext cx="2093312" cy="2088000"/>
            </p:xfrm>
            <a:graphic>
              <a:graphicData uri="http://schemas.microsoft.com/office/powerpoint/2016/slidezoom">
                <pslz:sldZm>
                  <pslz:sldZmObj sldId="276" cId="994465823">
                    <pslz:zmPr id="{F65A2B18-8A1E-4490-AFDE-0CF83E0D660B}" imageType="cover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93312" cy="2088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03DA5075-E8B5-41CE-AC83-5E3EF725C9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7279" y="3466190"/>
                <a:ext cx="2093312" cy="2088000"/>
              </a:xfrm>
              <a:prstGeom prst="rect">
                <a:avLst/>
              </a:prstGeom>
              <a:ln w="31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16B0B45-2AD1-4BB8-8BE9-C9EE6BDB91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8936877"/>
                  </p:ext>
                </p:extLst>
              </p:nvPr>
            </p:nvGraphicFramePr>
            <p:xfrm>
              <a:off x="2929500" y="4548926"/>
              <a:ext cx="1512000" cy="1741406"/>
            </p:xfrm>
            <a:graphic>
              <a:graphicData uri="http://schemas.microsoft.com/office/powerpoint/2016/slidezoom">
                <pslz:sldZm>
                  <pslz:sldZmObj sldId="277" cId="3187740109">
                    <pslz:zmPr id="{743468BA-A90B-40F7-9FA1-4864E0C56CB9}" imageType="cover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2000" cy="174140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716B0B45-2AD1-4BB8-8BE9-C9EE6BDB91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9500" y="4548926"/>
                <a:ext cx="1512000" cy="174140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0A05BC9E-DD7E-4DEA-992C-28238746CC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0405893"/>
                  </p:ext>
                </p:extLst>
              </p:nvPr>
            </p:nvGraphicFramePr>
            <p:xfrm>
              <a:off x="4516115" y="4843003"/>
              <a:ext cx="1620000" cy="1620000"/>
            </p:xfrm>
            <a:graphic>
              <a:graphicData uri="http://schemas.microsoft.com/office/powerpoint/2016/slidezoom">
                <pslz:sldZm>
                  <pslz:sldZmObj sldId="278" cId="1501934243">
                    <pslz:zmPr id="{8E844D96-35CE-4A69-B08B-346E29AF52B2}" imageType="cover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0000" cy="162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0A05BC9E-DD7E-4DEA-992C-28238746CC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16115" y="4843003"/>
                <a:ext cx="1620000" cy="162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B74485-034A-426C-8E5A-747F39BC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4518"/>
            <a:ext cx="8617527" cy="8617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E187FE-9CB7-45E5-865C-54A195C3B791}"/>
              </a:ext>
            </a:extLst>
          </p:cNvPr>
          <p:cNvSpPr txBox="1"/>
          <p:nvPr/>
        </p:nvSpPr>
        <p:spPr>
          <a:xfrm>
            <a:off x="331176" y="351954"/>
            <a:ext cx="44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2E5B5-BE09-247B-758F-33998212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2083"/>
            <a:ext cx="12192000" cy="41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9160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D88E34-D927-4FCE-989F-2CCC0DC3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29" y="-879764"/>
            <a:ext cx="8325854" cy="8617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DA989-D0F0-4322-9622-161A375D152F}"/>
              </a:ext>
            </a:extLst>
          </p:cNvPr>
          <p:cNvSpPr txBox="1"/>
          <p:nvPr/>
        </p:nvSpPr>
        <p:spPr>
          <a:xfrm>
            <a:off x="115276" y="186854"/>
            <a:ext cx="484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Sustainable Outcomes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9A18C-FD07-4FD6-8922-117F3816E5A8}"/>
              </a:ext>
            </a:extLst>
          </p:cNvPr>
          <p:cNvSpPr txBox="1"/>
          <p:nvPr/>
        </p:nvSpPr>
        <p:spPr>
          <a:xfrm>
            <a:off x="953078" y="2291558"/>
            <a:ext cx="6887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14E7D"/>
                </a:solidFill>
              </a:rPr>
              <a:t>Our design provides secondary communication to deaf and dumb people .</a:t>
            </a:r>
          </a:p>
          <a:p>
            <a:endParaRPr lang="en-US" sz="2400" dirty="0">
              <a:solidFill>
                <a:srgbClr val="014E7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14E7D"/>
                </a:solidFill>
              </a:rPr>
              <a:t>Help people with disabilities, such as those who have lost the use of their hands </a:t>
            </a:r>
            <a:endParaRPr lang="en-IN" sz="2400" dirty="0">
              <a:solidFill>
                <a:srgbClr val="014E7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759D65-1C60-4689-A6CE-5EE2562E5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352" r="-2046" b="6698"/>
          <a:stretch/>
        </p:blipFill>
        <p:spPr>
          <a:xfrm>
            <a:off x="8536673" y="1628277"/>
            <a:ext cx="2485668" cy="3036221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81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44C7B9-79E2-4EE1-A77A-AD61DDECAD13}"/>
              </a:ext>
            </a:extLst>
          </p:cNvPr>
          <p:cNvSpPr txBox="1"/>
          <p:nvPr/>
        </p:nvSpPr>
        <p:spPr>
          <a:xfrm>
            <a:off x="356135" y="413886"/>
            <a:ext cx="322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Applications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6A03E-A809-404F-A380-14F0A59C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" y="-879764"/>
            <a:ext cx="8675323" cy="8617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6A786A-3B71-40B2-AF2C-0F92A0E0E486}"/>
              </a:ext>
            </a:extLst>
          </p:cNvPr>
          <p:cNvSpPr txBox="1"/>
          <p:nvPr/>
        </p:nvSpPr>
        <p:spPr>
          <a:xfrm>
            <a:off x="420302" y="1550467"/>
            <a:ext cx="7780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</a:rPr>
              <a:t>Communication Aid: </a:t>
            </a:r>
            <a:r>
              <a:rPr lang="en-US" sz="2400" b="0" i="0" u="none" strike="noStrike" dirty="0">
                <a:solidFill>
                  <a:srgbClr val="014E7D"/>
                </a:solidFill>
                <a:effectLst/>
                <a:latin typeface="Helvetica" panose="020B0604020202020204" pitchFamily="34" charset="0"/>
              </a:rPr>
              <a:t>The device can be used by people with speech or hearing disabilities to communicate with others using hand gesture.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endParaRPr lang="en-US" sz="2400" b="0" i="0" u="none" strike="noStrike" dirty="0">
              <a:solidFill>
                <a:srgbClr val="014E7D"/>
              </a:solidFill>
              <a:effectLst/>
              <a:latin typeface="Helvetica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Medical rehabilitation:</a:t>
            </a:r>
            <a:r>
              <a:rPr lang="en-US" sz="2400" b="0" i="0" u="none" strike="noStrike" dirty="0">
                <a:solidFill>
                  <a:srgbClr val="014E7D"/>
                </a:solidFill>
                <a:effectLst/>
                <a:latin typeface="Helvetica" panose="020B0604020202020204" pitchFamily="34" charset="0"/>
              </a:rPr>
              <a:t> The device can be used in medical rehabilitation to help patients regain hand dexterity and mobility after an injury or surgery.</a:t>
            </a:r>
          </a:p>
        </p:txBody>
      </p:sp>
    </p:spTree>
    <p:extLst>
      <p:ext uri="{BB962C8B-B14F-4D97-AF65-F5344CB8AC3E}">
        <p14:creationId xmlns:p14="http://schemas.microsoft.com/office/powerpoint/2010/main" val="99446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1FDAFB-8866-458C-9D9A-63ED61E1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-831168"/>
            <a:ext cx="8747611" cy="8568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840AA-54B3-4519-BC80-10BF70A4AFA3}"/>
              </a:ext>
            </a:extLst>
          </p:cNvPr>
          <p:cNvSpPr txBox="1"/>
          <p:nvPr/>
        </p:nvSpPr>
        <p:spPr>
          <a:xfrm>
            <a:off x="662393" y="2097234"/>
            <a:ext cx="8085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endParaRPr lang="en-US" sz="2800" b="0" i="0" u="none" strike="noStrike" dirty="0">
              <a:solidFill>
                <a:srgbClr val="014E7D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endParaRPr lang="en-US" sz="2800" b="0" i="0" u="none" strike="noStrike" dirty="0">
              <a:solidFill>
                <a:srgbClr val="014E7D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178BA-EC63-4C26-B132-0E8630425501}"/>
              </a:ext>
            </a:extLst>
          </p:cNvPr>
          <p:cNvSpPr txBox="1"/>
          <p:nvPr/>
        </p:nvSpPr>
        <p:spPr>
          <a:xfrm>
            <a:off x="330961" y="427023"/>
            <a:ext cx="3320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Target Users</a:t>
            </a:r>
            <a:endParaRPr lang="en-IN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DDD05-DD96-88DC-F537-E86D4E5CE1F1}"/>
              </a:ext>
            </a:extLst>
          </p:cNvPr>
          <p:cNvSpPr txBox="1"/>
          <p:nvPr/>
        </p:nvSpPr>
        <p:spPr>
          <a:xfrm>
            <a:off x="662394" y="2097232"/>
            <a:ext cx="5003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14E7D"/>
                </a:solidFill>
              </a:rPr>
              <a:t>The target users for a smart glove hand gesture vocalizer could include individuals who have difficulty speaking.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14E7D"/>
                </a:solidFill>
              </a:rPr>
              <a:t>Such as those with speech impairments, physical disabilities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14E7D"/>
                </a:solidFill>
              </a:rPr>
              <a:t>And deaf and dumb persons.</a:t>
            </a:r>
          </a:p>
        </p:txBody>
      </p:sp>
    </p:spTree>
    <p:extLst>
      <p:ext uri="{BB962C8B-B14F-4D97-AF65-F5344CB8AC3E}">
        <p14:creationId xmlns:p14="http://schemas.microsoft.com/office/powerpoint/2010/main" val="318774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855AB-8783-4C79-94BB-5AB3CCA1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9764"/>
            <a:ext cx="8597900" cy="8617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B83C9-9EC4-493D-A306-708A131C8446}"/>
              </a:ext>
            </a:extLst>
          </p:cNvPr>
          <p:cNvSpPr txBox="1"/>
          <p:nvPr/>
        </p:nvSpPr>
        <p:spPr>
          <a:xfrm>
            <a:off x="304653" y="-16718"/>
            <a:ext cx="4004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Future </a:t>
            </a:r>
          </a:p>
          <a:p>
            <a:r>
              <a:rPr lang="en-US" sz="4000" dirty="0"/>
              <a:t>Advancements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923B-34EE-45BA-AFF9-6CF9DEAC840E}"/>
              </a:ext>
            </a:extLst>
          </p:cNvPr>
          <p:cNvSpPr txBox="1"/>
          <p:nvPr/>
        </p:nvSpPr>
        <p:spPr>
          <a:xfrm>
            <a:off x="304653" y="1558163"/>
            <a:ext cx="784330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Miniaturization: </a:t>
            </a:r>
            <a:r>
              <a:rPr lang="en-US" sz="2400" b="0" i="0" u="none" strike="noStrike" dirty="0">
                <a:solidFill>
                  <a:srgbClr val="014E7D"/>
                </a:solidFill>
                <a:effectLst/>
                <a:latin typeface="Helvetica" panose="020B0604020202020204" pitchFamily="34" charset="0"/>
              </a:rPr>
              <a:t>With advances in miniaturization technology, it may be possible to create a smaller and more discreet smart glove that is easier to wear and use." Wireless connectivity: The smart glove could be made wireless, allowing for greater mobility and flexibility for users.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14E7D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Improved accuracy:</a:t>
            </a:r>
            <a:r>
              <a:rPr lang="en-US" sz="2400" b="0" i="0" u="none" strike="noStrike" dirty="0">
                <a:solidFill>
                  <a:srgbClr val="014E7D"/>
                </a:solidFill>
                <a:effectLst/>
                <a:latin typeface="Helvetica" panose="020B0604020202020204" pitchFamily="34" charset="0"/>
              </a:rPr>
              <a:t> Flex sensors can detect the degree of bending of each finger, which could allow for more precise recognition of hand gestures and, thus, better accuracy in vocalizing the intended message.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14E7D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u="none" strike="noStrike" dirty="0">
                <a:solidFill>
                  <a:srgbClr val="014E7D"/>
                </a:solidFill>
                <a:effectLst/>
                <a:latin typeface="Helvetica" panose="020B0604020202020204" pitchFamily="34" charset="0"/>
              </a:rPr>
              <a:t>Based on the results after checking, we can develop a system to partial paralyzed peoples.</a:t>
            </a:r>
          </a:p>
          <a:p>
            <a:pPr lvl="2"/>
            <a:endParaRPr lang="en-US" sz="2400" dirty="0">
              <a:solidFill>
                <a:srgbClr val="014E7D"/>
              </a:solidFill>
            </a:endParaRPr>
          </a:p>
          <a:p>
            <a:pPr lvl="2"/>
            <a:endParaRPr lang="en-US" sz="2400" dirty="0">
              <a:solidFill>
                <a:srgbClr val="014E7D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14E7D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14E7D"/>
              </a:solidFill>
            </a:endParaRPr>
          </a:p>
          <a:p>
            <a:r>
              <a:rPr lang="en-US" sz="2400" dirty="0">
                <a:solidFill>
                  <a:srgbClr val="014E7D"/>
                </a:solidFill>
              </a:rPr>
              <a:t>             </a:t>
            </a:r>
          </a:p>
          <a:p>
            <a:r>
              <a:rPr lang="en-US" sz="2400" dirty="0">
                <a:solidFill>
                  <a:srgbClr val="014E7D"/>
                </a:solidFill>
              </a:rPr>
              <a:t>             </a:t>
            </a:r>
          </a:p>
          <a:p>
            <a:r>
              <a:rPr lang="en-US" sz="2400" dirty="0">
                <a:solidFill>
                  <a:srgbClr val="014E7D"/>
                </a:solidFill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0193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6B9B6E-E960-4A9C-BF04-AFFF51373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0129" y="2620874"/>
            <a:ext cx="4853573" cy="1616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Thank All </a:t>
            </a:r>
            <a:br>
              <a:rPr lang="en-US" sz="6000" dirty="0"/>
            </a:br>
            <a:r>
              <a:rPr lang="en-US" sz="6000" dirty="0"/>
              <a:t>The End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4183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E7EB5-91FE-4C75-8F6A-89605F77A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1032164"/>
            <a:ext cx="8617527" cy="8617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5612D-D915-4E0D-A14A-BC700309DE5C}"/>
              </a:ext>
            </a:extLst>
          </p:cNvPr>
          <p:cNvSpPr txBox="1"/>
          <p:nvPr/>
        </p:nvSpPr>
        <p:spPr>
          <a:xfrm>
            <a:off x="364226" y="3075056"/>
            <a:ext cx="44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IN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95B621E6-B40E-49DB-98AD-A98D97173C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5732943"/>
                  </p:ext>
                </p:extLst>
              </p:nvPr>
            </p:nvGraphicFramePr>
            <p:xfrm>
              <a:off x="4496236" y="1742015"/>
              <a:ext cx="2673062" cy="1714500"/>
            </p:xfrm>
            <a:graphic>
              <a:graphicData uri="http://schemas.microsoft.com/office/powerpoint/2016/slidezoom">
                <pslz:sldZm>
                  <pslz:sldZmObj sldId="259" cId="3494134754">
                    <pslz:zmPr id="{8D2BF62A-DF64-436E-88B1-88F5C62FF08A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73062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extLst>
                  <a:ext uri="{FF2B5EF4-FFF2-40B4-BE49-F238E27FC236}">
                    <a16:creationId xmlns:a16="http://schemas.microsoft.com/office/drawing/2014/main" id="{95B621E6-B40E-49DB-98AD-A98D97173C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6236" y="1742015"/>
                <a:ext cx="2673062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EBE7C96E-14EC-4EA2-AF9C-03BDA2FB09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8201033"/>
                  </p:ext>
                </p:extLst>
              </p:nvPr>
            </p:nvGraphicFramePr>
            <p:xfrm>
              <a:off x="4496236" y="3932306"/>
              <a:ext cx="2673062" cy="1714500"/>
            </p:xfrm>
            <a:graphic>
              <a:graphicData uri="http://schemas.microsoft.com/office/powerpoint/2016/slidezoom">
                <pslz:sldZm>
                  <pslz:sldZmObj sldId="260" cId="3092938174">
                    <pslz:zmPr id="{C89D45BB-3EB4-41A8-8156-E47A67A8E068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73062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extLst>
                  <a:ext uri="{FF2B5EF4-FFF2-40B4-BE49-F238E27FC236}">
                    <a16:creationId xmlns:a16="http://schemas.microsoft.com/office/drawing/2014/main" id="{EBE7C96E-14EC-4EA2-AF9C-03BDA2FB09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6236" y="3932306"/>
                <a:ext cx="2673062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2939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4AD3D-2FC8-451B-954A-DBB16906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1032164"/>
            <a:ext cx="8617527" cy="8617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C5E316-3E9A-41F6-AAC6-023AA27995F4}"/>
              </a:ext>
            </a:extLst>
          </p:cNvPr>
          <p:cNvSpPr txBox="1"/>
          <p:nvPr/>
        </p:nvSpPr>
        <p:spPr>
          <a:xfrm>
            <a:off x="343247" y="1580360"/>
            <a:ext cx="8274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4E7D"/>
                </a:solidFill>
              </a:rPr>
              <a:t>According WHO research the total partial paralyzed persons across the world 9.1 billion they all are deaf &amp; dumb and 5% of world population.</a:t>
            </a:r>
          </a:p>
          <a:p>
            <a:endParaRPr lang="en-US" sz="2400" dirty="0">
              <a:solidFill>
                <a:srgbClr val="014E7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4E7D"/>
                </a:solidFill>
              </a:rPr>
              <a:t>Across the India 126 million people are partial paralyzed.</a:t>
            </a:r>
          </a:p>
          <a:p>
            <a:endParaRPr lang="en-US" sz="2400" dirty="0">
              <a:solidFill>
                <a:srgbClr val="014E7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4E7D"/>
                </a:solidFill>
              </a:rPr>
              <a:t>And the country only has about 700 schools which teaches sign language for deaf &amp; dumb peoples.</a:t>
            </a:r>
          </a:p>
          <a:p>
            <a:endParaRPr lang="en-US" sz="2400" dirty="0">
              <a:solidFill>
                <a:srgbClr val="014E7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4E7D"/>
                </a:solidFill>
              </a:rPr>
              <a:t>Deaf and Dumb faces difficulty in communication with normal person. Because of this, a person who lacks in hearing and speaking ability is not able to stand in race with normal person.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14E7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42301-8863-40F1-A799-F043A818C1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50" b="7750"/>
          <a:stretch/>
        </p:blipFill>
        <p:spPr>
          <a:xfrm rot="20275995">
            <a:off x="9105980" y="975677"/>
            <a:ext cx="1908273" cy="12093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98AFE-8376-4BA9-A3A8-F3078F91A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83" r="5483"/>
          <a:stretch/>
        </p:blipFill>
        <p:spPr>
          <a:xfrm>
            <a:off x="10060116" y="1878093"/>
            <a:ext cx="1664538" cy="12422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44916-9507-4D48-97BC-3D32A086B0A8}"/>
              </a:ext>
            </a:extLst>
          </p:cNvPr>
          <p:cNvSpPr txBox="1"/>
          <p:nvPr/>
        </p:nvSpPr>
        <p:spPr>
          <a:xfrm>
            <a:off x="331176" y="351954"/>
            <a:ext cx="44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Problem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F2F09-4B84-462B-AAEC-AC9D1EAE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171" b="9171"/>
          <a:stretch/>
        </p:blipFill>
        <p:spPr>
          <a:xfrm>
            <a:off x="8948702" y="2749295"/>
            <a:ext cx="1935480" cy="1054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E05220-3637-4941-A5BC-59418B6FA7C0}"/>
              </a:ext>
            </a:extLst>
          </p:cNvPr>
          <p:cNvSpPr/>
          <p:nvPr/>
        </p:nvSpPr>
        <p:spPr>
          <a:xfrm>
            <a:off x="10680700" y="29337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3475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4A3A2-4D50-4C21-9EBE-00405C41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9764"/>
            <a:ext cx="8617527" cy="8617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CA7E3-F272-4D43-AE86-D4B004BC68F3}"/>
              </a:ext>
            </a:extLst>
          </p:cNvPr>
          <p:cNvSpPr txBox="1"/>
          <p:nvPr/>
        </p:nvSpPr>
        <p:spPr>
          <a:xfrm>
            <a:off x="929738" y="1983549"/>
            <a:ext cx="5240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14E7D"/>
              </a:solidFill>
            </a:endParaRPr>
          </a:p>
          <a:p>
            <a:endParaRPr lang="en-US" sz="2400" dirty="0">
              <a:solidFill>
                <a:srgbClr val="014E7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14E7D"/>
                </a:solidFill>
              </a:rPr>
              <a:t>To overcome these constraints we aim to design an efficient Smart Glove and Hand Gesture Vocalizer system by using DE10 lite Board which is FPGA and Bluetooth Module.</a:t>
            </a:r>
            <a:endParaRPr lang="en-IN" sz="2400" dirty="0">
              <a:solidFill>
                <a:srgbClr val="014E7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39692-9022-4DE3-9BAA-8D035CF7BF51}"/>
              </a:ext>
            </a:extLst>
          </p:cNvPr>
          <p:cNvSpPr txBox="1"/>
          <p:nvPr/>
        </p:nvSpPr>
        <p:spPr>
          <a:xfrm>
            <a:off x="331176" y="351954"/>
            <a:ext cx="44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Solution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B2DD6-8C5B-406E-AC0B-CFD709FA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67" r="12667"/>
          <a:stretch/>
        </p:blipFill>
        <p:spPr>
          <a:xfrm rot="21413238">
            <a:off x="9577839" y="1744577"/>
            <a:ext cx="1925054" cy="1443791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2AD69-BC4D-4938-8899-55895FEF6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1" t="2962" r="4647" b="7604"/>
          <a:stretch/>
        </p:blipFill>
        <p:spPr>
          <a:xfrm>
            <a:off x="7645562" y="3428999"/>
            <a:ext cx="2095845" cy="2677657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93817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31C928-E6B7-4415-8677-E756D1F4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879764"/>
            <a:ext cx="8617527" cy="8617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85E782-93FF-4F17-A274-5884271D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0" y="2479452"/>
            <a:ext cx="121920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44285-792A-41E1-B40C-D8CD9702734C}"/>
              </a:ext>
            </a:extLst>
          </p:cNvPr>
          <p:cNvSpPr txBox="1"/>
          <p:nvPr/>
        </p:nvSpPr>
        <p:spPr>
          <a:xfrm>
            <a:off x="331176" y="351954"/>
            <a:ext cx="44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Introduction</a:t>
            </a:r>
            <a:endParaRPr lang="en-IN" sz="40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1DEBE5FB-539F-495E-BED0-836F02B3F5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5967901"/>
                  </p:ext>
                </p:extLst>
              </p:nvPr>
            </p:nvGraphicFramePr>
            <p:xfrm>
              <a:off x="606376" y="3285902"/>
              <a:ext cx="2089756" cy="1008000"/>
            </p:xfrm>
            <a:graphic>
              <a:graphicData uri="http://schemas.microsoft.com/office/powerpoint/2016/slidezoom">
                <pslz:sldZm>
                  <pslz:sldZmObj sldId="270" cId="1553129206">
                    <pslz:zmPr id="{7056331A-1950-4806-8EEC-9F0BEA8A4F18}" imageType="cover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89756" cy="1008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1DEBE5FB-539F-495E-BED0-836F02B3F5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76" y="3285902"/>
                <a:ext cx="2089756" cy="1008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A16E6FFF-BF85-498D-8199-F625B46D7F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0093238"/>
                  </p:ext>
                </p:extLst>
              </p:nvPr>
            </p:nvGraphicFramePr>
            <p:xfrm>
              <a:off x="3516276" y="3340100"/>
              <a:ext cx="2089755" cy="1008000"/>
            </p:xfrm>
            <a:graphic>
              <a:graphicData uri="http://schemas.microsoft.com/office/powerpoint/2016/slidezoom">
                <pslz:sldZm>
                  <pslz:sldZmObj sldId="268" cId="1844579383">
                    <pslz:zmPr id="{54DB78C2-6C7D-4697-8C5F-65BF7C5B3CBA}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89755" cy="1008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A16E6FFF-BF85-498D-8199-F625B46D7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6276" y="3340100"/>
                <a:ext cx="2089755" cy="1008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5EFCDBD1-F1BA-4802-986F-8AE19E1AD0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6368755"/>
                  </p:ext>
                </p:extLst>
              </p:nvPr>
            </p:nvGraphicFramePr>
            <p:xfrm>
              <a:off x="9458131" y="3285902"/>
              <a:ext cx="2089756" cy="1008000"/>
            </p:xfrm>
            <a:graphic>
              <a:graphicData uri="http://schemas.microsoft.com/office/powerpoint/2016/slidezoom">
                <pslz:sldZm>
                  <pslz:sldZmObj sldId="269" cId="897491369">
                    <pslz:zmPr id="{15528FF1-E709-4244-8190-267004BD2594}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89756" cy="1008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5EFCDBD1-F1BA-4802-986F-8AE19E1AD0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58131" y="3285902"/>
                <a:ext cx="2089756" cy="1008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01BD6AE3-3104-24F1-48AF-4FCFD83766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0100445"/>
                  </p:ext>
                </p:extLst>
              </p:nvPr>
            </p:nvGraphicFramePr>
            <p:xfrm>
              <a:off x="6464675" y="3285902"/>
              <a:ext cx="2095418" cy="1008000"/>
            </p:xfrm>
            <a:graphic>
              <a:graphicData uri="http://schemas.microsoft.com/office/powerpoint/2016/slidezoom">
                <pslz:sldZm>
                  <pslz:sldZmObj sldId="269" cId="897491369">
                    <pslz:zmPr id="{CFA94C7E-8E5B-45B8-B74A-22557EC005D9}" imageType="cover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95418" cy="1008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1BD6AE3-3104-24F1-48AF-4FCFD83766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64675" y="3285902"/>
                <a:ext cx="2095418" cy="1008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82449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9425-8E14-4961-BA2C-A6F3019D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8E4C-935E-451B-935C-295ACBA8F26D}" type="datetime1">
              <a:rPr lang="en-IN" smtClean="0"/>
              <a:t>04-04-2023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876E-E27F-44AB-B7E5-AEBD1F3F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A1D7-D532-4590-8BE8-1F74CCBA9E59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6EE96-9474-45C5-B592-ECE6983F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879764"/>
            <a:ext cx="8617527" cy="8617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D88C6C-A398-4604-AF8D-45B9B7009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7"/>
          <a:stretch/>
        </p:blipFill>
        <p:spPr>
          <a:xfrm>
            <a:off x="8208435" y="2141968"/>
            <a:ext cx="2884108" cy="3786238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CC5940-B2E0-4D7F-91B7-E105C81EF39A}"/>
              </a:ext>
            </a:extLst>
          </p:cNvPr>
          <p:cNvSpPr txBox="1"/>
          <p:nvPr/>
        </p:nvSpPr>
        <p:spPr>
          <a:xfrm>
            <a:off x="331176" y="351954"/>
            <a:ext cx="44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Information Block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AB3ED-320A-4618-9125-B3D6D10816F9}"/>
              </a:ext>
            </a:extLst>
          </p:cNvPr>
          <p:cNvSpPr txBox="1"/>
          <p:nvPr/>
        </p:nvSpPr>
        <p:spPr>
          <a:xfrm>
            <a:off x="331176" y="2446211"/>
            <a:ext cx="50211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14E7D"/>
                </a:solidFill>
              </a:rPr>
              <a:t>Collecting the data from the Sensors.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14E7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14E7D"/>
                </a:solidFill>
              </a:rPr>
              <a:t> Transferring the  collected data to DE10 lite FPGA  Board.</a:t>
            </a:r>
          </a:p>
          <a:p>
            <a:endParaRPr lang="en-IN" dirty="0">
              <a:solidFill>
                <a:srgbClr val="014E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2920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7FA7D6-464D-46B5-A57E-D51D053A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879764"/>
            <a:ext cx="8617527" cy="8617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E4A13-8D2D-48A2-A5D6-46D52F3C2ADE}"/>
              </a:ext>
            </a:extLst>
          </p:cNvPr>
          <p:cNvSpPr txBox="1"/>
          <p:nvPr/>
        </p:nvSpPr>
        <p:spPr>
          <a:xfrm>
            <a:off x="331176" y="351954"/>
            <a:ext cx="44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Quartus Prime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2757C-CB72-79EC-806B-63A4A5375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12" y="1609092"/>
            <a:ext cx="7603958" cy="42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9136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C9E21E-D0CB-4B11-B3B1-3D33F763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9764"/>
            <a:ext cx="8617527" cy="8617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61C3E-D535-4532-881E-C99BCE21C6BB}"/>
              </a:ext>
            </a:extLst>
          </p:cNvPr>
          <p:cNvSpPr txBox="1"/>
          <p:nvPr/>
        </p:nvSpPr>
        <p:spPr>
          <a:xfrm>
            <a:off x="64476" y="351954"/>
            <a:ext cx="4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Decision Making Block</a:t>
            </a:r>
            <a:endParaRPr lang="en-IN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88F0B-213A-E908-89AA-F5791E5B20B1}"/>
              </a:ext>
            </a:extLst>
          </p:cNvPr>
          <p:cNvSpPr txBox="1"/>
          <p:nvPr/>
        </p:nvSpPr>
        <p:spPr>
          <a:xfrm>
            <a:off x="551217" y="1567542"/>
            <a:ext cx="82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14E7D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8EB5B-5068-EF99-459D-0C205BEA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43" y="1491916"/>
            <a:ext cx="7637532" cy="48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7938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7FA7D6-464D-46B5-A57E-D51D053A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879764"/>
            <a:ext cx="8617527" cy="8617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E4A13-8D2D-48A2-A5D6-46D52F3C2ADE}"/>
              </a:ext>
            </a:extLst>
          </p:cNvPr>
          <p:cNvSpPr txBox="1"/>
          <p:nvPr/>
        </p:nvSpPr>
        <p:spPr>
          <a:xfrm>
            <a:off x="331176" y="351954"/>
            <a:ext cx="44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 App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5CEA4-7808-6F47-C88E-0C36BA71A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27" y="1530573"/>
            <a:ext cx="3580431" cy="47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8084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466"/>
      </a:accent1>
      <a:accent2>
        <a:srgbClr val="004466"/>
      </a:accent2>
      <a:accent3>
        <a:srgbClr val="FFFFFF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</TotalTime>
  <Words>393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Gill Sans SemiBold</vt:lpstr>
      <vt:lpstr>Helvetica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All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– AP086</dc:title>
  <dc:creator>infinite soulmate®</dc:creator>
  <cp:lastModifiedBy>Manideep Utla</cp:lastModifiedBy>
  <cp:revision>34</cp:revision>
  <dcterms:created xsi:type="dcterms:W3CDTF">2022-04-02T12:17:39Z</dcterms:created>
  <dcterms:modified xsi:type="dcterms:W3CDTF">2023-04-04T03:56:15Z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