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3" r:id="rId34"/>
    <p:sldId id="312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A1324-DC37-493D-8768-36685494911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49B7-9721-4214-AC5F-9EA280E313C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5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2934-C502-4FDC-BA81-A655A1AAC100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Notes tirées de "Programmation en langage C" de Anne CANTEAUT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16CD-2EDD-48ED-98D2-232CE87F132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922D-F2DC-4C18-BD63-004ED9C2E3D3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Notes tirées de "Programmation en langage C" de Anne CANTEAUT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16CD-2EDD-48ED-98D2-232CE87F132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F5D6-726A-44E4-B86A-01F30D13A4FF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Notes tirées de "Programmation en langage C" de Anne CANTEAUT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16CD-2EDD-48ED-98D2-232CE87F132E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8EF9-89F0-4402-B3D7-79E9A2B1C488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Notes tirées de "Programmation en langage C" de Anne CANTEAUT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16CD-2EDD-48ED-98D2-232CE87F132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D751-C3E9-4424-AC11-382B7CFD326D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Notes tirées de "Programmation en langage C" de Anne CANTEAUT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16CD-2EDD-48ED-98D2-232CE87F132E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9F8D-7209-472C-B0FB-CF798F9E3946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Notes tirées de "Programmation en langage C" de Anne CANTEAUT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16CD-2EDD-48ED-98D2-232CE87F132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06F-899B-4F5C-99AA-C4781541FB8F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Notes tirées de "Programmation en langage C" de Anne CANTEAUT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16CD-2EDD-48ED-98D2-232CE87F132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0B51-6E0A-475E-B6AE-2480679FB72B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Notes tirées de "Programmation en langage C" de Anne CANTEAUT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16CD-2EDD-48ED-98D2-232CE87F132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98E1-190A-40B0-9316-B8520648A914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Notes tirées de "Programmation en langage C" de Anne CANTEAUT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16CD-2EDD-48ED-98D2-232CE87F132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33F3-1CE1-4FBC-9787-DC0C66EFF540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Notes tirées de "Programmation en langage C" de Anne CANTEAUT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16CD-2EDD-48ED-98D2-232CE87F132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21AE-8425-4E74-97DD-A16D27357192}" type="datetime1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Notes tirées de "Programmation en langage C" de Anne CANTEAUT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16CD-2EDD-48ED-98D2-232CE87F132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D54C-7A7B-4B3F-A80A-7DE2BE6EC0CD}" type="datetime1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Notes tirées de "Programmation en langage C" de Anne CANTEAUT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16CD-2EDD-48ED-98D2-232CE87F132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BBF7-EE7A-4435-B9ED-504C70570B99}" type="datetime1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Notes tirées de "Programmation en langage C" de Anne CANTEAUT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16CD-2EDD-48ED-98D2-232CE87F132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4F2D-8C66-4E2F-A33F-16DE67F82CCA}" type="datetime1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Notes tirées de "Programmation en langage C" de Anne CANTEAUT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16CD-2EDD-48ED-98D2-232CE87F132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17EA-436F-4839-AE3F-730789E3E86D}" type="datetime1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Notes tirées de "Programmation en langage C" de Anne CANTEAUT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16CD-2EDD-48ED-98D2-232CE87F132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Notes tirées de "Programmation en langage C" de Anne CANTEAUT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E16CD-2EDD-48ED-98D2-232CE87F132E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DE42-6F69-46C4-BB57-3BA019913623}" type="datetime1">
              <a:rPr lang="en-US" smtClean="0"/>
              <a:t>7/21/2023</a:t>
            </a:fld>
            <a:endParaRPr 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58CF7-ACF3-4B1C-B0E4-5350638F08D8}" type="datetime1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Notes tirées de "Programmation en langage C" de Anne CANTEAUT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3E16CD-2EDD-48ED-98D2-232CE87F132E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randomBar dir="vert"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0841" y="2230071"/>
            <a:ext cx="6753778" cy="2070325"/>
          </a:xfrm>
        </p:spPr>
        <p:txBody>
          <a:bodyPr/>
          <a:lstStyle/>
          <a:p>
            <a:pPr algn="ctr"/>
            <a:r>
              <a:rPr lang="en-US" sz="5400" b="1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PROGRAMMATION EN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232" y="4671255"/>
            <a:ext cx="9644995" cy="155266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fr-FR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Université du Burundi</a:t>
            </a:r>
          </a:p>
          <a:p>
            <a:pPr algn="ctr">
              <a:spcBef>
                <a:spcPts val="0"/>
              </a:spcBef>
            </a:pPr>
            <a:r>
              <a:rPr lang="fr-FR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FSI- TIC BAC 1</a:t>
            </a:r>
          </a:p>
          <a:p>
            <a:pPr algn="ctr">
              <a:spcBef>
                <a:spcPts val="0"/>
              </a:spcBef>
            </a:pPr>
            <a:r>
              <a:rPr lang="fr-FR" sz="2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AA: </a:t>
            </a:r>
            <a:r>
              <a:rPr lang="fr-FR" sz="2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2022-023</a:t>
            </a:r>
            <a:endParaRPr lang="fr-FR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algn="ctr">
              <a:spcBef>
                <a:spcPts val="0"/>
              </a:spcBef>
            </a:pPr>
            <a:r>
              <a:rPr lang="fr-FR" sz="24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Msc</a:t>
            </a:r>
            <a:r>
              <a:rPr lang="fr-FR" sz="2400" b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 NDAYIHIMBAZE </a:t>
            </a:r>
            <a:r>
              <a:rPr lang="fr-FR" sz="24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Hebrew" panose="02040503050201020203" pitchFamily="18" charset="-79"/>
                <a:cs typeface="Adobe Hebrew" panose="02040503050201020203" pitchFamily="18" charset="-79"/>
              </a:rPr>
              <a:t>ESTHER</a:t>
            </a:r>
            <a:endParaRPr lang="fr-FR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algn="ctr">
              <a:spcBef>
                <a:spcPts val="0"/>
              </a:spcBef>
            </a:pPr>
            <a:endParaRPr lang="fr-FR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algn="ctr">
              <a:spcBef>
                <a:spcPts val="0"/>
              </a:spcBef>
            </a:pPr>
            <a:endParaRPr lang="fr-FR" sz="24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11319"/>
            <a:ext cx="8596668" cy="5930044"/>
          </a:xfrm>
        </p:spPr>
        <p:txBody>
          <a:bodyPr>
            <a:normAutofit/>
          </a:bodyPr>
          <a:lstStyle/>
          <a:p>
            <a:r>
              <a:rPr lang="fr-FR" sz="2800" dirty="0"/>
              <a:t>Il y a donc deux sortes de fonctions :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les fonctions qui renvoient une valeur : on leur met un des types que l'on connaît (char, </a:t>
            </a:r>
            <a:r>
              <a:rPr lang="fr-FR" sz="2800" dirty="0" err="1"/>
              <a:t>int</a:t>
            </a:r>
            <a:r>
              <a:rPr lang="fr-FR" sz="2800" dirty="0"/>
              <a:t>, double, etc.) </a:t>
            </a:r>
            <a:r>
              <a:rPr lang="fr-FR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Les fonctions </a:t>
            </a:r>
            <a:r>
              <a:rPr lang="fr-FR" sz="2800" dirty="0"/>
              <a:t>qui ne renvoient pas de valeur : on leur met un type spécial </a:t>
            </a:r>
            <a:r>
              <a:rPr lang="fr-FR" sz="2800" dirty="0" err="1"/>
              <a:t>void</a:t>
            </a:r>
            <a:r>
              <a:rPr lang="fr-FR" sz="2800" dirty="0"/>
              <a:t> (qui signifie « vide </a:t>
            </a:r>
            <a:r>
              <a:rPr lang="fr-FR" sz="2800" dirty="0" smtClean="0"/>
              <a:t>»).</a:t>
            </a:r>
          </a:p>
          <a:p>
            <a:r>
              <a:rPr lang="fr-FR" sz="2800" dirty="0"/>
              <a:t>nomFonction : c'est le nom de votre fonction. Vous pouvez appeler votre fonction comme vous voulez, du temps </a:t>
            </a:r>
            <a:r>
              <a:rPr lang="fr-FR" sz="2800" dirty="0" smtClean="0"/>
              <a:t>que vous </a:t>
            </a:r>
            <a:r>
              <a:rPr lang="fr-FR" sz="2800" dirty="0"/>
              <a:t>respectez les mêmes règles que pour les variables (pas d'accents, pas d'espaces, etc.).</a:t>
            </a:r>
          </a:p>
          <a:p>
            <a:r>
              <a:rPr lang="fr-FR" sz="2800" dirty="0" smtClean="0"/>
              <a:t>paramètres </a:t>
            </a:r>
            <a:r>
              <a:rPr lang="fr-FR" sz="2800" dirty="0"/>
              <a:t>(correspond à l'entrée) : entre parenthèses, vous pouvez envoyer des paramètres à la fonction. Ce </a:t>
            </a:r>
            <a:r>
              <a:rPr lang="fr-FR" sz="2800" dirty="0" smtClean="0"/>
              <a:t>sont des </a:t>
            </a:r>
            <a:r>
              <a:rPr lang="fr-FR" sz="2800" dirty="0"/>
              <a:t>valeurs avec lesquelles la fonction va travailler.</a:t>
            </a:r>
          </a:p>
        </p:txBody>
      </p:sp>
    </p:spTree>
    <p:extLst>
      <p:ext uri="{BB962C8B-B14F-4D97-AF65-F5344CB8AC3E}">
        <p14:creationId xmlns:p14="http://schemas.microsoft.com/office/powerpoint/2010/main" val="243550081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8062"/>
            <a:ext cx="8596668" cy="508987"/>
          </a:xfrm>
        </p:spPr>
        <p:txBody>
          <a:bodyPr>
            <a:normAutofit fontScale="90000"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+mn-lt"/>
              </a:rPr>
              <a:t>Cree une fonction</a:t>
            </a:r>
            <a:endParaRPr lang="fr-FR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77049"/>
            <a:ext cx="8596668" cy="5464313"/>
          </a:xfrm>
        </p:spPr>
        <p:txBody>
          <a:bodyPr>
            <a:normAutofit/>
          </a:bodyPr>
          <a:lstStyle/>
          <a:p>
            <a:r>
              <a:rPr lang="fr-FR" sz="2800" dirty="0"/>
              <a:t>On va </a:t>
            </a:r>
            <a:r>
              <a:rPr lang="fr-FR" sz="2800" dirty="0" smtClean="0"/>
              <a:t>dire la fonction </a:t>
            </a:r>
            <a:r>
              <a:rPr lang="fr-FR" sz="2800" dirty="0"/>
              <a:t>triple</a:t>
            </a:r>
            <a:r>
              <a:rPr lang="fr-FR" sz="2800" dirty="0" smtClean="0"/>
              <a:t> </a:t>
            </a:r>
            <a:r>
              <a:rPr lang="fr-FR" sz="2800" dirty="0"/>
              <a:t>reçoit un nombre entier de type </a:t>
            </a:r>
            <a:r>
              <a:rPr lang="fr-FR" sz="2800" dirty="0" err="1"/>
              <a:t>int</a:t>
            </a:r>
            <a:r>
              <a:rPr lang="fr-FR" sz="2800" dirty="0"/>
              <a:t> et qu'elle renvoie un nombre entier aussi de type </a:t>
            </a:r>
            <a:r>
              <a:rPr lang="fr-FR" sz="2800" dirty="0" err="1"/>
              <a:t>int</a:t>
            </a:r>
            <a:r>
              <a:rPr lang="fr-FR" sz="2800" dirty="0"/>
              <a:t>. Cette </a:t>
            </a:r>
            <a:r>
              <a:rPr lang="fr-FR" sz="2800" dirty="0" smtClean="0"/>
              <a:t>fonction calcule </a:t>
            </a:r>
            <a:r>
              <a:rPr lang="fr-FR" sz="2800" dirty="0"/>
              <a:t>le triple du nombre qu'on lui donne </a:t>
            </a:r>
            <a:r>
              <a:rPr lang="fr-FR" sz="2800" dirty="0" smtClean="0"/>
              <a:t>:</a:t>
            </a:r>
          </a:p>
          <a:p>
            <a:r>
              <a:rPr lang="fr-FR" sz="2800" dirty="0" smtClean="0"/>
              <a:t>Exemple:</a:t>
            </a:r>
          </a:p>
          <a:p>
            <a:pPr marL="0" indent="0">
              <a:buNone/>
            </a:pPr>
            <a:r>
              <a:rPr lang="fr-FR" sz="2800" dirty="0" smtClean="0"/>
              <a:t>Code c</a:t>
            </a:r>
          </a:p>
          <a:p>
            <a:pPr marL="0" indent="0">
              <a:buNone/>
            </a:pPr>
            <a:endParaRPr lang="fr-FR" sz="2800" dirty="0" smtClean="0"/>
          </a:p>
        </p:txBody>
      </p:sp>
      <p:sp>
        <p:nvSpPr>
          <p:cNvPr id="5" name="Rectangle à coins arrondis 4"/>
          <p:cNvSpPr/>
          <p:nvPr/>
        </p:nvSpPr>
        <p:spPr>
          <a:xfrm>
            <a:off x="1979720" y="2935318"/>
            <a:ext cx="6498455" cy="3471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 triple(</a:t>
            </a:r>
            <a:r>
              <a:rPr lang="fr-FR" sz="24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 nombre)</a:t>
            </a:r>
          </a:p>
          <a:p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r>
              <a:rPr lang="fr-FR" sz="2400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25000"/>
                  </a:schemeClr>
                </a:solidFill>
              </a:rPr>
              <a:t>resultat</a:t>
            </a:r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 = 0;</a:t>
            </a:r>
          </a:p>
          <a:p>
            <a:r>
              <a:rPr lang="fr-FR" sz="2400" dirty="0" err="1">
                <a:solidFill>
                  <a:schemeClr val="bg2">
                    <a:lumMod val="25000"/>
                  </a:schemeClr>
                </a:solidFill>
              </a:rPr>
              <a:t>resultat</a:t>
            </a:r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 = 3 * nombre; </a:t>
            </a:r>
            <a:r>
              <a:rPr lang="fr-FR" sz="2400" i="1" dirty="0">
                <a:solidFill>
                  <a:schemeClr val="bg2">
                    <a:lumMod val="25000"/>
                  </a:schemeClr>
                </a:solidFill>
              </a:rPr>
              <a:t>// On multiplie le nombre fourni par 3</a:t>
            </a:r>
          </a:p>
          <a:p>
            <a:r>
              <a:rPr lang="fr-FR" sz="2400" b="1" dirty="0">
                <a:solidFill>
                  <a:schemeClr val="bg2">
                    <a:lumMod val="25000"/>
                  </a:schemeClr>
                </a:solidFill>
              </a:rPr>
              <a:t>return </a:t>
            </a:r>
            <a:r>
              <a:rPr lang="fr-FR" sz="2400" dirty="0" err="1">
                <a:solidFill>
                  <a:schemeClr val="bg2">
                    <a:lumMod val="25000"/>
                  </a:schemeClr>
                </a:solidFill>
              </a:rPr>
              <a:t>resultat</a:t>
            </a:r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; </a:t>
            </a:r>
            <a:r>
              <a:rPr lang="fr-FR" sz="2400" i="1" dirty="0">
                <a:solidFill>
                  <a:schemeClr val="bg2">
                    <a:lumMod val="25000"/>
                  </a:schemeClr>
                </a:solidFill>
              </a:rPr>
              <a:t>// On retourne la variable </a:t>
            </a:r>
            <a:r>
              <a:rPr lang="fr-FR" sz="2400" i="1" dirty="0" err="1">
                <a:solidFill>
                  <a:schemeClr val="bg2">
                    <a:lumMod val="25000"/>
                  </a:schemeClr>
                </a:solidFill>
              </a:rPr>
              <a:t>resultat</a:t>
            </a:r>
            <a:r>
              <a:rPr lang="fr-FR" sz="2400" i="1" dirty="0">
                <a:solidFill>
                  <a:schemeClr val="bg2">
                    <a:lumMod val="25000"/>
                  </a:schemeClr>
                </a:solidFill>
              </a:rPr>
              <a:t> qui</a:t>
            </a:r>
          </a:p>
          <a:p>
            <a:r>
              <a:rPr lang="fr-FR" sz="2400" i="1" dirty="0">
                <a:solidFill>
                  <a:schemeClr val="bg2">
                    <a:lumMod val="25000"/>
                  </a:schemeClr>
                </a:solidFill>
              </a:rPr>
              <a:t>vaut le triple de nombre</a:t>
            </a:r>
          </a:p>
          <a:p>
            <a:r>
              <a:rPr lang="fr-FR" sz="24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271762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79899"/>
            <a:ext cx="8596668" cy="5961463"/>
          </a:xfrm>
        </p:spPr>
        <p:txBody>
          <a:bodyPr>
            <a:normAutofit/>
          </a:bodyPr>
          <a:lstStyle/>
          <a:p>
            <a:r>
              <a:rPr lang="fr-FR" sz="2800" dirty="0"/>
              <a:t>C</a:t>
            </a:r>
            <a:r>
              <a:rPr lang="fr-FR" sz="2800" dirty="0" smtClean="0"/>
              <a:t>omme </a:t>
            </a:r>
            <a:r>
              <a:rPr lang="fr-FR" sz="2800" dirty="0"/>
              <a:t>vous le voyez, la fonction est de type </a:t>
            </a:r>
            <a:r>
              <a:rPr lang="fr-FR" sz="2800" dirty="0" err="1"/>
              <a:t>int</a:t>
            </a:r>
            <a:r>
              <a:rPr lang="fr-FR" sz="2800" dirty="0"/>
              <a:t>. Elle doit </a:t>
            </a:r>
            <a:r>
              <a:rPr lang="fr-FR" sz="2800" dirty="0" smtClean="0"/>
              <a:t>donc renvoyer </a:t>
            </a:r>
            <a:r>
              <a:rPr lang="fr-FR" sz="2800" dirty="0"/>
              <a:t>une valeur de type </a:t>
            </a:r>
            <a:r>
              <a:rPr lang="fr-FR" sz="2800" dirty="0" err="1"/>
              <a:t>int</a:t>
            </a:r>
            <a:r>
              <a:rPr lang="fr-FR" sz="2800" dirty="0" smtClean="0"/>
              <a:t>.</a:t>
            </a:r>
          </a:p>
          <a:p>
            <a:r>
              <a:rPr lang="fr-FR" sz="2800" dirty="0"/>
              <a:t>Entre les parenthèses, vous avez les variables que la fonction reçoit. Ici, notre fonction triple reçoit une variable de type </a:t>
            </a:r>
            <a:r>
              <a:rPr lang="fr-FR" sz="2800" dirty="0" err="1" smtClean="0"/>
              <a:t>int</a:t>
            </a:r>
            <a:r>
              <a:rPr lang="fr-FR" sz="2800" dirty="0"/>
              <a:t> </a:t>
            </a:r>
            <a:r>
              <a:rPr lang="fr-FR" sz="2800" dirty="0" smtClean="0"/>
              <a:t>appelée </a:t>
            </a:r>
            <a:r>
              <a:rPr lang="fr-FR" sz="2800" dirty="0"/>
              <a:t>nombre</a:t>
            </a:r>
            <a:r>
              <a:rPr lang="fr-FR" sz="2800" dirty="0" smtClean="0"/>
              <a:t>.</a:t>
            </a:r>
          </a:p>
          <a:p>
            <a:r>
              <a:rPr lang="fr-FR" sz="2800" dirty="0"/>
              <a:t>La ligne qui donne pour consigne de « renvoyer une valeur » est celle qui contient le </a:t>
            </a:r>
            <a:r>
              <a:rPr lang="fr-FR" sz="2800" b="1" dirty="0"/>
              <a:t>return</a:t>
            </a:r>
            <a:r>
              <a:rPr lang="fr-FR" sz="2800" dirty="0"/>
              <a:t>. Cette ligne se </a:t>
            </a:r>
            <a:r>
              <a:rPr lang="fr-FR" sz="2800" dirty="0" smtClean="0"/>
              <a:t>trouve généralement </a:t>
            </a:r>
            <a:r>
              <a:rPr lang="fr-FR" sz="2800" dirty="0"/>
              <a:t>à la fin de la fonction, après les </a:t>
            </a:r>
            <a:r>
              <a:rPr lang="fr-FR" sz="2800" dirty="0" smtClean="0"/>
              <a:t>calculs.</a:t>
            </a:r>
          </a:p>
          <a:p>
            <a:r>
              <a:rPr lang="fr-FR" sz="2800" b="1" dirty="0"/>
              <a:t>Code : C</a:t>
            </a:r>
          </a:p>
          <a:p>
            <a:pPr marL="0" indent="0">
              <a:buNone/>
            </a:pPr>
            <a:r>
              <a:rPr lang="fr-FR" sz="2800" b="1" dirty="0" smtClean="0"/>
              <a:t> return </a:t>
            </a:r>
            <a:r>
              <a:rPr lang="fr-FR" sz="2800" dirty="0" err="1"/>
              <a:t>resultat</a:t>
            </a:r>
            <a:r>
              <a:rPr lang="fr-FR" sz="2800" dirty="0"/>
              <a:t>;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12309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15411"/>
            <a:ext cx="8596668" cy="5925952"/>
          </a:xfrm>
        </p:spPr>
        <p:txBody>
          <a:bodyPr/>
          <a:lstStyle/>
          <a:p>
            <a:r>
              <a:rPr lang="fr-FR" sz="2800" dirty="0"/>
              <a:t>Ce code signifie pour la fonction : « Arrête-toi là et renvoie le nombre </a:t>
            </a:r>
            <a:r>
              <a:rPr lang="fr-FR" sz="2800" dirty="0" err="1"/>
              <a:t>resultat</a:t>
            </a:r>
            <a:r>
              <a:rPr lang="fr-FR" sz="2800" dirty="0"/>
              <a:t> ». Cette variable </a:t>
            </a:r>
            <a:r>
              <a:rPr lang="fr-FR" sz="2800" dirty="0" err="1"/>
              <a:t>resultat</a:t>
            </a:r>
            <a:r>
              <a:rPr lang="fr-FR" sz="2800" dirty="0"/>
              <a:t> DOIT être </a:t>
            </a:r>
            <a:r>
              <a:rPr lang="fr-FR" sz="2800" dirty="0" smtClean="0"/>
              <a:t>de type </a:t>
            </a:r>
            <a:r>
              <a:rPr lang="fr-FR" sz="2800" dirty="0" err="1"/>
              <a:t>int</a:t>
            </a:r>
            <a:r>
              <a:rPr lang="fr-FR" sz="2800" dirty="0"/>
              <a:t>, car la fonction renvoie un </a:t>
            </a:r>
            <a:r>
              <a:rPr lang="fr-FR" sz="2800" dirty="0" err="1"/>
              <a:t>int</a:t>
            </a:r>
            <a:r>
              <a:rPr lang="fr-FR" sz="2800" dirty="0"/>
              <a:t> comme on l'a dit plus haut</a:t>
            </a:r>
            <a:r>
              <a:rPr lang="fr-FR" dirty="0" smtClean="0"/>
              <a:t>.</a:t>
            </a:r>
          </a:p>
          <a:p>
            <a:r>
              <a:rPr lang="fr-FR" sz="2800" dirty="0"/>
              <a:t>La variable </a:t>
            </a:r>
            <a:r>
              <a:rPr lang="fr-FR" sz="2800" dirty="0" err="1"/>
              <a:t>resultat</a:t>
            </a:r>
            <a:r>
              <a:rPr lang="fr-FR" sz="2800" dirty="0"/>
              <a:t> est déclarée (= créée) dans la fonction triple. Cela signifie qu'elle n'est utilisable que dans </a:t>
            </a:r>
            <a:r>
              <a:rPr lang="fr-FR" sz="2800" dirty="0" smtClean="0"/>
              <a:t>cette fonction</a:t>
            </a:r>
            <a:r>
              <a:rPr lang="fr-FR" sz="2800" dirty="0"/>
              <a:t>, et pas dans une autre comme la fonction main par exemple. C'est donc une variable propre à la fonction triple.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8188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8677"/>
            <a:ext cx="8596668" cy="587268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Exemple:</a:t>
            </a:r>
          </a:p>
          <a:p>
            <a:pPr marL="0" indent="0">
              <a:buNone/>
            </a:pPr>
            <a:r>
              <a:rPr lang="fr-FR" b="1" dirty="0"/>
              <a:t>Code : </a:t>
            </a:r>
            <a:r>
              <a:rPr lang="fr-FR" b="1" dirty="0" smtClean="0"/>
              <a:t>C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sz="2800" dirty="0"/>
              <a:t>Cette fonction fait exactement la même chose que la fonction de tout à l'heure, elle est juste plus rapide à écrire. </a:t>
            </a:r>
            <a:r>
              <a:rPr lang="fr-FR" sz="2800" dirty="0" smtClean="0"/>
              <a:t>Généralement, vos </a:t>
            </a:r>
            <a:r>
              <a:rPr lang="fr-FR" sz="2800" dirty="0"/>
              <a:t>fonctions contiendront plusieurs variables pour effectuer leurs calculs et leurs opérations, rares seront les fonctions </a:t>
            </a:r>
            <a:r>
              <a:rPr lang="fr-FR" sz="2800" dirty="0" smtClean="0"/>
              <a:t>aussi courtes </a:t>
            </a:r>
            <a:r>
              <a:rPr lang="fr-FR" sz="2800" dirty="0"/>
              <a:t>que triple.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1349407" y="994299"/>
            <a:ext cx="6418555" cy="1819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 triple(</a:t>
            </a:r>
            <a:r>
              <a:rPr lang="fr-FR" sz="28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 nombre)</a:t>
            </a:r>
          </a:p>
          <a:p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r>
              <a:rPr lang="fr-FR" sz="2800" b="1" dirty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3 * nombre;</a:t>
            </a:r>
          </a:p>
          <a:p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390673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06533"/>
            <a:ext cx="8596668" cy="5934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b="1" dirty="0">
                <a:solidFill>
                  <a:srgbClr val="FF0000"/>
                </a:solidFill>
              </a:rPr>
              <a:t>Plusieurs </a:t>
            </a:r>
            <a:r>
              <a:rPr lang="fr-FR" sz="2800" b="1" dirty="0" smtClean="0">
                <a:solidFill>
                  <a:srgbClr val="FF0000"/>
                </a:solidFill>
              </a:rPr>
              <a:t>paramètres</a:t>
            </a:r>
          </a:p>
          <a:p>
            <a:r>
              <a:rPr lang="fr-FR" sz="2800" dirty="0"/>
              <a:t>Notre fonction triple contient un paramètre, mais il est possible de créer des fonctions acceptant plusieurs paramètres.</a:t>
            </a:r>
          </a:p>
          <a:p>
            <a:r>
              <a:rPr lang="fr-FR" sz="2800" dirty="0"/>
              <a:t>Par exemple, une fonction addition qui additionne deux nombres a et b </a:t>
            </a:r>
            <a:r>
              <a:rPr lang="fr-FR" sz="2800" dirty="0" smtClean="0"/>
              <a:t>: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rgbClr val="FF0000"/>
                </a:solidFill>
              </a:rPr>
              <a:t>Code c</a:t>
            </a:r>
          </a:p>
          <a:p>
            <a:pPr marL="0" indent="0">
              <a:buNone/>
            </a:pPr>
            <a:endParaRPr lang="fr-FR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800" dirty="0"/>
              <a:t>Il suffit de séparer les différents paramètres par une virgule comme vous le voyez.</a:t>
            </a:r>
            <a:endParaRPr lang="fr-FR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077374" y="2869761"/>
            <a:ext cx="5406501" cy="1997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addition(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a,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b)</a:t>
            </a:r>
          </a:p>
          <a:p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r>
              <a:rPr lang="fr-FR" sz="2800" b="1" dirty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a + b;</a:t>
            </a:r>
          </a:p>
          <a:p>
            <a:r>
              <a:rPr lang="fr-FR" sz="2800" dirty="0" smtClean="0">
                <a:solidFill>
                  <a:schemeClr val="bg2">
                    <a:lumMod val="10000"/>
                  </a:schemeClr>
                </a:solidFill>
              </a:rPr>
              <a:t>}    </a:t>
            </a:r>
            <a:endParaRPr lang="fr-FR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3719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62145"/>
            <a:ext cx="8596668" cy="597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rgbClr val="FF0000"/>
                </a:solidFill>
              </a:rPr>
              <a:t>Aucun paramètre</a:t>
            </a:r>
          </a:p>
          <a:p>
            <a:r>
              <a:rPr lang="fr-FR" sz="2800" dirty="0"/>
              <a:t>Certaines fonctions, plus rares, ne prennent aucun paramètre en entrée. Ces fonctions feront généralement toujours la </a:t>
            </a:r>
            <a:r>
              <a:rPr lang="fr-FR" sz="2800" dirty="0" err="1" smtClean="0"/>
              <a:t>mêmechose</a:t>
            </a:r>
            <a:r>
              <a:rPr lang="fr-FR" sz="2800" dirty="0" smtClean="0"/>
              <a:t>.</a:t>
            </a:r>
          </a:p>
          <a:p>
            <a:r>
              <a:rPr lang="fr-FR" sz="2800" dirty="0" smtClean="0"/>
              <a:t> </a:t>
            </a:r>
            <a:r>
              <a:rPr lang="fr-FR" sz="2800" dirty="0"/>
              <a:t>En effet, si elles n'ont pas de nombres sur lesquels travailler, vos fonctions serviront juste à effectuer certaines </a:t>
            </a:r>
            <a:r>
              <a:rPr lang="fr-FR" sz="2800" dirty="0" smtClean="0"/>
              <a:t>actions, comme </a:t>
            </a:r>
            <a:r>
              <a:rPr lang="fr-FR" sz="2800" dirty="0"/>
              <a:t>afficher du texte à l'écran. </a:t>
            </a:r>
            <a:endParaRPr lang="fr-FR" sz="2800" dirty="0" smtClean="0"/>
          </a:p>
          <a:p>
            <a:r>
              <a:rPr lang="fr-FR" sz="2800" dirty="0" smtClean="0"/>
              <a:t>Et </a:t>
            </a:r>
            <a:r>
              <a:rPr lang="fr-FR" sz="2800" dirty="0"/>
              <a:t>encore, ce sera forcément toujours le même texte puisque la fonction ne reçoit </a:t>
            </a:r>
            <a:r>
              <a:rPr lang="fr-FR" sz="2800" dirty="0" smtClean="0"/>
              <a:t>aucun paramètre </a:t>
            </a:r>
            <a:r>
              <a:rPr lang="fr-FR" sz="2800" dirty="0"/>
              <a:t>susceptible de modifier son comportement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81373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15411"/>
            <a:ext cx="8596668" cy="5925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/>
              <a:t>Exemple d’une </a:t>
            </a:r>
            <a:r>
              <a:rPr lang="fr-FR" sz="2800" dirty="0"/>
              <a:t>fonction bonjour qui affiche juste « Bonjour » à l'écran </a:t>
            </a:r>
            <a:r>
              <a:rPr lang="fr-FR" sz="2800" dirty="0" smtClean="0"/>
              <a:t>:</a:t>
            </a:r>
          </a:p>
          <a:p>
            <a:pPr marL="0" indent="0">
              <a:buNone/>
            </a:pPr>
            <a:r>
              <a:rPr lang="fr-FR" sz="2800" dirty="0" smtClean="0"/>
              <a:t>Code c: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n'ai rien mis entre parenthèses car la fonction ne prend aucun </a:t>
            </a:r>
            <a:r>
              <a:rPr lang="fr-FR" sz="2800" dirty="0" smtClean="0"/>
              <a:t>paramètre. De </a:t>
            </a:r>
            <a:r>
              <a:rPr lang="fr-FR" sz="2800" dirty="0"/>
              <a:t>plus, j'ai utilisé le type </a:t>
            </a:r>
            <a:r>
              <a:rPr lang="fr-FR" sz="2800" dirty="0" err="1"/>
              <a:t>void</a:t>
            </a:r>
            <a:r>
              <a:rPr lang="fr-FR" sz="2800" dirty="0"/>
              <a:t> dont je vous ai parlé plus haut</a:t>
            </a:r>
            <a:r>
              <a:rPr lang="fr-FR" sz="2800" dirty="0" smtClean="0"/>
              <a:t>.</a:t>
            </a:r>
          </a:p>
          <a:p>
            <a:r>
              <a:rPr lang="fr-FR" sz="2800" dirty="0"/>
              <a:t>En effet, comme vous le voyez ma fonction n'a pas non plus de </a:t>
            </a:r>
            <a:r>
              <a:rPr lang="fr-FR" sz="2800" b="1" dirty="0"/>
              <a:t>return</a:t>
            </a:r>
            <a:r>
              <a:rPr lang="fr-FR" sz="2800" dirty="0"/>
              <a:t>. Elle ne retourne rien. Une fonction qui ne retourne </a:t>
            </a:r>
            <a:r>
              <a:rPr lang="fr-FR" sz="2800" dirty="0" smtClean="0"/>
              <a:t>rien est </a:t>
            </a:r>
            <a:r>
              <a:rPr lang="fr-FR" sz="2800" dirty="0"/>
              <a:t>de type </a:t>
            </a:r>
            <a:r>
              <a:rPr lang="fr-FR" sz="2800" dirty="0" err="1"/>
              <a:t>void</a:t>
            </a:r>
            <a:r>
              <a:rPr lang="fr-FR" sz="2800" dirty="0"/>
              <a:t>.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370339" y="1091954"/>
            <a:ext cx="4039339" cy="1899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err="1">
                <a:solidFill>
                  <a:schemeClr val="bg2">
                    <a:lumMod val="10000"/>
                  </a:schemeClr>
                </a:solidFill>
              </a:rPr>
              <a:t>void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 bonjour()</a:t>
            </a:r>
          </a:p>
          <a:p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r>
              <a:rPr lang="fr-FR" sz="2800" dirty="0" err="1">
                <a:solidFill>
                  <a:schemeClr val="bg2">
                    <a:lumMod val="10000"/>
                  </a:schemeClr>
                </a:solidFill>
              </a:rPr>
              <a:t>printf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("Bonjour");</a:t>
            </a:r>
          </a:p>
          <a:p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275795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8355" y="85817"/>
            <a:ext cx="8596668" cy="606641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+mn-lt"/>
              </a:rPr>
              <a:t>Appeler une fonction</a:t>
            </a:r>
            <a:endParaRPr lang="fr-FR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621437"/>
            <a:ext cx="8596668" cy="5419925"/>
          </a:xfrm>
        </p:spPr>
        <p:txBody>
          <a:bodyPr>
            <a:normAutofit/>
          </a:bodyPr>
          <a:lstStyle/>
          <a:p>
            <a:r>
              <a:rPr lang="fr-FR" sz="2800" dirty="0"/>
              <a:t>On va maintenant tester un code source pour s'entraîner </a:t>
            </a:r>
            <a:r>
              <a:rPr lang="fr-FR" sz="2800" dirty="0" smtClean="0"/>
              <a:t> </a:t>
            </a:r>
            <a:r>
              <a:rPr lang="fr-FR" sz="2800" dirty="0"/>
              <a:t>avec ce qu'on vient </a:t>
            </a:r>
            <a:r>
              <a:rPr lang="fr-FR" sz="2800" dirty="0" smtClean="0"/>
              <a:t>d'apprendre. Nous </a:t>
            </a:r>
            <a:r>
              <a:rPr lang="fr-FR" sz="2800" dirty="0"/>
              <a:t>allons utiliser notre fonction triple (décidément je l'aime bien) pour </a:t>
            </a:r>
            <a:r>
              <a:rPr lang="fr-FR" sz="2800" dirty="0" smtClean="0"/>
              <a:t>calculer </a:t>
            </a:r>
            <a:r>
              <a:rPr lang="fr-FR" sz="2800" dirty="0"/>
              <a:t>le triple d'un nombre</a:t>
            </a:r>
            <a:r>
              <a:rPr lang="fr-FR" sz="2800" dirty="0" smtClean="0"/>
              <a:t>.</a:t>
            </a:r>
          </a:p>
          <a:p>
            <a:r>
              <a:rPr lang="fr-FR" sz="2800" dirty="0"/>
              <a:t>E</a:t>
            </a:r>
            <a:r>
              <a:rPr lang="fr-FR" sz="2800" dirty="0" smtClean="0"/>
              <a:t>crire </a:t>
            </a:r>
            <a:r>
              <a:rPr lang="fr-FR" sz="2800" dirty="0"/>
              <a:t>la fonction triple AVANT la fonction main. Si vous la placez après, ça ne </a:t>
            </a:r>
            <a:r>
              <a:rPr lang="fr-FR" sz="2800" dirty="0" smtClean="0"/>
              <a:t>marchera pas</a:t>
            </a:r>
            <a:r>
              <a:rPr lang="fr-FR" sz="2800" dirty="0"/>
              <a:t>. Je vous expliquerai pourquoi par la suite.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29487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71021"/>
            <a:ext cx="8596668" cy="5970341"/>
          </a:xfrm>
        </p:spPr>
        <p:txBody>
          <a:bodyPr/>
          <a:lstStyle/>
          <a:p>
            <a:r>
              <a:rPr lang="fr-FR" sz="2800" dirty="0" smtClean="0"/>
              <a:t>Code c: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150655" y="652509"/>
            <a:ext cx="9650026" cy="6205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include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 &lt;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stdio.h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include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 &lt;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stdlib.h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 triple(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nombre){</a:t>
            </a:r>
          </a:p>
          <a:p>
            <a:r>
              <a:rPr lang="fr-FR" sz="2800" b="1" dirty="0" smtClean="0">
                <a:solidFill>
                  <a:schemeClr val="tx2">
                    <a:lumMod val="75000"/>
                  </a:schemeClr>
                </a:solidFill>
              </a:rPr>
              <a:t>return 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3 * nombre</a:t>
            </a: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;}</a:t>
            </a:r>
            <a:endParaRPr lang="fr-FR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 main(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argc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, char *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argv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[])</a:t>
            </a:r>
          </a:p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nombreEntre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 = 0, 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nombreTriple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 = 0;</a:t>
            </a:r>
          </a:p>
          <a:p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printf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("Entrez un nombre... ");</a:t>
            </a:r>
          </a:p>
          <a:p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scanf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("%d", &amp;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nombreEntre</a:t>
            </a: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nombreTriple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 = triple(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nombreEntre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printf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("Le triple de ce nombre est %d</a:t>
            </a:r>
            <a:r>
              <a:rPr lang="fr-FR" sz="2800" b="1" dirty="0">
                <a:solidFill>
                  <a:schemeClr val="tx2">
                    <a:lumMod val="75000"/>
                  </a:schemeClr>
                </a:solidFill>
              </a:rPr>
              <a:t>\n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", 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nombreTriple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r>
              <a:rPr lang="fr-FR" sz="2800" b="1" dirty="0">
                <a:solidFill>
                  <a:schemeClr val="tx2">
                    <a:lumMod val="75000"/>
                  </a:schemeClr>
                </a:solidFill>
              </a:rPr>
              <a:t>return 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0;</a:t>
            </a:r>
          </a:p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590594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8911"/>
            <a:ext cx="8596668" cy="511534"/>
          </a:xfrm>
        </p:spPr>
        <p:txBody>
          <a:bodyPr>
            <a:no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+mn-lt"/>
              </a:rPr>
              <a:t>Les fonctions</a:t>
            </a:r>
            <a:endParaRPr lang="fr-FR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80445"/>
            <a:ext cx="8596668" cy="54609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/>
              <a:t>Qu’est ce qu’une fonction?</a:t>
            </a:r>
          </a:p>
          <a:p>
            <a:pPr marL="0" indent="0">
              <a:buNone/>
            </a:pPr>
            <a:r>
              <a:rPr lang="fr-FR" sz="2800" dirty="0" smtClean="0"/>
              <a:t>Le concept de fonction ne vous est pas inconnu: </a:t>
            </a:r>
            <a:r>
              <a:rPr lang="fr-FR" sz="2800" dirty="0" err="1" smtClean="0"/>
              <a:t>printf</a:t>
            </a:r>
            <a:r>
              <a:rPr lang="fr-FR" sz="2800" dirty="0" smtClean="0"/>
              <a:t>(), et main() sont des fonctions. </a:t>
            </a:r>
          </a:p>
          <a:p>
            <a:pPr marL="0" indent="0">
              <a:buNone/>
            </a:pPr>
            <a:r>
              <a:rPr lang="fr-FR" sz="2800" dirty="0" smtClean="0"/>
              <a:t>Une </a:t>
            </a:r>
            <a:r>
              <a:rPr lang="fr-FR" sz="2800" dirty="0"/>
              <a:t>fonction est :</a:t>
            </a:r>
          </a:p>
          <a:p>
            <a:r>
              <a:rPr lang="fr-FR" sz="2800" dirty="0"/>
              <a:t>une suite d’instructions ;</a:t>
            </a:r>
          </a:p>
          <a:p>
            <a:r>
              <a:rPr lang="fr-FR" sz="2800" dirty="0"/>
              <a:t>marquée à l’aide d’un nom (comme une variable finalement) ;</a:t>
            </a:r>
          </a:p>
          <a:p>
            <a:r>
              <a:rPr lang="fr-FR" sz="2800" dirty="0"/>
              <a:t>qui a vocation à être exécutée à plusieurs reprises ;</a:t>
            </a:r>
          </a:p>
          <a:p>
            <a:r>
              <a:rPr lang="fr-FR" sz="2800" dirty="0"/>
              <a:t>qui rassemble des instructions qui permettent d’effectuer une tâche précise (comme afficher du texte à l’écran, calculer la racine carrée d’un nombre, </a:t>
            </a:r>
            <a:r>
              <a:rPr lang="fr-FR" sz="2800" dirty="0" err="1"/>
              <a:t>etc</a:t>
            </a:r>
            <a:r>
              <a:rPr lang="fr-FR" sz="2800" dirty="0"/>
              <a:t>).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41974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97655"/>
            <a:ext cx="8596668" cy="5943708"/>
          </a:xfrm>
        </p:spPr>
        <p:txBody>
          <a:bodyPr>
            <a:normAutofit/>
          </a:bodyPr>
          <a:lstStyle/>
          <a:p>
            <a:r>
              <a:rPr lang="fr-FR" sz="2800" dirty="0"/>
              <a:t>Notre programme commence par la fonction main comme vous le savez.</a:t>
            </a:r>
          </a:p>
          <a:p>
            <a:r>
              <a:rPr lang="fr-FR" sz="2800" dirty="0"/>
              <a:t>On demande à l'utilisateur d'entrer un nombre. On envoie ce nombre qu'il a entré à la fonction triple, et on récupère le </a:t>
            </a:r>
            <a:r>
              <a:rPr lang="fr-FR" sz="2800" dirty="0" smtClean="0"/>
              <a:t>résultat dans </a:t>
            </a:r>
            <a:r>
              <a:rPr lang="fr-FR" sz="2800" dirty="0"/>
              <a:t>la variable </a:t>
            </a:r>
            <a:r>
              <a:rPr lang="fr-FR" sz="2800" dirty="0" err="1"/>
              <a:t>nombreTriple</a:t>
            </a:r>
            <a:r>
              <a:rPr lang="fr-FR" sz="2800" dirty="0"/>
              <a:t>. Regardez en particulier cette ligne, c'est la plus intéressante car c'est l'appel de la fonction </a:t>
            </a:r>
            <a:r>
              <a:rPr lang="fr-FR" sz="2800" dirty="0" smtClean="0"/>
              <a:t>:</a:t>
            </a:r>
          </a:p>
          <a:p>
            <a:r>
              <a:rPr lang="fr-FR" sz="2800" dirty="0" smtClean="0"/>
              <a:t>Code c:</a:t>
            </a:r>
          </a:p>
          <a:p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Notes tirées de "Programmation en langage C" de Anne CANTEAUT </a:t>
            </a:r>
            <a:endParaRPr lang="en-US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388092" y="4216893"/>
            <a:ext cx="5948039" cy="1402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nombreTriple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 = triple(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</a:rPr>
              <a:t>nombreEntre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0692953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4287"/>
            <a:ext cx="8596668" cy="5917075"/>
          </a:xfrm>
        </p:spPr>
        <p:txBody>
          <a:bodyPr>
            <a:normAutofit/>
          </a:bodyPr>
          <a:lstStyle/>
          <a:p>
            <a:r>
              <a:rPr lang="fr-FR" sz="2800" dirty="0"/>
              <a:t>Entre parenthèses, on envoie une variable en </a:t>
            </a:r>
            <a:r>
              <a:rPr lang="fr-FR" sz="2800" b="1" dirty="0"/>
              <a:t>entrée </a:t>
            </a:r>
            <a:r>
              <a:rPr lang="fr-FR" sz="2800" dirty="0"/>
              <a:t>à la fonction triple, c'est le nombre sur lequel elle va travailler.</a:t>
            </a:r>
          </a:p>
          <a:p>
            <a:r>
              <a:rPr lang="fr-FR" sz="2800" dirty="0"/>
              <a:t>Cette fonction renvoie une valeur, valeur qu'on récupère dans la variable </a:t>
            </a:r>
            <a:r>
              <a:rPr lang="fr-FR" sz="2800" dirty="0" err="1"/>
              <a:t>nombreTriple</a:t>
            </a:r>
            <a:r>
              <a:rPr lang="fr-FR" sz="2800" dirty="0"/>
              <a:t>. On ordonne donc à l'ordinateur </a:t>
            </a:r>
            <a:r>
              <a:rPr lang="fr-FR" sz="2800" dirty="0" smtClean="0"/>
              <a:t>dans cette </a:t>
            </a:r>
            <a:r>
              <a:rPr lang="fr-FR" sz="2800" dirty="0"/>
              <a:t>ligne : « Demande à la fonction triple de me calculer le triple de </a:t>
            </a:r>
            <a:r>
              <a:rPr lang="fr-FR" sz="2800" dirty="0" err="1"/>
              <a:t>nombreEntre</a:t>
            </a:r>
            <a:r>
              <a:rPr lang="fr-FR" sz="2800" dirty="0"/>
              <a:t>, et stocke le résultat dans la </a:t>
            </a:r>
            <a:r>
              <a:rPr lang="fr-FR" sz="2800" dirty="0" smtClean="0"/>
              <a:t>variable </a:t>
            </a:r>
            <a:r>
              <a:rPr lang="fr-FR" sz="2800" dirty="0" err="1" smtClean="0"/>
              <a:t>nombreTriple</a:t>
            </a:r>
            <a:r>
              <a:rPr lang="fr-FR" sz="2800" dirty="0" smtClean="0"/>
              <a:t> ».</a:t>
            </a:r>
          </a:p>
          <a:p>
            <a:r>
              <a:rPr lang="fr-FR" sz="2800" dirty="0"/>
              <a:t>Ce code particulièrement commenté vous indique dans quel ordre le code est lu. Commencez donc par lire la ligne numérotée 1, puis 2, puis </a:t>
            </a:r>
            <a:r>
              <a:rPr lang="fr-FR" sz="2800" dirty="0" smtClean="0"/>
              <a:t>3</a:t>
            </a: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91546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71021"/>
            <a:ext cx="8596668" cy="597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Code C: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2032986" y="204186"/>
            <a:ext cx="6604987" cy="6054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#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include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 &lt;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stdio.h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&gt;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#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include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 &lt;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stdlib.h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&gt;</a:t>
            </a:r>
          </a:p>
          <a:p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 triple(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 nombre) </a:t>
            </a:r>
            <a:r>
              <a:rPr lang="fr-FR" sz="2400" i="1" dirty="0">
                <a:solidFill>
                  <a:schemeClr val="tx2">
                    <a:lumMod val="50000"/>
                  </a:schemeClr>
                </a:solidFill>
              </a:rPr>
              <a:t>// 6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return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3 * nombre; </a:t>
            </a:r>
            <a:r>
              <a:rPr lang="fr-FR" sz="2400" i="1" dirty="0">
                <a:solidFill>
                  <a:schemeClr val="tx2">
                    <a:lumMod val="50000"/>
                  </a:schemeClr>
                </a:solidFill>
              </a:rPr>
              <a:t>// 7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 main(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argc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, char *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argv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[]) </a:t>
            </a:r>
            <a:r>
              <a:rPr lang="fr-FR" sz="2400" i="1" dirty="0">
                <a:solidFill>
                  <a:schemeClr val="tx2">
                    <a:lumMod val="50000"/>
                  </a:schemeClr>
                </a:solidFill>
              </a:rPr>
              <a:t>// 1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nombreEntre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 = 0,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nombreTriple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 = 0; </a:t>
            </a:r>
            <a:r>
              <a:rPr lang="fr-FR" sz="2400" i="1" dirty="0">
                <a:solidFill>
                  <a:schemeClr val="tx2">
                    <a:lumMod val="50000"/>
                  </a:schemeClr>
                </a:solidFill>
              </a:rPr>
              <a:t>// 2</a:t>
            </a:r>
          </a:p>
          <a:p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printf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("Entrez un nombre... "); </a:t>
            </a:r>
            <a:r>
              <a:rPr lang="fr-FR" sz="2400" i="1" dirty="0">
                <a:solidFill>
                  <a:schemeClr val="tx2">
                    <a:lumMod val="50000"/>
                  </a:schemeClr>
                </a:solidFill>
              </a:rPr>
              <a:t>// 3</a:t>
            </a:r>
          </a:p>
          <a:p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scanf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("%d", &amp;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nombreEntre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); </a:t>
            </a:r>
            <a:r>
              <a:rPr lang="fr-FR" sz="2400" i="1" dirty="0">
                <a:solidFill>
                  <a:schemeClr val="tx2">
                    <a:lumMod val="50000"/>
                  </a:schemeClr>
                </a:solidFill>
              </a:rPr>
              <a:t>// 4</a:t>
            </a:r>
          </a:p>
          <a:p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nombreTriple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 = triple(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nombreEntre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); </a:t>
            </a:r>
            <a:r>
              <a:rPr lang="fr-FR" sz="2400" i="1" dirty="0">
                <a:solidFill>
                  <a:schemeClr val="tx2">
                    <a:lumMod val="50000"/>
                  </a:schemeClr>
                </a:solidFill>
              </a:rPr>
              <a:t>// 5</a:t>
            </a:r>
          </a:p>
          <a:p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printf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("Le triple de ce nombre est %d</a:t>
            </a:r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\n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",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nombreTriple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); </a:t>
            </a:r>
            <a:r>
              <a:rPr lang="fr-FR" sz="2400" i="1" dirty="0">
                <a:solidFill>
                  <a:schemeClr val="tx2">
                    <a:lumMod val="50000"/>
                  </a:schemeClr>
                </a:solidFill>
              </a:rPr>
              <a:t>// 8</a:t>
            </a:r>
          </a:p>
          <a:p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return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0; </a:t>
            </a:r>
            <a:r>
              <a:rPr lang="fr-FR" sz="2400" i="1" dirty="0">
                <a:solidFill>
                  <a:schemeClr val="tx2">
                    <a:lumMod val="50000"/>
                  </a:schemeClr>
                </a:solidFill>
              </a:rPr>
              <a:t>// </a:t>
            </a:r>
            <a:r>
              <a:rPr lang="fr-FR" sz="2400" i="1" dirty="0" smtClean="0">
                <a:solidFill>
                  <a:schemeClr val="tx2">
                    <a:lumMod val="50000"/>
                  </a:schemeClr>
                </a:solidFill>
              </a:rPr>
              <a:t>9             </a:t>
            </a:r>
            <a:endParaRPr lang="fr-F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982229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97655"/>
            <a:ext cx="8596668" cy="59437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smtClean="0"/>
              <a:t>Explication du code </a:t>
            </a:r>
            <a:r>
              <a:rPr lang="fr-FR" sz="2800" dirty="0"/>
              <a:t>ligne par ligne</a:t>
            </a:r>
            <a:r>
              <a:rPr lang="fr-FR" sz="2800" dirty="0" smtClean="0"/>
              <a:t>.</a:t>
            </a:r>
          </a:p>
          <a:p>
            <a:pPr marL="0" indent="0">
              <a:buNone/>
            </a:pPr>
            <a:r>
              <a:rPr lang="fr-FR" sz="2800" dirty="0"/>
              <a:t>1. Le programme commence par la fonction main.</a:t>
            </a:r>
          </a:p>
          <a:p>
            <a:pPr marL="0" indent="0">
              <a:buNone/>
            </a:pPr>
            <a:r>
              <a:rPr lang="fr-FR" sz="2800" dirty="0"/>
              <a:t>2. Il lit les instructions dans la fonction une par une dans l'ordre.</a:t>
            </a:r>
          </a:p>
          <a:p>
            <a:pPr marL="0" indent="0">
              <a:buNone/>
            </a:pPr>
            <a:r>
              <a:rPr lang="fr-FR" sz="2800" dirty="0"/>
              <a:t>3. Il lit l'instruction suivante et fait ce qui est demandé (</a:t>
            </a:r>
            <a:r>
              <a:rPr lang="fr-FR" sz="2800" dirty="0" err="1"/>
              <a:t>printf</a:t>
            </a:r>
            <a:r>
              <a:rPr lang="fr-FR" sz="2800" dirty="0"/>
              <a:t>).</a:t>
            </a:r>
          </a:p>
          <a:p>
            <a:pPr marL="0" indent="0">
              <a:buNone/>
            </a:pPr>
            <a:r>
              <a:rPr lang="fr-FR" sz="2800" dirty="0"/>
              <a:t>4. De même, il lit l'instruction et fait ce qui est demandé (</a:t>
            </a:r>
            <a:r>
              <a:rPr lang="fr-FR" sz="2800" dirty="0" err="1"/>
              <a:t>scanf</a:t>
            </a:r>
            <a:r>
              <a:rPr lang="fr-FR" sz="2800" dirty="0"/>
              <a:t>).</a:t>
            </a:r>
          </a:p>
          <a:p>
            <a:pPr marL="0" indent="0">
              <a:buNone/>
            </a:pPr>
            <a:r>
              <a:rPr lang="fr-FR" sz="2800" dirty="0"/>
              <a:t>5. Il lit l'instruction… Ah ! On appelle la fonction triple, on doit donc sauter à la ligne de la fonction triple plus haut.</a:t>
            </a:r>
          </a:p>
          <a:p>
            <a:pPr marL="0" indent="0">
              <a:buNone/>
            </a:pPr>
            <a:r>
              <a:rPr lang="fr-FR" sz="2800" dirty="0"/>
              <a:t>6. On saute à la fonction triple et on récupère un paramètre (nombre).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3823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97655"/>
            <a:ext cx="8596668" cy="5943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7. On fait des calculs sur le nombre et on termine la fonction. </a:t>
            </a:r>
            <a:r>
              <a:rPr lang="fr-FR" sz="2800" b="1" dirty="0"/>
              <a:t>return </a:t>
            </a:r>
            <a:r>
              <a:rPr lang="fr-FR" sz="2800" dirty="0"/>
              <a:t>signifie la fin de la fonction et permet d'indiquer </a:t>
            </a:r>
            <a:r>
              <a:rPr lang="fr-FR" sz="2800" dirty="0" smtClean="0"/>
              <a:t>le résultat </a:t>
            </a:r>
            <a:r>
              <a:rPr lang="fr-FR" sz="2800" dirty="0"/>
              <a:t>à renvoyer.</a:t>
            </a:r>
          </a:p>
          <a:p>
            <a:pPr marL="0" indent="0">
              <a:buNone/>
            </a:pPr>
            <a:r>
              <a:rPr lang="fr-FR" sz="2800" dirty="0"/>
              <a:t>8. On retourne dans le main à l'instruction suivante.</a:t>
            </a:r>
          </a:p>
          <a:p>
            <a:pPr marL="0" indent="0">
              <a:buNone/>
            </a:pPr>
            <a:r>
              <a:rPr lang="fr-FR" sz="2800" dirty="0"/>
              <a:t>9. Un </a:t>
            </a:r>
            <a:r>
              <a:rPr lang="fr-FR" sz="2800" b="1" dirty="0"/>
              <a:t>return </a:t>
            </a:r>
            <a:r>
              <a:rPr lang="fr-FR" sz="2800" dirty="0"/>
              <a:t>! La fonction main se termine et donc le programme est terminé.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84557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2043"/>
            <a:ext cx="8596668" cy="5899319"/>
          </a:xfrm>
        </p:spPr>
        <p:txBody>
          <a:bodyPr>
            <a:normAutofit/>
          </a:bodyPr>
          <a:lstStyle/>
          <a:p>
            <a:r>
              <a:rPr lang="fr-FR" sz="2800" dirty="0"/>
              <a:t>Si vous avez compris dans quel ordre l'ordinateur lit les instructions, vous avez déjà compris le principal. Maintenant, il faut </a:t>
            </a:r>
            <a:r>
              <a:rPr lang="fr-FR" sz="2800" dirty="0" smtClean="0"/>
              <a:t>bien comprendre </a:t>
            </a:r>
            <a:r>
              <a:rPr lang="fr-FR" sz="2800" dirty="0"/>
              <a:t>qu'une fonction reçoit des paramètres en entrée et renvoie une valeur en </a:t>
            </a:r>
            <a:r>
              <a:rPr lang="fr-FR" sz="2800" dirty="0" smtClean="0"/>
              <a:t>sortie.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2062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84085"/>
            <a:ext cx="8596312" cy="5566299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6652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79899"/>
            <a:ext cx="8596668" cy="5961463"/>
          </a:xfrm>
        </p:spPr>
        <p:txBody>
          <a:bodyPr>
            <a:normAutofit/>
          </a:bodyPr>
          <a:lstStyle/>
          <a:p>
            <a:r>
              <a:rPr lang="fr-FR" sz="2800" b="1" dirty="0"/>
              <a:t>Note </a:t>
            </a:r>
            <a:r>
              <a:rPr lang="fr-FR" sz="2800" dirty="0"/>
              <a:t>: ce n'est pas le cas de toutes les fonctions. Parfois, une fonction ne prend aucun paramètre en entrée, ou au contraire </a:t>
            </a:r>
            <a:r>
              <a:rPr lang="fr-FR" sz="2800" dirty="0" smtClean="0"/>
              <a:t>elle en </a:t>
            </a:r>
            <a:r>
              <a:rPr lang="fr-FR" sz="2800" dirty="0"/>
              <a:t>prend plusieurs (je vous ai expliqué ça un peu plus haut</a:t>
            </a:r>
            <a:r>
              <a:rPr lang="fr-FR" sz="2800" dirty="0" smtClean="0"/>
              <a:t>). De </a:t>
            </a:r>
            <a:r>
              <a:rPr lang="fr-FR" sz="2800" dirty="0"/>
              <a:t>même, parfois une fonction renvoie une valeur, parfois elle ne renvoie rien (dans ce cas il n'y a pas de </a:t>
            </a:r>
            <a:r>
              <a:rPr lang="fr-FR" sz="2800" b="1" dirty="0"/>
              <a:t>return</a:t>
            </a:r>
            <a:r>
              <a:rPr lang="fr-FR" sz="2800" dirty="0" smtClean="0"/>
              <a:t>).</a:t>
            </a:r>
          </a:p>
          <a:p>
            <a:r>
              <a:rPr lang="fr-FR" sz="2800" dirty="0"/>
              <a:t>Voici un </a:t>
            </a:r>
            <a:r>
              <a:rPr lang="fr-FR" sz="2800" dirty="0" smtClean="0"/>
              <a:t>exemple:</a:t>
            </a:r>
          </a:p>
          <a:p>
            <a:pPr marL="0" indent="0">
              <a:buNone/>
            </a:pPr>
            <a:r>
              <a:rPr lang="fr-FR" sz="2800" dirty="0" smtClean="0"/>
              <a:t>Code console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216241" y="3932809"/>
            <a:ext cx="6613864" cy="1349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tx2">
                    <a:lumMod val="50000"/>
                  </a:schemeClr>
                </a:solidFill>
              </a:rPr>
              <a:t>Entrez un nombre... 10</a:t>
            </a:r>
          </a:p>
          <a:p>
            <a:r>
              <a:rPr lang="fr-FR" sz="2800" dirty="0">
                <a:solidFill>
                  <a:schemeClr val="tx2">
                    <a:lumMod val="50000"/>
                  </a:schemeClr>
                </a:solidFill>
              </a:rPr>
              <a:t>Le triple de ce nombre est 30</a:t>
            </a:r>
          </a:p>
        </p:txBody>
      </p:sp>
    </p:spTree>
    <p:extLst>
      <p:ext uri="{BB962C8B-B14F-4D97-AF65-F5344CB8AC3E}">
        <p14:creationId xmlns:p14="http://schemas.microsoft.com/office/powerpoint/2010/main" val="1942181261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15411"/>
            <a:ext cx="8596668" cy="5925952"/>
          </a:xfrm>
        </p:spPr>
        <p:txBody>
          <a:bodyPr>
            <a:normAutofit/>
          </a:bodyPr>
          <a:lstStyle/>
          <a:p>
            <a:r>
              <a:rPr lang="fr-FR" sz="2800" dirty="0"/>
              <a:t>C</a:t>
            </a:r>
            <a:r>
              <a:rPr lang="fr-FR" sz="2800" dirty="0" smtClean="0"/>
              <a:t>'est </a:t>
            </a:r>
            <a:r>
              <a:rPr lang="fr-FR" sz="2800" dirty="0"/>
              <a:t>le même code mais il y a un changement au niveau du dernier </a:t>
            </a:r>
            <a:r>
              <a:rPr lang="fr-FR" sz="2800" dirty="0" err="1"/>
              <a:t>printf</a:t>
            </a:r>
            <a:r>
              <a:rPr lang="fr-FR" sz="2800" dirty="0"/>
              <a:t>. De plus, on n'a pas déclaré </a:t>
            </a:r>
            <a:r>
              <a:rPr lang="fr-FR" sz="2800" dirty="0" smtClean="0"/>
              <a:t>de variable </a:t>
            </a:r>
            <a:r>
              <a:rPr lang="fr-FR" sz="2800" dirty="0" err="1" smtClean="0"/>
              <a:t>nombreTriple</a:t>
            </a:r>
            <a:r>
              <a:rPr lang="fr-FR" sz="2800" dirty="0" smtClean="0"/>
              <a:t> </a:t>
            </a:r>
            <a:r>
              <a:rPr lang="fr-FR" sz="2800" dirty="0"/>
              <a:t>car on ne s'en sert plus </a:t>
            </a:r>
            <a:r>
              <a:rPr lang="fr-FR" sz="2800" dirty="0" smtClean="0"/>
              <a:t>: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44608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"/>
            <a:ext cx="8596668" cy="6041362"/>
          </a:xfrm>
        </p:spPr>
        <p:txBody>
          <a:bodyPr/>
          <a:lstStyle/>
          <a:p>
            <a:r>
              <a:rPr lang="fr-FR" dirty="0" smtClean="0"/>
              <a:t>Code C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852256" y="452761"/>
            <a:ext cx="8052047" cy="586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#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include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&lt;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stdio.h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&gt;</a:t>
            </a:r>
          </a:p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#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include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&lt;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stdlib.h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&gt;</a:t>
            </a:r>
          </a:p>
          <a:p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triple(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nombre)</a:t>
            </a:r>
          </a:p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return 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3 * nombre;</a:t>
            </a:r>
          </a:p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main(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argc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, char *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argv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[])</a:t>
            </a:r>
          </a:p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nombreEntre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= 0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</a:rPr>
              <a:t>;</a:t>
            </a:r>
          </a:p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#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include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&lt;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stdio.h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&gt;</a:t>
            </a:r>
          </a:p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#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include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&lt;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stdlib.h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&gt;</a:t>
            </a:r>
          </a:p>
          <a:p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triple(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nombre)</a:t>
            </a:r>
          </a:p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return 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3 * nombre;</a:t>
            </a:r>
          </a:p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main(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argc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, char *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argv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[])</a:t>
            </a:r>
          </a:p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nombreEntre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94221270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00716"/>
            <a:ext cx="8596668" cy="567194"/>
          </a:xfrm>
        </p:spPr>
        <p:txBody>
          <a:bodyPr>
            <a:normAutofit fontScale="90000"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+mn-lt"/>
              </a:rPr>
              <a:t>Créer et appeler une fonction</a:t>
            </a:r>
            <a:br>
              <a:rPr lang="fr-FR" sz="2800" dirty="0" smtClean="0">
                <a:solidFill>
                  <a:srgbClr val="FF0000"/>
                </a:solidFill>
                <a:latin typeface="+mn-lt"/>
              </a:rPr>
            </a:br>
            <a:r>
              <a:rPr lang="fr-FR" sz="2800" dirty="0">
                <a:solidFill>
                  <a:srgbClr val="FF0000"/>
                </a:solidFill>
                <a:latin typeface="+mn-lt"/>
              </a:rPr>
              <a:t/>
            </a:r>
            <a:br>
              <a:rPr lang="fr-FR" sz="2800" dirty="0">
                <a:solidFill>
                  <a:srgbClr val="FF0000"/>
                </a:solidFill>
                <a:latin typeface="+mn-lt"/>
              </a:rPr>
            </a:br>
            <a:r>
              <a:rPr lang="fr-FR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Nous avons vu dans les tout premiers chapitres qu'un programme en C commençait par une fonction appelée main.</a:t>
            </a:r>
            <a:br>
              <a:rPr lang="fr-FR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fr-FR" sz="3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Je vous avais même fait un schéma récapitulatif, pour vous rappeler quelques mots de </a:t>
            </a:r>
            <a:r>
              <a:rPr lang="fr-FR" sz="3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vocabulaire.</a:t>
            </a:r>
            <a:endParaRPr lang="fr-FR" sz="3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3220279"/>
            <a:ext cx="8596312" cy="266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72382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23783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+mn-lt"/>
              </a:rPr>
              <a:t>Conversion euros/francs</a:t>
            </a:r>
            <a:endParaRPr lang="fr-FR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23783"/>
            <a:ext cx="8596668" cy="5517579"/>
          </a:xfrm>
        </p:spPr>
        <p:txBody>
          <a:bodyPr>
            <a:normAutofit/>
          </a:bodyPr>
          <a:lstStyle/>
          <a:p>
            <a:r>
              <a:rPr lang="fr-FR" sz="2800" dirty="0"/>
              <a:t>On commence par une fonction très similaire à triple, qui a quand même un minimum d'intérêt cette fois : une fonction </a:t>
            </a:r>
            <a:r>
              <a:rPr lang="fr-FR" sz="2800" dirty="0" smtClean="0"/>
              <a:t>qui convertit </a:t>
            </a:r>
            <a:r>
              <a:rPr lang="fr-FR" sz="2800" dirty="0"/>
              <a:t>les euros en francs. Pour ceux d'entre vous qui ne connaîtraient pas ces monnaies sachez que 1 euro = 6,55957 francs.</a:t>
            </a:r>
          </a:p>
          <a:p>
            <a:r>
              <a:rPr lang="fr-FR" sz="2800" dirty="0"/>
              <a:t>On va créer une fonction appelée </a:t>
            </a:r>
            <a:r>
              <a:rPr lang="fr-FR" sz="2800" dirty="0" smtClean="0"/>
              <a:t>conversion . Cette </a:t>
            </a:r>
            <a:r>
              <a:rPr lang="fr-FR" sz="2800" dirty="0"/>
              <a:t>fonction prend une variable en entrée de type double et retourne une sortie de type double car on va </a:t>
            </a:r>
            <a:r>
              <a:rPr lang="fr-FR" sz="2800" dirty="0" smtClean="0"/>
              <a:t>forcément manipuler </a:t>
            </a:r>
            <a:r>
              <a:rPr lang="fr-FR" sz="2800" dirty="0"/>
              <a:t>des nombres décimaux. Lisez-la attentivement :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56704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5190" y="92092"/>
            <a:ext cx="8596668" cy="594927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Code C 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593275" y="92092"/>
            <a:ext cx="6640497" cy="603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double conversion(double euros)</a:t>
            </a:r>
          </a:p>
          <a:p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double francs = 0;</a:t>
            </a:r>
          </a:p>
          <a:p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francs = 6.55957 * euros;</a:t>
            </a:r>
          </a:p>
          <a:p>
            <a:r>
              <a:rPr lang="fr-FR" sz="2400" b="1" dirty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francs;</a:t>
            </a:r>
          </a:p>
          <a:p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}</a:t>
            </a:r>
          </a:p>
          <a:p>
            <a:r>
              <a:rPr lang="fr-FR" sz="24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 main(</a:t>
            </a:r>
            <a:r>
              <a:rPr lang="fr-FR" sz="24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10000"/>
                  </a:schemeClr>
                </a:solidFill>
              </a:rPr>
              <a:t>argc</a:t>
            </a:r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, char *</a:t>
            </a:r>
            <a:r>
              <a:rPr lang="fr-FR" sz="2400" dirty="0" err="1">
                <a:solidFill>
                  <a:schemeClr val="bg2">
                    <a:lumMod val="10000"/>
                  </a:schemeClr>
                </a:solidFill>
              </a:rPr>
              <a:t>argv</a:t>
            </a:r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[])</a:t>
            </a:r>
          </a:p>
          <a:p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r>
              <a:rPr lang="fr-FR" sz="2400" dirty="0" err="1">
                <a:solidFill>
                  <a:schemeClr val="bg2">
                    <a:lumMod val="10000"/>
                  </a:schemeClr>
                </a:solidFill>
              </a:rPr>
              <a:t>printf</a:t>
            </a:r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("10 euros = %</a:t>
            </a:r>
            <a:r>
              <a:rPr lang="fr-FR" sz="2400" dirty="0" err="1">
                <a:solidFill>
                  <a:schemeClr val="bg2">
                    <a:lumMod val="10000"/>
                  </a:schemeClr>
                </a:solidFill>
              </a:rPr>
              <a:t>fF</a:t>
            </a:r>
            <a:r>
              <a:rPr lang="fr-FR" sz="2400" b="1" dirty="0">
                <a:solidFill>
                  <a:schemeClr val="bg2">
                    <a:lumMod val="10000"/>
                  </a:schemeClr>
                </a:solidFill>
              </a:rPr>
              <a:t>\n</a:t>
            </a:r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", conversion(10));</a:t>
            </a:r>
          </a:p>
          <a:p>
            <a:r>
              <a:rPr lang="fr-FR" sz="2400" dirty="0" err="1">
                <a:solidFill>
                  <a:schemeClr val="bg2">
                    <a:lumMod val="10000"/>
                  </a:schemeClr>
                </a:solidFill>
              </a:rPr>
              <a:t>printf</a:t>
            </a:r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("50 euros = %</a:t>
            </a:r>
            <a:r>
              <a:rPr lang="fr-FR" sz="2400" dirty="0" err="1">
                <a:solidFill>
                  <a:schemeClr val="bg2">
                    <a:lumMod val="10000"/>
                  </a:schemeClr>
                </a:solidFill>
              </a:rPr>
              <a:t>fF</a:t>
            </a:r>
            <a:r>
              <a:rPr lang="fr-FR" sz="2400" b="1" dirty="0">
                <a:solidFill>
                  <a:schemeClr val="bg2">
                    <a:lumMod val="10000"/>
                  </a:schemeClr>
                </a:solidFill>
              </a:rPr>
              <a:t>\n</a:t>
            </a:r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", conversion(50</a:t>
            </a:r>
            <a:r>
              <a:rPr lang="fr-FR" sz="2400" dirty="0" smtClean="0">
                <a:solidFill>
                  <a:schemeClr val="bg2">
                    <a:lumMod val="10000"/>
                  </a:schemeClr>
                </a:solidFill>
              </a:rPr>
              <a:t>));</a:t>
            </a:r>
          </a:p>
          <a:p>
            <a:r>
              <a:rPr lang="fr-FR" sz="2400" dirty="0" err="1">
                <a:solidFill>
                  <a:schemeClr val="bg2">
                    <a:lumMod val="10000"/>
                  </a:schemeClr>
                </a:solidFill>
              </a:rPr>
              <a:t>printf</a:t>
            </a:r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("100 euros = %</a:t>
            </a:r>
            <a:r>
              <a:rPr lang="fr-FR" sz="2400" dirty="0" err="1">
                <a:solidFill>
                  <a:schemeClr val="bg2">
                    <a:lumMod val="10000"/>
                  </a:schemeClr>
                </a:solidFill>
              </a:rPr>
              <a:t>fF</a:t>
            </a:r>
            <a:r>
              <a:rPr lang="fr-FR" sz="2400" b="1" dirty="0">
                <a:solidFill>
                  <a:schemeClr val="bg2">
                    <a:lumMod val="10000"/>
                  </a:schemeClr>
                </a:solidFill>
              </a:rPr>
              <a:t>\n</a:t>
            </a:r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", conversion(100));</a:t>
            </a:r>
          </a:p>
          <a:p>
            <a:r>
              <a:rPr lang="fr-FR" sz="2400" dirty="0" err="1">
                <a:solidFill>
                  <a:schemeClr val="bg2">
                    <a:lumMod val="10000"/>
                  </a:schemeClr>
                </a:solidFill>
              </a:rPr>
              <a:t>printf</a:t>
            </a:r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("200 euros = %</a:t>
            </a:r>
            <a:r>
              <a:rPr lang="fr-FR" sz="2400" dirty="0" err="1">
                <a:solidFill>
                  <a:schemeClr val="bg2">
                    <a:lumMod val="10000"/>
                  </a:schemeClr>
                </a:solidFill>
              </a:rPr>
              <a:t>fF</a:t>
            </a:r>
            <a:r>
              <a:rPr lang="fr-FR" sz="2400" b="1" dirty="0">
                <a:solidFill>
                  <a:schemeClr val="bg2">
                    <a:lumMod val="10000"/>
                  </a:schemeClr>
                </a:solidFill>
              </a:rPr>
              <a:t>\n</a:t>
            </a:r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", conversion(200));</a:t>
            </a:r>
          </a:p>
          <a:p>
            <a:r>
              <a:rPr lang="fr-FR" sz="2400" b="1" dirty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0;</a:t>
            </a:r>
          </a:p>
          <a:p>
            <a:r>
              <a:rPr lang="fr-FR" sz="2400" dirty="0">
                <a:solidFill>
                  <a:schemeClr val="bg2">
                    <a:lumMod val="1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8316232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71021"/>
            <a:ext cx="8596668" cy="597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Code: console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endParaRPr lang="fr-FR" sz="2800" dirty="0" smtClean="0"/>
          </a:p>
          <a:p>
            <a:r>
              <a:rPr lang="fr-FR" sz="2800" dirty="0" smtClean="0"/>
              <a:t>Il </a:t>
            </a:r>
            <a:r>
              <a:rPr lang="fr-FR" sz="2800" dirty="0"/>
              <a:t>n'y a pas grand-chose de différent par rapport à la fonction triple, je vous avais prévenus. D'ailleurs, ma </a:t>
            </a:r>
            <a:r>
              <a:rPr lang="fr-FR" sz="2800" dirty="0" smtClean="0"/>
              <a:t>fonction conversion </a:t>
            </a:r>
            <a:r>
              <a:rPr lang="fr-FR" sz="2800" dirty="0"/>
              <a:t>est un peu longue et pourrait être raccourcie en une ligne, je vous laisse le faire je vous ai déjà expliqué </a:t>
            </a:r>
            <a:r>
              <a:rPr lang="fr-FR" sz="2800" dirty="0" smtClean="0"/>
              <a:t>comment faire </a:t>
            </a:r>
            <a:r>
              <a:rPr lang="fr-FR" sz="2800" dirty="0"/>
              <a:t>plus haut.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982897" y="488271"/>
            <a:ext cx="4216893" cy="2192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10 euros = 65.595700F</a:t>
            </a:r>
          </a:p>
          <a:p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50 euros = 327.978500F</a:t>
            </a:r>
          </a:p>
          <a:p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100 euros = 655.957000F</a:t>
            </a:r>
          </a:p>
          <a:p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200 euros = 1311.914000F</a:t>
            </a:r>
          </a:p>
        </p:txBody>
      </p:sp>
    </p:spTree>
    <p:extLst>
      <p:ext uri="{BB962C8B-B14F-4D97-AF65-F5344CB8AC3E}">
        <p14:creationId xmlns:p14="http://schemas.microsoft.com/office/powerpoint/2010/main" val="2738792182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88777"/>
            <a:ext cx="8596668" cy="5952585"/>
          </a:xfrm>
        </p:spPr>
        <p:txBody>
          <a:bodyPr>
            <a:normAutofit/>
          </a:bodyPr>
          <a:lstStyle/>
          <a:p>
            <a:r>
              <a:rPr lang="fr-FR" sz="2800" dirty="0"/>
              <a:t>Dans la fonction main, j'ai fait exprès de faire plusieurs </a:t>
            </a:r>
            <a:r>
              <a:rPr lang="fr-FR" sz="2800" dirty="0" err="1"/>
              <a:t>printf</a:t>
            </a:r>
            <a:r>
              <a:rPr lang="fr-FR" sz="2800" dirty="0"/>
              <a:t> pour vous montrer l'intérêt d'avoir une fonction. Pour obtenir </a:t>
            </a:r>
            <a:r>
              <a:rPr lang="fr-FR" sz="2800" dirty="0" smtClean="0"/>
              <a:t>la valeur </a:t>
            </a:r>
            <a:r>
              <a:rPr lang="fr-FR" sz="2800" dirty="0"/>
              <a:t>de 50 euros, je n'ai qu'à écrire conversion(50). Et si je veux avoir la conversion en francs de 100 euros, j'ai </a:t>
            </a:r>
            <a:r>
              <a:rPr lang="fr-FR" sz="2800" dirty="0" smtClean="0"/>
              <a:t>juste besoin </a:t>
            </a:r>
            <a:r>
              <a:rPr lang="fr-FR" sz="2800" dirty="0"/>
              <a:t>de changer le paramètre que j'envoie à la fonction (100 au lieu de 50</a:t>
            </a:r>
            <a:r>
              <a:rPr lang="fr-FR" sz="2800" dirty="0" smtClean="0"/>
              <a:t>).</a:t>
            </a:r>
          </a:p>
          <a:p>
            <a:r>
              <a:rPr lang="fr-FR" sz="2800" dirty="0"/>
              <a:t>Écrivez une seconde fonction (toujours avant la fonction main) qui fera elle la conversion inverse : Francs </a:t>
            </a:r>
            <a:r>
              <a:rPr lang="fr-FR" sz="2800" dirty="0" smtClean="0"/>
              <a:t>=&gt; Euros</a:t>
            </a:r>
            <a:r>
              <a:rPr lang="fr-FR" sz="2800" dirty="0"/>
              <a:t>. Ce ne sera pas bien difficile, il y a juste un signe d'opération à changer.</a:t>
            </a:r>
          </a:p>
        </p:txBody>
      </p:sp>
    </p:spTree>
    <p:extLst>
      <p:ext uri="{BB962C8B-B14F-4D97-AF65-F5344CB8AC3E}">
        <p14:creationId xmlns:p14="http://schemas.microsoft.com/office/powerpoint/2010/main" val="2268042593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4287"/>
            <a:ext cx="8596668" cy="591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rgbClr val="FF0000"/>
                </a:solidFill>
              </a:rPr>
              <a:t>La punition</a:t>
            </a:r>
          </a:p>
          <a:p>
            <a:r>
              <a:rPr lang="fr-FR" sz="2800" dirty="0"/>
              <a:t>On va maintenant s'intéresser à une fonction qui ne renvoie rien (pas de sortie).</a:t>
            </a:r>
          </a:p>
          <a:p>
            <a:r>
              <a:rPr lang="fr-FR" sz="2800" dirty="0"/>
              <a:t>C'est une fonction qui affiche le même message à l'écran autant de fois qu'on lui demande. Cette fonction prend un paramètre </a:t>
            </a:r>
            <a:r>
              <a:rPr lang="fr-FR" sz="2800" dirty="0" smtClean="0"/>
              <a:t>en entrée </a:t>
            </a:r>
            <a:r>
              <a:rPr lang="fr-FR" sz="2800" dirty="0"/>
              <a:t>: le nombre de fois où il faut afficher la punition.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95989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06533"/>
            <a:ext cx="8596668" cy="5934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Code c: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074198" y="701335"/>
            <a:ext cx="7927759" cy="6090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 err="1">
                <a:solidFill>
                  <a:schemeClr val="bg2">
                    <a:lumMod val="10000"/>
                  </a:schemeClr>
                </a:solidFill>
              </a:rPr>
              <a:t>void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 punition(</a:t>
            </a:r>
            <a:r>
              <a:rPr lang="fr-FR" sz="28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bg2">
                    <a:lumMod val="10000"/>
                  </a:schemeClr>
                </a:solidFill>
              </a:rPr>
              <a:t>nombreDeLignes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r>
              <a:rPr lang="fr-FR" sz="28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 i;</a:t>
            </a:r>
          </a:p>
          <a:p>
            <a:r>
              <a:rPr lang="fr-FR" sz="2800" b="1" dirty="0">
                <a:solidFill>
                  <a:schemeClr val="bg2">
                    <a:lumMod val="10000"/>
                  </a:schemeClr>
                </a:solidFill>
              </a:rPr>
              <a:t>for 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(i = 0 ; i &lt; </a:t>
            </a:r>
            <a:r>
              <a:rPr lang="fr-FR" sz="2800" dirty="0" err="1">
                <a:solidFill>
                  <a:schemeClr val="bg2">
                    <a:lumMod val="10000"/>
                  </a:schemeClr>
                </a:solidFill>
              </a:rPr>
              <a:t>nombreDeLignes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 ; i++)</a:t>
            </a:r>
          </a:p>
          <a:p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r>
              <a:rPr lang="fr-FR" sz="2800" dirty="0" err="1">
                <a:solidFill>
                  <a:schemeClr val="bg2">
                    <a:lumMod val="10000"/>
                  </a:schemeClr>
                </a:solidFill>
              </a:rPr>
              <a:t>printf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("Je ne dois pas recopier mon voisin</a:t>
            </a:r>
            <a:r>
              <a:rPr lang="fr-FR" sz="2800" b="1" dirty="0">
                <a:solidFill>
                  <a:schemeClr val="bg2">
                    <a:lumMod val="10000"/>
                  </a:schemeClr>
                </a:solidFill>
              </a:rPr>
              <a:t>\n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");</a:t>
            </a:r>
          </a:p>
          <a:p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}</a:t>
            </a:r>
          </a:p>
          <a:p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}</a:t>
            </a:r>
          </a:p>
          <a:p>
            <a:r>
              <a:rPr lang="fr-FR" sz="28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 main(</a:t>
            </a:r>
            <a:r>
              <a:rPr lang="fr-FR" sz="2800" dirty="0" err="1">
                <a:solidFill>
                  <a:schemeClr val="bg2">
                    <a:lumMod val="10000"/>
                  </a:schemeClr>
                </a:solidFill>
              </a:rPr>
              <a:t>int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bg2">
                    <a:lumMod val="10000"/>
                  </a:schemeClr>
                </a:solidFill>
              </a:rPr>
              <a:t>argc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, char *</a:t>
            </a:r>
            <a:r>
              <a:rPr lang="fr-FR" sz="2800" dirty="0" err="1">
                <a:solidFill>
                  <a:schemeClr val="bg2">
                    <a:lumMod val="10000"/>
                  </a:schemeClr>
                </a:solidFill>
              </a:rPr>
              <a:t>argv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[])</a:t>
            </a:r>
          </a:p>
          <a:p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punition(10);</a:t>
            </a:r>
          </a:p>
          <a:p>
            <a:r>
              <a:rPr lang="fr-FR" sz="2800" b="1" dirty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0;</a:t>
            </a:r>
          </a:p>
          <a:p>
            <a:r>
              <a:rPr lang="fr-FR" sz="2800" dirty="0">
                <a:solidFill>
                  <a:schemeClr val="bg2">
                    <a:lumMod val="1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6570605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06533"/>
            <a:ext cx="8596668" cy="59348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rgbClr val="FF0000"/>
                </a:solidFill>
              </a:rPr>
              <a:t>Console:</a:t>
            </a:r>
            <a:endParaRPr lang="fr-FR" dirty="0" smtClean="0"/>
          </a:p>
          <a:p>
            <a:r>
              <a:rPr lang="fr-FR" sz="2800" dirty="0"/>
              <a:t>Je ne dois pas recopier mon voisin</a:t>
            </a:r>
          </a:p>
          <a:p>
            <a:r>
              <a:rPr lang="fr-FR" sz="2800" dirty="0"/>
              <a:t>Je ne dois pas recopier mon voisin</a:t>
            </a:r>
          </a:p>
          <a:p>
            <a:r>
              <a:rPr lang="fr-FR" sz="2800" dirty="0"/>
              <a:t>Je ne dois pas recopier mon voisin</a:t>
            </a:r>
          </a:p>
          <a:p>
            <a:r>
              <a:rPr lang="fr-FR" sz="2800" dirty="0"/>
              <a:t>Je ne dois pas recopier mon voisin</a:t>
            </a:r>
          </a:p>
          <a:p>
            <a:r>
              <a:rPr lang="fr-FR" sz="2800" dirty="0"/>
              <a:t>Je ne dois pas recopier mon voisin</a:t>
            </a:r>
          </a:p>
          <a:p>
            <a:r>
              <a:rPr lang="fr-FR" sz="2800" dirty="0"/>
              <a:t>Je ne dois pas recopier mon </a:t>
            </a:r>
            <a:r>
              <a:rPr lang="fr-FR" sz="2800" dirty="0" smtClean="0"/>
              <a:t>voisin</a:t>
            </a:r>
          </a:p>
          <a:p>
            <a:r>
              <a:rPr lang="fr-FR" sz="2800" dirty="0"/>
              <a:t>Je ne dois pas recopier mon voisin</a:t>
            </a:r>
          </a:p>
          <a:p>
            <a:r>
              <a:rPr lang="fr-FR" sz="2800" dirty="0"/>
              <a:t>Je ne dois pas recopier mon voisin</a:t>
            </a:r>
          </a:p>
          <a:p>
            <a:r>
              <a:rPr lang="fr-FR" sz="2800" dirty="0"/>
              <a:t>Je ne dois pas recopier mon voisin</a:t>
            </a:r>
          </a:p>
          <a:p>
            <a:r>
              <a:rPr lang="fr-FR" sz="2800" dirty="0"/>
              <a:t>Je ne dois pas recopier mon voisin</a:t>
            </a:r>
          </a:p>
          <a:p>
            <a:r>
              <a:rPr lang="fr-FR" sz="2800" dirty="0"/>
              <a:t>Je ne dois pas recopier mon voisin</a:t>
            </a:r>
          </a:p>
          <a:p>
            <a:r>
              <a:rPr lang="fr-FR" sz="2800" dirty="0"/>
              <a:t>Je ne dois pas recopier mon voisin</a:t>
            </a:r>
            <a:endParaRPr lang="fr-FR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51898"/>
      </p:ext>
    </p:extLst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09847"/>
            <a:ext cx="8596668" cy="5931515"/>
          </a:xfrm>
        </p:spPr>
        <p:txBody>
          <a:bodyPr>
            <a:normAutofit/>
          </a:bodyPr>
          <a:lstStyle/>
          <a:p>
            <a:r>
              <a:rPr lang="fr-FR" sz="2800" dirty="0"/>
              <a:t>On a ici affaire à une fonction qui ne renvoie aucune valeur. Cette fonction se contente juste d'effectuer des actions (ici, </a:t>
            </a:r>
            <a:r>
              <a:rPr lang="fr-FR" sz="2800" dirty="0" smtClean="0"/>
              <a:t>elle affiche </a:t>
            </a:r>
            <a:r>
              <a:rPr lang="fr-FR" sz="2800" dirty="0"/>
              <a:t>des messages à l'écran).</a:t>
            </a:r>
          </a:p>
          <a:p>
            <a:r>
              <a:rPr lang="fr-FR" sz="2800" dirty="0"/>
              <a:t>Une fonction qui ne renvoie aucune valeur est de type </a:t>
            </a:r>
            <a:r>
              <a:rPr lang="fr-FR" sz="2800" dirty="0" err="1"/>
              <a:t>void</a:t>
            </a:r>
            <a:r>
              <a:rPr lang="fr-FR" sz="2800" dirty="0"/>
              <a:t>, c'est pour cela qu'on a écrit </a:t>
            </a:r>
            <a:r>
              <a:rPr lang="fr-FR" sz="2800" dirty="0" err="1"/>
              <a:t>void</a:t>
            </a:r>
            <a:r>
              <a:rPr lang="fr-FR" sz="2800" dirty="0"/>
              <a:t>. À part ça, il n'y a rien de </a:t>
            </a:r>
            <a:r>
              <a:rPr lang="fr-FR" sz="2800" dirty="0" smtClean="0"/>
              <a:t>bien différent.</a:t>
            </a:r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37655200"/>
      </p:ext>
    </p:extLst>
  </p:cSld>
  <p:clrMapOvr>
    <a:masterClrMapping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76939"/>
            <a:ext cx="8596668" cy="615519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+mn-lt"/>
              </a:rPr>
              <a:t>Aire d’un rectangle</a:t>
            </a:r>
            <a:endParaRPr lang="fr-FR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85927"/>
            <a:ext cx="8596668" cy="5455436"/>
          </a:xfrm>
        </p:spPr>
        <p:txBody>
          <a:bodyPr>
            <a:normAutofit/>
          </a:bodyPr>
          <a:lstStyle/>
          <a:p>
            <a:r>
              <a:rPr lang="fr-FR" sz="2800" dirty="0"/>
              <a:t>L'aire d'un rectangle est facile à calculer : largeur * </a:t>
            </a:r>
            <a:r>
              <a:rPr lang="fr-FR" sz="2800" dirty="0" smtClean="0"/>
              <a:t>hauteur. Notre </a:t>
            </a:r>
            <a:r>
              <a:rPr lang="fr-FR" sz="2800" dirty="0"/>
              <a:t>fonction nommée </a:t>
            </a:r>
            <a:r>
              <a:rPr lang="fr-FR" sz="2800" dirty="0" err="1"/>
              <a:t>aireRectangle</a:t>
            </a:r>
            <a:r>
              <a:rPr lang="fr-FR" sz="2800" dirty="0"/>
              <a:t> va prendre deux paramètres : la largeur et la hauteur. Elle renverra l'aire</a:t>
            </a:r>
            <a:r>
              <a:rPr lang="fr-FR" sz="2800" dirty="0" smtClean="0"/>
              <a:t>.</a:t>
            </a:r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21549630"/>
      </p:ext>
    </p:extLst>
  </p:cSld>
  <p:clrMapOvr>
    <a:masterClrMapping/>
  </p:clrMapOvr>
  <p:transition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71021"/>
            <a:ext cx="8596668" cy="597034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Code C: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269241" y="71021"/>
            <a:ext cx="7412854" cy="6604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double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aireRectangle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(double largeur, double hauteur)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return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largeur * hauteur;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 main(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argc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, char *</a:t>
            </a:r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argv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[])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printf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("Rectangle de largeur 5 et hauteur 10. Aire = %f</a:t>
            </a:r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\n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",</a:t>
            </a:r>
          </a:p>
          <a:p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aireRectangle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(5, 10));</a:t>
            </a:r>
          </a:p>
          <a:p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printf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("Rectangle de largeur 2.5 et hauteur 3.5. Aire = %f</a:t>
            </a:r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\n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",</a:t>
            </a:r>
          </a:p>
          <a:p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aireRectangle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(2.5, 3.5));</a:t>
            </a:r>
          </a:p>
          <a:p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printf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("Rectangle de largeur 4.2 et hauteur 9.7. Aire = %f</a:t>
            </a:r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\n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",</a:t>
            </a:r>
          </a:p>
          <a:p>
            <a:r>
              <a:rPr lang="fr-FR" sz="2400" dirty="0" err="1">
                <a:solidFill>
                  <a:schemeClr val="tx2">
                    <a:lumMod val="50000"/>
                  </a:schemeClr>
                </a:solidFill>
              </a:rPr>
              <a:t>aireRectangle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(4.2, 9.7));</a:t>
            </a:r>
          </a:p>
          <a:p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return </a:t>
            </a:r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0;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821907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9027"/>
            <a:ext cx="8596668" cy="5882336"/>
          </a:xfrm>
        </p:spPr>
        <p:txBody>
          <a:bodyPr>
            <a:normAutofit/>
          </a:bodyPr>
          <a:lstStyle/>
          <a:p>
            <a:r>
              <a:rPr lang="fr-FR" sz="2800" dirty="0"/>
              <a:t>En haut, on y trouve les directives de préprocesseur </a:t>
            </a:r>
            <a:r>
              <a:rPr lang="fr-FR" sz="2800" dirty="0" smtClean="0"/>
              <a:t>. </a:t>
            </a:r>
            <a:r>
              <a:rPr lang="fr-FR" sz="2800" dirty="0"/>
              <a:t>Ces directives </a:t>
            </a:r>
            <a:r>
              <a:rPr lang="fr-FR" sz="2800" dirty="0" smtClean="0"/>
              <a:t>sont faciles </a:t>
            </a:r>
            <a:r>
              <a:rPr lang="fr-FR" sz="2800" dirty="0"/>
              <a:t>à identifier : elles commencent par un # et sont généralement mises tout en haut des fichiers sources</a:t>
            </a:r>
            <a:r>
              <a:rPr lang="fr-FR" sz="2800" dirty="0" smtClean="0"/>
              <a:t>.</a:t>
            </a:r>
          </a:p>
          <a:p>
            <a:r>
              <a:rPr lang="fr-FR" sz="2800" dirty="0"/>
              <a:t>Puis en dessous, il y avait ce que j'avais déjà appelé « une fonction ». Ici, sur mon schéma, vous voyez une fonction </a:t>
            </a:r>
            <a:r>
              <a:rPr lang="fr-FR" sz="2800" dirty="0" smtClean="0"/>
              <a:t>main.</a:t>
            </a:r>
          </a:p>
          <a:p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05660"/>
      </p:ext>
    </p:extLst>
  </p:cSld>
  <p:clrMapOvr>
    <a:masterClrMapping/>
  </p:clrMapOvr>
  <p:transition spd="slow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88777"/>
            <a:ext cx="8596668" cy="5952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Code: Console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1710227" y="1316167"/>
            <a:ext cx="6374167" cy="2752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solidFill>
                  <a:schemeClr val="tx2">
                    <a:lumMod val="50000"/>
                  </a:schemeClr>
                </a:solidFill>
              </a:rPr>
              <a:t>Rectangle de largeur 5 et hauteur 10. Aire = 50.000000</a:t>
            </a:r>
          </a:p>
          <a:p>
            <a:r>
              <a:rPr lang="fr-FR" sz="2800" dirty="0">
                <a:solidFill>
                  <a:schemeClr val="tx2">
                    <a:lumMod val="50000"/>
                  </a:schemeClr>
                </a:solidFill>
              </a:rPr>
              <a:t>Rectangle de largeur 2.5 et hauteur 3.5. Aire = 8.750000</a:t>
            </a:r>
          </a:p>
          <a:p>
            <a:r>
              <a:rPr lang="fr-FR" sz="2800" dirty="0">
                <a:solidFill>
                  <a:schemeClr val="tx2">
                    <a:lumMod val="50000"/>
                  </a:schemeClr>
                </a:solidFill>
              </a:rPr>
              <a:t>Rectangle de largeur 4.2 et hauteur 9.7. Aire = 40.740000</a:t>
            </a:r>
          </a:p>
        </p:txBody>
      </p:sp>
    </p:spTree>
    <p:extLst>
      <p:ext uri="{BB962C8B-B14F-4D97-AF65-F5344CB8AC3E}">
        <p14:creationId xmlns:p14="http://schemas.microsoft.com/office/powerpoint/2010/main" val="4211732028"/>
      </p:ext>
    </p:extLst>
  </p:cSld>
  <p:clrMapOvr>
    <a:masterClrMapping/>
  </p:clrMapOvr>
  <p:transition spd="slow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79899"/>
            <a:ext cx="8596668" cy="5961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Dans ce cas, la fonction ne renverrait plus rien, elle se contenterait de calculer l'aire et de l'afficher immédiatement</a:t>
            </a:r>
            <a:r>
              <a:rPr lang="fr-FR" sz="2800" dirty="0" smtClean="0"/>
              <a:t>.</a:t>
            </a:r>
          </a:p>
          <a:p>
            <a:pPr marL="0" indent="0">
              <a:buNone/>
            </a:pPr>
            <a:r>
              <a:rPr lang="fr-FR" sz="2800" dirty="0" smtClean="0"/>
              <a:t>Code c: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2020946" y="1748901"/>
            <a:ext cx="6738151" cy="4980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void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aireRectangle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(double largeur, double hauteur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double aire = 0;</a:t>
            </a:r>
          </a:p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aire = largeur * hauteur;</a:t>
            </a:r>
          </a:p>
          <a:p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printf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("Rectangle de largeur %f et hauteur %f. Aire = %f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\n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",</a:t>
            </a:r>
          </a:p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largeur, hauteur, aire);</a:t>
            </a:r>
          </a:p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main(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argc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, char *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argv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[])</a:t>
            </a:r>
          </a:p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aireRectangle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(5, 10);</a:t>
            </a:r>
          </a:p>
          <a:p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aireRectangle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(2.5, 3.5);</a:t>
            </a:r>
          </a:p>
          <a:p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aireRectangle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(4.2, 9.7);</a:t>
            </a:r>
          </a:p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return 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0;</a:t>
            </a:r>
          </a:p>
          <a:p>
            <a:r>
              <a:rPr lang="fr-FR" sz="2400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4766549"/>
      </p:ext>
    </p:extLst>
  </p:cSld>
  <p:clrMapOvr>
    <a:masterClrMapping/>
  </p:clrMapOvr>
  <p:transition spd="slow"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06533"/>
            <a:ext cx="8596668" cy="5934830"/>
          </a:xfrm>
        </p:spPr>
        <p:txBody>
          <a:bodyPr>
            <a:normAutofit/>
          </a:bodyPr>
          <a:lstStyle/>
          <a:p>
            <a:r>
              <a:rPr lang="fr-FR" sz="2800" dirty="0"/>
              <a:t>Comme vous le voyez, le </a:t>
            </a:r>
            <a:r>
              <a:rPr lang="fr-FR" sz="2800" dirty="0" err="1"/>
              <a:t>printf</a:t>
            </a:r>
            <a:r>
              <a:rPr lang="fr-FR" sz="2800" dirty="0"/>
              <a:t> est </a:t>
            </a:r>
            <a:r>
              <a:rPr lang="fr-FR" sz="2800" i="1" dirty="0"/>
              <a:t>à l'intérieur </a:t>
            </a:r>
            <a:r>
              <a:rPr lang="fr-FR" sz="2800" dirty="0"/>
              <a:t>de la fonction </a:t>
            </a:r>
            <a:r>
              <a:rPr lang="fr-FR" sz="2800" dirty="0" err="1"/>
              <a:t>aireRectangle</a:t>
            </a:r>
            <a:r>
              <a:rPr lang="fr-FR" sz="2800" dirty="0"/>
              <a:t> et produit le même affichage que tout </a:t>
            </a:r>
            <a:r>
              <a:rPr lang="fr-FR" sz="2800" dirty="0" smtClean="0"/>
              <a:t>à l'heure</a:t>
            </a:r>
            <a:r>
              <a:rPr lang="fr-FR" sz="2800" dirty="0"/>
              <a:t>. C'est juste une façon différente de procéder</a:t>
            </a:r>
            <a:r>
              <a:rPr lang="fr-FR" sz="2800" dirty="0" smtClean="0"/>
              <a:t>.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rgbClr val="FF0000"/>
                </a:solidFill>
              </a:rPr>
              <a:t>Un menu</a:t>
            </a:r>
          </a:p>
          <a:p>
            <a:r>
              <a:rPr lang="fr-FR" sz="2800" dirty="0"/>
              <a:t>Ce code est plus intéressant et concret. On crée une fonction menu() qui ne prend aucun paramètre en entrée. Cette </a:t>
            </a:r>
            <a:r>
              <a:rPr lang="fr-FR" sz="2800" dirty="0" smtClean="0"/>
              <a:t>fonction se </a:t>
            </a:r>
            <a:r>
              <a:rPr lang="fr-FR" sz="2800" dirty="0"/>
              <a:t>contente d'afficher le menu et demande à l'utilisateur de faire un choix. La fonction renvoie le choix de l'utilisateur.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23034"/>
      </p:ext>
    </p:extLst>
  </p:cSld>
  <p:clrMapOvr>
    <a:masterClrMapping/>
  </p:clrMapOvr>
  <p:transition spd="slow">
    <p:randomBa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71021"/>
            <a:ext cx="8596668" cy="597034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Code C: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914400" y="470516"/>
            <a:ext cx="8131946" cy="592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menu()</a:t>
            </a: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choix = 0;</a:t>
            </a:r>
          </a:p>
          <a:p>
            <a:r>
              <a:rPr lang="fr-FR" b="1" dirty="0" err="1">
                <a:solidFill>
                  <a:schemeClr val="tx2">
                    <a:lumMod val="50000"/>
                  </a:schemeClr>
                </a:solidFill>
              </a:rPr>
              <a:t>while</a:t>
            </a:r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(choix &lt; 1 || choix &gt; 4)</a:t>
            </a: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printf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("Menu :</a:t>
            </a:r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\n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");</a:t>
            </a:r>
          </a:p>
          <a:p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printf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("1 : Poulet de dinde aux escargots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rotis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a la sauce</a:t>
            </a:r>
          </a:p>
          <a:p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bearnaise</a:t>
            </a:r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\n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");</a:t>
            </a:r>
          </a:p>
          <a:p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printf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("2 : Concombres sucres a la sauce de myrtilles</a:t>
            </a:r>
          </a:p>
          <a:p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enrobee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de chocolat</a:t>
            </a:r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\n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");</a:t>
            </a:r>
          </a:p>
          <a:p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printf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("3 : Escalope de kangourou saignante et sa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gelee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aux</a:t>
            </a: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fraises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poivree</a:t>
            </a:r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\n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");</a:t>
            </a:r>
          </a:p>
          <a:p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printf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("4 : La surprise du Chef (j'en salive</a:t>
            </a: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d'avance...)</a:t>
            </a:r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\n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");</a:t>
            </a:r>
          </a:p>
          <a:p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printf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("Votre choix ? ");</a:t>
            </a:r>
          </a:p>
          <a:p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scanf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("%d", &amp;choix);</a:t>
            </a: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return 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choix;</a:t>
            </a:r>
          </a:p>
          <a:p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main(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argc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, char *</a:t>
            </a:r>
            <a:r>
              <a:rPr lang="fr-FR" dirty="0" err="1">
                <a:solidFill>
                  <a:schemeClr val="tx2">
                    <a:lumMod val="50000"/>
                  </a:schemeClr>
                </a:solidFill>
              </a:rPr>
              <a:t>argv</a:t>
            </a: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[])</a:t>
            </a:r>
          </a:p>
        </p:txBody>
      </p:sp>
    </p:spTree>
    <p:extLst>
      <p:ext uri="{BB962C8B-B14F-4D97-AF65-F5344CB8AC3E}">
        <p14:creationId xmlns:p14="http://schemas.microsoft.com/office/powerpoint/2010/main" val="3624801574"/>
      </p:ext>
    </p:extLst>
  </p:cSld>
  <p:clrMapOvr>
    <a:masterClrMapping/>
  </p:clrMapOvr>
  <p:transition spd="slow">
    <p:randomBar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4287"/>
            <a:ext cx="8596668" cy="591707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Suite de la code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798990" y="603682"/>
            <a:ext cx="8353888" cy="6254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switch 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(menu())</a:t>
            </a:r>
          </a:p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{</a:t>
            </a:r>
          </a:p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case 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1:</a:t>
            </a:r>
          </a:p>
          <a:p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printf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("Vous avez pris le poulet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\n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");</a:t>
            </a:r>
          </a:p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break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;</a:t>
            </a:r>
          </a:p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case 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2:</a:t>
            </a:r>
          </a:p>
          <a:p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printf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("Vous avez pris les concombres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\n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");</a:t>
            </a:r>
          </a:p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break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;</a:t>
            </a:r>
          </a:p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case 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3:</a:t>
            </a:r>
          </a:p>
          <a:p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printf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("Vous avez pris l'escalope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\n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");</a:t>
            </a:r>
          </a:p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break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;</a:t>
            </a:r>
          </a:p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case 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4:</a:t>
            </a:r>
          </a:p>
          <a:p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printf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("Vous avez pris la surprise du Chef. Vous 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etes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</a:rPr>
              <a:t>un 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sacre aventurier dites donc !</a:t>
            </a:r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\n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");</a:t>
            </a:r>
          </a:p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break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;</a:t>
            </a:r>
          </a:p>
          <a:p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return </a:t>
            </a:r>
            <a:r>
              <a:rPr lang="fr-FR" sz="2000" dirty="0">
                <a:solidFill>
                  <a:schemeClr val="tx2">
                    <a:lumMod val="50000"/>
                  </a:schemeClr>
                </a:solidFill>
              </a:rPr>
              <a:t>0;</a:t>
            </a:r>
          </a:p>
          <a:p>
            <a:r>
              <a:rPr lang="fr-FR" sz="2000" dirty="0"/>
              <a:t>}</a:t>
            </a:r>
            <a:endParaRPr lang="fr-FR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436854"/>
      </p:ext>
    </p:extLst>
  </p:cSld>
  <p:clrMapOvr>
    <a:masterClrMapping/>
  </p:clrMapOvr>
  <p:transition spd="slow">
    <p:randomBar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62145"/>
            <a:ext cx="8596668" cy="5979218"/>
          </a:xfrm>
        </p:spPr>
        <p:txBody>
          <a:bodyPr>
            <a:normAutofit/>
          </a:bodyPr>
          <a:lstStyle/>
          <a:p>
            <a:r>
              <a:rPr lang="fr-FR" sz="2800" dirty="0"/>
              <a:t>la fonction menu affiche à nouveau le </a:t>
            </a:r>
            <a:r>
              <a:rPr lang="fr-FR" sz="2800" dirty="0" smtClean="0"/>
              <a:t>menu tant </a:t>
            </a:r>
            <a:r>
              <a:rPr lang="fr-FR" sz="2800" dirty="0"/>
              <a:t>que l'utilisateur n'a pas entré un nombre compris entre 1 et 4. Comme ça, aucun risque que la fonction renvoie un nombre </a:t>
            </a:r>
            <a:r>
              <a:rPr lang="fr-FR" sz="2800" dirty="0" smtClean="0"/>
              <a:t>qui ne </a:t>
            </a:r>
            <a:r>
              <a:rPr lang="fr-FR" sz="2800" dirty="0"/>
              <a:t>figure pas au </a:t>
            </a:r>
            <a:r>
              <a:rPr lang="fr-FR" sz="2800" dirty="0" smtClean="0"/>
              <a:t>menu.</a:t>
            </a:r>
          </a:p>
          <a:p>
            <a:r>
              <a:rPr lang="fr-FR" sz="2800" dirty="0"/>
              <a:t>Dans le main, vous avez vu qu'on fait un </a:t>
            </a:r>
            <a:r>
              <a:rPr lang="fr-FR" sz="2800" b="1" dirty="0"/>
              <a:t>switch</a:t>
            </a:r>
            <a:r>
              <a:rPr lang="fr-FR" sz="2800" dirty="0"/>
              <a:t>(menu()). Une fois que la fonction menu() est terminée, elle renvoie </a:t>
            </a:r>
            <a:r>
              <a:rPr lang="fr-FR" sz="2800" dirty="0" smtClean="0"/>
              <a:t>le choix </a:t>
            </a:r>
            <a:r>
              <a:rPr lang="fr-FR" sz="2800" dirty="0"/>
              <a:t>de l'utilisateur directement dans le </a:t>
            </a:r>
            <a:r>
              <a:rPr lang="fr-FR" sz="2800" b="1" dirty="0"/>
              <a:t>switch</a:t>
            </a:r>
            <a:r>
              <a:rPr lang="fr-FR" sz="2800" dirty="0"/>
              <a:t>. C'est une méthode rapide et pratique</a:t>
            </a:r>
            <a:r>
              <a:rPr lang="fr-FR" sz="2800" dirty="0" smtClean="0"/>
              <a:t>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61195"/>
      </p:ext>
    </p:extLst>
  </p:cSld>
  <p:clrMapOvr>
    <a:masterClrMapping/>
  </p:clrMapOvr>
  <p:transition spd="slow">
    <p:randomBar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01227"/>
            <a:ext cx="8596668" cy="500109"/>
          </a:xfrm>
        </p:spPr>
        <p:txBody>
          <a:bodyPr>
            <a:normAutofit fontScale="90000"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+mn-lt"/>
              </a:rPr>
              <a:t>En résume </a:t>
            </a:r>
            <a:endParaRPr lang="fr-FR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701337"/>
            <a:ext cx="8596668" cy="5340026"/>
          </a:xfrm>
        </p:spPr>
        <p:txBody>
          <a:bodyPr>
            <a:normAutofit/>
          </a:bodyPr>
          <a:lstStyle/>
          <a:p>
            <a:r>
              <a:rPr lang="fr-FR" sz="2800" dirty="0"/>
              <a:t>Les fonctions s'appellent entre elles. Ainsi, le main peut appeler des fonctions toutes prêtes telles que </a:t>
            </a:r>
            <a:r>
              <a:rPr lang="fr-FR" sz="2800" dirty="0" err="1"/>
              <a:t>printf</a:t>
            </a:r>
            <a:r>
              <a:rPr lang="fr-FR" sz="2800" dirty="0"/>
              <a:t> </a:t>
            </a:r>
            <a:r>
              <a:rPr lang="fr-FR" sz="2800" dirty="0" smtClean="0"/>
              <a:t>ou </a:t>
            </a:r>
            <a:r>
              <a:rPr lang="fr-FR" sz="2800" dirty="0" err="1" smtClean="0"/>
              <a:t>scanf</a:t>
            </a:r>
            <a:r>
              <a:rPr lang="fr-FR" sz="2800" dirty="0"/>
              <a:t>, mais aussi des fonctions que nous avons créées.</a:t>
            </a:r>
          </a:p>
          <a:p>
            <a:r>
              <a:rPr lang="fr-FR" sz="2800" dirty="0"/>
              <a:t>Une fonction récupère en entrée des variables qu'on appelle </a:t>
            </a:r>
            <a:r>
              <a:rPr lang="fr-FR" sz="2800" b="1" dirty="0"/>
              <a:t>paramètres</a:t>
            </a:r>
            <a:r>
              <a:rPr lang="fr-FR" sz="2800" dirty="0"/>
              <a:t>.</a:t>
            </a:r>
          </a:p>
          <a:p>
            <a:r>
              <a:rPr lang="fr-FR" sz="2800" dirty="0"/>
              <a:t>Elle effectue certaines opérations avec ces paramètres puis retourne en général une valeur à l'aide de </a:t>
            </a:r>
            <a:r>
              <a:rPr lang="fr-FR" sz="2800" dirty="0" smtClean="0"/>
              <a:t>l'instruction </a:t>
            </a:r>
            <a:r>
              <a:rPr lang="fr-FR" sz="2800" b="1" dirty="0" smtClean="0"/>
              <a:t>return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9851952"/>
      </p:ext>
    </p:extLst>
  </p:cSld>
  <p:clrMapOvr>
    <a:masterClrMapping/>
  </p:clrMapOvr>
  <p:transition spd="slow">
    <p:randomBar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8062"/>
            <a:ext cx="8596668" cy="606641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+mn-lt"/>
              </a:rPr>
              <a:t>Exercices</a:t>
            </a:r>
            <a:endParaRPr lang="fr-FR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77049"/>
            <a:ext cx="8596668" cy="54643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2800" b="1" dirty="0"/>
              <a:t>Ecrivez une fonction qui détermine si une année est bissextile ou non. Les règles qui déterminent quelles années sont bissextiles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/>
              <a:t> les années multiples de 400 sont toujours bissextiles,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/>
              <a:t> les années multiples de 100 ne sont pas bissextiles (sauf si elles sont multiples de 400),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/>
              <a:t>les années multiples de 4 sont bissextiles (sauf si elles sont multiples de 100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01393"/>
      </p:ext>
    </p:extLst>
  </p:cSld>
  <p:clrMapOvr>
    <a:masterClrMapping/>
  </p:clrMapOvr>
  <p:transition spd="slow">
    <p:randomBar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3165"/>
            <a:ext cx="8596668" cy="590819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fr-FR" sz="2800" b="1" dirty="0"/>
              <a:t>Programmez la fonction factorielle par récursivité.</a:t>
            </a:r>
          </a:p>
          <a:p>
            <a:pPr>
              <a:buFont typeface="+mj-lt"/>
              <a:buAutoNum type="arabicPeriod" startAt="2"/>
            </a:pPr>
            <a:r>
              <a:rPr lang="fr-FR" sz="2800" b="1" dirty="0"/>
              <a:t>Calculez le </a:t>
            </a:r>
            <a:r>
              <a:rPr lang="fr-FR" sz="2800" b="1" dirty="0" err="1"/>
              <a:t>n-ieme</a:t>
            </a:r>
            <a:r>
              <a:rPr lang="fr-FR" sz="2800" b="1" dirty="0"/>
              <a:t> nombre de la suite de </a:t>
            </a:r>
            <a:r>
              <a:rPr lang="fr-FR" sz="2800" b="1" dirty="0" err="1"/>
              <a:t>Fibonacci</a:t>
            </a:r>
            <a:r>
              <a:rPr lang="fr-FR" sz="2800" b="1" dirty="0"/>
              <a:t> F</a:t>
            </a:r>
            <a:r>
              <a:rPr lang="fr-FR" sz="2800" b="1" baseline="-25000" dirty="0"/>
              <a:t>n</a:t>
            </a:r>
            <a:r>
              <a:rPr lang="fr-FR" sz="2800" b="1" dirty="0"/>
              <a:t> qui est définie de la manière suivante : F</a:t>
            </a:r>
            <a:r>
              <a:rPr lang="fr-FR" sz="2800" b="1" baseline="-25000" dirty="0"/>
              <a:t>0</a:t>
            </a:r>
            <a:r>
              <a:rPr lang="fr-FR" sz="2800" b="1" dirty="0"/>
              <a:t> = F</a:t>
            </a:r>
            <a:r>
              <a:rPr lang="fr-FR" sz="2800" b="1" baseline="-25000" dirty="0"/>
              <a:t>1</a:t>
            </a:r>
            <a:r>
              <a:rPr lang="fr-FR" sz="2800" b="1" dirty="0"/>
              <a:t> = 1 et F</a:t>
            </a:r>
            <a:r>
              <a:rPr lang="fr-FR" sz="2800" b="1" baseline="-25000" dirty="0"/>
              <a:t>i</a:t>
            </a:r>
            <a:r>
              <a:rPr lang="fr-FR" sz="2800" b="1" dirty="0"/>
              <a:t> = F</a:t>
            </a:r>
            <a:r>
              <a:rPr lang="fr-FR" sz="2800" b="1" baseline="-25000" dirty="0"/>
              <a:t>i-1 </a:t>
            </a:r>
            <a:r>
              <a:rPr lang="fr-FR" sz="2800" b="1" dirty="0"/>
              <a:t>+ F</a:t>
            </a:r>
            <a:r>
              <a:rPr lang="fr-FR" sz="2800" b="1" baseline="-25000" dirty="0"/>
              <a:t>i-2</a:t>
            </a:r>
            <a:r>
              <a:rPr lang="fr-FR" sz="2800" b="1" dirty="0"/>
              <a:t> pour i &gt;= 2</a:t>
            </a:r>
            <a:endParaRPr lang="en-US" sz="2800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8684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63611"/>
            <a:ext cx="8596668" cy="5977752"/>
          </a:xfrm>
        </p:spPr>
        <p:txBody>
          <a:bodyPr>
            <a:normAutofit/>
          </a:bodyPr>
          <a:lstStyle/>
          <a:p>
            <a:r>
              <a:rPr lang="fr-FR" sz="2800" dirty="0"/>
              <a:t>Une fonction exécute des actions et renvoie un résultat. C'est un </a:t>
            </a:r>
            <a:r>
              <a:rPr lang="fr-FR" sz="2800" b="1" dirty="0"/>
              <a:t>morceau de code </a:t>
            </a:r>
            <a:r>
              <a:rPr lang="fr-FR" sz="2800" dirty="0"/>
              <a:t>qui sert à faire quelque chose de précis.</a:t>
            </a:r>
          </a:p>
          <a:p>
            <a:r>
              <a:rPr lang="fr-FR" sz="2800" dirty="0"/>
              <a:t>On dit qu'une fonction possède une entrée et une sortie. La fig. suivante représente une fonction schématiquement</a:t>
            </a:r>
            <a:r>
              <a:rPr lang="fr-FR" sz="2800" dirty="0" smtClean="0"/>
              <a:t>.</a:t>
            </a:r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38" y="3624304"/>
            <a:ext cx="65436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4801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03367"/>
            <a:ext cx="8596668" cy="5937995"/>
          </a:xfrm>
        </p:spPr>
        <p:txBody>
          <a:bodyPr>
            <a:normAutofit/>
          </a:bodyPr>
          <a:lstStyle/>
          <a:p>
            <a:r>
              <a:rPr lang="fr-FR" sz="2800" dirty="0"/>
              <a:t>Lorsqu'on appelle une fonction, il y a trois étapes.</a:t>
            </a:r>
          </a:p>
          <a:p>
            <a:r>
              <a:rPr lang="fr-FR" sz="2800" dirty="0"/>
              <a:t>1. </a:t>
            </a:r>
            <a:r>
              <a:rPr lang="fr-FR" sz="2800" b="1" dirty="0"/>
              <a:t>L'entrée</a:t>
            </a:r>
            <a:r>
              <a:rPr lang="fr-FR" sz="2800" dirty="0"/>
              <a:t>: on fait « rentrer » des informations dans la fonction (en lui donnant des informations avec lesquelles travailler).</a:t>
            </a:r>
          </a:p>
          <a:p>
            <a:r>
              <a:rPr lang="fr-FR" sz="2800" dirty="0"/>
              <a:t>2. </a:t>
            </a:r>
            <a:r>
              <a:rPr lang="fr-FR" sz="2800" b="1" dirty="0"/>
              <a:t>Les calculs </a:t>
            </a:r>
            <a:r>
              <a:rPr lang="fr-FR" sz="2800" dirty="0"/>
              <a:t>: grâce aux informations qu'elle a reçues en entrée, la fonction travaille.</a:t>
            </a:r>
          </a:p>
          <a:p>
            <a:r>
              <a:rPr lang="fr-FR" sz="2800" dirty="0"/>
              <a:t>3. </a:t>
            </a:r>
            <a:r>
              <a:rPr lang="fr-FR" sz="2800" b="1" dirty="0"/>
              <a:t>La sortie </a:t>
            </a:r>
            <a:r>
              <a:rPr lang="fr-FR" sz="2800" dirty="0"/>
              <a:t>: une fois qu'elle a fini ses calculs, la fonction renvoie un résultat. C'est ce qu'on appelle la sortie, ou encore </a:t>
            </a:r>
            <a:r>
              <a:rPr lang="fr-FR" sz="2800" dirty="0" smtClean="0"/>
              <a:t>le retour.</a:t>
            </a: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0035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87465"/>
            <a:ext cx="8596668" cy="5953898"/>
          </a:xfrm>
        </p:spPr>
        <p:txBody>
          <a:bodyPr/>
          <a:lstStyle/>
          <a:p>
            <a:r>
              <a:rPr lang="fr-FR" sz="2800" dirty="0"/>
              <a:t>Concrètement, on peut imaginer par exemple une fonction appelée triple qui calcule le triple du nombre qu'on lui donne, en </a:t>
            </a:r>
            <a:r>
              <a:rPr lang="fr-FR" sz="2800" dirty="0" smtClean="0"/>
              <a:t>le multipliant </a:t>
            </a:r>
            <a:r>
              <a:rPr lang="fr-FR" sz="2800" dirty="0"/>
              <a:t>par 3 (fig. suivante</a:t>
            </a:r>
            <a:r>
              <a:rPr lang="fr-FR" sz="2800" dirty="0" smtClean="0"/>
              <a:t>). </a:t>
            </a:r>
            <a:r>
              <a:rPr lang="fr-FR" sz="2800" dirty="0"/>
              <a:t>les fonctions seront en général plus compliquées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74" y="2655777"/>
            <a:ext cx="65055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9774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79513"/>
            <a:ext cx="8596668" cy="5961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rgbClr val="FF0000"/>
                </a:solidFill>
              </a:rPr>
              <a:t>Schéma d’une fonction</a:t>
            </a:r>
          </a:p>
          <a:p>
            <a:r>
              <a:rPr lang="fr-FR" sz="2800" dirty="0"/>
              <a:t>P</a:t>
            </a:r>
            <a:r>
              <a:rPr lang="fr-FR" sz="2800" dirty="0" smtClean="0"/>
              <a:t>our </a:t>
            </a:r>
            <a:r>
              <a:rPr lang="fr-FR" sz="2800" dirty="0"/>
              <a:t>bien que vous compreniez il va falloir que je vous montre quand même comment on construit une fonction.</a:t>
            </a:r>
          </a:p>
          <a:p>
            <a:r>
              <a:rPr lang="fr-FR" sz="2800" dirty="0"/>
              <a:t>Le code suivant représente une fonction schématiquement. C'est un modèle à connaître </a:t>
            </a:r>
            <a:r>
              <a:rPr lang="fr-FR" sz="2800" dirty="0" smtClean="0"/>
              <a:t>:</a:t>
            </a:r>
          </a:p>
          <a:p>
            <a:pPr marL="0" indent="0">
              <a:buNone/>
            </a:pPr>
            <a:r>
              <a:rPr lang="fr-FR" sz="2800" b="1" dirty="0"/>
              <a:t>Code : </a:t>
            </a:r>
            <a:r>
              <a:rPr lang="fr-FR" sz="2800" b="1" dirty="0" smtClean="0"/>
              <a:t>C</a:t>
            </a:r>
          </a:p>
          <a:p>
            <a:pPr marL="0" indent="0">
              <a:buNone/>
            </a:pP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2552368" y="2703443"/>
            <a:ext cx="4478237" cy="18606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type 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nomFonction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fr-FR" dirty="0" err="1">
                <a:solidFill>
                  <a:schemeClr val="bg2">
                    <a:lumMod val="10000"/>
                  </a:schemeClr>
                </a:solidFill>
              </a:rPr>
              <a:t>parametres</a:t>
            </a: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{</a:t>
            </a:r>
          </a:p>
          <a:p>
            <a:r>
              <a:rPr lang="fr-FR" i="1" dirty="0">
                <a:solidFill>
                  <a:schemeClr val="bg2">
                    <a:lumMod val="10000"/>
                  </a:schemeClr>
                </a:solidFill>
              </a:rPr>
              <a:t>// Insérez vos instructions ici</a:t>
            </a:r>
          </a:p>
          <a:p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456037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87465"/>
            <a:ext cx="8596668" cy="595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Voici ce qu'il faut savoir sur ce </a:t>
            </a:r>
            <a:r>
              <a:rPr lang="fr-FR" sz="2800" dirty="0" smtClean="0"/>
              <a:t>schéma</a:t>
            </a:r>
          </a:p>
          <a:p>
            <a:r>
              <a:rPr lang="fr-FR" sz="2800" dirty="0"/>
              <a:t>type (correspond à la sortie) : c'est le type de la fonction. Comme les variables, les fonctions ont un type. Ce </a:t>
            </a:r>
            <a:r>
              <a:rPr lang="fr-FR" sz="2800" dirty="0" smtClean="0"/>
              <a:t>type dépend </a:t>
            </a:r>
            <a:r>
              <a:rPr lang="fr-FR" sz="2800" dirty="0"/>
              <a:t>du résultat que la fonction renvoie : si la fonction renvoie un nombre décimal, vous mettrez sûrement double, </a:t>
            </a:r>
            <a:r>
              <a:rPr lang="fr-FR" sz="2800" dirty="0" smtClean="0"/>
              <a:t>si elle </a:t>
            </a:r>
            <a:r>
              <a:rPr lang="fr-FR" sz="2800" dirty="0"/>
              <a:t>renvoie un entier vous mettrez </a:t>
            </a:r>
            <a:r>
              <a:rPr lang="fr-FR" sz="2800" dirty="0" err="1"/>
              <a:t>int</a:t>
            </a:r>
            <a:r>
              <a:rPr lang="fr-FR" sz="2800" dirty="0"/>
              <a:t> ou long par exemple. Mais il est aussi possible de créer des fonctions qui </a:t>
            </a:r>
            <a:r>
              <a:rPr lang="fr-FR" sz="2800" dirty="0" smtClean="0"/>
              <a:t>ne renvoient </a:t>
            </a:r>
            <a:r>
              <a:rPr lang="fr-FR" sz="2800" dirty="0"/>
              <a:t>rien </a:t>
            </a:r>
            <a:r>
              <a:rPr lang="fr-FR" sz="2800" dirty="0" smtClean="0"/>
              <a:t>.</a:t>
            </a:r>
          </a:p>
          <a:p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Notes tirées de "Programmation en langage C" de Anne CANTEAUT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1234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Facet">
  <a:themeElements>
    <a:clrScheme name="Custom 4">
      <a:dk1>
        <a:srgbClr val="00206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ustom 1">
      <a:majorFont>
        <a:latin typeface="Tempus Sans ITC"/>
        <a:ea typeface=""/>
        <a:cs typeface=""/>
      </a:majorFont>
      <a:minorFont>
        <a:latin typeface="Times New Roman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2421</TotalTime>
  <Words>3539</Words>
  <Application>Microsoft Office PowerPoint</Application>
  <PresentationFormat>Grand écran</PresentationFormat>
  <Paragraphs>354</Paragraphs>
  <Slides>48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7" baseType="lpstr">
      <vt:lpstr>Adobe Hebrew</vt:lpstr>
      <vt:lpstr>Algerian</vt:lpstr>
      <vt:lpstr>Arial</vt:lpstr>
      <vt:lpstr>Calibri</vt:lpstr>
      <vt:lpstr>Tempus Sans ITC</vt:lpstr>
      <vt:lpstr>Times New Roman</vt:lpstr>
      <vt:lpstr>Wingdings</vt:lpstr>
      <vt:lpstr>Wingdings 3</vt:lpstr>
      <vt:lpstr>Facet</vt:lpstr>
      <vt:lpstr>PROGRAMMATION EN C</vt:lpstr>
      <vt:lpstr>Les fonctions</vt:lpstr>
      <vt:lpstr>Créer et appeler une fonction  Nous avons vu dans les tout premiers chapitres qu'un programme en C commençait par une fonction appelée main. Je vous avais même fait un schéma récapitulatif, pour vous rappeler quelques mots de vocabulaire.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Cree une fonction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Appeler une fonction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Conversion euros/francs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Aire d’un rectangle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 résume </vt:lpstr>
      <vt:lpstr>Exercices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EN C</dc:title>
  <dc:creator>NAHIMANA</dc:creator>
  <cp:lastModifiedBy>User</cp:lastModifiedBy>
  <cp:revision>287</cp:revision>
  <dcterms:created xsi:type="dcterms:W3CDTF">2018-11-10T05:07:00Z</dcterms:created>
  <dcterms:modified xsi:type="dcterms:W3CDTF">2023-07-21T12:09:21Z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7CD3C16D191345DDA426CD95078B545B</vt:lpwstr>
  </property>
  <property fmtid="{D5CDD505-2E9C-101B-9397-08002B2CF9AE}" pid="3" name="KSOProductBuildVer">
    <vt:lpwstr>1033-11.2.0.11380</vt:lpwstr>
  </property>
</Properties>
</file>