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4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9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5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59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2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5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3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54AEEF-B9BD-4D66-8728-03EC51913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37278B-24E6-421C-80D2-AC03E763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4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545723"/>
          </a:xfrm>
          <a:solidFill>
            <a:srgbClr val="C00000"/>
          </a:solidFill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rmAutofit fontScale="90000"/>
          </a:bodyPr>
          <a:lstStyle/>
          <a:p>
            <a:pPr rtl="1"/>
            <a:br>
              <a:rPr lang="fa-IR" dirty="0"/>
            </a:br>
            <a:r>
              <a:rPr lang="fa-IR" sz="7300" dirty="0">
                <a:cs typeface="B Yekan" panose="00000400000000000000" pitchFamily="2" charset="-78"/>
              </a:rPr>
              <a:t>سیستم هتل آنلاین</a:t>
            </a:r>
            <a:br>
              <a:rPr lang="fa-IR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1" anchor="ctr">
            <a:normAutofit/>
          </a:bodyPr>
          <a:lstStyle/>
          <a:p>
            <a:pPr rtl="1"/>
            <a:r>
              <a:rPr lang="fa-IR" sz="6600" dirty="0">
                <a:solidFill>
                  <a:srgbClr val="FF0000"/>
                </a:solidFill>
                <a:cs typeface="B Yekan" panose="00000400000000000000" pitchFamily="2" charset="-78"/>
              </a:rPr>
              <a:t>انواع دیاگرام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022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232C-2572-F2FB-BBDF-9A4F5ECC7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060" y="0"/>
            <a:ext cx="4400939" cy="109790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rtl="1"/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B Yekan" panose="00000400000000000000" pitchFamily="2" charset="-78"/>
              </a:rPr>
              <a:t>رزرو</a:t>
            </a:r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06ADF-75B2-BC75-D722-8272A64D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85476"/>
            <a:ext cx="12192000" cy="576009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a-IR" dirty="0"/>
              <a:t> بلبل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D4E9D5-D88F-CE6D-8EAE-9A3AF2D69159}"/>
              </a:ext>
            </a:extLst>
          </p:cNvPr>
          <p:cNvSpPr/>
          <p:nvPr/>
        </p:nvSpPr>
        <p:spPr>
          <a:xfrm>
            <a:off x="457200" y="1408922"/>
            <a:ext cx="783771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B Yekan" panose="00000400000000000000" pitchFamily="2" charset="-78"/>
              </a:rPr>
              <a:t>رزرو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7D200D-A7A7-DBBA-B595-F6430B058263}"/>
              </a:ext>
            </a:extLst>
          </p:cNvPr>
          <p:cNvSpPr/>
          <p:nvPr/>
        </p:nvSpPr>
        <p:spPr>
          <a:xfrm>
            <a:off x="1623527" y="1408922"/>
            <a:ext cx="2211355" cy="7868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ahoma" panose="020B0604030504040204" pitchFamily="34" charset="0"/>
              </a:rPr>
              <a:t>بررسی اطلاعات دیتابیس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9D3AFE-EE94-A5CC-3B03-894D1FDFBF69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1240971" y="1802362"/>
            <a:ext cx="382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77B2ED-D09B-1B0F-480E-8C6F0E7A4E6E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3834882" y="1791703"/>
            <a:ext cx="382556" cy="10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A7C99C-D0C9-C0E4-23ED-021375AAF9B3}"/>
              </a:ext>
            </a:extLst>
          </p:cNvPr>
          <p:cNvSpPr/>
          <p:nvPr/>
        </p:nvSpPr>
        <p:spPr>
          <a:xfrm>
            <a:off x="4217438" y="1257780"/>
            <a:ext cx="2024742" cy="10678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ahoma" panose="020B0604030504040204" pitchFamily="34" charset="0"/>
              </a:rPr>
              <a:t>مشاهده اطلاعات مشتریان و زمان ورود و خروج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3E7892-869F-2837-3DCE-01EA9D50FC58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6242180" y="1791702"/>
            <a:ext cx="3825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58F609-A17F-6A6E-14D6-4E2FB0E4B383}"/>
              </a:ext>
            </a:extLst>
          </p:cNvPr>
          <p:cNvSpPr/>
          <p:nvPr/>
        </p:nvSpPr>
        <p:spPr>
          <a:xfrm>
            <a:off x="6624736" y="1257780"/>
            <a:ext cx="2136709" cy="106784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ahoma" panose="020B0604030504040204" pitchFamily="34" charset="0"/>
              </a:rPr>
              <a:t>مشاهده اطلاعات مالی و پرداختی مشتریان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F8C220-E1BE-DB66-AA7E-C04F6D628D65}"/>
              </a:ext>
            </a:extLst>
          </p:cNvPr>
          <p:cNvCxnSpPr>
            <a:cxnSpLocks/>
            <a:stCxn id="34" idx="3"/>
            <a:endCxn id="47" idx="1"/>
          </p:cNvCxnSpPr>
          <p:nvPr/>
        </p:nvCxnSpPr>
        <p:spPr>
          <a:xfrm flipV="1">
            <a:off x="8761445" y="1773602"/>
            <a:ext cx="382556" cy="1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D92B81A-C41F-C855-C37F-D176FAEE9064}"/>
              </a:ext>
            </a:extLst>
          </p:cNvPr>
          <p:cNvSpPr/>
          <p:nvPr/>
        </p:nvSpPr>
        <p:spPr>
          <a:xfrm>
            <a:off x="9144001" y="1265896"/>
            <a:ext cx="2715207" cy="10154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ahoma" panose="020B0604030504040204" pitchFamily="34" charset="0"/>
              </a:rPr>
              <a:t>تنظیم وضعیت اتاق ها و خدمات درخواستی داخل دیتابیس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0FEF26-305A-AAF1-00C1-B6F2046CB942}"/>
              </a:ext>
            </a:extLst>
          </p:cNvPr>
          <p:cNvCxnSpPr>
            <a:cxnSpLocks/>
            <a:stCxn id="47" idx="2"/>
            <a:endCxn id="78" idx="0"/>
          </p:cNvCxnSpPr>
          <p:nvPr/>
        </p:nvCxnSpPr>
        <p:spPr>
          <a:xfrm flipH="1">
            <a:off x="10398967" y="2281307"/>
            <a:ext cx="102638" cy="39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B72DE3C-83D7-B263-5705-10D4A45C763B}"/>
              </a:ext>
            </a:extLst>
          </p:cNvPr>
          <p:cNvSpPr/>
          <p:nvPr/>
        </p:nvSpPr>
        <p:spPr>
          <a:xfrm>
            <a:off x="5114732" y="2880411"/>
            <a:ext cx="2715207" cy="9027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ahoma" panose="020B0604030504040204" pitchFamily="34" charset="0"/>
              </a:rPr>
              <a:t>ارتباط با واحد مربوطه برای حل مشکل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1CFA77AA-428C-7FB0-5EAB-3AA93C8DC42E}"/>
              </a:ext>
            </a:extLst>
          </p:cNvPr>
          <p:cNvSpPr/>
          <p:nvPr/>
        </p:nvSpPr>
        <p:spPr>
          <a:xfrm>
            <a:off x="8761445" y="2674747"/>
            <a:ext cx="3275044" cy="1314074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ahoma" panose="020B0604030504040204" pitchFamily="34" charset="0"/>
              </a:rPr>
              <a:t>گزارش مشکل؟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A855C5-E6D2-413A-4627-099E68F3E722}"/>
              </a:ext>
            </a:extLst>
          </p:cNvPr>
          <p:cNvCxnSpPr>
            <a:cxnSpLocks/>
            <a:stCxn id="78" idx="2"/>
            <a:endCxn id="152" idx="0"/>
          </p:cNvCxnSpPr>
          <p:nvPr/>
        </p:nvCxnSpPr>
        <p:spPr>
          <a:xfrm flipV="1">
            <a:off x="10398967" y="3965525"/>
            <a:ext cx="1324947" cy="23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992941E-6C02-4DC9-26E4-A6171BD02AEF}"/>
              </a:ext>
            </a:extLst>
          </p:cNvPr>
          <p:cNvCxnSpPr>
            <a:cxnSpLocks/>
            <a:stCxn id="78" idx="1"/>
            <a:endCxn id="71" idx="3"/>
          </p:cNvCxnSpPr>
          <p:nvPr/>
        </p:nvCxnSpPr>
        <p:spPr>
          <a:xfrm flipH="1">
            <a:off x="7829939" y="3331784"/>
            <a:ext cx="9315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2E83499-2184-DA39-D3F4-45954EA07C5C}"/>
              </a:ext>
            </a:extLst>
          </p:cNvPr>
          <p:cNvSpPr/>
          <p:nvPr/>
        </p:nvSpPr>
        <p:spPr>
          <a:xfrm>
            <a:off x="7943461" y="2666986"/>
            <a:ext cx="531846" cy="52251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ahoma" panose="020B0604030504040204" pitchFamily="34" charset="0"/>
              </a:rPr>
              <a:t>بله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BF43CC9-4D13-5781-A6F5-70FF7EDCA656}"/>
              </a:ext>
            </a:extLst>
          </p:cNvPr>
          <p:cNvSpPr/>
          <p:nvPr/>
        </p:nvSpPr>
        <p:spPr>
          <a:xfrm>
            <a:off x="10627565" y="4049487"/>
            <a:ext cx="622043" cy="52251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ahoma" panose="020B0604030504040204" pitchFamily="34" charset="0"/>
              </a:rPr>
              <a:t>خیر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30150ED-E27E-EBE5-C6EB-EE2AD50C349D}"/>
              </a:ext>
            </a:extLst>
          </p:cNvPr>
          <p:cNvCxnSpPr>
            <a:cxnSpLocks/>
            <a:stCxn id="71" idx="1"/>
            <a:endCxn id="125" idx="3"/>
          </p:cNvCxnSpPr>
          <p:nvPr/>
        </p:nvCxnSpPr>
        <p:spPr>
          <a:xfrm flipH="1">
            <a:off x="4542456" y="3331784"/>
            <a:ext cx="572276" cy="14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1959484-636D-1865-BFC8-0A51C934CDF6}"/>
              </a:ext>
            </a:extLst>
          </p:cNvPr>
          <p:cNvSpPr/>
          <p:nvPr/>
        </p:nvSpPr>
        <p:spPr>
          <a:xfrm>
            <a:off x="587829" y="2797778"/>
            <a:ext cx="3954627" cy="10979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ahoma" panose="020B0604030504040204" pitchFamily="34" charset="0"/>
              </a:rPr>
              <a:t>در بازه زمانی مشخص ارسال اطلاعات مالی به بخش مربوظه و دریافت پاسخ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8B00423-FD62-D8BD-C9A3-E51348A5F87F}"/>
              </a:ext>
            </a:extLst>
          </p:cNvPr>
          <p:cNvSpPr/>
          <p:nvPr/>
        </p:nvSpPr>
        <p:spPr>
          <a:xfrm>
            <a:off x="11332028" y="3965525"/>
            <a:ext cx="783771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B Yekan" panose="00000400000000000000" pitchFamily="2" charset="-78"/>
              </a:rPr>
              <a:t>رزرو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848799B-6C56-F72E-CED1-BE86E2BED693}"/>
              </a:ext>
            </a:extLst>
          </p:cNvPr>
          <p:cNvSpPr/>
          <p:nvPr/>
        </p:nvSpPr>
        <p:spPr>
          <a:xfrm>
            <a:off x="2173256" y="4238813"/>
            <a:ext cx="783771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B Yekan" panose="00000400000000000000" pitchFamily="2" charset="-78"/>
              </a:rPr>
              <a:t>رزرو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B Yekan" panose="00000400000000000000" pitchFamily="2" charset="-78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256F5A-AB05-8D0A-422A-2C4E81DA83BA}"/>
              </a:ext>
            </a:extLst>
          </p:cNvPr>
          <p:cNvCxnSpPr>
            <a:cxnSpLocks/>
            <a:stCxn id="125" idx="2"/>
            <a:endCxn id="170" idx="0"/>
          </p:cNvCxnSpPr>
          <p:nvPr/>
        </p:nvCxnSpPr>
        <p:spPr>
          <a:xfrm flipH="1">
            <a:off x="2565142" y="3895679"/>
            <a:ext cx="1" cy="343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5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70D3-14B3-CC92-4DB1-3801DD3CB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7971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7289C-D336-411D-6B61-44ACD7E6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79715"/>
            <a:ext cx="12192000" cy="587828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3167D-4D4A-32AF-4E4F-5A30200F3622}"/>
              </a:ext>
            </a:extLst>
          </p:cNvPr>
          <p:cNvSpPr/>
          <p:nvPr/>
        </p:nvSpPr>
        <p:spPr>
          <a:xfrm>
            <a:off x="532624" y="2424404"/>
            <a:ext cx="3451546" cy="71845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مشتری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55581-C4CB-1015-983F-A040F04F01B6}"/>
              </a:ext>
            </a:extLst>
          </p:cNvPr>
          <p:cNvSpPr/>
          <p:nvPr/>
        </p:nvSpPr>
        <p:spPr>
          <a:xfrm>
            <a:off x="4254759" y="1803918"/>
            <a:ext cx="3748571" cy="71845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وبسایت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0924F-DD83-0257-1E6F-EE235ACF653F}"/>
              </a:ext>
            </a:extLst>
          </p:cNvPr>
          <p:cNvSpPr/>
          <p:nvPr/>
        </p:nvSpPr>
        <p:spPr>
          <a:xfrm>
            <a:off x="8371892" y="2408853"/>
            <a:ext cx="3451546" cy="71845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رزرو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87474-406D-224F-BB5E-93953D471B2F}"/>
              </a:ext>
            </a:extLst>
          </p:cNvPr>
          <p:cNvSpPr/>
          <p:nvPr/>
        </p:nvSpPr>
        <p:spPr>
          <a:xfrm>
            <a:off x="532623" y="3127310"/>
            <a:ext cx="3451547" cy="3234612"/>
          </a:xfrm>
          <a:prstGeom prst="rect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Password : integer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Code </a:t>
            </a:r>
            <a:r>
              <a:rPr lang="en-US" dirty="0" err="1">
                <a:solidFill>
                  <a:schemeClr val="bg1"/>
                </a:solidFill>
              </a:rPr>
              <a:t>melli</a:t>
            </a:r>
            <a:r>
              <a:rPr lang="en-US" dirty="0">
                <a:solidFill>
                  <a:schemeClr val="bg1"/>
                </a:solidFill>
              </a:rPr>
              <a:t> : integer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Tarikh </a:t>
            </a:r>
            <a:r>
              <a:rPr lang="en-US" dirty="0" err="1">
                <a:solidFill>
                  <a:schemeClr val="bg1"/>
                </a:solidFill>
              </a:rPr>
              <a:t>tahvil</a:t>
            </a:r>
            <a:r>
              <a:rPr lang="en-US" dirty="0">
                <a:solidFill>
                  <a:schemeClr val="bg1"/>
                </a:solidFill>
              </a:rPr>
              <a:t> : date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Tarikh </a:t>
            </a:r>
            <a:r>
              <a:rPr lang="en-US" dirty="0" err="1">
                <a:solidFill>
                  <a:schemeClr val="bg1"/>
                </a:solidFill>
              </a:rPr>
              <a:t>khorooj</a:t>
            </a:r>
            <a:r>
              <a:rPr lang="en-US" dirty="0">
                <a:solidFill>
                  <a:schemeClr val="bg1"/>
                </a:solidFill>
              </a:rPr>
              <a:t> : date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bg1"/>
                </a:solidFill>
              </a:rPr>
              <a:t>Mablagh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pardakht</a:t>
            </a:r>
            <a:r>
              <a:rPr lang="en-US" dirty="0">
                <a:solidFill>
                  <a:schemeClr val="bg1"/>
                </a:solidFill>
              </a:rPr>
              <a:t> :currency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Noa </a:t>
            </a:r>
            <a:r>
              <a:rPr lang="en-US" dirty="0" err="1">
                <a:solidFill>
                  <a:schemeClr val="bg1"/>
                </a:solidFill>
              </a:rPr>
              <a:t>pardakht</a:t>
            </a:r>
            <a:r>
              <a:rPr lang="en-US" dirty="0">
                <a:solidFill>
                  <a:schemeClr val="bg1"/>
                </a:solidFill>
              </a:rPr>
              <a:t> : string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Bank name : string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Room no : string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Code </a:t>
            </a:r>
            <a:r>
              <a:rPr lang="en-US" dirty="0" err="1">
                <a:solidFill>
                  <a:schemeClr val="bg1"/>
                </a:solidFill>
              </a:rPr>
              <a:t>rahgiri</a:t>
            </a:r>
            <a:r>
              <a:rPr lang="en-US" dirty="0">
                <a:solidFill>
                  <a:schemeClr val="bg1"/>
                </a:solidFill>
              </a:rPr>
              <a:t>: integer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1C824-60EA-0058-7FE5-92B5719B9386}"/>
              </a:ext>
            </a:extLst>
          </p:cNvPr>
          <p:cNvSpPr/>
          <p:nvPr/>
        </p:nvSpPr>
        <p:spPr>
          <a:xfrm>
            <a:off x="4254759" y="2522375"/>
            <a:ext cx="3748571" cy="3234612"/>
          </a:xfrm>
          <a:prstGeom prst="rect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Password : integer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Sefareshat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faal</a:t>
            </a:r>
            <a:r>
              <a:rPr lang="en-US" dirty="0">
                <a:solidFill>
                  <a:schemeClr val="bg1"/>
                </a:solidFill>
              </a:rPr>
              <a:t>: string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Noa </a:t>
            </a:r>
            <a:r>
              <a:rPr lang="en-US" dirty="0" err="1">
                <a:solidFill>
                  <a:schemeClr val="bg1"/>
                </a:solidFill>
              </a:rPr>
              <a:t>otagh</a:t>
            </a:r>
            <a:r>
              <a:rPr lang="en-US" dirty="0">
                <a:solidFill>
                  <a:schemeClr val="bg1"/>
                </a:solidFill>
              </a:rPr>
              <a:t> ha : string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Daramad</a:t>
            </a:r>
            <a:r>
              <a:rPr lang="en-US" dirty="0">
                <a:solidFill>
                  <a:schemeClr val="bg1"/>
                </a:solidFill>
              </a:rPr>
              <a:t>: currency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Khadamat</a:t>
            </a:r>
            <a:r>
              <a:rPr lang="en-US" dirty="0">
                <a:solidFill>
                  <a:schemeClr val="bg1"/>
                </a:solidFill>
              </a:rPr>
              <a:t>: string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Hazineh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khadamat</a:t>
            </a:r>
            <a:r>
              <a:rPr lang="en-US" dirty="0">
                <a:solidFill>
                  <a:schemeClr val="bg1"/>
                </a:solidFill>
              </a:rPr>
              <a:t> : currency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32C77-CB3A-D5D5-5097-046A39A07CA0}"/>
              </a:ext>
            </a:extLst>
          </p:cNvPr>
          <p:cNvSpPr/>
          <p:nvPr/>
        </p:nvSpPr>
        <p:spPr>
          <a:xfrm>
            <a:off x="8391331" y="3156857"/>
            <a:ext cx="3451546" cy="3234612"/>
          </a:xfrm>
          <a:prstGeom prst="rect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Password: integer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Code </a:t>
            </a:r>
            <a:r>
              <a:rPr lang="en-US" dirty="0" err="1">
                <a:solidFill>
                  <a:schemeClr val="bg1"/>
                </a:solidFill>
              </a:rPr>
              <a:t>karbari</a:t>
            </a:r>
            <a:r>
              <a:rPr lang="en-US" dirty="0">
                <a:solidFill>
                  <a:schemeClr val="bg1"/>
                </a:solidFill>
              </a:rPr>
              <a:t> : integer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Otagh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haye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: currency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Othagh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haye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khali</a:t>
            </a:r>
            <a:r>
              <a:rPr lang="en-US" dirty="0">
                <a:solidFill>
                  <a:schemeClr val="bg1"/>
                </a:solidFill>
              </a:rPr>
              <a:t> : currency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Saat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vorod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khorooj</a:t>
            </a:r>
            <a:r>
              <a:rPr lang="en-US" dirty="0">
                <a:solidFill>
                  <a:schemeClr val="bg1"/>
                </a:solidFill>
              </a:rPr>
              <a:t> : date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436D07-F0FD-28BE-2AFB-647EDFF3D23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984170" y="4139681"/>
            <a:ext cx="270589" cy="604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7AA58-9C93-DE21-67FA-9F712547C64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8003330" y="4139681"/>
            <a:ext cx="388001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3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600270"/>
            <a:ext cx="9905998" cy="5091404"/>
          </a:xfrm>
          <a:ln>
            <a:solidFill>
              <a:srgbClr val="C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 rtl="1">
              <a:lnSpc>
                <a:spcPct val="150000"/>
              </a:lnSpc>
            </a:pPr>
            <a:r>
              <a:rPr lang="fa-IR" sz="5400" dirty="0">
                <a:solidFill>
                  <a:srgbClr val="FF0000"/>
                </a:solidFill>
                <a:cs typeface="B Yekan" panose="00000400000000000000" pitchFamily="2" charset="-78"/>
              </a:rPr>
              <a:t>اکتور ها</a:t>
            </a:r>
            <a:br>
              <a:rPr lang="fa-IR" sz="5400" dirty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fa-IR" sz="2000" dirty="0">
                <a:solidFill>
                  <a:srgbClr val="FF0000"/>
                </a:solidFill>
                <a:cs typeface="B Yekan" panose="00000400000000000000" pitchFamily="2" charset="-78"/>
              </a:rPr>
              <a:t>1</a:t>
            </a:r>
            <a:r>
              <a:rPr lang="fa-IR" sz="3600" dirty="0">
                <a:solidFill>
                  <a:srgbClr val="FF0000"/>
                </a:solidFill>
                <a:cs typeface="B Yekan" panose="00000400000000000000" pitchFamily="2" charset="-78"/>
              </a:rPr>
              <a:t>- مشتری</a:t>
            </a:r>
            <a:br>
              <a:rPr lang="fa-IR" sz="3600" dirty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fa-IR" sz="3600" dirty="0">
                <a:solidFill>
                  <a:srgbClr val="FF0000"/>
                </a:solidFill>
                <a:cs typeface="B Yekan" panose="00000400000000000000" pitchFamily="2" charset="-78"/>
              </a:rPr>
              <a:t>2- وبسایت</a:t>
            </a:r>
            <a:br>
              <a:rPr lang="fa-IR" sz="3600" dirty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fa-IR" sz="3600" dirty="0">
                <a:solidFill>
                  <a:srgbClr val="FF0000"/>
                </a:solidFill>
                <a:cs typeface="B Yekan" panose="00000400000000000000" pitchFamily="2" charset="-78"/>
              </a:rPr>
              <a:t>3- خدمه هتل</a:t>
            </a:r>
            <a:br>
              <a:rPr lang="fa-IR" sz="3600" dirty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fa-IR" sz="3600" dirty="0">
                <a:solidFill>
                  <a:srgbClr val="FF0000"/>
                </a:solidFill>
                <a:cs typeface="B Yekan" panose="00000400000000000000" pitchFamily="2" charset="-78"/>
              </a:rPr>
              <a:t>4- مسئول رزرو</a:t>
            </a:r>
            <a:endParaRPr lang="en-US" sz="5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969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F723-145C-E2CD-1340-2498EFBCC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208" y="188945"/>
            <a:ext cx="9809584" cy="1735494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 anchor="t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b="1" dirty="0">
                <a:latin typeface="Times New Roman" panose="02020603050405020304" pitchFamily="18" charset="0"/>
                <a:cs typeface="B Yekan" panose="00000400000000000000" pitchFamily="2" charset="-78"/>
              </a:rPr>
              <a:t>مشتری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C5118-8315-4380-DBAE-D99E296B3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208" y="1924439"/>
            <a:ext cx="9797143" cy="4488024"/>
          </a:xfrm>
          <a:solidFill>
            <a:schemeClr val="tx1">
              <a:lumMod val="8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CECC5B-46E1-8ED8-CA15-BDAD127E771C}"/>
              </a:ext>
            </a:extLst>
          </p:cNvPr>
          <p:cNvSpPr/>
          <p:nvPr/>
        </p:nvSpPr>
        <p:spPr>
          <a:xfrm>
            <a:off x="1627540" y="2565918"/>
            <a:ext cx="1339595" cy="109401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مشتری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FB6485-C318-D87F-2D26-976C690F1DAC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flipV="1">
            <a:off x="2297338" y="2440449"/>
            <a:ext cx="3283286" cy="125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80F8BF-F786-983E-F479-0C55BE2DAA0A}"/>
              </a:ext>
            </a:extLst>
          </p:cNvPr>
          <p:cNvCxnSpPr>
            <a:cxnSpLocks/>
            <a:stCxn id="4" idx="7"/>
            <a:endCxn id="22" idx="2"/>
          </p:cNvCxnSpPr>
          <p:nvPr/>
        </p:nvCxnSpPr>
        <p:spPr>
          <a:xfrm>
            <a:off x="2770956" y="2726133"/>
            <a:ext cx="2793145" cy="712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DC909B-8261-13AD-C552-6626CC13BE62}"/>
              </a:ext>
            </a:extLst>
          </p:cNvPr>
          <p:cNvCxnSpPr>
            <a:cxnSpLocks/>
            <a:stCxn id="4" idx="5"/>
            <a:endCxn id="23" idx="2"/>
          </p:cNvCxnSpPr>
          <p:nvPr/>
        </p:nvCxnSpPr>
        <p:spPr>
          <a:xfrm>
            <a:off x="2770956" y="3499718"/>
            <a:ext cx="2831518" cy="1084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1DCBFD-E521-088E-A79C-AE97596E3510}"/>
              </a:ext>
            </a:extLst>
          </p:cNvPr>
          <p:cNvCxnSpPr>
            <a:cxnSpLocks/>
            <a:stCxn id="4" idx="4"/>
            <a:endCxn id="24" idx="2"/>
          </p:cNvCxnSpPr>
          <p:nvPr/>
        </p:nvCxnSpPr>
        <p:spPr>
          <a:xfrm>
            <a:off x="2297338" y="3659933"/>
            <a:ext cx="3401818" cy="1923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E041C7F-EB35-19CC-29E8-8A7506F3A696}"/>
              </a:ext>
            </a:extLst>
          </p:cNvPr>
          <p:cNvSpPr/>
          <p:nvPr/>
        </p:nvSpPr>
        <p:spPr>
          <a:xfrm>
            <a:off x="5580624" y="2036236"/>
            <a:ext cx="4246375" cy="80842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ثبت نام  و دریافت نام کاربری و رمز عبور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0A2C58-72F4-7045-60DD-D1A78AC714FE}"/>
              </a:ext>
            </a:extLst>
          </p:cNvPr>
          <p:cNvSpPr/>
          <p:nvPr/>
        </p:nvSpPr>
        <p:spPr>
          <a:xfrm>
            <a:off x="5564101" y="2988006"/>
            <a:ext cx="4262898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انتخاب کردن اتاق ها باتوجه به نیاز و تصاویر موجود در سایت 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77CDB8-17C9-9A34-D7EC-90A2EBCBC92C}"/>
              </a:ext>
            </a:extLst>
          </p:cNvPr>
          <p:cNvSpPr/>
          <p:nvPr/>
        </p:nvSpPr>
        <p:spPr>
          <a:xfrm>
            <a:off x="5602474" y="4134468"/>
            <a:ext cx="4229851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مشخص کردن بازه زمانی اقامت و خدمات مورد نیاز 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039839-3A72-A320-EAC0-09494384539E}"/>
              </a:ext>
            </a:extLst>
          </p:cNvPr>
          <p:cNvSpPr/>
          <p:nvPr/>
        </p:nvSpPr>
        <p:spPr>
          <a:xfrm>
            <a:off x="5699156" y="5133529"/>
            <a:ext cx="4229851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انجام مراحل پرداخت با اتصال به درگاه بانکی 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509EE8-34AD-CE95-4316-58CCD59CA3BA}"/>
              </a:ext>
            </a:extLst>
          </p:cNvPr>
          <p:cNvCxnSpPr>
            <a:cxnSpLocks/>
            <a:stCxn id="4" idx="3"/>
            <a:endCxn id="40" idx="0"/>
          </p:cNvCxnSpPr>
          <p:nvPr/>
        </p:nvCxnSpPr>
        <p:spPr>
          <a:xfrm>
            <a:off x="1823719" y="3499718"/>
            <a:ext cx="1608934" cy="1920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AF26A08-5A96-7560-89A8-A21CCF0E8996}"/>
              </a:ext>
            </a:extLst>
          </p:cNvPr>
          <p:cNvSpPr/>
          <p:nvPr/>
        </p:nvSpPr>
        <p:spPr>
          <a:xfrm>
            <a:off x="1301204" y="5419760"/>
            <a:ext cx="4262897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دریافت شماره پیگیری و وارد کردن اطلاعات شخصی </a:t>
            </a:r>
            <a:endParaRPr lang="en-US" sz="20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9921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F723-145C-E2CD-1340-2498EFBCC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208" y="188945"/>
            <a:ext cx="9809584" cy="1735494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 anchor="t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b="1" dirty="0">
                <a:latin typeface="Times New Roman" panose="02020603050405020304" pitchFamily="18" charset="0"/>
                <a:cs typeface="B Yekan" panose="00000400000000000000" pitchFamily="2" charset="-78"/>
              </a:rPr>
              <a:t>وبسایت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C5118-8315-4380-DBAE-D99E296B3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208" y="1924439"/>
            <a:ext cx="9797143" cy="4488024"/>
          </a:xfrm>
          <a:solidFill>
            <a:schemeClr val="tx1">
              <a:lumMod val="8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CECC5B-46E1-8ED8-CA15-BDAD127E771C}"/>
              </a:ext>
            </a:extLst>
          </p:cNvPr>
          <p:cNvSpPr/>
          <p:nvPr/>
        </p:nvSpPr>
        <p:spPr>
          <a:xfrm>
            <a:off x="1627540" y="2565918"/>
            <a:ext cx="1339595" cy="109401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وبسایت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FB6485-C318-D87F-2D26-976C690F1DAC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flipV="1">
            <a:off x="2297338" y="2392276"/>
            <a:ext cx="2741193" cy="173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80F8BF-F786-983E-F479-0C55BE2DAA0A}"/>
              </a:ext>
            </a:extLst>
          </p:cNvPr>
          <p:cNvCxnSpPr>
            <a:cxnSpLocks/>
            <a:stCxn id="4" idx="7"/>
            <a:endCxn id="22" idx="2"/>
          </p:cNvCxnSpPr>
          <p:nvPr/>
        </p:nvCxnSpPr>
        <p:spPr>
          <a:xfrm>
            <a:off x="2770956" y="2726133"/>
            <a:ext cx="2267576" cy="712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DC909B-8261-13AD-C552-6626CC13BE62}"/>
              </a:ext>
            </a:extLst>
          </p:cNvPr>
          <p:cNvCxnSpPr>
            <a:cxnSpLocks/>
            <a:stCxn id="4" idx="5"/>
            <a:endCxn id="23" idx="2"/>
          </p:cNvCxnSpPr>
          <p:nvPr/>
        </p:nvCxnSpPr>
        <p:spPr>
          <a:xfrm>
            <a:off x="2770956" y="3499718"/>
            <a:ext cx="2267575" cy="1084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1DCBFD-E521-088E-A79C-AE97596E3510}"/>
              </a:ext>
            </a:extLst>
          </p:cNvPr>
          <p:cNvCxnSpPr>
            <a:cxnSpLocks/>
            <a:stCxn id="4" idx="4"/>
            <a:endCxn id="24" idx="2"/>
          </p:cNvCxnSpPr>
          <p:nvPr/>
        </p:nvCxnSpPr>
        <p:spPr>
          <a:xfrm>
            <a:off x="2297338" y="3659933"/>
            <a:ext cx="3401818" cy="1923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E041C7F-EB35-19CC-29E8-8A7506F3A696}"/>
              </a:ext>
            </a:extLst>
          </p:cNvPr>
          <p:cNvSpPr/>
          <p:nvPr/>
        </p:nvSpPr>
        <p:spPr>
          <a:xfrm>
            <a:off x="5038531" y="1962919"/>
            <a:ext cx="5547779" cy="85871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ارائه توضیحات جامع مربوط به هتل مانند : آدرس ، شماره تلفن و... 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0A2C58-72F4-7045-60DD-D1A78AC714FE}"/>
              </a:ext>
            </a:extLst>
          </p:cNvPr>
          <p:cNvSpPr/>
          <p:nvPr/>
        </p:nvSpPr>
        <p:spPr>
          <a:xfrm>
            <a:off x="5038532" y="2988006"/>
            <a:ext cx="5547778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b="1" dirty="0">
                <a:cs typeface="B Yekan" panose="00000400000000000000" pitchFamily="2" charset="-78"/>
              </a:rPr>
              <a:t>ارائه توضیحات درباره خدماتی که در هتل ارائه می شود مانند : کافه ، رستوران و .....</a:t>
            </a:r>
            <a:endParaRPr lang="en-US" b="1" dirty="0">
              <a:cs typeface="B Yekan" panose="00000400000000000000" pitchFamily="2" charset="-7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77CDB8-17C9-9A34-D7EC-90A2EBCBC92C}"/>
              </a:ext>
            </a:extLst>
          </p:cNvPr>
          <p:cNvSpPr/>
          <p:nvPr/>
        </p:nvSpPr>
        <p:spPr>
          <a:xfrm>
            <a:off x="5038531" y="4134468"/>
            <a:ext cx="5547777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دریافت مشخصات و احراز هویت مشتری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039839-3A72-A320-EAC0-09494384539E}"/>
              </a:ext>
            </a:extLst>
          </p:cNvPr>
          <p:cNvSpPr/>
          <p:nvPr/>
        </p:nvSpPr>
        <p:spPr>
          <a:xfrm>
            <a:off x="5699156" y="5133529"/>
            <a:ext cx="4887152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دریافت سفارش و هماهنگی با بخش رزرو 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509EE8-34AD-CE95-4316-58CCD59CA3BA}"/>
              </a:ext>
            </a:extLst>
          </p:cNvPr>
          <p:cNvCxnSpPr>
            <a:cxnSpLocks/>
            <a:stCxn id="4" idx="3"/>
            <a:endCxn id="40" idx="0"/>
          </p:cNvCxnSpPr>
          <p:nvPr/>
        </p:nvCxnSpPr>
        <p:spPr>
          <a:xfrm>
            <a:off x="1823719" y="3499718"/>
            <a:ext cx="1608934" cy="1920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AF26A08-5A96-7560-89A8-A21CCF0E8996}"/>
              </a:ext>
            </a:extLst>
          </p:cNvPr>
          <p:cNvSpPr/>
          <p:nvPr/>
        </p:nvSpPr>
        <p:spPr>
          <a:xfrm>
            <a:off x="1301204" y="5419760"/>
            <a:ext cx="4262897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هماهنگی با تمامی بخش های هتل از طریق دیتابیس</a:t>
            </a:r>
            <a:endParaRPr lang="en-US" sz="20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334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F723-145C-E2CD-1340-2498EFBCC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208" y="188945"/>
            <a:ext cx="9809584" cy="1735494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 anchor="t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b="1" dirty="0">
                <a:latin typeface="Times New Roman" panose="02020603050405020304" pitchFamily="18" charset="0"/>
                <a:cs typeface="B Yekan" panose="00000400000000000000" pitchFamily="2" charset="-78"/>
              </a:rPr>
              <a:t>خدمات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C5118-8315-4380-DBAE-D99E296B3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208" y="1924439"/>
            <a:ext cx="9797143" cy="4488024"/>
          </a:xfrm>
          <a:solidFill>
            <a:schemeClr val="tx1">
              <a:lumMod val="8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CECC5B-46E1-8ED8-CA15-BDAD127E771C}"/>
              </a:ext>
            </a:extLst>
          </p:cNvPr>
          <p:cNvSpPr/>
          <p:nvPr/>
        </p:nvSpPr>
        <p:spPr>
          <a:xfrm>
            <a:off x="1627540" y="2565918"/>
            <a:ext cx="1339595" cy="109401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خدمات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FB6485-C318-D87F-2D26-976C690F1DAC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flipV="1">
            <a:off x="2297338" y="2392276"/>
            <a:ext cx="2741193" cy="173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80F8BF-F786-983E-F479-0C55BE2DAA0A}"/>
              </a:ext>
            </a:extLst>
          </p:cNvPr>
          <p:cNvCxnSpPr>
            <a:cxnSpLocks/>
            <a:stCxn id="4" idx="7"/>
            <a:endCxn id="22" idx="2"/>
          </p:cNvCxnSpPr>
          <p:nvPr/>
        </p:nvCxnSpPr>
        <p:spPr>
          <a:xfrm>
            <a:off x="2770956" y="2726133"/>
            <a:ext cx="2267576" cy="712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DC909B-8261-13AD-C552-6626CC13BE62}"/>
              </a:ext>
            </a:extLst>
          </p:cNvPr>
          <p:cNvCxnSpPr>
            <a:cxnSpLocks/>
            <a:stCxn id="4" idx="5"/>
            <a:endCxn id="23" idx="2"/>
          </p:cNvCxnSpPr>
          <p:nvPr/>
        </p:nvCxnSpPr>
        <p:spPr>
          <a:xfrm>
            <a:off x="2770956" y="3499718"/>
            <a:ext cx="2351551" cy="875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1DCBFD-E521-088E-A79C-AE97596E3510}"/>
              </a:ext>
            </a:extLst>
          </p:cNvPr>
          <p:cNvCxnSpPr>
            <a:cxnSpLocks/>
            <a:stCxn id="4" idx="4"/>
            <a:endCxn id="24" idx="2"/>
          </p:cNvCxnSpPr>
          <p:nvPr/>
        </p:nvCxnSpPr>
        <p:spPr>
          <a:xfrm>
            <a:off x="2297338" y="3659933"/>
            <a:ext cx="3049103" cy="1640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E041C7F-EB35-19CC-29E8-8A7506F3A696}"/>
              </a:ext>
            </a:extLst>
          </p:cNvPr>
          <p:cNvSpPr/>
          <p:nvPr/>
        </p:nvSpPr>
        <p:spPr>
          <a:xfrm>
            <a:off x="5038531" y="1962919"/>
            <a:ext cx="5547779" cy="85871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آمادگی های لازم قبل از ورود مشتری را ایجاد می کند 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0A2C58-72F4-7045-60DD-D1A78AC714FE}"/>
              </a:ext>
            </a:extLst>
          </p:cNvPr>
          <p:cNvSpPr/>
          <p:nvPr/>
        </p:nvSpPr>
        <p:spPr>
          <a:xfrm>
            <a:off x="5038532" y="2988006"/>
            <a:ext cx="5547778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b="1" dirty="0">
                <a:cs typeface="B Yekan" panose="00000400000000000000" pitchFamily="2" charset="-78"/>
              </a:rPr>
              <a:t>نظافت اتاق ها را انجام داده و طبق درخواست مشتری و نیاز ها آن را آماده می کنند </a:t>
            </a:r>
            <a:endParaRPr lang="en-US" b="1" dirty="0">
              <a:cs typeface="B Yekan" panose="00000400000000000000" pitchFamily="2" charset="-7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77CDB8-17C9-9A34-D7EC-90A2EBCBC92C}"/>
              </a:ext>
            </a:extLst>
          </p:cNvPr>
          <p:cNvSpPr/>
          <p:nvPr/>
        </p:nvSpPr>
        <p:spPr>
          <a:xfrm>
            <a:off x="5122507" y="3925216"/>
            <a:ext cx="5547777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بعد از ورود مشتری کارهای معمول کانند غذا و نظافت را انجام می دهند 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039839-3A72-A320-EAC0-09494384539E}"/>
              </a:ext>
            </a:extLst>
          </p:cNvPr>
          <p:cNvSpPr/>
          <p:nvPr/>
        </p:nvSpPr>
        <p:spPr>
          <a:xfrm>
            <a:off x="5346441" y="4849958"/>
            <a:ext cx="5389157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درصورت اضافه شدن درخواست جدید آن را برای مشتری انجام می دهند 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509EE8-34AD-CE95-4316-58CCD59CA3BA}"/>
              </a:ext>
            </a:extLst>
          </p:cNvPr>
          <p:cNvCxnSpPr>
            <a:cxnSpLocks/>
            <a:stCxn id="4" idx="3"/>
            <a:endCxn id="40" idx="0"/>
          </p:cNvCxnSpPr>
          <p:nvPr/>
        </p:nvCxnSpPr>
        <p:spPr>
          <a:xfrm>
            <a:off x="1823719" y="3499718"/>
            <a:ext cx="1864983" cy="2009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AF26A08-5A96-7560-89A8-A21CCF0E8996}"/>
              </a:ext>
            </a:extLst>
          </p:cNvPr>
          <p:cNvSpPr/>
          <p:nvPr/>
        </p:nvSpPr>
        <p:spPr>
          <a:xfrm>
            <a:off x="1191208" y="5509407"/>
            <a:ext cx="4994988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پس از ترک هتل توسط مشتری اتاق را برای افراد بعدی آماده می کند </a:t>
            </a:r>
            <a:endParaRPr lang="en-US" sz="20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375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F723-145C-E2CD-1340-2498EFBCC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208" y="188945"/>
            <a:ext cx="9809584" cy="1735494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 anchor="t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b="1" dirty="0">
                <a:latin typeface="Times New Roman" panose="02020603050405020304" pitchFamily="18" charset="0"/>
                <a:cs typeface="B Yekan" panose="00000400000000000000" pitchFamily="2" charset="-78"/>
              </a:rPr>
              <a:t>رزرو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C5118-8315-4380-DBAE-D99E296B3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208" y="1924439"/>
            <a:ext cx="9797143" cy="4488024"/>
          </a:xfrm>
          <a:solidFill>
            <a:schemeClr val="tx1">
              <a:lumMod val="8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CECC5B-46E1-8ED8-CA15-BDAD127E771C}"/>
              </a:ext>
            </a:extLst>
          </p:cNvPr>
          <p:cNvSpPr/>
          <p:nvPr/>
        </p:nvSpPr>
        <p:spPr>
          <a:xfrm>
            <a:off x="1627540" y="2565918"/>
            <a:ext cx="1339595" cy="109401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رزرو 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FB6485-C318-D87F-2D26-976C690F1DAC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flipV="1">
            <a:off x="2297338" y="2392276"/>
            <a:ext cx="2339977" cy="173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80F8BF-F786-983E-F479-0C55BE2DAA0A}"/>
              </a:ext>
            </a:extLst>
          </p:cNvPr>
          <p:cNvCxnSpPr>
            <a:cxnSpLocks/>
            <a:stCxn id="4" idx="7"/>
            <a:endCxn id="22" idx="2"/>
          </p:cNvCxnSpPr>
          <p:nvPr/>
        </p:nvCxnSpPr>
        <p:spPr>
          <a:xfrm>
            <a:off x="2770956" y="2726133"/>
            <a:ext cx="2267577" cy="58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DC909B-8261-13AD-C552-6626CC13BE62}"/>
              </a:ext>
            </a:extLst>
          </p:cNvPr>
          <p:cNvCxnSpPr>
            <a:cxnSpLocks/>
            <a:stCxn id="4" idx="5"/>
            <a:endCxn id="23" idx="2"/>
          </p:cNvCxnSpPr>
          <p:nvPr/>
        </p:nvCxnSpPr>
        <p:spPr>
          <a:xfrm>
            <a:off x="2770956" y="3499718"/>
            <a:ext cx="2351551" cy="766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1DCBFD-E521-088E-A79C-AE97596E3510}"/>
              </a:ext>
            </a:extLst>
          </p:cNvPr>
          <p:cNvCxnSpPr>
            <a:cxnSpLocks/>
            <a:stCxn id="4" idx="4"/>
            <a:endCxn id="24" idx="2"/>
          </p:cNvCxnSpPr>
          <p:nvPr/>
        </p:nvCxnSpPr>
        <p:spPr>
          <a:xfrm>
            <a:off x="2297338" y="3659933"/>
            <a:ext cx="3170401" cy="1541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E041C7F-EB35-19CC-29E8-8A7506F3A696}"/>
              </a:ext>
            </a:extLst>
          </p:cNvPr>
          <p:cNvSpPr/>
          <p:nvPr/>
        </p:nvSpPr>
        <p:spPr>
          <a:xfrm>
            <a:off x="4637315" y="1962919"/>
            <a:ext cx="5948996" cy="85871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پس از انجام مراحل اداری و سایر دستورات دیتابیس کار رزرو را به اتمام می رساند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0A2C58-72F4-7045-60DD-D1A78AC714FE}"/>
              </a:ext>
            </a:extLst>
          </p:cNvPr>
          <p:cNvSpPr/>
          <p:nvPr/>
        </p:nvSpPr>
        <p:spPr>
          <a:xfrm>
            <a:off x="5038533" y="2857238"/>
            <a:ext cx="5547778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b="1" dirty="0">
                <a:cs typeface="B Yekan" panose="00000400000000000000" pitchFamily="2" charset="-78"/>
              </a:rPr>
              <a:t>اطلاعات ورود و خروج مشتریان چک می شود</a:t>
            </a:r>
            <a:endParaRPr lang="en-US" b="1" dirty="0">
              <a:cs typeface="B Yekan" panose="00000400000000000000" pitchFamily="2" charset="-7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77CDB8-17C9-9A34-D7EC-90A2EBCBC92C}"/>
              </a:ext>
            </a:extLst>
          </p:cNvPr>
          <p:cNvSpPr/>
          <p:nvPr/>
        </p:nvSpPr>
        <p:spPr>
          <a:xfrm>
            <a:off x="5122507" y="3815667"/>
            <a:ext cx="5547777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آمار و اطلاعات اتاق های پر و خالی در این بخش ثبت می شود </a:t>
            </a:r>
            <a:endParaRPr lang="en-US" sz="2000" b="1" dirty="0">
              <a:cs typeface="B Yekan" panose="00000400000000000000" pitchFamily="2" charset="-7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039839-3A72-A320-EAC0-09494384539E}"/>
              </a:ext>
            </a:extLst>
          </p:cNvPr>
          <p:cNvSpPr/>
          <p:nvPr/>
        </p:nvSpPr>
        <p:spPr>
          <a:xfrm>
            <a:off x="5467739" y="4751677"/>
            <a:ext cx="5520612" cy="9004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cs typeface="B Yekan" panose="00000400000000000000" pitchFamily="2" charset="-78"/>
              </a:rPr>
              <a:t>درصورت اضافه شدن درخواستی که داخل سایت وجود ندارد مسئول رزرو به صورت تلفنی آن را دریافت می کند </a:t>
            </a:r>
            <a:endParaRPr lang="en-US" sz="1600" b="1" dirty="0">
              <a:cs typeface="B Yekan" panose="00000400000000000000" pitchFamily="2" charset="-78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509EE8-34AD-CE95-4316-58CCD59CA3BA}"/>
              </a:ext>
            </a:extLst>
          </p:cNvPr>
          <p:cNvCxnSpPr>
            <a:cxnSpLocks/>
            <a:stCxn id="4" idx="3"/>
            <a:endCxn id="40" idx="0"/>
          </p:cNvCxnSpPr>
          <p:nvPr/>
        </p:nvCxnSpPr>
        <p:spPr>
          <a:xfrm>
            <a:off x="1823719" y="3499718"/>
            <a:ext cx="2242872" cy="191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AF26A08-5A96-7560-89A8-A21CCF0E8996}"/>
              </a:ext>
            </a:extLst>
          </p:cNvPr>
          <p:cNvSpPr/>
          <p:nvPr/>
        </p:nvSpPr>
        <p:spPr>
          <a:xfrm>
            <a:off x="1396480" y="5409964"/>
            <a:ext cx="5340221" cy="985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Yekan" panose="00000400000000000000" pitchFamily="2" charset="-78"/>
              </a:rPr>
              <a:t>اطلاعات کامل رزرو های انجام شده را به بخش اداری و مالی ارسال می نماید </a:t>
            </a:r>
            <a:endParaRPr lang="en-US" sz="20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732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232C-2572-F2FB-BBDF-9A4F5ECC7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060" y="0"/>
            <a:ext cx="4400939" cy="109790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rtl="1"/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B Yekan" panose="00000400000000000000" pitchFamily="2" charset="-78"/>
              </a:rPr>
              <a:t>مشتری</a:t>
            </a:r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06ADF-75B2-BC75-D722-8272A64D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85476"/>
            <a:ext cx="12192000" cy="576009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a-IR" dirty="0"/>
              <a:t> بلبل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D4E9D5-D88F-CE6D-8EAE-9A3AF2D69159}"/>
              </a:ext>
            </a:extLst>
          </p:cNvPr>
          <p:cNvSpPr/>
          <p:nvPr/>
        </p:nvSpPr>
        <p:spPr>
          <a:xfrm>
            <a:off x="457200" y="1408922"/>
            <a:ext cx="783771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Yekan" panose="00000400000000000000" pitchFamily="2" charset="-78"/>
              </a:rPr>
              <a:t>مشتری</a:t>
            </a:r>
            <a:endParaRPr lang="en-US" sz="1100" dirty="0">
              <a:cs typeface="B Yekan" panose="00000400000000000000" pitchFamily="2" charset="-7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7D200D-A7A7-DBBA-B595-F6430B058263}"/>
              </a:ext>
            </a:extLst>
          </p:cNvPr>
          <p:cNvSpPr/>
          <p:nvPr/>
        </p:nvSpPr>
        <p:spPr>
          <a:xfrm>
            <a:off x="1623527" y="1408922"/>
            <a:ext cx="2211355" cy="7868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ورود به سایت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9D3AFE-EE94-A5CC-3B03-894D1FDFBF69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1240971" y="1802362"/>
            <a:ext cx="382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77B2ED-D09B-1B0F-480E-8C6F0E7A4E6E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3834882" y="1802361"/>
            <a:ext cx="3825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A7C99C-D0C9-C0E4-23ED-021375AAF9B3}"/>
              </a:ext>
            </a:extLst>
          </p:cNvPr>
          <p:cNvSpPr/>
          <p:nvPr/>
        </p:nvSpPr>
        <p:spPr>
          <a:xfrm>
            <a:off x="4217438" y="1408921"/>
            <a:ext cx="2024742" cy="7868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انجام مراحل احراز هویت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3E7892-869F-2837-3DCE-01EA9D50FC58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6242180" y="1802361"/>
            <a:ext cx="382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58F609-A17F-6A6E-14D6-4E2FB0E4B383}"/>
              </a:ext>
            </a:extLst>
          </p:cNvPr>
          <p:cNvSpPr/>
          <p:nvPr/>
        </p:nvSpPr>
        <p:spPr>
          <a:xfrm>
            <a:off x="6624736" y="1408921"/>
            <a:ext cx="2136709" cy="7868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بررسی اطلاعات هتل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F8C220-E1BE-DB66-AA7E-C04F6D628D65}"/>
              </a:ext>
            </a:extLst>
          </p:cNvPr>
          <p:cNvCxnSpPr>
            <a:cxnSpLocks/>
            <a:stCxn id="34" idx="3"/>
            <a:endCxn id="47" idx="1"/>
          </p:cNvCxnSpPr>
          <p:nvPr/>
        </p:nvCxnSpPr>
        <p:spPr>
          <a:xfrm>
            <a:off x="8761445" y="1802361"/>
            <a:ext cx="382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D92B81A-C41F-C855-C37F-D176FAEE9064}"/>
              </a:ext>
            </a:extLst>
          </p:cNvPr>
          <p:cNvSpPr/>
          <p:nvPr/>
        </p:nvSpPr>
        <p:spPr>
          <a:xfrm>
            <a:off x="9144001" y="1408921"/>
            <a:ext cx="2715207" cy="7868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solidFill>
                  <a:schemeClr val="bg1"/>
                </a:solidFill>
              </a:rPr>
              <a:t>بررسی خدمات ارائه شده توسط هتل و کیفیت و نظرات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0FEF26-305A-AAF1-00C1-B6F2046CB942}"/>
              </a:ext>
            </a:extLst>
          </p:cNvPr>
          <p:cNvCxnSpPr>
            <a:cxnSpLocks/>
            <a:stCxn id="47" idx="2"/>
            <a:endCxn id="78" idx="0"/>
          </p:cNvCxnSpPr>
          <p:nvPr/>
        </p:nvCxnSpPr>
        <p:spPr>
          <a:xfrm flipH="1">
            <a:off x="10487608" y="2195801"/>
            <a:ext cx="13997" cy="478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B72DE3C-83D7-B263-5705-10D4A45C763B}"/>
              </a:ext>
            </a:extLst>
          </p:cNvPr>
          <p:cNvSpPr/>
          <p:nvPr/>
        </p:nvSpPr>
        <p:spPr>
          <a:xfrm>
            <a:off x="5114732" y="2880411"/>
            <a:ext cx="2715207" cy="9027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ارائه درخواست اولیه برای رزرو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1CFA77AA-428C-7FB0-5EAB-3AA93C8DC42E}"/>
              </a:ext>
            </a:extLst>
          </p:cNvPr>
          <p:cNvSpPr/>
          <p:nvPr/>
        </p:nvSpPr>
        <p:spPr>
          <a:xfrm>
            <a:off x="8938727" y="2674747"/>
            <a:ext cx="3097762" cy="1314074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آبا هتل برای اقامت مناسب است؟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A855C5-E6D2-413A-4627-099E68F3E722}"/>
              </a:ext>
            </a:extLst>
          </p:cNvPr>
          <p:cNvCxnSpPr>
            <a:cxnSpLocks/>
            <a:stCxn id="78" idx="2"/>
            <a:endCxn id="152" idx="0"/>
          </p:cNvCxnSpPr>
          <p:nvPr/>
        </p:nvCxnSpPr>
        <p:spPr>
          <a:xfrm flipV="1">
            <a:off x="10487608" y="3965525"/>
            <a:ext cx="1236306" cy="23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992941E-6C02-4DC9-26E4-A6171BD02AEF}"/>
              </a:ext>
            </a:extLst>
          </p:cNvPr>
          <p:cNvCxnSpPr>
            <a:cxnSpLocks/>
            <a:stCxn id="78" idx="1"/>
            <a:endCxn id="71" idx="3"/>
          </p:cNvCxnSpPr>
          <p:nvPr/>
        </p:nvCxnSpPr>
        <p:spPr>
          <a:xfrm flipH="1">
            <a:off x="7829939" y="3331784"/>
            <a:ext cx="11087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EF7D285-8B1E-46B5-12A5-19F2EDDAB597}"/>
              </a:ext>
            </a:extLst>
          </p:cNvPr>
          <p:cNvSpPr/>
          <p:nvPr/>
        </p:nvSpPr>
        <p:spPr>
          <a:xfrm>
            <a:off x="3932854" y="3490813"/>
            <a:ext cx="569167" cy="59405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200" dirty="0"/>
              <a:t>خیر</a:t>
            </a:r>
            <a:endParaRPr lang="en-US" sz="12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E83499-2184-DA39-D3F4-45954EA07C5C}"/>
              </a:ext>
            </a:extLst>
          </p:cNvPr>
          <p:cNvSpPr/>
          <p:nvPr/>
        </p:nvSpPr>
        <p:spPr>
          <a:xfrm>
            <a:off x="7943461" y="2666986"/>
            <a:ext cx="531846" cy="52251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200" dirty="0"/>
              <a:t>بله</a:t>
            </a:r>
            <a:endParaRPr lang="en-US" sz="1200" dirty="0"/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62EEB625-987F-EAB4-F423-F4A5D687B4A8}"/>
              </a:ext>
            </a:extLst>
          </p:cNvPr>
          <p:cNvSpPr/>
          <p:nvPr/>
        </p:nvSpPr>
        <p:spPr>
          <a:xfrm>
            <a:off x="233265" y="2828705"/>
            <a:ext cx="4388500" cy="1006158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آیا امکان ارائه خدمات و اتاق می باشد؟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7C72CC7-B6D5-A0FB-8A07-EDF40C1A3718}"/>
              </a:ext>
            </a:extLst>
          </p:cNvPr>
          <p:cNvSpPr/>
          <p:nvPr/>
        </p:nvSpPr>
        <p:spPr>
          <a:xfrm>
            <a:off x="360784" y="3562352"/>
            <a:ext cx="531846" cy="52251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200" dirty="0"/>
              <a:t>بله</a:t>
            </a:r>
            <a:endParaRPr lang="en-US" sz="12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BF43CC9-4D13-5781-A6F5-70FF7EDCA656}"/>
              </a:ext>
            </a:extLst>
          </p:cNvPr>
          <p:cNvSpPr/>
          <p:nvPr/>
        </p:nvSpPr>
        <p:spPr>
          <a:xfrm>
            <a:off x="10627565" y="4049487"/>
            <a:ext cx="622043" cy="52251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200" dirty="0"/>
              <a:t>خیر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027DC8-210B-25F0-B1C9-B9C3D211C5DF}"/>
              </a:ext>
            </a:extLst>
          </p:cNvPr>
          <p:cNvCxnSpPr>
            <a:cxnSpLocks/>
            <a:stCxn id="102" idx="1"/>
            <a:endCxn id="125" idx="1"/>
          </p:cNvCxnSpPr>
          <p:nvPr/>
        </p:nvCxnSpPr>
        <p:spPr>
          <a:xfrm>
            <a:off x="233265" y="3331784"/>
            <a:ext cx="22938" cy="1698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30150ED-E27E-EBE5-C6EB-EE2AD50C349D}"/>
              </a:ext>
            </a:extLst>
          </p:cNvPr>
          <p:cNvCxnSpPr>
            <a:cxnSpLocks/>
            <a:stCxn id="71" idx="1"/>
            <a:endCxn id="102" idx="3"/>
          </p:cNvCxnSpPr>
          <p:nvPr/>
        </p:nvCxnSpPr>
        <p:spPr>
          <a:xfrm flipH="1">
            <a:off x="4621765" y="3331784"/>
            <a:ext cx="492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B54711A-DEC9-B347-2826-1783B073B3A7}"/>
              </a:ext>
            </a:extLst>
          </p:cNvPr>
          <p:cNvCxnSpPr>
            <a:cxnSpLocks/>
            <a:stCxn id="102" idx="2"/>
            <a:endCxn id="149" idx="1"/>
          </p:cNvCxnSpPr>
          <p:nvPr/>
        </p:nvCxnSpPr>
        <p:spPr>
          <a:xfrm>
            <a:off x="2427515" y="3834863"/>
            <a:ext cx="578201" cy="197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1959484-636D-1865-BFC8-0A51C934CDF6}"/>
              </a:ext>
            </a:extLst>
          </p:cNvPr>
          <p:cNvSpPr/>
          <p:nvPr/>
        </p:nvSpPr>
        <p:spPr>
          <a:xfrm>
            <a:off x="256203" y="4481748"/>
            <a:ext cx="2309715" cy="10979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ثبت کامل سفارش  و دریافت کد رهگیری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6D431C-E0D2-8CAB-3BD2-5E24BE94D765}"/>
              </a:ext>
            </a:extLst>
          </p:cNvPr>
          <p:cNvCxnSpPr>
            <a:cxnSpLocks/>
            <a:stCxn id="125" idx="3"/>
            <a:endCxn id="148" idx="1"/>
          </p:cNvCxnSpPr>
          <p:nvPr/>
        </p:nvCxnSpPr>
        <p:spPr>
          <a:xfrm>
            <a:off x="2565918" y="5030699"/>
            <a:ext cx="390813" cy="158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3AAEF9E-8D05-8110-4DF9-139D40E27EAD}"/>
              </a:ext>
            </a:extLst>
          </p:cNvPr>
          <p:cNvSpPr/>
          <p:nvPr/>
        </p:nvSpPr>
        <p:spPr>
          <a:xfrm>
            <a:off x="2956731" y="4779126"/>
            <a:ext cx="2233123" cy="8210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ارجاع به صفحه پرداخت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D1093E0-2A3E-C260-CF77-B2B9085E51D0}"/>
              </a:ext>
            </a:extLst>
          </p:cNvPr>
          <p:cNvSpPr/>
          <p:nvPr/>
        </p:nvSpPr>
        <p:spPr>
          <a:xfrm>
            <a:off x="2890935" y="3917304"/>
            <a:ext cx="783771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Yekan" panose="00000400000000000000" pitchFamily="2" charset="-78"/>
              </a:rPr>
              <a:t>مشتری</a:t>
            </a:r>
            <a:endParaRPr lang="en-US" sz="1100" dirty="0">
              <a:cs typeface="B Yekan" panose="00000400000000000000" pitchFamily="2" charset="-78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8B00423-FD62-D8BD-C9A3-E51348A5F87F}"/>
              </a:ext>
            </a:extLst>
          </p:cNvPr>
          <p:cNvSpPr/>
          <p:nvPr/>
        </p:nvSpPr>
        <p:spPr>
          <a:xfrm>
            <a:off x="11332028" y="3965525"/>
            <a:ext cx="783771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Yekan" panose="00000400000000000000" pitchFamily="2" charset="-78"/>
              </a:rPr>
              <a:t>مشتری</a:t>
            </a:r>
            <a:endParaRPr lang="en-US" sz="1100" dirty="0">
              <a:cs typeface="B Yekan" panose="00000400000000000000" pitchFamily="2" charset="-78"/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1D0D1325-AFEC-35C2-3142-DF20F0093166}"/>
              </a:ext>
            </a:extLst>
          </p:cNvPr>
          <p:cNvSpPr/>
          <p:nvPr/>
        </p:nvSpPr>
        <p:spPr>
          <a:xfrm>
            <a:off x="5818175" y="4638564"/>
            <a:ext cx="2715207" cy="1102218"/>
          </a:xfrm>
          <a:prstGeom prst="roundRect">
            <a:avLst>
              <a:gd name="adj" fmla="val 20053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نهایی سازی سفارش و دریافت رسید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D851D0B-4469-EB3F-5115-F57A4AB20620}"/>
              </a:ext>
            </a:extLst>
          </p:cNvPr>
          <p:cNvCxnSpPr>
            <a:cxnSpLocks/>
            <a:stCxn id="148" idx="3"/>
            <a:endCxn id="159" idx="1"/>
          </p:cNvCxnSpPr>
          <p:nvPr/>
        </p:nvCxnSpPr>
        <p:spPr>
          <a:xfrm>
            <a:off x="5189854" y="5189673"/>
            <a:ext cx="6283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93F1097-68F9-00BF-A4E5-CCDF3D8FF747}"/>
              </a:ext>
            </a:extLst>
          </p:cNvPr>
          <p:cNvCxnSpPr>
            <a:cxnSpLocks/>
            <a:stCxn id="159" idx="3"/>
            <a:endCxn id="170" idx="2"/>
          </p:cNvCxnSpPr>
          <p:nvPr/>
        </p:nvCxnSpPr>
        <p:spPr>
          <a:xfrm>
            <a:off x="8533382" y="5189673"/>
            <a:ext cx="750577" cy="8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5848799B-6C56-F72E-CED1-BE86E2BED693}"/>
              </a:ext>
            </a:extLst>
          </p:cNvPr>
          <p:cNvSpPr/>
          <p:nvPr/>
        </p:nvSpPr>
        <p:spPr>
          <a:xfrm>
            <a:off x="9283959" y="4805224"/>
            <a:ext cx="783771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Yekan" panose="00000400000000000000" pitchFamily="2" charset="-78"/>
              </a:rPr>
              <a:t>مشتری</a:t>
            </a:r>
            <a:endParaRPr lang="en-US" sz="11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459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232C-2572-F2FB-BBDF-9A4F5ECC7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060" y="0"/>
            <a:ext cx="4400939" cy="109790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rtl="1"/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B Yekan" panose="00000400000000000000" pitchFamily="2" charset="-78"/>
              </a:rPr>
              <a:t>وبسایت</a:t>
            </a:r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06ADF-75B2-BC75-D722-8272A64D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85476"/>
            <a:ext cx="12192000" cy="576009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a-IR" dirty="0"/>
              <a:t> بلبل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D4E9D5-D88F-CE6D-8EAE-9A3AF2D69159}"/>
              </a:ext>
            </a:extLst>
          </p:cNvPr>
          <p:cNvSpPr/>
          <p:nvPr/>
        </p:nvSpPr>
        <p:spPr>
          <a:xfrm>
            <a:off x="360784" y="1408922"/>
            <a:ext cx="880187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Yekan" panose="00000400000000000000" pitchFamily="2" charset="-78"/>
              </a:rPr>
              <a:t>وبسایت</a:t>
            </a:r>
            <a:endParaRPr lang="en-US" sz="1100" dirty="0">
              <a:cs typeface="B Yekan" panose="00000400000000000000" pitchFamily="2" charset="-7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7D200D-A7A7-DBBA-B595-F6430B058263}"/>
              </a:ext>
            </a:extLst>
          </p:cNvPr>
          <p:cNvSpPr/>
          <p:nvPr/>
        </p:nvSpPr>
        <p:spPr>
          <a:xfrm>
            <a:off x="1623527" y="1408922"/>
            <a:ext cx="2211355" cy="7868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آماده سازی جهت ورود کاربران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9D3AFE-EE94-A5CC-3B03-894D1FDFBF69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1240971" y="1802362"/>
            <a:ext cx="382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77B2ED-D09B-1B0F-480E-8C6F0E7A4E6E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3834882" y="1802361"/>
            <a:ext cx="3825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A7C99C-D0C9-C0E4-23ED-021375AAF9B3}"/>
              </a:ext>
            </a:extLst>
          </p:cNvPr>
          <p:cNvSpPr/>
          <p:nvPr/>
        </p:nvSpPr>
        <p:spPr>
          <a:xfrm>
            <a:off x="4217438" y="1408921"/>
            <a:ext cx="2024742" cy="7868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دریافت اطلاعات شخصی کاربران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3E7892-869F-2837-3DCE-01EA9D50FC58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6242180" y="1802361"/>
            <a:ext cx="382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58F609-A17F-6A6E-14D6-4E2FB0E4B383}"/>
              </a:ext>
            </a:extLst>
          </p:cNvPr>
          <p:cNvSpPr/>
          <p:nvPr/>
        </p:nvSpPr>
        <p:spPr>
          <a:xfrm>
            <a:off x="6624736" y="1408921"/>
            <a:ext cx="2136709" cy="7868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بررسی صحیح بودن اطلاعات کاربر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F8C220-E1BE-DB66-AA7E-C04F6D628D65}"/>
              </a:ext>
            </a:extLst>
          </p:cNvPr>
          <p:cNvCxnSpPr>
            <a:cxnSpLocks/>
            <a:stCxn id="34" idx="3"/>
            <a:endCxn id="47" idx="1"/>
          </p:cNvCxnSpPr>
          <p:nvPr/>
        </p:nvCxnSpPr>
        <p:spPr>
          <a:xfrm>
            <a:off x="8761445" y="1802361"/>
            <a:ext cx="382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D92B81A-C41F-C855-C37F-D176FAEE9064}"/>
              </a:ext>
            </a:extLst>
          </p:cNvPr>
          <p:cNvSpPr/>
          <p:nvPr/>
        </p:nvSpPr>
        <p:spPr>
          <a:xfrm>
            <a:off x="9144001" y="1408921"/>
            <a:ext cx="2715207" cy="7868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solidFill>
                  <a:schemeClr val="bg1"/>
                </a:solidFill>
              </a:rPr>
              <a:t>نمایش امکانات هتل و اتاق ها جهت انتخاب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0FEF26-305A-AAF1-00C1-B6F2046CB942}"/>
              </a:ext>
            </a:extLst>
          </p:cNvPr>
          <p:cNvCxnSpPr>
            <a:cxnSpLocks/>
            <a:stCxn id="47" idx="2"/>
            <a:endCxn id="78" idx="0"/>
          </p:cNvCxnSpPr>
          <p:nvPr/>
        </p:nvCxnSpPr>
        <p:spPr>
          <a:xfrm flipH="1">
            <a:off x="10255898" y="2195801"/>
            <a:ext cx="245707" cy="478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B72DE3C-83D7-B263-5705-10D4A45C763B}"/>
              </a:ext>
            </a:extLst>
          </p:cNvPr>
          <p:cNvSpPr/>
          <p:nvPr/>
        </p:nvSpPr>
        <p:spPr>
          <a:xfrm>
            <a:off x="5114732" y="2880411"/>
            <a:ext cx="2715207" cy="9027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ثبت درخواست و ارائه کد پیگیری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1CFA77AA-428C-7FB0-5EAB-3AA93C8DC42E}"/>
              </a:ext>
            </a:extLst>
          </p:cNvPr>
          <p:cNvSpPr/>
          <p:nvPr/>
        </p:nvSpPr>
        <p:spPr>
          <a:xfrm>
            <a:off x="8475307" y="2674747"/>
            <a:ext cx="3561182" cy="1314074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آیا امکان ارائه خدمات و اتاق می باشد؟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A855C5-E6D2-413A-4627-099E68F3E722}"/>
              </a:ext>
            </a:extLst>
          </p:cNvPr>
          <p:cNvCxnSpPr>
            <a:cxnSpLocks/>
            <a:stCxn id="78" idx="2"/>
            <a:endCxn id="152" idx="0"/>
          </p:cNvCxnSpPr>
          <p:nvPr/>
        </p:nvCxnSpPr>
        <p:spPr>
          <a:xfrm flipV="1">
            <a:off x="10255898" y="3965525"/>
            <a:ext cx="1443209" cy="23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992941E-6C02-4DC9-26E4-A6171BD02AEF}"/>
              </a:ext>
            </a:extLst>
          </p:cNvPr>
          <p:cNvCxnSpPr>
            <a:cxnSpLocks/>
            <a:stCxn id="78" idx="1"/>
            <a:endCxn id="71" idx="3"/>
          </p:cNvCxnSpPr>
          <p:nvPr/>
        </p:nvCxnSpPr>
        <p:spPr>
          <a:xfrm flipH="1">
            <a:off x="7829939" y="3331784"/>
            <a:ext cx="6453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2E83499-2184-DA39-D3F4-45954EA07C5C}"/>
              </a:ext>
            </a:extLst>
          </p:cNvPr>
          <p:cNvSpPr/>
          <p:nvPr/>
        </p:nvSpPr>
        <p:spPr>
          <a:xfrm>
            <a:off x="7943461" y="2666986"/>
            <a:ext cx="531846" cy="52251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200" dirty="0"/>
              <a:t>بله</a:t>
            </a:r>
            <a:endParaRPr lang="en-US" sz="12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BF43CC9-4D13-5781-A6F5-70FF7EDCA656}"/>
              </a:ext>
            </a:extLst>
          </p:cNvPr>
          <p:cNvSpPr/>
          <p:nvPr/>
        </p:nvSpPr>
        <p:spPr>
          <a:xfrm>
            <a:off x="10355459" y="4251593"/>
            <a:ext cx="622043" cy="52251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200" dirty="0"/>
              <a:t>خیر</a:t>
            </a:r>
            <a:endParaRPr lang="en-US" sz="12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30150ED-E27E-EBE5-C6EB-EE2AD50C349D}"/>
              </a:ext>
            </a:extLst>
          </p:cNvPr>
          <p:cNvCxnSpPr>
            <a:cxnSpLocks/>
            <a:stCxn id="71" idx="1"/>
            <a:endCxn id="148" idx="3"/>
          </p:cNvCxnSpPr>
          <p:nvPr/>
        </p:nvCxnSpPr>
        <p:spPr>
          <a:xfrm flipH="1" flipV="1">
            <a:off x="3904861" y="3325964"/>
            <a:ext cx="1209871" cy="5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3AAEF9E-8D05-8110-4DF9-139D40E27EAD}"/>
              </a:ext>
            </a:extLst>
          </p:cNvPr>
          <p:cNvSpPr/>
          <p:nvPr/>
        </p:nvSpPr>
        <p:spPr>
          <a:xfrm>
            <a:off x="1306286" y="2846592"/>
            <a:ext cx="2598575" cy="95874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ارجاع به صفحه پرداخت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8B00423-FD62-D8BD-C9A3-E51348A5F87F}"/>
              </a:ext>
            </a:extLst>
          </p:cNvPr>
          <p:cNvSpPr/>
          <p:nvPr/>
        </p:nvSpPr>
        <p:spPr>
          <a:xfrm>
            <a:off x="11249608" y="3965525"/>
            <a:ext cx="898997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Yekan" panose="00000400000000000000" pitchFamily="2" charset="-78"/>
              </a:rPr>
              <a:t>وبسایت</a:t>
            </a:r>
            <a:endParaRPr lang="en-US" sz="1100" dirty="0">
              <a:cs typeface="B Yekan" panose="00000400000000000000" pitchFamily="2" charset="-78"/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1D0D1325-AFEC-35C2-3142-DF20F0093166}"/>
              </a:ext>
            </a:extLst>
          </p:cNvPr>
          <p:cNvSpPr/>
          <p:nvPr/>
        </p:nvSpPr>
        <p:spPr>
          <a:xfrm>
            <a:off x="1240971" y="4645109"/>
            <a:ext cx="2715207" cy="1102218"/>
          </a:xfrm>
          <a:prstGeom prst="roundRect">
            <a:avLst>
              <a:gd name="adj" fmla="val 20053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نهایی سازی سفارش و ارائه رسید  به مشتری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D851D0B-4469-EB3F-5115-F57A4AB20620}"/>
              </a:ext>
            </a:extLst>
          </p:cNvPr>
          <p:cNvCxnSpPr>
            <a:cxnSpLocks/>
            <a:stCxn id="148" idx="2"/>
            <a:endCxn id="159" idx="0"/>
          </p:cNvCxnSpPr>
          <p:nvPr/>
        </p:nvCxnSpPr>
        <p:spPr>
          <a:xfrm flipH="1">
            <a:off x="2598575" y="3805336"/>
            <a:ext cx="6999" cy="839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93F1097-68F9-00BF-A4E5-CCDF3D8FF747}"/>
              </a:ext>
            </a:extLst>
          </p:cNvPr>
          <p:cNvCxnSpPr>
            <a:cxnSpLocks/>
            <a:stCxn id="159" idx="3"/>
            <a:endCxn id="170" idx="2"/>
          </p:cNvCxnSpPr>
          <p:nvPr/>
        </p:nvCxnSpPr>
        <p:spPr>
          <a:xfrm>
            <a:off x="3956178" y="5196218"/>
            <a:ext cx="1240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5848799B-6C56-F72E-CED1-BE86E2BED693}"/>
              </a:ext>
            </a:extLst>
          </p:cNvPr>
          <p:cNvSpPr/>
          <p:nvPr/>
        </p:nvSpPr>
        <p:spPr>
          <a:xfrm>
            <a:off x="5197149" y="4802778"/>
            <a:ext cx="905070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Yekan" panose="00000400000000000000" pitchFamily="2" charset="-78"/>
              </a:rPr>
              <a:t>وبسایت</a:t>
            </a:r>
            <a:endParaRPr lang="en-US" sz="11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75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232C-2572-F2FB-BBDF-9A4F5ECC7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060" y="0"/>
            <a:ext cx="4400939" cy="109790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rtl="1"/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B Yekan" panose="00000400000000000000" pitchFamily="2" charset="-78"/>
              </a:rPr>
              <a:t>خدمات </a:t>
            </a:r>
            <a:r>
              <a:rPr lang="fa-I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06ADF-75B2-BC75-D722-8272A64D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85476"/>
            <a:ext cx="12192000" cy="576009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a-IR" dirty="0"/>
              <a:t> بلبل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D4E9D5-D88F-CE6D-8EAE-9A3AF2D69159}"/>
              </a:ext>
            </a:extLst>
          </p:cNvPr>
          <p:cNvSpPr/>
          <p:nvPr/>
        </p:nvSpPr>
        <p:spPr>
          <a:xfrm>
            <a:off x="457200" y="1408922"/>
            <a:ext cx="783771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Yekan" panose="00000400000000000000" pitchFamily="2" charset="-78"/>
              </a:rPr>
              <a:t>خدمات</a:t>
            </a:r>
            <a:endParaRPr lang="en-US" sz="1100" dirty="0">
              <a:cs typeface="B Yekan" panose="00000400000000000000" pitchFamily="2" charset="-7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7D200D-A7A7-DBBA-B595-F6430B058263}"/>
              </a:ext>
            </a:extLst>
          </p:cNvPr>
          <p:cNvSpPr/>
          <p:nvPr/>
        </p:nvSpPr>
        <p:spPr>
          <a:xfrm>
            <a:off x="1623527" y="1408922"/>
            <a:ext cx="2211355" cy="7868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ارتباط با وبسایت از طریق دیتابیس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9D3AFE-EE94-A5CC-3B03-894D1FDFBF69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1240971" y="1802362"/>
            <a:ext cx="382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77B2ED-D09B-1B0F-480E-8C6F0E7A4E6E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3834882" y="1802361"/>
            <a:ext cx="3825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A7C99C-D0C9-C0E4-23ED-021375AAF9B3}"/>
              </a:ext>
            </a:extLst>
          </p:cNvPr>
          <p:cNvSpPr/>
          <p:nvPr/>
        </p:nvSpPr>
        <p:spPr>
          <a:xfrm>
            <a:off x="4217438" y="1408921"/>
            <a:ext cx="2024742" cy="7868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مشاهده درخواست ها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3E7892-869F-2837-3DCE-01EA9D50FC58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6242180" y="1802361"/>
            <a:ext cx="382556" cy="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58F609-A17F-6A6E-14D6-4E2FB0E4B383}"/>
              </a:ext>
            </a:extLst>
          </p:cNvPr>
          <p:cNvSpPr/>
          <p:nvPr/>
        </p:nvSpPr>
        <p:spPr>
          <a:xfrm>
            <a:off x="6624736" y="1291517"/>
            <a:ext cx="2136709" cy="10382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دسته بندی مشتریان بر اساس درخوااست ها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F8C220-E1BE-DB66-AA7E-C04F6D628D65}"/>
              </a:ext>
            </a:extLst>
          </p:cNvPr>
          <p:cNvCxnSpPr>
            <a:cxnSpLocks/>
            <a:stCxn id="34" idx="3"/>
            <a:endCxn id="47" idx="1"/>
          </p:cNvCxnSpPr>
          <p:nvPr/>
        </p:nvCxnSpPr>
        <p:spPr>
          <a:xfrm flipV="1">
            <a:off x="8761445" y="1802361"/>
            <a:ext cx="382556" cy="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D92B81A-C41F-C855-C37F-D176FAEE9064}"/>
              </a:ext>
            </a:extLst>
          </p:cNvPr>
          <p:cNvSpPr/>
          <p:nvPr/>
        </p:nvSpPr>
        <p:spPr>
          <a:xfrm>
            <a:off x="9144001" y="1408921"/>
            <a:ext cx="2715207" cy="7868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solidFill>
                  <a:schemeClr val="bg1"/>
                </a:solidFill>
              </a:rPr>
              <a:t>آماده سازی امکانات قبل از ورود مشتریان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0FEF26-305A-AAF1-00C1-B6F2046CB942}"/>
              </a:ext>
            </a:extLst>
          </p:cNvPr>
          <p:cNvCxnSpPr>
            <a:cxnSpLocks/>
            <a:stCxn id="47" idx="2"/>
            <a:endCxn id="78" idx="0"/>
          </p:cNvCxnSpPr>
          <p:nvPr/>
        </p:nvCxnSpPr>
        <p:spPr>
          <a:xfrm flipH="1">
            <a:off x="10487608" y="2195801"/>
            <a:ext cx="13997" cy="478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B72DE3C-83D7-B263-5705-10D4A45C763B}"/>
              </a:ext>
            </a:extLst>
          </p:cNvPr>
          <p:cNvSpPr/>
          <p:nvPr/>
        </p:nvSpPr>
        <p:spPr>
          <a:xfrm>
            <a:off x="5114732" y="2880411"/>
            <a:ext cx="2715207" cy="9027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تایید موجودی و امکان ارائه خدمات در دیتابیس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1CFA77AA-428C-7FB0-5EAB-3AA93C8DC42E}"/>
              </a:ext>
            </a:extLst>
          </p:cNvPr>
          <p:cNvSpPr/>
          <p:nvPr/>
        </p:nvSpPr>
        <p:spPr>
          <a:xfrm>
            <a:off x="8938727" y="2674747"/>
            <a:ext cx="3097762" cy="1314074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خدمات قابل ارائه می باشد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A855C5-E6D2-413A-4627-099E68F3E722}"/>
              </a:ext>
            </a:extLst>
          </p:cNvPr>
          <p:cNvCxnSpPr>
            <a:cxnSpLocks/>
            <a:stCxn id="78" idx="2"/>
            <a:endCxn id="125" idx="0"/>
          </p:cNvCxnSpPr>
          <p:nvPr/>
        </p:nvCxnSpPr>
        <p:spPr>
          <a:xfrm flipH="1">
            <a:off x="10487607" y="3988821"/>
            <a:ext cx="1" cy="408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992941E-6C02-4DC9-26E4-A6171BD02AEF}"/>
              </a:ext>
            </a:extLst>
          </p:cNvPr>
          <p:cNvCxnSpPr>
            <a:cxnSpLocks/>
            <a:stCxn id="78" idx="1"/>
            <a:endCxn id="71" idx="3"/>
          </p:cNvCxnSpPr>
          <p:nvPr/>
        </p:nvCxnSpPr>
        <p:spPr>
          <a:xfrm flipH="1">
            <a:off x="7829939" y="3331784"/>
            <a:ext cx="11087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2E83499-2184-DA39-D3F4-45954EA07C5C}"/>
              </a:ext>
            </a:extLst>
          </p:cNvPr>
          <p:cNvSpPr/>
          <p:nvPr/>
        </p:nvSpPr>
        <p:spPr>
          <a:xfrm>
            <a:off x="7943461" y="2666986"/>
            <a:ext cx="531846" cy="52251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200" dirty="0"/>
              <a:t>بله</a:t>
            </a:r>
            <a:endParaRPr lang="en-US" sz="12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BF43CC9-4D13-5781-A6F5-70FF7EDCA656}"/>
              </a:ext>
            </a:extLst>
          </p:cNvPr>
          <p:cNvSpPr/>
          <p:nvPr/>
        </p:nvSpPr>
        <p:spPr>
          <a:xfrm>
            <a:off x="7518917" y="5566483"/>
            <a:ext cx="622043" cy="52251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200" dirty="0"/>
              <a:t>خیر</a:t>
            </a:r>
            <a:endParaRPr lang="en-US" sz="12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30150ED-E27E-EBE5-C6EB-EE2AD50C349D}"/>
              </a:ext>
            </a:extLst>
          </p:cNvPr>
          <p:cNvCxnSpPr>
            <a:cxnSpLocks/>
            <a:stCxn id="71" idx="1"/>
            <a:endCxn id="15" idx="6"/>
          </p:cNvCxnSpPr>
          <p:nvPr/>
        </p:nvCxnSpPr>
        <p:spPr>
          <a:xfrm flipH="1" flipV="1">
            <a:off x="4465177" y="3331783"/>
            <a:ext cx="6495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1959484-636D-1865-BFC8-0A51C934CDF6}"/>
              </a:ext>
            </a:extLst>
          </p:cNvPr>
          <p:cNvSpPr/>
          <p:nvPr/>
        </p:nvSpPr>
        <p:spPr>
          <a:xfrm>
            <a:off x="8938726" y="4397444"/>
            <a:ext cx="3097762" cy="10979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ارائه گزارش به واحد های مربوطه از طریق دیتابیس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862321-0A66-5261-2B91-5F88C3B7AC4A}"/>
              </a:ext>
            </a:extLst>
          </p:cNvPr>
          <p:cNvSpPr/>
          <p:nvPr/>
        </p:nvSpPr>
        <p:spPr>
          <a:xfrm>
            <a:off x="3681406" y="2938343"/>
            <a:ext cx="783771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Yekan" panose="00000400000000000000" pitchFamily="2" charset="-78"/>
              </a:rPr>
              <a:t>خدمات</a:t>
            </a:r>
            <a:endParaRPr lang="en-US" sz="1100" dirty="0">
              <a:cs typeface="B Yekan" panose="00000400000000000000" pitchFamily="2" charset="-7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818738-3B76-454B-C4BB-89A498CF09A9}"/>
              </a:ext>
            </a:extLst>
          </p:cNvPr>
          <p:cNvCxnSpPr>
            <a:cxnSpLocks/>
            <a:stCxn id="125" idx="1"/>
            <a:endCxn id="33" idx="3"/>
          </p:cNvCxnSpPr>
          <p:nvPr/>
        </p:nvCxnSpPr>
        <p:spPr>
          <a:xfrm flipH="1">
            <a:off x="8475307" y="4946395"/>
            <a:ext cx="463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4497F54F-D2DF-638C-BBCA-4DC20952B63B}"/>
              </a:ext>
            </a:extLst>
          </p:cNvPr>
          <p:cNvSpPr/>
          <p:nvPr/>
        </p:nvSpPr>
        <p:spPr>
          <a:xfrm>
            <a:off x="6290388" y="4285502"/>
            <a:ext cx="2184919" cy="1321786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حل مشکل ؟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998FA6-2E3C-EE70-4A3D-65D24AB51756}"/>
              </a:ext>
            </a:extLst>
          </p:cNvPr>
          <p:cNvCxnSpPr>
            <a:cxnSpLocks/>
            <a:stCxn id="33" idx="1"/>
            <a:endCxn id="42" idx="3"/>
          </p:cNvCxnSpPr>
          <p:nvPr/>
        </p:nvCxnSpPr>
        <p:spPr>
          <a:xfrm flipH="1" flipV="1">
            <a:off x="5575041" y="4932546"/>
            <a:ext cx="715347" cy="1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1159553-CC17-740A-D11C-659FDC484198}"/>
              </a:ext>
            </a:extLst>
          </p:cNvPr>
          <p:cNvSpPr/>
          <p:nvPr/>
        </p:nvSpPr>
        <p:spPr>
          <a:xfrm>
            <a:off x="2859834" y="4481173"/>
            <a:ext cx="2715207" cy="9027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تایید امکان ارائه خدمات در دیتابیس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1BADA4-8FAD-B85A-5597-27DBFDE105E6}"/>
              </a:ext>
            </a:extLst>
          </p:cNvPr>
          <p:cNvCxnSpPr>
            <a:cxnSpLocks/>
            <a:stCxn id="42" idx="1"/>
            <a:endCxn id="48" idx="6"/>
          </p:cNvCxnSpPr>
          <p:nvPr/>
        </p:nvCxnSpPr>
        <p:spPr>
          <a:xfrm flipH="1" flipV="1">
            <a:off x="2144487" y="4932545"/>
            <a:ext cx="7153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8E973E9-86BE-67FA-1F50-54AD0F00F394}"/>
              </a:ext>
            </a:extLst>
          </p:cNvPr>
          <p:cNvSpPr/>
          <p:nvPr/>
        </p:nvSpPr>
        <p:spPr>
          <a:xfrm>
            <a:off x="1360716" y="4539105"/>
            <a:ext cx="783771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Yekan" panose="00000400000000000000" pitchFamily="2" charset="-78"/>
              </a:rPr>
              <a:t>خدمات</a:t>
            </a:r>
            <a:endParaRPr lang="en-US" sz="1100" dirty="0">
              <a:cs typeface="B Yekan" panose="00000400000000000000" pitchFamily="2" charset="-78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F46F37-FED6-2812-431F-662682413F1E}"/>
              </a:ext>
            </a:extLst>
          </p:cNvPr>
          <p:cNvSpPr/>
          <p:nvPr/>
        </p:nvSpPr>
        <p:spPr>
          <a:xfrm>
            <a:off x="11028782" y="3783156"/>
            <a:ext cx="622043" cy="52251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200" dirty="0"/>
              <a:t>خیر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8F8F09-C124-47BC-A2C3-283CA93257CB}"/>
              </a:ext>
            </a:extLst>
          </p:cNvPr>
          <p:cNvCxnSpPr>
            <a:cxnSpLocks/>
            <a:stCxn id="33" idx="2"/>
            <a:endCxn id="58" idx="0"/>
          </p:cNvCxnSpPr>
          <p:nvPr/>
        </p:nvCxnSpPr>
        <p:spPr>
          <a:xfrm flipH="1">
            <a:off x="7382847" y="5607288"/>
            <a:ext cx="1" cy="333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F650485-8B69-B795-A4B4-B90527F4CAFD}"/>
              </a:ext>
            </a:extLst>
          </p:cNvPr>
          <p:cNvSpPr/>
          <p:nvPr/>
        </p:nvSpPr>
        <p:spPr>
          <a:xfrm>
            <a:off x="6990961" y="5940561"/>
            <a:ext cx="783771" cy="786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Yekan" panose="00000400000000000000" pitchFamily="2" charset="-78"/>
              </a:rPr>
              <a:t>خدمات</a:t>
            </a:r>
            <a:endParaRPr lang="en-US" sz="11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7373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304</TotalTime>
  <Words>632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 Yekan</vt:lpstr>
      <vt:lpstr>Century Gothic</vt:lpstr>
      <vt:lpstr>Times New Roman</vt:lpstr>
      <vt:lpstr>Mesh</vt:lpstr>
      <vt:lpstr> سیستم هتل آنلاین </vt:lpstr>
      <vt:lpstr>اکتور ها 1- مشتری 2- وبسایت 3- خدمه هتل 4- مسئول رزرو</vt:lpstr>
      <vt:lpstr>Use case diagram مشتری</vt:lpstr>
      <vt:lpstr>Use case diagram وبسایت</vt:lpstr>
      <vt:lpstr>Use case diagram خدمات</vt:lpstr>
      <vt:lpstr>Use case diagram رزرو</vt:lpstr>
      <vt:lpstr> Activity diagram  مشتری </vt:lpstr>
      <vt:lpstr> Activity diagram  وبسایت </vt:lpstr>
      <vt:lpstr> Activity diagram  خدمات  </vt:lpstr>
      <vt:lpstr> Activity diagram  رزرو 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Canon1</dc:creator>
  <cp:lastModifiedBy>Amin Nemati</cp:lastModifiedBy>
  <cp:revision>6</cp:revision>
  <dcterms:created xsi:type="dcterms:W3CDTF">2024-05-26T15:23:35Z</dcterms:created>
  <dcterms:modified xsi:type="dcterms:W3CDTF">2024-05-26T23:01:19Z</dcterms:modified>
</cp:coreProperties>
</file>