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71" r:id="rId7"/>
    <p:sldId id="272" r:id="rId8"/>
    <p:sldId id="274" r:id="rId9"/>
    <p:sldId id="273" r:id="rId10"/>
    <p:sldId id="265" r:id="rId11"/>
    <p:sldId id="269" r:id="rId12"/>
    <p:sldId id="266" r:id="rId13"/>
    <p:sldId id="267" r:id="rId14"/>
    <p:sldId id="268" r:id="rId15"/>
    <p:sldId id="262" r:id="rId16"/>
    <p:sldId id="263" r:id="rId17"/>
    <p:sldId id="264" r:id="rId18"/>
    <p:sldId id="275" r:id="rId19"/>
    <p:sldId id="276" r:id="rId20"/>
    <p:sldId id="277" r:id="rId21"/>
    <p:sldId id="278" r:id="rId22"/>
    <p:sldId id="279" r:id="rId23"/>
    <p:sldId id="280" r:id="rId24"/>
    <p:sldId id="281" r:id="rId25"/>
    <p:sldId id="282" r:id="rId26"/>
    <p:sldId id="261"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1" d="100"/>
          <a:sy n="51" d="100"/>
        </p:scale>
        <p:origin x="10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E8703EB-EF68-42AD-AE33-679258A353D6}" type="datetimeFigureOut">
              <a:rPr lang="en-US" smtClean="0"/>
              <a:t>8/23/2021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C44B9CF-DBF4-4FD8-8E6E-42915CB72186}" type="slidenum">
              <a:rPr lang="en-US" smtClean="0"/>
              <a:t>‹#›</a:t>
            </a:fld>
            <a:endParaRPr lang="en-US"/>
          </a:p>
        </p:txBody>
      </p:sp>
    </p:spTree>
    <p:extLst>
      <p:ext uri="{BB962C8B-B14F-4D97-AF65-F5344CB8AC3E}">
        <p14:creationId xmlns:p14="http://schemas.microsoft.com/office/powerpoint/2010/main" val="199989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703EB-EF68-42AD-AE33-679258A353D6}"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4B9CF-DBF4-4FD8-8E6E-42915CB72186}" type="slidenum">
              <a:rPr lang="en-US" smtClean="0"/>
              <a:t>‹#›</a:t>
            </a:fld>
            <a:endParaRPr lang="en-US"/>
          </a:p>
        </p:txBody>
      </p:sp>
    </p:spTree>
    <p:extLst>
      <p:ext uri="{BB962C8B-B14F-4D97-AF65-F5344CB8AC3E}">
        <p14:creationId xmlns:p14="http://schemas.microsoft.com/office/powerpoint/2010/main" val="421867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E8703EB-EF68-42AD-AE33-679258A353D6}" type="datetimeFigureOut">
              <a:rPr lang="en-US" smtClean="0"/>
              <a:t>8/23/2021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C44B9CF-DBF4-4FD8-8E6E-42915CB72186}" type="slidenum">
              <a:rPr lang="en-US" smtClean="0"/>
              <a:t>‹#›</a:t>
            </a:fld>
            <a:endParaRPr lang="en-US"/>
          </a:p>
        </p:txBody>
      </p:sp>
    </p:spTree>
    <p:extLst>
      <p:ext uri="{BB962C8B-B14F-4D97-AF65-F5344CB8AC3E}">
        <p14:creationId xmlns:p14="http://schemas.microsoft.com/office/powerpoint/2010/main" val="99955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703EB-EF68-42AD-AE33-679258A353D6}"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EC44B9CF-DBF4-4FD8-8E6E-42915CB72186}" type="slidenum">
              <a:rPr lang="en-US" smtClean="0"/>
              <a:t>‹#›</a:t>
            </a:fld>
            <a:endParaRPr lang="en-US"/>
          </a:p>
        </p:txBody>
      </p:sp>
    </p:spTree>
    <p:extLst>
      <p:ext uri="{BB962C8B-B14F-4D97-AF65-F5344CB8AC3E}">
        <p14:creationId xmlns:p14="http://schemas.microsoft.com/office/powerpoint/2010/main" val="163519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E8703EB-EF68-42AD-AE33-679258A353D6}" type="datetimeFigureOut">
              <a:rPr lang="en-US" smtClean="0"/>
              <a:t>8/23/2021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C44B9CF-DBF4-4FD8-8E6E-42915CB72186}" type="slidenum">
              <a:rPr lang="en-US" smtClean="0"/>
              <a:t>‹#›</a:t>
            </a:fld>
            <a:endParaRPr lang="en-US"/>
          </a:p>
        </p:txBody>
      </p:sp>
    </p:spTree>
    <p:extLst>
      <p:ext uri="{BB962C8B-B14F-4D97-AF65-F5344CB8AC3E}">
        <p14:creationId xmlns:p14="http://schemas.microsoft.com/office/powerpoint/2010/main" val="154235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703EB-EF68-42AD-AE33-679258A353D6}"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4B9CF-DBF4-4FD8-8E6E-42915CB72186}" type="slidenum">
              <a:rPr lang="en-US" smtClean="0"/>
              <a:t>‹#›</a:t>
            </a:fld>
            <a:endParaRPr lang="en-US"/>
          </a:p>
        </p:txBody>
      </p:sp>
    </p:spTree>
    <p:extLst>
      <p:ext uri="{BB962C8B-B14F-4D97-AF65-F5344CB8AC3E}">
        <p14:creationId xmlns:p14="http://schemas.microsoft.com/office/powerpoint/2010/main" val="194968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8703EB-EF68-42AD-AE33-679258A353D6}" type="datetimeFigureOut">
              <a:rPr lang="en-US" smtClean="0"/>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4B9CF-DBF4-4FD8-8E6E-42915CB72186}" type="slidenum">
              <a:rPr lang="en-US" smtClean="0"/>
              <a:t>‹#›</a:t>
            </a:fld>
            <a:endParaRPr lang="en-US"/>
          </a:p>
        </p:txBody>
      </p:sp>
    </p:spTree>
    <p:extLst>
      <p:ext uri="{BB962C8B-B14F-4D97-AF65-F5344CB8AC3E}">
        <p14:creationId xmlns:p14="http://schemas.microsoft.com/office/powerpoint/2010/main" val="2539663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8703EB-EF68-42AD-AE33-679258A353D6}" type="datetimeFigureOut">
              <a:rPr lang="en-US" smtClean="0"/>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4B9CF-DBF4-4FD8-8E6E-42915CB72186}" type="slidenum">
              <a:rPr lang="en-US" smtClean="0"/>
              <a:t>‹#›</a:t>
            </a:fld>
            <a:endParaRPr lang="en-US"/>
          </a:p>
        </p:txBody>
      </p:sp>
    </p:spTree>
    <p:extLst>
      <p:ext uri="{BB962C8B-B14F-4D97-AF65-F5344CB8AC3E}">
        <p14:creationId xmlns:p14="http://schemas.microsoft.com/office/powerpoint/2010/main" val="278069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703EB-EF68-42AD-AE33-679258A353D6}" type="datetimeFigureOut">
              <a:rPr lang="en-US" smtClean="0"/>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4B9CF-DBF4-4FD8-8E6E-42915CB72186}" type="slidenum">
              <a:rPr lang="en-US" smtClean="0"/>
              <a:t>‹#›</a:t>
            </a:fld>
            <a:endParaRPr lang="en-US"/>
          </a:p>
        </p:txBody>
      </p:sp>
    </p:spTree>
    <p:extLst>
      <p:ext uri="{BB962C8B-B14F-4D97-AF65-F5344CB8AC3E}">
        <p14:creationId xmlns:p14="http://schemas.microsoft.com/office/powerpoint/2010/main" val="340214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E8703EB-EF68-42AD-AE33-679258A353D6}" type="datetimeFigureOut">
              <a:rPr lang="en-US" smtClean="0"/>
              <a:t>8/23/2021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C44B9CF-DBF4-4FD8-8E6E-42915CB72186}" type="slidenum">
              <a:rPr lang="en-US" smtClean="0"/>
              <a:t>‹#›</a:t>
            </a:fld>
            <a:endParaRPr lang="en-US"/>
          </a:p>
        </p:txBody>
      </p:sp>
    </p:spTree>
    <p:extLst>
      <p:ext uri="{BB962C8B-B14F-4D97-AF65-F5344CB8AC3E}">
        <p14:creationId xmlns:p14="http://schemas.microsoft.com/office/powerpoint/2010/main" val="419601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8703EB-EF68-42AD-AE33-679258A353D6}"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4B9CF-DBF4-4FD8-8E6E-42915CB72186}" type="slidenum">
              <a:rPr lang="en-US" smtClean="0"/>
              <a:t>‹#›</a:t>
            </a:fld>
            <a:endParaRPr lang="en-US"/>
          </a:p>
        </p:txBody>
      </p:sp>
    </p:spTree>
    <p:extLst>
      <p:ext uri="{BB962C8B-B14F-4D97-AF65-F5344CB8AC3E}">
        <p14:creationId xmlns:p14="http://schemas.microsoft.com/office/powerpoint/2010/main" val="292541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E8703EB-EF68-42AD-AE33-679258A353D6}" type="datetimeFigureOut">
              <a:rPr lang="en-US" smtClean="0"/>
              <a:t>8/23/2021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C44B9CF-DBF4-4FD8-8E6E-42915CB72186}"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3891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tutorialspoint.com/software_engineering/software_requirements.htm" TargetMode="External"/><Relationship Id="rId13" Type="http://schemas.openxmlformats.org/officeDocument/2006/relationships/hyperlink" Target="https://www.wrike.com/project-management-guide/faq/what-is-time-management-in-project-management/" TargetMode="External"/><Relationship Id="rId3" Type="http://schemas.openxmlformats.org/officeDocument/2006/relationships/hyperlink" Target="https://www.perforce.com/blog/alm/how-write-software-requirements-specification-srs-document" TargetMode="External"/><Relationship Id="rId7" Type="http://schemas.openxmlformats.org/officeDocument/2006/relationships/hyperlink" Target="https://www.tutorialspoint.com/software_engineering/software_project_management.htm" TargetMode="External"/><Relationship Id="rId12" Type="http://schemas.openxmlformats.org/officeDocument/2006/relationships/hyperlink" Target="https://www.geeksforgeeks.org/software-engineering-software-quality-assurance/" TargetMode="External"/><Relationship Id="rId2" Type="http://schemas.openxmlformats.org/officeDocument/2006/relationships/hyperlink" Target="https://www.bproperty.com/" TargetMode="External"/><Relationship Id="rId1" Type="http://schemas.openxmlformats.org/officeDocument/2006/relationships/slideLayout" Target="../slideLayouts/slideLayout2.xml"/><Relationship Id="rId6" Type="http://schemas.openxmlformats.org/officeDocument/2006/relationships/hyperlink" Target="https://en.wikipedia.org/wiki/Software_development" TargetMode="External"/><Relationship Id="rId11" Type="http://schemas.openxmlformats.org/officeDocument/2006/relationships/hyperlink" Target="https://www.sheba.xyz/house-shifting-service" TargetMode="External"/><Relationship Id="rId5" Type="http://schemas.openxmlformats.org/officeDocument/2006/relationships/hyperlink" Target="https://www.figma.com/files/recent?fuid=1001531349736242039" TargetMode="External"/><Relationship Id="rId10" Type="http://schemas.openxmlformats.org/officeDocument/2006/relationships/hyperlink" Target="https://www.mollymaid.com/our-services/apartment-cleaning/" TargetMode="External"/><Relationship Id="rId4" Type="http://schemas.openxmlformats.org/officeDocument/2006/relationships/hyperlink" Target="https://app.diagrams.net/" TargetMode="External"/><Relationship Id="rId9" Type="http://schemas.openxmlformats.org/officeDocument/2006/relationships/hyperlink" Target="https://www.hellolanding.com/blog/apartment-hunting-tip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BD98-8E5D-493A-A112-C100E2D30E30}"/>
              </a:ext>
            </a:extLst>
          </p:cNvPr>
          <p:cNvSpPr>
            <a:spLocks noGrp="1"/>
          </p:cNvSpPr>
          <p:nvPr>
            <p:ph type="ctrTitle"/>
          </p:nvPr>
        </p:nvSpPr>
        <p:spPr/>
        <p:txBody>
          <a:bodyPr/>
          <a:lstStyle/>
          <a:p>
            <a:r>
              <a:rPr lang="en-US" dirty="0"/>
              <a:t>APARTTMENT FINDING SYSTEM</a:t>
            </a:r>
          </a:p>
        </p:txBody>
      </p:sp>
      <p:sp>
        <p:nvSpPr>
          <p:cNvPr id="3" name="Subtitle 2">
            <a:extLst>
              <a:ext uri="{FF2B5EF4-FFF2-40B4-BE49-F238E27FC236}">
                <a16:creationId xmlns:a16="http://schemas.microsoft.com/office/drawing/2014/main" id="{44964258-DD93-4941-8E61-DF30F73D9F56}"/>
              </a:ext>
            </a:extLst>
          </p:cNvPr>
          <p:cNvSpPr>
            <a:spLocks noGrp="1"/>
          </p:cNvSpPr>
          <p:nvPr>
            <p:ph type="subTitle" idx="1"/>
          </p:nvPr>
        </p:nvSpPr>
        <p:spPr/>
        <p:txBody>
          <a:bodyPr/>
          <a:lstStyle/>
          <a:p>
            <a:r>
              <a:rPr lang="en-US" dirty="0"/>
              <a:t>SOFTWARE PROJECT 1</a:t>
            </a:r>
          </a:p>
        </p:txBody>
      </p:sp>
      <p:pic>
        <p:nvPicPr>
          <p:cNvPr id="4" name="Picture 3" descr="Modern contemporary living room interior">
            <a:extLst>
              <a:ext uri="{FF2B5EF4-FFF2-40B4-BE49-F238E27FC236}">
                <a16:creationId xmlns:a16="http://schemas.microsoft.com/office/drawing/2014/main" id="{E756635E-BA4F-4E28-8628-7541DAFC3FC3}"/>
              </a:ext>
            </a:extLst>
          </p:cNvPr>
          <p:cNvPicPr>
            <a:picLocks noChangeAspect="1"/>
          </p:cNvPicPr>
          <p:nvPr/>
        </p:nvPicPr>
        <p:blipFill rotWithShape="1">
          <a:blip r:embed="rId2">
            <a:alphaModFix amt="35000"/>
          </a:blip>
          <a:srcRect t="5496" r="-2" b="-2"/>
          <a:stretch/>
        </p:blipFill>
        <p:spPr>
          <a:xfrm>
            <a:off x="415636" y="3085765"/>
            <a:ext cx="11277600" cy="3315035"/>
          </a:xfrm>
          <a:prstGeom prst="rect">
            <a:avLst/>
          </a:prstGeom>
        </p:spPr>
      </p:pic>
    </p:spTree>
    <p:extLst>
      <p:ext uri="{BB962C8B-B14F-4D97-AF65-F5344CB8AC3E}">
        <p14:creationId xmlns:p14="http://schemas.microsoft.com/office/powerpoint/2010/main" val="1730131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Star: 32 Points 4">
            <a:extLst>
              <a:ext uri="{FF2B5EF4-FFF2-40B4-BE49-F238E27FC236}">
                <a16:creationId xmlns:a16="http://schemas.microsoft.com/office/drawing/2014/main" id="{8F387060-B8BF-4789-A424-2441B23C7820}"/>
              </a:ext>
            </a:extLst>
          </p:cNvPr>
          <p:cNvSpPr/>
          <p:nvPr/>
        </p:nvSpPr>
        <p:spPr>
          <a:xfrm>
            <a:off x="8811840" y="1772528"/>
            <a:ext cx="3380160" cy="1312937"/>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House cleaning options</a:t>
            </a:r>
          </a:p>
        </p:txBody>
      </p:sp>
      <p:sp>
        <p:nvSpPr>
          <p:cNvPr id="8" name="Star: 32 Points 7">
            <a:extLst>
              <a:ext uri="{FF2B5EF4-FFF2-40B4-BE49-F238E27FC236}">
                <a16:creationId xmlns:a16="http://schemas.microsoft.com/office/drawing/2014/main" id="{E060251C-C449-492E-92C1-632D0C46374E}"/>
              </a:ext>
            </a:extLst>
          </p:cNvPr>
          <p:cNvSpPr/>
          <p:nvPr/>
        </p:nvSpPr>
        <p:spPr>
          <a:xfrm>
            <a:off x="406491" y="2876270"/>
            <a:ext cx="3380159" cy="1263890"/>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Easy Of changing home</a:t>
            </a:r>
          </a:p>
        </p:txBody>
      </p:sp>
      <p:sp>
        <p:nvSpPr>
          <p:cNvPr id="9" name="Star: 32 Points 8">
            <a:extLst>
              <a:ext uri="{FF2B5EF4-FFF2-40B4-BE49-F238E27FC236}">
                <a16:creationId xmlns:a16="http://schemas.microsoft.com/office/drawing/2014/main" id="{0C5E1170-24A7-44B4-98E5-14C9B21FF308}"/>
              </a:ext>
            </a:extLst>
          </p:cNvPr>
          <p:cNvSpPr/>
          <p:nvPr/>
        </p:nvSpPr>
        <p:spPr>
          <a:xfrm>
            <a:off x="84462" y="4160724"/>
            <a:ext cx="2520027" cy="1263891"/>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Fast &amp; safe booking</a:t>
            </a:r>
          </a:p>
        </p:txBody>
      </p:sp>
      <p:sp>
        <p:nvSpPr>
          <p:cNvPr id="10" name="Star: 32 Points 9">
            <a:extLst>
              <a:ext uri="{FF2B5EF4-FFF2-40B4-BE49-F238E27FC236}">
                <a16:creationId xmlns:a16="http://schemas.microsoft.com/office/drawing/2014/main" id="{1658363C-37D5-46D5-A179-F677F6E1CDD4}"/>
              </a:ext>
            </a:extLst>
          </p:cNvPr>
          <p:cNvSpPr/>
          <p:nvPr/>
        </p:nvSpPr>
        <p:spPr>
          <a:xfrm>
            <a:off x="3104698" y="1872717"/>
            <a:ext cx="2339675" cy="1263890"/>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Save time</a:t>
            </a:r>
          </a:p>
        </p:txBody>
      </p:sp>
      <p:sp>
        <p:nvSpPr>
          <p:cNvPr id="11" name="Star: 32 Points 10">
            <a:extLst>
              <a:ext uri="{FF2B5EF4-FFF2-40B4-BE49-F238E27FC236}">
                <a16:creationId xmlns:a16="http://schemas.microsoft.com/office/drawing/2014/main" id="{CF7EA7A1-9B71-4EB8-BC47-9B6EDE7D1646}"/>
              </a:ext>
            </a:extLst>
          </p:cNvPr>
          <p:cNvSpPr/>
          <p:nvPr/>
        </p:nvSpPr>
        <p:spPr>
          <a:xfrm>
            <a:off x="3876757" y="3085465"/>
            <a:ext cx="2339675" cy="1230524"/>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Online payment</a:t>
            </a:r>
          </a:p>
        </p:txBody>
      </p:sp>
      <p:sp>
        <p:nvSpPr>
          <p:cNvPr id="12" name="Star: 32 Points 11">
            <a:extLst>
              <a:ext uri="{FF2B5EF4-FFF2-40B4-BE49-F238E27FC236}">
                <a16:creationId xmlns:a16="http://schemas.microsoft.com/office/drawing/2014/main" id="{435F3357-63E1-4CE0-A2C9-4FD60FF28CE7}"/>
              </a:ext>
            </a:extLst>
          </p:cNvPr>
          <p:cNvSpPr/>
          <p:nvPr/>
        </p:nvSpPr>
        <p:spPr>
          <a:xfrm>
            <a:off x="5469989" y="5513295"/>
            <a:ext cx="2773160" cy="1303620"/>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Can buy apartment</a:t>
            </a:r>
          </a:p>
        </p:txBody>
      </p:sp>
      <p:sp>
        <p:nvSpPr>
          <p:cNvPr id="13" name="Star: 32 Points 12">
            <a:extLst>
              <a:ext uri="{FF2B5EF4-FFF2-40B4-BE49-F238E27FC236}">
                <a16:creationId xmlns:a16="http://schemas.microsoft.com/office/drawing/2014/main" id="{E081A189-E244-4DD7-A726-EF4C16E6FB1A}"/>
              </a:ext>
            </a:extLst>
          </p:cNvPr>
          <p:cNvSpPr/>
          <p:nvPr/>
        </p:nvSpPr>
        <p:spPr>
          <a:xfrm>
            <a:off x="5385253" y="1675573"/>
            <a:ext cx="3488450" cy="1153609"/>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Find apartment from home</a:t>
            </a:r>
          </a:p>
        </p:txBody>
      </p:sp>
      <p:sp>
        <p:nvSpPr>
          <p:cNvPr id="14" name="Star: 32 Points 13">
            <a:extLst>
              <a:ext uri="{FF2B5EF4-FFF2-40B4-BE49-F238E27FC236}">
                <a16:creationId xmlns:a16="http://schemas.microsoft.com/office/drawing/2014/main" id="{9DE95361-FA4A-4CEA-83E4-84B394BDF343}"/>
              </a:ext>
            </a:extLst>
          </p:cNvPr>
          <p:cNvSpPr/>
          <p:nvPr/>
        </p:nvSpPr>
        <p:spPr>
          <a:xfrm>
            <a:off x="6131068" y="4109440"/>
            <a:ext cx="2773161" cy="1153609"/>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Fully online</a:t>
            </a:r>
          </a:p>
        </p:txBody>
      </p:sp>
      <p:sp>
        <p:nvSpPr>
          <p:cNvPr id="15" name="Star: 32 Points 14">
            <a:extLst>
              <a:ext uri="{FF2B5EF4-FFF2-40B4-BE49-F238E27FC236}">
                <a16:creationId xmlns:a16="http://schemas.microsoft.com/office/drawing/2014/main" id="{13499BEA-6318-45E7-A520-212FF403B95C}"/>
              </a:ext>
            </a:extLst>
          </p:cNvPr>
          <p:cNvSpPr/>
          <p:nvPr/>
        </p:nvSpPr>
        <p:spPr>
          <a:xfrm>
            <a:off x="8873703" y="4299760"/>
            <a:ext cx="2920373" cy="1312937"/>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No physical activities</a:t>
            </a:r>
          </a:p>
        </p:txBody>
      </p:sp>
      <p:sp>
        <p:nvSpPr>
          <p:cNvPr id="16" name="Star: 32 Points 15">
            <a:extLst>
              <a:ext uri="{FF2B5EF4-FFF2-40B4-BE49-F238E27FC236}">
                <a16:creationId xmlns:a16="http://schemas.microsoft.com/office/drawing/2014/main" id="{7F7EDA0D-283F-4322-B53A-3CDC75A5697E}"/>
              </a:ext>
            </a:extLst>
          </p:cNvPr>
          <p:cNvSpPr/>
          <p:nvPr/>
        </p:nvSpPr>
        <p:spPr>
          <a:xfrm>
            <a:off x="33354" y="5722559"/>
            <a:ext cx="2687051" cy="1070567"/>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Easy house shifting</a:t>
            </a:r>
          </a:p>
        </p:txBody>
      </p:sp>
      <p:sp>
        <p:nvSpPr>
          <p:cNvPr id="17" name="Star: 32 Points 16">
            <a:extLst>
              <a:ext uri="{FF2B5EF4-FFF2-40B4-BE49-F238E27FC236}">
                <a16:creationId xmlns:a16="http://schemas.microsoft.com/office/drawing/2014/main" id="{3D182626-654A-4E97-BA53-D6567FD64A34}"/>
              </a:ext>
            </a:extLst>
          </p:cNvPr>
          <p:cNvSpPr/>
          <p:nvPr/>
        </p:nvSpPr>
        <p:spPr>
          <a:xfrm>
            <a:off x="2790586" y="5752206"/>
            <a:ext cx="2583606" cy="1070567"/>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Less expensive</a:t>
            </a:r>
          </a:p>
        </p:txBody>
      </p:sp>
      <p:sp>
        <p:nvSpPr>
          <p:cNvPr id="18" name="Star: 32 Points 17">
            <a:extLst>
              <a:ext uri="{FF2B5EF4-FFF2-40B4-BE49-F238E27FC236}">
                <a16:creationId xmlns:a16="http://schemas.microsoft.com/office/drawing/2014/main" id="{3D4E7D22-E4BC-4F06-87C7-5668C6AE31F0}"/>
              </a:ext>
            </a:extLst>
          </p:cNvPr>
          <p:cNvSpPr/>
          <p:nvPr/>
        </p:nvSpPr>
        <p:spPr>
          <a:xfrm>
            <a:off x="8217533" y="5647291"/>
            <a:ext cx="3909680" cy="1210709"/>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Easy contact with apartment owner</a:t>
            </a:r>
          </a:p>
        </p:txBody>
      </p:sp>
      <p:sp>
        <p:nvSpPr>
          <p:cNvPr id="19" name="Star: 32 Points 18">
            <a:extLst>
              <a:ext uri="{FF2B5EF4-FFF2-40B4-BE49-F238E27FC236}">
                <a16:creationId xmlns:a16="http://schemas.microsoft.com/office/drawing/2014/main" id="{1D61866F-12AD-45BA-AFEF-D2B9D0A93A93}"/>
              </a:ext>
            </a:extLst>
          </p:cNvPr>
          <p:cNvSpPr/>
          <p:nvPr/>
        </p:nvSpPr>
        <p:spPr>
          <a:xfrm>
            <a:off x="28409" y="1625182"/>
            <a:ext cx="3152270" cy="1230524"/>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Can advertise for apartment</a:t>
            </a:r>
          </a:p>
        </p:txBody>
      </p:sp>
      <p:sp>
        <p:nvSpPr>
          <p:cNvPr id="20" name="Star: 32 Points 19">
            <a:extLst>
              <a:ext uri="{FF2B5EF4-FFF2-40B4-BE49-F238E27FC236}">
                <a16:creationId xmlns:a16="http://schemas.microsoft.com/office/drawing/2014/main" id="{72AC20CF-444E-485E-8D69-5E8DCF30C917}"/>
              </a:ext>
            </a:extLst>
          </p:cNvPr>
          <p:cNvSpPr/>
          <p:nvPr/>
        </p:nvSpPr>
        <p:spPr>
          <a:xfrm>
            <a:off x="6242027" y="2958252"/>
            <a:ext cx="2174647" cy="1070567"/>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Chatting</a:t>
            </a:r>
          </a:p>
        </p:txBody>
      </p:sp>
      <p:sp>
        <p:nvSpPr>
          <p:cNvPr id="21" name="Star: 32 Points 20">
            <a:extLst>
              <a:ext uri="{FF2B5EF4-FFF2-40B4-BE49-F238E27FC236}">
                <a16:creationId xmlns:a16="http://schemas.microsoft.com/office/drawing/2014/main" id="{97E56B45-6761-433A-B407-D45DA67395C5}"/>
              </a:ext>
            </a:extLst>
          </p:cNvPr>
          <p:cNvSpPr/>
          <p:nvPr/>
        </p:nvSpPr>
        <p:spPr>
          <a:xfrm>
            <a:off x="8693329" y="3101915"/>
            <a:ext cx="2519082" cy="1230524"/>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Apartment review</a:t>
            </a:r>
          </a:p>
        </p:txBody>
      </p:sp>
      <p:sp>
        <p:nvSpPr>
          <p:cNvPr id="22" name="Star: 32 Points 21">
            <a:extLst>
              <a:ext uri="{FF2B5EF4-FFF2-40B4-BE49-F238E27FC236}">
                <a16:creationId xmlns:a16="http://schemas.microsoft.com/office/drawing/2014/main" id="{8333432C-F816-479C-B73D-6EC63BF7E6CE}"/>
              </a:ext>
            </a:extLst>
          </p:cNvPr>
          <p:cNvSpPr/>
          <p:nvPr/>
        </p:nvSpPr>
        <p:spPr>
          <a:xfrm>
            <a:off x="2604489" y="4313658"/>
            <a:ext cx="3526579" cy="1379152"/>
          </a:xfrm>
          <a:prstGeom prst="star3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Sylfaen" panose="010A0502050306030303" pitchFamily="18" charset="0"/>
              </a:rPr>
              <a:t>Easy access from anywhere &amp; any device</a:t>
            </a:r>
          </a:p>
        </p:txBody>
      </p:sp>
      <p:sp>
        <p:nvSpPr>
          <p:cNvPr id="2" name="Rectangle 1">
            <a:extLst>
              <a:ext uri="{FF2B5EF4-FFF2-40B4-BE49-F238E27FC236}">
                <a16:creationId xmlns:a16="http://schemas.microsoft.com/office/drawing/2014/main" id="{6137D3CC-51D7-47EA-AB39-A71A850FB736}"/>
              </a:ext>
            </a:extLst>
          </p:cNvPr>
          <p:cNvSpPr/>
          <p:nvPr/>
        </p:nvSpPr>
        <p:spPr>
          <a:xfrm>
            <a:off x="451834" y="627419"/>
            <a:ext cx="11455268" cy="904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70BFFD0D-27DA-49EA-BFFE-D1658988CDA0}"/>
              </a:ext>
            </a:extLst>
          </p:cNvPr>
          <p:cNvSpPr txBox="1">
            <a:spLocks/>
          </p:cNvSpPr>
          <p:nvPr/>
        </p:nvSpPr>
        <p:spPr>
          <a:xfrm>
            <a:off x="613326" y="963715"/>
            <a:ext cx="10965348" cy="56803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Benefits of the system</a:t>
            </a:r>
          </a:p>
        </p:txBody>
      </p:sp>
    </p:spTree>
    <p:extLst>
      <p:ext uri="{BB962C8B-B14F-4D97-AF65-F5344CB8AC3E}">
        <p14:creationId xmlns:p14="http://schemas.microsoft.com/office/powerpoint/2010/main" val="113959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arn(inVertic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ppt_x"/>
                                          </p:val>
                                        </p:tav>
                                        <p:tav tm="100000">
                                          <p:val>
                                            <p:strVal val="#ppt_x"/>
                                          </p:val>
                                        </p:tav>
                                      </p:tavLst>
                                    </p:anim>
                                    <p:anim calcmode="lin" valueType="num">
                                      <p:cBhvr additive="base">
                                        <p:cTn id="6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barn(inVertical)">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78B81B2-C9FB-4C10-B118-08A078FA8649}"/>
              </a:ext>
            </a:extLst>
          </p:cNvPr>
          <p:cNvSpPr/>
          <p:nvPr/>
        </p:nvSpPr>
        <p:spPr>
          <a:xfrm>
            <a:off x="466165" y="654423"/>
            <a:ext cx="11295529" cy="5692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croll: Horizontal 3">
            <a:extLst>
              <a:ext uri="{FF2B5EF4-FFF2-40B4-BE49-F238E27FC236}">
                <a16:creationId xmlns:a16="http://schemas.microsoft.com/office/drawing/2014/main" id="{DB5D4783-A316-4003-919D-C1F30B425FF8}"/>
              </a:ext>
            </a:extLst>
          </p:cNvPr>
          <p:cNvSpPr/>
          <p:nvPr/>
        </p:nvSpPr>
        <p:spPr>
          <a:xfrm>
            <a:off x="2438400" y="1613648"/>
            <a:ext cx="7646895" cy="1685364"/>
          </a:xfrm>
          <a:prstGeom prst="horizontalScroll">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w="38100">
            <a:solidFill>
              <a:schemeClr val="tx2">
                <a:lumMod val="75000"/>
              </a:schemeClr>
            </a:solidFill>
            <a:prstDash val="solid"/>
          </a:ln>
          <a:effectLst>
            <a:glow rad="228600">
              <a:schemeClr val="accent4">
                <a:satMod val="175000"/>
                <a:alpha val="40000"/>
              </a:schemeClr>
            </a:glow>
            <a:outerShdw blurRad="50800" dist="38100" dir="18900000" algn="b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latin typeface="Algerian" panose="04020705040A02060702" pitchFamily="82" charset="0"/>
              </a:rPr>
              <a:t>Diagram</a:t>
            </a:r>
          </a:p>
        </p:txBody>
      </p:sp>
    </p:spTree>
    <p:extLst>
      <p:ext uri="{BB962C8B-B14F-4D97-AF65-F5344CB8AC3E}">
        <p14:creationId xmlns:p14="http://schemas.microsoft.com/office/powerpoint/2010/main" val="123065649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7859A-5D03-456C-B4AD-3987E43F6E2B}"/>
              </a:ext>
            </a:extLst>
          </p:cNvPr>
          <p:cNvPicPr/>
          <p:nvPr/>
        </p:nvPicPr>
        <p:blipFill>
          <a:blip r:embed="rId3">
            <a:extLst>
              <a:ext uri="{28A0092B-C50C-407E-A947-70E740481C1C}">
                <a14:useLocalDpi xmlns:a14="http://schemas.microsoft.com/office/drawing/2010/main" val="0"/>
              </a:ext>
            </a:extLst>
          </a:blip>
          <a:stretch>
            <a:fillRect/>
          </a:stretch>
        </p:blipFill>
        <p:spPr>
          <a:xfrm>
            <a:off x="0" y="1497107"/>
            <a:ext cx="3255089" cy="5360894"/>
          </a:xfrm>
          <a:prstGeom prst="rect">
            <a:avLst/>
          </a:prstGeom>
        </p:spPr>
      </p:pic>
      <p:pic>
        <p:nvPicPr>
          <p:cNvPr id="5" name="Picture 4">
            <a:extLst>
              <a:ext uri="{FF2B5EF4-FFF2-40B4-BE49-F238E27FC236}">
                <a16:creationId xmlns:a16="http://schemas.microsoft.com/office/drawing/2014/main" id="{F42D8363-B2D3-41B5-9D45-E39D5D9D6E55}"/>
              </a:ext>
            </a:extLst>
          </p:cNvPr>
          <p:cNvPicPr/>
          <p:nvPr/>
        </p:nvPicPr>
        <p:blipFill>
          <a:blip r:embed="rId4">
            <a:extLst>
              <a:ext uri="{28A0092B-C50C-407E-A947-70E740481C1C}">
                <a14:useLocalDpi xmlns:a14="http://schemas.microsoft.com/office/drawing/2010/main" val="0"/>
              </a:ext>
            </a:extLst>
          </a:blip>
          <a:stretch>
            <a:fillRect/>
          </a:stretch>
        </p:blipFill>
        <p:spPr>
          <a:xfrm>
            <a:off x="3255089" y="1497107"/>
            <a:ext cx="3255088" cy="5360893"/>
          </a:xfrm>
          <a:prstGeom prst="rect">
            <a:avLst/>
          </a:prstGeom>
        </p:spPr>
      </p:pic>
      <p:pic>
        <p:nvPicPr>
          <p:cNvPr id="6" name="Picture 5">
            <a:extLst>
              <a:ext uri="{FF2B5EF4-FFF2-40B4-BE49-F238E27FC236}">
                <a16:creationId xmlns:a16="http://schemas.microsoft.com/office/drawing/2014/main" id="{41C1187E-BA92-44C3-BC67-DC145A4E4A0F}"/>
              </a:ext>
            </a:extLst>
          </p:cNvPr>
          <p:cNvPicPr/>
          <p:nvPr/>
        </p:nvPicPr>
        <p:blipFill>
          <a:blip r:embed="rId5">
            <a:extLst>
              <a:ext uri="{28A0092B-C50C-407E-A947-70E740481C1C}">
                <a14:useLocalDpi xmlns:a14="http://schemas.microsoft.com/office/drawing/2010/main" val="0"/>
              </a:ext>
            </a:extLst>
          </a:blip>
          <a:stretch>
            <a:fillRect/>
          </a:stretch>
        </p:blipFill>
        <p:spPr>
          <a:xfrm>
            <a:off x="6510177" y="1497107"/>
            <a:ext cx="3091614" cy="5360893"/>
          </a:xfrm>
          <a:prstGeom prst="rect">
            <a:avLst/>
          </a:prstGeom>
        </p:spPr>
      </p:pic>
      <p:pic>
        <p:nvPicPr>
          <p:cNvPr id="7" name="Picture 6">
            <a:extLst>
              <a:ext uri="{FF2B5EF4-FFF2-40B4-BE49-F238E27FC236}">
                <a16:creationId xmlns:a16="http://schemas.microsoft.com/office/drawing/2014/main" id="{DDE5104E-F4EE-4A41-9416-2C40589B63BD}"/>
              </a:ext>
            </a:extLst>
          </p:cNvPr>
          <p:cNvPicPr/>
          <p:nvPr/>
        </p:nvPicPr>
        <p:blipFill>
          <a:blip r:embed="rId6">
            <a:extLst>
              <a:ext uri="{28A0092B-C50C-407E-A947-70E740481C1C}">
                <a14:useLocalDpi xmlns:a14="http://schemas.microsoft.com/office/drawing/2010/main" val="0"/>
              </a:ext>
            </a:extLst>
          </a:blip>
          <a:stretch>
            <a:fillRect/>
          </a:stretch>
        </p:blipFill>
        <p:spPr>
          <a:xfrm>
            <a:off x="9601791" y="1497107"/>
            <a:ext cx="2590209" cy="5360893"/>
          </a:xfrm>
          <a:prstGeom prst="rect">
            <a:avLst/>
          </a:prstGeom>
        </p:spPr>
      </p:pic>
      <p:sp>
        <p:nvSpPr>
          <p:cNvPr id="2" name="Rectangle 1">
            <a:extLst>
              <a:ext uri="{FF2B5EF4-FFF2-40B4-BE49-F238E27FC236}">
                <a16:creationId xmlns:a16="http://schemas.microsoft.com/office/drawing/2014/main" id="{39651308-8102-48DA-A0E8-F848B70F1C82}"/>
              </a:ext>
            </a:extLst>
          </p:cNvPr>
          <p:cNvSpPr/>
          <p:nvPr/>
        </p:nvSpPr>
        <p:spPr>
          <a:xfrm>
            <a:off x="431013" y="600636"/>
            <a:ext cx="11329974" cy="788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C9DEC11E-5DC4-4E1C-87FA-9FD606AF4AD3}"/>
              </a:ext>
            </a:extLst>
          </p:cNvPr>
          <p:cNvSpPr txBox="1">
            <a:spLocks/>
          </p:cNvSpPr>
          <p:nvPr/>
        </p:nvSpPr>
        <p:spPr>
          <a:xfrm>
            <a:off x="645460" y="882629"/>
            <a:ext cx="10965348" cy="10138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Use case diagram</a:t>
            </a:r>
          </a:p>
        </p:txBody>
      </p:sp>
    </p:spTree>
    <p:extLst>
      <p:ext uri="{BB962C8B-B14F-4D97-AF65-F5344CB8AC3E}">
        <p14:creationId xmlns:p14="http://schemas.microsoft.com/office/powerpoint/2010/main" val="42241860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4BCC0484-834E-48D1-B122-C4D7D9BECEC2}"/>
              </a:ext>
            </a:extLst>
          </p:cNvPr>
          <p:cNvSpPr/>
          <p:nvPr/>
        </p:nvSpPr>
        <p:spPr>
          <a:xfrm>
            <a:off x="437745" y="98613"/>
            <a:ext cx="11261197" cy="887504"/>
          </a:xfrm>
          <a:prstGeom prst="flowChartAlternateProcess">
            <a:avLst/>
          </a:prstGeom>
          <a:effectLst>
            <a:outerShdw blurRad="76200" dist="12700" dir="8100000" sy="-23000" kx="800400" algn="br" rotWithShape="0">
              <a:prstClr val="black">
                <a:alpha val="20000"/>
              </a:prstClr>
            </a:outerShd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400" dirty="0">
                <a:latin typeface="Lucida Bright" panose="02040602050505020304" pitchFamily="18" charset="0"/>
              </a:rPr>
              <a:t>  Activity Diagram</a:t>
            </a:r>
          </a:p>
        </p:txBody>
      </p:sp>
      <p:sp>
        <p:nvSpPr>
          <p:cNvPr id="5" name="Speech Bubble: Oval 4">
            <a:extLst>
              <a:ext uri="{FF2B5EF4-FFF2-40B4-BE49-F238E27FC236}">
                <a16:creationId xmlns:a16="http://schemas.microsoft.com/office/drawing/2014/main" id="{A4A13C7E-F039-423B-B248-7693FAA9287F}"/>
              </a:ext>
            </a:extLst>
          </p:cNvPr>
          <p:cNvSpPr/>
          <p:nvPr/>
        </p:nvSpPr>
        <p:spPr>
          <a:xfrm rot="18896226" flipH="1">
            <a:off x="3780151" y="1369562"/>
            <a:ext cx="2304813" cy="1417912"/>
          </a:xfrm>
          <a:prstGeom prst="wedgeEllipseCallou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Login Activity </a:t>
            </a:r>
          </a:p>
          <a:p>
            <a:pPr algn="ctr"/>
            <a:r>
              <a:rPr lang="en-US" dirty="0"/>
              <a:t>Diagram</a:t>
            </a:r>
          </a:p>
        </p:txBody>
      </p:sp>
      <p:pic>
        <p:nvPicPr>
          <p:cNvPr id="4" name="Picture 3">
            <a:extLst>
              <a:ext uri="{FF2B5EF4-FFF2-40B4-BE49-F238E27FC236}">
                <a16:creationId xmlns:a16="http://schemas.microsoft.com/office/drawing/2014/main" id="{851FC6AC-2116-4626-B079-A7525EE79C2E}"/>
              </a:ext>
            </a:extLst>
          </p:cNvPr>
          <p:cNvPicPr/>
          <p:nvPr/>
        </p:nvPicPr>
        <p:blipFill>
          <a:blip r:embed="rId2">
            <a:extLst>
              <a:ext uri="{28A0092B-C50C-407E-A947-70E740481C1C}">
                <a14:useLocalDpi xmlns:a14="http://schemas.microsoft.com/office/drawing/2010/main" val="0"/>
              </a:ext>
            </a:extLst>
          </a:blip>
          <a:stretch>
            <a:fillRect/>
          </a:stretch>
        </p:blipFill>
        <p:spPr>
          <a:xfrm>
            <a:off x="6158753" y="1050697"/>
            <a:ext cx="5970493" cy="3575091"/>
          </a:xfrm>
          <a:prstGeom prst="rect">
            <a:avLst/>
          </a:prstGeom>
        </p:spPr>
      </p:pic>
      <p:pic>
        <p:nvPicPr>
          <p:cNvPr id="6" name="Picture 5">
            <a:extLst>
              <a:ext uri="{FF2B5EF4-FFF2-40B4-BE49-F238E27FC236}">
                <a16:creationId xmlns:a16="http://schemas.microsoft.com/office/drawing/2014/main" id="{1B555B50-41EC-48EB-BC61-774FD74CEFC1}"/>
              </a:ext>
            </a:extLst>
          </p:cNvPr>
          <p:cNvPicPr/>
          <p:nvPr/>
        </p:nvPicPr>
        <p:blipFill>
          <a:blip r:embed="rId3">
            <a:extLst>
              <a:ext uri="{28A0092B-C50C-407E-A947-70E740481C1C}">
                <a14:useLocalDpi xmlns:a14="http://schemas.microsoft.com/office/drawing/2010/main" val="0"/>
              </a:ext>
            </a:extLst>
          </a:blip>
          <a:stretch>
            <a:fillRect/>
          </a:stretch>
        </p:blipFill>
        <p:spPr>
          <a:xfrm>
            <a:off x="62752" y="3325906"/>
            <a:ext cx="6033248" cy="3433481"/>
          </a:xfrm>
          <a:prstGeom prst="rect">
            <a:avLst/>
          </a:prstGeom>
        </p:spPr>
      </p:pic>
      <p:sp>
        <p:nvSpPr>
          <p:cNvPr id="7" name="Speech Bubble: Oval 6">
            <a:extLst>
              <a:ext uri="{FF2B5EF4-FFF2-40B4-BE49-F238E27FC236}">
                <a16:creationId xmlns:a16="http://schemas.microsoft.com/office/drawing/2014/main" id="{78F012A7-5880-4097-8942-9699F4E95460}"/>
              </a:ext>
            </a:extLst>
          </p:cNvPr>
          <p:cNvSpPr/>
          <p:nvPr/>
        </p:nvSpPr>
        <p:spPr>
          <a:xfrm rot="1919296">
            <a:off x="6203471" y="5005724"/>
            <a:ext cx="2380059" cy="1527958"/>
          </a:xfrm>
          <a:prstGeom prst="wedgeEllipseCallou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 Activity </a:t>
            </a:r>
          </a:p>
          <a:p>
            <a:pPr algn="ctr"/>
            <a:r>
              <a:rPr lang="en-US" dirty="0"/>
              <a:t>Diagram</a:t>
            </a:r>
          </a:p>
        </p:txBody>
      </p:sp>
    </p:spTree>
    <p:extLst>
      <p:ext uri="{BB962C8B-B14F-4D97-AF65-F5344CB8AC3E}">
        <p14:creationId xmlns:p14="http://schemas.microsoft.com/office/powerpoint/2010/main" val="117274455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4BCC0484-834E-48D1-B122-C4D7D9BECEC2}"/>
              </a:ext>
            </a:extLst>
          </p:cNvPr>
          <p:cNvSpPr/>
          <p:nvPr/>
        </p:nvSpPr>
        <p:spPr>
          <a:xfrm>
            <a:off x="475129" y="113754"/>
            <a:ext cx="11241741" cy="887504"/>
          </a:xfrm>
          <a:prstGeom prst="flowChartAlternateProcess">
            <a:avLst/>
          </a:prstGeom>
          <a:effectLst>
            <a:outerShdw blurRad="76200" dist="12700" dir="8100000" sy="-23000" kx="800400" algn="br" rotWithShape="0">
              <a:prstClr val="black">
                <a:alpha val="20000"/>
              </a:prstClr>
            </a:outerShd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400" dirty="0">
                <a:latin typeface="Lucida Bright" panose="02040602050505020304" pitchFamily="18" charset="0"/>
              </a:rPr>
              <a:t>  Activity Diagram</a:t>
            </a:r>
          </a:p>
        </p:txBody>
      </p:sp>
      <p:sp>
        <p:nvSpPr>
          <p:cNvPr id="5" name="Speech Bubble: Oval 4">
            <a:extLst>
              <a:ext uri="{FF2B5EF4-FFF2-40B4-BE49-F238E27FC236}">
                <a16:creationId xmlns:a16="http://schemas.microsoft.com/office/drawing/2014/main" id="{A4A13C7E-F039-423B-B248-7693FAA9287F}"/>
              </a:ext>
            </a:extLst>
          </p:cNvPr>
          <p:cNvSpPr/>
          <p:nvPr/>
        </p:nvSpPr>
        <p:spPr>
          <a:xfrm rot="18896226" flipH="1">
            <a:off x="4082283" y="1521874"/>
            <a:ext cx="2543991" cy="1496017"/>
          </a:xfrm>
          <a:prstGeom prst="wedgeEllipseCallou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Manager Activity </a:t>
            </a:r>
          </a:p>
          <a:p>
            <a:pPr algn="ctr"/>
            <a:r>
              <a:rPr lang="en-US" dirty="0"/>
              <a:t>Diagram</a:t>
            </a:r>
          </a:p>
        </p:txBody>
      </p:sp>
      <p:pic>
        <p:nvPicPr>
          <p:cNvPr id="7" name="Picture 6">
            <a:extLst>
              <a:ext uri="{FF2B5EF4-FFF2-40B4-BE49-F238E27FC236}">
                <a16:creationId xmlns:a16="http://schemas.microsoft.com/office/drawing/2014/main" id="{7445128E-D98F-414E-8083-76F33A1ED8E7}"/>
              </a:ext>
            </a:extLst>
          </p:cNvPr>
          <p:cNvPicPr/>
          <p:nvPr/>
        </p:nvPicPr>
        <p:blipFill>
          <a:blip r:embed="rId2">
            <a:extLst>
              <a:ext uri="{28A0092B-C50C-407E-A947-70E740481C1C}">
                <a14:useLocalDpi xmlns:a14="http://schemas.microsoft.com/office/drawing/2010/main" val="0"/>
              </a:ext>
            </a:extLst>
          </a:blip>
          <a:stretch>
            <a:fillRect/>
          </a:stretch>
        </p:blipFill>
        <p:spPr>
          <a:xfrm>
            <a:off x="6508376" y="1125781"/>
            <a:ext cx="5506880" cy="3096595"/>
          </a:xfrm>
          <a:prstGeom prst="rect">
            <a:avLst/>
          </a:prstGeom>
        </p:spPr>
      </p:pic>
      <p:pic>
        <p:nvPicPr>
          <p:cNvPr id="6" name="Picture 5">
            <a:extLst>
              <a:ext uri="{FF2B5EF4-FFF2-40B4-BE49-F238E27FC236}">
                <a16:creationId xmlns:a16="http://schemas.microsoft.com/office/drawing/2014/main" id="{4A9DACDD-CA74-4BFB-B6C6-C9756DDF9A98}"/>
              </a:ext>
            </a:extLst>
          </p:cNvPr>
          <p:cNvPicPr/>
          <p:nvPr/>
        </p:nvPicPr>
        <p:blipFill>
          <a:blip r:embed="rId3">
            <a:extLst>
              <a:ext uri="{28A0092B-C50C-407E-A947-70E740481C1C}">
                <a14:useLocalDpi xmlns:a14="http://schemas.microsoft.com/office/drawing/2010/main" val="0"/>
              </a:ext>
            </a:extLst>
          </a:blip>
          <a:stretch>
            <a:fillRect/>
          </a:stretch>
        </p:blipFill>
        <p:spPr>
          <a:xfrm>
            <a:off x="155719" y="3429000"/>
            <a:ext cx="6245081" cy="3315246"/>
          </a:xfrm>
          <a:prstGeom prst="rect">
            <a:avLst/>
          </a:prstGeom>
        </p:spPr>
      </p:pic>
      <p:sp>
        <p:nvSpPr>
          <p:cNvPr id="8" name="Speech Bubble: Oval 7">
            <a:extLst>
              <a:ext uri="{FF2B5EF4-FFF2-40B4-BE49-F238E27FC236}">
                <a16:creationId xmlns:a16="http://schemas.microsoft.com/office/drawing/2014/main" id="{C1B467D9-3734-42F5-A103-0456A5AC82F9}"/>
              </a:ext>
            </a:extLst>
          </p:cNvPr>
          <p:cNvSpPr/>
          <p:nvPr/>
        </p:nvSpPr>
        <p:spPr>
          <a:xfrm rot="1919296">
            <a:off x="6378773" y="4701882"/>
            <a:ext cx="2380059" cy="1527958"/>
          </a:xfrm>
          <a:prstGeom prst="wedgeEllipseCallou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Activity </a:t>
            </a:r>
          </a:p>
          <a:p>
            <a:pPr algn="ctr"/>
            <a:r>
              <a:rPr lang="en-US" dirty="0"/>
              <a:t>Diagram</a:t>
            </a:r>
          </a:p>
        </p:txBody>
      </p:sp>
    </p:spTree>
    <p:extLst>
      <p:ext uri="{BB962C8B-B14F-4D97-AF65-F5344CB8AC3E}">
        <p14:creationId xmlns:p14="http://schemas.microsoft.com/office/powerpoint/2010/main" val="170643018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290390-DF1E-41D6-8072-98EAE2CF77DF}"/>
              </a:ext>
            </a:extLst>
          </p:cNvPr>
          <p:cNvPicPr/>
          <p:nvPr/>
        </p:nvPicPr>
        <p:blipFill>
          <a:blip r:embed="rId2">
            <a:extLst>
              <a:ext uri="{28A0092B-C50C-407E-A947-70E740481C1C}">
                <a14:useLocalDpi xmlns:a14="http://schemas.microsoft.com/office/drawing/2010/main" val="0"/>
              </a:ext>
            </a:extLst>
          </a:blip>
          <a:stretch>
            <a:fillRect/>
          </a:stretch>
        </p:blipFill>
        <p:spPr>
          <a:xfrm>
            <a:off x="134471" y="1105362"/>
            <a:ext cx="5638800" cy="3343837"/>
          </a:xfrm>
          <a:prstGeom prst="rect">
            <a:avLst/>
          </a:prstGeom>
        </p:spPr>
      </p:pic>
      <p:pic>
        <p:nvPicPr>
          <p:cNvPr id="8" name="Picture 7">
            <a:extLst>
              <a:ext uri="{FF2B5EF4-FFF2-40B4-BE49-F238E27FC236}">
                <a16:creationId xmlns:a16="http://schemas.microsoft.com/office/drawing/2014/main" id="{D630CF57-A543-421B-954F-634A37D66CDD}"/>
              </a:ext>
            </a:extLst>
          </p:cNvPr>
          <p:cNvPicPr/>
          <p:nvPr/>
        </p:nvPicPr>
        <p:blipFill>
          <a:blip r:embed="rId3">
            <a:extLst>
              <a:ext uri="{28A0092B-C50C-407E-A947-70E740481C1C}">
                <a14:useLocalDpi xmlns:a14="http://schemas.microsoft.com/office/drawing/2010/main" val="0"/>
              </a:ext>
            </a:extLst>
          </a:blip>
          <a:stretch>
            <a:fillRect/>
          </a:stretch>
        </p:blipFill>
        <p:spPr>
          <a:xfrm>
            <a:off x="5961529" y="3204883"/>
            <a:ext cx="6096000" cy="3330387"/>
          </a:xfrm>
          <a:prstGeom prst="rect">
            <a:avLst/>
          </a:prstGeom>
        </p:spPr>
      </p:pic>
      <p:sp>
        <p:nvSpPr>
          <p:cNvPr id="4" name="Callout: Line with Accent Bar 3">
            <a:extLst>
              <a:ext uri="{FF2B5EF4-FFF2-40B4-BE49-F238E27FC236}">
                <a16:creationId xmlns:a16="http://schemas.microsoft.com/office/drawing/2014/main" id="{E28EE2FA-302C-4C61-A7AB-D72FD84E46DC}"/>
              </a:ext>
            </a:extLst>
          </p:cNvPr>
          <p:cNvSpPr/>
          <p:nvPr/>
        </p:nvSpPr>
        <p:spPr>
          <a:xfrm>
            <a:off x="6580095" y="1474694"/>
            <a:ext cx="2196351" cy="797859"/>
          </a:xfrm>
          <a:prstGeom prst="accentCallout1">
            <a:avLst/>
          </a:prstGeom>
          <a:ln w="762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rebuchet MS" panose="020B0603020202020204" pitchFamily="34" charset="0"/>
              </a:rPr>
              <a:t>Login UI</a:t>
            </a:r>
          </a:p>
        </p:txBody>
      </p:sp>
      <p:sp>
        <p:nvSpPr>
          <p:cNvPr id="9" name="Callout: Line with Accent Bar 8">
            <a:extLst>
              <a:ext uri="{FF2B5EF4-FFF2-40B4-BE49-F238E27FC236}">
                <a16:creationId xmlns:a16="http://schemas.microsoft.com/office/drawing/2014/main" id="{95AC1E13-B045-43D5-A8C7-74B68163762F}"/>
              </a:ext>
            </a:extLst>
          </p:cNvPr>
          <p:cNvSpPr/>
          <p:nvPr/>
        </p:nvSpPr>
        <p:spPr>
          <a:xfrm rot="10800000">
            <a:off x="3330388" y="5159189"/>
            <a:ext cx="1882588" cy="797859"/>
          </a:xfrm>
          <a:prstGeom prst="accentCallout1">
            <a:avLst/>
          </a:prstGeom>
          <a:ln w="762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rebuchet MS" panose="020B0603020202020204" pitchFamily="34" charset="0"/>
            </a:endParaRPr>
          </a:p>
        </p:txBody>
      </p:sp>
      <p:sp>
        <p:nvSpPr>
          <p:cNvPr id="10" name="TextBox 9">
            <a:extLst>
              <a:ext uri="{FF2B5EF4-FFF2-40B4-BE49-F238E27FC236}">
                <a16:creationId xmlns:a16="http://schemas.microsoft.com/office/drawing/2014/main" id="{7FF4C3A2-2C92-40B5-8D33-7A143D23EDC3}"/>
              </a:ext>
            </a:extLst>
          </p:cNvPr>
          <p:cNvSpPr txBox="1"/>
          <p:nvPr/>
        </p:nvSpPr>
        <p:spPr>
          <a:xfrm>
            <a:off x="3514164" y="5383306"/>
            <a:ext cx="1541929" cy="369332"/>
          </a:xfrm>
          <a:prstGeom prst="rect">
            <a:avLst/>
          </a:prstGeom>
          <a:noFill/>
        </p:spPr>
        <p:txBody>
          <a:bodyPr wrap="square" rtlCol="0">
            <a:spAutoFit/>
          </a:bodyPr>
          <a:lstStyle/>
          <a:p>
            <a:r>
              <a:rPr lang="en-US" dirty="0"/>
              <a:t>  </a:t>
            </a:r>
            <a:r>
              <a:rPr lang="en-US" dirty="0">
                <a:latin typeface="Trebuchet MS" panose="020B0603020202020204" pitchFamily="34" charset="0"/>
              </a:rPr>
              <a:t>Homepage</a:t>
            </a:r>
          </a:p>
        </p:txBody>
      </p:sp>
      <p:sp>
        <p:nvSpPr>
          <p:cNvPr id="11" name="Flowchart: Alternate Process 10">
            <a:extLst>
              <a:ext uri="{FF2B5EF4-FFF2-40B4-BE49-F238E27FC236}">
                <a16:creationId xmlns:a16="http://schemas.microsoft.com/office/drawing/2014/main" id="{D8435A1C-39EB-4450-853D-65115532651E}"/>
              </a:ext>
            </a:extLst>
          </p:cNvPr>
          <p:cNvSpPr/>
          <p:nvPr/>
        </p:nvSpPr>
        <p:spPr>
          <a:xfrm>
            <a:off x="1129553" y="110727"/>
            <a:ext cx="11062447" cy="887504"/>
          </a:xfrm>
          <a:prstGeom prst="flowChartAlternateProcess">
            <a:avLst/>
          </a:prstGeom>
          <a:effectLst>
            <a:outerShdw blurRad="76200" dist="12700" dir="8100000" sy="-23000" kx="800400" algn="br" rotWithShape="0">
              <a:prstClr val="black">
                <a:alpha val="20000"/>
              </a:prstClr>
            </a:outerShd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400" dirty="0">
                <a:latin typeface="Lucida Bright" panose="02040602050505020304" pitchFamily="18" charset="0"/>
              </a:rPr>
              <a:t>      Prototype</a:t>
            </a:r>
          </a:p>
        </p:txBody>
      </p:sp>
    </p:spTree>
    <p:extLst>
      <p:ext uri="{BB962C8B-B14F-4D97-AF65-F5344CB8AC3E}">
        <p14:creationId xmlns:p14="http://schemas.microsoft.com/office/powerpoint/2010/main" val="34696326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Callout: Line with Accent Bar 3">
            <a:extLst>
              <a:ext uri="{FF2B5EF4-FFF2-40B4-BE49-F238E27FC236}">
                <a16:creationId xmlns:a16="http://schemas.microsoft.com/office/drawing/2014/main" id="{E28EE2FA-302C-4C61-A7AB-D72FD84E46DC}"/>
              </a:ext>
            </a:extLst>
          </p:cNvPr>
          <p:cNvSpPr/>
          <p:nvPr/>
        </p:nvSpPr>
        <p:spPr>
          <a:xfrm>
            <a:off x="6491092" y="1391771"/>
            <a:ext cx="2510116" cy="797859"/>
          </a:xfrm>
          <a:prstGeom prst="accentCallout1">
            <a:avLst/>
          </a:prstGeom>
          <a:ln w="762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rebuchet MS" panose="020B0603020202020204" pitchFamily="34" charset="0"/>
              </a:rPr>
              <a:t> Search Apartments</a:t>
            </a:r>
          </a:p>
        </p:txBody>
      </p:sp>
      <p:sp>
        <p:nvSpPr>
          <p:cNvPr id="9" name="Callout: Line with Accent Bar 8">
            <a:extLst>
              <a:ext uri="{FF2B5EF4-FFF2-40B4-BE49-F238E27FC236}">
                <a16:creationId xmlns:a16="http://schemas.microsoft.com/office/drawing/2014/main" id="{95AC1E13-B045-43D5-A8C7-74B68163762F}"/>
              </a:ext>
            </a:extLst>
          </p:cNvPr>
          <p:cNvSpPr/>
          <p:nvPr/>
        </p:nvSpPr>
        <p:spPr>
          <a:xfrm rot="10800000">
            <a:off x="1855693" y="5169041"/>
            <a:ext cx="2864222" cy="797859"/>
          </a:xfrm>
          <a:prstGeom prst="accentCallout1">
            <a:avLst/>
          </a:prstGeom>
          <a:ln w="762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rebuchet MS" panose="020B0603020202020204" pitchFamily="34" charset="0"/>
            </a:endParaRPr>
          </a:p>
        </p:txBody>
      </p:sp>
      <p:sp>
        <p:nvSpPr>
          <p:cNvPr id="10" name="TextBox 9">
            <a:extLst>
              <a:ext uri="{FF2B5EF4-FFF2-40B4-BE49-F238E27FC236}">
                <a16:creationId xmlns:a16="http://schemas.microsoft.com/office/drawing/2014/main" id="{7FF4C3A2-2C92-40B5-8D33-7A143D23EDC3}"/>
              </a:ext>
            </a:extLst>
          </p:cNvPr>
          <p:cNvSpPr txBox="1"/>
          <p:nvPr/>
        </p:nvSpPr>
        <p:spPr>
          <a:xfrm>
            <a:off x="2156010" y="5383305"/>
            <a:ext cx="2752164" cy="369332"/>
          </a:xfrm>
          <a:prstGeom prst="rect">
            <a:avLst/>
          </a:prstGeom>
          <a:noFill/>
        </p:spPr>
        <p:txBody>
          <a:bodyPr wrap="square" rtlCol="0">
            <a:spAutoFit/>
          </a:bodyPr>
          <a:lstStyle/>
          <a:p>
            <a:r>
              <a:rPr lang="en-US" dirty="0"/>
              <a:t>  </a:t>
            </a:r>
            <a:r>
              <a:rPr lang="en-US" dirty="0">
                <a:latin typeface="Trebuchet MS" panose="020B0603020202020204" pitchFamily="34" charset="0"/>
              </a:rPr>
              <a:t>Apartments Details</a:t>
            </a:r>
          </a:p>
        </p:txBody>
      </p:sp>
      <p:pic>
        <p:nvPicPr>
          <p:cNvPr id="11" name="Picture 10">
            <a:extLst>
              <a:ext uri="{FF2B5EF4-FFF2-40B4-BE49-F238E27FC236}">
                <a16:creationId xmlns:a16="http://schemas.microsoft.com/office/drawing/2014/main" id="{ED2B4167-C349-467D-8949-50497D177356}"/>
              </a:ext>
            </a:extLst>
          </p:cNvPr>
          <p:cNvPicPr/>
          <p:nvPr/>
        </p:nvPicPr>
        <p:blipFill>
          <a:blip r:embed="rId2">
            <a:extLst>
              <a:ext uri="{28A0092B-C50C-407E-A947-70E740481C1C}">
                <a14:useLocalDpi xmlns:a14="http://schemas.microsoft.com/office/drawing/2010/main" val="0"/>
              </a:ext>
            </a:extLst>
          </a:blip>
          <a:stretch>
            <a:fillRect/>
          </a:stretch>
        </p:blipFill>
        <p:spPr>
          <a:xfrm>
            <a:off x="33282" y="1105363"/>
            <a:ext cx="5739988" cy="3198586"/>
          </a:xfrm>
          <a:prstGeom prst="rect">
            <a:avLst/>
          </a:prstGeom>
        </p:spPr>
      </p:pic>
      <p:pic>
        <p:nvPicPr>
          <p:cNvPr id="12" name="Picture 11">
            <a:extLst>
              <a:ext uri="{FF2B5EF4-FFF2-40B4-BE49-F238E27FC236}">
                <a16:creationId xmlns:a16="http://schemas.microsoft.com/office/drawing/2014/main" id="{5B1AB28D-AFFC-4AA2-BEE4-5114F1321450}"/>
              </a:ext>
            </a:extLst>
          </p:cNvPr>
          <p:cNvPicPr/>
          <p:nvPr/>
        </p:nvPicPr>
        <p:blipFill>
          <a:blip r:embed="rId3">
            <a:extLst>
              <a:ext uri="{28A0092B-C50C-407E-A947-70E740481C1C}">
                <a14:useLocalDpi xmlns:a14="http://schemas.microsoft.com/office/drawing/2010/main" val="0"/>
              </a:ext>
            </a:extLst>
          </a:blip>
          <a:stretch>
            <a:fillRect/>
          </a:stretch>
        </p:blipFill>
        <p:spPr>
          <a:xfrm>
            <a:off x="5843699" y="3234502"/>
            <a:ext cx="6315019" cy="3524885"/>
          </a:xfrm>
          <a:prstGeom prst="rect">
            <a:avLst/>
          </a:prstGeom>
        </p:spPr>
      </p:pic>
      <p:sp>
        <p:nvSpPr>
          <p:cNvPr id="8" name="Flowchart: Alternate Process 7">
            <a:extLst>
              <a:ext uri="{FF2B5EF4-FFF2-40B4-BE49-F238E27FC236}">
                <a16:creationId xmlns:a16="http://schemas.microsoft.com/office/drawing/2014/main" id="{0735E64C-FFAF-4B01-B059-F2F77177CC6A}"/>
              </a:ext>
            </a:extLst>
          </p:cNvPr>
          <p:cNvSpPr/>
          <p:nvPr/>
        </p:nvSpPr>
        <p:spPr>
          <a:xfrm>
            <a:off x="1129553" y="110727"/>
            <a:ext cx="11062447" cy="887504"/>
          </a:xfrm>
          <a:prstGeom prst="flowChartAlternateProcess">
            <a:avLst/>
          </a:prstGeom>
          <a:effectLst>
            <a:outerShdw blurRad="76200" dist="12700" dir="8100000" sy="-23000" kx="800400" algn="br" rotWithShape="0">
              <a:prstClr val="black">
                <a:alpha val="20000"/>
              </a:prstClr>
            </a:outerShd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400" dirty="0">
                <a:latin typeface="Lucida Bright" panose="02040602050505020304" pitchFamily="18" charset="0"/>
              </a:rPr>
              <a:t>      Prototype</a:t>
            </a:r>
          </a:p>
        </p:txBody>
      </p:sp>
    </p:spTree>
    <p:extLst>
      <p:ext uri="{BB962C8B-B14F-4D97-AF65-F5344CB8AC3E}">
        <p14:creationId xmlns:p14="http://schemas.microsoft.com/office/powerpoint/2010/main" val="20676182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4BCC0484-834E-48D1-B122-C4D7D9BECEC2}"/>
              </a:ext>
            </a:extLst>
          </p:cNvPr>
          <p:cNvSpPr/>
          <p:nvPr/>
        </p:nvSpPr>
        <p:spPr>
          <a:xfrm>
            <a:off x="1129553" y="110727"/>
            <a:ext cx="11062447" cy="887504"/>
          </a:xfrm>
          <a:prstGeom prst="flowChartAlternateProcess">
            <a:avLst/>
          </a:prstGeom>
          <a:effectLst>
            <a:outerShdw blurRad="76200" dist="12700" dir="8100000" sy="-23000" kx="800400" algn="br" rotWithShape="0">
              <a:prstClr val="black">
                <a:alpha val="20000"/>
              </a:prstClr>
            </a:outerShd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400" dirty="0">
                <a:latin typeface="Lucida Bright" panose="02040602050505020304" pitchFamily="18" charset="0"/>
              </a:rPr>
              <a:t>      Prototype</a:t>
            </a:r>
          </a:p>
        </p:txBody>
      </p:sp>
      <p:sp>
        <p:nvSpPr>
          <p:cNvPr id="4" name="Callout: Line with Accent Bar 3">
            <a:extLst>
              <a:ext uri="{FF2B5EF4-FFF2-40B4-BE49-F238E27FC236}">
                <a16:creationId xmlns:a16="http://schemas.microsoft.com/office/drawing/2014/main" id="{E28EE2FA-302C-4C61-A7AB-D72FD84E46DC}"/>
              </a:ext>
            </a:extLst>
          </p:cNvPr>
          <p:cNvSpPr/>
          <p:nvPr/>
        </p:nvSpPr>
        <p:spPr>
          <a:xfrm>
            <a:off x="6580739" y="1317810"/>
            <a:ext cx="2402540" cy="797859"/>
          </a:xfrm>
          <a:prstGeom prst="accentCallout1">
            <a:avLst/>
          </a:prstGeom>
          <a:ln w="762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rebuchet MS" panose="020B0603020202020204" pitchFamily="34" charset="0"/>
              </a:rPr>
              <a:t> Apartment Owner Dashboard</a:t>
            </a:r>
          </a:p>
        </p:txBody>
      </p:sp>
      <p:sp>
        <p:nvSpPr>
          <p:cNvPr id="9" name="Callout: Line with Accent Bar 8">
            <a:extLst>
              <a:ext uri="{FF2B5EF4-FFF2-40B4-BE49-F238E27FC236}">
                <a16:creationId xmlns:a16="http://schemas.microsoft.com/office/drawing/2014/main" id="{95AC1E13-B045-43D5-A8C7-74B68163762F}"/>
              </a:ext>
            </a:extLst>
          </p:cNvPr>
          <p:cNvSpPr/>
          <p:nvPr/>
        </p:nvSpPr>
        <p:spPr>
          <a:xfrm rot="10800000">
            <a:off x="1855693" y="5169041"/>
            <a:ext cx="2864222" cy="797859"/>
          </a:xfrm>
          <a:prstGeom prst="accentCallout1">
            <a:avLst/>
          </a:prstGeom>
          <a:ln w="762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rebuchet MS" panose="020B0603020202020204" pitchFamily="34" charset="0"/>
            </a:endParaRPr>
          </a:p>
        </p:txBody>
      </p:sp>
      <p:sp>
        <p:nvSpPr>
          <p:cNvPr id="10" name="TextBox 9">
            <a:extLst>
              <a:ext uri="{FF2B5EF4-FFF2-40B4-BE49-F238E27FC236}">
                <a16:creationId xmlns:a16="http://schemas.microsoft.com/office/drawing/2014/main" id="{7FF4C3A2-2C92-40B5-8D33-7A143D23EDC3}"/>
              </a:ext>
            </a:extLst>
          </p:cNvPr>
          <p:cNvSpPr txBox="1"/>
          <p:nvPr/>
        </p:nvSpPr>
        <p:spPr>
          <a:xfrm>
            <a:off x="2156010" y="5383305"/>
            <a:ext cx="2752164" cy="369332"/>
          </a:xfrm>
          <a:prstGeom prst="rect">
            <a:avLst/>
          </a:prstGeom>
          <a:noFill/>
        </p:spPr>
        <p:txBody>
          <a:bodyPr wrap="square" rtlCol="0">
            <a:spAutoFit/>
          </a:bodyPr>
          <a:lstStyle/>
          <a:p>
            <a:r>
              <a:rPr lang="en-US" dirty="0"/>
              <a:t>Post New </a:t>
            </a:r>
            <a:r>
              <a:rPr lang="en-US" dirty="0">
                <a:latin typeface="Trebuchet MS" panose="020B0603020202020204" pitchFamily="34" charset="0"/>
              </a:rPr>
              <a:t>Apartments </a:t>
            </a:r>
          </a:p>
        </p:txBody>
      </p:sp>
      <p:pic>
        <p:nvPicPr>
          <p:cNvPr id="8" name="Picture 7">
            <a:extLst>
              <a:ext uri="{FF2B5EF4-FFF2-40B4-BE49-F238E27FC236}">
                <a16:creationId xmlns:a16="http://schemas.microsoft.com/office/drawing/2014/main" id="{CF1063C1-355B-4E6E-93CC-BC69A97FB460}"/>
              </a:ext>
            </a:extLst>
          </p:cNvPr>
          <p:cNvPicPr/>
          <p:nvPr/>
        </p:nvPicPr>
        <p:blipFill>
          <a:blip r:embed="rId2">
            <a:extLst>
              <a:ext uri="{28A0092B-C50C-407E-A947-70E740481C1C}">
                <a14:useLocalDpi xmlns:a14="http://schemas.microsoft.com/office/drawing/2010/main" val="0"/>
              </a:ext>
            </a:extLst>
          </a:blip>
          <a:stretch>
            <a:fillRect/>
          </a:stretch>
        </p:blipFill>
        <p:spPr>
          <a:xfrm>
            <a:off x="33282" y="1105363"/>
            <a:ext cx="5739988" cy="3108049"/>
          </a:xfrm>
          <a:prstGeom prst="rect">
            <a:avLst/>
          </a:prstGeom>
        </p:spPr>
      </p:pic>
      <p:pic>
        <p:nvPicPr>
          <p:cNvPr id="13" name="Picture 12">
            <a:extLst>
              <a:ext uri="{FF2B5EF4-FFF2-40B4-BE49-F238E27FC236}">
                <a16:creationId xmlns:a16="http://schemas.microsoft.com/office/drawing/2014/main" id="{B33E9860-7F13-47A2-808B-9A93ED5EDBE2}"/>
              </a:ext>
            </a:extLst>
          </p:cNvPr>
          <p:cNvPicPr/>
          <p:nvPr/>
        </p:nvPicPr>
        <p:blipFill>
          <a:blip r:embed="rId3">
            <a:extLst>
              <a:ext uri="{28A0092B-C50C-407E-A947-70E740481C1C}">
                <a14:useLocalDpi xmlns:a14="http://schemas.microsoft.com/office/drawing/2010/main" val="0"/>
              </a:ext>
            </a:extLst>
          </a:blip>
          <a:stretch>
            <a:fillRect/>
          </a:stretch>
        </p:blipFill>
        <p:spPr>
          <a:xfrm>
            <a:off x="5836024" y="3227293"/>
            <a:ext cx="6222794" cy="3532093"/>
          </a:xfrm>
          <a:prstGeom prst="rect">
            <a:avLst/>
          </a:prstGeom>
        </p:spPr>
      </p:pic>
    </p:spTree>
    <p:extLst>
      <p:ext uri="{BB962C8B-B14F-4D97-AF65-F5344CB8AC3E}">
        <p14:creationId xmlns:p14="http://schemas.microsoft.com/office/powerpoint/2010/main" val="2937996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5" y="685800"/>
            <a:ext cx="4807526" cy="602673"/>
          </a:xfrm>
        </p:spPr>
        <p:txBody>
          <a:bodyPr>
            <a:normAutofit/>
          </a:bodyPr>
          <a:lstStyle/>
          <a:p>
            <a:r>
              <a:rPr lang="en-GB" dirty="0" smtClean="0"/>
              <a:t>Project Planning</a:t>
            </a:r>
            <a:endParaRPr lang="en-US" dirty="0"/>
          </a:p>
        </p:txBody>
      </p:sp>
      <p:sp>
        <p:nvSpPr>
          <p:cNvPr id="3" name="Content Placeholder 2"/>
          <p:cNvSpPr>
            <a:spLocks noGrp="1"/>
          </p:cNvSpPr>
          <p:nvPr>
            <p:ph idx="1"/>
          </p:nvPr>
        </p:nvSpPr>
        <p:spPr>
          <a:xfrm>
            <a:off x="1607127" y="2604655"/>
            <a:ext cx="9895896" cy="4253345"/>
          </a:xfrm>
        </p:spPr>
        <p:txBody>
          <a:bodyPr>
            <a:normAutofit fontScale="55000" lnSpcReduction="20000"/>
          </a:bodyPr>
          <a:lstStyle/>
          <a:p>
            <a:r>
              <a:rPr lang="en-GB" sz="4500" dirty="0" smtClean="0"/>
              <a:t>Collect all the requirements </a:t>
            </a:r>
          </a:p>
          <a:p>
            <a:r>
              <a:rPr lang="en-GB" sz="4500" dirty="0" smtClean="0"/>
              <a:t>Think </a:t>
            </a:r>
            <a:r>
              <a:rPr lang="en-GB" sz="4500" dirty="0"/>
              <a:t>of o</a:t>
            </a:r>
            <a:r>
              <a:rPr lang="en-GB" sz="4500" dirty="0" smtClean="0"/>
              <a:t>ur </a:t>
            </a:r>
            <a:r>
              <a:rPr lang="en-GB" sz="4500" dirty="0"/>
              <a:t>plan as a roadmap for </a:t>
            </a:r>
            <a:r>
              <a:rPr lang="en-GB" sz="4500" dirty="0" smtClean="0"/>
              <a:t>stakeholders</a:t>
            </a:r>
          </a:p>
          <a:p>
            <a:pPr marL="0" indent="0">
              <a:buNone/>
            </a:pPr>
            <a:r>
              <a:rPr lang="en-GB" sz="4500" dirty="0" smtClean="0"/>
              <a:t>             These </a:t>
            </a:r>
            <a:r>
              <a:rPr lang="en-GB" sz="4500" dirty="0"/>
              <a:t>stakeholders might include:</a:t>
            </a:r>
          </a:p>
          <a:p>
            <a:pPr marL="0" indent="0">
              <a:buNone/>
            </a:pPr>
            <a:r>
              <a:rPr lang="en-GB" sz="4500" dirty="0" smtClean="0"/>
              <a:t>               The </a:t>
            </a:r>
            <a:r>
              <a:rPr lang="en-GB" sz="4500" dirty="0"/>
              <a:t>project </a:t>
            </a:r>
            <a:r>
              <a:rPr lang="en-GB" sz="4500" dirty="0" smtClean="0"/>
              <a:t>manager,</a:t>
            </a:r>
            <a:r>
              <a:rPr lang="en-GB" sz="4500" dirty="0"/>
              <a:t> </a:t>
            </a:r>
            <a:r>
              <a:rPr lang="en-GB" sz="4500" dirty="0" smtClean="0"/>
              <a:t> The customer,  The team</a:t>
            </a:r>
          </a:p>
          <a:p>
            <a:r>
              <a:rPr lang="en-GB" sz="4500" dirty="0" smtClean="0"/>
              <a:t> </a:t>
            </a:r>
            <a:r>
              <a:rPr lang="en-GB" sz="4500" dirty="0"/>
              <a:t>Break the project into a list of </a:t>
            </a:r>
            <a:r>
              <a:rPr lang="en-GB" sz="4500" dirty="0" smtClean="0"/>
              <a:t>deliverables</a:t>
            </a:r>
          </a:p>
          <a:p>
            <a:r>
              <a:rPr lang="en-GB" sz="4500" dirty="0" smtClean="0"/>
              <a:t>Talk </a:t>
            </a:r>
            <a:r>
              <a:rPr lang="en-GB" sz="4500" dirty="0"/>
              <a:t>to </a:t>
            </a:r>
            <a:r>
              <a:rPr lang="en-GB" sz="4500" dirty="0" smtClean="0"/>
              <a:t>our team</a:t>
            </a:r>
          </a:p>
          <a:p>
            <a:r>
              <a:rPr lang="en-US" sz="4500" dirty="0" smtClean="0"/>
              <a:t> </a:t>
            </a:r>
            <a:r>
              <a:rPr lang="en-US" sz="4500" dirty="0"/>
              <a:t>Identify </a:t>
            </a:r>
            <a:r>
              <a:rPr lang="en-US" sz="4500" dirty="0" smtClean="0"/>
              <a:t>risks</a:t>
            </a:r>
          </a:p>
          <a:p>
            <a:r>
              <a:rPr lang="en-US" sz="4500" dirty="0" smtClean="0"/>
              <a:t> </a:t>
            </a:r>
            <a:r>
              <a:rPr lang="en-US" sz="4500" dirty="0"/>
              <a:t>Create a budget</a:t>
            </a:r>
          </a:p>
          <a:p>
            <a:r>
              <a:rPr lang="en-GB" sz="4500" dirty="0" smtClean="0"/>
              <a:t> </a:t>
            </a:r>
            <a:r>
              <a:rPr lang="en-GB" sz="4500" dirty="0"/>
              <a:t>Set progress reporting guidelines</a:t>
            </a:r>
          </a:p>
          <a:p>
            <a:pPr marL="0" indent="0">
              <a:buNone/>
            </a:pPr>
            <a:endParaRPr lang="en-US" b="1" dirty="0"/>
          </a:p>
          <a:p>
            <a:pPr marL="0" indent="0">
              <a:buNone/>
            </a:pPr>
            <a:endParaRPr lang="en-GB" b="1" dirty="0"/>
          </a:p>
          <a:p>
            <a:pPr marL="0" indent="0">
              <a:buNone/>
            </a:pPr>
            <a:endParaRPr lang="en-GB" b="1" dirty="0"/>
          </a:p>
          <a:p>
            <a:pPr marL="0" indent="0">
              <a:buNone/>
            </a:pPr>
            <a:endParaRPr lang="en-GB" dirty="0"/>
          </a:p>
          <a:p>
            <a:pPr marL="457200" indent="-457200">
              <a:buAutoNum type="arabicPeriod"/>
            </a:pPr>
            <a:endParaRPr lang="en-GB" b="1" dirty="0"/>
          </a:p>
          <a:p>
            <a:endParaRPr lang="en-US" dirty="0"/>
          </a:p>
        </p:txBody>
      </p:sp>
    </p:spTree>
    <p:extLst>
      <p:ext uri="{BB962C8B-B14F-4D97-AF65-F5344CB8AC3E}">
        <p14:creationId xmlns:p14="http://schemas.microsoft.com/office/powerpoint/2010/main" val="3792121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Schedule and budget</a:t>
            </a:r>
            <a:endParaRPr lang="en-US" dirty="0"/>
          </a:p>
        </p:txBody>
      </p:sp>
      <p:sp>
        <p:nvSpPr>
          <p:cNvPr id="4" name="AutoShape 2" descr="data:image/png;base64,iVBORw0KGgoAAAANSUhEUgAAAgMAAAECCAIAAADsDUM4AAAAAXNSR0IArs4c6QAAAARnQU1BAACxjwv8YQUAAAAJcEhZcwAADsMAAA7DAcdvqGQAAGvFSURBVHhe7Z0HgNXE1oBvcu92eq+CShFBlKIiHUHErk9FsTzl/c+CYlewPBXsKIqIHbGDvRfABjZUWECqFAEpstLL7rLt3tz/m5xsDNkK7CJ3dz6G7JQzk0ySOedMkpsY0Wg0oNFoNJpKjOn81Wg0Gk1lRVsCjUajqexoS6DRaDSVHW0JNBqNprKjLYFGo9FUdrQl0Gg0msqOtgQajUZT2SmtJYjaOAlN7FPMAS2mqCJhWZYT8yB9Bydd4XC7VmgfK3DHhWJ6zbLQ0oqB9E5wsnantL8skyYMw3DSmhjHPZpETHM3hyASiVBU4Y813aTj3r6zK9yIb59UDOgXFHrcSboR8t1kRQLb757V9gnuxOms2183s0Ii3fT23WUPLEHF3keVEHGKfSpPjQn7lKiQqtBLwe5XkpNcDrGtDf7urGSKDagMO8ELXWZZSXpdVGdLawlwoFjKuVLZTpQKhnvEOY4FD6WUoiUr8LEOh8Nu1+x94PSRLm/fvv3XX3+VpNdIxDp0jW5yWOPi4o4++uj4+Hgy3Y4LyIBEWFak7oPbO1RZKBTy9k7ywTdpkEjFQEa0dCoYDEqml9Jagr/++uuKK65IS0ujlVJW0RxoyHnAMi8vr0uXLo8//rh7NH3n/WOPPTZx4sSEhARxnCsMdBNycnIGDhw4fPhwd2y4fPfddyeccEJubq6Trlig/urWrbtgwQKWTlY+3l0xatSod955B2shmrHCjHfpICc/R3/YsGGSCW4Hf/7555tvvlkuG0pmReo7R7Nx48YTJkyoWbOmk+uhtId5zZo1Rx111LZt25y0JsbBEvz4449yxvu0IVx++eXjx493EhWRSy655OWXX3YSHqZPn96nT5/k5OTOnTvjOVYMQ8hRhqysLI54tWrVfv/994KWwMull176yiuvOImKyODBg1988UUn4eGzzz479dRTnURFpEGDBnPnzmXppD2U1hKsXbu2U6dO6enpY8aMadq0qVws0sQWaHy02y+//DJy5MhevXp98803RVmCq6+++umnn77ooosuvPDCiuEgo9PpLH7uu+++i1t02WWXPf/8806Zh2+//bZ3794dO3b86aef5BJKhYEJfbNmzZKSklasWFGnTh0ntzCY/bNzUJfnnHMOHnTB0yNGSUxMfOONN/AArrzyymeeecbJ9TBlypSTTjqpVatWDz74oEyJnIIYh6n/unXrhg4d2rBhw9TU1Hr16jkFXlAEpQFLULt2bRyK9evXO1ma2AS3l+Pes2dPzDlJTnfJ93LVVVch88gjjzjpCsRTTz1F17AETnp3pk2bRmmHDh1ycnKcrIoCIxdVyBDetGmTk1UEzAjZCePGjXPSFYgnnniCrg0ZMsRJ787kyZMp7datm5OuQPz1118JCQlYgg0bNjhZu7NnN4WokJmZ6STyIdOJ5ePNKVjqhVJXwCvpjWvKluzsbCdWEmhDJ1YA+7gpJC6ZQsFMN+4WuRE7e7d8kEwXN6dgkUsxRYJq15bByZWc4im9P+hdtcS9OWWO6sYerkX6IiZfckpDKc8Tb5tunIg3X/BlSlJwsmy8STdeaCYQd5PeeEGkqDQTXDwkOUl8rRWadDN9pYK3VJAkuHFvJthShTTlxStQorCQkZHBCVDM9G6PHw/wtWVvtn9TkGGtcua58m6OJAVXUuJ2Y0pA8n3CUDBHU364x64o3IPF0j1ekpQjSMTNEZAh35XxViFOROJevKWS48NtsHjcdiRZKGZJD8xQXQiHw5KUfLbBRVaUnp6+a9cutxRJmYS5OZLpLXJzSLJEjCRIEqRUMmUtO3fu9G1JQaRTyBcj46WUYoI0K1VkkwRvHNzNdtI2yAhO2kaS3gaJuzJ2Gw60qSrvXr0oRIxa7rIo3FJfy2qVNpKktGBSHSSPDyEtSA5xX5IlVSTi4k26jftARq3Yxm1HEIGiKEZgjy2BD5pmU9auXfv+++9/ZvPBBx/MmzePk498+O233z7//HMxxfamqk3ZvHnzyy+//Nprr61YsULEZsyYMX36dIl//fXXH3/8seuSrFq16rnnnnvvvff+/PNPSiVTcyDA4WCy+emnny5dulSO+LJly0iSSakoIHImTJgwceJE5qdy+MifO3cup4pcg960adNHH30kpd9///2HH35IEScAETRpVlbW1KlTOYso5bQhf82aNWrdHmhw9erVs2bNctLlCZsBbGHfvn3plyRvvfVWkosXLw4Gg2zMxo0bhw4d2qFDh06dOv3vf/+jC7JzHnvsseOPP37mzJm0k5qaShVOdeLnnHPOcccdR5IlAmh29ieRd955h1rffPNNnz59qCX7U5bks3NuvPHGtm3bdunS5cUXXySH/P0Jh4wDx54nztoXLlzIod++fbskWZIzfvz4t99+e+vWrbIHgI5wQNGGxBnRn3zyyZYtW1ALdJMjTgssJ0+ezLmBkSO5cuVKkSTOGt3GJUI7X3zxxRNPPDFnzhxJgpSWObQPRDigrPTHH38kSb84LdkPnOciQw6n9Jtvvvn8889zSpApfWdHcfZybpDMzMycMmXK/PnzyV+wYAHKky6zK9By69atIxNlSPvUZV5OERqVeEE4VdiZ9N1J7wuinUtE7hNUrVr1999/d7JsxJfhlI2Li5MGQ6HQddddJ6VsKKcpmRxFkiIsjyHJM61du3blkJN59NFHt27dmohcxr3llltEmAHTpEkTuXd38cUXk6PZRzgF2ZmluU9w//33O+kCyJAjwrmL5AknnCD5REi+8cYbkmQwJCYmkgMNGzb88ssvJf/f//43OWhG4jgKxGmHONqQYUCSJSfb+vXr//jjD0bOTTfdRCnDjyLcAtVEPpw/r776KifJSSed5GQVhtvNMWPG0EhR9wm+/fZbSlHijHYnqzAefPBBxNq3b0+zDA3pI+OcIlRht27dSJ566qlocyLnnnsunhBFl1xyCUm5DC1H4YUXXiB+5513SpXOnTtfe+21jJoffviBpNynef3114mja4izOjlqQBfIv+aaa4488kh20U8//ST5RYEyZRyV5j6BtFziXSJ5umzQoEHE6WDHjh1JYtukdNSoUSSFQw89FAMg+RwmcvACib/00kvE5ayg7+6hb968OWZAftjx6KOPUirPMqExVRM2ckBvuOEG8uvWrUu/MDluflHQKeSvvPJKJ707cp/g2GOPleNVENn5y5cvT0pKQh+itUned9991Lr++uttkShOLdtPDqDl5CSHp59+mhysPnE5Zy699FLiw4YNQ2eKPFpUxk6LFi2OOOIIIgyBhIQEzhziXmRLxo4dS62zzz5bMosBvU3jZXafoFBopV+/fr/88gvKpWbNmpzi6HEyKcKs/fzzz0TkQMqRZndzjMeNG4fL8NBDD8leYFmlSpV333336quvPu+88x544AER5oxhd1OFdtjX5GgOEOQAyYPF3333HT4Rszc8O5J4eSzRTUOGDDnssMOmTZuGv8MQvfDCC8WtE7/hrrvuSktLQ+MTl0scKBd5vI/TgBFVr149fCKGU0pKCpnVq1dnKet1wWfkxOAkcYfTfmDHjh0s8elw1rBPMn9FebF86623OO1HjBhBl1GL//nPf/CT2D8UicGgFANQq1Yt4mhwlvfYELn55psZ2+Ik0U28fnaXNOvtnQyuHj16PPnkk7jDaEP27aJFi6R0v4FFYcnY5HAzosUzlUys+/Dhw7HrWFa8Y7TPBRdcIB0Rrw4VgclkyBNHqbGcNGmSGGlmUbTJWSEXEkQGRc9SUHrLhvjhhx/OzAx1ybkhZ47v9ChDWKN7zrPN9FpsGFtOpkyGKMI0Esez4bTHqDBvQ4wiOdaoOCY9dIekHGhs/1dffYVdwRtAiw4YMIBMkCNOPiuVul7IYaJ82223EXe98H1hXy0BG8SG1qhRAzcKy4z5oj+NGzeWUgZ2o0aN/vvf/zInYMIr+xFbh0XFQi5ZsoSzWSQZ6itWrGDYMBF++eWX2QtypJkrsMQ5ZbCJ06E5EHDHG4OcExp9/cEHH+CUyajeunUrS854kqi23r174yDj+zA1FlNBPkecJeNEBrw0ePDBBzN4iBxyyCHt2rWjZXQcZwvuBZoF95AiGT8uqFS8ZipKO/sH/GuGaJ06dXBl8HJatmzJ9tM7ipjss8T1swUDAwcOZClXCZi+0GuK6Asq0tsRitylwPAeOXIk3iVGkaToAtaiVKDtEjJFpogI4wUbc9xxxyEgpap+ueG2jxVnnKL1OPSoe9Fccugxhyxxh/EOceyYYuKTilPIBuMvbt68GY0vneIQs2QfMsci0qpVK7wHIoAALXPmYDslyZKdILAl6BaUxt13383Ol/lo+cEaJUKXOdk4QHQcP4CDi96To//999+vXr36uuuu+9e//sVpj79LpsybRVWiD7HcuE2YOmkQbdm9e3cMJPoTLYouJTM5OZlzjI4zQHCSCup6ThWOPiqRYcIulcx9OfT7agm8sEEcVLlLRifpCQYQw4AWYK49ceJE8tlWTllsPsObIQEiz25i/6anp5Mvx1vAi+SsWrNmDbuV8SMnjeYfxz3nmOdycp9yyimPP/445/2ZZ56JihTHn6PJklJbMHDQQQexFNeJ8xgx+S2rXA90G+RUYelV6wwSvO9XX31Vrg65A1JAHffv399J7C84t9FWl19+ucwArrzySgaw9Fp+wOnezMABYikzAM5ewHiQZNZLl11jICe2uxPoI+OfnYkdveiii7xFolDcncCgYANeeuklvGNkJN8VLnO8LXPoW7Rowc7HYnF0zj33XI6UKESOMoaBQyyScg7IoWe8U+vee+999tln5cKXi0ytvE+s0Z1Zs2YhJlftvJoBpLPsOtpEV6Je2Wnl2ndpXObBqKaZM2cOHTq0c+fOOKxyv0TOeTnVQY67TIZEXzP5Y2uZ/LHZbnfIoWWZFgvsSWZXr732Gt4V+T7vBxhrzDnQn+znP/74g1mRU7C3lKUl8MEg59B+9NFHl156KUmsQkZGBgdv+fLlTAvYiWeffTbWUq4GMv6PPPLI22+/nXmlXMOVw8ycl/GAImjbti0u4bp161TTmn8aOTrAKYjuQyeiB9GPgwcPrl+/vuhEmc+JB4Dq57QmgtfDkuObmZn5f//3fwyn999/n5yC57oLA+mKK67gtJFrjKI0vciTzTJK9wMMaXqNT4e/z37AbcfXwSuU0Ugm3sw111zDGGaD8Xxx+pjpUsSQ5jw/9NBDOZPRJt6OyMa7XaAI+vXrR8fxLiVHigSUCMKMF5pCAHeSKbUUuYemvOFwo+nw9xmVcjTRX/KwQJcuXegsLjNxirCXbPBRRx1l11OD/frrr6d3IuDT717Y1exAVDzTC0lKvoB6YSczCRszZkyvXr2YN4iGcYrLGlqWxpnQsDz//PMx/8x1/v3vf2OGOfpsnpzebJU4NExoWMo0l1IOGX7wgw8+iGFD0XPOkF8oWBQ0Huf8jBkzmB/4nudesmSJXE7kBEA3YiyxxFK015SlJeAwYPblbKYnDz/8cLNmzdhEHBYmRL/99pvMkoYMGYKPcPLJJ3/11VfsyiZNmpDJwKDu/fffTylVGADoDlQAYghg+jAJeGFypVjzj+PqLA4rJ/3xxx9/yCGHcLhReagAzlQEcBJJjhgxguHBHPbjjz9mPisXMdAOW7ZsYVxxxOX3ru4kQEa7uIeSlKIqVaowJIjIGPPBycPp5yTKGbYH3YfWw3fB2vXt27dVq1auJaCnGADO//POOw8fqEGDBm+88YY4xe7QOP300y+44AI3x8VNSkR6JG6mDwwDY0puXONsoVVZqegp6kqkPHBb5rhge1iecMIJGEV6LUdWHqHBIejUqRPmsGPHjmi0n376CYXOXqKIQ48mTUxMZLojFz1cX1gujrlaT/JxETj0IikCAluyY8cO7BDnHkr5s88+GzBggNxUKCfcHSt9pMtyn/+ss87iZECD0S9MAsdl6tSp9Jo9cNtttyEjszrZ+K1bt/7nP//p3bs3cfFggJZ9JzBJznO6g4ZkxuBKChhgHOvp06ezxA9jXewBp2xvKUtLwJBgg9gpdCwtLY2TgHHOeMCpv+OOO5gByMzxxhtvPOmkkzCJPXv2xDbITOoUGyLMetAXDCpsHU1h+hhvVMR5nDRpkrYEBxroekYCp+wtt9xy6623ohTEADCMyeRMHT58OMO4du3aOG6PP/641OLQDxo0iLGBmeeIn3HGGd4JNUmGGXFOJEYCfgC2hDg2gyJRKF5QFsiU92ViF5T+Dz/8II9t4NWKOp4yZYo8HALsgXnz5pGDr8Pc170Z9sADD8ydO1fs2XPPPUf8tNNOk6Lu3bt7k4wdkvKsEeOCuNsIykj0ESNi9uzZFLExeIU4TyJQrsjUhGOBvuZYMBmiO4xu1B8RLB+zAUqxfxj+a6+9Fn+/adOm48ePHzlypFTs378/kxiqt27dmn1IIw0bNrTbDnAyoCtatmwpSfdwU+vggw8mTlPEgc1gyezzww8/7Nq1K6qZ7rMWuVdRfsja2STUGmcmOh1txmYfc8wxWHdxYkaPHs0pje3ntGRQcIbIVTIcWbogFw8ZCMSppRq1bw4zHDDnxGUVaEsalCJOJ04PW9ChXr16CDMNQpFefPHFTEqYmEpFR2IvkPolUtRTpAXhILFHnERhSSeWj1fAW1pQErxNafYOeX4RXSw7s9D9XJqnSKmOupdkwSNIxI17QdKb741T5LYDBZNObHfs9fy9UokUxC0qk6dI94hitmp/8mdZPEWq9nU+kuMeF2+OG/dCplfYK+ONA+dVUaXSOBBxW3MpmONjX54i9a2UpES8OW6mF1++Kw/EvUXE1QryBdyID7s9BzcHYTdZkP3xFKkLzcnWiM8iKwCSLGUrWYqwIF0VAeISEVwBiYCbqTlA4HjJYSUih5JMdfDyI+4SRFLiSiL/ZJA4ERrBhZRTSIq854O7LlBN7I4rL8kDBNnaA22r9gU5IhJhKb1zj4tgCyrcuBuRWiJPREnb+FqQtUimHFmWghSBuwEsJSKZbk6ZQ+MCmyE5rEvi9soVxMnxai0Xt1Tigl2icNL5/ZJRQMQrr+TycZMISClIzt5RxneMGcn0hG2S7XNyPf1EgKXbPREW3BtHTtpG9rvEKZLdpPnH4UAITto+9L7DxFIONLgR9wRgiYDERQAYAKrRfKSKF2nfh9uUk95n2Eh59n8fKaoX/wjF3J8sPbKrJSIQlxy3pxJxD6uoRZGUCAIiYzfgtCARQQRA4hR5lYNksnTPJSAi2FLlgts4a5c1Slw2xrtqVwCISKYrIPKCxN3WQCLSNSJuU95aLpIvS4k4BXtOaS0B65D1FXOlXraGPrhIUpZB+4f4tojzQwlvPpB0MwU3TsTFXpVm73Hvqsk5WszZk5SU5MQKQw6H9+i4B8tXStJbRMQ9GSTuRtz8QqFIStXq85F8u7y4c8Mtlcv0RfVa8nNzc1evXs08eq/5y8aNS+SfZe3atd4++vZAwR1S6NGX/ezi7vmCSBFLOb6FQqkrJpFCoYhVi4wg+b5MQfKLQo5+QVx9DXE2TsKDrFRw1+Xi5kgE3Hw3QiNu0ouSLlDXHQuSI9sgSGbBJTgSBUBvi5iTLkBpzQin0dFHH71169brr7++Tp06paylOdDgbFiyZMmLL77Yu3fvL7/8MhQK4bJxzjnFtkbgdLna/j5B//79+/Xr5x0kMY2Mlm+//fbTTz+9/PLL5a0Vki8CMN3+Ug2RevXqkV8BznO3dxzHTZs21ahRY+nSpfSO4+5TDXLoich3ik499dRevXqJR18xkKP/2Wef+b5PQMfZOYyCyZMnn3zyyQcddNAVV1zB0KgAR1+g41u2bBk9enTjxo1nzZq1T98nWLVqVfEeoia26NChQ579xifGAMhRdpH3AlVgLrjgArpZsONoCuZMiYmJoiUrAHREvEtUG0O4SZMmzA/oKSre2337LHCSgwYNcnZTBeXCCy+Ungpu3+X3DRWYqva7vKTXPkrl9SCzY8eO559/vtBHmzWxghxrluiFgw8++JJLLkFHqJNg9zkjOfhNP//8sy8/ppG+g3Sqc+fOp512GuMf/Sj5gMyuXbtWrFjB/nHlKwb0mh5BXFxcixYtCl79kFKJf/zxx7Nnz3aTFeY0oEdyZI855hj3gV1we7ps2TL52XPF67vAjJDpjnt92EtFmP9qyhZOiQo2AApFznxvTytJx6HQnrqqoJLsBB+V5+gXirYEGo1GU9kp8l6zRqPRaCoJ2hJoNBpNZUdbAo1Go6nsaEug0Wg0lR1tCTQajaayoy2BRqPRVHa0JdD40Q8WazSVDW0JNLuBGdCWQKOpbOhflml2g/PBsqw5c+Zs377dtHEKNBpNLCNDOxQKHXPMMQXfyaotgcZPVlZW7969Z82apc8NjaYiYRgGNiA1NfWwww5zsvLRlkDjB0vQrVu3uXPnNm/evGrVqvgRToFGo4lNsAGo+kWLFjEnmD9/fps2bZyCfLQl0PjJzs7u2rUrlmDy5Mk9evTQZ4hGE9MwhLEEu3btat++/caNGxcvXqznBJqSwRIcd9xxv/7664wZM4g4uRqNJpYJh8MHHXRQWlrab7/9VtAS6PuBmiLJy8tzYhqNJsbJzc0txu/XlkCj0WgqO9oSaPYEXArxKqL5UflTRsEKqCDtuzlOUqPRlBvaEmhKDdrfUEFFjYBha2fLUEHy9z3QtjSrYjaklHmovN+S0mj2B9oSaEqF0sgofScWiBCxjYEKtt4uGIpBSr3CTg6tSQzsSNDKtw0ajabc0JZAswcEbb3PWeN8Bh5jYDvyhUJ+UUFKfagcTy7GJmwnWejTVKMpV0r7FKk8keokbCRHqhMJh8PETdO0LCsuLs7brCsmcYkglpmZmZSUFAo5WkXwVgTfSgVkgCJvqeR4I0IkEsnKykpOTmbbvDIsXTGSbpFAXHJYenPcuETcWq6wWxS7uE+Rfvvttz179nRy6aP9n/5FMnK3fvJzMqraikbCYZVVRljswLhgKGCmB/Jq9+loNqmJ7SnEaGg0mj1k165dhx566F9//VXoU6R/a7fiQXGjSSdNmjR79uyUlJTzzjvv8MMP92q98ePHo9nPOuusu+6664UXXsAYOAUedSnMnTuX7cAGjBw58oILLmjZsqVTUBiy3u+///7NN9+knbp16w4ePLhZs2Zug7L9BfWvu9L169c/99xzt9xyS5UqVaSoNMh6C8aFtLS0HTt2+PamuycLbkxsUaQlsJUyfctO27799Ltr54SwA1ZWtmFiA207sTvF7AW7JX8VciJGNJIQFx9MSLPS64+7KbFPa1YaNfScQKPZV4q3BKUdYqjCESNGoFI7d+6ck5Pz5Zdfou9QFi+//PKSJUsQ2Lx586ZNm/Ly8lauXImbn5GRge5GjCKRfOWVVxYtWrRhw4arrrrq+eefJ3LMMcfUqlVr+fLlqampb7311o8//mivKvD5559PmTJl5syZa9euFa06ffp0xE4++eTt27dff/31ZLK6N954gyrEAYF3332XtbAxdHXOnDno5TVr1syfPx8D0LFjRywTmbSJABv5/vvvf/bZZ7RMO7NmzZo2bdp7772HBvzmm2/efvtt5hD0lzW+9tprCxYsIM4SA8YqaIFamL1rr72W7iD5ySefkM+GyZaoDlRcDMtW4mYgOTklWCU5VC05oWpyQpXk+Cpq6QtkFhWk1Cvs5sRVU5EUzHa8OjkxA2qpFhqNprwIot+daLGsXr161KhRaMYePXqccMIJXbp0+fDDD6kbiUReeumlI488EjOAWjzqqKO+/vprVDb6GsX6ww8/bNu2LT09HZec5KpVq2rWrImFQC8fccQR48aNwxhMmDCBlmnniSee6N69O1oVq4BKveOOO1q0aNG+fXvWPmPGjDp16gwZMoT2sT1du3a99dZbqTJ58mSsDhr5nnvuSUxMfOSRR7BAKG409TnnnENTH330EZt67733MllhMkGybdu2lK5bt27hwoXoepnf0BRF2ICtW7e+/vrrGM9q1aqxAfHx8WSyGa+++urYsWPpAku2AQOD/WjXrh1mAAEaOeSQQ2rXrl0xpgXhcJiDgkGV6Zdk0jFLnu0xAlZ6ds77PyZahmFFjbwweSJTJkTigiEzmBHITRhwdKhpbWyP3DGu6EZWoylf8IDRsWjIoUOHok6d3HxKOycQNxk97qQDAazCf/7zH7T5KaecgnZOSEhAAFVIBO8bJ/2ggw5ifT///PMLL7xw6aWXMp9AI6PrUe4YBoxHZmYm7aCFzz33XGYJ/fr1wyWnIgr9zjvvPPbYY5l8yLqSkpKwHyimU0899cILL0QR46TTPv4+8mzJQw899MADD6D9aY1twCpQiyWbRIQcy7JY3nfffZ06dcJCoOAaNGjAXISpScuWLZ988klsycaNG1H0jz/+OI0zg8EqNG/enBZQ+jQycOBANpIpEbOKnj17DhgwgJzDDz+clqtWrVqvXj0xA/bEoAIqLWUDbGMgqCs2oqPV4z5lFoxoNGjxhzU5NlXF7QdMNRpN+VFaS9CqVSvU4g033DB37tz3339/6tSpeMFo/BUrVqA3ieMvA9oQh7pWrVpy07h169YXX3wxKht7sGzZsu+//x7tDzNnztyxYwcCghgoHHBqHXzwwWj2adOmoXAxKrJ2qrABKHpmAHjiNIh9Q9F36NDh3//+N1oYeSYcciWH1ubNmzd79uwPPviAiuRgUVgLjdeoUYO14MJTvUmTJtgnMqtXr84qcIQbNmxIBPnc3NzGjRvTHTYApX/SSScxralbty6lVGeJrl+6dOmaNWuY2QwbNowZA5ZDDACGgWVFRRSyzA3YpWqmgJImqGf+yyTQmmWYgWDUCOYq0yqPD5mOXdBoNOVCqSwBYx41h/uP83vTTTehqVGIt956KxoTPYjmveyyy5gu4GjjvB966KH4+zj16H00MmqaGQAtsMR+0M5pp50m9wzQ48hjYOrXr89aUM346XfccQeePjodBe0+VoSOZuYB999//1tvvXXcccddc801X3755e+//96oUaO7775bLhCh91kRbvtRRx1111130bjcIcBzDwaDhx12GEsUOrMH7BmePtvGGtlgalWrVk3uorB2LM3ll1+O188Gb968mSrYJ7n4g83DnGAemHwwE8LCsT10pG/fvpTK1rqRiodYArq3JpC5KZizKZCVZmRtCGRtDGSXSaDBjWbOhkD2eiM7Ys8NSuuqaDSafaBUzw4hA3KlBd/Z+9wn7rbrufvATiAptSQpDjWgRjEJbhHQvvjU06dPx8FHAOX+1FNPoejdR3dEhiKSRGgQLS+1gA2bMGEC+v2FF14g6XvgR+qyJB97QCNEqC6lxCkVAXArZmVlYU4k7isC2RXsAfpFXRohk4i7jFGYDBXy7JB7mhiBSGbuhu8XJoWNqBWNqOs4OPKFnUXFnFnsHkp330kGcwwObkKcEQzmWbl1OrUMNahO4+TbxfZSo9HsFWXzFKnoQaUsbR0nSVdBs/TqPm+Or9SnoAWvzJYtW3D2UcH9+/dv3LixW0QEiEicpappN8hS2lyxYsW2bds6derklhaEuixFwK3rNuiNeMVEBmRFBXtBEcIsiUut2KVIS2A/0IlGVqp5v3RR7U1Z1f5ao0ZTUSmbp0jRbug+V8dJ0o27+YI3xxsHnwIVvDK1a9c+//zzBw8ejBnwFrF0N0CWAplum/Szc+fO3tKCUOoKuHXdHG/EjbsyEnFzvIiwXcmpVdGgW/YdAdHOEdsuEMGW8qfQUAxS6hV2g+Tb7auHVlktEf3eIY2mXPFrNI2mCKIWijn/jLHtgjILci+XRZkENduwjYBqn7igplpq1RqNppzQlkBTWtDOnC5KV9sPD6GbiciPDLAHBQOqvKggpV5hCaqtoN2svb6oiRVQMwN9mmo05YoeYprSgpZWdkCcd7QzutuTWTbQlN2ssgoyEbAbV2vRaDTlhrYEmiJxn62yUa4/C/6oR8dsI0Bc6Wj5U3ZBWQI7EmRBIkhCn6gazT7BcJYbnPJgi4/SPjukqTxkZWV169Zt7ty5n3/+ea9evSKRiFOg0WhiE2xAZmbmkUceuWHDhsWLF+/9U6SaygOWoGfPnqmpqU2bNk1OTpZnbTUaTeyCJWAgr1q1KhQKydugnYJ8tCXQ+MES9OjRY/bs2U5ao9FUFPDtGNraEmhKxr069OSTT3bo0EGfIRpNBSAnJ+ecc87ZsWPHokWLtCXQlIz7G+PU1NROnTo5uRqNJsZp1KhRWlraPv3GWFMJybRfG67RaCoAu3btKsbv15ZAo9FoKjvaEmjKDysQCKvHl53fh3n8kfxoflF+LOaC4EvaqAz+2w9eOX+VwO5CGs2BgbYEmvJDKUNCvvJDGcqb5SoF+f20d4K8rs/ZAxrNAYe2BJryg7MrFLB/Jgy2RpS/5DkxCcpfzv+BsXrdaQwF6YIn6SESMCJRM2KpFympVyjZvbZ7rtEcYGhLoCkv7HfHiXaXP0H7/RF/n3JkkpDgYkvGcHAx7f4agZCJOVR7QJkJ/TI9zYHJvj5F6q3uezU/RZLjyhR8d79PhribI/iSIDmuvGR6KVjFS4nVNYV/qWbPsY86C3Z3ICMc/iMj3TBM+13W0aAZigYsy7lqoo5CTB8Ju6cKuxf0Lqg+jmefZJGAlWyazatUxSDY3TX1Saf5Ryibb5YtX7787bffTklJiUQioVDo4osvrlWrlhQV/IBXQVgLYsFgMCMj44033ti4cWONGjX69u3r3SDR0U5id7xFxazuzz//rFu3bnx8/OjRo/v379++fXungAEZibB2J2EnabDEza6clJUl4LBxuKJK9weXpae/unhxOJQSUV9/s6rGV8nLi+RZYaUc7SOLtYhF2HQ2nD4q7C4YVjQ5ISnXysuxwiapSHazhNC/2x5eLagcECWKsHMuazT7j7L5ZhlKs2rVqi+++CLaAXuQnJy8ZcsW4tu3b6coPT39559/njdvHpLokTVr1qxdu3bWrFkkic+cOdNV3+vXr0dNE0fgsssuW7p0KTlsHKCakVy4cCFiGAzU+u+//56amkqSIsS+//57WqMuhgT5VatWZWVlLVq06Mcff8zLy8vNzb388svfeuutzMzMtm3bYmmouHLlSkpzcnIwA+vWraPinDlzqOu1CpryAhWfb7+DhhmNSwmaVeNUqBIMxsWFgnFBnAoFf4Mq7QmSWVQQAa+8L3iFCwafcMHgk/cGj5gXt8iOmnHBhHiDeUDVQFxVM5hs4slgFdUO0WZAcyBS2jmBcMUVV3Tt2vWSSy5BXz/44IM1a9ZEZd9///3o66+//vqPP/44++yz+/XrN2DAgKOOOkosT5UqVX744YdzzjlnxIgRtIDivvHGG6dOnUp80KBBCH/22Wc0MmTIEKYdK1aswJCcdtpprVu3Pu+88/r06YMxOProo++8884xY8ZgDBYvXvzkk0+yulGjRp1yyimnn376Rx99lJaWVr9+/f/85z+0xnrvvffel1566aKLLkLvjx07FpOQlJT07LPPXnfddbRWrVq1TZs2TZo06eCDD7b7pPFTZnMCBwtHYmV65vgVqw2jihHF+89LSUjIC4fzrAhOclS9gTpm5wS2l0+gk3TDZIYTsVISEvMiVl44apnBXUbOoXGB/7Q8NCUUjWARZU6g0ex3ymZOIITDYfxrIk899RT6tFevXjjaqHW0KlSvXh29jG8eiUTQ1C+//PL06dPvvvvu8ePHE5EfrCYkJKC4hw0bdtVVVzGfQNdv2LABHd2qVasJEyYce+yxTZs2nThx4rZt25h5oP0//PDDKVOmYCTatGlDNxDGqWczmjRpgmlh2bhx40MOOWTy5MmsHf110003dezYUSYNzzzzzMiRI999911mDLTDBOKkk05iC+vUqfPNN9/YHdKUL171bhmBiGFFlbK0+K/uoUpAOZJUTjOZ6vs3MRWcLqjpDx1RfbHzVU/zAuqpIfS/PDtrPz6k/jo7RKM5cCitJZCpA2YALUyEOTCeIxr/zDPPPOKII6655hp87bp161KK2sVDb9SoETktW7Zs2LAhUwe8cqkIlmWhtdu3b4+FQInTMi0Eg0Faw1pgCfDuaZ91YQ82b96cmJiIscEqNGvWjDiWhqIjjzyS+H333bdkyRIshLTMKrZu3cqSNmkwPj5+x44dGAA2KS4uzjAMzAlLtodGpIqmXFEuv635+I8lyDOVEWAWEAmaEeKG+3CRCkqrqggKM1YCyt+kC2y5mAEidCqsAvYgiHmIi5hBy8xF1u6nvTM0mgOOUlkC9wpSjRo1kpOTidx4441MAr799tstW7a0bt0avfz9998zP6hXrx46V24mUwt59DtxcuQ+AWoa+TvuuOPKK6/Eo8ecYD8wAGSS8/PPP8+dOxdjwIQAScQuuuiigQMHnnHGGRgPJhY0goHBrmAGaO2YY45Zs2ZNamoqbj56v0ePHvfff//MmTMbNGhAs8OHDx83btygQYNo8PTTT2c6IrcHaIH2iWjKFaX9VUDXk4gEs3bFZWXGZaWbOenR7J2B3AwjN4NlICf975AbWyEjKttMjwi56QYhLyOQRw79yrByEMi0wlm5RjQvYORgJ9Rn2Oy9o9EcSJT2PgGOPN40KhtFj84ljlv9559/ovrRqpSuWrWqdu3alKKjd+3aVaVKFTIzMjJQuxgDNL6YEDIppQo6XVZNm2h2dDRt0iAR9PgXX3wxduzYV199FXeeJGLp6en4+6yCtdMIUIsqmB9yaFAUPS3g8iMv28mcYPv27UwmpAVkyGerWBKnOvkaH2V2n8D+ELFlREKB4JacnJkbNpqBOJzjiGHFYZKj0UgUR9rjaCicI4J3XQxUQ8Cu7Ic8qpZYvShKrO7Wzd+A3UTVTQAjEOTctqyAFY0EguGoVSvePLJB/UTOfWYQ6jlaezUazf6lbJ4iRfOiN0V1UgXEx5ekV6VK0s30Ruxy9SCQtCZFQCY5boOwcuVK5gcXXHCBJH2lgtuy4Mq4kXA4HAqpb+7KqkXYuz3e6hqXMrME2AF2vMmkELVpWkpJqpBn//KYI0RhBTsAcoq7nSLJPlDzUPaBpfaD+sG1nhZo/gnK7ClSV28S8eplrz511atX2I0IxKU1b5vSoKhsOOSQQ1wzAN7Vubh1BVfGjci1IFBrLWx7JKIpR9TFc3U4+BvEGkTU3eK4gKUum3OqKFVZROBMKCaIgFfeF7zCBYNPuGDwyXuDT3L3YN8rEEnmBFgBpfNVgWkFgkY0ZDI/0mZAcwBSiIbdF/ZRvZatdta6/h/GDERMZgDq9mmEQ2FYtimIRAMquJFCA6XFBBHwyrsB91stC1TxBq+8L5RY3SfsDU6+I2mxtN84pO6Rqz1gqp3AfEjZB43mAKOMLYFG4wHHOCpnmNw3Vm9icx6qCTJJsF/LU3igtJggAl55N6gfsZWielGhxOo+4b+Dp0glLZVD35kimAR7pDErCqlHqDSaAw5tCTTlSBy6z1IBJSg/sTWiZlApRiNaMNhPYUpAsJggAq6wN0jLXuGCwSvvCyVW9wn7gsqUx2GRVA+Yqp6S45SxH5wdo9EcWGhLoCkS90bL3mJrT04xM6CemDEN/toK0y6j0I7+HTw5xSMCrrA3SH7xeOV9QUqLwSf8N3ZaLexeqKWaHfBHdV4NM3JV2n52SKPZ7zCcfbdjvWhLoCkEucVS6Bmj0WhikeLvm6pHOZ2oRmOTlZXVs2fP1NTUY445Rn437hRoNJrYhAkBA/nbb78l/uuvv+797wk0lQcsQY8ePWbPnu2kNRpNRSE5OZmhrS2BpmSwBN26dZs7d+7w4cPbtGmjzxCNpgKQm5t7yy23ZGZmLly4UFsCTcm4vzGeM2dOhw4dnFyNRhPjNG7ceP369WXwVmpNpSI9Pd2JaTSaGGfXrl2W/bv3QtGWQKPRaCo72hJoNPuBqB0ksj+IymuPbIiotbqboNEUQFsCjaa8cBRv1FHFNvtHGUflNXhqbVHLfiGS/Yrw/bR2TeyhLYFGU06gdsPRQFj92tgy8184JFahnEPUMNR7kOyXvdqo2N8pjcZPRbMEURsnodH8g6jXbltWIIopUOPMHmqW+jQDJqGcg/wFVmq/8k/FzEBYvTdJoymE8nqKdOfOnTk5OXXr1nXSBfjjjz9q1apVrVo1J10skUgkHA4nJCQ46cL466+/EGvcuLGT1uwtZfalmkoNw0qNLEt94D5i5WwxwlvUJ5qMOFsZ819UdTnBtEBZHoNJiRHEGBjRXMuKCyTWDYVqlOuKNQcsZfbNMtM0ly9fft111z388MPt2rWjovdFFr7kyy+/nJqa+uSTTxIv9Itjjz76aK9evTp37uykC0Pa/PLLL8eOHVu9enWSV111Vffu3Z3i3Xn77bfp6qWXXuqkC7Bx48Yff/zxrLPOIi69Lv5FHJUWbQn2nYit7ENy09bcum3Bq/F/Tk+MD0ZDVay8beoDBkVZgtIMx2JOW6mOyVGvuuP8DoeNhGBCFSM7IzcnaB5+VnKzQepNeJrKR/GWIDhixAgnWiyizZ944onJkyejRk844YSsrKy33npr8eLFr776Kmq6SZMm06dPf+2118g56qijFixYkJaWFgqFtm7dStGMGTN++umnqVOnfvfdd9OmTcNzRwuzWcuWLfv666/Jnz9/fqdOnVjLs88+O3PmTLaVeKNGjVj1J598ggXC/OTm5k6YMKF169Y0Mm/evJYtW/7888/Ib9iwoX379tu3b09JSTnkkEO++OILNgl1hgCdHzdu3JQpU+rVq8fmDRs2rGnTps2bN4+Li6NlbQkKhekX+5kzZvDgwfIJaM2eo1Syqa4P8Sc7e/P3iem/xoWyo2YwGNkZDGQFA7nBQE65hV1xgYxQNCsYzTDMSMg0QrnbA5G8aL3D42ocaV8z0lQ68vLyUOAZGRlDhw6tU6eOk5tPac+JYDC4du1atDyKm+X69evR1HfccQduIwr62muv3bFjx7Zt29DFkyZNwh5UqVKFOMYAd57qo0ePRr8cfvjhq1atYrqAIn799dfXrVuH1r799tvRyE8//fSHH3742GOPoeWrVq161113ycuSAHNSv379Fi1aMIGIRCL4qqyOdX311VdsAEXMBlD3c+bM+eGHH7755psxY8ZgQmgQo4UANoONweRgyRISEtgMaVajKU9sLwNzoPxvLEKc+kiBYX/tRpz18gxRI2QZyYFAYtSMzzMTomZcwDTzgqFwMFGbAU2h7MFpgcJFC+NZL1my5M0334yPj2/QoMF99933+OOPo9lRteh9fHD0+OrVq1G4TBrOP/98cnAw0cUXXHDBMcccs3nzZjQ+niaGBAPA9GLQoEG33HLLRRddNHv2bHz8G2+88d///vfxxx+P0pf1YlE+//zzs846a/jw4VdffXXt2rV79+59zTXXYJMQu/7662+44QbmGcgjifuPZaJxjJ68LwGTQPtUxw4Bq0NMrg5pNOWJ/W0ahWFacYYVz3BDSduzBcxEOQb1FQT10TRGt7pfHFBnu/2JTX3Wa4qgtJYADf7ee++deuqpRE4//fR33nkH1U8+KhUVDJgHNH6rVq3IQftjCbZu3YoPfvLJJ6PcTzvtNCYNJ510Ei48apqinJwcarGU9rOzs8nv27cvc4iJEyf+8ssvSUlJUoT7f9RRRz388MPvvvvuGWecsX37drm2c+yxx86YMQPVz/QCgcTERKY/nTp1wgJheDp06IB1wR5Q8YMPPkCMjWFG8umnnyKmrwtpyhVTfakzolSxUsSGGYlGgxYqOhgOBjEQ6vNs5RowCNEAazXD8VYkyDRYTUQCobBYJo3GT2nvE/z2229MAu69996ePXueeOKJqONq1arVrFkTNx+9vGnTpjPPPLN69eqpqakHHXRQt27dmjZtyuQAdYxhmDp16ujRozds2ICTXqNGjVmzZrVo0QLhtm3bBoPBhg0b4qqnp6fXrVuXOQQmgczly5dTt2PHjlSniDb79euXnMyEV933wKmnqF27dtgbVDyl//vf/7755puMjAzmChiYefPmMXXo06dP9+7dv/zyS6zUkUceyaZiVBYuXMiUgr7ItECbhIKwV/V9gn1GOeYoY3V6GVnpG2ZmZy41glY0Gh/Oy1JPE0Wj5ReikagVMXONSB7zgHCcEYjPs3ZlhQOhWu3jarXfoysBmgpD8fcJcCBKnjEi42pM4uA+C4QjTxLdLUkfb7755oMPPjhkyJArr7zSySoMGpEG8fFx8GkQ7f/YY4/Vq1cPrRQKhUSGpbsu1D1V3K167bXXRo0a9eijj2KlJKcYVAfsHrnVNV70s0NlgD2qLOWIBwwra9uar3PSZycGjaBRzQpn2feRy/Hcsx9UDVrqU/p5Zjg53kjKjW7JiQar1O+d1OC4cl215oAFH3pfnyIV1QmiOllKnKUkRcZVrG7p2rVr169fj1oRSVmiwYmAT54Ien/RokV47l26dElKSiJfBDADIiDNukspBbz+rKwsmUOArIJ8sTES98qLjJPQ7I62BGWAfeZa6j6BabKI5gSC2faVooSAKY+Yljec7QTWHacskrmLLbGiVdUN5b/HgaYSUQaWAFwx9zxy1SuRgidXwUxXXpJCwWaLwW2zYKRQvGIsS7MKDWhLUAaoMy4aMML2c/1B5aSrd0DY+fvLA7HXGQjKHxObEIkGgqxcD4PKSfGWoLRnJWpUcNL5ORKRHC8FM23xwjPBSReLK1YwUiheseIlNZoyhtNNnXEo/7C6K2BYETMSNqJhNeDUzeRyDmGCGYgE1VuPLPtqUa6pfsFAPnGNxo++QqLRlAfMQ9G5cUY0zsQVUWZBXY6076eZgai6mVxoUI9+lhR8VbxhdwEsgIkdsNR9iVAgEG9vmHaJNIWgLYFGU/ZYAfXuOTUlQDVbpvykLBhVT/ernxSoGWq5BsY1QeLyUmwshPzCQM8JNIWgLYGmSPRN9b3GDJhBJgCuTlaxfM28e9QX/OnCQoGMv4P88eawcqYDai6i0pKnqYwUf5FcD3VNIcgZU/zLXzXF4htyJPf/WGOlsl53Y3xbpalEJCUliW8nT9D4KO2zQ5rKQ1ZWVo8ePWbPnn3OOec0a9YsrN/UpNHEOMFgMDc396WXXmI5f/78vX+KVFN5cC2Bk9ZoNBWFlJSU1NRUbQk0JYMl6N69+5w5cwYNGsScQJ8hGk0FgMn9M888k5eXp+cEmlLh/rKMaUHHjh2dXI1GE+M0btx4/fr1+/TLMk0lJCMjw4lpNJoYZ9euXfL2tkLRlkCj0WgqO9oSaDTlhv07Y3X5Vf7sxwuxzkrdyH5ctSYW0ZZAoykf7J/2slATcv6r9w85X7ovb+w1O2sP8ycaVWsv+sqARqMtgUZT9ihdbChdzEJp/2A0EApYIeWc85/Scg2gfkJm/9g4aG9JlD+GYYUte/0ajR9tCTSacsGjcdWbhlDEZsAIBliqUVfewbUE6v13YH9GX715qOj3DWgqM/opUo0f/X2CfYd5AARxwdHKudaOX5aEN+9MSEqwcu3PyhejjUszHItX5vIhBDW21ftI1XfTjIAVtayU+BrdDjeT5I2kmkpH2XypRh4/8r2STOqydF9s5H5cDKS0YBVyREw+KObKC24LIskSpMjbsreWyLgrooikG5eIi1vkImsE9lRCQoJ8HRMxt67Evauo2GhLsO8wWjjP1FdiOIm2h9fc/ITx829VGzWM7sgwc8J2bjlimcoYqE/oRwMR0zZIuXnbD63T+OXbQ7UTHSFNJaMMvlQj2hM9uHTp0rvvvvuOO+749NNPybH1pzqnJQKoUVHuLImD5Au5ublXX331qlWr7r///rffflskly1bNnz48Ouvv56WlyxZIplARFp2I4UiG+ZdkQiL+s7IyLj33nuvvfba//3vf5999hlFki9InLqy0kcffZR9ZJeolUoEJM5S9oNGUyI445gB/HF1xljRarnBhtlxVXONmnlm9XCwesQs11AzbNYgEjarsbTMamGzem6wqmVE4vUZrCmc0jq5qMK5c+cOGjQoHA4ffPDBqPIxY8bgNm7evBkVOWfOnG3bthFHv8+bNw/h5cuXL1iwYP78+Zs2bfriiy8++OCDnTt30g75WVlZa9as2bhxI2LkzJ49G4FevXrl5OTccMMNq1evplmgIm3S4E8//SS6eOXKlW+++SbrIp6Zmfnhhx9Onz6deCQS+fLLL1kFen/dunUTJ05MTU21tzqwZcsWkocffnijRo1GjBjx2GOP0dSGDRveeecdZIhThYpTp07FSnXs2LF+/fp0kJZ/+OEHVsRaFi9evGjRovfff5+lbLBGUypspasWwUA4FMiJi+YlGHkhI1r+QX0xkzl30IgG1TJACHHyGlGcGbVRGo2fIPrRiRYLpxFTga5du44cORKN2aVLF7QqHjRzjeOOO27IkCE1atTANmRnZ7/33nvNmjWbPHnyzTff3KRJE7TtV1999eOPP3733XennHIKavfEE09E+zds2LBz5860jOWg1q233tqnT59XXnmladOmtPbnn3/SIOtav349etmyrISEhMsuu2zr1q2o5tatW7PZrHrGjBkYGFT2008/HRcXV7Vq1dtvvz09PR2j0qlTJ1a9ffv2b7/9FrvVvXt3Vjd27NgjjzySZpkoMUVAHjsxbdo02m/Xrt2DDz54yCGHPPvss9ietWvXsgosH8Kvvvoqm/HUU0+xhXXr1pUdUoHBFk6YMIHdO3jwYA6lk6vZI5gN2DdsVci1sqbMilu3OVi1SlxmrmFZxVwcMuzHjYoP9v8iUYXy/JBpf7fM3oxAxApXS0r8V7dgor5PUEnJy8t74okn8H2HDh1ap04dJzefUs0JxBfesWMHswHJQY/T7umnn47j//nnn7do0QIfn3jLli3j4+NR0OhiNP7VV1+dkpKCwsXXXrhwIXoc7Ux1r3NdrVo1jARa/uSTTz722GPbtGmTmJg4bty4FStW1KpV64UXXnj44YdxyVHi/fv3f+mllyhiXViaVq1aoZdR9LVr1w4Gg8SxEPj+zAOOOOKIUCgk7aPl2VQijRs3ZmNoinkJdRFA4x966KFYjubNm1evXj0ajbKRMGnSJOxcgwYNmChQ/ZJLLiEHE4XRkjY1mlJh/7IsEDYMghEKRkwjEiRLqfsiQmnwVfEFtVJTaX8zokyCkatq8D8SMqzSXgLQVDr24NQ477zz8PrR8suWLbvllltQ+meddRbaE3f+tNNOwzagN3HMmTeg03HVDzroIGrhpKOIMSEsI5EI7j+6FZdctDMQR+MPGDCAdnDekalig/FYt27dmjVrUlNTUdOobKYgq1evZgaADCuiHRT6ueeeyxxl2LBhb7/9Nkbi+uuvJ/nf//5306ZN0j5b8vvvvzOTYEvYZmYwWEWqE2E7e/bseeWVV959991YFKwU2h9r8eabbzJ3ce0W1oVlUlISa7Sb1GhKRmlfx+ExMiK5W8LZmZG8nLzc7Kyc8g67cnKyCNk5u/KI5GZmZRMn18jVpkBTOKV6dggZlCB+Ny45Cpf4YYcddueddzLFwFl+9tlnv/jiCzJHjx69cuXKevXq3XHHHS+//HJCQgJK9sUXX8R/r1mzJqr/kUceueeee2644YbXX38dJT5w4EAaZ0rx448/PvDAA7KupUuXPvTQQ+PHj2elZKL3mSKgqbElqHssARHan2qDhWCms2TJkg8//BAf/5xzzvn++++ZMaC7kWEDNm/efP755xPBJWPGwDYzQRk1ahRrwdJgNtD4v/76K6UjRoxg8vF///d/aPwJEyawwW+99Ral9K5fv359+vS56aabmJRgsWQ7KzD62aEywB5VUfUp+YCZbWVO+zX3zy0JVZLMnEg0UtzVoTJBrVyt2JkcqCGeGwnUTEk4pXMwOU5bg8pJ8c8O7ZklII4/ju+PuiROpnjNLrjbycnJkunWysrKwgdHU5ODzpVaLEkSIYeIFEkjIEVEMjMzadAtIonPLnEUFjLx8eq6J50kwipoljhTCjKlWSJsMC1gD1Q1G1eeeHp6OuaBCF2jQUzdihUr2F9MJp555hl6Sj7Vwd2qio22BGWA1xK4c4N/mpxANF7dONBURoq3BKXSayhBMQNARMwAapF8yXRBBaMrRf/aylMJIC86V5KiTFmC5NiCTkSWIgPofcmUNsUMSJy5Atpc4lgLWQUVxQyAatRuCknXDPjkQcwA0DXkO3ToULt27U6dOj311FPSU8mXpkRSoykB+44xBO1r95b9CiDOPHnv0H4IrM6+TeAE4oQEC3fG3jyNZnf2XrWJcnQSu+PmF686vdXtxlTSm+nFm19UvCAFS4uXh1atWl1xxRWXXHKJO/mAEmtpNAVxThr7R79iA1DK4N7dLafAmlgRf4mb9rWosB00mqLQTq5GUz6IRkYNG2qYEexovnkoT1hFSL3yLmBgEMIBIxKICwTi9GxAUzTaEmg05QL+eDSqPHHlm1vq0X5i6GiVbZRvYN2sRb13VE0Kopa9btNZr7N5Go0XbQk0RaKvie0TpnrvqP02aP6rJX9V0o6Wa7APnTII6sfGITsvf7X6iFZair9Wry2Bxo/cVAd5LkuzLzgPWogC3r9q2LY6Cga5jHNtBioziYmJ4gkU6g8wXdSXDzW7kZWV1b179zlz5vTt27d+/fqW/j2dRhPjoP3z8vI++eQThvP8+fP3/q3UmsoDlqBnz57uW/w0Gk2FITk5efbs2doSaEpm165dWAJOl2uvvbZ169bhsH7+UKOJbUzTzMnJGTlyJH7eggULtCXQlIz7G2OmBZ06dXJyNRpNjNOoUaO0tLS9/42xpnKSmZnpxDQaTYzDbKAYv19bAo1Go6n4FH/5R1sCjSaWYXSrAe782c/8M2vVlAOltQTYEy9upkQEKRKcrJIQSXkvqeTsKfba1EtPJRKJREr/1KO3opOl0cQOzlmrfk0sr5uL2ln8tyPlHZzX29kJz0I2QhNb7NmcQDQm2lOQTBcpZVloaVEgqX4PuVe6mFqCmyz9jyi9tQRJajSxAqes+mi+aUQN07LfNRdV39C3XzfBOCgsKIGSgq+KN+wmo95gYZnq3Xph2yj8LaiJOUplCURRomRN+z3SwWCwqB8uI0ZRMQI+RL706tuHu0mydI0KOBJFIyulIpRGXqM50DAt9TYhW/dyEhvqq8UEZRCKVMfklxiKYXcZLAKWiJT9QRw1H1ALTSxSKn0tSnPt2rVr1qzZsGHDypUrt2/fTqbku4g6zs3N/eWXXzIyMpzcYkEF//zzz7TmpPcQNiY9PZ2Vbty4kZXKhwTYDKe4JBD+7rvv1q1bRwScXI0mJlBqN0xAAatXXrsOO6f/fjqXMUOhQCAYUcFeq3obtrJETrkmdijtZZlwOHzrrbfOnz9/y5YtzZs3Hzx48KmnnuqU7c7mzZvPO++8CRMmIEaS9otRsnl5eX379n300UePPvpoJ6sI3HYksm3btttuu411ZWZmDhw4sFGjRmPHjv38889FuPQ8++yzXbt2bd++vZPW6G+WxQ5WILo6I+vbNX9GjPjk+PjccG6esgWME0O9DbucsYy8+GDIDJi5Obvqxpl9D21RRc1G1Oo1ByDFf7OstJYgYn+MHlX72GOPsaxateqsWbMmTZpUrVq1a6+9tnr16g888MDvv/9+0kknYSEuvvjidu3arVix4l//+hdWYfTo0ZZloVlQ+pdddtmyZcvGjBlDa8TRwv3798cSNGvWbNSoUatXrz7llFMGDRo0bdq01157rWXLlij9Fi1abN269fLLL2f2kJqaOnToUDaGJFt1zz33bNq0iQkBs4F77723T58+dHL48OEdOnSYOHHi5MmTaXbYsGFs7dNPP011NP4NN9ywePFiDFVycvJ11103ZcqUHj16rFq16ocffqCpUChER2j/vvvuk89bduvWjS2UnVBJ0JYgVrACgfk7dr61dEVeKKlqfPKucFa2EUE1By3HQy+E0qjpYlSCWz0ayDMjSaGkkGVmZ+9sEm9dfGS72nYxRqi0s3LNfqQMvl6JtTBNMyUlpVatWqj+mjVrbtiwAZWKwqV1VPD999+/Zs2aiy66KDExEWFKUaYnn3wy+Wlpae+88w6lZ5555rhx43755Rc0dZs2bShlkrF8+XI0Mo3ffvvt6enpF1544fPPP//CCy888sgjyDdo0IAkK33rrbd27Njx+uuvo/HZHuYlCxcuRGU3btz4qKOOQlOjsjE89JOcBx98EFs1fvx4tmf79u2IvfLKK1gFkliv5557DquA0erevTs9+uSTT9avX0/+22+/3a9fPyKsC2uXk5Nz4oknfvrppyhE2QkazYFFVI3eJCMQZ5pxwVC8aSYSgkaiGUwgBM1yDKaZEDKTjLjkQHyikRDH2kJxYiNwLEvlWmoOMEplCXDMZergPqOJE40C3bZtG1ahfv363333Ha46yv3cc89FkkySgwcPbtKkCQ57nTp1SJ5//vmtWrX68ccfMzMzmUYgSf6CBQvi4uLkVRjIMKXAG8VPx6KcfvrpTA5q1KiBvenSpctDDz2EMaAWa8d44LDPnj1bbZz9wXpawCSg65krsJFff/01zuyAAQOGDBnCDIDkOeecQ5JNmj59OqbooIMOevPNN9etW1elShU2AAMzcOBAZjCA0WJqgh2ihRKvWWk0/xi26rUMI2yaYSNkBUL2U0RBO5jkW2ZhgfwSg6+KN7gC6iJUrhnINdRH0ayAmovYdkBdntLEHqWdE0gEnbtz504i6PSWLVvixaORMQDo2TvvvBNX+vHHH8/OzkYMnxqNnJGRgeVgiaam1qZNm5iV4Llfd911TBeQQcUzW0Gzo6b/97//0cKMGTMoPfjgg7EWd999N6tgxnDZZZc99dRTrBHjQYOo76uuuuo2G3Q9Uw3WxeyEVTAJYMZw1llnYZzYmJEjR/bu3RuL8tprryEGrIj5BCp+2bJlc+fOZVPz8vLYEjab6hgb2qc6ko8++ujMmTPdT+FrNAcghhVNDAfMqBkOBiOGiTFQny42QgGrvEPQjAaxCnmmGcAKReQxUmUozNI+QK45gAiOGDHCiRYL+hGNHAqF8Kbbtm2LLu7Ro8eSJUuqVq3atWvX448/HoG0tDQ8+tatW+PII4NfX716dSINGjRo3759SkoKGh+BU045ZcWKFehf9HjTpk3Jb9eu3YknnshcgQnEFVdc0a1bt2bNmtEgRX/88QfeOhvw2Wef3XzzzY0aNcIsAQ0yCVi5cmXjxo3PO++8unXrEjn88MPZwtq1a7MKNmPRokXHHnssDRJHgJVitC688MKtW7cyBWH+wQwjKSlJthDbQ9dIYqiwT2w5vaCDbHBlu58cDocnTJiAhWYKxYFwcjUHHqjczdk5v2/YlhMKmfFmJC/btCJRtLG6l0xh+QYjGrFCobBhRnOza5hWywZ1E+yrB8oe6HnBgQcq94knnsAvHzp0KC61k5tPqe4Yi/JVx9c+wjjgREr/sKYgtsRJ5ENTcunfBzMA/HE2+tJLL23evDlzAvz04cOHsxm0gwBNycZ4cVdR6LoE6YiT2B23aNasWc8++yw7Dvtxzz33YJBEoJKg7xjHCoyEFTt3Tl20PDspORQXNPJyolaUCUFEncn2czwFKM21m0IrCk51+/cKZiBsxMVbRnw0a1fD+MCJ7dtVMZgsmKx5z1SDZr9QNs8OoVu9CtStJZmyxJcsVEGDKFmp5dZFWOJSBETc+Pr161HBtWrVysrK2rZtm8wGEHaXbnVZunXJZ2vdTBGQUgyPayEkx22BuOQjw8RCnk+tnB6xtgQxQySaE43usCJ59uM6QVtBR+yHhtRH7MsZRkzE/ss4TAoYKaYZVGtlQ/TDQwciZWMJRFf6hH05EndVaomlLN1MIr6lLbUb3lKxTJJ0i8CdDUg+OW5ccHO8Ee/SN59wJSsP2hLEDGhi+SmZ+vuPwgiLRNR8AJgSVK4RExuUwVOkINqQpRdfDgoUnEQpSl0BifiWBfGWSlOSBDdJhKWb740Lbo434l26LQiupEZzoBENBiKmvPTHUmYhSjQSDVjqp77KSuyfgBHAXQpYITNiGnmmwaREE3OU1hJoNJoDDZnqms7Ve7k+T1Tdzv17Frw7Sm2XFIrBFbAjZjQQ5K+8f1TeM8Hqi/hJm+aARlsCjSZWUZrYVsYmtkC9jE4FQ12jIQTVlKFAIL/E4KviDY6ASEYNdW9Z/YjBuUscFwiEbPugiTm0JdBoYhw1JUAV2964csjVq0iVNrZzfMH25UsIvire4BdzhfNT+WWaGENbAo2faP4N9ipVqkhEc4AiWjhfF+dnGHYoHFe8mFAMfrF86b9zZEKiOfCQ9/o4iQI4z95oNC5ZWVndu3efM2fO4MGDmzdvrs8QjSamYQhjA3JycsaOHctywYIFe/8UqabygCXo2bNnamqqk9ZoNBUFZgazZ8/WlkBTMrt27erVqxeW4Mwzz2zSpEk4HHYKNBpNbMKcgIH82muvsZw/f762BJqScX9ZNnPmTP02Vo2mwtCoUaO0tLR9+mWZphIi72fVaDQVgKysrGL8fm0JNEWi54saTYWh+OGsLYFGo6kwaN9lL9GWQKOJWSw0n3q3hLz+J2q/CIi8SEVSiHRF9Ub+2MFZ8M/uMTtAvV1DXoKkXrtkV9PsGdoSaDQxDMpQaT4zahlE1Dsn1FfD3F98VRzkh9N//4JNJQ0rYIbVUy8qE1Vmvw9DXs2q2UP0XtNoYhaUoKFe84NOjCh3GGugvlhGqFDYyv9vI2BjWkwEzLARiRhMg6SQbntFNHuAtgQaTYyC5s8zA1bQft9cKBAMogeDAfvL9o5ERSBft8u1IYWoffUObBLx+UoMMxAJGPbn9TV7Tml/TyBi7sv6vclCW9i1a1dubm7NmjXdUiKuPJE///yzRo0aVapU8VUnCWb+9waIS8T9gIz3SzIiLAJAhGTBuJe8vLy0tLSmTZu67bN0WwBy3PYrJ/pLNbFClCkA1iDrj8zVX8aZW4JW0LRCRighwiQhksN57cjFMgYj0r4uZJiGaQYj4bD9HjwrOxqX1PzUuORDKYuyF+yBrCJSSVOAMvhmGTLyTceVK1cOGzbs3nvvbdOmjVOWj+9TX6+88srs2bOfeOIJ4r4i4ZFHHunbt2/Hjh2ddGFism3Lly9HOD09HfV922231apVS0rBW8VXnbo+/S7JjRs3jhs37o477khMTJQi8Arv3VeaKxLaEsQKeL+cprlbZ2TOGlXFWB0kHY2zkqpHIlZc3i5bpKBOLHm8F6tJS6xeTF2XYhrxVVeStrQZDQbNYDCam0u/jWgk00yIP+aBhJo9A+FANBTFHlhRwzLVvQLHHGh2p3hLEBwxYoQTLRaUIzz55JPvvPNOMBjs16/ftm3bPvnkk4ULF37wwQfoaBT0jBkz3njjjWXLlh155JHokfXr1yckJOzYsaNRo0azZs2aOXPmtGnTfrRp2LAhdoVaixcvnjNnzocffsj2tW3blm197rnnyPz999/j4+Nr167NSq+55hpK2U40VLt27XJycp599tnp06fTLCv9+OOP2YDk5GSSn376KXXZQrT5IYccsmjRotdff532W7duTd2pU6eSQ4SJSPv27Tdt2vTMM8+wYZQmJSXRjnTtoIMOks46Pa98hMPhCRMmsM8HDx5cOb/kHCOgIZXWs3ZtMP6amRjMMsykQCgumphgBYMhnJtQnBEMxXgIsgwE4wLBeNWdUIL6DgKjFKMQiJqNTjSTDsIeRtUt8rC6ZWJEzECeEQg5e0jjIS8vD9c8IyNj6NChderUcXLzKa3ni4+MZp8/f/5XX321YMEC1GhWVtb//d//paamkrzhhhtQH2vXrkXyxRdffO2119C2KSkpq1evHjNmDJmjRo3auXNn48aNMUdsDT44MswwWN51112ZmZnDhw/HVDDbmDt3bm5u7nXXXce67DUHevfu/eeff77//vtnn312jRo1MAyi0JcuXcq6Xn31VczA7bff/scffzz66KModzaM6iQ3b95M57/44ov777+fVVx99dXffPMNlun555/fsmXLf//7X+YHbAMbjwyzBNqRCUFlNgOamEJdE0cP5oUikaAVDZhGJBQMB0MRdblETEXsB8tQBg+vXw1L9XSU5FsJViAYof+hqJoLoaL4L5/o0ew5pbIEohnfeustlD6qf8mSJcTx95liPPLIIyhffHmU9datW1Hi2ADUKyoVZT1o0CAMAOoep/uSSy45/vjjmUmg03HYRecyMxgyZAgGoH///j/88AMtP/DAA5dffvnRRx+NaWGllmWRxGFHp5944olvv/02Kxo/fjxThJNOOumjjz7CROEhxMXFpaWlVa1addiwYbTAhmFRsARsDwYJE4V5YKVjx45lvsJK582bl56e/vDDD5OzYsUKGjn55JNnz55dmS8KaWIO+3cDVsDMyzPzUJbORZFoyIjEyXfEKkCwdZT9fTTVNdvAqRwyIgGCyszFPESUATBMi6I4lanZQ0qr+NDy7777LqocrXrCCSegkZctW4ZKRV9jBvDx8dOfe+65ww8/HP2ODUBxb9++HQOA+r7++uvR2piEAQMG1KtXD9ebInQ0MoAep/2cnBxMSJs2bdDjEydOxCRgachH4MYbb8SX79mzJ5o9Pj6eacHTTz/92Wef/fTTT+3atWOyU61atVNOOaV9+/Y4/q47j7+Pom/WrBmlyNA+1oJ1sbWsXV67/95777GuxMTEmjVr9unTh5YxJFJdozngMVCHyhZEoqb6nHzQsLAK2VEzxzDyAuryeQUIzG4iRjSsluqyj52D2jesiGkaVkjpDssMWoZlRFnIftHsBaW9T7B48WKUPjOA3r17n3rqqTjgKG4UaLdu3cjfsmXLGWecgZ7Fra5fv36XLl2aNGmChu3cuTPWAq1NxU2bNs2YMQO3nWWLFi0oRe/jgx9s89dff7Vs2fKcc86hZbT577//zooQU1cETfOTTz5hxnDllVcyyWjdujUafOnSpXj3AwcOZIrAttFChw4d1q9f37FjR4wNmWxYq1atvv32W7aTGQbCTAJka7EEZ511FmufNGnSH3/8ceedd7LNmASsDqtg6uCak8oJu0jfJ4gJTHWlxIhkbd+ZtoSpQCSQnBNMCAer5EaTcqPxuYHkChFS7ECkimWkZEcTVTyasitSJ9S4VzCpnv3UUNCypwOGulWg7xcXDvqtmPsEpX12SJQjEYm7urLQ54JcmDqMGjXq0ksvveaaa5yswnAb+fTTT7/++mvcduKjR49GiVMkkwbB3ZKCuEWlkSlmsylCpqgWKgNM6fSzQwc+jNtwIGIGgkbettxdi81AXsAKqQfqg/EBK45ptrq6XpDSnNfFqIQSq5esToptpPDqUoExqR4RUtGoFWUmVLWVlVA7Xv2YLhgJRewv6Qej6kfGpelkpQO9WgZPkbJEOUYizMn+VqDkUARkujLeyMqVK9etW9ejRw+SonyJUCoyIuYmiWdmZs6dOxfb1b1797i4OPJdlS0Nqjo20qBEyJd2BIl7M30VJcnS3WzJl0xvsnKiLUFMEA1E0f3owwT18GSu/RurynSzNBrOCwQihhUfCZpGMGpGbCsRRKVpS1AoxVuCIt15L6hF0Yy45xIXpMjV1G6OG2HFvXr1EgMgdcl3ZcCbJJKSkoIN6NOnD2ZA8t01umICSZqVlmXpQpEISwQkX3CT1PIW2YL+pEZzwIKDHB81EwOGfY0oSf3WWDwcZSSUnXD+7h7s17aVEHxVvMEnWTD45AsNvire4JO0g4vI5GdFQ0YgpB4WUrfG+ad+fKZNwF5TKkug0WgOSFB+KEb1SlI7xf+IeveQujDEjLmQYJeWEHxVvMEnWTD45AsNvire4JO0g7xkNGx3jaDuHqt81L56YhRPkTkA/bcdO9tA2vtCs2doS6DRxCq2+owQomYU3W+7zEbUTkRRktFCAvklBl8Vb/BJFgw++UKDr4o3FC0ZIlh2sJPqR2TBKBL2Y6Wq67ZNVJZDszdoS6ApEu+9es0BCKPXVFdIQso/Vs6wWtj/bcfY9pB9oUBGIcGf9oQCGf7gTxcWCmT8HXzp3VPSXzfpXA4irrJV3DTUL8s0hRMKFffT691uw2o0kJWV1bVr119//fXrr7/u2bOnPkMOZGxnGEQBypGqqMqQ3nm7hvuvHdnSgoPAuG7ZsuWGDRv2/tkhTaWCMwYDkJqaynlTrVo1eUZLc6DitQFAspKM6MrT0zIAS4CqX7BgARP9uXPnFnyFqLYEGj/Z2dlYglmzZjlpjUZTUUhISNCWQFMqmBN07959zpw5jzzySMeOHcP2C6A0Gk3sYpom4/qSSy7Zvn374sWL9dUhTcm4vyybOXPm0Ucf7eRqNJoYp1GjRmlpaXv/yzJN5QQnwolpNJoYR14V6iQKoC2BRqPRVHa0JdBoNJrKjrYEGk0sY0/3I/KX/+7sX+I6VKrw91/1R0Uk7WQVxwFkCfS9a41mj7Dyh7n6TYHE8oN6+YIOlSzI+SAQUT+4IN/JKIEDcU6gTYJGUxoYJ5b9wzKGsRr2ZsAynfe0aSonHHnDst/aqk4I9d4+OUNK5ACyBO67oN2IRqMpBvUmNnvwK/Lf0kNO0I7oUNmCczLYL2ESzS5niLIKJbEHvydYs2ZN7dq1U1JS8vLy1q9f36hRo7/++qtatWrVq1enNBwOI9CsWbPNmzfHxcXVqlVLasGWLVv++OOP3NzcQw89tF69euSw0kLV/ezZs7dt29avXz8nrfkn0F+qiRUsxrkRyP4rfeu02VXy0ALqX1SN6d1GlyT0TLtCwTEt4oCqkrxIpEntmv2PVAfdluQcKINvlglnnnnmjTfeiGpYu3bt1Vdf/fzzz19xxRUo/XfffZfSZ5555qGHHlqwYMGoUaMwEgi46n706NETJ07s0KHDihUrTjjhhDvuuEPyMR7u6/FycnISEhJ++OEHDAkrcktpBOSrMpr9g7YEMQHjlrl/XCCwfcbqDVfe1zw9qAaVGi0y1fdcIVbDLWqbAufVnSVQjEoosXpp1EkxjRRffV/WHtMdB7cukirO8bXrePLlipBaZGbv7Nuu7sSb7eyA+q5nGVqC448//vbbb8dhx/e/+OKLJ02ahGGYMmUK+qJt27aojLS0NJz6++67r3HjxjfffDMti8anFssHHnhg+fLl55133j333HPEEUeMGTMmPT39lFNO6dOnz6OPPrpq1SoMAHOO1atXn3/++VTJyMiIRCKopL59+2JjsBMLFy4cPnz4gAED7M3RlBfaEsQWO39Zu/O6x5pkmsoAME0An+PEMGSYE+zxqKkIyDEtDIt5YmZORo/DUiYMDYqIfdjL4OuVAo55fHw8EVx1wGevV68eWvvll1+eMGFCq1atevTokZubi/anFDH3+g9J+Rply5YtBw4cOG3atJEjR1qWhVHBBkydOvXDDz+kbvfu3dlEoMFt27bdcsstqKTU1NTMzExksBMnn3wy5kTa1Gg0LvbH3KOWGbXUB13Ut2okX1MJsT9UFI2IcldXC0ueb8AeWAK0+bp164js2LFj586d1atXZ3nRRRetWLECN/+mm27ChZcP0OO/SxWByYF884TSX375hRkD7eTk5GzevBkD0LVr11GjRk2ePHnixIlUTE5OxmphMzAtbdq0YaVIHnPMMcwMsARiijQaDeSJW2ioqwLqsoAK9tC3M3WojEFdJLLnALYBkFAaSmUJ5ArS5Zdfjgt/7bXXXnbZZf/6179q1KixZcuWlJQU8q+44oojjjhi06ZNIjl+/Phrrrnmueees2sHsBBvvvnmzTffTK0qVapQ/YQTTti4cePWrVvbtm27ffv2X3/9lenFwoULmb8wG/jvf/+7YMGC22677csvv8Q2UD09PZ12sEDMD6RNjUYTtT/WaDD+GXdRw7BMQiBiLyn5O9iXkMU53C1fhxgPBQ8oRxk7YNlGwYb5YX60OEp1nwAZ3Hn8+pkzZ86bN69p06YDBgwg86effmrRooU8DhQOh3/++edOnTqtWrUqNTU1Nzf3oIMOQuNTcfny5bNmzSKnUaNG/fv3px3qTpkyZcOGDd26daO1qVOnYg9w+TMyMogwIfj++++Rx360a9fuqquu+u2335g6MIdYtGhRz5493etOmvJA3yeIGaKRgBHc9suKNVc91CQ7FA4aphUIRQJWMBpxNYENQ6Y0I10TKxR1QC1l8Q0rMzurd9sWL6g7xirTdvnL4I4xMiLmPsNDEldd7geg61myZWAX/o0U+Z78oSKSxTwOxHThoYceYlmnTp3//e9/LMmkKe/aC65LU1ZoSxArRK1I1Azkbczc8v2iuLARjVejAmMg3mGhqGHDUC5+9BSjEkocdiWrk2IbKb76vqy9xLpwwHYcpC5i9tSuUJzmmQTkRYzG1ev2PDwaMJx7RmX17JAoX9QxS4l71bHEQQSAHMmUJTISd+UlR5LgFrnqPj09vWrVqkRcYdcYFKyuKUO0JYgVLCuSY1oJ6qP2eixo/KAlcQjcx4fK5tkhUbsoYiLepSBxV0DkfWKSKZDp5guSA4gJYgZABIi4pW6ORlOZMQPB+GicukFoj/Y8eRWdHWdRVCi+lFAMPsmCoTT4qnhD8fiEC4Zi8EkWGorBJ1kwlAZfFW8oEVfMrVJUAE4DgrqFTMS+Q1QipbUEGo3mgCOqXiyhHstjqEcD2IRgJGCod838rRfcgHvoy9EhdoNcAPQGMtWJYMfUwhZCv9vyZJSAtgQaTcxiv2CIoY4DqF40RjwYsOLUe+gY2EUFBH05vmC3VHjwSRYMPvlCg6+KN/gkfcEnXDD45L3BJ1lo8FXxBp9kweCTLzT4qniDT7JgcMXcKgUDpfyRZ8TURROC5VQvEaprNIWjL8HFBBwkLIKMZBn2hR42fSwrEu6BdoML8Th3pmiIt6DKix/O2hJo/Lh37/Xv+GIRe/hrKjXOCfD3qaD+JCUlFWMM/n6eR6MRsrKyevToMXv27N69e9evX18eBdbEAAxz+X2pfXVYUxmxzwEHz6mADWAgf/LJJyj8X3/9tU2bNnbZ32hLoPGTnZ3ds2fPWbNmOWmNRlNRSExMnDNnjrYEmpJx5wTXXXfdYYcdFg6HnQKNRhObmKaZk5MzYsSIjIyMhQsXakugKRn3l2VMCzp37uzkajSaGKdRo0ZpaWn79MsyTSVk165dTkyj0cQ4DOdi/H5tCTQajaayoy2BRqPRVHa0JdBoYpWw/YigevVkIBImFSXYLxogS64D2MVO0PyzeI/FbsFSBy5g2b8UVxn2U9tStv/QlkCjiVXUNwjyokZEqX9S6j0D8n56ldDECtGIoV4WpSzA328U15ZgD8H3cdwfjaaSEbSihvpmLXokmBMIhs1gOGhkGwE7GNmBQI4RyLUDEZI6/IOBQyCBo+PGCVlGcEcgmB0wLVsZ51txEvtVOcf2U6Sy8fr1OGWL/j5BrGBhBALGX9nZ369ZEw7FhyLyGWN1iSFqmhQH1Yvc1QcH1YTBqaQHyz+GaWsq0VpqycFjYVvzama0V/NmKWZQWXb5vExZH6iy+VINoCC2b9+O2q1fvz5JKroq2Bt3kczVq1fn5eW1aNHCzZFSL0U1lZubyxrD4XDDhg0ls6gWVq1atW3bto4dOzppzT6gLUGMEA2rt44Gl6ZnvLF4SU58ctBCj6D0I4ySaCCO0RIfDDFkrIj6tBnj3B7qhQwfzf4gaqmPPEadjzY6R4OJHSotklM7mntxx/a14+ICgUgUk4FJhzI9VmXzpRoYOXLkhRdeeP31159++unTpk3zamTirOCFF17gtHOy7EyWr7zyytNPP+3NcXGFfU2xRPuzpO6ZZ5558803n3TSScTdUsG7rj/++GPBggVOogg4AN4qGk2sE8J5DATiDCMUTAwEk6JxyYFQUiCYaIQSjbgEIxQfiIsPqGVCIERSBTOUqMM/EmT/czg4NOqgqLgKeXEJOfFJkYRE7IN9VNW8Tv7sT4IjRoxwoiXx5JNPopdvuumm5OTku+66q3///kuWLBkzZszXX3/dpk0bbMOwYcNM0zzkkEPeeOONF198ET/96KOPnjNnzqxZs5YtW/bpp58ec8wxqOPHH3984sSJuPBHHHHElClTHnvsseXLl3fu3Hny5Mljx45dsWJF+/bt4+PjUfrvvPNO1apVkceUscaWLVsyHXn00UfJT0pKaty4MbbnueeeCwaDtWvXlgbHjRs3adKkefPmpaWlVa9e/ZlnnmHDEGvatGmTJk3ohc8aaQqCGZ4wYQKmffDgwc2aNXNyNQccaIwoJ/S23LyFm7fnBOPVG4jV5QbMg8XkwIhapvqspYUbylJ9xIRMw/6eFctigvPNq8KCT7Jg8MkXGnxVvMEn6Qs+4YLBJ+8NPslCg6+KN/gkCwafvDcY7H8iVlA53pa6Q6zu7DshapgRw6oStY6sVzvFvppnH1slWraqKi8v74knnsjIyBg6dKh8HN7LHswJ4uLi6tatSxODBg1C9U+dOhV1jI5eunTpQw89hJ5FNbdq1YoZEPkIjB8/HhuA2cAkHHfccTk5OXj3mIqaNWtiLVDoePH33XdfSkoKFgJz8uCDD3br1g3FTUXR16Lia9So0adPH7TSZ599ht3C/e/UqRNr/Pzzz7EiaP8WLVqg+r/55puPP/4Y03LyySf/8ssvlO7cuXP06NFsMGu888479Ts1NRUNe5goZWNaUVP9jTrupMr/26n0zIRVtEQFg0BRoUR88oWGYvBJ+kKJ+OS9oTT4qnhDifjkvcF7LApgRKPBaBRFnC+SX2f/sgeWAO3svrB+y5YtqHu09o4dO6pUqYLOxXlEv59++ukUzZgxA72PwIYNGzBEPXv2HDBgwA033IASR18vXrw4Ss9NMysr64EHHli9evW33347c+bM9PR0/Hra8b4WH2MgkZUrVzI/mDt3Lg0i1rx5c4wQs5Avv/wSi0JrbAYt9+jR48QTT8QY0Ehubi42ZsiQIddeey0tsDo9IdBUJPD/1UOH/AlHzEgkakUC+DtWxMLXjMQFIqFoJC4aJuIEkkZ+XIf9GdjzViREiFoqwtINHD9THbgwh9Jnsvcne2AJ0KSvv/76uHHjzj///AYNGqBwX3nlFRx2Tr3t27ej91HWzz777PTp0/HQ69Wrt3XrVrQ2yvejjz6aMGHCbbfd1rlz519//fX333/H06d08+bN69evP+GEE958881GjRrVqlUrHA7Xr1+/b9++skaSkydPfvrpp5nOLFy48Oqrr0azY3Vos0uXLsxRsBPMQt544w0y2Yazzjrru+++w7q8++67lFKdbaYdSjMzM/WcQFPRiKoJQcg06gRCtSyzqhmoakZrBKLVA1Z1w6pmRquakapBq2owoiJGpLqhljrs/1CNnR+MVuOgqONi7V7KIQtUDdhzOjmo+90MQGmfHULs448/Tk1NJXLwwQdffPHFON04+LjzdevWbdq06RlnnIFGxusfPHgwqh/Ni21Ap6OLceRR03joKHS083PPPRcKhXDw+/XrN2fOHFR8p06dTjnlFJT4V199hbM/cODAlJQUVvrTTz9NmTIlEomwigsvvJBldnY25uevv/7CDrVp0wbLxBQEeWQwMDTC9mzatGnq1KmYImYhmCVKyfn666/PPvtsuf0gPdIUhX52KEZQj6EETDM7GtianZdnhqKGEQqoSw3qGpGc5nK26wclDhAKOxy5hhmJBlIC0VpxwTi5jGQYHEr8Vud6SBlRNk+RIubTob6cggL7gvjvprp/8jclriItLY0JAUaIPt95551t27Ylk6akHemptgQloi1BjIDCVzcGokZQxrB9rZkogZNcxo7ENbFA2D52hikPkZLYgys2paDMLIEvgkr1xd2lRKTIzRcxyfQhMk4iHzLdfGnBXYoAuJmSROPv2LFjw4YNzZo1S0hIIF/MgCvmMy2aQtGWIGawX1ODMUBvKCfSHit2Aee8GiiMjCLGnGZ/4xwLDtjuRyQazQuon4AE1TE0gvL1efUMmP3HXpYNZfN7ArZRQJk6MTsuSNxdFpSXZVEUWkpmMBiUiG/p4mYKrLd69eqtWrXCDMg2+FpQPdFoKgy22jA506NmwEKVqItDKqgC20bIUocDIRR1RAzTCoQsI2iZwYihHjhVvwt03z+0v9gb5YhWBSdRavaiCuxdLY2mMhA2rFwzEjHDVjASCDInQK2oCQIqRF05Um6oWupwIIRCjwWTOqx40AopOxAwsOH/lLuq3WSNJkZB50dM9asxuYjAQvmSdqZlKv1imugXXyC/xOCr4g0+yYLBJ19o8FXxBp+kL/iECwafvDf4JAsNvire4JMsGHzyBYI6Fr4qUZVp/7xMHTx1ec+eM9h3CWRut//QlkBTJMnJyU5McyCCCxkXCsSbgZD6dbEayxLsOKrFzfAGsRvFB18Vb/BJFgw++UKDr4o3+CR9wSdcMPjkvcEnWWjwVfEGn2TB4JMvNPiqEMjkcIWKEChTGM7FXGL5+3arRiNkZ2d37dp17ty5999//1FHHRW23wGlOQBxrjkbzvvKLJW2/6osO6o54LHsYyVX9ewDqYIcUfuGQdmADWBcX3755enp6QsXLtynd5FqKgm7du3q0qVLiW/002g0sciiRYsOP/xwJ5GPtgQaP7m5uUOGDJk/f756ia5Go6komKaZkJDw0ksvFXyzpLYEGj+WZclZwYyymAuLGo0mVmBEu+DhFRzX2hJodkPOFf3bC42mUqEtgUaj0VR2tOun0Wg0lR1tCTQajaayoy2BRqPRVHa0JdBoNJrKjrYEGo1GU9nRlkCj0WgqO9oSaDQaTWVHWwKNRqOp7GhLoNFoNJWbQOD/Afhf/uAEHSsdAAAAAElFTkSuQmCC"/>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b="1" dirty="0"/>
              <a:t>Front-end activities (40-50%)</a:t>
            </a:r>
          </a:p>
          <a:p>
            <a:r>
              <a:rPr lang="en-US" b="1" dirty="0"/>
              <a:t>Construction activities (15-20%)</a:t>
            </a:r>
            <a:endParaRPr lang="en-US" dirty="0"/>
          </a:p>
          <a:p>
            <a:r>
              <a:rPr lang="en-US" b="1" dirty="0"/>
              <a:t>Testing and installation (30-40%)</a:t>
            </a:r>
            <a:endParaRPr lang="en-US" dirty="0"/>
          </a:p>
          <a:p>
            <a:pPr>
              <a:buFont typeface="Wingdings" panose="05000000000000000000" pitchFamily="2" charset="2"/>
              <a:buChar char="v"/>
            </a:pPr>
            <a:r>
              <a:rPr lang="en-US" dirty="0"/>
              <a:t>Total days for development: </a:t>
            </a:r>
            <a:r>
              <a:rPr lang="en-US" dirty="0" smtClean="0"/>
              <a:t>138 working </a:t>
            </a:r>
            <a:r>
              <a:rPr lang="en-US" dirty="0"/>
              <a:t>days</a:t>
            </a:r>
          </a:p>
          <a:p>
            <a:pPr>
              <a:buFont typeface="Wingdings" panose="05000000000000000000" pitchFamily="2" charset="2"/>
              <a:buChar char="v"/>
            </a:pPr>
            <a:r>
              <a:rPr lang="en-US" dirty="0"/>
              <a:t>Total time for development: </a:t>
            </a:r>
            <a:r>
              <a:rPr lang="en-US" b="1" dirty="0"/>
              <a:t>8</a:t>
            </a:r>
            <a:r>
              <a:rPr lang="en-US" dirty="0"/>
              <a:t> months</a:t>
            </a:r>
          </a:p>
          <a:p>
            <a:endParaRPr lang="en-US" dirty="0"/>
          </a:p>
        </p:txBody>
      </p:sp>
    </p:spTree>
    <p:extLst>
      <p:ext uri="{BB962C8B-B14F-4D97-AF65-F5344CB8AC3E}">
        <p14:creationId xmlns:p14="http://schemas.microsoft.com/office/powerpoint/2010/main" val="26317176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1953-2429-4888-AB28-A38333C6362B}"/>
              </a:ext>
            </a:extLst>
          </p:cNvPr>
          <p:cNvSpPr>
            <a:spLocks noGrp="1"/>
          </p:cNvSpPr>
          <p:nvPr>
            <p:ph type="title"/>
          </p:nvPr>
        </p:nvSpPr>
        <p:spPr/>
        <p:txBody>
          <a:bodyPr/>
          <a:lstStyle/>
          <a:p>
            <a:r>
              <a:rPr lang="en-US" dirty="0"/>
              <a:t>Group information</a:t>
            </a:r>
          </a:p>
        </p:txBody>
      </p:sp>
      <p:graphicFrame>
        <p:nvGraphicFramePr>
          <p:cNvPr id="4" name="Table 4">
            <a:extLst>
              <a:ext uri="{FF2B5EF4-FFF2-40B4-BE49-F238E27FC236}">
                <a16:creationId xmlns:a16="http://schemas.microsoft.com/office/drawing/2014/main" id="{B62715AD-BA6A-4898-BB13-CFF3198CFFC8}"/>
              </a:ext>
            </a:extLst>
          </p:cNvPr>
          <p:cNvGraphicFramePr>
            <a:graphicFrameLocks noGrp="1"/>
          </p:cNvGraphicFramePr>
          <p:nvPr>
            <p:ph idx="1"/>
            <p:extLst>
              <p:ext uri="{D42A27DB-BD31-4B8C-83A1-F6EECF244321}">
                <p14:modId xmlns:p14="http://schemas.microsoft.com/office/powerpoint/2010/main" val="2144956351"/>
              </p:ext>
            </p:extLst>
          </p:nvPr>
        </p:nvGraphicFramePr>
        <p:xfrm>
          <a:off x="469815" y="2335427"/>
          <a:ext cx="11029950" cy="339193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164461414"/>
                    </a:ext>
                  </a:extLst>
                </a:gridCol>
                <a:gridCol w="5514975">
                  <a:extLst>
                    <a:ext uri="{9D8B030D-6E8A-4147-A177-3AD203B41FA5}">
                      <a16:colId xmlns:a16="http://schemas.microsoft.com/office/drawing/2014/main" val="1669319968"/>
                    </a:ext>
                  </a:extLst>
                </a:gridCol>
              </a:tblGrid>
              <a:tr h="678386">
                <a:tc>
                  <a:txBody>
                    <a:bodyPr/>
                    <a:lstStyle/>
                    <a:p>
                      <a:pPr algn="ctr"/>
                      <a:r>
                        <a:rPr lang="en-US" dirty="0"/>
                        <a:t>Name</a:t>
                      </a:r>
                    </a:p>
                  </a:txBody>
                  <a:tcPr marL="95913" marR="95913"/>
                </a:tc>
                <a:tc>
                  <a:txBody>
                    <a:bodyPr/>
                    <a:lstStyle/>
                    <a:p>
                      <a:pPr algn="ctr"/>
                      <a:r>
                        <a:rPr lang="en-US" dirty="0"/>
                        <a:t>ID</a:t>
                      </a:r>
                    </a:p>
                  </a:txBody>
                  <a:tcPr marL="95913" marR="95913"/>
                </a:tc>
                <a:extLst>
                  <a:ext uri="{0D108BD9-81ED-4DB2-BD59-A6C34878D82A}">
                    <a16:rowId xmlns:a16="http://schemas.microsoft.com/office/drawing/2014/main" val="2931584337"/>
                  </a:ext>
                </a:extLst>
              </a:tr>
              <a:tr h="678386">
                <a:tc>
                  <a:txBody>
                    <a:bodyPr/>
                    <a:lstStyle/>
                    <a:p>
                      <a:pPr algn="ctr"/>
                      <a:r>
                        <a:rPr lang="en-US" dirty="0"/>
                        <a:t>Jahan, Effat</a:t>
                      </a:r>
                    </a:p>
                  </a:txBody>
                  <a:tcPr marL="95913" marR="95913"/>
                </a:tc>
                <a:tc>
                  <a:txBody>
                    <a:bodyPr/>
                    <a:lstStyle/>
                    <a:p>
                      <a:pPr algn="ctr"/>
                      <a:r>
                        <a:rPr lang="en-US" dirty="0"/>
                        <a:t>18-38718-3</a:t>
                      </a:r>
                    </a:p>
                  </a:txBody>
                  <a:tcPr marL="95913" marR="95913"/>
                </a:tc>
                <a:extLst>
                  <a:ext uri="{0D108BD9-81ED-4DB2-BD59-A6C34878D82A}">
                    <a16:rowId xmlns:a16="http://schemas.microsoft.com/office/drawing/2014/main" val="1690543668"/>
                  </a:ext>
                </a:extLst>
              </a:tr>
              <a:tr h="678386">
                <a:tc>
                  <a:txBody>
                    <a:bodyPr/>
                    <a:lstStyle/>
                    <a:p>
                      <a:pPr algn="ctr"/>
                      <a:r>
                        <a:rPr lang="en-US" dirty="0"/>
                        <a:t>Tanjin, Merina</a:t>
                      </a:r>
                    </a:p>
                  </a:txBody>
                  <a:tcPr marL="95913" marR="95913"/>
                </a:tc>
                <a:tc>
                  <a:txBody>
                    <a:bodyPr/>
                    <a:lstStyle/>
                    <a:p>
                      <a:pPr algn="ctr"/>
                      <a:r>
                        <a:rPr lang="en-US" dirty="0"/>
                        <a:t>18-37783-2</a:t>
                      </a:r>
                    </a:p>
                  </a:txBody>
                  <a:tcPr marL="95913" marR="95913"/>
                </a:tc>
                <a:extLst>
                  <a:ext uri="{0D108BD9-81ED-4DB2-BD59-A6C34878D82A}">
                    <a16:rowId xmlns:a16="http://schemas.microsoft.com/office/drawing/2014/main" val="1504050761"/>
                  </a:ext>
                </a:extLst>
              </a:tr>
              <a:tr h="678386">
                <a:tc>
                  <a:txBody>
                    <a:bodyPr/>
                    <a:lstStyle/>
                    <a:p>
                      <a:pPr algn="ctr"/>
                      <a:r>
                        <a:rPr lang="en-US" dirty="0"/>
                        <a:t>Saha, Manik</a:t>
                      </a:r>
                    </a:p>
                  </a:txBody>
                  <a:tcPr marL="95913" marR="95913"/>
                </a:tc>
                <a:tc>
                  <a:txBody>
                    <a:bodyPr/>
                    <a:lstStyle/>
                    <a:p>
                      <a:pPr algn="ctr"/>
                      <a:r>
                        <a:rPr lang="en-US" dirty="0"/>
                        <a:t>18-38965-3</a:t>
                      </a:r>
                    </a:p>
                  </a:txBody>
                  <a:tcPr marL="95913" marR="95913"/>
                </a:tc>
                <a:extLst>
                  <a:ext uri="{0D108BD9-81ED-4DB2-BD59-A6C34878D82A}">
                    <a16:rowId xmlns:a16="http://schemas.microsoft.com/office/drawing/2014/main" val="1844781511"/>
                  </a:ext>
                </a:extLst>
              </a:tr>
              <a:tr h="678386">
                <a:tc>
                  <a:txBody>
                    <a:bodyPr/>
                    <a:lstStyle/>
                    <a:p>
                      <a:pPr algn="ctr"/>
                      <a:r>
                        <a:rPr lang="en-US" dirty="0"/>
                        <a:t>Mim, Fyzun Naher</a:t>
                      </a:r>
                    </a:p>
                  </a:txBody>
                  <a:tcPr marL="95913" marR="95913"/>
                </a:tc>
                <a:tc>
                  <a:txBody>
                    <a:bodyPr/>
                    <a:lstStyle/>
                    <a:p>
                      <a:pPr algn="ctr"/>
                      <a:r>
                        <a:rPr lang="en-US" dirty="0"/>
                        <a:t>18-36446-1</a:t>
                      </a:r>
                    </a:p>
                  </a:txBody>
                  <a:tcPr marL="95913" marR="95913"/>
                </a:tc>
                <a:extLst>
                  <a:ext uri="{0D108BD9-81ED-4DB2-BD59-A6C34878D82A}">
                    <a16:rowId xmlns:a16="http://schemas.microsoft.com/office/drawing/2014/main" val="1869206840"/>
                  </a:ext>
                </a:extLst>
              </a:tr>
            </a:tbl>
          </a:graphicData>
        </a:graphic>
      </p:graphicFrame>
    </p:spTree>
    <p:extLst>
      <p:ext uri="{BB962C8B-B14F-4D97-AF65-F5344CB8AC3E}">
        <p14:creationId xmlns:p14="http://schemas.microsoft.com/office/powerpoint/2010/main" val="311775467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09600" y="706582"/>
            <a:ext cx="7509164" cy="595745"/>
          </a:xfrm>
        </p:spPr>
        <p:txBody>
          <a:bodyPr>
            <a:normAutofit/>
          </a:bodyPr>
          <a:lstStyle/>
          <a:p>
            <a:r>
              <a:rPr lang="en-GB" dirty="0" smtClean="0"/>
              <a:t>Budget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7936866"/>
              </p:ext>
            </p:extLst>
          </p:nvPr>
        </p:nvGraphicFramePr>
        <p:xfrm>
          <a:off x="415635" y="1551708"/>
          <a:ext cx="11346873" cy="5031754"/>
        </p:xfrm>
        <a:graphic>
          <a:graphicData uri="http://schemas.openxmlformats.org/drawingml/2006/table">
            <a:tbl>
              <a:tblPr firstRow="1" firstCol="1" bandRow="1">
                <a:tableStyleId>{5C22544A-7EE6-4342-B048-85BDC9FD1C3A}</a:tableStyleId>
              </a:tblPr>
              <a:tblGrid>
                <a:gridCol w="2039889">
                  <a:extLst>
                    <a:ext uri="{9D8B030D-6E8A-4147-A177-3AD203B41FA5}">
                      <a16:colId xmlns:a16="http://schemas.microsoft.com/office/drawing/2014/main" val="1799702390"/>
                    </a:ext>
                  </a:extLst>
                </a:gridCol>
                <a:gridCol w="3102328">
                  <a:extLst>
                    <a:ext uri="{9D8B030D-6E8A-4147-A177-3AD203B41FA5}">
                      <a16:colId xmlns:a16="http://schemas.microsoft.com/office/drawing/2014/main" val="1452402840"/>
                    </a:ext>
                  </a:extLst>
                </a:gridCol>
                <a:gridCol w="3102328">
                  <a:extLst>
                    <a:ext uri="{9D8B030D-6E8A-4147-A177-3AD203B41FA5}">
                      <a16:colId xmlns:a16="http://schemas.microsoft.com/office/drawing/2014/main" val="1128020765"/>
                    </a:ext>
                  </a:extLst>
                </a:gridCol>
                <a:gridCol w="3102328">
                  <a:extLst>
                    <a:ext uri="{9D8B030D-6E8A-4147-A177-3AD203B41FA5}">
                      <a16:colId xmlns:a16="http://schemas.microsoft.com/office/drawing/2014/main" val="523132882"/>
                    </a:ext>
                  </a:extLst>
                </a:gridCol>
              </a:tblGrid>
              <a:tr h="653862">
                <a:tc>
                  <a:txBody>
                    <a:bodyPr/>
                    <a:lstStyle/>
                    <a:p>
                      <a:pPr marL="0" marR="0" algn="just">
                        <a:lnSpc>
                          <a:spcPct val="115000"/>
                        </a:lnSpc>
                        <a:spcBef>
                          <a:spcPts val="1200"/>
                        </a:spcBef>
                        <a:spcAft>
                          <a:spcPts val="0"/>
                        </a:spcAft>
                      </a:pPr>
                      <a:r>
                        <a:rPr lang="en-US" sz="1600" i="0" dirty="0">
                          <a:effectLst/>
                          <a:latin typeface="Times New Roman" panose="02020603050405020304" pitchFamily="18" charset="0"/>
                          <a:cs typeface="Times New Roman" panose="02020603050405020304" pitchFamily="18" charset="0"/>
                        </a:rPr>
                        <a:t>Items</a:t>
                      </a:r>
                    </a:p>
                    <a:p>
                      <a:pPr marL="0" marR="0" algn="just">
                        <a:lnSpc>
                          <a:spcPct val="115000"/>
                        </a:lnSpc>
                        <a:spcBef>
                          <a:spcPts val="1200"/>
                        </a:spcBef>
                        <a:spcAft>
                          <a:spcPts val="0"/>
                        </a:spcAft>
                      </a:pPr>
                      <a:r>
                        <a:rPr lang="en-US" sz="1600" i="0" dirty="0">
                          <a:effectLst/>
                          <a:latin typeface="Times New Roman" panose="02020603050405020304" pitchFamily="18" charset="0"/>
                          <a:cs typeface="Times New Roman" panose="02020603050405020304" pitchFamily="18" charset="0"/>
                        </a:rPr>
                        <a:t> </a:t>
                      </a:r>
                      <a:endParaRPr lang="en-US" sz="16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330200" algn="just">
                        <a:lnSpc>
                          <a:spcPct val="115000"/>
                        </a:lnSpc>
                        <a:spcBef>
                          <a:spcPts val="0"/>
                        </a:spcBef>
                        <a:spcAft>
                          <a:spcPts val="0"/>
                        </a:spcAft>
                      </a:pPr>
                      <a:r>
                        <a:rPr lang="en-US" sz="1600" i="0" dirty="0">
                          <a:effectLst/>
                          <a:latin typeface="Times New Roman" panose="02020603050405020304" pitchFamily="18" charset="0"/>
                          <a:cs typeface="Times New Roman" panose="02020603050405020304" pitchFamily="18" charset="0"/>
                        </a:rPr>
                        <a:t>Daily Cost (BDT)</a:t>
                      </a:r>
                      <a:endParaRPr lang="en-US" sz="16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600" i="0">
                          <a:effectLst/>
                          <a:latin typeface="Times New Roman" panose="02020603050405020304" pitchFamily="18" charset="0"/>
                          <a:cs typeface="Times New Roman" panose="02020603050405020304" pitchFamily="18" charset="0"/>
                        </a:rPr>
                        <a:t>No. of Days</a:t>
                      </a:r>
                      <a:endParaRPr lang="en-US" sz="16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317500" algn="just">
                        <a:lnSpc>
                          <a:spcPct val="115000"/>
                        </a:lnSpc>
                        <a:spcBef>
                          <a:spcPts val="0"/>
                        </a:spcBef>
                        <a:spcAft>
                          <a:spcPts val="0"/>
                        </a:spcAft>
                      </a:pPr>
                      <a:r>
                        <a:rPr lang="en-US" sz="1600" i="0">
                          <a:effectLst/>
                          <a:latin typeface="Times New Roman" panose="02020603050405020304" pitchFamily="18" charset="0"/>
                          <a:cs typeface="Times New Roman" panose="02020603050405020304" pitchFamily="18" charset="0"/>
                        </a:rPr>
                        <a:t>Total Cost (BDT)</a:t>
                      </a:r>
                      <a:endParaRPr lang="en-US" sz="16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extLst>
                  <a:ext uri="{0D108BD9-81ED-4DB2-BD59-A6C34878D82A}">
                    <a16:rowId xmlns:a16="http://schemas.microsoft.com/office/drawing/2014/main" val="399907708"/>
                  </a:ext>
                </a:extLst>
              </a:tr>
              <a:tr h="497725">
                <a:tc>
                  <a:txBody>
                    <a:bodyPr/>
                    <a:lstStyle/>
                    <a:p>
                      <a:pPr marL="0" marR="0" algn="just">
                        <a:lnSpc>
                          <a:spcPct val="115000"/>
                        </a:lnSpc>
                        <a:spcBef>
                          <a:spcPts val="1200"/>
                        </a:spcBef>
                        <a:spcAft>
                          <a:spcPts val="0"/>
                        </a:spcAft>
                      </a:pPr>
                      <a:r>
                        <a:rPr lang="en-US" sz="1600" i="0">
                          <a:effectLst/>
                          <a:latin typeface="Times New Roman" panose="02020603050405020304" pitchFamily="18" charset="0"/>
                          <a:cs typeface="Times New Roman" panose="02020603050405020304" pitchFamily="18" charset="0"/>
                        </a:rPr>
                        <a:t>Front-end developer</a:t>
                      </a:r>
                      <a:endParaRPr lang="en-US" sz="16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dirty="0">
                          <a:effectLst/>
                          <a:latin typeface="Times New Roman" panose="02020603050405020304" pitchFamily="18" charset="0"/>
                          <a:cs typeface="Times New Roman" panose="02020603050405020304" pitchFamily="18" charset="0"/>
                        </a:rPr>
                        <a:t>650</a:t>
                      </a:r>
                      <a:endPar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96</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62,400</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extLst>
                  <a:ext uri="{0D108BD9-81ED-4DB2-BD59-A6C34878D82A}">
                    <a16:rowId xmlns:a16="http://schemas.microsoft.com/office/drawing/2014/main" val="1683720637"/>
                  </a:ext>
                </a:extLst>
              </a:tr>
              <a:tr h="497725">
                <a:tc>
                  <a:txBody>
                    <a:bodyPr/>
                    <a:lstStyle/>
                    <a:p>
                      <a:pPr marL="0" marR="0" algn="just">
                        <a:lnSpc>
                          <a:spcPct val="115000"/>
                        </a:lnSpc>
                        <a:spcBef>
                          <a:spcPts val="1200"/>
                        </a:spcBef>
                        <a:spcAft>
                          <a:spcPts val="0"/>
                        </a:spcAft>
                      </a:pPr>
                      <a:r>
                        <a:rPr lang="en-US" sz="1600" i="0">
                          <a:effectLst/>
                          <a:latin typeface="Times New Roman" panose="02020603050405020304" pitchFamily="18" charset="0"/>
                          <a:cs typeface="Times New Roman" panose="02020603050405020304" pitchFamily="18" charset="0"/>
                        </a:rPr>
                        <a:t>Back-end developer</a:t>
                      </a:r>
                      <a:endParaRPr lang="en-US" sz="16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750</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88</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66,000</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extLst>
                  <a:ext uri="{0D108BD9-81ED-4DB2-BD59-A6C34878D82A}">
                    <a16:rowId xmlns:a16="http://schemas.microsoft.com/office/drawing/2014/main" val="1670494513"/>
                  </a:ext>
                </a:extLst>
              </a:tr>
              <a:tr h="497725">
                <a:tc>
                  <a:txBody>
                    <a:bodyPr/>
                    <a:lstStyle/>
                    <a:p>
                      <a:pPr marL="0" marR="0" algn="just">
                        <a:lnSpc>
                          <a:spcPct val="115000"/>
                        </a:lnSpc>
                        <a:spcBef>
                          <a:spcPts val="1200"/>
                        </a:spcBef>
                        <a:spcAft>
                          <a:spcPts val="0"/>
                        </a:spcAft>
                      </a:pPr>
                      <a:r>
                        <a:rPr lang="en-US" sz="1600" i="0" dirty="0">
                          <a:effectLst/>
                          <a:latin typeface="Times New Roman" panose="02020603050405020304" pitchFamily="18" charset="0"/>
                          <a:cs typeface="Times New Roman" panose="02020603050405020304" pitchFamily="18" charset="0"/>
                        </a:rPr>
                        <a:t>Business engineering</a:t>
                      </a:r>
                      <a:endParaRPr lang="en-US" sz="16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dirty="0">
                          <a:effectLst/>
                          <a:latin typeface="Times New Roman" panose="02020603050405020304" pitchFamily="18" charset="0"/>
                          <a:cs typeface="Times New Roman" panose="02020603050405020304" pitchFamily="18" charset="0"/>
                        </a:rPr>
                        <a:t>400</a:t>
                      </a:r>
                      <a:endPar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25</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10,000</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extLst>
                  <a:ext uri="{0D108BD9-81ED-4DB2-BD59-A6C34878D82A}">
                    <a16:rowId xmlns:a16="http://schemas.microsoft.com/office/drawing/2014/main" val="4266183847"/>
                  </a:ext>
                </a:extLst>
              </a:tr>
              <a:tr h="728647">
                <a:tc>
                  <a:txBody>
                    <a:bodyPr/>
                    <a:lstStyle/>
                    <a:p>
                      <a:pPr marL="0" marR="0" algn="just">
                        <a:lnSpc>
                          <a:spcPct val="115000"/>
                        </a:lnSpc>
                        <a:spcBef>
                          <a:spcPts val="1200"/>
                        </a:spcBef>
                        <a:spcAft>
                          <a:spcPts val="0"/>
                        </a:spcAft>
                      </a:pPr>
                      <a:r>
                        <a:rPr lang="en-US" sz="1600" i="0">
                          <a:effectLst/>
                          <a:latin typeface="Times New Roman" panose="02020603050405020304" pitchFamily="18" charset="0"/>
                          <a:cs typeface="Times New Roman" panose="02020603050405020304" pitchFamily="18" charset="0"/>
                        </a:rPr>
                        <a:t>Total development cost</a:t>
                      </a:r>
                      <a:endParaRPr lang="en-US" sz="16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dirty="0">
                          <a:effectLst/>
                          <a:latin typeface="Times New Roman" panose="02020603050405020304" pitchFamily="18" charset="0"/>
                          <a:cs typeface="Times New Roman" panose="02020603050405020304" pitchFamily="18" charset="0"/>
                        </a:rPr>
                        <a:t> </a:t>
                      </a:r>
                      <a:endPar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dirty="0">
                          <a:effectLst/>
                          <a:latin typeface="Times New Roman" panose="02020603050405020304" pitchFamily="18" charset="0"/>
                          <a:cs typeface="Times New Roman" panose="02020603050405020304" pitchFamily="18" charset="0"/>
                        </a:rPr>
                        <a:t> </a:t>
                      </a:r>
                      <a:endPar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BDT 138,400</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extLst>
                  <a:ext uri="{0D108BD9-81ED-4DB2-BD59-A6C34878D82A}">
                    <a16:rowId xmlns:a16="http://schemas.microsoft.com/office/drawing/2014/main" val="1534120872"/>
                  </a:ext>
                </a:extLst>
              </a:tr>
              <a:tr h="497725">
                <a:tc>
                  <a:txBody>
                    <a:bodyPr/>
                    <a:lstStyle/>
                    <a:p>
                      <a:pPr marL="0" marR="0" algn="just">
                        <a:lnSpc>
                          <a:spcPct val="115000"/>
                        </a:lnSpc>
                        <a:spcBef>
                          <a:spcPts val="1200"/>
                        </a:spcBef>
                        <a:spcAft>
                          <a:spcPts val="0"/>
                        </a:spcAft>
                      </a:pPr>
                      <a:r>
                        <a:rPr lang="en-US" sz="1600" i="0">
                          <a:effectLst/>
                          <a:latin typeface="Times New Roman" panose="02020603050405020304" pitchFamily="18" charset="0"/>
                          <a:cs typeface="Times New Roman" panose="02020603050405020304" pitchFamily="18" charset="0"/>
                        </a:rPr>
                        <a:t>Overhead Cost (20%)</a:t>
                      </a:r>
                      <a:endParaRPr lang="en-US" sz="16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dirty="0">
                          <a:effectLst/>
                          <a:latin typeface="Times New Roman" panose="02020603050405020304" pitchFamily="18" charset="0"/>
                          <a:cs typeface="Times New Roman" panose="02020603050405020304" pitchFamily="18" charset="0"/>
                        </a:rPr>
                        <a:t> </a:t>
                      </a:r>
                      <a:endPar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 </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dirty="0">
                          <a:effectLst/>
                          <a:latin typeface="Times New Roman" panose="02020603050405020304" pitchFamily="18" charset="0"/>
                          <a:cs typeface="Times New Roman" panose="02020603050405020304" pitchFamily="18" charset="0"/>
                        </a:rPr>
                        <a:t>27,680</a:t>
                      </a:r>
                      <a:endPar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extLst>
                  <a:ext uri="{0D108BD9-81ED-4DB2-BD59-A6C34878D82A}">
                    <a16:rowId xmlns:a16="http://schemas.microsoft.com/office/drawing/2014/main" val="3864418291"/>
                  </a:ext>
                </a:extLst>
              </a:tr>
              <a:tr h="611890">
                <a:tc>
                  <a:txBody>
                    <a:bodyPr/>
                    <a:lstStyle/>
                    <a:p>
                      <a:pPr marL="0" marR="0" algn="just">
                        <a:lnSpc>
                          <a:spcPct val="115000"/>
                        </a:lnSpc>
                        <a:spcBef>
                          <a:spcPts val="1200"/>
                        </a:spcBef>
                        <a:spcAft>
                          <a:spcPts val="0"/>
                        </a:spcAft>
                      </a:pPr>
                      <a:r>
                        <a:rPr lang="en-US" sz="1600" i="0">
                          <a:effectLst/>
                          <a:latin typeface="Times New Roman" panose="02020603050405020304" pitchFamily="18" charset="0"/>
                          <a:cs typeface="Times New Roman" panose="02020603050405020304" pitchFamily="18" charset="0"/>
                        </a:rPr>
                        <a:t>Safety net for spillover (8%)</a:t>
                      </a:r>
                      <a:endParaRPr lang="en-US" sz="16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 </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dirty="0">
                          <a:effectLst/>
                          <a:latin typeface="Times New Roman" panose="02020603050405020304" pitchFamily="18" charset="0"/>
                          <a:cs typeface="Times New Roman" panose="02020603050405020304" pitchFamily="18" charset="0"/>
                        </a:rPr>
                        <a:t> </a:t>
                      </a:r>
                      <a:endPar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b="0" i="0" dirty="0">
                          <a:effectLst/>
                          <a:latin typeface="Times New Roman" panose="02020603050405020304" pitchFamily="18" charset="0"/>
                          <a:cs typeface="Times New Roman" panose="02020603050405020304" pitchFamily="18" charset="0"/>
                        </a:rPr>
                        <a:t>11,072</a:t>
                      </a:r>
                      <a:endParaRPr lang="en-US" sz="18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extLst>
                  <a:ext uri="{0D108BD9-81ED-4DB2-BD59-A6C34878D82A}">
                    <a16:rowId xmlns:a16="http://schemas.microsoft.com/office/drawing/2014/main" val="2017543495"/>
                  </a:ext>
                </a:extLst>
              </a:tr>
              <a:tr h="437461">
                <a:tc>
                  <a:txBody>
                    <a:bodyPr/>
                    <a:lstStyle/>
                    <a:p>
                      <a:pPr marL="0" marR="0" algn="just">
                        <a:lnSpc>
                          <a:spcPct val="115000"/>
                        </a:lnSpc>
                        <a:spcBef>
                          <a:spcPts val="1200"/>
                        </a:spcBef>
                        <a:spcAft>
                          <a:spcPts val="0"/>
                        </a:spcAft>
                      </a:pPr>
                      <a:r>
                        <a:rPr lang="en-US" sz="1600" i="0">
                          <a:effectLst/>
                          <a:latin typeface="Times New Roman" panose="02020603050405020304" pitchFamily="18" charset="0"/>
                          <a:cs typeface="Times New Roman" panose="02020603050405020304" pitchFamily="18" charset="0"/>
                        </a:rPr>
                        <a:t>Cloud Server</a:t>
                      </a:r>
                      <a:endParaRPr lang="en-US" sz="16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 </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 </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260,000</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extLst>
                  <a:ext uri="{0D108BD9-81ED-4DB2-BD59-A6C34878D82A}">
                    <a16:rowId xmlns:a16="http://schemas.microsoft.com/office/drawing/2014/main" val="439738767"/>
                  </a:ext>
                </a:extLst>
              </a:tr>
              <a:tr h="495604">
                <a:tc>
                  <a:txBody>
                    <a:bodyPr/>
                    <a:lstStyle/>
                    <a:p>
                      <a:pPr marL="0" marR="0" algn="just">
                        <a:lnSpc>
                          <a:spcPct val="115000"/>
                        </a:lnSpc>
                        <a:spcBef>
                          <a:spcPts val="1200"/>
                        </a:spcBef>
                        <a:spcAft>
                          <a:spcPts val="0"/>
                        </a:spcAft>
                      </a:pPr>
                      <a:r>
                        <a:rPr lang="en-US" sz="1600" i="0" dirty="0">
                          <a:effectLst/>
                          <a:latin typeface="Times New Roman" panose="02020603050405020304" pitchFamily="18" charset="0"/>
                          <a:cs typeface="Times New Roman" panose="02020603050405020304" pitchFamily="18" charset="0"/>
                        </a:rPr>
                        <a:t>Net cost</a:t>
                      </a:r>
                      <a:endParaRPr lang="en-US" sz="16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 </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1800" i="0">
                          <a:effectLst/>
                          <a:latin typeface="Times New Roman" panose="02020603050405020304" pitchFamily="18" charset="0"/>
                          <a:cs typeface="Times New Roman" panose="02020603050405020304" pitchFamily="18" charset="0"/>
                        </a:rPr>
                        <a:t> </a:t>
                      </a:r>
                      <a:endParaRPr lang="en-US" sz="1800"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tc>
                  <a:txBody>
                    <a:bodyPr/>
                    <a:lstStyle/>
                    <a:p>
                      <a:pPr marL="0" marR="0" algn="just">
                        <a:lnSpc>
                          <a:spcPct val="115000"/>
                        </a:lnSpc>
                        <a:spcBef>
                          <a:spcPts val="0"/>
                        </a:spcBef>
                        <a:spcAft>
                          <a:spcPts val="0"/>
                        </a:spcAft>
                      </a:pPr>
                      <a:r>
                        <a:rPr lang="en-US" sz="2400" b="1" i="0" dirty="0">
                          <a:effectLst/>
                          <a:latin typeface="Times New Roman" panose="02020603050405020304" pitchFamily="18" charset="0"/>
                          <a:cs typeface="Times New Roman" panose="02020603050405020304" pitchFamily="18" charset="0"/>
                        </a:rPr>
                        <a:t>BDT 437,152</a:t>
                      </a:r>
                      <a:endParaRPr lang="en-US" sz="2400" b="1"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528" marR="45034" marT="15011" marB="37528"/>
                </a:tc>
                <a:extLst>
                  <a:ext uri="{0D108BD9-81ED-4DB2-BD59-A6C34878D82A}">
                    <a16:rowId xmlns:a16="http://schemas.microsoft.com/office/drawing/2014/main" val="2228503345"/>
                  </a:ext>
                </a:extLst>
              </a:tr>
            </a:tbl>
          </a:graphicData>
        </a:graphic>
      </p:graphicFrame>
    </p:spTree>
    <p:extLst>
      <p:ext uri="{BB962C8B-B14F-4D97-AF65-F5344CB8AC3E}">
        <p14:creationId xmlns:p14="http://schemas.microsoft.com/office/powerpoint/2010/main" val="125621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98765" y="817417"/>
            <a:ext cx="2258290" cy="775856"/>
          </a:xfrm>
        </p:spPr>
        <p:txBody>
          <a:bodyPr>
            <a:normAutofit/>
          </a:bodyPr>
          <a:lstStyle/>
          <a:p>
            <a:r>
              <a:rPr lang="en-GB" dirty="0" smtClean="0"/>
              <a:t>Schedule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19193754"/>
              </p:ext>
            </p:extLst>
          </p:nvPr>
        </p:nvGraphicFramePr>
        <p:xfrm>
          <a:off x="638464" y="3803070"/>
          <a:ext cx="11124050" cy="2769489"/>
        </p:xfrm>
        <a:graphic>
          <a:graphicData uri="http://schemas.openxmlformats.org/drawingml/2006/table">
            <a:tbl>
              <a:tblPr firstRow="1" firstCol="1" bandRow="1">
                <a:tableStyleId>{5C22544A-7EE6-4342-B048-85BDC9FD1C3A}</a:tableStyleId>
              </a:tblPr>
              <a:tblGrid>
                <a:gridCol w="2224810">
                  <a:extLst>
                    <a:ext uri="{9D8B030D-6E8A-4147-A177-3AD203B41FA5}">
                      <a16:colId xmlns:a16="http://schemas.microsoft.com/office/drawing/2014/main" val="2934244450"/>
                    </a:ext>
                  </a:extLst>
                </a:gridCol>
                <a:gridCol w="2224810">
                  <a:extLst>
                    <a:ext uri="{9D8B030D-6E8A-4147-A177-3AD203B41FA5}">
                      <a16:colId xmlns:a16="http://schemas.microsoft.com/office/drawing/2014/main" val="181862435"/>
                    </a:ext>
                  </a:extLst>
                </a:gridCol>
                <a:gridCol w="2224810">
                  <a:extLst>
                    <a:ext uri="{9D8B030D-6E8A-4147-A177-3AD203B41FA5}">
                      <a16:colId xmlns:a16="http://schemas.microsoft.com/office/drawing/2014/main" val="380033429"/>
                    </a:ext>
                  </a:extLst>
                </a:gridCol>
                <a:gridCol w="2224810">
                  <a:extLst>
                    <a:ext uri="{9D8B030D-6E8A-4147-A177-3AD203B41FA5}">
                      <a16:colId xmlns:a16="http://schemas.microsoft.com/office/drawing/2014/main" val="3069658343"/>
                    </a:ext>
                  </a:extLst>
                </a:gridCol>
                <a:gridCol w="2224810">
                  <a:extLst>
                    <a:ext uri="{9D8B030D-6E8A-4147-A177-3AD203B41FA5}">
                      <a16:colId xmlns:a16="http://schemas.microsoft.com/office/drawing/2014/main" val="2958380973"/>
                    </a:ext>
                  </a:extLst>
                </a:gridCol>
              </a:tblGrid>
              <a:tr h="0">
                <a:tc>
                  <a:txBody>
                    <a:bodyPr/>
                    <a:lstStyle/>
                    <a:p>
                      <a:pPr marL="0" marR="0" algn="just">
                        <a:lnSpc>
                          <a:spcPct val="115000"/>
                        </a:lnSpc>
                        <a:spcBef>
                          <a:spcPts val="0"/>
                        </a:spcBef>
                        <a:spcAft>
                          <a:spcPts val="0"/>
                        </a:spcAft>
                      </a:pPr>
                      <a:r>
                        <a:rPr lang="en-US" sz="1100">
                          <a:effectLst/>
                        </a:rPr>
                        <a:t>Tasks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MONTH 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MONTH 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MONTH 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MONTH 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699872804"/>
                  </a:ext>
                </a:extLst>
              </a:tr>
              <a:tr h="0">
                <a:tc>
                  <a:txBody>
                    <a:bodyPr/>
                    <a:lstStyle/>
                    <a:p>
                      <a:pPr marL="0" marR="0" algn="just">
                        <a:lnSpc>
                          <a:spcPct val="115000"/>
                        </a:lnSpc>
                        <a:spcBef>
                          <a:spcPts val="0"/>
                        </a:spcBef>
                        <a:spcAft>
                          <a:spcPts val="0"/>
                        </a:spcAft>
                      </a:pPr>
                      <a:r>
                        <a:rPr lang="en-US" sz="1100">
                          <a:effectLst/>
                        </a:rPr>
                        <a:t>Collecting Requirements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1/8/2021 to 15/8/2021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322189734"/>
                  </a:ext>
                </a:extLst>
              </a:tr>
              <a:tr h="0">
                <a:tc>
                  <a:txBody>
                    <a:bodyPr/>
                    <a:lstStyle/>
                    <a:p>
                      <a:pPr marL="0" marR="0" algn="just">
                        <a:lnSpc>
                          <a:spcPct val="115000"/>
                        </a:lnSpc>
                        <a:spcBef>
                          <a:spcPts val="0"/>
                        </a:spcBef>
                        <a:spcAft>
                          <a:spcPts val="0"/>
                        </a:spcAft>
                      </a:pPr>
                      <a:r>
                        <a:rPr lang="en-US" sz="1100">
                          <a:effectLst/>
                        </a:rPr>
                        <a:t>Team Preparation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8/8/2021 to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12/9/2021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350900562"/>
                  </a:ext>
                </a:extLst>
              </a:tr>
              <a:tr h="0">
                <a:tc>
                  <a:txBody>
                    <a:bodyPr/>
                    <a:lstStyle/>
                    <a:p>
                      <a:pPr marL="0" marR="0" algn="just">
                        <a:lnSpc>
                          <a:spcPct val="115000"/>
                        </a:lnSpc>
                        <a:spcBef>
                          <a:spcPts val="0"/>
                        </a:spcBef>
                        <a:spcAft>
                          <a:spcPts val="0"/>
                        </a:spcAft>
                      </a:pPr>
                      <a:r>
                        <a:rPr lang="en-US" sz="1100">
                          <a:effectLst/>
                        </a:rPr>
                        <a:t>Analyzing project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12/9/2021 to 30/9/2021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875675757"/>
                  </a:ext>
                </a:extLst>
              </a:tr>
              <a:tr h="0">
                <a:tc>
                  <a:txBody>
                    <a:bodyPr/>
                    <a:lstStyle/>
                    <a:p>
                      <a:pPr marL="0" marR="0" algn="just">
                        <a:lnSpc>
                          <a:spcPct val="115000"/>
                        </a:lnSpc>
                        <a:spcBef>
                          <a:spcPts val="0"/>
                        </a:spcBef>
                        <a:spcAft>
                          <a:spcPts val="0"/>
                        </a:spcAft>
                      </a:pPr>
                      <a:r>
                        <a:rPr lang="en-US" sz="1100">
                          <a:effectLst/>
                        </a:rPr>
                        <a:t>Overall Process Design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12/9/2021 to 30/9/2021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543961431"/>
                  </a:ext>
                </a:extLst>
              </a:tr>
              <a:tr h="0">
                <a:tc>
                  <a:txBody>
                    <a:bodyPr/>
                    <a:lstStyle/>
                    <a:p>
                      <a:pPr marL="0" marR="0" algn="just">
                        <a:lnSpc>
                          <a:spcPct val="115000"/>
                        </a:lnSpc>
                        <a:spcBef>
                          <a:spcPts val="0"/>
                        </a:spcBef>
                        <a:spcAft>
                          <a:spcPts val="0"/>
                        </a:spcAft>
                      </a:pPr>
                      <a:r>
                        <a:rPr lang="en-US" sz="1100">
                          <a:effectLst/>
                        </a:rPr>
                        <a:t>Technology Choosing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25/9/2021 to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10/10/2021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837707993"/>
                  </a:ext>
                </a:extLst>
              </a:tr>
              <a:tr h="0">
                <a:tc>
                  <a:txBody>
                    <a:bodyPr/>
                    <a:lstStyle/>
                    <a:p>
                      <a:pPr marL="0" marR="0" algn="just">
                        <a:lnSpc>
                          <a:spcPct val="115000"/>
                        </a:lnSpc>
                        <a:spcBef>
                          <a:spcPts val="0"/>
                        </a:spcBef>
                        <a:spcAft>
                          <a:spcPts val="0"/>
                        </a:spcAft>
                      </a:pPr>
                      <a:r>
                        <a:rPr lang="en-US" sz="1100">
                          <a:effectLst/>
                        </a:rPr>
                        <a:t>Analyzing Scenarios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25/9/2021 to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25/10/2021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468094941"/>
                  </a:ext>
                </a:extLst>
              </a:tr>
              <a:tr h="0">
                <a:tc>
                  <a:txBody>
                    <a:bodyPr/>
                    <a:lstStyle/>
                    <a:p>
                      <a:pPr marL="0" marR="0" algn="just">
                        <a:lnSpc>
                          <a:spcPct val="115000"/>
                        </a:lnSpc>
                        <a:spcBef>
                          <a:spcPts val="0"/>
                        </a:spcBef>
                        <a:spcAft>
                          <a:spcPts val="0"/>
                        </a:spcAft>
                      </a:pPr>
                      <a:r>
                        <a:rPr lang="en-US" sz="1100">
                          <a:effectLst/>
                        </a:rPr>
                        <a:t>UML Designs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25/9/2021 to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28/11/2021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804099433"/>
                  </a:ext>
                </a:extLst>
              </a:tr>
              <a:tr h="0">
                <a:tc>
                  <a:txBody>
                    <a:bodyPr/>
                    <a:lstStyle/>
                    <a:p>
                      <a:pPr marL="0" marR="0" algn="just">
                        <a:lnSpc>
                          <a:spcPct val="115000"/>
                        </a:lnSpc>
                        <a:spcBef>
                          <a:spcPts val="0"/>
                        </a:spcBef>
                        <a:spcAft>
                          <a:spcPts val="0"/>
                        </a:spcAft>
                      </a:pPr>
                      <a:r>
                        <a:rPr lang="en-US" sz="1100">
                          <a:effectLst/>
                        </a:rPr>
                        <a:t>Database Design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25/9/2021 to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dirty="0">
                          <a:effectLst/>
                        </a:rPr>
                        <a:t>15/11/2021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713371481"/>
                  </a:ext>
                </a:extLst>
              </a:tr>
            </a:tbl>
          </a:graphicData>
        </a:graphic>
      </p:graphicFrame>
      <p:sp>
        <p:nvSpPr>
          <p:cNvPr id="4" name="Rectangle 2"/>
          <p:cNvSpPr>
            <a:spLocks noChangeArrowheads="1"/>
          </p:cNvSpPr>
          <p:nvPr/>
        </p:nvSpPr>
        <p:spPr bwMode="auto">
          <a:xfrm>
            <a:off x="498765" y="360217"/>
            <a:ext cx="216130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pic>
        <p:nvPicPr>
          <p:cNvPr id="30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056" y="360217"/>
            <a:ext cx="9005456" cy="344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1139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2" y="740230"/>
            <a:ext cx="1977180" cy="660398"/>
          </a:xfrm>
        </p:spPr>
        <p:txBody>
          <a:bodyPr>
            <a:normAutofit/>
          </a:bodyPr>
          <a:lstStyle/>
          <a:p>
            <a:r>
              <a:rPr lang="en-GB" dirty="0" smtClean="0"/>
              <a:t>Schedule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526845"/>
              </p:ext>
            </p:extLst>
          </p:nvPr>
        </p:nvGraphicFramePr>
        <p:xfrm>
          <a:off x="848633" y="3622366"/>
          <a:ext cx="10820855" cy="2769489"/>
        </p:xfrm>
        <a:graphic>
          <a:graphicData uri="http://schemas.openxmlformats.org/drawingml/2006/table">
            <a:tbl>
              <a:tblPr firstRow="1" firstCol="1" bandRow="1">
                <a:tableStyleId>{5C22544A-7EE6-4342-B048-85BDC9FD1C3A}</a:tableStyleId>
              </a:tblPr>
              <a:tblGrid>
                <a:gridCol w="2164171">
                  <a:extLst>
                    <a:ext uri="{9D8B030D-6E8A-4147-A177-3AD203B41FA5}">
                      <a16:colId xmlns:a16="http://schemas.microsoft.com/office/drawing/2014/main" val="6034673"/>
                    </a:ext>
                  </a:extLst>
                </a:gridCol>
                <a:gridCol w="2164171">
                  <a:extLst>
                    <a:ext uri="{9D8B030D-6E8A-4147-A177-3AD203B41FA5}">
                      <a16:colId xmlns:a16="http://schemas.microsoft.com/office/drawing/2014/main" val="1843017594"/>
                    </a:ext>
                  </a:extLst>
                </a:gridCol>
                <a:gridCol w="2164171">
                  <a:extLst>
                    <a:ext uri="{9D8B030D-6E8A-4147-A177-3AD203B41FA5}">
                      <a16:colId xmlns:a16="http://schemas.microsoft.com/office/drawing/2014/main" val="3218745004"/>
                    </a:ext>
                  </a:extLst>
                </a:gridCol>
                <a:gridCol w="2164171">
                  <a:extLst>
                    <a:ext uri="{9D8B030D-6E8A-4147-A177-3AD203B41FA5}">
                      <a16:colId xmlns:a16="http://schemas.microsoft.com/office/drawing/2014/main" val="2632404238"/>
                    </a:ext>
                  </a:extLst>
                </a:gridCol>
                <a:gridCol w="2164171">
                  <a:extLst>
                    <a:ext uri="{9D8B030D-6E8A-4147-A177-3AD203B41FA5}">
                      <a16:colId xmlns:a16="http://schemas.microsoft.com/office/drawing/2014/main" val="3272669421"/>
                    </a:ext>
                  </a:extLst>
                </a:gridCol>
              </a:tblGrid>
              <a:tr h="0">
                <a:tc>
                  <a:txBody>
                    <a:bodyPr/>
                    <a:lstStyle/>
                    <a:p>
                      <a:pPr marL="0" marR="0" algn="just">
                        <a:lnSpc>
                          <a:spcPct val="115000"/>
                        </a:lnSpc>
                        <a:spcBef>
                          <a:spcPts val="0"/>
                        </a:spcBef>
                        <a:spcAft>
                          <a:spcPts val="0"/>
                        </a:spcAft>
                      </a:pPr>
                      <a:r>
                        <a:rPr lang="en-US" sz="1100">
                          <a:effectLst/>
                        </a:rPr>
                        <a:t>Tasks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MONTH  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MONTH  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MONTH 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MONTH 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701172801"/>
                  </a:ext>
                </a:extLst>
              </a:tr>
              <a:tr h="0">
                <a:tc>
                  <a:txBody>
                    <a:bodyPr/>
                    <a:lstStyle/>
                    <a:p>
                      <a:pPr marL="0" marR="0" algn="just">
                        <a:lnSpc>
                          <a:spcPct val="115000"/>
                        </a:lnSpc>
                        <a:spcBef>
                          <a:spcPts val="0"/>
                        </a:spcBef>
                        <a:spcAft>
                          <a:spcPts val="0"/>
                        </a:spcAft>
                      </a:pPr>
                      <a:r>
                        <a:rPr lang="en-US" sz="1100">
                          <a:effectLst/>
                        </a:rPr>
                        <a:t>Front-end design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1/12/2021 to 20/12/2021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052811584"/>
                  </a:ext>
                </a:extLst>
              </a:tr>
              <a:tr h="0">
                <a:tc>
                  <a:txBody>
                    <a:bodyPr/>
                    <a:lstStyle/>
                    <a:p>
                      <a:pPr marL="0" marR="0" algn="just">
                        <a:lnSpc>
                          <a:spcPct val="115000"/>
                        </a:lnSpc>
                        <a:spcBef>
                          <a:spcPts val="0"/>
                        </a:spcBef>
                        <a:spcAft>
                          <a:spcPts val="0"/>
                        </a:spcAft>
                      </a:pPr>
                      <a:r>
                        <a:rPr lang="en-US" sz="1100">
                          <a:effectLst/>
                        </a:rPr>
                        <a:t>Back-end and API design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15/12/2021 to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15/1/2022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778588088"/>
                  </a:ext>
                </a:extLst>
              </a:tr>
              <a:tr h="0">
                <a:tc>
                  <a:txBody>
                    <a:bodyPr/>
                    <a:lstStyle/>
                    <a:p>
                      <a:pPr marL="0" marR="0" algn="just">
                        <a:lnSpc>
                          <a:spcPct val="115000"/>
                        </a:lnSpc>
                        <a:spcBef>
                          <a:spcPts val="0"/>
                        </a:spcBef>
                        <a:spcAft>
                          <a:spcPts val="0"/>
                        </a:spcAft>
                      </a:pPr>
                      <a:r>
                        <a:rPr lang="en-US" sz="1100">
                          <a:effectLst/>
                        </a:rPr>
                        <a:t>Connecting front and back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10/1/2022 to 30/1/2022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993176748"/>
                  </a:ext>
                </a:extLst>
              </a:tr>
              <a:tr h="0">
                <a:tc>
                  <a:txBody>
                    <a:bodyPr/>
                    <a:lstStyle/>
                    <a:p>
                      <a:pPr marL="0" marR="0" algn="just">
                        <a:lnSpc>
                          <a:spcPct val="115000"/>
                        </a:lnSpc>
                        <a:spcBef>
                          <a:spcPts val="0"/>
                        </a:spcBef>
                        <a:spcAft>
                          <a:spcPts val="0"/>
                        </a:spcAft>
                      </a:pPr>
                      <a:r>
                        <a:rPr lang="en-US" sz="1100">
                          <a:effectLst/>
                        </a:rPr>
                        <a:t>Testing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10/1/2022 to 30/1/2022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730478245"/>
                  </a:ext>
                </a:extLst>
              </a:tr>
              <a:tr h="0">
                <a:tc>
                  <a:txBody>
                    <a:bodyPr/>
                    <a:lstStyle/>
                    <a:p>
                      <a:pPr marL="0" marR="0" algn="just">
                        <a:lnSpc>
                          <a:spcPct val="115000"/>
                        </a:lnSpc>
                        <a:spcBef>
                          <a:spcPts val="0"/>
                        </a:spcBef>
                        <a:spcAft>
                          <a:spcPts val="0"/>
                        </a:spcAft>
                      </a:pPr>
                      <a:r>
                        <a:rPr lang="en-US" sz="1100">
                          <a:effectLst/>
                        </a:rPr>
                        <a:t>Error solving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15/1/2022 to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10/2/2022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191020863"/>
                  </a:ext>
                </a:extLst>
              </a:tr>
              <a:tr h="0">
                <a:tc>
                  <a:txBody>
                    <a:bodyPr/>
                    <a:lstStyle/>
                    <a:p>
                      <a:pPr marL="0" marR="0" algn="just">
                        <a:lnSpc>
                          <a:spcPct val="115000"/>
                        </a:lnSpc>
                        <a:spcBef>
                          <a:spcPts val="0"/>
                        </a:spcBef>
                        <a:spcAft>
                          <a:spcPts val="0"/>
                        </a:spcAft>
                      </a:pPr>
                      <a:r>
                        <a:rPr lang="en-US" sz="1100">
                          <a:effectLst/>
                        </a:rPr>
                        <a:t>Testing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15/1/2022 to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20/2/2022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502260702"/>
                  </a:ext>
                </a:extLst>
              </a:tr>
              <a:tr h="208280">
                <a:tc>
                  <a:txBody>
                    <a:bodyPr/>
                    <a:lstStyle/>
                    <a:p>
                      <a:pPr marL="0" marR="0" algn="just">
                        <a:lnSpc>
                          <a:spcPct val="115000"/>
                        </a:lnSpc>
                        <a:spcBef>
                          <a:spcPts val="0"/>
                        </a:spcBef>
                        <a:spcAft>
                          <a:spcPts val="0"/>
                        </a:spcAft>
                      </a:pPr>
                      <a:r>
                        <a:rPr lang="en-US" sz="1100">
                          <a:effectLst/>
                        </a:rPr>
                        <a:t>Upgrading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15/1/2022 to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30/3/2022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58208854"/>
                  </a:ext>
                </a:extLst>
              </a:tr>
              <a:tr h="0">
                <a:tc>
                  <a:txBody>
                    <a:bodyPr/>
                    <a:lstStyle/>
                    <a:p>
                      <a:pPr marL="0" marR="0" algn="just">
                        <a:lnSpc>
                          <a:spcPct val="115000"/>
                        </a:lnSpc>
                        <a:spcBef>
                          <a:spcPts val="0"/>
                        </a:spcBef>
                        <a:spcAft>
                          <a:spcPts val="0"/>
                        </a:spcAft>
                      </a:pPr>
                      <a:r>
                        <a:rPr lang="en-US" sz="1100">
                          <a:effectLst/>
                        </a:rPr>
                        <a:t>Integrating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a:effectLst/>
                        </a:rPr>
                        <a:t>15/1/2022 to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15000"/>
                        </a:lnSpc>
                        <a:spcBef>
                          <a:spcPts val="0"/>
                        </a:spcBef>
                        <a:spcAft>
                          <a:spcPts val="0"/>
                        </a:spcAft>
                      </a:pPr>
                      <a:r>
                        <a:rPr lang="en-US" sz="1100" dirty="0">
                          <a:effectLst/>
                        </a:rPr>
                        <a:t>22/3/2022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866045383"/>
                  </a:ext>
                </a:extLst>
              </a:tr>
            </a:tbl>
          </a:graphicData>
        </a:graphic>
      </p:graphicFrame>
      <p:sp>
        <p:nvSpPr>
          <p:cNvPr id="4" name="Rectangle 2"/>
          <p:cNvSpPr>
            <a:spLocks noChangeArrowheads="1"/>
          </p:cNvSpPr>
          <p:nvPr/>
        </p:nvSpPr>
        <p:spPr bwMode="auto">
          <a:xfrm>
            <a:off x="2456151" y="-1108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657" y="401318"/>
            <a:ext cx="9071429" cy="31660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3091543" y="943428"/>
            <a:ext cx="1285021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06849142"/>
      </p:ext>
    </p:extLst>
  </p:cSld>
  <p:clrMapOvr>
    <a:masterClrMapping/>
  </p:clrMapOvr>
  <p:transition spd="slow">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685800"/>
            <a:ext cx="3851563" cy="755073"/>
          </a:xfrm>
        </p:spPr>
        <p:txBody>
          <a:bodyPr/>
          <a:lstStyle/>
          <a:p>
            <a:r>
              <a:rPr lang="en-GB" dirty="0" smtClean="0"/>
              <a:t>Risk Management</a:t>
            </a:r>
            <a:endParaRPr lang="en-US" dirty="0"/>
          </a:p>
        </p:txBody>
      </p:sp>
      <p:sp>
        <p:nvSpPr>
          <p:cNvPr id="3" name="Content Placeholder 2"/>
          <p:cNvSpPr>
            <a:spLocks noGrp="1"/>
          </p:cNvSpPr>
          <p:nvPr>
            <p:ph idx="1"/>
          </p:nvPr>
        </p:nvSpPr>
        <p:spPr>
          <a:xfrm>
            <a:off x="1343892" y="1731819"/>
            <a:ext cx="10159132" cy="4059382"/>
          </a:xfrm>
        </p:spPr>
        <p:txBody>
          <a:bodyPr/>
          <a:lstStyle/>
          <a:p>
            <a:pPr marL="0" indent="0">
              <a:buNone/>
            </a:pPr>
            <a:r>
              <a:rPr lang="en-US" dirty="0"/>
              <a:t>Some common risks are:</a:t>
            </a:r>
          </a:p>
          <a:p>
            <a:pPr marL="0" indent="0">
              <a:buNone/>
            </a:pPr>
            <a:r>
              <a:rPr lang="en-US" dirty="0"/>
              <a:t>•       Inaccuracies in the time and resource estimations.</a:t>
            </a:r>
          </a:p>
          <a:p>
            <a:pPr marL="0" indent="0">
              <a:buNone/>
            </a:pPr>
            <a:r>
              <a:rPr lang="en-US" dirty="0"/>
              <a:t>•       Scalability of the core framework architecture.</a:t>
            </a:r>
          </a:p>
          <a:p>
            <a:pPr marL="0" indent="0">
              <a:buNone/>
            </a:pPr>
            <a:r>
              <a:rPr lang="en-US" dirty="0"/>
              <a:t>•       Sudden change of requirements. </a:t>
            </a:r>
          </a:p>
          <a:p>
            <a:pPr marL="0" indent="0">
              <a:buNone/>
            </a:pPr>
            <a:r>
              <a:rPr lang="en-US" dirty="0"/>
              <a:t>•       Government rule changes. </a:t>
            </a:r>
          </a:p>
          <a:p>
            <a:pPr marL="0" indent="0">
              <a:buNone/>
            </a:pPr>
            <a:r>
              <a:rPr lang="en-US" dirty="0"/>
              <a:t>•       More focus on technical complexity, rather than user experience.</a:t>
            </a:r>
          </a:p>
          <a:p>
            <a:pPr marL="0" indent="0">
              <a:buNone/>
            </a:pPr>
            <a:endParaRPr lang="en-US" dirty="0"/>
          </a:p>
        </p:txBody>
      </p:sp>
    </p:spTree>
    <p:extLst>
      <p:ext uri="{BB962C8B-B14F-4D97-AF65-F5344CB8AC3E}">
        <p14:creationId xmlns:p14="http://schemas.microsoft.com/office/powerpoint/2010/main" val="22896177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10" y="720436"/>
            <a:ext cx="5375564" cy="762000"/>
          </a:xfrm>
        </p:spPr>
        <p:txBody>
          <a:bodyPr>
            <a:normAutofit/>
          </a:bodyPr>
          <a:lstStyle/>
          <a:p>
            <a:r>
              <a:rPr lang="en-GB" dirty="0" smtClean="0"/>
              <a:t>Risk management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2472398"/>
              </p:ext>
            </p:extLst>
          </p:nvPr>
        </p:nvGraphicFramePr>
        <p:xfrm>
          <a:off x="1066801" y="1814947"/>
          <a:ext cx="7652505" cy="4835234"/>
        </p:xfrm>
        <a:graphic>
          <a:graphicData uri="http://schemas.openxmlformats.org/drawingml/2006/table">
            <a:tbl>
              <a:tblPr firstRow="1" firstCol="1" bandRow="1">
                <a:tableStyleId>{5C22544A-7EE6-4342-B048-85BDC9FD1C3A}</a:tableStyleId>
              </a:tblPr>
              <a:tblGrid>
                <a:gridCol w="4020305">
                  <a:extLst>
                    <a:ext uri="{9D8B030D-6E8A-4147-A177-3AD203B41FA5}">
                      <a16:colId xmlns:a16="http://schemas.microsoft.com/office/drawing/2014/main" val="2321447171"/>
                    </a:ext>
                  </a:extLst>
                </a:gridCol>
                <a:gridCol w="2123619">
                  <a:extLst>
                    <a:ext uri="{9D8B030D-6E8A-4147-A177-3AD203B41FA5}">
                      <a16:colId xmlns:a16="http://schemas.microsoft.com/office/drawing/2014/main" val="3035100496"/>
                    </a:ext>
                  </a:extLst>
                </a:gridCol>
                <a:gridCol w="1508581">
                  <a:extLst>
                    <a:ext uri="{9D8B030D-6E8A-4147-A177-3AD203B41FA5}">
                      <a16:colId xmlns:a16="http://schemas.microsoft.com/office/drawing/2014/main" val="482965665"/>
                    </a:ext>
                  </a:extLst>
                </a:gridCol>
              </a:tblGrid>
              <a:tr h="729326">
                <a:tc>
                  <a:txBody>
                    <a:bodyPr/>
                    <a:lstStyle/>
                    <a:p>
                      <a:pPr marL="0" marR="0" algn="just">
                        <a:lnSpc>
                          <a:spcPct val="115000"/>
                        </a:lnSpc>
                        <a:spcBef>
                          <a:spcPts val="0"/>
                        </a:spcBef>
                        <a:spcAft>
                          <a:spcPts val="1000"/>
                        </a:spcAft>
                      </a:pPr>
                      <a:r>
                        <a:rPr lang="en-US" sz="1600" dirty="0">
                          <a:effectLst/>
                        </a:rPr>
                        <a:t> </a:t>
                      </a:r>
                    </a:p>
                    <a:p>
                      <a:pPr marL="0" marR="0" algn="just">
                        <a:lnSpc>
                          <a:spcPct val="115000"/>
                        </a:lnSpc>
                        <a:spcBef>
                          <a:spcPts val="0"/>
                        </a:spcBef>
                        <a:spcAft>
                          <a:spcPts val="0"/>
                        </a:spcAft>
                      </a:pPr>
                      <a:r>
                        <a:rPr lang="en-US" sz="1600" dirty="0">
                          <a:effectLst/>
                        </a:rPr>
                        <a:t>Risks</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dirty="0">
                          <a:effectLst/>
                        </a:rPr>
                        <a:t> </a:t>
                      </a:r>
                    </a:p>
                    <a:p>
                      <a:pPr marL="0" marR="0" algn="just">
                        <a:lnSpc>
                          <a:spcPct val="115000"/>
                        </a:lnSpc>
                        <a:spcBef>
                          <a:spcPts val="0"/>
                        </a:spcBef>
                        <a:spcAft>
                          <a:spcPts val="0"/>
                        </a:spcAft>
                      </a:pPr>
                      <a:r>
                        <a:rPr lang="en-US" sz="1600" dirty="0">
                          <a:effectLst/>
                        </a:rPr>
                        <a:t>Probability</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dirty="0">
                          <a:effectLst/>
                        </a:rPr>
                        <a:t> </a:t>
                      </a:r>
                    </a:p>
                    <a:p>
                      <a:pPr marL="0" marR="0" algn="just">
                        <a:lnSpc>
                          <a:spcPct val="115000"/>
                        </a:lnSpc>
                        <a:spcBef>
                          <a:spcPts val="0"/>
                        </a:spcBef>
                        <a:spcAft>
                          <a:spcPts val="0"/>
                        </a:spcAft>
                      </a:pPr>
                      <a:r>
                        <a:rPr lang="en-US" sz="1600" dirty="0">
                          <a:effectLst/>
                        </a:rPr>
                        <a:t>Rating</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166252"/>
                  </a:ext>
                </a:extLst>
              </a:tr>
              <a:tr h="469352">
                <a:tc>
                  <a:txBody>
                    <a:bodyPr/>
                    <a:lstStyle/>
                    <a:p>
                      <a:pPr marL="0" marR="0" algn="just">
                        <a:lnSpc>
                          <a:spcPct val="115000"/>
                        </a:lnSpc>
                        <a:spcBef>
                          <a:spcPts val="0"/>
                        </a:spcBef>
                        <a:spcAft>
                          <a:spcPts val="1000"/>
                        </a:spcAft>
                      </a:pPr>
                      <a:r>
                        <a:rPr lang="en-US" sz="1600" dirty="0">
                          <a:effectLst/>
                        </a:rPr>
                        <a:t>Project Manager Availability</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dirty="0">
                          <a:effectLst/>
                        </a:rPr>
                        <a:t>50%</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Medium</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8813352"/>
                  </a:ext>
                </a:extLst>
              </a:tr>
              <a:tr h="469352">
                <a:tc>
                  <a:txBody>
                    <a:bodyPr/>
                    <a:lstStyle/>
                    <a:p>
                      <a:pPr marL="0" marR="0" algn="just">
                        <a:lnSpc>
                          <a:spcPct val="115000"/>
                        </a:lnSpc>
                        <a:spcBef>
                          <a:spcPts val="0"/>
                        </a:spcBef>
                        <a:spcAft>
                          <a:spcPts val="1000"/>
                        </a:spcAft>
                      </a:pPr>
                      <a:r>
                        <a:rPr lang="en-US" sz="1600">
                          <a:effectLst/>
                        </a:rPr>
                        <a:t>Schedule slips</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70%</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High</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960070"/>
                  </a:ext>
                </a:extLst>
              </a:tr>
              <a:tr h="469352">
                <a:tc>
                  <a:txBody>
                    <a:bodyPr/>
                    <a:lstStyle/>
                    <a:p>
                      <a:pPr marL="0" marR="0" algn="just">
                        <a:lnSpc>
                          <a:spcPct val="115000"/>
                        </a:lnSpc>
                        <a:spcBef>
                          <a:spcPts val="0"/>
                        </a:spcBef>
                        <a:spcAft>
                          <a:spcPts val="1000"/>
                        </a:spcAft>
                      </a:pPr>
                      <a:r>
                        <a:rPr lang="en-US" sz="1600">
                          <a:effectLst/>
                        </a:rPr>
                        <a:t>System goes hour</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60%</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Medium</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1618495"/>
                  </a:ext>
                </a:extLst>
              </a:tr>
              <a:tr h="469352">
                <a:tc>
                  <a:txBody>
                    <a:bodyPr/>
                    <a:lstStyle/>
                    <a:p>
                      <a:pPr marL="0" marR="0" algn="just">
                        <a:lnSpc>
                          <a:spcPct val="115000"/>
                        </a:lnSpc>
                        <a:spcBef>
                          <a:spcPts val="0"/>
                        </a:spcBef>
                        <a:spcAft>
                          <a:spcPts val="1000"/>
                        </a:spcAft>
                      </a:pPr>
                      <a:r>
                        <a:rPr lang="en-US" sz="1600" dirty="0">
                          <a:effectLst/>
                        </a:rPr>
                        <a:t>Project canceled</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dirty="0">
                          <a:effectLst/>
                        </a:rPr>
                        <a:t>30%</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Low</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8025770"/>
                  </a:ext>
                </a:extLst>
              </a:tr>
              <a:tr h="469352">
                <a:tc>
                  <a:txBody>
                    <a:bodyPr/>
                    <a:lstStyle/>
                    <a:p>
                      <a:pPr marL="0" marR="0" algn="just">
                        <a:lnSpc>
                          <a:spcPct val="115000"/>
                        </a:lnSpc>
                        <a:spcBef>
                          <a:spcPts val="0"/>
                        </a:spcBef>
                        <a:spcAft>
                          <a:spcPts val="1000"/>
                        </a:spcAft>
                      </a:pPr>
                      <a:r>
                        <a:rPr lang="en-US" sz="1600">
                          <a:effectLst/>
                        </a:rPr>
                        <a:t>False feature rich</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40%</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Low</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3767933"/>
                  </a:ext>
                </a:extLst>
              </a:tr>
              <a:tr h="590761">
                <a:tc>
                  <a:txBody>
                    <a:bodyPr/>
                    <a:lstStyle/>
                    <a:p>
                      <a:pPr marL="0" marR="0" algn="just">
                        <a:lnSpc>
                          <a:spcPct val="115000"/>
                        </a:lnSpc>
                        <a:spcBef>
                          <a:spcPts val="0"/>
                        </a:spcBef>
                        <a:spcAft>
                          <a:spcPts val="1000"/>
                        </a:spcAft>
                      </a:pPr>
                      <a:r>
                        <a:rPr lang="en-US" sz="1600">
                          <a:effectLst/>
                        </a:rPr>
                        <a:t>Programmers doesn’t have good experience</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50%</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Medium</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9847717"/>
                  </a:ext>
                </a:extLst>
              </a:tr>
              <a:tr h="469352">
                <a:tc>
                  <a:txBody>
                    <a:bodyPr/>
                    <a:lstStyle/>
                    <a:p>
                      <a:pPr marL="0" marR="0" algn="just">
                        <a:lnSpc>
                          <a:spcPct val="115000"/>
                        </a:lnSpc>
                        <a:spcBef>
                          <a:spcPts val="0"/>
                        </a:spcBef>
                        <a:spcAft>
                          <a:spcPts val="1000"/>
                        </a:spcAft>
                      </a:pPr>
                      <a:r>
                        <a:rPr lang="en-US" sz="1600">
                          <a:effectLst/>
                        </a:rPr>
                        <a:t>Late delivery</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50%</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a:effectLst/>
                        </a:rPr>
                        <a:t>Medium</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3622619"/>
                  </a:ext>
                </a:extLst>
              </a:tr>
              <a:tr h="699035">
                <a:tc>
                  <a:txBody>
                    <a:bodyPr/>
                    <a:lstStyle/>
                    <a:p>
                      <a:pPr marL="0" marR="0" algn="just">
                        <a:lnSpc>
                          <a:spcPct val="115000"/>
                        </a:lnSpc>
                        <a:spcBef>
                          <a:spcPts val="0"/>
                        </a:spcBef>
                        <a:spcAft>
                          <a:spcPts val="1000"/>
                        </a:spcAft>
                      </a:pPr>
                      <a:r>
                        <a:rPr lang="en-US" sz="1600">
                          <a:effectLst/>
                        </a:rPr>
                        <a:t>Customer Participation in Beta Testing</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dirty="0">
                          <a:effectLst/>
                        </a:rPr>
                        <a:t>30%</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dirty="0">
                          <a:effectLst/>
                        </a:rPr>
                        <a:t>Low</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5273054"/>
                  </a:ext>
                </a:extLst>
              </a:tr>
            </a:tbl>
          </a:graphicData>
        </a:graphic>
      </p:graphicFrame>
    </p:spTree>
    <p:extLst>
      <p:ext uri="{BB962C8B-B14F-4D97-AF65-F5344CB8AC3E}">
        <p14:creationId xmlns:p14="http://schemas.microsoft.com/office/powerpoint/2010/main" val="356774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ea typeface="+mj-lt"/>
                <a:cs typeface="+mj-lt"/>
              </a:rPr>
              <a:t>This apartment management system has been developed based upon the studying common scenario and web applications of similar kind. In this document we tried to provide solutions for the problems we came across in similar existing websites. If the budget and timeframe can accommodate more features then there will be changes in this document and development process. </a:t>
            </a:r>
          </a:p>
          <a:p>
            <a:endParaRPr lang="en-US" dirty="0"/>
          </a:p>
        </p:txBody>
      </p:sp>
    </p:spTree>
    <p:extLst>
      <p:ext uri="{BB962C8B-B14F-4D97-AF65-F5344CB8AC3E}">
        <p14:creationId xmlns:p14="http://schemas.microsoft.com/office/powerpoint/2010/main" val="1757281055"/>
      </p:ext>
    </p:extLst>
  </p:cSld>
  <p:clrMapOvr>
    <a:masterClrMapping/>
  </p:clrMapOvr>
  <p:transition spd="slow">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740D-2F94-4083-8F17-DB459EB7C52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936A3D2-2DBB-48E4-83C9-D294E2A67396}"/>
              </a:ext>
            </a:extLst>
          </p:cNvPr>
          <p:cNvSpPr>
            <a:spLocks noGrp="1"/>
          </p:cNvSpPr>
          <p:nvPr>
            <p:ph idx="1"/>
          </p:nvPr>
        </p:nvSpPr>
        <p:spPr/>
        <p:txBody>
          <a:bodyPr>
            <a:normAutofit fontScale="85000" lnSpcReduction="10000"/>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M. </a:t>
            </a:r>
            <a:r>
              <a:rPr lang="en-US" sz="1800" dirty="0" err="1">
                <a:effectLst/>
                <a:latin typeface="Times New Roman" panose="02020603050405020304" pitchFamily="18" charset="0"/>
                <a:ea typeface="Times New Roman" panose="02020603050405020304" pitchFamily="18" charset="0"/>
              </a:rPr>
              <a:t>Nosworthy</a:t>
            </a:r>
            <a:r>
              <a:rPr lang="en-US" sz="1800" dirty="0">
                <a:effectLst/>
                <a:latin typeface="Times New Roman" panose="02020603050405020304" pitchFamily="18" charset="0"/>
                <a:ea typeface="Times New Roman" panose="02020603050405020304" pitchFamily="18" charset="0"/>
              </a:rPr>
              <a:t>, G. Blanchard, R. </a:t>
            </a:r>
            <a:r>
              <a:rPr lang="en-US" sz="1800" dirty="0" err="1">
                <a:effectLst/>
                <a:latin typeface="Times New Roman" panose="02020603050405020304" pitchFamily="18" charset="0"/>
                <a:ea typeface="Times New Roman" panose="02020603050405020304" pitchFamily="18" charset="0"/>
              </a:rPr>
              <a:t>Tripad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bproperty</a:t>
            </a:r>
            <a:r>
              <a:rPr lang="en-US" sz="1800" dirty="0">
                <a:effectLst/>
                <a:latin typeface="Times New Roman" panose="02020603050405020304" pitchFamily="18" charset="0"/>
                <a:ea typeface="Times New Roman" panose="02020603050405020304" pitchFamily="18" charset="0"/>
              </a:rPr>
              <a:t>,” 2015,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https://www.bproperty.com/</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C. Capital, F. Partners, “perforce.com”, 2014,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https://www.perforce.com/blog/alm/how-write-software-requirements-specification-srs-document</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J. graph, “appdiagram.com”, 2005,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https://app.diagrams.net/</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D. Field, “UI design”, 2016,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https://www.figma.com/files/recent?fuid=1001531349736242039</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Wikipedia, “software development", last edited 30 July, 2021,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https://en.wikipedia.org/wiki/Software_development</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M. </a:t>
            </a:r>
            <a:r>
              <a:rPr lang="en-US" sz="1800" dirty="0" err="1">
                <a:effectLst/>
                <a:latin typeface="Times New Roman" panose="02020603050405020304" pitchFamily="18" charset="0"/>
                <a:ea typeface="Times New Roman" panose="02020603050405020304" pitchFamily="18" charset="0"/>
              </a:rPr>
              <a:t>Mohtashim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tutorialspoint</a:t>
            </a:r>
            <a:r>
              <a:rPr lang="en-US" sz="1800" dirty="0">
                <a:effectLst/>
                <a:latin typeface="Times New Roman" panose="02020603050405020304" pitchFamily="18" charset="0"/>
                <a:ea typeface="Times New Roman" panose="02020603050405020304" pitchFamily="18" charset="0"/>
              </a:rPr>
              <a:t>”, 2006, </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https://www.tutorialspoint.com/software_engineering/software_project_management.htm</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M. </a:t>
            </a:r>
            <a:r>
              <a:rPr lang="en-US" sz="1800" dirty="0" err="1">
                <a:effectLst/>
                <a:latin typeface="Times New Roman" panose="02020603050405020304" pitchFamily="18" charset="0"/>
                <a:ea typeface="Times New Roman" panose="02020603050405020304" pitchFamily="18" charset="0"/>
              </a:rPr>
              <a:t>Mohtashim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tutorialspoint</a:t>
            </a:r>
            <a:r>
              <a:rPr lang="en-US" sz="1800" dirty="0">
                <a:effectLst/>
                <a:latin typeface="Times New Roman" panose="02020603050405020304" pitchFamily="18" charset="0"/>
                <a:ea typeface="Times New Roman" panose="02020603050405020304" pitchFamily="18" charset="0"/>
              </a:rPr>
              <a:t>”, 2006, </a:t>
            </a:r>
            <a:r>
              <a:rPr lang="en-US" sz="1800" u="sng" dirty="0">
                <a:solidFill>
                  <a:srgbClr val="0000FF"/>
                </a:solidFill>
                <a:effectLst/>
                <a:latin typeface="Times New Roman" panose="02020603050405020304" pitchFamily="18" charset="0"/>
                <a:ea typeface="Times New Roman" panose="02020603050405020304" pitchFamily="18" charset="0"/>
                <a:hlinkClick r:id="rId8"/>
              </a:rPr>
              <a:t>https://www.tutorialspoint.com/software_engineering/software_requirements.htm</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B. Smith, “landing,” 2019,  </a:t>
            </a:r>
            <a:r>
              <a:rPr lang="en-US" sz="1800" u="sng" dirty="0">
                <a:solidFill>
                  <a:srgbClr val="0000FF"/>
                </a:solidFill>
                <a:effectLst/>
                <a:latin typeface="Times New Roman" panose="02020603050405020304" pitchFamily="18" charset="0"/>
                <a:ea typeface="Times New Roman" panose="02020603050405020304" pitchFamily="18" charset="0"/>
                <a:hlinkClick r:id="rId9"/>
              </a:rPr>
              <a:t>https://www.hellolanding.com/blog/apartment-hunting-tips/</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A. Stringer,  C. Stringer, “Molly maid”, 1979, </a:t>
            </a:r>
            <a:r>
              <a:rPr lang="en-US" sz="1800" u="sng" dirty="0">
                <a:solidFill>
                  <a:srgbClr val="0000FF"/>
                </a:solidFill>
                <a:effectLst/>
                <a:latin typeface="Times New Roman" panose="02020603050405020304" pitchFamily="18" charset="0"/>
                <a:ea typeface="Times New Roman" panose="02020603050405020304" pitchFamily="18" charset="0"/>
                <a:hlinkClick r:id="rId10"/>
              </a:rPr>
              <a:t>https://www.mollymaid.com/our-services/apartment-cleaning/</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A. I. Halim,  “</a:t>
            </a:r>
            <a:r>
              <a:rPr lang="en-US" sz="1800" dirty="0" err="1">
                <a:effectLst/>
                <a:latin typeface="Times New Roman" panose="02020603050405020304" pitchFamily="18" charset="0"/>
                <a:ea typeface="Times New Roman" panose="02020603050405020304" pitchFamily="18" charset="0"/>
              </a:rPr>
              <a:t>sheba.xyz</a:t>
            </a:r>
            <a:r>
              <a:rPr lang="en-US" sz="1800" dirty="0">
                <a:effectLst/>
                <a:latin typeface="Times New Roman" panose="02020603050405020304" pitchFamily="18" charset="0"/>
                <a:ea typeface="Times New Roman" panose="02020603050405020304" pitchFamily="18" charset="0"/>
              </a:rPr>
              <a:t>”, 2015, </a:t>
            </a:r>
            <a:r>
              <a:rPr lang="en-US" sz="1800" u="sng" dirty="0">
                <a:solidFill>
                  <a:srgbClr val="0000FF"/>
                </a:solidFill>
                <a:effectLst/>
                <a:latin typeface="Times New Roman" panose="02020603050405020304" pitchFamily="18" charset="0"/>
                <a:ea typeface="Times New Roman" panose="02020603050405020304" pitchFamily="18" charset="0"/>
                <a:hlinkClick r:id="rId11"/>
              </a:rPr>
              <a:t>https://www.sheba.xyz/house-shifting-service</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S. Jain, “</a:t>
            </a:r>
            <a:r>
              <a:rPr lang="en-US" sz="1800" dirty="0" err="1">
                <a:effectLst/>
                <a:latin typeface="Times New Roman" panose="02020603050405020304" pitchFamily="18" charset="0"/>
                <a:ea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rPr>
              <a:t>”, 2008, </a:t>
            </a:r>
            <a:r>
              <a:rPr lang="en-US" sz="1800" u="sng" dirty="0">
                <a:solidFill>
                  <a:srgbClr val="0000FF"/>
                </a:solidFill>
                <a:effectLst/>
                <a:latin typeface="Times New Roman" panose="02020603050405020304" pitchFamily="18" charset="0"/>
                <a:ea typeface="Times New Roman" panose="02020603050405020304" pitchFamily="18" charset="0"/>
                <a:hlinkClick r:id="rId12"/>
              </a:rPr>
              <a:t>https://www.geeksforgeeks.org/software-engineering-software-quality-assurance/</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Wrangler Topco. LLC, “time management”, 2006, </a:t>
            </a:r>
            <a:r>
              <a:rPr lang="en-US" sz="1800" u="sng" dirty="0">
                <a:solidFill>
                  <a:srgbClr val="0000FF"/>
                </a:solidFill>
                <a:effectLst/>
                <a:latin typeface="Times New Roman" panose="02020603050405020304" pitchFamily="18" charset="0"/>
                <a:ea typeface="Times New Roman" panose="02020603050405020304" pitchFamily="18" charset="0"/>
                <a:hlinkClick r:id="rId13"/>
              </a:rPr>
              <a:t>https://www.wrike.com/project-management-guide/faq/what-is-time-management-in-project-management/</a:t>
            </a:r>
            <a:endParaRPr lang="en-US" sz="18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40785571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0" y="1330036"/>
            <a:ext cx="9601199" cy="447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dirty="0" smtClean="0">
                <a:latin typeface="Gill Sans MT (Headings)"/>
              </a:rPr>
              <a:t>THANK YOU</a:t>
            </a:r>
            <a:endParaRPr lang="en-US" sz="6600" dirty="0">
              <a:latin typeface="Gill Sans MT (Headings)"/>
            </a:endParaRPr>
          </a:p>
        </p:txBody>
      </p:sp>
    </p:spTree>
    <p:extLst>
      <p:ext uri="{BB962C8B-B14F-4D97-AF65-F5344CB8AC3E}">
        <p14:creationId xmlns:p14="http://schemas.microsoft.com/office/powerpoint/2010/main" val="104115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4825-17FF-409F-B3D1-2EC636221E8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F7730B4-DEDA-4211-ACAD-34984EEA2670}"/>
              </a:ext>
            </a:extLst>
          </p:cNvPr>
          <p:cNvSpPr>
            <a:spLocks noGrp="1"/>
          </p:cNvSpPr>
          <p:nvPr>
            <p:ph idx="1"/>
          </p:nvPr>
        </p:nvSpPr>
        <p:spPr/>
        <p:txBody>
          <a:bodyPr/>
          <a:lstStyle/>
          <a:p>
            <a:r>
              <a:rPr lang="en-US" dirty="0"/>
              <a:t>Making a system where users don’t have to rely on other people to contact about a certain property</a:t>
            </a:r>
          </a:p>
          <a:p>
            <a:r>
              <a:rPr lang="en-US" dirty="0"/>
              <a:t>Making a system with multiple features so customer will find everything in one place</a:t>
            </a:r>
          </a:p>
          <a:p>
            <a:r>
              <a:rPr lang="en-US" dirty="0"/>
              <a:t>As a pandemic devastated the entire world. There are people who lost their job or cannot afford the current place or on a position where they need to shift the current home. In this scenario looking for apartments manually by going to certain areas where there is lockdown is not an option. So, we took the whole process in online and digitalized it.</a:t>
            </a:r>
          </a:p>
          <a:p>
            <a:r>
              <a:rPr lang="en-US" dirty="0"/>
              <a:t>In case of emergency apartment hunting relying on a third party can be frustrating. </a:t>
            </a:r>
          </a:p>
          <a:p>
            <a:r>
              <a:rPr lang="en-US" dirty="0"/>
              <a:t>Looking for apartments within budget in 5/6 areas is absolutely tiring. Where in online it’s just one click away</a:t>
            </a:r>
          </a:p>
        </p:txBody>
      </p:sp>
    </p:spTree>
    <p:extLst>
      <p:ext uri="{BB962C8B-B14F-4D97-AF65-F5344CB8AC3E}">
        <p14:creationId xmlns:p14="http://schemas.microsoft.com/office/powerpoint/2010/main" val="214599498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5F52-CFE5-4E19-96D9-453D47DFC47C}"/>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9208D187-C127-4DF8-9EB4-81807758614E}"/>
              </a:ext>
            </a:extLst>
          </p:cNvPr>
          <p:cNvSpPr>
            <a:spLocks noGrp="1"/>
          </p:cNvSpPr>
          <p:nvPr>
            <p:ph idx="1"/>
          </p:nvPr>
        </p:nvSpPr>
        <p:spPr/>
        <p:txBody>
          <a:bodyPr/>
          <a:lstStyle/>
          <a:p>
            <a:pPr marL="0" indent="0">
              <a:buNone/>
            </a:pPr>
            <a:r>
              <a:rPr lang="en-US" dirty="0"/>
              <a:t>In this technology based society everything is being digitalized. Changing home is particularly very tiresome. From looking for a suitable home manually and confirming to the final moving day everything is a huge hassle. The goal of our study is to develop a system to solve this issue.</a:t>
            </a:r>
          </a:p>
          <a:p>
            <a:pPr marL="0" indent="0">
              <a:buNone/>
            </a:pPr>
            <a:r>
              <a:rPr lang="en-US" dirty="0"/>
              <a:t>This is a smart apartment finding system where customer can acquire our service from anywhere with a click of a button. This will make house shifting much easier. </a:t>
            </a:r>
          </a:p>
        </p:txBody>
      </p:sp>
    </p:spTree>
    <p:extLst>
      <p:ext uri="{BB962C8B-B14F-4D97-AF65-F5344CB8AC3E}">
        <p14:creationId xmlns:p14="http://schemas.microsoft.com/office/powerpoint/2010/main" val="173222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CCF3-A3B6-46EA-9261-292A59C2756E}"/>
              </a:ext>
            </a:extLst>
          </p:cNvPr>
          <p:cNvSpPr>
            <a:spLocks noGrp="1"/>
          </p:cNvSpPr>
          <p:nvPr>
            <p:ph type="title"/>
          </p:nvPr>
        </p:nvSpPr>
        <p:spPr/>
        <p:txBody>
          <a:bodyPr/>
          <a:lstStyle/>
          <a:p>
            <a:r>
              <a:rPr lang="en-US" dirty="0"/>
              <a:t>System Features</a:t>
            </a:r>
          </a:p>
        </p:txBody>
      </p:sp>
      <p:sp>
        <p:nvSpPr>
          <p:cNvPr id="3" name="Content Placeholder 2">
            <a:extLst>
              <a:ext uri="{FF2B5EF4-FFF2-40B4-BE49-F238E27FC236}">
                <a16:creationId xmlns:a16="http://schemas.microsoft.com/office/drawing/2014/main" id="{C49A7BC1-A71E-4A9C-B83E-411F61C967DB}"/>
              </a:ext>
            </a:extLst>
          </p:cNvPr>
          <p:cNvSpPr>
            <a:spLocks noGrp="1"/>
          </p:cNvSpPr>
          <p:nvPr>
            <p:ph idx="1"/>
          </p:nvPr>
        </p:nvSpPr>
        <p:spPr/>
        <p:txBody>
          <a:bodyPr>
            <a:normAutofit fontScale="92500" lnSpcReduction="10000"/>
          </a:bodyPr>
          <a:lstStyle/>
          <a:p>
            <a:r>
              <a:rPr lang="en-US" dirty="0"/>
              <a:t>View apartment listing for free</a:t>
            </a:r>
          </a:p>
          <a:p>
            <a:r>
              <a:rPr lang="en-US" dirty="0"/>
              <a:t>Choosing and booking apartment is just one click away</a:t>
            </a:r>
          </a:p>
          <a:p>
            <a:r>
              <a:rPr lang="en-US" dirty="0"/>
              <a:t>Making the system more user friendly where user can directly contact home owner and choose their home</a:t>
            </a:r>
          </a:p>
          <a:p>
            <a:r>
              <a:rPr lang="en-US" dirty="0"/>
              <a:t>Instant and online transactions</a:t>
            </a:r>
          </a:p>
          <a:p>
            <a:r>
              <a:rPr lang="en-US" dirty="0"/>
              <a:t>Recommendation for suitable apartment based on requirements</a:t>
            </a:r>
          </a:p>
          <a:p>
            <a:r>
              <a:rPr lang="en-US" dirty="0"/>
              <a:t>Updating and editing user profile</a:t>
            </a:r>
          </a:p>
          <a:p>
            <a:r>
              <a:rPr lang="en-US" dirty="0"/>
              <a:t>Other service will be available for the customers</a:t>
            </a:r>
          </a:p>
          <a:p>
            <a:r>
              <a:rPr lang="en-US" dirty="0"/>
              <a:t>Checking monthly revenue for admin</a:t>
            </a:r>
          </a:p>
          <a:p>
            <a:r>
              <a:rPr lang="en-US" dirty="0"/>
              <a:t>Add new user</a:t>
            </a:r>
          </a:p>
          <a:p>
            <a:r>
              <a:rPr lang="en-US" dirty="0"/>
              <a:t>Review services</a:t>
            </a:r>
          </a:p>
        </p:txBody>
      </p:sp>
    </p:spTree>
    <p:extLst>
      <p:ext uri="{BB962C8B-B14F-4D97-AF65-F5344CB8AC3E}">
        <p14:creationId xmlns:p14="http://schemas.microsoft.com/office/powerpoint/2010/main" val="336418179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661D-EC55-46A1-887F-FDE29633CF9B}"/>
              </a:ext>
            </a:extLst>
          </p:cNvPr>
          <p:cNvSpPr>
            <a:spLocks noGrp="1"/>
          </p:cNvSpPr>
          <p:nvPr>
            <p:ph type="title"/>
          </p:nvPr>
        </p:nvSpPr>
        <p:spPr/>
        <p:txBody>
          <a:bodyPr/>
          <a:lstStyle/>
          <a:p>
            <a:r>
              <a:rPr lang="en-GB"/>
              <a:t>Resource:</a:t>
            </a:r>
          </a:p>
        </p:txBody>
      </p:sp>
      <p:sp>
        <p:nvSpPr>
          <p:cNvPr id="3" name="Content Placeholder 2">
            <a:extLst>
              <a:ext uri="{FF2B5EF4-FFF2-40B4-BE49-F238E27FC236}">
                <a16:creationId xmlns:a16="http://schemas.microsoft.com/office/drawing/2014/main" id="{936AFFFE-D585-4453-9AA8-765FA3C8DDA4}"/>
              </a:ext>
            </a:extLst>
          </p:cNvPr>
          <p:cNvSpPr>
            <a:spLocks noGrp="1"/>
          </p:cNvSpPr>
          <p:nvPr>
            <p:ph idx="1"/>
          </p:nvPr>
        </p:nvSpPr>
        <p:spPr>
          <a:xfrm>
            <a:off x="332846" y="1815852"/>
            <a:ext cx="11457372" cy="4195481"/>
          </a:xfrm>
        </p:spPr>
        <p:txBody>
          <a:bodyPr vert="horz" lIns="91440" tIns="45720" rIns="91440" bIns="45720" rtlCol="0" anchor="t">
            <a:normAutofit/>
          </a:bodyPr>
          <a:lstStyle/>
          <a:p>
            <a:pPr marL="0" indent="0">
              <a:buNone/>
            </a:pPr>
            <a:r>
              <a:rPr lang="en-US" sz="2400" dirty="0" smtClean="0">
                <a:ea typeface="+mj-lt"/>
                <a:cs typeface="+mj-lt"/>
              </a:rPr>
              <a:t>There </a:t>
            </a:r>
            <a:r>
              <a:rPr lang="en-US" sz="2400" dirty="0">
                <a:ea typeface="+mj-lt"/>
                <a:cs typeface="+mj-lt"/>
              </a:rPr>
              <a:t>are two kinds of resources. One is hardware and the other </a:t>
            </a:r>
            <a:r>
              <a:rPr lang="en-US" sz="2400" dirty="0" smtClean="0">
                <a:ea typeface="+mj-lt"/>
                <a:cs typeface="+mj-lt"/>
              </a:rPr>
              <a:t>one is </a:t>
            </a:r>
            <a:r>
              <a:rPr lang="en-US" sz="2400" dirty="0">
                <a:ea typeface="+mj-lt"/>
                <a:cs typeface="+mj-lt"/>
              </a:rPr>
              <a:t>software.</a:t>
            </a:r>
            <a:r>
              <a:rPr lang="en-US" sz="2400" b="1" dirty="0">
                <a:ea typeface="+mj-lt"/>
                <a:cs typeface="+mj-lt"/>
              </a:rPr>
              <a:t> </a:t>
            </a:r>
            <a:r>
              <a:rPr lang="en-US" sz="2400" dirty="0">
                <a:ea typeface="+mj-lt"/>
                <a:cs typeface="+mj-lt"/>
              </a:rPr>
              <a:t>All resources needed is provided below.</a:t>
            </a:r>
          </a:p>
          <a:p>
            <a:pPr lvl="2">
              <a:lnSpc>
                <a:spcPct val="120000"/>
              </a:lnSpc>
              <a:buFont typeface="Wingdings" charset="2"/>
              <a:buChar char="v"/>
            </a:pPr>
            <a:r>
              <a:rPr lang="en-US" sz="3600" dirty="0">
                <a:ea typeface="+mj-lt"/>
                <a:cs typeface="+mj-lt"/>
              </a:rPr>
              <a:t> </a:t>
            </a:r>
            <a:r>
              <a:rPr lang="en-US" sz="3600" dirty="0" smtClean="0">
                <a:ea typeface="+mj-lt"/>
                <a:cs typeface="+mj-lt"/>
              </a:rPr>
              <a:t>Hardware</a:t>
            </a:r>
            <a:endParaRPr lang="en-US" sz="3600" dirty="0">
              <a:ea typeface="+mj-lt"/>
              <a:cs typeface="+mj-lt"/>
            </a:endParaRPr>
          </a:p>
          <a:p>
            <a:pPr lvl="2">
              <a:lnSpc>
                <a:spcPct val="120000"/>
              </a:lnSpc>
              <a:buFont typeface="Wingdings" charset="2"/>
              <a:buChar char="v"/>
            </a:pPr>
            <a:r>
              <a:rPr lang="en-US" sz="3600" dirty="0">
                <a:ea typeface="+mj-lt"/>
                <a:cs typeface="+mj-lt"/>
              </a:rPr>
              <a:t> Software</a:t>
            </a:r>
          </a:p>
        </p:txBody>
      </p:sp>
    </p:spTree>
    <p:extLst>
      <p:ext uri="{BB962C8B-B14F-4D97-AF65-F5344CB8AC3E}">
        <p14:creationId xmlns:p14="http://schemas.microsoft.com/office/powerpoint/2010/main" val="115092756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72A2-D6A3-4302-88C6-BABF7A64036C}"/>
              </a:ext>
            </a:extLst>
          </p:cNvPr>
          <p:cNvSpPr>
            <a:spLocks noGrp="1"/>
          </p:cNvSpPr>
          <p:nvPr>
            <p:ph type="title"/>
          </p:nvPr>
        </p:nvSpPr>
        <p:spPr/>
        <p:txBody>
          <a:bodyPr/>
          <a:lstStyle/>
          <a:p>
            <a:r>
              <a:rPr lang="en-GB" dirty="0"/>
              <a:t>Hardware</a:t>
            </a:r>
          </a:p>
        </p:txBody>
      </p:sp>
      <p:sp>
        <p:nvSpPr>
          <p:cNvPr id="3" name="Content Placeholder 2">
            <a:extLst>
              <a:ext uri="{FF2B5EF4-FFF2-40B4-BE49-F238E27FC236}">
                <a16:creationId xmlns:a16="http://schemas.microsoft.com/office/drawing/2014/main" id="{4885CB67-F457-4CAD-B1EE-44363A418C4F}"/>
              </a:ext>
            </a:extLst>
          </p:cNvPr>
          <p:cNvSpPr>
            <a:spLocks noGrp="1"/>
          </p:cNvSpPr>
          <p:nvPr>
            <p:ph idx="1"/>
          </p:nvPr>
        </p:nvSpPr>
        <p:spPr>
          <a:xfrm>
            <a:off x="612246" y="1587252"/>
            <a:ext cx="9437607" cy="4661147"/>
          </a:xfrm>
        </p:spPr>
        <p:txBody>
          <a:bodyPr vert="horz" lIns="91440" tIns="45720" rIns="91440" bIns="45720" rtlCol="0" anchor="t">
            <a:normAutofit fontScale="92500" lnSpcReduction="10000"/>
          </a:bodyPr>
          <a:lstStyle/>
          <a:p>
            <a:pPr marL="0" indent="0" algn="just">
              <a:buNone/>
            </a:pPr>
            <a:endParaRPr lang="en-US" b="1" dirty="0">
              <a:ea typeface="+mj-lt"/>
              <a:cs typeface="+mj-lt"/>
            </a:endParaRPr>
          </a:p>
          <a:p>
            <a:pPr marL="0" indent="0" algn="just">
              <a:buClr>
                <a:srgbClr val="8AD0D6"/>
              </a:buClr>
              <a:buNone/>
            </a:pPr>
            <a:r>
              <a:rPr lang="en-US" sz="2400">
                <a:ea typeface="+mj-lt"/>
                <a:cs typeface="+mj-lt"/>
              </a:rPr>
              <a:t>Minimum requirements for server:</a:t>
            </a:r>
            <a:endParaRPr lang="en-GB" sz="2400">
              <a:ea typeface="+mj-lt"/>
              <a:cs typeface="+mj-lt"/>
            </a:endParaRPr>
          </a:p>
          <a:p>
            <a:pPr algn="just">
              <a:buClr>
                <a:srgbClr val="8AD0D6"/>
              </a:buClr>
            </a:pPr>
            <a:r>
              <a:rPr lang="en-US">
                <a:ea typeface="+mj-lt"/>
                <a:cs typeface="+mj-lt"/>
              </a:rPr>
              <a:t>Processor: Xeon based microprocessor (2.0 GHz or faster recommended)</a:t>
            </a:r>
            <a:endParaRPr lang="en-GB" dirty="0">
              <a:ea typeface="+mj-lt"/>
              <a:cs typeface="+mj-lt"/>
            </a:endParaRPr>
          </a:p>
          <a:p>
            <a:pPr algn="just">
              <a:buClr>
                <a:srgbClr val="8AD0D6"/>
              </a:buClr>
            </a:pPr>
            <a:r>
              <a:rPr lang="en-US">
                <a:ea typeface="+mj-lt"/>
                <a:cs typeface="+mj-lt"/>
              </a:rPr>
              <a:t>Ram: minimum 16 GB</a:t>
            </a:r>
            <a:endParaRPr lang="en-GB" dirty="0">
              <a:ea typeface="+mj-lt"/>
              <a:cs typeface="+mj-lt"/>
            </a:endParaRPr>
          </a:p>
          <a:p>
            <a:pPr algn="just">
              <a:buClr>
                <a:srgbClr val="8AD0D6"/>
              </a:buClr>
            </a:pPr>
            <a:r>
              <a:rPr lang="en-US">
                <a:ea typeface="+mj-lt"/>
                <a:cs typeface="+mj-lt"/>
              </a:rPr>
              <a:t>System type: Linux (64 bits)</a:t>
            </a:r>
            <a:endParaRPr lang="en-GB" dirty="0">
              <a:ea typeface="+mj-lt"/>
              <a:cs typeface="+mj-lt"/>
            </a:endParaRPr>
          </a:p>
          <a:p>
            <a:pPr algn="just">
              <a:buClr>
                <a:srgbClr val="8AD0D6"/>
              </a:buClr>
            </a:pPr>
            <a:r>
              <a:rPr lang="en-US">
                <a:ea typeface="+mj-lt"/>
                <a:cs typeface="+mj-lt"/>
              </a:rPr>
              <a:t>Storage: minimum 1TB SSD or higher.</a:t>
            </a:r>
            <a:endParaRPr lang="en-GB" dirty="0">
              <a:ea typeface="+mj-lt"/>
              <a:cs typeface="+mj-lt"/>
            </a:endParaRPr>
          </a:p>
          <a:p>
            <a:pPr algn="just">
              <a:buClr>
                <a:srgbClr val="8AD0D6"/>
              </a:buClr>
            </a:pPr>
            <a:r>
              <a:rPr lang="en-US">
                <a:ea typeface="+mj-lt"/>
                <a:cs typeface="+mj-lt"/>
              </a:rPr>
              <a:t>For Storage Service: Network File System (NFS)</a:t>
            </a:r>
            <a:endParaRPr lang="en-GB" dirty="0">
              <a:ea typeface="+mj-lt"/>
              <a:cs typeface="+mj-lt"/>
            </a:endParaRPr>
          </a:p>
          <a:p>
            <a:pPr marL="0" indent="0" algn="just">
              <a:buClr>
                <a:srgbClr val="8AD0D6"/>
              </a:buClr>
              <a:buNone/>
            </a:pPr>
            <a:r>
              <a:rPr lang="en-US" sz="2400">
                <a:ea typeface="+mj-lt"/>
                <a:cs typeface="+mj-lt"/>
              </a:rPr>
              <a:t>Minimum requirements for client:</a:t>
            </a:r>
            <a:endParaRPr lang="en-GB" sz="2400">
              <a:ea typeface="+mj-lt"/>
              <a:cs typeface="+mj-lt"/>
            </a:endParaRPr>
          </a:p>
          <a:p>
            <a:pPr algn="just">
              <a:buClr>
                <a:srgbClr val="8AD0D6"/>
              </a:buClr>
            </a:pPr>
            <a:r>
              <a:rPr lang="en-US">
                <a:ea typeface="+mj-lt"/>
                <a:cs typeface="+mj-lt"/>
              </a:rPr>
              <a:t>Processor: Dual-core. </a:t>
            </a:r>
            <a:endParaRPr lang="en-GB" dirty="0">
              <a:ea typeface="+mj-lt"/>
              <a:cs typeface="+mj-lt"/>
            </a:endParaRPr>
          </a:p>
          <a:p>
            <a:pPr algn="just">
              <a:buClr>
                <a:srgbClr val="8AD0D6"/>
              </a:buClr>
            </a:pPr>
            <a:r>
              <a:rPr lang="en-US">
                <a:ea typeface="+mj-lt"/>
                <a:cs typeface="+mj-lt"/>
              </a:rPr>
              <a:t>RAM:  2 GB. </a:t>
            </a:r>
            <a:endParaRPr lang="en-GB" dirty="0">
              <a:ea typeface="+mj-lt"/>
              <a:cs typeface="+mj-lt"/>
            </a:endParaRPr>
          </a:p>
          <a:p>
            <a:pPr algn="just">
              <a:buClr>
                <a:srgbClr val="8AD0D6"/>
              </a:buClr>
            </a:pPr>
            <a:r>
              <a:rPr lang="en-US">
                <a:ea typeface="+mj-lt"/>
                <a:cs typeface="+mj-lt"/>
              </a:rPr>
              <a:t>System:  Windows, MAC OS X, Linux. </a:t>
            </a:r>
            <a:endParaRPr lang="en-GB" dirty="0">
              <a:ea typeface="+mj-lt"/>
              <a:cs typeface="+mj-lt"/>
            </a:endParaRPr>
          </a:p>
          <a:p>
            <a:pPr algn="just">
              <a:buClr>
                <a:srgbClr val="8AD0D6"/>
              </a:buClr>
            </a:pPr>
            <a:r>
              <a:rPr lang="en-US">
                <a:ea typeface="+mj-lt"/>
                <a:cs typeface="+mj-lt"/>
              </a:rPr>
              <a:t>Web Browser: Firefox, Google Chrome, Opera</a:t>
            </a:r>
            <a:endParaRPr lang="en-GB" dirty="0">
              <a:ea typeface="+mj-lt"/>
              <a:cs typeface="+mj-lt"/>
            </a:endParaRPr>
          </a:p>
          <a:p>
            <a:pPr algn="just">
              <a:buClr>
                <a:srgbClr val="8AD0D6"/>
              </a:buClr>
            </a:pPr>
            <a:endParaRPr lang="en-GB" dirty="0">
              <a:ea typeface="+mj-lt"/>
              <a:cs typeface="+mj-lt"/>
            </a:endParaRPr>
          </a:p>
          <a:p>
            <a:pPr>
              <a:buClr>
                <a:srgbClr val="8AD0D6"/>
              </a:buClr>
            </a:pPr>
            <a:endParaRPr lang="en-GB" dirty="0"/>
          </a:p>
        </p:txBody>
      </p:sp>
    </p:spTree>
    <p:extLst>
      <p:ext uri="{BB962C8B-B14F-4D97-AF65-F5344CB8AC3E}">
        <p14:creationId xmlns:p14="http://schemas.microsoft.com/office/powerpoint/2010/main" val="4219310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595C-9AB5-4F02-A6CA-3B2D9DFBD723}"/>
              </a:ext>
            </a:extLst>
          </p:cNvPr>
          <p:cNvSpPr>
            <a:spLocks noGrp="1"/>
          </p:cNvSpPr>
          <p:nvPr>
            <p:ph type="title"/>
          </p:nvPr>
        </p:nvSpPr>
        <p:spPr/>
        <p:txBody>
          <a:bodyPr/>
          <a:lstStyle/>
          <a:p>
            <a:r>
              <a:rPr lang="en-GB" dirty="0"/>
              <a:t>Software</a:t>
            </a:r>
          </a:p>
        </p:txBody>
      </p:sp>
      <p:sp>
        <p:nvSpPr>
          <p:cNvPr id="3" name="Content Placeholder 2">
            <a:extLst>
              <a:ext uri="{FF2B5EF4-FFF2-40B4-BE49-F238E27FC236}">
                <a16:creationId xmlns:a16="http://schemas.microsoft.com/office/drawing/2014/main" id="{BE55CB1A-556B-4083-8090-C9F0A8E8E7F7}"/>
              </a:ext>
            </a:extLst>
          </p:cNvPr>
          <p:cNvSpPr>
            <a:spLocks noGrp="1"/>
          </p:cNvSpPr>
          <p:nvPr>
            <p:ph idx="1"/>
          </p:nvPr>
        </p:nvSpPr>
        <p:spPr>
          <a:xfrm>
            <a:off x="578379" y="2078318"/>
            <a:ext cx="9471474" cy="4170081"/>
          </a:xfrm>
        </p:spPr>
        <p:txBody>
          <a:bodyPr vert="horz" lIns="91440" tIns="45720" rIns="91440" bIns="45720" rtlCol="0" anchor="t">
            <a:normAutofit/>
          </a:bodyPr>
          <a:lstStyle/>
          <a:p>
            <a:pPr algn="just"/>
            <a:r>
              <a:rPr lang="en-US" sz="2400">
                <a:ea typeface="+mj-lt"/>
                <a:cs typeface="+mj-lt"/>
              </a:rPr>
              <a:t>Text editor like Notepad++, Sublime Text, VS code. </a:t>
            </a:r>
            <a:endParaRPr lang="en-GB" sz="2400" dirty="0">
              <a:ea typeface="+mj-lt"/>
              <a:cs typeface="+mj-lt"/>
            </a:endParaRPr>
          </a:p>
          <a:p>
            <a:pPr algn="just">
              <a:buClr>
                <a:srgbClr val="8AD0D6"/>
              </a:buClr>
            </a:pPr>
            <a:r>
              <a:rPr lang="en-US" sz="2400">
                <a:ea typeface="+mj-lt"/>
                <a:cs typeface="+mj-lt"/>
              </a:rPr>
              <a:t>C#, Microsoft SQL server. </a:t>
            </a:r>
            <a:endParaRPr lang="en-GB" sz="2400" dirty="0">
              <a:ea typeface="+mj-lt"/>
              <a:cs typeface="+mj-lt"/>
            </a:endParaRPr>
          </a:p>
          <a:p>
            <a:pPr algn="just">
              <a:buClr>
                <a:srgbClr val="8AD0D6"/>
              </a:buClr>
            </a:pPr>
            <a:r>
              <a:rPr lang="en-US" sz="2400">
                <a:ea typeface="+mj-lt"/>
                <a:cs typeface="+mj-lt"/>
              </a:rPr>
              <a:t>Web Browser: Firefox, Google Chrome, Opera.</a:t>
            </a:r>
            <a:endParaRPr lang="en-GB" sz="2400" dirty="0">
              <a:ea typeface="+mj-lt"/>
              <a:cs typeface="+mj-lt"/>
            </a:endParaRPr>
          </a:p>
          <a:p>
            <a:pPr algn="just">
              <a:buClr>
                <a:srgbClr val="8AD0D6"/>
              </a:buClr>
            </a:pPr>
            <a:endParaRPr lang="en-GB" sz="2400" dirty="0">
              <a:ea typeface="+mj-lt"/>
              <a:cs typeface="+mj-lt"/>
            </a:endParaRPr>
          </a:p>
          <a:p>
            <a:pPr>
              <a:buClr>
                <a:srgbClr val="8AD0D6"/>
              </a:buClr>
            </a:pPr>
            <a:endParaRPr lang="en-GB" dirty="0"/>
          </a:p>
        </p:txBody>
      </p:sp>
    </p:spTree>
    <p:extLst>
      <p:ext uri="{BB962C8B-B14F-4D97-AF65-F5344CB8AC3E}">
        <p14:creationId xmlns:p14="http://schemas.microsoft.com/office/powerpoint/2010/main" val="6033799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4001-3BFC-4939-B291-BFDBDA88BA0A}"/>
              </a:ext>
            </a:extLst>
          </p:cNvPr>
          <p:cNvSpPr>
            <a:spLocks noGrp="1"/>
          </p:cNvSpPr>
          <p:nvPr>
            <p:ph type="title"/>
          </p:nvPr>
        </p:nvSpPr>
        <p:spPr/>
        <p:txBody>
          <a:bodyPr/>
          <a:lstStyle/>
          <a:p>
            <a:r>
              <a:rPr lang="en-US" b="1">
                <a:ea typeface="+mj-lt"/>
                <a:cs typeface="+mj-lt"/>
              </a:rPr>
              <a:t>Operating Environment</a:t>
            </a:r>
            <a:endParaRPr lang="en-US"/>
          </a:p>
        </p:txBody>
      </p:sp>
      <p:sp>
        <p:nvSpPr>
          <p:cNvPr id="3" name="Content Placeholder 2">
            <a:extLst>
              <a:ext uri="{FF2B5EF4-FFF2-40B4-BE49-F238E27FC236}">
                <a16:creationId xmlns:a16="http://schemas.microsoft.com/office/drawing/2014/main" id="{EFADA632-5142-456B-82A2-64F450B08862}"/>
              </a:ext>
            </a:extLst>
          </p:cNvPr>
          <p:cNvSpPr>
            <a:spLocks noGrp="1"/>
          </p:cNvSpPr>
          <p:nvPr>
            <p:ph idx="1"/>
          </p:nvPr>
        </p:nvSpPr>
        <p:spPr>
          <a:xfrm>
            <a:off x="620712" y="1832785"/>
            <a:ext cx="10157274" cy="4263214"/>
          </a:xfrm>
        </p:spPr>
        <p:txBody>
          <a:bodyPr vert="horz" lIns="91440" tIns="45720" rIns="91440" bIns="45720" rtlCol="0" anchor="t">
            <a:normAutofit/>
          </a:bodyPr>
          <a:lstStyle/>
          <a:p>
            <a:pPr algn="just">
              <a:buClr>
                <a:srgbClr val="8AD0D6"/>
              </a:buClr>
              <a:buFont typeface="Courier New" charset="2"/>
              <a:buChar char="o"/>
            </a:pPr>
            <a:r>
              <a:rPr lang="en-US" dirty="0">
                <a:ea typeface="+mj-lt"/>
                <a:cs typeface="+mj-lt"/>
              </a:rPr>
              <a:t>The whole system will be operated from the external Linux Server. </a:t>
            </a:r>
            <a:endParaRPr lang="en-GB" dirty="0">
              <a:ea typeface="+mj-lt"/>
              <a:cs typeface="+mj-lt"/>
            </a:endParaRPr>
          </a:p>
          <a:p>
            <a:pPr algn="just">
              <a:buClr>
                <a:srgbClr val="8AD0D6"/>
              </a:buClr>
              <a:buFont typeface="Courier New" charset="2"/>
              <a:buChar char="o"/>
            </a:pPr>
            <a:r>
              <a:rPr lang="en-US" dirty="0">
                <a:ea typeface="+mj-lt"/>
                <a:cs typeface="+mj-lt"/>
              </a:rPr>
              <a:t> This website is platform independent user can use it from any kind of internet operate devices. </a:t>
            </a:r>
            <a:endParaRPr lang="en-GB" dirty="0">
              <a:ea typeface="+mj-lt"/>
              <a:cs typeface="+mj-lt"/>
            </a:endParaRPr>
          </a:p>
          <a:p>
            <a:pPr algn="just">
              <a:buClr>
                <a:srgbClr val="8AD0D6"/>
              </a:buClr>
              <a:buFont typeface="Courier New" charset="2"/>
              <a:buChar char="o"/>
            </a:pPr>
            <a:r>
              <a:rPr lang="en-US" dirty="0">
                <a:ea typeface="+mj-lt"/>
                <a:cs typeface="+mj-lt"/>
              </a:rPr>
              <a:t>User application is accessible through various kinds of browsers (Opera, Mozilla Firefox, and Google Chrome </a:t>
            </a:r>
            <a:r>
              <a:rPr lang="en-US" dirty="0" err="1">
                <a:ea typeface="+mj-lt"/>
                <a:cs typeface="+mj-lt"/>
              </a:rPr>
              <a:t>etc</a:t>
            </a:r>
            <a:r>
              <a:rPr lang="en-US" dirty="0">
                <a:ea typeface="+mj-lt"/>
                <a:cs typeface="+mj-lt"/>
              </a:rPr>
              <a:t> ). </a:t>
            </a:r>
            <a:endParaRPr lang="en-GB" dirty="0">
              <a:ea typeface="+mj-lt"/>
              <a:cs typeface="+mj-lt"/>
            </a:endParaRPr>
          </a:p>
          <a:p>
            <a:pPr algn="just">
              <a:buClr>
                <a:srgbClr val="8AD0D6"/>
              </a:buClr>
              <a:buFont typeface="Courier New" charset="2"/>
              <a:buChar char="o"/>
            </a:pPr>
            <a:r>
              <a:rPr lang="en-US" dirty="0">
                <a:ea typeface="+mj-lt"/>
                <a:cs typeface="+mj-lt"/>
              </a:rPr>
              <a:t>  IBM or MAC or Windows any user from any platform can use. </a:t>
            </a:r>
            <a:endParaRPr lang="en-GB" dirty="0">
              <a:ea typeface="+mj-lt"/>
              <a:cs typeface="+mj-lt"/>
            </a:endParaRPr>
          </a:p>
          <a:p>
            <a:pPr algn="just">
              <a:buClr>
                <a:srgbClr val="8AD0D6"/>
              </a:buClr>
              <a:buFont typeface="Courier New" charset="2"/>
              <a:buChar char="o"/>
            </a:pPr>
            <a:r>
              <a:rPr lang="en-US" dirty="0">
                <a:ea typeface="+mj-lt"/>
                <a:cs typeface="+mj-lt"/>
              </a:rPr>
              <a:t>Operating System can be used Windows of any version from Windows 98, Windows XP/Vista to Windows 10, MAC OS X 10.5 or above.</a:t>
            </a:r>
            <a:endParaRPr lang="en-GB" dirty="0">
              <a:ea typeface="+mj-lt"/>
              <a:cs typeface="+mj-lt"/>
            </a:endParaRPr>
          </a:p>
          <a:p>
            <a:pPr algn="just">
              <a:buNone/>
            </a:pPr>
            <a:endParaRPr lang="en-GB" dirty="0">
              <a:ea typeface="+mj-lt"/>
              <a:cs typeface="+mj-lt"/>
            </a:endParaRPr>
          </a:p>
          <a:p>
            <a:pPr marL="0" indent="0">
              <a:buNone/>
            </a:pPr>
            <a:endParaRPr lang="en-GB" dirty="0"/>
          </a:p>
        </p:txBody>
      </p:sp>
    </p:spTree>
    <p:extLst>
      <p:ext uri="{BB962C8B-B14F-4D97-AF65-F5344CB8AC3E}">
        <p14:creationId xmlns:p14="http://schemas.microsoft.com/office/powerpoint/2010/main" val="84412312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223</TotalTime>
  <Words>796</Words>
  <Application>Microsoft Office PowerPoint</Application>
  <PresentationFormat>Widescreen</PresentationFormat>
  <Paragraphs>267</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SimSun</vt:lpstr>
      <vt:lpstr>Algerian</vt:lpstr>
      <vt:lpstr>Calibri</vt:lpstr>
      <vt:lpstr>Courier New</vt:lpstr>
      <vt:lpstr>Gill Sans MT</vt:lpstr>
      <vt:lpstr>Gill Sans MT (Headings)</vt:lpstr>
      <vt:lpstr>Lucida Bright</vt:lpstr>
      <vt:lpstr>Sylfaen</vt:lpstr>
      <vt:lpstr>Times New Roman</vt:lpstr>
      <vt:lpstr>Trebuchet MS</vt:lpstr>
      <vt:lpstr>Wingdings</vt:lpstr>
      <vt:lpstr>Wingdings 2</vt:lpstr>
      <vt:lpstr>Dividend</vt:lpstr>
      <vt:lpstr>APARTTMENT FINDING SYSTEM</vt:lpstr>
      <vt:lpstr>Group information</vt:lpstr>
      <vt:lpstr>motivation</vt:lpstr>
      <vt:lpstr>Introductions</vt:lpstr>
      <vt:lpstr>System Features</vt:lpstr>
      <vt:lpstr>Resource:</vt:lpstr>
      <vt:lpstr>Hardware</vt:lpstr>
      <vt:lpstr>Software</vt:lpstr>
      <vt:lpstr>Operating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Planning</vt:lpstr>
      <vt:lpstr>Schedule and budget</vt:lpstr>
      <vt:lpstr>Budget</vt:lpstr>
      <vt:lpstr>Schedule</vt:lpstr>
      <vt:lpstr>Schedule</vt:lpstr>
      <vt:lpstr>Risk Management</vt:lpstr>
      <vt:lpstr>Risk management plan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APARTTMENT FINDING SYSTEM</dc:title>
  <dc:creator>Md Ashiqur Rahman Joy</dc:creator>
  <cp:lastModifiedBy>merina tanjin</cp:lastModifiedBy>
  <cp:revision>10</cp:revision>
  <dcterms:created xsi:type="dcterms:W3CDTF">2021-08-10T13:39:10Z</dcterms:created>
  <dcterms:modified xsi:type="dcterms:W3CDTF">2021-08-23T09:41:40Z</dcterms:modified>
</cp:coreProperties>
</file>