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3"/>
  </p:notesMasterIdLst>
  <p:handoutMasterIdLst>
    <p:handoutMasterId r:id="rId34"/>
  </p:handoutMasterIdLst>
  <p:sldIdLst>
    <p:sldId id="256" r:id="rId5"/>
    <p:sldId id="258" r:id="rId6"/>
    <p:sldId id="257" r:id="rId7"/>
    <p:sldId id="268" r:id="rId8"/>
    <p:sldId id="269" r:id="rId9"/>
    <p:sldId id="291" r:id="rId10"/>
    <p:sldId id="270" r:id="rId11"/>
    <p:sldId id="26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92" r:id="rId25"/>
    <p:sldId id="293" r:id="rId26"/>
    <p:sldId id="294" r:id="rId27"/>
    <p:sldId id="295" r:id="rId28"/>
    <p:sldId id="284" r:id="rId29"/>
    <p:sldId id="285" r:id="rId30"/>
    <p:sldId id="286" r:id="rId31"/>
    <p:sldId id="26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24" userDrawn="1">
          <p15:clr>
            <a:srgbClr val="A4A3A4"/>
          </p15:clr>
        </p15:guide>
        <p15:guide id="2" pos="3840" userDrawn="1">
          <p15:clr>
            <a:srgbClr val="A4A3A4"/>
          </p15:clr>
        </p15:guide>
        <p15:guide id="3" pos="192" userDrawn="1">
          <p15:clr>
            <a:srgbClr val="A4A3A4"/>
          </p15:clr>
        </p15:guide>
        <p15:guide id="4" pos="7512" userDrawn="1">
          <p15:clr>
            <a:srgbClr val="A4A3A4"/>
          </p15:clr>
        </p15:guide>
        <p15:guide id="5" orient="horz" pos="216" userDrawn="1">
          <p15:clr>
            <a:srgbClr val="A4A3A4"/>
          </p15:clr>
        </p15:guide>
        <p15:guide id="6" orient="horz" pos="4032" userDrawn="1">
          <p15:clr>
            <a:srgbClr val="A4A3A4"/>
          </p15:clr>
        </p15:guide>
        <p15:guide id="7" orient="horz" pos="6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404040"/>
    <a:srgbClr val="CE295E"/>
    <a:srgbClr val="A6A6A6"/>
    <a:srgbClr val="F2F2F2"/>
    <a:srgbClr val="BFBFBF"/>
    <a:srgbClr val="E37777"/>
    <a:srgbClr val="64A4CA"/>
    <a:srgbClr val="66C5F3"/>
    <a:srgbClr val="F2C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77879" autoAdjust="0"/>
  </p:normalViewPr>
  <p:slideViewPr>
    <p:cSldViewPr snapToGrid="0" showGuides="1">
      <p:cViewPr varScale="1">
        <p:scale>
          <a:sx n="85" d="100"/>
          <a:sy n="85" d="100"/>
        </p:scale>
        <p:origin x="1500" y="96"/>
      </p:cViewPr>
      <p:guideLst>
        <p:guide orient="horz" pos="2424"/>
        <p:guide pos="3840"/>
        <p:guide pos="192"/>
        <p:guide pos="7512"/>
        <p:guide orient="horz" pos="216"/>
        <p:guide orient="horz" pos="4032"/>
        <p:guide orient="horz" pos="696"/>
      </p:guideLst>
    </p:cSldViewPr>
  </p:slideViewPr>
  <p:notesTextViewPr>
    <p:cViewPr>
      <p:scale>
        <a:sx n="1" d="1"/>
        <a:sy n="1" d="1"/>
      </p:scale>
      <p:origin x="0" y="0"/>
    </p:cViewPr>
  </p:notesTextViewPr>
  <p:notesViewPr>
    <p:cSldViewPr snapToGrid="0">
      <p:cViewPr varScale="1">
        <p:scale>
          <a:sx n="68" d="100"/>
          <a:sy n="68" d="100"/>
        </p:scale>
        <p:origin x="328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r>
              <a:rPr lang="en-IN" dirty="0"/>
              <a:t>Analysis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118909952"/>
        <c:axId val="118915840"/>
        <c:axId val="0"/>
      </c:bar3DChart>
      <c:catAx>
        <c:axId val="1189099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18915840"/>
        <c:crosses val="autoZero"/>
        <c:auto val="1"/>
        <c:lblAlgn val="ctr"/>
        <c:lblOffset val="100"/>
        <c:noMultiLvlLbl val="0"/>
      </c:catAx>
      <c:valAx>
        <c:axId val="11891584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118909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id="{0BAB090A-FC60-45D3-85CF-0FDEE3D66F2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191500" cy="4476750"/>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5DE61D-30EF-4C9B-8D44-E691F32398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B68B3DF-723E-432F-969B-97B388C9E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EEDC24-AEF3-4156-91F4-FB474A5F24DB}" type="datetimeFigureOut">
              <a:rPr lang="en-US" smtClean="0"/>
              <a:t>4/8/2020</a:t>
            </a:fld>
            <a:endParaRPr lang="en-US" dirty="0"/>
          </a:p>
        </p:txBody>
      </p:sp>
      <p:sp>
        <p:nvSpPr>
          <p:cNvPr id="4" name="Footer Placeholder 3">
            <a:extLst>
              <a:ext uri="{FF2B5EF4-FFF2-40B4-BE49-F238E27FC236}">
                <a16:creationId xmlns:a16="http://schemas.microsoft.com/office/drawing/2014/main" id="{10D9C936-9EF8-46A3-B2D4-DE8362A54E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9F7898E-02B9-4C24-8F47-60A833CD36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23B91B-56FA-44FF-A036-17B4166BAD1A}" type="slidenum">
              <a:rPr lang="en-US" smtClean="0"/>
              <a:t>‹#›</a:t>
            </a:fld>
            <a:endParaRPr lang="en-US" dirty="0"/>
          </a:p>
        </p:txBody>
      </p:sp>
    </p:spTree>
    <p:extLst>
      <p:ext uri="{BB962C8B-B14F-4D97-AF65-F5344CB8AC3E}">
        <p14:creationId xmlns:p14="http://schemas.microsoft.com/office/powerpoint/2010/main" val="1377250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023A0-2B54-4E79-AA20-143385AB9A6C}" type="datetimeFigureOut">
              <a:rPr lang="en-US" smtClean="0"/>
              <a:t>4/8/2020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8DEA9-6F4F-4540-9E5D-C6F39079AF72}" type="slidenum">
              <a:rPr lang="en-US" smtClean="0"/>
              <a:t>‹#›</a:t>
            </a:fld>
            <a:endParaRPr lang="en-US" dirty="0"/>
          </a:p>
        </p:txBody>
      </p:sp>
    </p:spTree>
    <p:extLst>
      <p:ext uri="{BB962C8B-B14F-4D97-AF65-F5344CB8AC3E}">
        <p14:creationId xmlns:p14="http://schemas.microsoft.com/office/powerpoint/2010/main" val="213365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a:t>
            </a:fld>
            <a:endParaRPr lang="en-US" dirty="0"/>
          </a:p>
        </p:txBody>
      </p:sp>
    </p:spTree>
    <p:extLst>
      <p:ext uri="{BB962C8B-B14F-4D97-AF65-F5344CB8AC3E}">
        <p14:creationId xmlns:p14="http://schemas.microsoft.com/office/powerpoint/2010/main" val="3429256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10</a:t>
            </a:fld>
            <a:endParaRPr lang="en-US" dirty="0"/>
          </a:p>
        </p:txBody>
      </p:sp>
    </p:spTree>
    <p:extLst>
      <p:ext uri="{BB962C8B-B14F-4D97-AF65-F5344CB8AC3E}">
        <p14:creationId xmlns:p14="http://schemas.microsoft.com/office/powerpoint/2010/main" val="1622373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n both years 2018 and 2019 it takes more than 400hrs to fix the Unsanitary Condition issues. Other issues like water leak, Plumbing, Paint/Plaster, Request Large Bulky Item Collection took same amount of time in both years. Where the time taken for fixing the Water System issues is considerably reduced in the year 2019 from almost 400hrs to slightly above 100hrs. For all other issues the time to resolve the issues is same in both years. Least time taken for issues like, Commercial, Residential Noise, Street Noise, Heat/Hot water issue, Blocked </a:t>
            </a:r>
            <a:r>
              <a:rPr lang="en-US" sz="1200" b="0" i="0" kern="1200" dirty="0" err="1">
                <a:solidFill>
                  <a:schemeClr val="tx1"/>
                </a:solidFill>
                <a:effectLst/>
                <a:latin typeface="+mn-lt"/>
                <a:ea typeface="+mn-ea"/>
                <a:cs typeface="+mn-cs"/>
              </a:rPr>
              <a:t>Driweway</a:t>
            </a:r>
            <a:r>
              <a:rPr lang="en-US" sz="1200" b="0" i="0" kern="1200" dirty="0">
                <a:solidFill>
                  <a:schemeClr val="tx1"/>
                </a:solidFill>
                <a:effectLst/>
                <a:latin typeface="+mn-lt"/>
                <a:ea typeface="+mn-ea"/>
                <a:cs typeface="+mn-cs"/>
              </a:rPr>
              <a:t>, which is less than 100hrs.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were 4 Agencies(Department of Housing Preservation and Development, New York City Police Department, Department of Environmental Protection, Department of Sanitation) handling specific complaints in 2018 which got increased to 5 by adding DOITT(Department of Information Technology and Telecommunications). Here is the breakdown </a:t>
            </a:r>
            <a:r>
              <a:rPr lang="en-US" sz="1200" b="0" i="0" kern="1200" dirty="0" err="1">
                <a:solidFill>
                  <a:schemeClr val="tx1"/>
                </a:solidFill>
                <a:effectLst/>
                <a:latin typeface="+mn-lt"/>
                <a:ea typeface="+mn-ea"/>
                <a:cs typeface="+mn-cs"/>
              </a:rPr>
              <a:t>graphes</a:t>
            </a:r>
            <a:r>
              <a:rPr lang="en-US" sz="1200" b="0" i="0" kern="1200" dirty="0">
                <a:solidFill>
                  <a:schemeClr val="tx1"/>
                </a:solidFill>
                <a:effectLst/>
                <a:latin typeface="+mn-lt"/>
                <a:ea typeface="+mn-ea"/>
                <a:cs typeface="+mn-cs"/>
              </a:rPr>
              <a:t> department wise.</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11</a:t>
            </a:fld>
            <a:endParaRPr lang="en-US" dirty="0"/>
          </a:p>
        </p:txBody>
      </p:sp>
    </p:spTree>
    <p:extLst>
      <p:ext uri="{BB962C8B-B14F-4D97-AF65-F5344CB8AC3E}">
        <p14:creationId xmlns:p14="http://schemas.microsoft.com/office/powerpoint/2010/main" val="63319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Hourly Analysis: Similar hourly trend in call volumes for Type-A, Type-B, Type-C complaints from 2018 to 2019. Maximum volume of Type-A complaints recorded from 9:00 am to 5:00 pm. For Type-C(Noise) an expected U-Shaped plot can be observed where we see an increases after midnight between 1:00 am to 2:00 am and then again starts increasing again after 8:00 pm in the night.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12</a:t>
            </a:fld>
            <a:endParaRPr lang="en-US" dirty="0"/>
          </a:p>
        </p:txBody>
      </p:sp>
    </p:spTree>
    <p:extLst>
      <p:ext uri="{BB962C8B-B14F-4D97-AF65-F5344CB8AC3E}">
        <p14:creationId xmlns:p14="http://schemas.microsoft.com/office/powerpoint/2010/main" val="1897831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Daily Analysis: Call volumes have pretty much been consistent on a daily basis. We could not identify any such specific days in a month where the call volume were observed to have a sharp increase or decrease. However (Type-B) Parking in New York City which is often seen as a coveted luxury, had a consistent higher number of complaints on a daily basis along with a rise in complaints from 2018 to 2019.</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13</a:t>
            </a:fld>
            <a:endParaRPr lang="en-US" dirty="0"/>
          </a:p>
        </p:txBody>
      </p:sp>
    </p:spTree>
    <p:extLst>
      <p:ext uri="{BB962C8B-B14F-4D97-AF65-F5344CB8AC3E}">
        <p14:creationId xmlns:p14="http://schemas.microsoft.com/office/powerpoint/2010/main" val="32597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14</a:t>
            </a:fld>
            <a:endParaRPr lang="en-US" dirty="0"/>
          </a:p>
        </p:txBody>
      </p:sp>
    </p:spTree>
    <p:extLst>
      <p:ext uri="{BB962C8B-B14F-4D97-AF65-F5344CB8AC3E}">
        <p14:creationId xmlns:p14="http://schemas.microsoft.com/office/powerpoint/2010/main" val="554178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15</a:t>
            </a:fld>
            <a:endParaRPr lang="en-US" dirty="0"/>
          </a:p>
        </p:txBody>
      </p:sp>
    </p:spTree>
    <p:extLst>
      <p:ext uri="{BB962C8B-B14F-4D97-AF65-F5344CB8AC3E}">
        <p14:creationId xmlns:p14="http://schemas.microsoft.com/office/powerpoint/2010/main" val="391720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16</a:t>
            </a:fld>
            <a:endParaRPr lang="en-US" dirty="0"/>
          </a:p>
        </p:txBody>
      </p:sp>
    </p:spTree>
    <p:extLst>
      <p:ext uri="{BB962C8B-B14F-4D97-AF65-F5344CB8AC3E}">
        <p14:creationId xmlns:p14="http://schemas.microsoft.com/office/powerpoint/2010/main" val="22205236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17</a:t>
            </a:fld>
            <a:endParaRPr lang="en-US" dirty="0"/>
          </a:p>
        </p:txBody>
      </p:sp>
    </p:spTree>
    <p:extLst>
      <p:ext uri="{BB962C8B-B14F-4D97-AF65-F5344CB8AC3E}">
        <p14:creationId xmlns:p14="http://schemas.microsoft.com/office/powerpoint/2010/main" val="3100612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18</a:t>
            </a:fld>
            <a:endParaRPr lang="en-US" dirty="0"/>
          </a:p>
        </p:txBody>
      </p:sp>
    </p:spTree>
    <p:extLst>
      <p:ext uri="{BB962C8B-B14F-4D97-AF65-F5344CB8AC3E}">
        <p14:creationId xmlns:p14="http://schemas.microsoft.com/office/powerpoint/2010/main" val="478179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19</a:t>
            </a:fld>
            <a:endParaRPr lang="en-US" dirty="0"/>
          </a:p>
        </p:txBody>
      </p:sp>
    </p:spTree>
    <p:extLst>
      <p:ext uri="{BB962C8B-B14F-4D97-AF65-F5344CB8AC3E}">
        <p14:creationId xmlns:p14="http://schemas.microsoft.com/office/powerpoint/2010/main" val="1031431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a:t>
            </a:fld>
            <a:endParaRPr lang="en-US" dirty="0"/>
          </a:p>
        </p:txBody>
      </p:sp>
    </p:spTree>
    <p:extLst>
      <p:ext uri="{BB962C8B-B14F-4D97-AF65-F5344CB8AC3E}">
        <p14:creationId xmlns:p14="http://schemas.microsoft.com/office/powerpoint/2010/main" val="3509176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20</a:t>
            </a:fld>
            <a:endParaRPr lang="en-US" dirty="0"/>
          </a:p>
        </p:txBody>
      </p:sp>
    </p:spTree>
    <p:extLst>
      <p:ext uri="{BB962C8B-B14F-4D97-AF65-F5344CB8AC3E}">
        <p14:creationId xmlns:p14="http://schemas.microsoft.com/office/powerpoint/2010/main" val="30683111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21</a:t>
            </a:fld>
            <a:endParaRPr lang="en-US" dirty="0"/>
          </a:p>
        </p:txBody>
      </p:sp>
    </p:spTree>
    <p:extLst>
      <p:ext uri="{BB962C8B-B14F-4D97-AF65-F5344CB8AC3E}">
        <p14:creationId xmlns:p14="http://schemas.microsoft.com/office/powerpoint/2010/main" val="299294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22</a:t>
            </a:fld>
            <a:endParaRPr lang="en-US" dirty="0"/>
          </a:p>
        </p:txBody>
      </p:sp>
    </p:spTree>
    <p:extLst>
      <p:ext uri="{BB962C8B-B14F-4D97-AF65-F5344CB8AC3E}">
        <p14:creationId xmlns:p14="http://schemas.microsoft.com/office/powerpoint/2010/main" val="4031192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23</a:t>
            </a:fld>
            <a:endParaRPr lang="en-US" dirty="0"/>
          </a:p>
        </p:txBody>
      </p:sp>
    </p:spTree>
    <p:extLst>
      <p:ext uri="{BB962C8B-B14F-4D97-AF65-F5344CB8AC3E}">
        <p14:creationId xmlns:p14="http://schemas.microsoft.com/office/powerpoint/2010/main" val="1140887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Monthly Analysis: For Type-A complaints January as a month significantly higher complaints both in 2018 and 2019. However trend obtained shows a reduction during July-December period from 2018 to 2019. For Type-C(Noise) both 2018 and 2019 saw peak during Summers i.e. May-August.</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24</a:t>
            </a:fld>
            <a:endParaRPr lang="en-US" dirty="0"/>
          </a:p>
        </p:txBody>
      </p:sp>
    </p:spTree>
    <p:extLst>
      <p:ext uri="{BB962C8B-B14F-4D97-AF65-F5344CB8AC3E}">
        <p14:creationId xmlns:p14="http://schemas.microsoft.com/office/powerpoint/2010/main" val="2221896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25</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26</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27</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28</a:t>
            </a:fld>
            <a:endParaRPr lang="en-US" dirty="0"/>
          </a:p>
        </p:txBody>
      </p:sp>
    </p:spTree>
    <p:extLst>
      <p:ext uri="{BB962C8B-B14F-4D97-AF65-F5344CB8AC3E}">
        <p14:creationId xmlns:p14="http://schemas.microsoft.com/office/powerpoint/2010/main" val="283444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3</a:t>
            </a:fld>
            <a:endParaRPr lang="en-US" dirty="0"/>
          </a:p>
        </p:txBody>
      </p:sp>
    </p:spTree>
    <p:extLst>
      <p:ext uri="{BB962C8B-B14F-4D97-AF65-F5344CB8AC3E}">
        <p14:creationId xmlns:p14="http://schemas.microsoft.com/office/powerpoint/2010/main" val="1314638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4</a:t>
            </a:fld>
            <a:endParaRPr lang="en-US" dirty="0"/>
          </a:p>
        </p:txBody>
      </p:sp>
    </p:spTree>
    <p:extLst>
      <p:ext uri="{BB962C8B-B14F-4D97-AF65-F5344CB8AC3E}">
        <p14:creationId xmlns:p14="http://schemas.microsoft.com/office/powerpoint/2010/main" val="3782886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5</a:t>
            </a:fld>
            <a:endParaRPr lang="en-US" dirty="0"/>
          </a:p>
        </p:txBody>
      </p:sp>
    </p:spTree>
    <p:extLst>
      <p:ext uri="{BB962C8B-B14F-4D97-AF65-F5344CB8AC3E}">
        <p14:creationId xmlns:p14="http://schemas.microsoft.com/office/powerpoint/2010/main" val="293553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Entire project is divided into three phases which involve:</a:t>
            </a:r>
          </a:p>
          <a:p>
            <a:pPr rtl="0" fontAlgn="base"/>
            <a:br>
              <a:rPr lang="en-US" b="0" dirty="0">
                <a:effectLst/>
              </a:rPr>
            </a:br>
            <a:r>
              <a:rPr lang="en-US" sz="1200" b="0" i="0" u="none" strike="noStrike" kern="1200" dirty="0">
                <a:solidFill>
                  <a:schemeClr val="tx1"/>
                </a:solidFill>
                <a:effectLst/>
                <a:latin typeface="+mn-lt"/>
                <a:ea typeface="+mn-ea"/>
                <a:cs typeface="+mn-cs"/>
              </a:rPr>
              <a:t>General request trend Analysis</a:t>
            </a:r>
          </a:p>
          <a:p>
            <a:pPr rtl="0" fontAlgn="base"/>
            <a:r>
              <a:rPr lang="en-US" sz="1200" b="0" i="0" u="none" strike="noStrike" kern="1200" dirty="0">
                <a:solidFill>
                  <a:schemeClr val="tx1"/>
                </a:solidFill>
                <a:effectLst/>
                <a:latin typeface="+mn-lt"/>
                <a:ea typeface="+mn-ea"/>
                <a:cs typeface="+mn-cs"/>
              </a:rPr>
              <a:t>Clustering Task - (Unsupervised Learning)</a:t>
            </a:r>
          </a:p>
          <a:p>
            <a:pPr rtl="0" fontAlgn="base"/>
            <a:r>
              <a:rPr lang="en-US" sz="1200" b="0" i="0" u="none" strike="noStrike" kern="1200" dirty="0">
                <a:solidFill>
                  <a:schemeClr val="tx1"/>
                </a:solidFill>
                <a:effectLst/>
                <a:latin typeface="+mn-lt"/>
                <a:ea typeface="+mn-ea"/>
                <a:cs typeface="+mn-cs"/>
              </a:rPr>
              <a:t>Supervised Learning Task</a:t>
            </a:r>
          </a:p>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6</a:t>
            </a:fld>
            <a:endParaRPr lang="en-US" dirty="0"/>
          </a:p>
        </p:txBody>
      </p:sp>
    </p:spTree>
    <p:extLst>
      <p:ext uri="{BB962C8B-B14F-4D97-AF65-F5344CB8AC3E}">
        <p14:creationId xmlns:p14="http://schemas.microsoft.com/office/powerpoint/2010/main" val="747018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From the graph it is evident that, in the year 2018 and in 2019 the most number of complaints received for Heat/Hot Water issues and Residential Noise. There were more than 200,000 complaints related to Heat/Hot water, while In 2019 the residential noise complaints were higher than 2018. In 2018 Requests to collect large bulky items were almost 175,000 which reduced to 100,000 in 2019. Complaints about illegal parking is similar(Above 100,000) in both years. There were between 50,000 and 75,000 number of complaints related to Noise, Street/Sidewalk noise, Paint/Plaster, Plumbing, Unsanitary Condition and Water System were reported in both years. The least number of complaints obtained in both years are for Water Leak issues and Commercial noise which were less than 50,000.</a:t>
            </a:r>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7</a:t>
            </a:fld>
            <a:endParaRPr lang="en-US" dirty="0"/>
          </a:p>
        </p:txBody>
      </p:sp>
    </p:spTree>
    <p:extLst>
      <p:ext uri="{BB962C8B-B14F-4D97-AF65-F5344CB8AC3E}">
        <p14:creationId xmlns:p14="http://schemas.microsoft.com/office/powerpoint/2010/main" val="135833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8</a:t>
            </a:fld>
            <a:endParaRPr lang="en-US" dirty="0"/>
          </a:p>
        </p:txBody>
      </p:sp>
    </p:spTree>
    <p:extLst>
      <p:ext uri="{BB962C8B-B14F-4D97-AF65-F5344CB8AC3E}">
        <p14:creationId xmlns:p14="http://schemas.microsoft.com/office/powerpoint/2010/main" val="3971568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48DEA9-6F4F-4540-9E5D-C6F39079AF72}" type="slidenum">
              <a:rPr lang="en-US" smtClean="0"/>
              <a:t>9</a:t>
            </a:fld>
            <a:endParaRPr lang="en-US" dirty="0"/>
          </a:p>
        </p:txBody>
      </p:sp>
    </p:spTree>
    <p:extLst>
      <p:ext uri="{BB962C8B-B14F-4D97-AF65-F5344CB8AC3E}">
        <p14:creationId xmlns:p14="http://schemas.microsoft.com/office/powerpoint/2010/main" val="697190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AFCD-CC86-4465-AD95-85D2B9349B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607509-85B2-495C-82A8-989CA9862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AB0AA9-8E90-484A-ADD9-31AA1A53D7BA}"/>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278E9EE-6889-428D-B6A1-8BAC3E3F5E4B}"/>
              </a:ext>
            </a:extLst>
          </p:cNvPr>
          <p:cNvSpPr>
            <a:spLocks noGrp="1"/>
          </p:cNvSpPr>
          <p:nvPr>
            <p:ph type="ftr" sz="quarter" idx="11"/>
          </p:nvPr>
        </p:nvSpPr>
        <p:spPr/>
        <p:txBody>
          <a:bodyPr/>
          <a:lstStyle/>
          <a:p>
            <a:r>
              <a:rPr lang="en-US" dirty="0"/>
              <a:t>Your Logo Here</a:t>
            </a:r>
          </a:p>
        </p:txBody>
      </p:sp>
      <p:sp>
        <p:nvSpPr>
          <p:cNvPr id="6" name="Slide Number Placeholder 5">
            <a:extLst>
              <a:ext uri="{FF2B5EF4-FFF2-40B4-BE49-F238E27FC236}">
                <a16:creationId xmlns:a16="http://schemas.microsoft.com/office/drawing/2014/main" id="{B6E1D2A5-6CD9-436C-958A-CC73AA34DEE5}"/>
              </a:ext>
            </a:extLst>
          </p:cNvPr>
          <p:cNvSpPr>
            <a:spLocks noGrp="1"/>
          </p:cNvSpPr>
          <p:nvPr>
            <p:ph type="sldNum" sz="quarter" idx="12"/>
          </p:nvPr>
        </p:nvSpPr>
        <p:spPr/>
        <p:txBody>
          <a:bodyPr/>
          <a:lstStyle/>
          <a:p>
            <a:fld id="{0FD50806-BABF-4915-9689-3B9956D1C75C}" type="slidenum">
              <a:rPr lang="en-US" smtClean="0"/>
              <a:t>‹#›</a:t>
            </a:fld>
            <a:endParaRPr lang="en-US" dirty="0"/>
          </a:p>
        </p:txBody>
      </p:sp>
    </p:spTree>
    <p:extLst>
      <p:ext uri="{BB962C8B-B14F-4D97-AF65-F5344CB8AC3E}">
        <p14:creationId xmlns:p14="http://schemas.microsoft.com/office/powerpoint/2010/main" val="346556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58F3-6311-4BBF-9C0A-1ADA7A27E44C}"/>
              </a:ext>
            </a:extLst>
          </p:cNvPr>
          <p:cNvSpPr>
            <a:spLocks noGrp="1"/>
          </p:cNvSpPr>
          <p:nvPr>
            <p:ph type="title"/>
          </p:nvPr>
        </p:nvSpPr>
        <p:spPr>
          <a:xfrm>
            <a:off x="838200" y="525818"/>
            <a:ext cx="10515600" cy="498598"/>
          </a:xfrm>
        </p:spPr>
        <p:txBody>
          <a:bodyPr lIns="0" tIns="0" rIns="0" bIns="0" anchor="t">
            <a:spAutoFit/>
          </a:bodyPr>
          <a:lstStyle>
            <a:lvl1pPr algn="ctr">
              <a:defRPr sz="3600" cap="all" baseline="0">
                <a:solidFill>
                  <a:schemeClr val="tx1">
                    <a:lumMod val="75000"/>
                    <a:lumOff val="25000"/>
                  </a:schemeClr>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CC86F3C5-5D77-43F9-92A6-DE0777BBB6A5}"/>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CCB4FB46-0511-4A20-A9DA-85B06B5DF611}"/>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A583AD1-0683-4B68-832E-79E5AC88DF1C}"/>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5" name="Rectangle 14">
            <a:extLst>
              <a:ext uri="{FF2B5EF4-FFF2-40B4-BE49-F238E27FC236}">
                <a16:creationId xmlns:a16="http://schemas.microsoft.com/office/drawing/2014/main" id="{9EB2F141-1AB9-4751-90A0-65BD481D8563}"/>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ED94255E-A54B-4118-B827-E0382D3A093F}"/>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6" name="Group 15">
            <a:extLst>
              <a:ext uri="{FF2B5EF4-FFF2-40B4-BE49-F238E27FC236}">
                <a16:creationId xmlns:a16="http://schemas.microsoft.com/office/drawing/2014/main" id="{133619BB-9A09-40D9-A9F1-A026ABABCFBF}"/>
              </a:ext>
            </a:extLst>
          </p:cNvPr>
          <p:cNvGrpSpPr/>
          <p:nvPr userDrawn="1"/>
        </p:nvGrpSpPr>
        <p:grpSpPr>
          <a:xfrm>
            <a:off x="334126" y="6577411"/>
            <a:ext cx="1084573" cy="141598"/>
            <a:chOff x="334126" y="6490192"/>
            <a:chExt cx="1084573" cy="141598"/>
          </a:xfrm>
        </p:grpSpPr>
        <p:sp>
          <p:nvSpPr>
            <p:cNvPr id="17" name="Rectangle: Rounded Corners 16">
              <a:extLst>
                <a:ext uri="{FF2B5EF4-FFF2-40B4-BE49-F238E27FC236}">
                  <a16:creationId xmlns:a16="http://schemas.microsoft.com/office/drawing/2014/main" id="{606B9428-3B49-42EA-ACD3-FF049EF21512}"/>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A069E56F-ACCE-4A35-B24D-58EA37E4CEA1}"/>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5465AED1-A4C5-416C-90F3-39CC10CEEAF1}"/>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411431DD-99C5-48BB-92EB-730E9F76D556}"/>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6382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F7129C65-954E-43EB-9F6A-C97D1F5801F6}"/>
              </a:ext>
            </a:extLst>
          </p:cNvPr>
          <p:cNvSpPr>
            <a:spLocks noGrp="1"/>
          </p:cNvSpPr>
          <p:nvPr>
            <p:ph type="ftr" sz="quarter" idx="11"/>
          </p:nvPr>
        </p:nvSpPr>
        <p:spPr>
          <a:xfrm>
            <a:off x="10263187" y="6509710"/>
            <a:ext cx="1561696" cy="276999"/>
          </a:xfrm>
        </p:spPr>
        <p:txBody>
          <a:bodyPr>
            <a:spAutoFit/>
          </a:bodyPr>
          <a:lstStyle>
            <a:lvl1pPr>
              <a:defRPr>
                <a:solidFill>
                  <a:schemeClr val="tx1">
                    <a:lumMod val="75000"/>
                    <a:lumOff val="25000"/>
                  </a:schemeClr>
                </a:solidFill>
              </a:defRPr>
            </a:lvl1pPr>
          </a:lstStyle>
          <a:p>
            <a:r>
              <a:rPr lang="en-US" dirty="0"/>
              <a:t>Your Logo Here</a:t>
            </a:r>
          </a:p>
        </p:txBody>
      </p:sp>
      <p:sp>
        <p:nvSpPr>
          <p:cNvPr id="6" name="Rectangle 5">
            <a:extLst>
              <a:ext uri="{FF2B5EF4-FFF2-40B4-BE49-F238E27FC236}">
                <a16:creationId xmlns:a16="http://schemas.microsoft.com/office/drawing/2014/main" id="{98C9F7F1-EEC7-46BD-A1BF-A84E2080AB06}"/>
              </a:ext>
            </a:extLst>
          </p:cNvPr>
          <p:cNvSpPr/>
          <p:nvPr userDrawn="1"/>
        </p:nvSpPr>
        <p:spPr>
          <a:xfrm>
            <a:off x="0" y="6511448"/>
            <a:ext cx="10263189"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D697E84-B24C-45E1-B5E2-2055DC460E2B}"/>
              </a:ext>
            </a:extLst>
          </p:cNvPr>
          <p:cNvSpPr/>
          <p:nvPr userDrawn="1"/>
        </p:nvSpPr>
        <p:spPr>
          <a:xfrm>
            <a:off x="11620500" y="525817"/>
            <a:ext cx="571500" cy="492443"/>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lumMod val="75000"/>
                  <a:lumOff val="25000"/>
                </a:schemeClr>
              </a:solidFill>
            </a:endParaRPr>
          </a:p>
        </p:txBody>
      </p:sp>
      <p:sp>
        <p:nvSpPr>
          <p:cNvPr id="13" name="Rectangle 12">
            <a:extLst>
              <a:ext uri="{FF2B5EF4-FFF2-40B4-BE49-F238E27FC236}">
                <a16:creationId xmlns:a16="http://schemas.microsoft.com/office/drawing/2014/main" id="{CA86CD30-C1F7-4F1C-A2BE-296375984BEE}"/>
              </a:ext>
            </a:extLst>
          </p:cNvPr>
          <p:cNvSpPr/>
          <p:nvPr userDrawn="1"/>
        </p:nvSpPr>
        <p:spPr>
          <a:xfrm>
            <a:off x="11824884" y="6511448"/>
            <a:ext cx="367116" cy="273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lide Number Placeholder 4">
            <a:extLst>
              <a:ext uri="{FF2B5EF4-FFF2-40B4-BE49-F238E27FC236}">
                <a16:creationId xmlns:a16="http://schemas.microsoft.com/office/drawing/2014/main" id="{CBA262D7-A96F-4408-8F02-4886014BC2D4}"/>
              </a:ext>
            </a:extLst>
          </p:cNvPr>
          <p:cNvSpPr>
            <a:spLocks noGrp="1"/>
          </p:cNvSpPr>
          <p:nvPr>
            <p:ph type="sldNum" sz="quarter" idx="12"/>
          </p:nvPr>
        </p:nvSpPr>
        <p:spPr>
          <a:xfrm>
            <a:off x="11677650" y="589475"/>
            <a:ext cx="419100" cy="365125"/>
          </a:xfrm>
        </p:spPr>
        <p:txBody>
          <a:bodyPr/>
          <a:lstStyle>
            <a:lvl1pPr algn="ctr">
              <a:defRPr sz="1000">
                <a:solidFill>
                  <a:schemeClr val="bg1"/>
                </a:solidFill>
              </a:defRPr>
            </a:lvl1pPr>
          </a:lstStyle>
          <a:p>
            <a:fld id="{0FD50806-BABF-4915-9689-3B9956D1C75C}" type="slidenum">
              <a:rPr lang="en-US" smtClean="0"/>
              <a:pPr/>
              <a:t>‹#›</a:t>
            </a:fld>
            <a:endParaRPr lang="en-US" dirty="0"/>
          </a:p>
        </p:txBody>
      </p:sp>
      <p:grpSp>
        <p:nvGrpSpPr>
          <p:cNvPr id="15" name="Group 14">
            <a:extLst>
              <a:ext uri="{FF2B5EF4-FFF2-40B4-BE49-F238E27FC236}">
                <a16:creationId xmlns:a16="http://schemas.microsoft.com/office/drawing/2014/main" id="{75309FA6-F672-455E-955D-B63C2E15B767}"/>
              </a:ext>
            </a:extLst>
          </p:cNvPr>
          <p:cNvGrpSpPr/>
          <p:nvPr userDrawn="1"/>
        </p:nvGrpSpPr>
        <p:grpSpPr>
          <a:xfrm>
            <a:off x="334126" y="6577411"/>
            <a:ext cx="1084573" cy="141598"/>
            <a:chOff x="334126" y="6490192"/>
            <a:chExt cx="1084573" cy="141598"/>
          </a:xfrm>
        </p:grpSpPr>
        <p:sp>
          <p:nvSpPr>
            <p:cNvPr id="16" name="Rectangle: Rounded Corners 15">
              <a:extLst>
                <a:ext uri="{FF2B5EF4-FFF2-40B4-BE49-F238E27FC236}">
                  <a16:creationId xmlns:a16="http://schemas.microsoft.com/office/drawing/2014/main" id="{14FEBCF0-94B1-404B-8C9F-2DCA574C8B2D}"/>
                </a:ext>
              </a:extLst>
            </p:cNvPr>
            <p:cNvSpPr/>
            <p:nvPr/>
          </p:nvSpPr>
          <p:spPr>
            <a:xfrm rot="18900000" flipH="1">
              <a:off x="334126" y="6490192"/>
              <a:ext cx="141598" cy="141598"/>
            </a:xfrm>
            <a:prstGeom prst="roundRect">
              <a:avLst>
                <a:gd name="adj" fmla="val 1108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A76D0EC6-9588-45EE-90D4-6E4C69D39683}"/>
                </a:ext>
              </a:extLst>
            </p:cNvPr>
            <p:cNvSpPr/>
            <p:nvPr/>
          </p:nvSpPr>
          <p:spPr>
            <a:xfrm rot="18900000" flipH="1">
              <a:off x="648451" y="6490192"/>
              <a:ext cx="141598" cy="141598"/>
            </a:xfrm>
            <a:prstGeom prst="roundRect">
              <a:avLst>
                <a:gd name="adj" fmla="val 1108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987DA7BA-10C8-4993-9A03-3A5333A3916C}"/>
                </a:ext>
              </a:extLst>
            </p:cNvPr>
            <p:cNvSpPr/>
            <p:nvPr/>
          </p:nvSpPr>
          <p:spPr>
            <a:xfrm rot="18900000" flipH="1">
              <a:off x="962776" y="6490192"/>
              <a:ext cx="141598" cy="141598"/>
            </a:xfrm>
            <a:prstGeom prst="roundRect">
              <a:avLst>
                <a:gd name="adj" fmla="val 1108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19BB0092-77B4-406B-A737-5C223E99A5A5}"/>
                </a:ext>
              </a:extLst>
            </p:cNvPr>
            <p:cNvSpPr/>
            <p:nvPr/>
          </p:nvSpPr>
          <p:spPr>
            <a:xfrm rot="18900000" flipH="1">
              <a:off x="1277101" y="6490192"/>
              <a:ext cx="141598" cy="141598"/>
            </a:xfrm>
            <a:prstGeom prst="roundRect">
              <a:avLst>
                <a:gd name="adj" fmla="val 1108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381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9784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59117-0F16-48ED-9718-C5D09846F9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B745ED-7A57-4683-810C-5E50039261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65B1BF-AD50-4239-805D-33B3AEE528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B879871-3CD6-4A1B-A275-2552C7EBC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Your Logo Here</a:t>
            </a:r>
          </a:p>
        </p:txBody>
      </p:sp>
      <p:sp>
        <p:nvSpPr>
          <p:cNvPr id="6" name="Slide Number Placeholder 5">
            <a:extLst>
              <a:ext uri="{FF2B5EF4-FFF2-40B4-BE49-F238E27FC236}">
                <a16:creationId xmlns:a16="http://schemas.microsoft.com/office/drawing/2014/main" id="{33081636-41B2-41A0-9EEE-E0104F88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50806-BABF-4915-9689-3B9956D1C75C}" type="slidenum">
              <a:rPr lang="en-US" smtClean="0"/>
              <a:t>‹#›</a:t>
            </a:fld>
            <a:endParaRPr lang="en-US" dirty="0"/>
          </a:p>
        </p:txBody>
      </p:sp>
    </p:spTree>
    <p:extLst>
      <p:ext uri="{BB962C8B-B14F-4D97-AF65-F5344CB8AC3E}">
        <p14:creationId xmlns:p14="http://schemas.microsoft.com/office/powerpoint/2010/main" val="1116634034"/>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A picture  of a city. ">
            <a:extLst>
              <a:ext uri="{FF2B5EF4-FFF2-40B4-BE49-F238E27FC236}">
                <a16:creationId xmlns:a16="http://schemas.microsoft.com/office/drawing/2014/main" id="{8C9681D9-380A-4EAF-91DB-E07432FF9C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0" y="1"/>
            <a:ext cx="12192000" cy="6857999"/>
          </a:xfrm>
          <a:prstGeom prst="rect">
            <a:avLst/>
          </a:prstGeom>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1" y="-1"/>
            <a:ext cx="12192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4E70207C-E81D-4E79-9654-07E51237BC3C}"/>
              </a:ext>
              <a:ext uri="{C183D7F6-B498-43B3-948B-1728B52AA6E4}">
                <adec:decorative xmlns:adec="http://schemas.microsoft.com/office/drawing/2017/decorative" val="1"/>
              </a:ext>
            </a:extLst>
          </p:cNvPr>
          <p:cNvSpPr/>
          <p:nvPr/>
        </p:nvSpPr>
        <p:spPr>
          <a:xfrm rot="18900000">
            <a:off x="9999285" y="328273"/>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966781" y="4176660"/>
            <a:ext cx="1585044" cy="1585044"/>
          </a:xfrm>
          <a:prstGeom prst="roundRect">
            <a:avLst>
              <a:gd name="adj" fmla="val 11080"/>
            </a:avLst>
          </a:prstGeom>
          <a:solidFill>
            <a:schemeClr val="tx1">
              <a:lumMod val="95000"/>
              <a:lumOff val="5000"/>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FA111C5-A78D-479B-8C31-7C75D54750E4}"/>
              </a:ext>
              <a:ext uri="{C183D7F6-B498-43B3-948B-1728B52AA6E4}">
                <adec:decorative xmlns:adec="http://schemas.microsoft.com/office/drawing/2017/decorative" val="1"/>
              </a:ext>
            </a:extLst>
          </p:cNvPr>
          <p:cNvSpPr/>
          <p:nvPr/>
        </p:nvSpPr>
        <p:spPr>
          <a:xfrm>
            <a:off x="360470" y="297509"/>
            <a:ext cx="11471060" cy="626298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2907CD1A-2477-48CA-8693-2133EA1C329A}"/>
              </a:ext>
              <a:ext uri="{C183D7F6-B498-43B3-948B-1728B52AA6E4}">
                <adec:decorative xmlns:adec="http://schemas.microsoft.com/office/drawing/2017/decorative" val="1"/>
              </a:ext>
            </a:extLst>
          </p:cNvPr>
          <p:cNvGrpSpPr/>
          <p:nvPr/>
        </p:nvGrpSpPr>
        <p:grpSpPr>
          <a:xfrm>
            <a:off x="4167698" y="1224091"/>
            <a:ext cx="3856603" cy="4409819"/>
            <a:chOff x="4167698" y="1500698"/>
            <a:chExt cx="3856603" cy="4409819"/>
          </a:xfrm>
        </p:grpSpPr>
        <p:sp>
          <p:nvSpPr>
            <p:cNvPr id="12" name="Rectangle: Rounded Corners 11">
              <a:extLst>
                <a:ext uri="{FF2B5EF4-FFF2-40B4-BE49-F238E27FC236}">
                  <a16:creationId xmlns:a16="http://schemas.microsoft.com/office/drawing/2014/main" id="{485D1319-7BD4-47DE-B3DF-55B655BB34C4}"/>
                </a:ext>
              </a:extLst>
            </p:cNvPr>
            <p:cNvSpPr/>
            <p:nvPr/>
          </p:nvSpPr>
          <p:spPr>
            <a:xfrm rot="18900000">
              <a:off x="4167698" y="1500698"/>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3A6B26EE-CB0C-4C1C-981C-B7972827533E}"/>
                </a:ext>
              </a:extLst>
            </p:cNvPr>
            <p:cNvSpPr/>
            <p:nvPr/>
          </p:nvSpPr>
          <p:spPr>
            <a:xfrm rot="18900000">
              <a:off x="4167699" y="2053915"/>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AD3AC05-2DFE-4FEA-BD0F-67495472A283}"/>
              </a:ext>
            </a:extLst>
          </p:cNvPr>
          <p:cNvSpPr txBox="1"/>
          <p:nvPr/>
        </p:nvSpPr>
        <p:spPr>
          <a:xfrm>
            <a:off x="3532341" y="2723028"/>
            <a:ext cx="5127316" cy="646331"/>
          </a:xfrm>
          <a:prstGeom prst="rect">
            <a:avLst/>
          </a:prstGeom>
          <a:noFill/>
        </p:spPr>
        <p:txBody>
          <a:bodyPr wrap="square" rtlCol="0" anchor="ctr">
            <a:spAutoFit/>
          </a:bodyPr>
          <a:lstStyle/>
          <a:p>
            <a:pPr algn="ctr"/>
            <a:r>
              <a:rPr lang="en-US" sz="3600" b="1" dirty="0">
                <a:solidFill>
                  <a:schemeClr val="bg1"/>
                </a:solidFill>
                <a:latin typeface="+mj-lt"/>
              </a:rPr>
              <a:t>NYC 311Data Analysis</a:t>
            </a:r>
          </a:p>
        </p:txBody>
      </p:sp>
      <p:sp>
        <p:nvSpPr>
          <p:cNvPr id="19" name="TextBox 18">
            <a:extLst>
              <a:ext uri="{FF2B5EF4-FFF2-40B4-BE49-F238E27FC236}">
                <a16:creationId xmlns:a16="http://schemas.microsoft.com/office/drawing/2014/main" id="{3BCC445D-99BF-4BD6-A87A-9AB46C82F7C1}"/>
              </a:ext>
            </a:extLst>
          </p:cNvPr>
          <p:cNvSpPr txBox="1"/>
          <p:nvPr/>
        </p:nvSpPr>
        <p:spPr>
          <a:xfrm>
            <a:off x="3524249" y="3353970"/>
            <a:ext cx="5143500" cy="338554"/>
          </a:xfrm>
          <a:prstGeom prst="rect">
            <a:avLst/>
          </a:prstGeom>
          <a:noFill/>
        </p:spPr>
        <p:txBody>
          <a:bodyPr wrap="square" rtlCol="0" anchor="ctr">
            <a:spAutoFit/>
          </a:bodyPr>
          <a:lstStyle/>
          <a:p>
            <a:pPr algn="ctr"/>
            <a:r>
              <a:rPr lang="en-US" sz="1600" dirty="0">
                <a:solidFill>
                  <a:schemeClr val="bg1"/>
                </a:solidFill>
              </a:rPr>
              <a:t>- Project Presentation SOEN 691 -</a:t>
            </a:r>
          </a:p>
        </p:txBody>
      </p:sp>
      <p:sp>
        <p:nvSpPr>
          <p:cNvPr id="21" name="Rectangle: Rounded Corners 20">
            <a:extLst>
              <a:ext uri="{FF2B5EF4-FFF2-40B4-BE49-F238E27FC236}">
                <a16:creationId xmlns:a16="http://schemas.microsoft.com/office/drawing/2014/main" id="{34457E54-1FC4-4040-9DF5-1D27FD6BBD8C}"/>
              </a:ext>
              <a:ext uri="{C183D7F6-B498-43B3-948B-1728B52AA6E4}">
                <adec:decorative xmlns:adec="http://schemas.microsoft.com/office/drawing/2017/decorative" val="1"/>
              </a:ext>
            </a:extLst>
          </p:cNvPr>
          <p:cNvSpPr/>
          <p:nvPr/>
        </p:nvSpPr>
        <p:spPr>
          <a:xfrm rot="18900000">
            <a:off x="-6742765" y="-1434593"/>
            <a:ext cx="3681702" cy="3681702"/>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01FF3AA5-65B8-4250-9FA5-E730BA5D93C8}"/>
              </a:ext>
              <a:ext uri="{C183D7F6-B498-43B3-948B-1728B52AA6E4}">
                <adec:decorative xmlns:adec="http://schemas.microsoft.com/office/drawing/2017/decorative" val="1"/>
              </a:ext>
            </a:extLst>
          </p:cNvPr>
          <p:cNvSpPr/>
          <p:nvPr/>
        </p:nvSpPr>
        <p:spPr>
          <a:xfrm>
            <a:off x="9593942" y="5808574"/>
            <a:ext cx="2293258" cy="1049426"/>
          </a:xfrm>
          <a:custGeom>
            <a:avLst/>
            <a:gdLst>
              <a:gd name="connsiteX0" fmla="*/ 1146629 w 2293258"/>
              <a:gd name="connsiteY0" fmla="*/ 0 h 1049426"/>
              <a:gd name="connsiteX1" fmla="*/ 1312564 w 2293258"/>
              <a:gd name="connsiteY1" fmla="*/ 68733 h 1049426"/>
              <a:gd name="connsiteX2" fmla="*/ 2293258 w 2293258"/>
              <a:gd name="connsiteY2" fmla="*/ 1049426 h 1049426"/>
              <a:gd name="connsiteX3" fmla="*/ 0 w 2293258"/>
              <a:gd name="connsiteY3" fmla="*/ 1049426 h 1049426"/>
              <a:gd name="connsiteX4" fmla="*/ 980694 w 2293258"/>
              <a:gd name="connsiteY4" fmla="*/ 68733 h 1049426"/>
              <a:gd name="connsiteX5" fmla="*/ 1146629 w 2293258"/>
              <a:gd name="connsiteY5" fmla="*/ 0 h 10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3258" h="1049426">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BCCD400-5AC0-46BA-AF0D-532EA062DDFE}"/>
              </a:ext>
              <a:ext uri="{C183D7F6-B498-43B3-948B-1728B52AA6E4}">
                <adec:decorative xmlns:adec="http://schemas.microsoft.com/office/drawing/2017/decorative" val="1"/>
              </a:ext>
            </a:extLst>
          </p:cNvPr>
          <p:cNvSpPr/>
          <p:nvPr/>
        </p:nvSpPr>
        <p:spPr>
          <a:xfrm>
            <a:off x="0" y="0"/>
            <a:ext cx="2739184" cy="2840643"/>
          </a:xfrm>
          <a:custGeom>
            <a:avLst/>
            <a:gdLst>
              <a:gd name="connsiteX0" fmla="*/ 0 w 2739184"/>
              <a:gd name="connsiteY0" fmla="*/ 0 h 2840643"/>
              <a:gd name="connsiteX1" fmla="*/ 2501897 w 2739184"/>
              <a:gd name="connsiteY1" fmla="*/ 0 h 2840643"/>
              <a:gd name="connsiteX2" fmla="*/ 2619703 w 2739184"/>
              <a:gd name="connsiteY2" fmla="*/ 117806 h 2840643"/>
              <a:gd name="connsiteX3" fmla="*/ 2619703 w 2739184"/>
              <a:gd name="connsiteY3" fmla="*/ 694710 h 2840643"/>
              <a:gd name="connsiteX4" fmla="*/ 593251 w 2739184"/>
              <a:gd name="connsiteY4" fmla="*/ 2721162 h 2840643"/>
              <a:gd name="connsiteX5" fmla="*/ 16347 w 2739184"/>
              <a:gd name="connsiteY5" fmla="*/ 2721162 h 2840643"/>
              <a:gd name="connsiteX6" fmla="*/ 0 w 2739184"/>
              <a:gd name="connsiteY6" fmla="*/ 2704815 h 2840643"/>
              <a:gd name="connsiteX7" fmla="*/ 0 w 2739184"/>
              <a:gd name="connsiteY7" fmla="*/ 0 h 284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39184" h="2840643">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020D1C37-27ED-4160-AE67-E6F23CD58E73}"/>
              </a:ext>
            </a:extLst>
          </p:cNvPr>
          <p:cNvSpPr>
            <a:spLocks noGrp="1"/>
          </p:cNvSpPr>
          <p:nvPr>
            <p:ph type="title"/>
          </p:nvPr>
        </p:nvSpPr>
        <p:spPr/>
        <p:txBody>
          <a:bodyPr/>
          <a:lstStyle/>
          <a:p>
            <a:r>
              <a:rPr lang="en-US" dirty="0"/>
              <a:t>Slide 1</a:t>
            </a:r>
          </a:p>
        </p:txBody>
      </p:sp>
      <p:sp>
        <p:nvSpPr>
          <p:cNvPr id="22" name="TextBox 21">
            <a:extLst>
              <a:ext uri="{FF2B5EF4-FFF2-40B4-BE49-F238E27FC236}">
                <a16:creationId xmlns:a16="http://schemas.microsoft.com/office/drawing/2014/main" id="{6B91734C-79AB-4F94-B76F-15D69E01D640}"/>
              </a:ext>
            </a:extLst>
          </p:cNvPr>
          <p:cNvSpPr txBox="1"/>
          <p:nvPr/>
        </p:nvSpPr>
        <p:spPr>
          <a:xfrm>
            <a:off x="6339229" y="4188038"/>
            <a:ext cx="6097206" cy="2800767"/>
          </a:xfrm>
          <a:prstGeom prst="rect">
            <a:avLst/>
          </a:prstGeom>
          <a:noFill/>
        </p:spPr>
        <p:txBody>
          <a:bodyPr wrap="square" rtlCol="0" anchor="ctr">
            <a:spAutoFit/>
          </a:bodyPr>
          <a:lstStyle/>
          <a:p>
            <a:pPr algn="ctr"/>
            <a:r>
              <a:rPr lang="en-US" sz="2800" dirty="0">
                <a:solidFill>
                  <a:schemeClr val="bg1"/>
                </a:solidFill>
                <a:latin typeface="+mj-lt"/>
              </a:rPr>
              <a:t>Team 20</a:t>
            </a:r>
          </a:p>
          <a:p>
            <a:pPr algn="ctr"/>
            <a:r>
              <a:rPr lang="en-US" sz="2800" b="1" dirty="0" err="1">
                <a:solidFill>
                  <a:schemeClr val="bg1"/>
                </a:solidFill>
                <a:latin typeface="+mj-lt"/>
              </a:rPr>
              <a:t>Apoorv</a:t>
            </a:r>
            <a:r>
              <a:rPr lang="en-US" sz="2800" b="1" dirty="0">
                <a:solidFill>
                  <a:schemeClr val="bg1"/>
                </a:solidFill>
                <a:latin typeface="+mj-lt"/>
              </a:rPr>
              <a:t> </a:t>
            </a:r>
            <a:r>
              <a:rPr lang="en-US" sz="2800" b="1" dirty="0" err="1">
                <a:solidFill>
                  <a:schemeClr val="bg1"/>
                </a:solidFill>
                <a:latin typeface="+mj-lt"/>
              </a:rPr>
              <a:t>Semal</a:t>
            </a:r>
            <a:endParaRPr lang="en-US" sz="2800" b="1" dirty="0">
              <a:solidFill>
                <a:schemeClr val="bg1"/>
              </a:solidFill>
              <a:latin typeface="+mj-lt"/>
            </a:endParaRPr>
          </a:p>
          <a:p>
            <a:pPr algn="ctr"/>
            <a:r>
              <a:rPr lang="en-US" sz="2800" b="1" dirty="0">
                <a:solidFill>
                  <a:schemeClr val="bg1"/>
                </a:solidFill>
                <a:latin typeface="+mj-lt"/>
              </a:rPr>
              <a:t>Hareesh Kavumkulath</a:t>
            </a:r>
          </a:p>
          <a:p>
            <a:pPr algn="ctr"/>
            <a:r>
              <a:rPr lang="en-US" sz="2800" b="1" dirty="0" err="1">
                <a:solidFill>
                  <a:schemeClr val="bg1"/>
                </a:solidFill>
                <a:latin typeface="+mj-lt"/>
              </a:rPr>
              <a:t>Loveshant</a:t>
            </a:r>
            <a:r>
              <a:rPr lang="en-US" sz="2800" b="1" dirty="0">
                <a:solidFill>
                  <a:schemeClr val="bg1"/>
                </a:solidFill>
                <a:latin typeface="+mj-lt"/>
              </a:rPr>
              <a:t> Grewal</a:t>
            </a:r>
          </a:p>
          <a:p>
            <a:pPr algn="ctr"/>
            <a:endParaRPr lang="en-US" sz="2800" b="1" dirty="0">
              <a:solidFill>
                <a:schemeClr val="bg1"/>
              </a:solidFill>
            </a:endParaRPr>
          </a:p>
          <a:p>
            <a:pPr algn="ctr"/>
            <a:endParaRPr lang="en-US" sz="3600" dirty="0">
              <a:solidFill>
                <a:schemeClr val="bg1"/>
              </a:solidFill>
              <a:latin typeface="+mj-lt"/>
            </a:endParaRPr>
          </a:p>
        </p:txBody>
      </p:sp>
    </p:spTree>
    <p:extLst>
      <p:ext uri="{BB962C8B-B14F-4D97-AF65-F5344CB8AC3E}">
        <p14:creationId xmlns:p14="http://schemas.microsoft.com/office/powerpoint/2010/main" val="31059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414113C4-E0BC-4B4A-BC04-C980367D7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076" y="1479612"/>
            <a:ext cx="9061047" cy="4239287"/>
          </a:xfrm>
          <a:prstGeom prst="rect">
            <a:avLst/>
          </a:prstGeom>
        </p:spPr>
      </p:pic>
    </p:spTree>
    <p:extLst>
      <p:ext uri="{BB962C8B-B14F-4D97-AF65-F5344CB8AC3E}">
        <p14:creationId xmlns:p14="http://schemas.microsoft.com/office/powerpoint/2010/main" val="2217130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1FF8986A-0527-43AF-A166-CB51CDF43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7" y="1431922"/>
            <a:ext cx="9302045" cy="4135701"/>
          </a:xfrm>
          <a:prstGeom prst="rect">
            <a:avLst/>
          </a:prstGeom>
        </p:spPr>
      </p:pic>
    </p:spTree>
    <p:extLst>
      <p:ext uri="{BB962C8B-B14F-4D97-AF65-F5344CB8AC3E}">
        <p14:creationId xmlns:p14="http://schemas.microsoft.com/office/powerpoint/2010/main" val="213032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Hourly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12</a:t>
            </a:fld>
            <a:endParaRPr lang="en-US" dirty="0"/>
          </a:p>
        </p:txBody>
      </p:sp>
      <p:pic>
        <p:nvPicPr>
          <p:cNvPr id="36" name="Picture 35">
            <a:extLst>
              <a:ext uri="{FF2B5EF4-FFF2-40B4-BE49-F238E27FC236}">
                <a16:creationId xmlns:a16="http://schemas.microsoft.com/office/drawing/2014/main" id="{D6329FDB-EAF6-41D6-8C15-81DB5A9D6E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528" y="2278183"/>
            <a:ext cx="10837888" cy="3433069"/>
          </a:xfrm>
          <a:prstGeom prst="rect">
            <a:avLst/>
          </a:prstGeom>
        </p:spPr>
      </p:pic>
    </p:spTree>
    <p:extLst>
      <p:ext uri="{BB962C8B-B14F-4D97-AF65-F5344CB8AC3E}">
        <p14:creationId xmlns:p14="http://schemas.microsoft.com/office/powerpoint/2010/main" val="243379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Daily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13</a:t>
            </a:fld>
            <a:endParaRPr lang="en-US" dirty="0"/>
          </a:p>
        </p:txBody>
      </p:sp>
      <p:pic>
        <p:nvPicPr>
          <p:cNvPr id="36" name="Picture 35">
            <a:extLst>
              <a:ext uri="{FF2B5EF4-FFF2-40B4-BE49-F238E27FC236}">
                <a16:creationId xmlns:a16="http://schemas.microsoft.com/office/drawing/2014/main" id="{17AC2DCA-A413-45D0-9B24-5CD8934BE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45" y="2245535"/>
            <a:ext cx="11253937" cy="3565403"/>
          </a:xfrm>
          <a:prstGeom prst="rect">
            <a:avLst/>
          </a:prstGeom>
        </p:spPr>
      </p:pic>
    </p:spTree>
    <p:extLst>
      <p:ext uri="{BB962C8B-B14F-4D97-AF65-F5344CB8AC3E}">
        <p14:creationId xmlns:p14="http://schemas.microsoft.com/office/powerpoint/2010/main" val="602242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Monthly Distribution of complaints</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14</a:t>
            </a:fld>
            <a:endParaRPr lang="en-US" dirty="0"/>
          </a:p>
        </p:txBody>
      </p:sp>
      <p:pic>
        <p:nvPicPr>
          <p:cNvPr id="36" name="Picture 35">
            <a:extLst>
              <a:ext uri="{FF2B5EF4-FFF2-40B4-BE49-F238E27FC236}">
                <a16:creationId xmlns:a16="http://schemas.microsoft.com/office/drawing/2014/main" id="{1A8D5EC5-F9E1-4887-B0C4-7F24DB2FE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978" y="2364561"/>
            <a:ext cx="11167672" cy="3555118"/>
          </a:xfrm>
          <a:prstGeom prst="rect">
            <a:avLst/>
          </a:prstGeom>
        </p:spPr>
      </p:pic>
    </p:spTree>
    <p:extLst>
      <p:ext uri="{BB962C8B-B14F-4D97-AF65-F5344CB8AC3E}">
        <p14:creationId xmlns:p14="http://schemas.microsoft.com/office/powerpoint/2010/main" val="3100224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time to resolve the request</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3746829" y="1476186"/>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29" name="Footer Placeholder 128">
            <a:extLst>
              <a:ext uri="{FF2B5EF4-FFF2-40B4-BE49-F238E27FC236}">
                <a16:creationId xmlns:a16="http://schemas.microsoft.com/office/drawing/2014/main" id="{B1EC8198-CF19-4894-AB0A-1568DC1EF043}"/>
              </a:ext>
            </a:extLst>
          </p:cNvPr>
          <p:cNvSpPr>
            <a:spLocks noGrp="1"/>
          </p:cNvSpPr>
          <p:nvPr>
            <p:ph type="ftr" sz="quarter" idx="11"/>
          </p:nvPr>
        </p:nvSpPr>
        <p:spPr>
          <a:xfrm>
            <a:off x="10263187" y="6529588"/>
            <a:ext cx="1561696" cy="276999"/>
          </a:xfrm>
        </p:spPr>
        <p:txBody>
          <a:bodyPr/>
          <a:lstStyle/>
          <a:p>
            <a:r>
              <a:rPr lang="en-US" dirty="0"/>
              <a:t>Your Logo Here</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15</a:t>
            </a:fld>
            <a:endParaRPr lang="en-US" dirty="0"/>
          </a:p>
        </p:txBody>
      </p:sp>
      <p:pic>
        <p:nvPicPr>
          <p:cNvPr id="3" name="Picture 2">
            <a:extLst>
              <a:ext uri="{FF2B5EF4-FFF2-40B4-BE49-F238E27FC236}">
                <a16:creationId xmlns:a16="http://schemas.microsoft.com/office/drawing/2014/main" id="{4A928D1E-5472-4819-8EB5-C63AC3D41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13" y="2103987"/>
            <a:ext cx="10659256" cy="3879675"/>
          </a:xfrm>
          <a:prstGeom prst="rect">
            <a:avLst/>
          </a:prstGeom>
        </p:spPr>
      </p:pic>
    </p:spTree>
    <p:extLst>
      <p:ext uri="{BB962C8B-B14F-4D97-AF65-F5344CB8AC3E}">
        <p14:creationId xmlns:p14="http://schemas.microsoft.com/office/powerpoint/2010/main" val="55029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412106B-2106-42D6-87E1-256C064C8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69" y="1966681"/>
            <a:ext cx="9142261" cy="3539375"/>
          </a:xfrm>
          <a:prstGeom prst="rect">
            <a:avLst/>
          </a:prstGeom>
        </p:spPr>
      </p:pic>
    </p:spTree>
    <p:extLst>
      <p:ext uri="{BB962C8B-B14F-4D97-AF65-F5344CB8AC3E}">
        <p14:creationId xmlns:p14="http://schemas.microsoft.com/office/powerpoint/2010/main" val="82327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CCE2C665-9A21-43AB-B4DC-C6D945634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5112" y="1668362"/>
            <a:ext cx="8975371" cy="4067974"/>
          </a:xfrm>
          <a:prstGeom prst="rect">
            <a:avLst/>
          </a:prstGeom>
        </p:spPr>
      </p:pic>
    </p:spTree>
    <p:extLst>
      <p:ext uri="{BB962C8B-B14F-4D97-AF65-F5344CB8AC3E}">
        <p14:creationId xmlns:p14="http://schemas.microsoft.com/office/powerpoint/2010/main" val="174079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1D7A1F45-2233-4EAD-AD0A-BEBD5F51E0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5449" y="1581567"/>
            <a:ext cx="9320982" cy="3924489"/>
          </a:xfrm>
          <a:prstGeom prst="rect">
            <a:avLst/>
          </a:prstGeom>
        </p:spPr>
      </p:pic>
    </p:spTree>
    <p:extLst>
      <p:ext uri="{BB962C8B-B14F-4D97-AF65-F5344CB8AC3E}">
        <p14:creationId xmlns:p14="http://schemas.microsoft.com/office/powerpoint/2010/main" val="187782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6D8FC159-2488-4043-BF5B-34586D511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366" y="1436683"/>
            <a:ext cx="9350315" cy="4158285"/>
          </a:xfrm>
          <a:prstGeom prst="rect">
            <a:avLst/>
          </a:prstGeom>
        </p:spPr>
      </p:pic>
    </p:spTree>
    <p:extLst>
      <p:ext uri="{BB962C8B-B14F-4D97-AF65-F5344CB8AC3E}">
        <p14:creationId xmlns:p14="http://schemas.microsoft.com/office/powerpoint/2010/main" val="2035132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5517C826-C471-4169-9892-EEBF4B4D8645}"/>
              </a:ext>
              <a:ext uri="{C183D7F6-B498-43B3-948B-1728B52AA6E4}">
                <adec:decorative xmlns:adec="http://schemas.microsoft.com/office/drawing/2017/decorative" val="1"/>
              </a:ext>
            </a:extLst>
          </p:cNvPr>
          <p:cNvSpPr/>
          <p:nvPr/>
        </p:nvSpPr>
        <p:spPr>
          <a:xfrm>
            <a:off x="304800" y="1687232"/>
            <a:ext cx="5257344" cy="4275007"/>
          </a:xfrm>
          <a:prstGeom prst="rect">
            <a:avLst/>
          </a:prstGeom>
          <a:pattFill prst="ltDnDiag">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581D706E-E15A-45F0-9055-C455145F0A7C}"/>
              </a:ext>
              <a:ext uri="{C183D7F6-B498-43B3-948B-1728B52AA6E4}">
                <adec:decorative xmlns:adec="http://schemas.microsoft.com/office/drawing/2017/decorative" val="1"/>
              </a:ext>
            </a:extLst>
          </p:cNvPr>
          <p:cNvSpPr/>
          <p:nvPr/>
        </p:nvSpPr>
        <p:spPr>
          <a:xfrm>
            <a:off x="4942738" y="4063222"/>
            <a:ext cx="6101297" cy="711023"/>
          </a:xfrm>
          <a:prstGeom prst="roundRect">
            <a:avLst>
              <a:gd name="adj" fmla="val 5000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228B89D6-D457-43D1-99F9-B86C5647AEB2}"/>
              </a:ext>
              <a:ext uri="{C183D7F6-B498-43B3-948B-1728B52AA6E4}">
                <adec:decorative xmlns:adec="http://schemas.microsoft.com/office/drawing/2017/decorative" val="1"/>
              </a:ext>
            </a:extLst>
          </p:cNvPr>
          <p:cNvSpPr/>
          <p:nvPr/>
        </p:nvSpPr>
        <p:spPr>
          <a:xfrm>
            <a:off x="4942738" y="5251216"/>
            <a:ext cx="6101297" cy="711023"/>
          </a:xfrm>
          <a:prstGeom prst="roundRect">
            <a:avLst>
              <a:gd name="adj" fmla="val 50000"/>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116FB6B7-1CB4-4813-99A3-137C82BE19D1}"/>
              </a:ext>
              <a:ext uri="{C183D7F6-B498-43B3-948B-1728B52AA6E4}">
                <adec:decorative xmlns:adec="http://schemas.microsoft.com/office/drawing/2017/decorative" val="1"/>
              </a:ext>
            </a:extLst>
          </p:cNvPr>
          <p:cNvSpPr/>
          <p:nvPr/>
        </p:nvSpPr>
        <p:spPr>
          <a:xfrm>
            <a:off x="4942738" y="2875227"/>
            <a:ext cx="6101297" cy="711023"/>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Rounded Corners 55">
            <a:extLst>
              <a:ext uri="{FF2B5EF4-FFF2-40B4-BE49-F238E27FC236}">
                <a16:creationId xmlns:a16="http://schemas.microsoft.com/office/drawing/2014/main" id="{C50DE9D8-FD82-4684-9ED8-826B4EC01B44}"/>
              </a:ext>
              <a:ext uri="{C183D7F6-B498-43B3-948B-1728B52AA6E4}">
                <adec:decorative xmlns:adec="http://schemas.microsoft.com/office/drawing/2017/decorative" val="1"/>
              </a:ext>
            </a:extLst>
          </p:cNvPr>
          <p:cNvSpPr/>
          <p:nvPr/>
        </p:nvSpPr>
        <p:spPr>
          <a:xfrm>
            <a:off x="4942738" y="1687232"/>
            <a:ext cx="6101297" cy="711023"/>
          </a:xfrm>
          <a:prstGeom prst="roundRect">
            <a:avLst>
              <a:gd name="adj" fmla="val 50000"/>
            </a:avLst>
          </a:prstGeom>
          <a:solidFill>
            <a:srgbClr val="CE2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D0B643-7A91-4DF8-A7B1-B57A95B3E49A}"/>
              </a:ext>
            </a:extLst>
          </p:cNvPr>
          <p:cNvSpPr>
            <a:spLocks noGrp="1"/>
          </p:cNvSpPr>
          <p:nvPr>
            <p:ph type="title"/>
          </p:nvPr>
        </p:nvSpPr>
        <p:spPr/>
        <p:txBody>
          <a:bodyPr/>
          <a:lstStyle/>
          <a:p>
            <a:r>
              <a:rPr lang="en-US" dirty="0"/>
              <a:t>NYC 311</a:t>
            </a:r>
          </a:p>
        </p:txBody>
      </p:sp>
      <p:sp>
        <p:nvSpPr>
          <p:cNvPr id="4" name="Slide Number Placeholder 3">
            <a:extLst>
              <a:ext uri="{FF2B5EF4-FFF2-40B4-BE49-F238E27FC236}">
                <a16:creationId xmlns:a16="http://schemas.microsoft.com/office/drawing/2014/main" id="{CD976851-FE21-4646-98F0-F5FC65E04F9E}"/>
              </a:ext>
            </a:extLst>
          </p:cNvPr>
          <p:cNvSpPr>
            <a:spLocks noGrp="1"/>
          </p:cNvSpPr>
          <p:nvPr>
            <p:ph type="sldNum" sz="quarter" idx="12"/>
          </p:nvPr>
        </p:nvSpPr>
        <p:spPr/>
        <p:txBody>
          <a:bodyPr/>
          <a:lstStyle/>
          <a:p>
            <a:fld id="{0FD50806-BABF-4915-9689-3B9956D1C75C}" type="slidenum">
              <a:rPr lang="en-US" smtClean="0"/>
              <a:pPr/>
              <a:t>2</a:t>
            </a:fld>
            <a:endParaRPr lang="en-US" dirty="0"/>
          </a:p>
        </p:txBody>
      </p:sp>
      <p:graphicFrame>
        <p:nvGraphicFramePr>
          <p:cNvPr id="23" name="Chart 22" descr="This is a chart. ">
            <a:extLst>
              <a:ext uri="{FF2B5EF4-FFF2-40B4-BE49-F238E27FC236}">
                <a16:creationId xmlns:a16="http://schemas.microsoft.com/office/drawing/2014/main" id="{906FB1C6-A882-4BAA-8733-7662E3996CB6}"/>
              </a:ext>
            </a:extLst>
          </p:cNvPr>
          <p:cNvGraphicFramePr/>
          <p:nvPr>
            <p:extLst>
              <p:ext uri="{D42A27DB-BD31-4B8C-83A1-F6EECF244321}">
                <p14:modId xmlns:p14="http://schemas.microsoft.com/office/powerpoint/2010/main" val="2532526971"/>
              </p:ext>
            </p:extLst>
          </p:nvPr>
        </p:nvGraphicFramePr>
        <p:xfrm>
          <a:off x="431320" y="2041702"/>
          <a:ext cx="4323969" cy="3675428"/>
        </p:xfrm>
        <a:graphic>
          <a:graphicData uri="http://schemas.openxmlformats.org/drawingml/2006/chart">
            <c:chart xmlns:c="http://schemas.openxmlformats.org/drawingml/2006/chart" xmlns:r="http://schemas.openxmlformats.org/officeDocument/2006/relationships" r:id="rId3"/>
          </a:graphicData>
        </a:graphic>
      </p:graphicFrame>
      <p:sp>
        <p:nvSpPr>
          <p:cNvPr id="53" name="Rectangle 52">
            <a:extLst>
              <a:ext uri="{FF2B5EF4-FFF2-40B4-BE49-F238E27FC236}">
                <a16:creationId xmlns:a16="http://schemas.microsoft.com/office/drawing/2014/main" id="{58D74CDE-9215-466C-A65F-88C6021F08D5}"/>
              </a:ext>
              <a:ext uri="{C183D7F6-B498-43B3-948B-1728B52AA6E4}">
                <adec:decorative xmlns:adec="http://schemas.microsoft.com/office/drawing/2017/decorative" val="1"/>
              </a:ext>
            </a:extLst>
          </p:cNvPr>
          <p:cNvSpPr/>
          <p:nvPr/>
        </p:nvSpPr>
        <p:spPr>
          <a:xfrm rot="16200000" flipH="1">
            <a:off x="3031392" y="3398122"/>
            <a:ext cx="4635087" cy="806859"/>
          </a:xfrm>
          <a:prstGeom prst="rect">
            <a:avLst/>
          </a:prstGeom>
          <a:solidFill>
            <a:schemeClr val="bg1"/>
          </a:solidFill>
          <a:ln>
            <a:noFill/>
          </a:ln>
          <a:effectLst>
            <a:outerShdw blurRad="152400" dist="25400" algn="l"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18217AA4-5B01-4C74-81C0-F0B9128B6845}"/>
              </a:ext>
              <a:ext uri="{C183D7F6-B498-43B3-948B-1728B52AA6E4}">
                <adec:decorative xmlns:adec="http://schemas.microsoft.com/office/drawing/2017/decorative" val="1"/>
              </a:ext>
            </a:extLst>
          </p:cNvPr>
          <p:cNvSpPr/>
          <p:nvPr/>
        </p:nvSpPr>
        <p:spPr>
          <a:xfrm rot="16200000" flipH="1">
            <a:off x="3028618" y="3398121"/>
            <a:ext cx="4635094" cy="806853"/>
          </a:xfrm>
          <a:prstGeom prst="rect">
            <a:avLst/>
          </a:prstGeom>
          <a:solidFill>
            <a:schemeClr val="bg1"/>
          </a:solidFill>
          <a:ln>
            <a:noFill/>
          </a:ln>
          <a:effectLst>
            <a:outerShdw blurRad="177800" dist="50800" dir="10800000" algn="r"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7B630BF0-C64E-4E93-A9CA-5E2A05DEE2A2}"/>
              </a:ext>
              <a:ext uri="{C183D7F6-B498-43B3-948B-1728B52AA6E4}">
                <adec:decorative xmlns:adec="http://schemas.microsoft.com/office/drawing/2017/decorative" val="1"/>
              </a:ext>
            </a:extLst>
          </p:cNvPr>
          <p:cNvSpPr/>
          <p:nvPr/>
        </p:nvSpPr>
        <p:spPr>
          <a:xfrm rot="16200000" flipH="1">
            <a:off x="2772874" y="3421309"/>
            <a:ext cx="5152128" cy="806853"/>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47">
            <a:extLst>
              <a:ext uri="{FF2B5EF4-FFF2-40B4-BE49-F238E27FC236}">
                <a16:creationId xmlns:a16="http://schemas.microsoft.com/office/drawing/2014/main" id="{0ABCF938-7F69-41DA-A492-F98171623883}"/>
              </a:ext>
            </a:extLst>
          </p:cNvPr>
          <p:cNvSpPr txBox="1"/>
          <p:nvPr/>
        </p:nvSpPr>
        <p:spPr>
          <a:xfrm>
            <a:off x="5973593" y="1933979"/>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Non-emergency public hotline </a:t>
            </a:r>
          </a:p>
        </p:txBody>
      </p:sp>
      <p:sp>
        <p:nvSpPr>
          <p:cNvPr id="62" name="Oval 61">
            <a:extLst>
              <a:ext uri="{FF2B5EF4-FFF2-40B4-BE49-F238E27FC236}">
                <a16:creationId xmlns:a16="http://schemas.microsoft.com/office/drawing/2014/main" id="{1A4FE373-17BB-493F-A361-B12440813A1F}"/>
              </a:ext>
              <a:ext uri="{C183D7F6-B498-43B3-948B-1728B52AA6E4}">
                <adec:decorative xmlns:adec="http://schemas.microsoft.com/office/drawing/2017/decorative" val="1"/>
              </a:ext>
            </a:extLst>
          </p:cNvPr>
          <p:cNvSpPr/>
          <p:nvPr/>
        </p:nvSpPr>
        <p:spPr>
          <a:xfrm>
            <a:off x="10374600" y="1755645"/>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47">
            <a:extLst>
              <a:ext uri="{FF2B5EF4-FFF2-40B4-BE49-F238E27FC236}">
                <a16:creationId xmlns:a16="http://schemas.microsoft.com/office/drawing/2014/main" id="{939B7CC5-439E-403C-9383-8988F3AAD7AF}"/>
              </a:ext>
            </a:extLst>
          </p:cNvPr>
          <p:cNvSpPr txBox="1"/>
          <p:nvPr/>
        </p:nvSpPr>
        <p:spPr>
          <a:xfrm>
            <a:off x="5973593" y="301633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Citizens requests services for municipal or infrastructural issues</a:t>
            </a:r>
          </a:p>
        </p:txBody>
      </p:sp>
      <p:sp>
        <p:nvSpPr>
          <p:cNvPr id="64" name="Oval 63">
            <a:extLst>
              <a:ext uri="{FF2B5EF4-FFF2-40B4-BE49-F238E27FC236}">
                <a16:creationId xmlns:a16="http://schemas.microsoft.com/office/drawing/2014/main" id="{05ECD4C0-D89D-49E9-AC09-4F34CDD54EDB}"/>
              </a:ext>
              <a:ext uri="{C183D7F6-B498-43B3-948B-1728B52AA6E4}">
                <adec:decorative xmlns:adec="http://schemas.microsoft.com/office/drawing/2017/decorative" val="1"/>
              </a:ext>
            </a:extLst>
          </p:cNvPr>
          <p:cNvSpPr/>
          <p:nvPr/>
        </p:nvSpPr>
        <p:spPr>
          <a:xfrm>
            <a:off x="10374600" y="294572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47">
            <a:extLst>
              <a:ext uri="{FF2B5EF4-FFF2-40B4-BE49-F238E27FC236}">
                <a16:creationId xmlns:a16="http://schemas.microsoft.com/office/drawing/2014/main" id="{BBF4A77D-999A-446C-A470-A09EABC1CB5F}"/>
              </a:ext>
            </a:extLst>
          </p:cNvPr>
          <p:cNvSpPr txBox="1"/>
          <p:nvPr/>
        </p:nvSpPr>
        <p:spPr>
          <a:xfrm>
            <a:off x="5973593" y="4206399"/>
            <a:ext cx="3989558"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is proactively updated daily basis for the last 10 years</a:t>
            </a:r>
          </a:p>
        </p:txBody>
      </p:sp>
      <p:sp>
        <p:nvSpPr>
          <p:cNvPr id="66" name="Oval 65">
            <a:extLst>
              <a:ext uri="{FF2B5EF4-FFF2-40B4-BE49-F238E27FC236}">
                <a16:creationId xmlns:a16="http://schemas.microsoft.com/office/drawing/2014/main" id="{B9C20A2B-9E5F-4699-B7E0-C92C4B4C11C6}"/>
              </a:ext>
              <a:ext uri="{C183D7F6-B498-43B3-948B-1728B52AA6E4}">
                <adec:decorative xmlns:adec="http://schemas.microsoft.com/office/drawing/2017/decorative" val="1"/>
              </a:ext>
            </a:extLst>
          </p:cNvPr>
          <p:cNvSpPr/>
          <p:nvPr/>
        </p:nvSpPr>
        <p:spPr>
          <a:xfrm>
            <a:off x="10374600" y="4135786"/>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47">
            <a:extLst>
              <a:ext uri="{FF2B5EF4-FFF2-40B4-BE49-F238E27FC236}">
                <a16:creationId xmlns:a16="http://schemas.microsoft.com/office/drawing/2014/main" id="{5CB8E5D9-5AB2-4AEE-973D-2AB9CE05AF2D}"/>
              </a:ext>
            </a:extLst>
          </p:cNvPr>
          <p:cNvSpPr txBox="1"/>
          <p:nvPr/>
        </p:nvSpPr>
        <p:spPr>
          <a:xfrm>
            <a:off x="5973593" y="5501686"/>
            <a:ext cx="3989558"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bg1"/>
                </a:solidFill>
              </a:rPr>
              <a:t>Data helps in better urban planning</a:t>
            </a:r>
          </a:p>
        </p:txBody>
      </p:sp>
      <p:sp>
        <p:nvSpPr>
          <p:cNvPr id="68" name="Oval 67">
            <a:extLst>
              <a:ext uri="{FF2B5EF4-FFF2-40B4-BE49-F238E27FC236}">
                <a16:creationId xmlns:a16="http://schemas.microsoft.com/office/drawing/2014/main" id="{83DF543E-D479-4828-BA2F-2A24D956B7A2}"/>
              </a:ext>
              <a:ext uri="{C183D7F6-B498-43B3-948B-1728B52AA6E4}">
                <adec:decorative xmlns:adec="http://schemas.microsoft.com/office/drawing/2017/decorative" val="1"/>
              </a:ext>
            </a:extLst>
          </p:cNvPr>
          <p:cNvSpPr/>
          <p:nvPr/>
        </p:nvSpPr>
        <p:spPr>
          <a:xfrm>
            <a:off x="10374600" y="5323352"/>
            <a:ext cx="572112" cy="572112"/>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D1DD0A07-61DE-4E81-8F2E-A055D2198514}"/>
              </a:ext>
              <a:ext uri="{C183D7F6-B498-43B3-948B-1728B52AA6E4}">
                <adec:decorative xmlns:adec="http://schemas.microsoft.com/office/drawing/2017/decorative" val="1"/>
              </a:ext>
            </a:extLst>
          </p:cNvPr>
          <p:cNvSpPr/>
          <p:nvPr/>
        </p:nvSpPr>
        <p:spPr>
          <a:xfrm>
            <a:off x="304800" y="1096518"/>
            <a:ext cx="11520083" cy="534337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792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Average Completion Time – Agency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5F59B6C7-3AC2-4F06-9E0B-E6DF585324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4691" y="1464477"/>
            <a:ext cx="6522617" cy="4224833"/>
          </a:xfrm>
          <a:prstGeom prst="rect">
            <a:avLst/>
          </a:prstGeom>
        </p:spPr>
      </p:pic>
    </p:spTree>
    <p:extLst>
      <p:ext uri="{BB962C8B-B14F-4D97-AF65-F5344CB8AC3E}">
        <p14:creationId xmlns:p14="http://schemas.microsoft.com/office/powerpoint/2010/main" val="185209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CLUSTERING</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21</a:t>
            </a:fld>
            <a:endParaRPr lang="en-US" dirty="0"/>
          </a:p>
        </p:txBody>
      </p:sp>
      <p:sp>
        <p:nvSpPr>
          <p:cNvPr id="147" name="TextBox 57">
            <a:extLst>
              <a:ext uri="{FF2B5EF4-FFF2-40B4-BE49-F238E27FC236}">
                <a16:creationId xmlns:a16="http://schemas.microsoft.com/office/drawing/2014/main" id="{A90F6D22-2C9A-4E5A-9245-FAC750A2B3D5}"/>
              </a:ext>
            </a:extLst>
          </p:cNvPr>
          <p:cNvSpPr txBox="1"/>
          <p:nvPr/>
        </p:nvSpPr>
        <p:spPr>
          <a:xfrm>
            <a:off x="670644" y="1470462"/>
            <a:ext cx="10788394" cy="4431983"/>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Wingdings" panose="05000000000000000000" pitchFamily="2" charset="2"/>
              <a:buChar char="§"/>
            </a:pPr>
            <a:r>
              <a:rPr lang="en-US" sz="2400" b="1" dirty="0">
                <a:solidFill>
                  <a:schemeClr val="tx1">
                    <a:lumMod val="75000"/>
                    <a:lumOff val="25000"/>
                  </a:schemeClr>
                </a:solidFill>
              </a:rPr>
              <a:t>Running K-Means clustering algorithm over various zip codes available in the Cleaned Data Set.</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Analyzing the resulting clusters of zip codes to uncover any underlying similarity or patterns in the way complaints are being raised from a group of zip codes.</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285750" indent="-285750" algn="just">
              <a:buFont typeface="Wingdings" panose="05000000000000000000" pitchFamily="2" charset="2"/>
              <a:buChar char="§"/>
            </a:pPr>
            <a:r>
              <a:rPr lang="en-US" sz="2400" b="1" dirty="0">
                <a:solidFill>
                  <a:schemeClr val="tx1">
                    <a:lumMod val="75000"/>
                    <a:lumOff val="25000"/>
                  </a:schemeClr>
                </a:solidFill>
              </a:rPr>
              <a:t>Problem Formulation : </a:t>
            </a:r>
          </a:p>
          <a:p>
            <a:pPr marL="285750" indent="-285750" algn="just">
              <a:buFont typeface="Wingdings" panose="05000000000000000000" pitchFamily="2" charset="2"/>
              <a:buChar char="§"/>
            </a:pPr>
            <a:endParaRPr lang="en-US" sz="2400" b="1" dirty="0">
              <a:solidFill>
                <a:schemeClr val="tx1">
                  <a:lumMod val="75000"/>
                  <a:lumOff val="25000"/>
                </a:schemeClr>
              </a:solidFill>
            </a:endParaRPr>
          </a:p>
          <a:p>
            <a:pPr marL="742950" lvl="1" indent="-285750" algn="just">
              <a:buFont typeface="Wingdings" panose="05000000000000000000" pitchFamily="2" charset="2"/>
              <a:buChar char="q"/>
            </a:pPr>
            <a:r>
              <a:rPr lang="en-US" sz="2400" b="1" dirty="0">
                <a:solidFill>
                  <a:schemeClr val="tx1">
                    <a:lumMod val="75000"/>
                    <a:lumOff val="25000"/>
                  </a:schemeClr>
                </a:solidFill>
              </a:rPr>
              <a:t>Each Unique Zip-Code was represented as a 13-D standardized vector of </a:t>
            </a:r>
            <a:r>
              <a:rPr lang="en-US" sz="2400" b="1" dirty="0" err="1">
                <a:solidFill>
                  <a:schemeClr val="tx1">
                    <a:lumMod val="75000"/>
                    <a:lumOff val="25000"/>
                  </a:schemeClr>
                </a:solidFill>
              </a:rPr>
              <a:t>Complaint_Type</a:t>
            </a:r>
            <a:r>
              <a:rPr lang="en-US" sz="2400" b="1" dirty="0">
                <a:solidFill>
                  <a:schemeClr val="tx1">
                    <a:lumMod val="75000"/>
                    <a:lumOff val="25000"/>
                  </a:schemeClr>
                </a:solidFill>
              </a:rPr>
              <a:t> count.</a:t>
            </a:r>
          </a:p>
          <a:p>
            <a:pPr marL="742950" lvl="1" indent="-285750" algn="just">
              <a:buFont typeface="Wingdings" panose="05000000000000000000" pitchFamily="2" charset="2"/>
              <a:buChar char="q"/>
            </a:pPr>
            <a:r>
              <a:rPr lang="en-US" sz="2400" b="1" dirty="0">
                <a:solidFill>
                  <a:schemeClr val="tx1">
                    <a:lumMod val="75000"/>
                    <a:lumOff val="25000"/>
                  </a:schemeClr>
                </a:solidFill>
              </a:rPr>
              <a:t>Ran K-Means simulation runs starting from 2 Clusters up to 20 Clusters and tried plotting an Elbow curve shown in the figure below.</a:t>
            </a:r>
          </a:p>
        </p:txBody>
      </p:sp>
      <p:sp>
        <p:nvSpPr>
          <p:cNvPr id="148" name="Rectangle 147">
            <a:extLst>
              <a:ext uri="{FF2B5EF4-FFF2-40B4-BE49-F238E27FC236}">
                <a16:creationId xmlns:a16="http://schemas.microsoft.com/office/drawing/2014/main" id="{66B02F3E-A224-45A3-9B36-5B57A5454223}"/>
              </a:ext>
              <a:ext uri="{C183D7F6-B498-43B3-948B-1728B52AA6E4}">
                <adec:decorative xmlns:adec="http://schemas.microsoft.com/office/drawing/2017/decorative" val="1"/>
              </a:ext>
            </a:extLst>
          </p:cNvPr>
          <p:cNvSpPr/>
          <p:nvPr/>
        </p:nvSpPr>
        <p:spPr>
          <a:xfrm>
            <a:off x="304800" y="1124262"/>
            <a:ext cx="11520083" cy="5124385"/>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00139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3689448" y="1427549"/>
            <a:ext cx="5079797"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3841584" y="1570941"/>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22</a:t>
            </a:fld>
            <a:endParaRPr lang="en-US" dirty="0"/>
          </a:p>
        </p:txBody>
      </p:sp>
      <p:pic>
        <p:nvPicPr>
          <p:cNvPr id="1026" name="Picture 2">
            <a:extLst>
              <a:ext uri="{FF2B5EF4-FFF2-40B4-BE49-F238E27FC236}">
                <a16:creationId xmlns:a16="http://schemas.microsoft.com/office/drawing/2014/main" id="{228719D7-ED72-4806-B574-7A15242D30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361" y="2666999"/>
            <a:ext cx="10268262" cy="2271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770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23</a:t>
            </a:fld>
            <a:endParaRPr lang="en-US" dirty="0"/>
          </a:p>
        </p:txBody>
      </p:sp>
      <p:pic>
        <p:nvPicPr>
          <p:cNvPr id="3074" name="Picture 2">
            <a:extLst>
              <a:ext uri="{FF2B5EF4-FFF2-40B4-BE49-F238E27FC236}">
                <a16:creationId xmlns:a16="http://schemas.microsoft.com/office/drawing/2014/main" id="{92DFC295-9DB8-4259-8960-E886559CC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172" y="1681360"/>
            <a:ext cx="21336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FAFA492-2C4F-403C-AFAD-F0D489A58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522" y="3182296"/>
            <a:ext cx="4152900" cy="2886075"/>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57">
            <a:extLst>
              <a:ext uri="{FF2B5EF4-FFF2-40B4-BE49-F238E27FC236}">
                <a16:creationId xmlns:a16="http://schemas.microsoft.com/office/drawing/2014/main" id="{4382966D-6C28-4E14-A86A-DDB562D00209}"/>
              </a:ext>
            </a:extLst>
          </p:cNvPr>
          <p:cNvSpPr txBox="1"/>
          <p:nvPr/>
        </p:nvSpPr>
        <p:spPr>
          <a:xfrm>
            <a:off x="4881540" y="2587861"/>
            <a:ext cx="6630906" cy="2954655"/>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400" b="1" dirty="0">
                <a:solidFill>
                  <a:schemeClr val="tx1">
                    <a:lumMod val="75000"/>
                    <a:lumOff val="25000"/>
                  </a:schemeClr>
                </a:solidFill>
              </a:rPr>
              <a:t>The cost(J) on Y-Axis in the plot represents - Inertia which is the sum of squared distances of samples to their closest cluster center. </a:t>
            </a:r>
          </a:p>
          <a:p>
            <a:pPr lvl="1" algn="just"/>
            <a:endParaRPr lang="en-US" sz="2400" b="1" dirty="0">
              <a:solidFill>
                <a:schemeClr val="tx1">
                  <a:lumMod val="75000"/>
                  <a:lumOff val="25000"/>
                </a:schemeClr>
              </a:solidFill>
            </a:endParaRPr>
          </a:p>
          <a:p>
            <a:pPr lvl="1" algn="just"/>
            <a:r>
              <a:rPr lang="en-US" sz="2400" b="1" dirty="0">
                <a:solidFill>
                  <a:schemeClr val="tx1">
                    <a:lumMod val="75000"/>
                    <a:lumOff val="25000"/>
                  </a:schemeClr>
                </a:solidFill>
              </a:rPr>
              <a:t>Elbow at approximately K = 8. Therefore selected 8 as the value for the number of clusters and re-ran K-Means to obtain the results.</a:t>
            </a:r>
          </a:p>
        </p:txBody>
      </p:sp>
    </p:spTree>
    <p:extLst>
      <p:ext uri="{BB962C8B-B14F-4D97-AF65-F5344CB8AC3E}">
        <p14:creationId xmlns:p14="http://schemas.microsoft.com/office/powerpoint/2010/main" val="181250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272976"/>
            <a:ext cx="11520083" cy="4975672"/>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CLUSTERING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24</a:t>
            </a:fld>
            <a:endParaRPr lang="en-US" dirty="0"/>
          </a:p>
        </p:txBody>
      </p:sp>
      <p:sp>
        <p:nvSpPr>
          <p:cNvPr id="36" name="TextBox 57">
            <a:extLst>
              <a:ext uri="{FF2B5EF4-FFF2-40B4-BE49-F238E27FC236}">
                <a16:creationId xmlns:a16="http://schemas.microsoft.com/office/drawing/2014/main" id="{4382966D-6C28-4E14-A86A-DDB562D00209}"/>
              </a:ext>
            </a:extLst>
          </p:cNvPr>
          <p:cNvSpPr txBox="1"/>
          <p:nvPr/>
        </p:nvSpPr>
        <p:spPr>
          <a:xfrm>
            <a:off x="77041" y="1464802"/>
            <a:ext cx="11600609" cy="1754326"/>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just"/>
            <a:r>
              <a:rPr lang="en-US" sz="2200" b="1" dirty="0">
                <a:solidFill>
                  <a:schemeClr val="tx1">
                    <a:lumMod val="75000"/>
                    <a:lumOff val="25000"/>
                  </a:schemeClr>
                </a:solidFill>
              </a:rPr>
              <a:t>Municipal authorities can divide the entire New York city zip-codes into 8 Non-Emergency-Service-Groups (based on 8 clusters) and further allocate resources to these groups based on the more frequent and common complaint types within that group of.</a:t>
            </a:r>
          </a:p>
          <a:p>
            <a:pPr lvl="1" algn="just"/>
            <a:endParaRPr lang="en-US" sz="2400" b="1" dirty="0">
              <a:solidFill>
                <a:schemeClr val="tx1">
                  <a:lumMod val="75000"/>
                  <a:lumOff val="25000"/>
                </a:schemeClr>
              </a:solidFill>
            </a:endParaRPr>
          </a:p>
          <a:p>
            <a:pPr lvl="1" algn="just"/>
            <a:endParaRPr lang="en-US" sz="2400" b="1" dirty="0">
              <a:solidFill>
                <a:schemeClr val="tx1">
                  <a:lumMod val="75000"/>
                  <a:lumOff val="25000"/>
                </a:schemeClr>
              </a:solidFill>
            </a:endParaRPr>
          </a:p>
        </p:txBody>
      </p:sp>
      <p:pic>
        <p:nvPicPr>
          <p:cNvPr id="3" name="Picture 2">
            <a:extLst>
              <a:ext uri="{FF2B5EF4-FFF2-40B4-BE49-F238E27FC236}">
                <a16:creationId xmlns:a16="http://schemas.microsoft.com/office/drawing/2014/main" id="{1F0ED8C7-45D3-4816-8FCA-23A6F4746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550" y="2957000"/>
            <a:ext cx="11333333" cy="2723809"/>
          </a:xfrm>
          <a:prstGeom prst="rect">
            <a:avLst/>
          </a:prstGeom>
        </p:spPr>
      </p:pic>
    </p:spTree>
    <p:extLst>
      <p:ext uri="{BB962C8B-B14F-4D97-AF65-F5344CB8AC3E}">
        <p14:creationId xmlns:p14="http://schemas.microsoft.com/office/powerpoint/2010/main" val="1875228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221599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Objective :  To predict the closure time for a particular request</a:t>
            </a:r>
          </a:p>
          <a:p>
            <a:endParaRPr lang="en-US" sz="2400" b="1" dirty="0">
              <a:solidFill>
                <a:schemeClr val="tx1">
                  <a:lumMod val="75000"/>
                  <a:lumOff val="25000"/>
                </a:schemeClr>
              </a:solidFill>
            </a:endParaRPr>
          </a:p>
          <a:p>
            <a:r>
              <a:rPr lang="en-US" sz="2400" b="1" dirty="0">
                <a:solidFill>
                  <a:schemeClr val="tx1">
                    <a:lumMod val="75000"/>
                    <a:lumOff val="25000"/>
                  </a:schemeClr>
                </a:solidFill>
              </a:rPr>
              <a:t>Models:</a:t>
            </a:r>
          </a:p>
          <a:p>
            <a:pPr marL="800100" lvl="1" indent="-342900">
              <a:buFont typeface="Wingdings" panose="05000000000000000000" pitchFamily="2" charset="2"/>
              <a:buChar char="q"/>
            </a:pPr>
            <a:r>
              <a:rPr lang="en-US" sz="2400" b="1" dirty="0">
                <a:solidFill>
                  <a:schemeClr val="tx1">
                    <a:lumMod val="75000"/>
                    <a:lumOff val="25000"/>
                  </a:schemeClr>
                </a:solidFill>
              </a:rPr>
              <a:t>Linear Regression</a:t>
            </a:r>
          </a:p>
          <a:p>
            <a:pPr marL="800100" lvl="1" indent="-342900">
              <a:buFont typeface="Wingdings" panose="05000000000000000000" pitchFamily="2" charset="2"/>
              <a:buChar char="q"/>
            </a:pPr>
            <a:r>
              <a:rPr lang="en-US" sz="2400" b="1" dirty="0">
                <a:solidFill>
                  <a:schemeClr val="tx1">
                    <a:lumMod val="75000"/>
                    <a:lumOff val="25000"/>
                  </a:schemeClr>
                </a:solidFill>
              </a:rPr>
              <a:t>Random Forest</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a:t>
            </a:r>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25</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483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4062651"/>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Data Preparation:</a:t>
            </a:r>
          </a:p>
          <a:p>
            <a:pPr marL="800100" lvl="1" indent="-342900">
              <a:buFont typeface="Wingdings" panose="05000000000000000000" pitchFamily="2" charset="2"/>
              <a:buChar char="q"/>
            </a:pPr>
            <a:r>
              <a:rPr lang="en-US" sz="2400" b="1" dirty="0">
                <a:solidFill>
                  <a:schemeClr val="tx1">
                    <a:lumMod val="75000"/>
                    <a:lumOff val="25000"/>
                  </a:schemeClr>
                </a:solidFill>
              </a:rPr>
              <a:t>Categorical columns present</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different category into a single feature with value 1 if the data is of that category</a:t>
            </a:r>
          </a:p>
          <a:p>
            <a:pPr marL="800100" lvl="1" indent="-342900">
              <a:buFont typeface="Wingdings" panose="05000000000000000000" pitchFamily="2" charset="2"/>
              <a:buChar char="q"/>
            </a:pPr>
            <a:r>
              <a:rPr lang="en-US" sz="2400" b="1" dirty="0">
                <a:solidFill>
                  <a:schemeClr val="tx1">
                    <a:lumMod val="75000"/>
                    <a:lumOff val="25000"/>
                  </a:schemeClr>
                </a:solidFill>
              </a:rPr>
              <a:t>Converted the new columns into feature vectors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Hyper parameters selection:</a:t>
            </a:r>
          </a:p>
          <a:p>
            <a:pPr marL="800100" lvl="1" indent="-342900">
              <a:buFont typeface="Wingdings" panose="05000000000000000000" pitchFamily="2" charset="2"/>
              <a:buChar char="q"/>
            </a:pPr>
            <a:r>
              <a:rPr lang="en-US" sz="2400" b="1" dirty="0">
                <a:solidFill>
                  <a:schemeClr val="tx1">
                    <a:lumMod val="75000"/>
                    <a:lumOff val="25000"/>
                  </a:schemeClr>
                </a:solidFill>
              </a:rPr>
              <a:t>3 Fold cross validation</a:t>
            </a:r>
          </a:p>
          <a:p>
            <a:pPr marL="800100" lvl="1" indent="-342900">
              <a:buFont typeface="Wingdings" panose="05000000000000000000" pitchFamily="2" charset="2"/>
              <a:buChar char="q"/>
            </a:pPr>
            <a:r>
              <a:rPr lang="en-US" sz="2400" b="1" dirty="0" err="1">
                <a:solidFill>
                  <a:schemeClr val="tx1">
                    <a:lumMod val="75000"/>
                    <a:lumOff val="25000"/>
                  </a:schemeClr>
                </a:solidFill>
              </a:rPr>
              <a:t>ParamGrid</a:t>
            </a:r>
            <a:r>
              <a:rPr lang="en-US" sz="2400" b="1" dirty="0">
                <a:solidFill>
                  <a:schemeClr val="tx1">
                    <a:lumMod val="75000"/>
                    <a:lumOff val="25000"/>
                  </a:schemeClr>
                </a:solidFill>
              </a:rPr>
              <a:t> with list of possible hyper parameters</a:t>
            </a:r>
          </a:p>
          <a:p>
            <a:pPr marL="800100" lvl="1" indent="-342900">
              <a:buFont typeface="Wingdings" panose="05000000000000000000" pitchFamily="2" charset="2"/>
              <a:buChar char="q"/>
            </a:pPr>
            <a:r>
              <a:rPr lang="en-US" sz="2400" b="1" dirty="0">
                <a:solidFill>
                  <a:schemeClr val="tx1">
                    <a:lumMod val="75000"/>
                    <a:lumOff val="25000"/>
                  </a:schemeClr>
                </a:solidFill>
              </a:rPr>
              <a:t>CV selects best hyper parameters from </a:t>
            </a:r>
            <a:r>
              <a:rPr lang="en-US" sz="2400" b="1" dirty="0" err="1">
                <a:solidFill>
                  <a:schemeClr val="tx1">
                    <a:lumMod val="75000"/>
                    <a:lumOff val="25000"/>
                  </a:schemeClr>
                </a:solidFill>
              </a:rPr>
              <a:t>ParamGrid</a:t>
            </a:r>
            <a:r>
              <a:rPr lang="en-US" sz="2400" b="1" dirty="0">
                <a:solidFill>
                  <a:schemeClr val="tx1">
                    <a:lumMod val="75000"/>
                    <a:lumOff val="25000"/>
                  </a:schemeClr>
                </a:solidFill>
              </a:rPr>
              <a:t>.</a:t>
            </a: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26</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5657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620810" y="974478"/>
            <a:ext cx="10162209" cy="6186309"/>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chemeClr val="tx1">
                    <a:lumMod val="75000"/>
                    <a:lumOff val="25000"/>
                  </a:schemeClr>
                </a:solidFill>
              </a:rPr>
              <a:t>Training:</a:t>
            </a:r>
          </a:p>
          <a:p>
            <a:pPr marL="800100" lvl="1" indent="-342900">
              <a:buFont typeface="Wingdings" panose="05000000000000000000" pitchFamily="2" charset="2"/>
              <a:buChar char="q"/>
            </a:pPr>
            <a:r>
              <a:rPr lang="en-US" sz="2400" b="1" dirty="0">
                <a:solidFill>
                  <a:schemeClr val="tx1">
                    <a:lumMod val="75000"/>
                    <a:lumOff val="25000"/>
                  </a:schemeClr>
                </a:solidFill>
              </a:rPr>
              <a:t>All three models were trained with best hyper parameters</a:t>
            </a:r>
          </a:p>
          <a:p>
            <a:pPr marL="800100" lvl="1" indent="-342900">
              <a:buFont typeface="Wingdings" panose="05000000000000000000" pitchFamily="2" charset="2"/>
              <a:buChar char="q"/>
            </a:pPr>
            <a:endParaRPr lang="en-US" sz="2400" b="1" dirty="0">
              <a:solidFill>
                <a:schemeClr val="tx1">
                  <a:lumMod val="75000"/>
                  <a:lumOff val="25000"/>
                </a:schemeClr>
              </a:solidFill>
            </a:endParaRPr>
          </a:p>
          <a:p>
            <a:r>
              <a:rPr lang="en-US" sz="2400" b="1" dirty="0">
                <a:solidFill>
                  <a:schemeClr val="tx1">
                    <a:lumMod val="75000"/>
                    <a:lumOff val="25000"/>
                  </a:schemeClr>
                </a:solidFill>
              </a:rPr>
              <a:t>Evaluation:</a:t>
            </a:r>
          </a:p>
          <a:p>
            <a:pPr marL="800100" lvl="1" indent="-342900">
              <a:buFont typeface="Wingdings" panose="05000000000000000000" pitchFamily="2" charset="2"/>
              <a:buChar char="q"/>
            </a:pPr>
            <a:r>
              <a:rPr lang="en-US" sz="2400" b="1" dirty="0">
                <a:solidFill>
                  <a:schemeClr val="tx1">
                    <a:lumMod val="75000"/>
                    <a:lumOff val="25000"/>
                  </a:schemeClr>
                </a:solidFill>
              </a:rPr>
              <a:t>RMSE(Root Mean Squared Error).</a:t>
            </a:r>
          </a:p>
          <a:p>
            <a:pPr marL="800100" lvl="1" indent="-342900">
              <a:buFont typeface="Wingdings" panose="05000000000000000000" pitchFamily="2" charset="2"/>
              <a:buChar char="q"/>
            </a:pPr>
            <a:r>
              <a:rPr lang="en-US" sz="2400" b="1" dirty="0">
                <a:solidFill>
                  <a:schemeClr val="tx1">
                    <a:lumMod val="75000"/>
                    <a:lumOff val="25000"/>
                  </a:schemeClr>
                </a:solidFill>
              </a:rPr>
              <a:t>R-square(Co-</a:t>
            </a:r>
            <a:r>
              <a:rPr lang="en-US" sz="2400" b="1" dirty="0" err="1">
                <a:solidFill>
                  <a:schemeClr val="tx1">
                    <a:lumMod val="75000"/>
                    <a:lumOff val="25000"/>
                  </a:schemeClr>
                </a:solidFill>
              </a:rPr>
              <a:t>effecient</a:t>
            </a:r>
            <a:r>
              <a:rPr lang="en-US" sz="2400" b="1" dirty="0">
                <a:solidFill>
                  <a:schemeClr val="tx1">
                    <a:lumMod val="75000"/>
                    <a:lumOff val="25000"/>
                  </a:schemeClr>
                </a:solidFill>
              </a:rPr>
              <a:t> of determination)</a:t>
            </a:r>
          </a:p>
          <a:p>
            <a:endParaRPr lang="en-US" sz="2400" b="1" dirty="0">
              <a:solidFill>
                <a:schemeClr val="tx1">
                  <a:lumMod val="75000"/>
                  <a:lumOff val="25000"/>
                </a:schemeClr>
              </a:solidFill>
            </a:endParaRPr>
          </a:p>
          <a:p>
            <a:r>
              <a:rPr lang="en-US" sz="2400" b="1" dirty="0">
                <a:solidFill>
                  <a:schemeClr val="tx1">
                    <a:lumMod val="75000"/>
                    <a:lumOff val="25000"/>
                  </a:schemeClr>
                </a:solidFill>
              </a:rPr>
              <a:t>Best Model:</a:t>
            </a:r>
          </a:p>
          <a:p>
            <a:pPr marL="800100" lvl="1" indent="-342900">
              <a:buFont typeface="Wingdings" panose="05000000000000000000" pitchFamily="2" charset="2"/>
              <a:buChar char="q"/>
            </a:pPr>
            <a:r>
              <a:rPr lang="en-US" sz="2400" b="1" dirty="0">
                <a:solidFill>
                  <a:schemeClr val="tx1">
                    <a:lumMod val="75000"/>
                    <a:lumOff val="25000"/>
                  </a:schemeClr>
                </a:solidFill>
              </a:rPr>
              <a:t>Gradient Boost with RMSE= 194.61 and R-square = 0.345</a:t>
            </a:r>
          </a:p>
          <a:p>
            <a:endParaRPr lang="en-US" sz="2400" b="1" dirty="0">
              <a:solidFill>
                <a:schemeClr val="tx1">
                  <a:lumMod val="75000"/>
                  <a:lumOff val="25000"/>
                </a:schemeClr>
              </a:solidFill>
            </a:endParaRPr>
          </a:p>
          <a:p>
            <a:r>
              <a:rPr lang="en-US" sz="2400" b="1" dirty="0">
                <a:solidFill>
                  <a:schemeClr val="tx1">
                    <a:lumMod val="75000"/>
                    <a:lumOff val="25000"/>
                  </a:schemeClr>
                </a:solidFill>
              </a:rPr>
              <a:t>Feature Importance for best model:</a:t>
            </a:r>
          </a:p>
          <a:p>
            <a:pPr marL="800100" lvl="1" indent="-342900">
              <a:buFont typeface="Wingdings" panose="05000000000000000000" pitchFamily="2" charset="2"/>
              <a:buChar char="q"/>
            </a:pPr>
            <a:r>
              <a:rPr lang="en-US" b="1" dirty="0" err="1">
                <a:solidFill>
                  <a:schemeClr val="tx1">
                    <a:lumMod val="75000"/>
                    <a:lumOff val="25000"/>
                  </a:schemeClr>
                </a:solidFill>
              </a:rPr>
              <a:t>Creation_Month</a:t>
            </a:r>
            <a:r>
              <a:rPr lang="en-US" b="1" dirty="0">
                <a:solidFill>
                  <a:schemeClr val="tx1">
                    <a:lumMod val="75000"/>
                    <a:lumOff val="25000"/>
                  </a:schemeClr>
                </a:solidFill>
              </a:rPr>
              <a:t> - 0.188</a:t>
            </a:r>
          </a:p>
          <a:p>
            <a:pPr marL="800100" lvl="1" indent="-342900">
              <a:buFont typeface="Wingdings" panose="05000000000000000000" pitchFamily="2" charset="2"/>
              <a:buChar char="q"/>
            </a:pPr>
            <a:r>
              <a:rPr lang="en-US" b="1" dirty="0" err="1">
                <a:solidFill>
                  <a:schemeClr val="tx1">
                    <a:lumMod val="75000"/>
                    <a:lumOff val="25000"/>
                  </a:schemeClr>
                </a:solidFill>
              </a:rPr>
              <a:t>Creation_Day</a:t>
            </a:r>
            <a:r>
              <a:rPr lang="en-US" b="1" dirty="0">
                <a:solidFill>
                  <a:schemeClr val="tx1">
                    <a:lumMod val="75000"/>
                    <a:lumOff val="25000"/>
                  </a:schemeClr>
                </a:solidFill>
              </a:rPr>
              <a:t> - 0.098</a:t>
            </a:r>
          </a:p>
          <a:p>
            <a:pPr marL="800100" lvl="1" indent="-342900">
              <a:buFont typeface="Wingdings" panose="05000000000000000000" pitchFamily="2" charset="2"/>
              <a:buChar char="q"/>
            </a:pPr>
            <a:r>
              <a:rPr lang="en-US" b="1" dirty="0" err="1">
                <a:solidFill>
                  <a:schemeClr val="tx1">
                    <a:lumMod val="75000"/>
                    <a:lumOff val="25000"/>
                  </a:schemeClr>
                </a:solidFill>
              </a:rPr>
              <a:t>Creation_Hour</a:t>
            </a:r>
            <a:r>
              <a:rPr lang="en-US" b="1" dirty="0">
                <a:solidFill>
                  <a:schemeClr val="tx1">
                    <a:lumMod val="75000"/>
                    <a:lumOff val="25000"/>
                  </a:schemeClr>
                </a:solidFill>
              </a:rPr>
              <a:t> - 0.152</a:t>
            </a:r>
          </a:p>
          <a:p>
            <a:pPr marL="800100" lvl="1" indent="-342900">
              <a:buFont typeface="Wingdings" panose="05000000000000000000" pitchFamily="2" charset="2"/>
              <a:buChar char="q"/>
            </a:pPr>
            <a:r>
              <a:rPr lang="en-US" b="1" dirty="0" err="1">
                <a:solidFill>
                  <a:schemeClr val="tx1">
                    <a:lumMod val="75000"/>
                    <a:lumOff val="25000"/>
                  </a:schemeClr>
                </a:solidFill>
              </a:rPr>
              <a:t>e_AGENCY_DOITT</a:t>
            </a:r>
            <a:r>
              <a:rPr lang="en-US" b="1" dirty="0">
                <a:solidFill>
                  <a:schemeClr val="tx1">
                    <a:lumMod val="75000"/>
                    <a:lumOff val="25000"/>
                  </a:schemeClr>
                </a:solidFill>
              </a:rPr>
              <a:t> - 0.076</a:t>
            </a:r>
          </a:p>
          <a:p>
            <a:pPr marL="800100" lvl="1" indent="-342900">
              <a:buFont typeface="Wingdings" panose="05000000000000000000" pitchFamily="2" charset="2"/>
              <a:buChar char="q"/>
            </a:pPr>
            <a:r>
              <a:rPr lang="en-US" b="1" dirty="0" err="1">
                <a:solidFill>
                  <a:schemeClr val="tx1">
                    <a:lumMod val="75000"/>
                    <a:lumOff val="25000"/>
                  </a:schemeClr>
                </a:solidFill>
              </a:rPr>
              <a:t>e_COMPLAIN_TYPE_Noise</a:t>
            </a:r>
            <a:r>
              <a:rPr lang="en-US" b="1" dirty="0">
                <a:solidFill>
                  <a:schemeClr val="tx1">
                    <a:lumMod val="75000"/>
                    <a:lumOff val="25000"/>
                  </a:schemeClr>
                </a:solidFill>
              </a:rPr>
              <a:t> - Commercial - 0.085</a:t>
            </a:r>
          </a:p>
          <a:p>
            <a:pPr lvl="1"/>
            <a:endParaRPr lang="en-US" sz="2400" b="1" dirty="0">
              <a:solidFill>
                <a:schemeClr val="tx1">
                  <a:lumMod val="75000"/>
                  <a:lumOff val="25000"/>
                </a:schemeClr>
              </a:solidFill>
            </a:endParaRPr>
          </a:p>
          <a:p>
            <a:pPr lvl="1"/>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Supervised learning</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27</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941035"/>
            <a:ext cx="11520083" cy="5427651"/>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41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8C9681D9-380A-4EAF-91DB-E07432FF9C3F}"/>
              </a:ext>
              <a:ext uri="{C183D7F6-B498-43B3-948B-1728B52AA6E4}">
                <adec:decorative xmlns:adec="http://schemas.microsoft.com/office/drawing/2017/decorative" val="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048000" y="1"/>
            <a:ext cx="6096000" cy="6857999"/>
          </a:xfrm>
          <a:prstGeom prst="rect">
            <a:avLst/>
          </a:prstGeom>
          <a:solidFill>
            <a:schemeClr val="tx1">
              <a:lumMod val="95000"/>
              <a:lumOff val="5000"/>
              <a:alpha val="85000"/>
            </a:schemeClr>
          </a:solidFill>
          <a:ln>
            <a:noFill/>
          </a:ln>
        </p:spPr>
      </p:pic>
      <p:sp>
        <p:nvSpPr>
          <p:cNvPr id="8" name="Rectangle 7">
            <a:extLst>
              <a:ext uri="{FF2B5EF4-FFF2-40B4-BE49-F238E27FC236}">
                <a16:creationId xmlns:a16="http://schemas.microsoft.com/office/drawing/2014/main" id="{64564789-A474-46BE-A2F2-4F27C6E39F3F}"/>
              </a:ext>
              <a:ext uri="{C183D7F6-B498-43B3-948B-1728B52AA6E4}">
                <adec:decorative xmlns:adec="http://schemas.microsoft.com/office/drawing/2017/decorative" val="1"/>
              </a:ext>
            </a:extLst>
          </p:cNvPr>
          <p:cNvSpPr/>
          <p:nvPr/>
        </p:nvSpPr>
        <p:spPr>
          <a:xfrm>
            <a:off x="3048000" y="0"/>
            <a:ext cx="6096000" cy="68580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85D1319-7BD4-47DE-B3DF-55B655BB34C4}"/>
              </a:ext>
              <a:ext uri="{C183D7F6-B498-43B3-948B-1728B52AA6E4}">
                <adec:decorative xmlns:adec="http://schemas.microsoft.com/office/drawing/2017/decorative" val="1"/>
              </a:ext>
            </a:extLst>
          </p:cNvPr>
          <p:cNvSpPr/>
          <p:nvPr/>
        </p:nvSpPr>
        <p:spPr>
          <a:xfrm rot="18900000">
            <a:off x="4167699" y="1500699"/>
            <a:ext cx="3856602" cy="3856602"/>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AD3AC05-2DFE-4FEA-BD0F-67495472A283}"/>
              </a:ext>
            </a:extLst>
          </p:cNvPr>
          <p:cNvSpPr txBox="1"/>
          <p:nvPr/>
        </p:nvSpPr>
        <p:spPr>
          <a:xfrm>
            <a:off x="4443963" y="2274840"/>
            <a:ext cx="3304076" cy="2308324"/>
          </a:xfrm>
          <a:prstGeom prst="rect">
            <a:avLst/>
          </a:prstGeom>
          <a:noFill/>
        </p:spPr>
        <p:txBody>
          <a:bodyPr wrap="square" rtlCol="0" anchor="ctr">
            <a:spAutoFit/>
          </a:bodyPr>
          <a:lstStyle/>
          <a:p>
            <a:pPr algn="ctr"/>
            <a:r>
              <a:rPr lang="en-US" sz="7200" dirty="0">
                <a:solidFill>
                  <a:schemeClr val="bg1"/>
                </a:solidFill>
                <a:latin typeface="+mj-lt"/>
              </a:rPr>
              <a:t>THANK YOU</a:t>
            </a:r>
          </a:p>
        </p:txBody>
      </p:sp>
      <p:pic>
        <p:nvPicPr>
          <p:cNvPr id="11" name="Picture 10" descr="This image is an icon reading &quot;24Slides.&quot;">
            <a:extLst>
              <a:ext uri="{FF2B5EF4-FFF2-40B4-BE49-F238E27FC236}">
                <a16:creationId xmlns:a16="http://schemas.microsoft.com/office/drawing/2014/main" id="{2EDE650A-484A-4B1F-81B3-5F644EC5CD1B}"/>
              </a:ext>
            </a:extLst>
          </p:cNvPr>
          <p:cNvPicPr>
            <a:picLocks noChangeAspect="1"/>
          </p:cNvPicPr>
          <p:nvPr/>
        </p:nvPicPr>
        <p:blipFill rotWithShape="1">
          <a:blip r:embed="rId4">
            <a:extLst>
              <a:ext uri="{28A0092B-C50C-407E-A947-70E740481C1C}">
                <a14:useLocalDpi xmlns:a14="http://schemas.microsoft.com/office/drawing/2010/main"/>
              </a:ext>
            </a:extLst>
          </a:blip>
          <a:srcRect l="35690" t="44951" r="29720" b="44305"/>
          <a:stretch/>
        </p:blipFill>
        <p:spPr>
          <a:xfrm>
            <a:off x="5471887" y="4806358"/>
            <a:ext cx="1248228" cy="395430"/>
          </a:xfrm>
          <a:prstGeom prst="rect">
            <a:avLst/>
          </a:prstGeom>
          <a:noFill/>
          <a:ln>
            <a:noFill/>
          </a:ln>
        </p:spPr>
      </p:pic>
      <p:sp>
        <p:nvSpPr>
          <p:cNvPr id="17" name="Rectangle: Rounded Corners 16">
            <a:extLst>
              <a:ext uri="{FF2B5EF4-FFF2-40B4-BE49-F238E27FC236}">
                <a16:creationId xmlns:a16="http://schemas.microsoft.com/office/drawing/2014/main" id="{D2C300DA-4EC9-46EA-916D-25BEDAE0F239}"/>
              </a:ext>
              <a:ext uri="{C183D7F6-B498-43B3-948B-1728B52AA6E4}">
                <adec:decorative xmlns:adec="http://schemas.microsoft.com/office/drawing/2017/decorative" val="1"/>
              </a:ext>
            </a:extLst>
          </p:cNvPr>
          <p:cNvSpPr/>
          <p:nvPr/>
        </p:nvSpPr>
        <p:spPr>
          <a:xfrm rot="18900000">
            <a:off x="3681074" y="4409266"/>
            <a:ext cx="1585044" cy="1585044"/>
          </a:xfrm>
          <a:prstGeom prst="roundRect">
            <a:avLst>
              <a:gd name="adj" fmla="val 11080"/>
            </a:avLst>
          </a:pr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08DED9FB-5603-488F-827B-05F43B91C25A}"/>
              </a:ext>
              <a:ext uri="{C183D7F6-B498-43B3-948B-1728B52AA6E4}">
                <adec:decorative xmlns:adec="http://schemas.microsoft.com/office/drawing/2017/decorative" val="1"/>
              </a:ext>
            </a:extLst>
          </p:cNvPr>
          <p:cNvSpPr/>
          <p:nvPr/>
        </p:nvSpPr>
        <p:spPr>
          <a:xfrm rot="18900000">
            <a:off x="5424287" y="621132"/>
            <a:ext cx="1343428" cy="1343428"/>
          </a:xfrm>
          <a:prstGeom prst="roundRect">
            <a:avLst>
              <a:gd name="adj" fmla="val 11080"/>
            </a:avLst>
          </a:pr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AA70618-CDC0-4C13-8EE9-54ABCDECF7CC}"/>
              </a:ext>
              <a:ext uri="{C183D7F6-B498-43B3-948B-1728B52AA6E4}">
                <adec:decorative xmlns:adec="http://schemas.microsoft.com/office/drawing/2017/decorative" val="1"/>
              </a:ext>
            </a:extLst>
          </p:cNvPr>
          <p:cNvSpPr/>
          <p:nvPr/>
        </p:nvSpPr>
        <p:spPr>
          <a:xfrm>
            <a:off x="6699988" y="5809950"/>
            <a:ext cx="2096100" cy="1048050"/>
          </a:xfrm>
          <a:custGeom>
            <a:avLst/>
            <a:gdLst>
              <a:gd name="connsiteX0" fmla="*/ 1048050 w 2096100"/>
              <a:gd name="connsiteY0" fmla="*/ 0 h 1048050"/>
              <a:gd name="connsiteX1" fmla="*/ 1172234 w 2096100"/>
              <a:gd name="connsiteY1" fmla="*/ 51439 h 1048050"/>
              <a:gd name="connsiteX2" fmla="*/ 2044661 w 2096100"/>
              <a:gd name="connsiteY2" fmla="*/ 923866 h 1048050"/>
              <a:gd name="connsiteX3" fmla="*/ 2096100 w 2096100"/>
              <a:gd name="connsiteY3" fmla="*/ 1048050 h 1048050"/>
              <a:gd name="connsiteX4" fmla="*/ 0 w 2096100"/>
              <a:gd name="connsiteY4" fmla="*/ 1048050 h 1048050"/>
              <a:gd name="connsiteX5" fmla="*/ 51439 w 2096100"/>
              <a:gd name="connsiteY5" fmla="*/ 923866 h 1048050"/>
              <a:gd name="connsiteX6" fmla="*/ 923866 w 2096100"/>
              <a:gd name="connsiteY6" fmla="*/ 51439 h 1048050"/>
              <a:gd name="connsiteX7" fmla="*/ 1048050 w 2096100"/>
              <a:gd name="connsiteY7" fmla="*/ 0 h 1048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6100" h="104805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D46C762C-2601-4280-8833-726D27D88AA3}"/>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6860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514098" y="1331197"/>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Complaint Types</a:t>
            </a: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NYC 311</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3</a:t>
            </a:fld>
            <a:endParaRPr lang="en-US" dirty="0"/>
          </a:p>
        </p:txBody>
      </p:sp>
      <p:sp>
        <p:nvSpPr>
          <p:cNvPr id="62" name="TextBox 47">
            <a:extLst>
              <a:ext uri="{FF2B5EF4-FFF2-40B4-BE49-F238E27FC236}">
                <a16:creationId xmlns:a16="http://schemas.microsoft.com/office/drawing/2014/main" id="{7F33D34E-3B2C-4A87-9BBF-B17B0E55653A}"/>
              </a:ext>
            </a:extLst>
          </p:cNvPr>
          <p:cNvSpPr txBox="1"/>
          <p:nvPr/>
        </p:nvSpPr>
        <p:spPr>
          <a:xfrm>
            <a:off x="4798205" y="1379963"/>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Channel Type</a:t>
            </a:r>
          </a:p>
        </p:txBody>
      </p:sp>
      <p:sp>
        <p:nvSpPr>
          <p:cNvPr id="63" name="TextBox 57">
            <a:extLst>
              <a:ext uri="{FF2B5EF4-FFF2-40B4-BE49-F238E27FC236}">
                <a16:creationId xmlns:a16="http://schemas.microsoft.com/office/drawing/2014/main" id="{6326AE13-9102-4C28-BD55-7DFD5A9D73CD}"/>
              </a:ext>
            </a:extLst>
          </p:cNvPr>
          <p:cNvSpPr txBox="1"/>
          <p:nvPr/>
        </p:nvSpPr>
        <p:spPr>
          <a:xfrm>
            <a:off x="415506" y="1905506"/>
            <a:ext cx="4104736" cy="3046988"/>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
            </a:pPr>
            <a:r>
              <a:rPr lang="en-US" b="1" dirty="0">
                <a:solidFill>
                  <a:schemeClr val="tx1">
                    <a:lumMod val="75000"/>
                    <a:lumOff val="25000"/>
                  </a:schemeClr>
                </a:solidFill>
              </a:rPr>
              <a:t>Hot/Heat Water issues</a:t>
            </a:r>
          </a:p>
          <a:p>
            <a:pPr marL="285750" indent="-285750">
              <a:buFont typeface="Wingdings" panose="05000000000000000000" pitchFamily="2" charset="2"/>
              <a:buChar char="§"/>
            </a:pPr>
            <a:r>
              <a:rPr lang="en-US" b="1" dirty="0">
                <a:solidFill>
                  <a:schemeClr val="tx1">
                    <a:lumMod val="75000"/>
                    <a:lumOff val="25000"/>
                  </a:schemeClr>
                </a:solidFill>
              </a:rPr>
              <a:t>Noise issues</a:t>
            </a:r>
          </a:p>
          <a:p>
            <a:pPr marL="285750" indent="-285750">
              <a:buFont typeface="Wingdings" panose="05000000000000000000" pitchFamily="2" charset="2"/>
              <a:buChar char="§"/>
            </a:pPr>
            <a:r>
              <a:rPr lang="en-US" b="1" dirty="0">
                <a:solidFill>
                  <a:schemeClr val="tx1">
                    <a:lumMod val="75000"/>
                    <a:lumOff val="25000"/>
                  </a:schemeClr>
                </a:solidFill>
              </a:rPr>
              <a:t>Blocked Driveway</a:t>
            </a:r>
          </a:p>
          <a:p>
            <a:pPr marL="285750" indent="-285750">
              <a:buFont typeface="Wingdings" panose="05000000000000000000" pitchFamily="2" charset="2"/>
              <a:buChar char="§"/>
            </a:pPr>
            <a:r>
              <a:rPr lang="en-US" b="1" dirty="0">
                <a:solidFill>
                  <a:schemeClr val="tx1">
                    <a:lumMod val="75000"/>
                    <a:lumOff val="25000"/>
                  </a:schemeClr>
                </a:solidFill>
              </a:rPr>
              <a:t>Unsanitary Problems</a:t>
            </a:r>
          </a:p>
          <a:p>
            <a:pPr marL="285750" indent="-285750">
              <a:buFont typeface="Wingdings" panose="05000000000000000000" pitchFamily="2" charset="2"/>
              <a:buChar char="§"/>
            </a:pPr>
            <a:r>
              <a:rPr lang="en-US" b="1" dirty="0">
                <a:solidFill>
                  <a:schemeClr val="tx1">
                    <a:lumMod val="75000"/>
                    <a:lumOff val="25000"/>
                  </a:schemeClr>
                </a:solidFill>
              </a:rPr>
              <a:t>Water Leaks</a:t>
            </a:r>
          </a:p>
          <a:p>
            <a:pPr marL="285750" indent="-285750">
              <a:buFont typeface="Wingdings" panose="05000000000000000000" pitchFamily="2" charset="2"/>
              <a:buChar char="§"/>
            </a:pPr>
            <a:r>
              <a:rPr lang="en-US" b="1" dirty="0">
                <a:solidFill>
                  <a:schemeClr val="tx1">
                    <a:lumMod val="75000"/>
                    <a:lumOff val="25000"/>
                  </a:schemeClr>
                </a:solidFill>
              </a:rPr>
              <a:t>Paint/Plaster</a:t>
            </a:r>
          </a:p>
          <a:p>
            <a:pPr marL="285750" indent="-285750">
              <a:buFont typeface="Wingdings" panose="05000000000000000000" pitchFamily="2" charset="2"/>
              <a:buChar char="§"/>
            </a:pPr>
            <a:r>
              <a:rPr lang="en-US" b="1" dirty="0">
                <a:solidFill>
                  <a:schemeClr val="tx1">
                    <a:lumMod val="75000"/>
                    <a:lumOff val="25000"/>
                  </a:schemeClr>
                </a:solidFill>
              </a:rPr>
              <a:t>Plumbing</a:t>
            </a:r>
          </a:p>
          <a:p>
            <a:pPr marL="285750" indent="-285750">
              <a:buFont typeface="Wingdings" panose="05000000000000000000" pitchFamily="2" charset="2"/>
              <a:buChar char="§"/>
            </a:pPr>
            <a:r>
              <a:rPr lang="en-US" b="1" dirty="0">
                <a:solidFill>
                  <a:schemeClr val="tx1">
                    <a:lumMod val="75000"/>
                    <a:lumOff val="25000"/>
                  </a:schemeClr>
                </a:solidFill>
              </a:rPr>
              <a:t>Water System</a:t>
            </a:r>
          </a:p>
          <a:p>
            <a:pPr marL="285750" indent="-285750">
              <a:buFont typeface="Wingdings" panose="05000000000000000000" pitchFamily="2" charset="2"/>
              <a:buChar char="§"/>
            </a:pPr>
            <a:r>
              <a:rPr lang="en-US" b="1" dirty="0">
                <a:solidFill>
                  <a:schemeClr val="tx1">
                    <a:lumMod val="75000"/>
                    <a:lumOff val="25000"/>
                  </a:schemeClr>
                </a:solidFill>
              </a:rPr>
              <a:t>Illegal Parking</a:t>
            </a:r>
          </a:p>
          <a:p>
            <a:pPr marL="285750" indent="-285750">
              <a:buFont typeface="Wingdings" panose="05000000000000000000" pitchFamily="2" charset="2"/>
              <a:buChar char="§"/>
            </a:pPr>
            <a:r>
              <a:rPr lang="en-US" b="1" dirty="0">
                <a:solidFill>
                  <a:schemeClr val="tx1">
                    <a:lumMod val="75000"/>
                    <a:lumOff val="25000"/>
                  </a:schemeClr>
                </a:solidFill>
              </a:rPr>
              <a:t>Large Bulky Item Collection</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69" name="TextBox 57">
            <a:extLst>
              <a:ext uri="{FF2B5EF4-FFF2-40B4-BE49-F238E27FC236}">
                <a16:creationId xmlns:a16="http://schemas.microsoft.com/office/drawing/2014/main" id="{A74648CD-3D1E-4E52-8422-F669FDD73CF0}"/>
              </a:ext>
            </a:extLst>
          </p:cNvPr>
          <p:cNvSpPr txBox="1"/>
          <p:nvPr/>
        </p:nvSpPr>
        <p:spPr>
          <a:xfrm>
            <a:off x="5186631" y="2044005"/>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US" b="1" dirty="0">
                <a:solidFill>
                  <a:schemeClr val="tx1">
                    <a:lumMod val="75000"/>
                    <a:lumOff val="25000"/>
                  </a:schemeClr>
                </a:solidFill>
              </a:rPr>
              <a:t>PHONE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MOBILE</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ONLINE CHAT</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EMAIL</a:t>
            </a:r>
          </a:p>
          <a:p>
            <a:pPr marL="285750" indent="-285750">
              <a:buFont typeface="Wingdings" panose="05000000000000000000" pitchFamily="2" charset="2"/>
              <a:buChar char="Ø"/>
            </a:pPr>
            <a:endParaRPr lang="en-US" b="1" dirty="0">
              <a:solidFill>
                <a:schemeClr val="tx1">
                  <a:lumMod val="75000"/>
                  <a:lumOff val="25000"/>
                </a:schemeClr>
              </a:solidFill>
            </a:endParaRPr>
          </a:p>
          <a:p>
            <a:pPr marL="285750" indent="-285750">
              <a:buFont typeface="Wingdings" panose="05000000000000000000" pitchFamily="2" charset="2"/>
              <a:buChar char="Ø"/>
            </a:pPr>
            <a:r>
              <a:rPr lang="en-US" b="1" dirty="0">
                <a:solidFill>
                  <a:schemeClr val="tx1">
                    <a:lumMod val="75000"/>
                    <a:lumOff val="25000"/>
                  </a:schemeClr>
                </a:solidFill>
              </a:rPr>
              <a:t>OTHER</a:t>
            </a:r>
          </a:p>
          <a:p>
            <a:pPr marL="285750" indent="-285750">
              <a:buFont typeface="Wingdings" panose="05000000000000000000" pitchFamily="2" charset="2"/>
              <a:buChar char="§"/>
            </a:pPr>
            <a:endParaRPr lang="en-US" b="1" dirty="0">
              <a:solidFill>
                <a:schemeClr val="tx1">
                  <a:lumMod val="75000"/>
                  <a:lumOff val="25000"/>
                </a:schemeClr>
              </a:solidFill>
            </a:endParaRPr>
          </a:p>
        </p:txBody>
      </p:sp>
      <p:sp>
        <p:nvSpPr>
          <p:cNvPr id="70" name="TextBox 47">
            <a:extLst>
              <a:ext uri="{FF2B5EF4-FFF2-40B4-BE49-F238E27FC236}">
                <a16:creationId xmlns:a16="http://schemas.microsoft.com/office/drawing/2014/main" id="{C9981A12-3C17-4E5B-8FDB-97C35A7F0E10}"/>
              </a:ext>
            </a:extLst>
          </p:cNvPr>
          <p:cNvSpPr txBox="1"/>
          <p:nvPr/>
        </p:nvSpPr>
        <p:spPr>
          <a:xfrm>
            <a:off x="8498204" y="1370852"/>
            <a:ext cx="2241031" cy="369332"/>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chemeClr val="tx1">
                    <a:lumMod val="75000"/>
                    <a:lumOff val="25000"/>
                  </a:schemeClr>
                </a:solidFill>
              </a:rPr>
              <a:t>Agencies</a:t>
            </a:r>
          </a:p>
        </p:txBody>
      </p:sp>
      <p:sp>
        <p:nvSpPr>
          <p:cNvPr id="71" name="TextBox 57">
            <a:extLst>
              <a:ext uri="{FF2B5EF4-FFF2-40B4-BE49-F238E27FC236}">
                <a16:creationId xmlns:a16="http://schemas.microsoft.com/office/drawing/2014/main" id="{E020D77B-7EB7-42A8-902F-8C6DB35DFFD1}"/>
              </a:ext>
            </a:extLst>
          </p:cNvPr>
          <p:cNvSpPr txBox="1"/>
          <p:nvPr/>
        </p:nvSpPr>
        <p:spPr>
          <a:xfrm>
            <a:off x="9083255" y="2072829"/>
            <a:ext cx="2594395" cy="2769989"/>
          </a:xfrm>
          <a:prstGeom prst="rect">
            <a:avLst/>
          </a:prstGeom>
          <a:noFill/>
          <a:ln w="6350">
            <a:noFill/>
            <a:prstDash val="dash"/>
          </a:ln>
        </p:spPr>
        <p:txBody>
          <a:bodyPr wrap="square" lIns="0" tIns="0" rIns="0" b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b="1" dirty="0">
                <a:solidFill>
                  <a:schemeClr val="tx1">
                    <a:lumMod val="75000"/>
                    <a:lumOff val="25000"/>
                  </a:schemeClr>
                </a:solidFill>
              </a:rPr>
              <a:t>NYPD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DSNY</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HPD</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DEP</a:t>
            </a:r>
          </a:p>
          <a:p>
            <a:pPr marL="285750" indent="-285750">
              <a:buFont typeface="Wingdings" panose="05000000000000000000" pitchFamily="2" charset="2"/>
              <a:buChar char="v"/>
            </a:pPr>
            <a:endParaRPr lang="en-US" b="1" dirty="0">
              <a:solidFill>
                <a:schemeClr val="tx1">
                  <a:lumMod val="75000"/>
                  <a:lumOff val="25000"/>
                </a:schemeClr>
              </a:solidFill>
            </a:endParaRPr>
          </a:p>
          <a:p>
            <a:pPr marL="285750" indent="-285750">
              <a:buFont typeface="Wingdings" panose="05000000000000000000" pitchFamily="2" charset="2"/>
              <a:buChar char="v"/>
            </a:pPr>
            <a:r>
              <a:rPr lang="en-US" b="1" dirty="0">
                <a:solidFill>
                  <a:schemeClr val="tx1">
                    <a:lumMod val="75000"/>
                    <a:lumOff val="25000"/>
                  </a:schemeClr>
                </a:solidFill>
              </a:rPr>
              <a:t>DOITT</a:t>
            </a:r>
          </a:p>
          <a:p>
            <a:pPr marL="285750" indent="-285750">
              <a:buFont typeface="Wingdings" panose="05000000000000000000" pitchFamily="2" charset="2"/>
              <a:buChar char="v"/>
            </a:pPr>
            <a:endParaRPr lang="en-US" b="1" dirty="0">
              <a:solidFill>
                <a:schemeClr val="tx1">
                  <a:lumMod val="75000"/>
                  <a:lumOff val="25000"/>
                </a:schemeClr>
              </a:solidFill>
            </a:endParaRPr>
          </a:p>
        </p:txBody>
      </p:sp>
      <p:sp>
        <p:nvSpPr>
          <p:cNvPr id="115" name="Rectangle 114">
            <a:extLst>
              <a:ext uri="{FF2B5EF4-FFF2-40B4-BE49-F238E27FC236}">
                <a16:creationId xmlns:a16="http://schemas.microsoft.com/office/drawing/2014/main" id="{A4140ECA-2FFA-48E1-A3A0-B84AB764BD1E}"/>
              </a:ext>
              <a:ext uri="{C183D7F6-B498-43B3-948B-1728B52AA6E4}">
                <adec:decorative xmlns:adec="http://schemas.microsoft.com/office/drawing/2017/decorative" val="1"/>
              </a:ext>
            </a:extLst>
          </p:cNvPr>
          <p:cNvSpPr/>
          <p:nvPr/>
        </p:nvSpPr>
        <p:spPr>
          <a:xfrm>
            <a:off x="304800" y="1174044"/>
            <a:ext cx="11520083" cy="5291814"/>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27904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67117" y="974478"/>
            <a:ext cx="11457766" cy="553997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b="1" dirty="0">
              <a:solidFill>
                <a:schemeClr val="tx1">
                  <a:lumMod val="75000"/>
                  <a:lumOff val="25000"/>
                </a:schemeClr>
              </a:solidFill>
            </a:endParaRPr>
          </a:p>
          <a:p>
            <a:r>
              <a:rPr lang="en-US" sz="2400" b="1" dirty="0">
                <a:solidFill>
                  <a:schemeClr val="tx1">
                    <a:lumMod val="75000"/>
                    <a:lumOff val="25000"/>
                  </a:schemeClr>
                </a:solidFill>
              </a:rPr>
              <a:t>Original Dataset :  &gt; 17GB data (2010-present) – 41 Fields</a:t>
            </a:r>
          </a:p>
          <a:p>
            <a:endParaRPr lang="en-US" sz="2400" b="1" dirty="0">
              <a:solidFill>
                <a:schemeClr val="tx1">
                  <a:lumMod val="75000"/>
                  <a:lumOff val="25000"/>
                </a:schemeClr>
              </a:solidFill>
            </a:endParaRPr>
          </a:p>
          <a:p>
            <a:r>
              <a:rPr lang="en-US" sz="2400" b="1" dirty="0">
                <a:solidFill>
                  <a:schemeClr val="tx1">
                    <a:lumMod val="75000"/>
                    <a:lumOff val="25000"/>
                  </a:schemeClr>
                </a:solidFill>
              </a:rPr>
              <a:t>Took only</a:t>
            </a:r>
          </a:p>
          <a:p>
            <a:endParaRPr lang="en-US" sz="2400" b="1" dirty="0">
              <a:solidFill>
                <a:schemeClr val="tx1">
                  <a:lumMod val="75000"/>
                  <a:lumOff val="25000"/>
                </a:schemeClr>
              </a:solidFill>
            </a:endParaRPr>
          </a:p>
          <a:p>
            <a:pPr marL="800100" lvl="1" indent="-342900">
              <a:buFont typeface="Wingdings" panose="05000000000000000000" pitchFamily="2" charset="2"/>
              <a:buChar char="q"/>
            </a:pPr>
            <a:r>
              <a:rPr lang="en-US" sz="2400" b="1" dirty="0">
                <a:solidFill>
                  <a:schemeClr val="tx1">
                    <a:lumMod val="75000"/>
                    <a:lumOff val="25000"/>
                  </a:schemeClr>
                </a:solidFill>
              </a:rPr>
              <a:t>2019 Dataset</a:t>
            </a:r>
          </a:p>
          <a:p>
            <a:pPr marL="800100" lvl="1" indent="-342900">
              <a:buFont typeface="Wingdings" panose="05000000000000000000" pitchFamily="2" charset="2"/>
              <a:buChar char="q"/>
            </a:pPr>
            <a:r>
              <a:rPr lang="en-US" sz="2400" b="1" dirty="0">
                <a:solidFill>
                  <a:schemeClr val="tx1">
                    <a:lumMod val="75000"/>
                    <a:lumOff val="25000"/>
                  </a:schemeClr>
                </a:solidFill>
              </a:rPr>
              <a:t>2018 Dataset</a:t>
            </a:r>
          </a:p>
          <a:p>
            <a:pPr lvl="1"/>
            <a:endParaRPr lang="en-US" sz="2400" b="1" dirty="0">
              <a:solidFill>
                <a:schemeClr val="tx1">
                  <a:lumMod val="75000"/>
                  <a:lumOff val="25000"/>
                </a:schemeClr>
              </a:solidFill>
            </a:endParaRPr>
          </a:p>
          <a:p>
            <a:pPr marL="914400" lvl="1" indent="-457200">
              <a:buFont typeface="Courier New" panose="02070309020205020404" pitchFamily="49" charset="0"/>
              <a:buChar char="o"/>
            </a:pPr>
            <a:r>
              <a:rPr lang="en-US" sz="2400" b="1" dirty="0">
                <a:solidFill>
                  <a:schemeClr val="tx1">
                    <a:lumMod val="75000"/>
                    <a:lumOff val="25000"/>
                  </a:schemeClr>
                </a:solidFill>
              </a:rPr>
              <a:t>Dropped redundant information and location specific fields like streets.</a:t>
            </a:r>
          </a:p>
          <a:p>
            <a:pPr lvl="1"/>
            <a:r>
              <a:rPr lang="en-US" sz="2400" b="1" dirty="0">
                <a:solidFill>
                  <a:schemeClr val="tx1">
                    <a:lumMod val="75000"/>
                    <a:lumOff val="25000"/>
                  </a:schemeClr>
                </a:solidFill>
              </a:rPr>
              <a:t>	- Dropped community board and captured only borough</a:t>
            </a:r>
          </a:p>
          <a:p>
            <a:pPr marL="914400" lvl="1" indent="-457200">
              <a:buFont typeface="Courier New" panose="02070309020205020404" pitchFamily="49" charset="0"/>
              <a:buChar char="o"/>
            </a:pPr>
            <a:r>
              <a:rPr lang="en-US" sz="2400" b="1" dirty="0">
                <a:solidFill>
                  <a:schemeClr val="tx1">
                    <a:lumMod val="75000"/>
                    <a:lumOff val="25000"/>
                  </a:schemeClr>
                </a:solidFill>
              </a:rPr>
              <a:t>Updated missing city from zip codes.</a:t>
            </a:r>
          </a:p>
          <a:p>
            <a:pPr marL="914400" lvl="1" indent="-457200">
              <a:buFont typeface="Courier New" panose="02070309020205020404" pitchFamily="49" charset="0"/>
              <a:buChar char="o"/>
            </a:pPr>
            <a:r>
              <a:rPr lang="en-US" sz="2400" b="1" dirty="0">
                <a:solidFill>
                  <a:schemeClr val="tx1">
                    <a:lumMod val="75000"/>
                    <a:lumOff val="25000"/>
                  </a:schemeClr>
                </a:solidFill>
              </a:rPr>
              <a:t>Removed record with no city values and no closing dates</a:t>
            </a:r>
          </a:p>
          <a:p>
            <a:pPr marL="914400" lvl="1" indent="-457200">
              <a:buFont typeface="Courier New" panose="02070309020205020404" pitchFamily="49" charset="0"/>
              <a:buChar char="o"/>
            </a:pPr>
            <a:r>
              <a:rPr lang="en-US" sz="2400" b="1" dirty="0">
                <a:solidFill>
                  <a:schemeClr val="tx1">
                    <a:lumMod val="75000"/>
                    <a:lumOff val="25000"/>
                  </a:schemeClr>
                </a:solidFill>
              </a:rPr>
              <a:t>Calculated time taken to resolve the issues in hours</a:t>
            </a:r>
          </a:p>
          <a:p>
            <a:pPr marL="914400" lvl="1" indent="-457200">
              <a:buFont typeface="Courier New" panose="02070309020205020404" pitchFamily="49" charset="0"/>
              <a:buChar char="o"/>
            </a:pPr>
            <a:r>
              <a:rPr lang="en-US" sz="2400" b="1" dirty="0">
                <a:solidFill>
                  <a:schemeClr val="tx1">
                    <a:lumMod val="75000"/>
                    <a:lumOff val="25000"/>
                  </a:schemeClr>
                </a:solidFill>
              </a:rPr>
              <a:t>Extracted separated column for Day, Month, Hour for request creation and closing.</a:t>
            </a: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preparation</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4</a:t>
            </a:fld>
            <a:endParaRPr lang="en-US" dirty="0"/>
          </a:p>
        </p:txBody>
      </p:sp>
      <p:sp>
        <p:nvSpPr>
          <p:cNvPr id="11" name="Rectangle 10">
            <a:extLst>
              <a:ext uri="{FF2B5EF4-FFF2-40B4-BE49-F238E27FC236}">
                <a16:creationId xmlns:a16="http://schemas.microsoft.com/office/drawing/2014/main" id="{34E6A733-6D36-4A84-BDB5-DD441F5ECC0D}"/>
              </a:ext>
              <a:ext uri="{C183D7F6-B498-43B3-948B-1728B52AA6E4}">
                <adec:decorative xmlns:adec="http://schemas.microsoft.com/office/drawing/2017/decorative" val="1"/>
              </a:ext>
            </a:extLst>
          </p:cNvPr>
          <p:cNvSpPr/>
          <p:nvPr/>
        </p:nvSpPr>
        <p:spPr>
          <a:xfrm>
            <a:off x="304800" y="1127960"/>
            <a:ext cx="11520083" cy="5240726"/>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3444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Box 47">
            <a:extLst>
              <a:ext uri="{FF2B5EF4-FFF2-40B4-BE49-F238E27FC236}">
                <a16:creationId xmlns:a16="http://schemas.microsoft.com/office/drawing/2014/main" id="{853D56A8-B36E-4520-9327-AFD45439C181}"/>
              </a:ext>
            </a:extLst>
          </p:cNvPr>
          <p:cNvSpPr txBox="1"/>
          <p:nvPr/>
        </p:nvSpPr>
        <p:spPr>
          <a:xfrm>
            <a:off x="3174164" y="1678952"/>
            <a:ext cx="7237270" cy="5724644"/>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800100" lvl="1" indent="-342900">
              <a:buFont typeface="Wingdings" panose="05000000000000000000" pitchFamily="2" charset="2"/>
              <a:buChar char="q"/>
            </a:pPr>
            <a:endParaRPr lang="en-US" sz="2400" b="1" dirty="0">
              <a:solidFill>
                <a:schemeClr val="tx1">
                  <a:lumMod val="75000"/>
                  <a:lumOff val="25000"/>
                </a:schemeClr>
              </a:solidFill>
            </a:endParaRPr>
          </a:p>
          <a:p>
            <a:pPr marL="800100" lvl="1" indent="-342900">
              <a:buFont typeface="Wingdings" panose="05000000000000000000" pitchFamily="2" charset="2"/>
              <a:buChar char="q"/>
            </a:pPr>
            <a:endParaRPr lang="en-US" sz="2400" b="1" dirty="0">
              <a:solidFill>
                <a:schemeClr val="tx1">
                  <a:lumMod val="75000"/>
                  <a:lumOff val="25000"/>
                </a:schemeClr>
              </a:solidFill>
            </a:endParaRPr>
          </a:p>
          <a:p>
            <a:endParaRPr lang="en-US" sz="3600" dirty="0"/>
          </a:p>
          <a:p>
            <a:r>
              <a:rPr lang="en-US" sz="3600" dirty="0"/>
              <a:t>Original </a:t>
            </a:r>
            <a:r>
              <a:rPr lang="en-US" sz="3600" b="1" i="1" dirty="0"/>
              <a:t>2019</a:t>
            </a:r>
            <a:r>
              <a:rPr lang="en-US" sz="3600" dirty="0"/>
              <a:t> Dataset</a:t>
            </a:r>
          </a:p>
          <a:p>
            <a:r>
              <a:rPr lang="en-US" sz="3600" b="1" i="1" dirty="0"/>
              <a:t>	2456832</a:t>
            </a:r>
            <a:r>
              <a:rPr lang="en-US" sz="3600" dirty="0"/>
              <a:t> rows -&gt; </a:t>
            </a:r>
            <a:r>
              <a:rPr lang="en-US" sz="3600" b="1" i="1" dirty="0"/>
              <a:t>1014031</a:t>
            </a:r>
            <a:r>
              <a:rPr lang="en-US" sz="3600" dirty="0"/>
              <a:t> rows</a:t>
            </a:r>
          </a:p>
          <a:p>
            <a:r>
              <a:rPr lang="en-US" sz="3600" dirty="0"/>
              <a:t>Original </a:t>
            </a:r>
            <a:r>
              <a:rPr lang="en-US" sz="3600" b="1" i="1" dirty="0"/>
              <a:t>2018</a:t>
            </a:r>
            <a:r>
              <a:rPr lang="en-US" sz="3600" dirty="0"/>
              <a:t> Dataset</a:t>
            </a:r>
          </a:p>
          <a:p>
            <a:r>
              <a:rPr lang="en-US" sz="3600" b="1" i="1" dirty="0"/>
              <a:t>	2741682</a:t>
            </a:r>
            <a:r>
              <a:rPr lang="en-US" sz="3600" dirty="0"/>
              <a:t> rows -&gt; </a:t>
            </a:r>
            <a:r>
              <a:rPr lang="en-US" sz="3600" b="1" i="1" dirty="0"/>
              <a:t>1097711</a:t>
            </a:r>
            <a:r>
              <a:rPr lang="en-US" sz="3600" dirty="0"/>
              <a:t> rows</a:t>
            </a:r>
          </a:p>
          <a:p>
            <a:endParaRPr lang="en-US" sz="3600" dirty="0"/>
          </a:p>
          <a:p>
            <a:r>
              <a:rPr lang="en-US" sz="3600" b="1" dirty="0"/>
              <a:t>41</a:t>
            </a:r>
            <a:r>
              <a:rPr lang="en-US" sz="3600" dirty="0"/>
              <a:t> Columns -&gt; </a:t>
            </a:r>
            <a:r>
              <a:rPr lang="en-US" sz="3600" b="1" dirty="0"/>
              <a:t>25</a:t>
            </a:r>
            <a:r>
              <a:rPr lang="en-US" sz="3600" dirty="0"/>
              <a:t> Columns</a:t>
            </a:r>
          </a:p>
          <a:p>
            <a:pPr lvl="1"/>
            <a:endParaRPr lang="en-US" sz="2400" b="1" dirty="0">
              <a:solidFill>
                <a:schemeClr val="tx1">
                  <a:lumMod val="75000"/>
                  <a:lumOff val="25000"/>
                </a:schemeClr>
              </a:solidFill>
            </a:endParaRPr>
          </a:p>
          <a:p>
            <a:pPr lvl="1"/>
            <a:endParaRPr lang="en-US" sz="2400" b="1" dirty="0">
              <a:solidFill>
                <a:schemeClr val="tx1">
                  <a:lumMod val="75000"/>
                  <a:lumOff val="25000"/>
                </a:schemeClr>
              </a:solidFill>
            </a:endParaRPr>
          </a:p>
          <a:p>
            <a:endParaRPr lang="en-US" sz="2400" dirty="0">
              <a:solidFill>
                <a:schemeClr val="tx1">
                  <a:lumMod val="75000"/>
                  <a:lumOff val="25000"/>
                </a:schemeClr>
              </a:solidFill>
            </a:endParaRPr>
          </a:p>
        </p:txBody>
      </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322398"/>
            <a:ext cx="10515600" cy="498598"/>
          </a:xfrm>
        </p:spPr>
        <p:txBody>
          <a:bodyPr/>
          <a:lstStyle/>
          <a:p>
            <a:r>
              <a:rPr lang="en-US" dirty="0"/>
              <a:t>Data - AFTER</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5</a:t>
            </a:fld>
            <a:endParaRPr lang="en-US" dirty="0"/>
          </a:p>
        </p:txBody>
      </p:sp>
      <p:sp>
        <p:nvSpPr>
          <p:cNvPr id="6" name="Rectangle 5">
            <a:extLst>
              <a:ext uri="{FF2B5EF4-FFF2-40B4-BE49-F238E27FC236}">
                <a16:creationId xmlns:a16="http://schemas.microsoft.com/office/drawing/2014/main" id="{95AA9EEC-2111-4F7B-A2BC-348C6CE11F68}"/>
              </a:ext>
              <a:ext uri="{C183D7F6-B498-43B3-948B-1728B52AA6E4}">
                <adec:decorative xmlns:adec="http://schemas.microsoft.com/office/drawing/2017/decorative" val="1"/>
              </a:ext>
            </a:extLst>
          </p:cNvPr>
          <p:cNvSpPr/>
          <p:nvPr/>
        </p:nvSpPr>
        <p:spPr>
          <a:xfrm>
            <a:off x="304800" y="1075418"/>
            <a:ext cx="11520083" cy="5300688"/>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47">
            <a:extLst>
              <a:ext uri="{FF2B5EF4-FFF2-40B4-BE49-F238E27FC236}">
                <a16:creationId xmlns:a16="http://schemas.microsoft.com/office/drawing/2014/main" id="{A38ACBDC-6517-4AC8-818D-FF9125DEF9E7}"/>
              </a:ext>
            </a:extLst>
          </p:cNvPr>
          <p:cNvSpPr txBox="1"/>
          <p:nvPr/>
        </p:nvSpPr>
        <p:spPr>
          <a:xfrm>
            <a:off x="5302959"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78 minutes</a:t>
            </a:r>
            <a:endParaRPr lang="en-US" sz="3600" dirty="0">
              <a:solidFill>
                <a:schemeClr val="tx1">
                  <a:lumMod val="75000"/>
                  <a:lumOff val="25000"/>
                </a:schemeClr>
              </a:solidFill>
            </a:endParaRPr>
          </a:p>
        </p:txBody>
      </p:sp>
      <p:pic>
        <p:nvPicPr>
          <p:cNvPr id="3" name="Picture 2">
            <a:extLst>
              <a:ext uri="{FF2B5EF4-FFF2-40B4-BE49-F238E27FC236}">
                <a16:creationId xmlns:a16="http://schemas.microsoft.com/office/drawing/2014/main" id="{32A689BC-B2F7-450F-8323-799D7D2D8C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205" y="1141411"/>
            <a:ext cx="1517837" cy="1204151"/>
          </a:xfrm>
          <a:prstGeom prst="rect">
            <a:avLst/>
          </a:prstGeom>
        </p:spPr>
      </p:pic>
      <p:sp>
        <p:nvSpPr>
          <p:cNvPr id="4" name="Plus Sign 3">
            <a:extLst>
              <a:ext uri="{FF2B5EF4-FFF2-40B4-BE49-F238E27FC236}">
                <a16:creationId xmlns:a16="http://schemas.microsoft.com/office/drawing/2014/main" id="{6A72FE21-37C0-48FE-9A26-3CB78625C5B4}"/>
              </a:ext>
            </a:extLst>
          </p:cNvPr>
          <p:cNvSpPr/>
          <p:nvPr/>
        </p:nvSpPr>
        <p:spPr>
          <a:xfrm>
            <a:off x="1968576" y="1393786"/>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2" name="Plus Sign 11">
            <a:extLst>
              <a:ext uri="{FF2B5EF4-FFF2-40B4-BE49-F238E27FC236}">
                <a16:creationId xmlns:a16="http://schemas.microsoft.com/office/drawing/2014/main" id="{38236665-A00D-450C-B5C1-0CAE55E7D4D0}"/>
              </a:ext>
            </a:extLst>
          </p:cNvPr>
          <p:cNvSpPr/>
          <p:nvPr/>
        </p:nvSpPr>
        <p:spPr>
          <a:xfrm>
            <a:off x="4826363" y="1352309"/>
            <a:ext cx="761006" cy="698441"/>
          </a:xfrm>
          <a:prstGeom prst="mathPlus">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9" name="Equals 8">
            <a:extLst>
              <a:ext uri="{FF2B5EF4-FFF2-40B4-BE49-F238E27FC236}">
                <a16:creationId xmlns:a16="http://schemas.microsoft.com/office/drawing/2014/main" id="{BC7B1335-8381-4D9D-9A35-CAB0AA6EE96C}"/>
              </a:ext>
            </a:extLst>
          </p:cNvPr>
          <p:cNvSpPr/>
          <p:nvPr/>
        </p:nvSpPr>
        <p:spPr>
          <a:xfrm>
            <a:off x="7922141" y="1494891"/>
            <a:ext cx="575734" cy="413275"/>
          </a:xfrm>
          <a:prstGeom prst="mathEqual">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solidFill>
                <a:schemeClr val="tx1"/>
              </a:solidFill>
            </a:endParaRPr>
          </a:p>
        </p:txBody>
      </p:sp>
      <p:sp>
        <p:nvSpPr>
          <p:cNvPr id="14" name="TextBox 47">
            <a:extLst>
              <a:ext uri="{FF2B5EF4-FFF2-40B4-BE49-F238E27FC236}">
                <a16:creationId xmlns:a16="http://schemas.microsoft.com/office/drawing/2014/main" id="{49A48530-3CE5-4808-973F-03FE18EA8BE4}"/>
              </a:ext>
            </a:extLst>
          </p:cNvPr>
          <p:cNvSpPr txBox="1"/>
          <p:nvPr/>
        </p:nvSpPr>
        <p:spPr>
          <a:xfrm>
            <a:off x="8451938" y="1424530"/>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Final Data</a:t>
            </a:r>
            <a:endParaRPr lang="en-US" sz="3600" dirty="0">
              <a:solidFill>
                <a:schemeClr val="tx1">
                  <a:lumMod val="75000"/>
                  <a:lumOff val="25000"/>
                </a:schemeClr>
              </a:solidFill>
            </a:endParaRPr>
          </a:p>
        </p:txBody>
      </p:sp>
      <p:sp>
        <p:nvSpPr>
          <p:cNvPr id="15" name="TextBox 47">
            <a:extLst>
              <a:ext uri="{FF2B5EF4-FFF2-40B4-BE49-F238E27FC236}">
                <a16:creationId xmlns:a16="http://schemas.microsoft.com/office/drawing/2014/main" id="{A08E6EDC-E07E-4503-9C87-CC5A00D760FE}"/>
              </a:ext>
            </a:extLst>
          </p:cNvPr>
          <p:cNvSpPr txBox="1"/>
          <p:nvPr/>
        </p:nvSpPr>
        <p:spPr>
          <a:xfrm>
            <a:off x="2469357" y="1456578"/>
            <a:ext cx="2696442" cy="553998"/>
          </a:xfrm>
          <a:prstGeom prst="rect">
            <a:avLst/>
          </a:prstGeom>
          <a:noFill/>
          <a:ln w="6350">
            <a:noFill/>
            <a:prstDash val="dash"/>
          </a:ln>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chemeClr val="tx1">
                    <a:lumMod val="75000"/>
                    <a:lumOff val="25000"/>
                  </a:schemeClr>
                </a:solidFill>
              </a:rPr>
              <a:t>8 GB RAM</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60466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0653043-9706-4A8F-99E2-518CA3BA8540}"/>
              </a:ext>
              <a:ext uri="{C183D7F6-B498-43B3-948B-1728B52AA6E4}">
                <adec:decorative xmlns:adec="http://schemas.microsoft.com/office/drawing/2017/decorative" val="1"/>
              </a:ext>
            </a:extLst>
          </p:cNvPr>
          <p:cNvSpPr/>
          <p:nvPr/>
        </p:nvSpPr>
        <p:spPr>
          <a:xfrm>
            <a:off x="-781" y="1226782"/>
            <a:ext cx="12192000" cy="510540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4F19464-7408-4CB8-9C8D-6CAE84CA4FAD}"/>
              </a:ext>
            </a:extLst>
          </p:cNvPr>
          <p:cNvSpPr>
            <a:spLocks noGrp="1"/>
          </p:cNvSpPr>
          <p:nvPr>
            <p:ph type="title"/>
          </p:nvPr>
        </p:nvSpPr>
        <p:spPr/>
        <p:txBody>
          <a:bodyPr/>
          <a:lstStyle/>
          <a:p>
            <a:r>
              <a:rPr lang="en-US" dirty="0"/>
              <a:t>Project phases</a:t>
            </a:r>
          </a:p>
        </p:txBody>
      </p:sp>
      <p:sp>
        <p:nvSpPr>
          <p:cNvPr id="4" name="Slide Number Placeholder 3">
            <a:extLst>
              <a:ext uri="{FF2B5EF4-FFF2-40B4-BE49-F238E27FC236}">
                <a16:creationId xmlns:a16="http://schemas.microsoft.com/office/drawing/2014/main" id="{BE189828-C3DA-4597-BCE6-9ABD37A41E4D}"/>
              </a:ext>
            </a:extLst>
          </p:cNvPr>
          <p:cNvSpPr>
            <a:spLocks noGrp="1"/>
          </p:cNvSpPr>
          <p:nvPr>
            <p:ph type="sldNum" sz="quarter" idx="12"/>
          </p:nvPr>
        </p:nvSpPr>
        <p:spPr/>
        <p:txBody>
          <a:bodyPr/>
          <a:lstStyle/>
          <a:p>
            <a:fld id="{0FD50806-BABF-4915-9689-3B9956D1C75C}" type="slidenum">
              <a:rPr lang="en-US" smtClean="0"/>
              <a:pPr/>
              <a:t>6</a:t>
            </a:fld>
            <a:endParaRPr lang="en-US" dirty="0"/>
          </a:p>
        </p:txBody>
      </p:sp>
      <p:sp>
        <p:nvSpPr>
          <p:cNvPr id="23" name="Oval 22">
            <a:extLst>
              <a:ext uri="{FF2B5EF4-FFF2-40B4-BE49-F238E27FC236}">
                <a16:creationId xmlns:a16="http://schemas.microsoft.com/office/drawing/2014/main" id="{E4ED3DF7-870D-4095-B720-456252545CFA}"/>
              </a:ext>
              <a:ext uri="{C183D7F6-B498-43B3-948B-1728B52AA6E4}">
                <adec:decorative xmlns:adec="http://schemas.microsoft.com/office/drawing/2017/decorative" val="1"/>
              </a:ext>
            </a:extLst>
          </p:cNvPr>
          <p:cNvSpPr/>
          <p:nvPr/>
        </p:nvSpPr>
        <p:spPr>
          <a:xfrm>
            <a:off x="3869988" y="1690904"/>
            <a:ext cx="3683936" cy="3683936"/>
          </a:xfrm>
          <a:prstGeom prst="ellipse">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97930D1-D889-4C98-9307-30DD9857B31B}"/>
              </a:ext>
              <a:ext uri="{C183D7F6-B498-43B3-948B-1728B52AA6E4}">
                <adec:decorative xmlns:adec="http://schemas.microsoft.com/office/drawing/2017/decorative" val="1"/>
              </a:ext>
            </a:extLst>
          </p:cNvPr>
          <p:cNvSpPr/>
          <p:nvPr/>
        </p:nvSpPr>
        <p:spPr>
          <a:xfrm>
            <a:off x="3506513" y="3175486"/>
            <a:ext cx="714772" cy="714772"/>
          </a:xfrm>
          <a:prstGeom prst="ellipse">
            <a:avLst/>
          </a:prstGeom>
          <a:solidFill>
            <a:srgbClr val="404040"/>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6BCE0B65-EA3A-426C-85CA-4043448BB9C7}"/>
              </a:ext>
              <a:ext uri="{C183D7F6-B498-43B3-948B-1728B52AA6E4}">
                <adec:decorative xmlns:adec="http://schemas.microsoft.com/office/drawing/2017/decorative" val="1"/>
              </a:ext>
            </a:extLst>
          </p:cNvPr>
          <p:cNvSpPr/>
          <p:nvPr/>
        </p:nvSpPr>
        <p:spPr>
          <a:xfrm>
            <a:off x="4341442" y="1656128"/>
            <a:ext cx="714772" cy="714772"/>
          </a:xfrm>
          <a:prstGeom prst="ellipse">
            <a:avLst/>
          </a:prstGeom>
          <a:solidFill>
            <a:srgbClr val="CE295E"/>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5D69285-EE6C-45DF-95AC-EBA566A5FA92}"/>
              </a:ext>
              <a:ext uri="{C183D7F6-B498-43B3-948B-1728B52AA6E4}">
                <adec:decorative xmlns:adec="http://schemas.microsoft.com/office/drawing/2017/decorative" val="1"/>
              </a:ext>
            </a:extLst>
          </p:cNvPr>
          <p:cNvSpPr/>
          <p:nvPr/>
        </p:nvSpPr>
        <p:spPr>
          <a:xfrm>
            <a:off x="4341442" y="4694845"/>
            <a:ext cx="714772" cy="714772"/>
          </a:xfrm>
          <a:prstGeom prst="ellipse">
            <a:avLst/>
          </a:prstGeom>
          <a:solidFill>
            <a:srgbClr val="7F7F7F"/>
          </a:solidFill>
          <a:ln w="3175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950" descr="This is an icon of a piece of paper.">
            <a:extLst>
              <a:ext uri="{FF2B5EF4-FFF2-40B4-BE49-F238E27FC236}">
                <a16:creationId xmlns:a16="http://schemas.microsoft.com/office/drawing/2014/main" id="{DF992E26-6825-42CE-8425-2CAA9340F6F3}"/>
              </a:ext>
            </a:extLst>
          </p:cNvPr>
          <p:cNvSpPr>
            <a:spLocks noEditPoints="1"/>
          </p:cNvSpPr>
          <p:nvPr/>
        </p:nvSpPr>
        <p:spPr bwMode="auto">
          <a:xfrm>
            <a:off x="3753568" y="3389997"/>
            <a:ext cx="220663" cy="285750"/>
          </a:xfrm>
          <a:custGeom>
            <a:avLst/>
            <a:gdLst>
              <a:gd name="T0" fmla="*/ 542 w 553"/>
              <a:gd name="T1" fmla="*/ 205 h 722"/>
              <a:gd name="T2" fmla="*/ 323 w 553"/>
              <a:gd name="T3" fmla="*/ 313 h 722"/>
              <a:gd name="T4" fmla="*/ 312 w 553"/>
              <a:gd name="T5" fmla="*/ 306 h 722"/>
              <a:gd name="T6" fmla="*/ 315 w 553"/>
              <a:gd name="T7" fmla="*/ 293 h 722"/>
              <a:gd name="T8" fmla="*/ 444 w 553"/>
              <a:gd name="T9" fmla="*/ 289 h 722"/>
              <a:gd name="T10" fmla="*/ 455 w 553"/>
              <a:gd name="T11" fmla="*/ 297 h 722"/>
              <a:gd name="T12" fmla="*/ 452 w 553"/>
              <a:gd name="T13" fmla="*/ 310 h 722"/>
              <a:gd name="T14" fmla="*/ 444 w 553"/>
              <a:gd name="T15" fmla="*/ 433 h 722"/>
              <a:gd name="T16" fmla="*/ 315 w 553"/>
              <a:gd name="T17" fmla="*/ 430 h 722"/>
              <a:gd name="T18" fmla="*/ 312 w 553"/>
              <a:gd name="T19" fmla="*/ 417 h 722"/>
              <a:gd name="T20" fmla="*/ 323 w 553"/>
              <a:gd name="T21" fmla="*/ 409 h 722"/>
              <a:gd name="T22" fmla="*/ 452 w 553"/>
              <a:gd name="T23" fmla="*/ 413 h 722"/>
              <a:gd name="T24" fmla="*/ 455 w 553"/>
              <a:gd name="T25" fmla="*/ 426 h 722"/>
              <a:gd name="T26" fmla="*/ 444 w 553"/>
              <a:gd name="T27" fmla="*/ 433 h 722"/>
              <a:gd name="T28" fmla="*/ 318 w 553"/>
              <a:gd name="T29" fmla="*/ 577 h 722"/>
              <a:gd name="T30" fmla="*/ 311 w 553"/>
              <a:gd name="T31" fmla="*/ 566 h 722"/>
              <a:gd name="T32" fmla="*/ 318 w 553"/>
              <a:gd name="T33" fmla="*/ 555 h 722"/>
              <a:gd name="T34" fmla="*/ 449 w 553"/>
              <a:gd name="T35" fmla="*/ 555 h 722"/>
              <a:gd name="T36" fmla="*/ 456 w 553"/>
              <a:gd name="T37" fmla="*/ 566 h 722"/>
              <a:gd name="T38" fmla="*/ 449 w 553"/>
              <a:gd name="T39" fmla="*/ 577 h 722"/>
              <a:gd name="T40" fmla="*/ 194 w 553"/>
              <a:gd name="T41" fmla="*/ 325 h 722"/>
              <a:gd name="T42" fmla="*/ 181 w 553"/>
              <a:gd name="T43" fmla="*/ 327 h 722"/>
              <a:gd name="T44" fmla="*/ 129 w 553"/>
              <a:gd name="T45" fmla="*/ 275 h 722"/>
              <a:gd name="T46" fmla="*/ 132 w 553"/>
              <a:gd name="T47" fmla="*/ 262 h 722"/>
              <a:gd name="T48" fmla="*/ 145 w 553"/>
              <a:gd name="T49" fmla="*/ 260 h 722"/>
              <a:gd name="T50" fmla="*/ 253 w 553"/>
              <a:gd name="T51" fmla="*/ 232 h 722"/>
              <a:gd name="T52" fmla="*/ 267 w 553"/>
              <a:gd name="T53" fmla="*/ 230 h 722"/>
              <a:gd name="T54" fmla="*/ 274 w 553"/>
              <a:gd name="T55" fmla="*/ 240 h 722"/>
              <a:gd name="T56" fmla="*/ 271 w 553"/>
              <a:gd name="T57" fmla="*/ 386 h 722"/>
              <a:gd name="T58" fmla="*/ 186 w 553"/>
              <a:gd name="T59" fmla="*/ 465 h 722"/>
              <a:gd name="T60" fmla="*/ 132 w 553"/>
              <a:gd name="T61" fmla="*/ 415 h 722"/>
              <a:gd name="T62" fmla="*/ 129 w 553"/>
              <a:gd name="T63" fmla="*/ 403 h 722"/>
              <a:gd name="T64" fmla="*/ 140 w 553"/>
              <a:gd name="T65" fmla="*/ 395 h 722"/>
              <a:gd name="T66" fmla="*/ 186 w 553"/>
              <a:gd name="T67" fmla="*/ 436 h 722"/>
              <a:gd name="T68" fmla="*/ 262 w 553"/>
              <a:gd name="T69" fmla="*/ 365 h 722"/>
              <a:gd name="T70" fmla="*/ 273 w 553"/>
              <a:gd name="T71" fmla="*/ 372 h 722"/>
              <a:gd name="T72" fmla="*/ 271 w 553"/>
              <a:gd name="T73" fmla="*/ 386 h 722"/>
              <a:gd name="T74" fmla="*/ 190 w 553"/>
              <a:gd name="T75" fmla="*/ 601 h 722"/>
              <a:gd name="T76" fmla="*/ 178 w 553"/>
              <a:gd name="T77" fmla="*/ 599 h 722"/>
              <a:gd name="T78" fmla="*/ 128 w 553"/>
              <a:gd name="T79" fmla="*/ 545 h 722"/>
              <a:gd name="T80" fmla="*/ 136 w 553"/>
              <a:gd name="T81" fmla="*/ 533 h 722"/>
              <a:gd name="T82" fmla="*/ 149 w 553"/>
              <a:gd name="T83" fmla="*/ 535 h 722"/>
              <a:gd name="T84" fmla="*/ 258 w 553"/>
              <a:gd name="T85" fmla="*/ 502 h 722"/>
              <a:gd name="T86" fmla="*/ 271 w 553"/>
              <a:gd name="T87" fmla="*/ 505 h 722"/>
              <a:gd name="T88" fmla="*/ 273 w 553"/>
              <a:gd name="T89" fmla="*/ 518 h 722"/>
              <a:gd name="T90" fmla="*/ 357 w 553"/>
              <a:gd name="T91" fmla="*/ 3 h 722"/>
              <a:gd name="T92" fmla="*/ 12 w 553"/>
              <a:gd name="T93" fmla="*/ 0 h 722"/>
              <a:gd name="T94" fmla="*/ 1 w 553"/>
              <a:gd name="T95" fmla="*/ 7 h 722"/>
              <a:gd name="T96" fmla="*/ 1 w 553"/>
              <a:gd name="T97" fmla="*/ 715 h 722"/>
              <a:gd name="T98" fmla="*/ 12 w 553"/>
              <a:gd name="T99" fmla="*/ 722 h 722"/>
              <a:gd name="T100" fmla="*/ 550 w 553"/>
              <a:gd name="T101" fmla="*/ 719 h 722"/>
              <a:gd name="T102" fmla="*/ 553 w 553"/>
              <a:gd name="T103" fmla="*/ 205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53" h="722">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8" name="Group 27" descr="This is an icon of four pieces of paper.">
            <a:extLst>
              <a:ext uri="{FF2B5EF4-FFF2-40B4-BE49-F238E27FC236}">
                <a16:creationId xmlns:a16="http://schemas.microsoft.com/office/drawing/2014/main" id="{5B5B605F-F62A-49BA-9079-509C90781CCE}"/>
              </a:ext>
            </a:extLst>
          </p:cNvPr>
          <p:cNvGrpSpPr/>
          <p:nvPr/>
        </p:nvGrpSpPr>
        <p:grpSpPr>
          <a:xfrm>
            <a:off x="4578972" y="4909356"/>
            <a:ext cx="239712" cy="285750"/>
            <a:chOff x="5494338" y="1370013"/>
            <a:chExt cx="239712" cy="285750"/>
          </a:xfrm>
          <a:solidFill>
            <a:schemeClr val="bg1"/>
          </a:solidFill>
        </p:grpSpPr>
        <p:sp>
          <p:nvSpPr>
            <p:cNvPr id="29" name="Freeform 961">
              <a:extLst>
                <a:ext uri="{FF2B5EF4-FFF2-40B4-BE49-F238E27FC236}">
                  <a16:creationId xmlns:a16="http://schemas.microsoft.com/office/drawing/2014/main" id="{88ABE40A-D5B7-41C8-A83E-B94B790A1F5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62">
              <a:extLst>
                <a:ext uri="{FF2B5EF4-FFF2-40B4-BE49-F238E27FC236}">
                  <a16:creationId xmlns:a16="http://schemas.microsoft.com/office/drawing/2014/main" id="{81A3E1A9-1805-4F8F-8A32-5756687F7063}"/>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963">
              <a:extLst>
                <a:ext uri="{FF2B5EF4-FFF2-40B4-BE49-F238E27FC236}">
                  <a16:creationId xmlns:a16="http://schemas.microsoft.com/office/drawing/2014/main" id="{456AA9B7-CAC7-4A57-946D-E42CF436F78C}"/>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964">
              <a:extLst>
                <a:ext uri="{FF2B5EF4-FFF2-40B4-BE49-F238E27FC236}">
                  <a16:creationId xmlns:a16="http://schemas.microsoft.com/office/drawing/2014/main" id="{560B6CFC-E99C-4BF0-A5D2-C8085D173B47}"/>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3" name="Group 32" descr="This is an icon of a paper airplane. ">
            <a:extLst>
              <a:ext uri="{FF2B5EF4-FFF2-40B4-BE49-F238E27FC236}">
                <a16:creationId xmlns:a16="http://schemas.microsoft.com/office/drawing/2014/main" id="{0E4DB52D-35BC-430D-BD17-CBC693E02466}"/>
              </a:ext>
            </a:extLst>
          </p:cNvPr>
          <p:cNvGrpSpPr/>
          <p:nvPr/>
        </p:nvGrpSpPr>
        <p:grpSpPr>
          <a:xfrm>
            <a:off x="4555159" y="1883339"/>
            <a:ext cx="287338" cy="260350"/>
            <a:chOff x="6448425" y="796925"/>
            <a:chExt cx="287338" cy="260350"/>
          </a:xfrm>
          <a:solidFill>
            <a:schemeClr val="bg1"/>
          </a:solidFill>
        </p:grpSpPr>
        <p:sp>
          <p:nvSpPr>
            <p:cNvPr id="34" name="Freeform 3562">
              <a:extLst>
                <a:ext uri="{FF2B5EF4-FFF2-40B4-BE49-F238E27FC236}">
                  <a16:creationId xmlns:a16="http://schemas.microsoft.com/office/drawing/2014/main" id="{FAF14E47-7F49-4BA7-8585-B0E02870320E}"/>
                </a:ext>
              </a:extLst>
            </p:cNvPr>
            <p:cNvSpPr>
              <a:spLocks/>
            </p:cNvSpPr>
            <p:nvPr/>
          </p:nvSpPr>
          <p:spPr bwMode="auto">
            <a:xfrm>
              <a:off x="6448425" y="796925"/>
              <a:ext cx="277812" cy="161925"/>
            </a:xfrm>
            <a:custGeom>
              <a:avLst/>
              <a:gdLst>
                <a:gd name="T0" fmla="*/ 8 w 701"/>
                <a:gd name="T1" fmla="*/ 285 h 408"/>
                <a:gd name="T2" fmla="*/ 5 w 701"/>
                <a:gd name="T3" fmla="*/ 288 h 408"/>
                <a:gd name="T4" fmla="*/ 2 w 701"/>
                <a:gd name="T5" fmla="*/ 290 h 408"/>
                <a:gd name="T6" fmla="*/ 1 w 701"/>
                <a:gd name="T7" fmla="*/ 293 h 408"/>
                <a:gd name="T8" fmla="*/ 0 w 701"/>
                <a:gd name="T9" fmla="*/ 297 h 408"/>
                <a:gd name="T10" fmla="*/ 1 w 701"/>
                <a:gd name="T11" fmla="*/ 300 h 408"/>
                <a:gd name="T12" fmla="*/ 2 w 701"/>
                <a:gd name="T13" fmla="*/ 303 h 408"/>
                <a:gd name="T14" fmla="*/ 5 w 701"/>
                <a:gd name="T15" fmla="*/ 306 h 408"/>
                <a:gd name="T16" fmla="*/ 8 w 701"/>
                <a:gd name="T17" fmla="*/ 308 h 408"/>
                <a:gd name="T18" fmla="*/ 259 w 701"/>
                <a:gd name="T19" fmla="*/ 408 h 408"/>
                <a:gd name="T20" fmla="*/ 701 w 701"/>
                <a:gd name="T21" fmla="*/ 0 h 408"/>
                <a:gd name="T22" fmla="*/ 8 w 701"/>
                <a:gd name="T23" fmla="*/ 285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1" h="408">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3563">
              <a:extLst>
                <a:ext uri="{FF2B5EF4-FFF2-40B4-BE49-F238E27FC236}">
                  <a16:creationId xmlns:a16="http://schemas.microsoft.com/office/drawing/2014/main" id="{C6E7DA52-146D-4723-BC22-DEA5BB942AB6}"/>
                </a:ext>
              </a:extLst>
            </p:cNvPr>
            <p:cNvSpPr>
              <a:spLocks/>
            </p:cNvSpPr>
            <p:nvPr/>
          </p:nvSpPr>
          <p:spPr bwMode="auto">
            <a:xfrm>
              <a:off x="6554788" y="800100"/>
              <a:ext cx="180975" cy="257175"/>
            </a:xfrm>
            <a:custGeom>
              <a:avLst/>
              <a:gdLst>
                <a:gd name="T0" fmla="*/ 0 w 456"/>
                <a:gd name="T1" fmla="*/ 424 h 646"/>
                <a:gd name="T2" fmla="*/ 0 w 456"/>
                <a:gd name="T3" fmla="*/ 635 h 646"/>
                <a:gd name="T4" fmla="*/ 0 w 456"/>
                <a:gd name="T5" fmla="*/ 639 h 646"/>
                <a:gd name="T6" fmla="*/ 3 w 456"/>
                <a:gd name="T7" fmla="*/ 642 h 646"/>
                <a:gd name="T8" fmla="*/ 5 w 456"/>
                <a:gd name="T9" fmla="*/ 645 h 646"/>
                <a:gd name="T10" fmla="*/ 9 w 456"/>
                <a:gd name="T11" fmla="*/ 646 h 646"/>
                <a:gd name="T12" fmla="*/ 11 w 456"/>
                <a:gd name="T13" fmla="*/ 646 h 646"/>
                <a:gd name="T14" fmla="*/ 12 w 456"/>
                <a:gd name="T15" fmla="*/ 646 h 646"/>
                <a:gd name="T16" fmla="*/ 16 w 456"/>
                <a:gd name="T17" fmla="*/ 646 h 646"/>
                <a:gd name="T18" fmla="*/ 18 w 456"/>
                <a:gd name="T19" fmla="*/ 645 h 646"/>
                <a:gd name="T20" fmla="*/ 21 w 456"/>
                <a:gd name="T21" fmla="*/ 644 h 646"/>
                <a:gd name="T22" fmla="*/ 22 w 456"/>
                <a:gd name="T23" fmla="*/ 641 h 646"/>
                <a:gd name="T24" fmla="*/ 126 w 456"/>
                <a:gd name="T25" fmla="*/ 469 h 646"/>
                <a:gd name="T26" fmla="*/ 315 w 456"/>
                <a:gd name="T27" fmla="*/ 569 h 646"/>
                <a:gd name="T28" fmla="*/ 317 w 456"/>
                <a:gd name="T29" fmla="*/ 570 h 646"/>
                <a:gd name="T30" fmla="*/ 320 w 456"/>
                <a:gd name="T31" fmla="*/ 572 h 646"/>
                <a:gd name="T32" fmla="*/ 323 w 456"/>
                <a:gd name="T33" fmla="*/ 570 h 646"/>
                <a:gd name="T34" fmla="*/ 325 w 456"/>
                <a:gd name="T35" fmla="*/ 570 h 646"/>
                <a:gd name="T36" fmla="*/ 329 w 456"/>
                <a:gd name="T37" fmla="*/ 567 h 646"/>
                <a:gd name="T38" fmla="*/ 332 w 456"/>
                <a:gd name="T39" fmla="*/ 561 h 646"/>
                <a:gd name="T40" fmla="*/ 456 w 456"/>
                <a:gd name="T41" fmla="*/ 0 h 646"/>
                <a:gd name="T42" fmla="*/ 0 w 456"/>
                <a:gd name="T43" fmla="*/ 424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6" h="646">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6" name="TextBox 47">
            <a:extLst>
              <a:ext uri="{FF2B5EF4-FFF2-40B4-BE49-F238E27FC236}">
                <a16:creationId xmlns:a16="http://schemas.microsoft.com/office/drawing/2014/main" id="{ADD28621-C404-41A6-85D1-1C963A241234}"/>
              </a:ext>
            </a:extLst>
          </p:cNvPr>
          <p:cNvSpPr txBox="1"/>
          <p:nvPr/>
        </p:nvSpPr>
        <p:spPr>
          <a:xfrm>
            <a:off x="495386" y="1798070"/>
            <a:ext cx="3610329"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General Trend Analysis</a:t>
            </a:r>
          </a:p>
        </p:txBody>
      </p:sp>
      <p:sp>
        <p:nvSpPr>
          <p:cNvPr id="38" name="TextBox 47">
            <a:extLst>
              <a:ext uri="{FF2B5EF4-FFF2-40B4-BE49-F238E27FC236}">
                <a16:creationId xmlns:a16="http://schemas.microsoft.com/office/drawing/2014/main" id="{468E2C47-3170-4264-A8DB-61C9DD65CB3F}"/>
              </a:ext>
            </a:extLst>
          </p:cNvPr>
          <p:cNvSpPr txBox="1"/>
          <p:nvPr/>
        </p:nvSpPr>
        <p:spPr>
          <a:xfrm>
            <a:off x="304800" y="3311227"/>
            <a:ext cx="3114675"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Supervised Learning </a:t>
            </a:r>
          </a:p>
        </p:txBody>
      </p:sp>
      <p:sp>
        <p:nvSpPr>
          <p:cNvPr id="37" name="TextBox 47">
            <a:extLst>
              <a:ext uri="{FF2B5EF4-FFF2-40B4-BE49-F238E27FC236}">
                <a16:creationId xmlns:a16="http://schemas.microsoft.com/office/drawing/2014/main" id="{CEDCE8FF-73B3-4C37-B751-F7E83288982A}"/>
              </a:ext>
            </a:extLst>
          </p:cNvPr>
          <p:cNvSpPr txBox="1"/>
          <p:nvPr/>
        </p:nvSpPr>
        <p:spPr>
          <a:xfrm>
            <a:off x="495386" y="4621343"/>
            <a:ext cx="3610329" cy="86177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2800" dirty="0">
                <a:solidFill>
                  <a:schemeClr val="bg1"/>
                </a:solidFill>
              </a:rPr>
              <a:t>Clustering  Unsupervised Learning</a:t>
            </a:r>
          </a:p>
        </p:txBody>
      </p:sp>
      <p:sp>
        <p:nvSpPr>
          <p:cNvPr id="43" name="Freeform: Shape 42">
            <a:extLst>
              <a:ext uri="{FF2B5EF4-FFF2-40B4-BE49-F238E27FC236}">
                <a16:creationId xmlns:a16="http://schemas.microsoft.com/office/drawing/2014/main" id="{512F29F0-E19B-43BF-BEF3-D4A48B394F58}"/>
              </a:ext>
              <a:ext uri="{C183D7F6-B498-43B3-948B-1728B52AA6E4}">
                <adec:decorative xmlns:adec="http://schemas.microsoft.com/office/drawing/2017/decorative" val="1"/>
              </a:ext>
            </a:extLst>
          </p:cNvPr>
          <p:cNvSpPr/>
          <p:nvPr/>
        </p:nvSpPr>
        <p:spPr>
          <a:xfrm>
            <a:off x="9709706" y="1410623"/>
            <a:ext cx="2482294" cy="3772838"/>
          </a:xfrm>
          <a:custGeom>
            <a:avLst/>
            <a:gdLst>
              <a:gd name="connsiteX0" fmla="*/ 1886419 w 2482294"/>
              <a:gd name="connsiteY0" fmla="*/ 0 h 3772838"/>
              <a:gd name="connsiteX1" fmla="*/ 2109942 w 2482294"/>
              <a:gd name="connsiteY1" fmla="*/ 92586 h 3772838"/>
              <a:gd name="connsiteX2" fmla="*/ 2482294 w 2482294"/>
              <a:gd name="connsiteY2" fmla="*/ 464938 h 3772838"/>
              <a:gd name="connsiteX3" fmla="*/ 2482294 w 2482294"/>
              <a:gd name="connsiteY3" fmla="*/ 3307900 h 3772838"/>
              <a:gd name="connsiteX4" fmla="*/ 2109942 w 2482294"/>
              <a:gd name="connsiteY4" fmla="*/ 3680252 h 3772838"/>
              <a:gd name="connsiteX5" fmla="*/ 1662896 w 2482294"/>
              <a:gd name="connsiteY5" fmla="*/ 3680252 h 3772838"/>
              <a:gd name="connsiteX6" fmla="*/ 92586 w 2482294"/>
              <a:gd name="connsiteY6" fmla="*/ 2109942 h 3772838"/>
              <a:gd name="connsiteX7" fmla="*/ 92586 w 2482294"/>
              <a:gd name="connsiteY7" fmla="*/ 1662896 h 3772838"/>
              <a:gd name="connsiteX8" fmla="*/ 1662896 w 2482294"/>
              <a:gd name="connsiteY8" fmla="*/ 92586 h 3772838"/>
              <a:gd name="connsiteX9" fmla="*/ 1886419 w 2482294"/>
              <a:gd name="connsiteY9" fmla="*/ 0 h 3772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82294" h="3772838">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B558C64-5F19-44FD-B6CB-6995E80A6FA2}"/>
              </a:ext>
              <a:ext uri="{C183D7F6-B498-43B3-948B-1728B52AA6E4}">
                <adec:decorative xmlns:adec="http://schemas.microsoft.com/office/drawing/2017/decorative" val="1"/>
              </a:ext>
            </a:extLst>
          </p:cNvPr>
          <p:cNvGrpSpPr/>
          <p:nvPr/>
        </p:nvGrpSpPr>
        <p:grpSpPr>
          <a:xfrm>
            <a:off x="5715000" y="1545599"/>
            <a:ext cx="5715000" cy="4605002"/>
            <a:chOff x="631829" y="3155370"/>
            <a:chExt cx="3458504" cy="2786775"/>
          </a:xfrm>
        </p:grpSpPr>
        <p:sp>
          <p:nvSpPr>
            <p:cNvPr id="6" name="Freeform 6">
              <a:extLst>
                <a:ext uri="{FF2B5EF4-FFF2-40B4-BE49-F238E27FC236}">
                  <a16:creationId xmlns:a16="http://schemas.microsoft.com/office/drawing/2014/main" id="{803C21F7-6F42-4001-9105-1392AB928836}"/>
                </a:ext>
              </a:extLst>
            </p:cNvPr>
            <p:cNvSpPr>
              <a:spLocks/>
            </p:cNvSpPr>
            <p:nvPr/>
          </p:nvSpPr>
          <p:spPr bwMode="auto">
            <a:xfrm>
              <a:off x="1776883" y="5538847"/>
              <a:ext cx="1174880" cy="372175"/>
            </a:xfrm>
            <a:custGeom>
              <a:avLst/>
              <a:gdLst>
                <a:gd name="T0" fmla="*/ 3037 w 3628"/>
                <a:gd name="T1" fmla="*/ 0 h 1149"/>
                <a:gd name="T2" fmla="*/ 1837 w 3628"/>
                <a:gd name="T3" fmla="*/ 0 h 1149"/>
                <a:gd name="T4" fmla="*/ 1792 w 3628"/>
                <a:gd name="T5" fmla="*/ 0 h 1149"/>
                <a:gd name="T6" fmla="*/ 591 w 3628"/>
                <a:gd name="T7" fmla="*/ 0 h 1149"/>
                <a:gd name="T8" fmla="*/ 592 w 3628"/>
                <a:gd name="T9" fmla="*/ 108 h 1149"/>
                <a:gd name="T10" fmla="*/ 594 w 3628"/>
                <a:gd name="T11" fmla="*/ 214 h 1149"/>
                <a:gd name="T12" fmla="*/ 598 w 3628"/>
                <a:gd name="T13" fmla="*/ 317 h 1149"/>
                <a:gd name="T14" fmla="*/ 600 w 3628"/>
                <a:gd name="T15" fmla="*/ 419 h 1149"/>
                <a:gd name="T16" fmla="*/ 600 w 3628"/>
                <a:gd name="T17" fmla="*/ 468 h 1149"/>
                <a:gd name="T18" fmla="*/ 599 w 3628"/>
                <a:gd name="T19" fmla="*/ 516 h 1149"/>
                <a:gd name="T20" fmla="*/ 597 w 3628"/>
                <a:gd name="T21" fmla="*/ 564 h 1149"/>
                <a:gd name="T22" fmla="*/ 594 w 3628"/>
                <a:gd name="T23" fmla="*/ 610 h 1149"/>
                <a:gd name="T24" fmla="*/ 590 w 3628"/>
                <a:gd name="T25" fmla="*/ 654 h 1149"/>
                <a:gd name="T26" fmla="*/ 584 w 3628"/>
                <a:gd name="T27" fmla="*/ 698 h 1149"/>
                <a:gd name="T28" fmla="*/ 576 w 3628"/>
                <a:gd name="T29" fmla="*/ 740 h 1149"/>
                <a:gd name="T30" fmla="*/ 567 w 3628"/>
                <a:gd name="T31" fmla="*/ 780 h 1149"/>
                <a:gd name="T32" fmla="*/ 554 w 3628"/>
                <a:gd name="T33" fmla="*/ 820 h 1149"/>
                <a:gd name="T34" fmla="*/ 540 w 3628"/>
                <a:gd name="T35" fmla="*/ 857 h 1149"/>
                <a:gd name="T36" fmla="*/ 524 w 3628"/>
                <a:gd name="T37" fmla="*/ 892 h 1149"/>
                <a:gd name="T38" fmla="*/ 504 w 3628"/>
                <a:gd name="T39" fmla="*/ 925 h 1149"/>
                <a:gd name="T40" fmla="*/ 482 w 3628"/>
                <a:gd name="T41" fmla="*/ 958 h 1149"/>
                <a:gd name="T42" fmla="*/ 458 w 3628"/>
                <a:gd name="T43" fmla="*/ 986 h 1149"/>
                <a:gd name="T44" fmla="*/ 429 w 3628"/>
                <a:gd name="T45" fmla="*/ 1014 h 1149"/>
                <a:gd name="T46" fmla="*/ 398 w 3628"/>
                <a:gd name="T47" fmla="*/ 1039 h 1149"/>
                <a:gd name="T48" fmla="*/ 363 w 3628"/>
                <a:gd name="T49" fmla="*/ 1062 h 1149"/>
                <a:gd name="T50" fmla="*/ 323 w 3628"/>
                <a:gd name="T51" fmla="*/ 1081 h 1149"/>
                <a:gd name="T52" fmla="*/ 281 w 3628"/>
                <a:gd name="T53" fmla="*/ 1100 h 1149"/>
                <a:gd name="T54" fmla="*/ 233 w 3628"/>
                <a:gd name="T55" fmla="*/ 1115 h 1149"/>
                <a:gd name="T56" fmla="*/ 182 w 3628"/>
                <a:gd name="T57" fmla="*/ 1128 h 1149"/>
                <a:gd name="T58" fmla="*/ 127 w 3628"/>
                <a:gd name="T59" fmla="*/ 1137 h 1149"/>
                <a:gd name="T60" fmla="*/ 66 w 3628"/>
                <a:gd name="T61" fmla="*/ 1144 h 1149"/>
                <a:gd name="T62" fmla="*/ 0 w 3628"/>
                <a:gd name="T63" fmla="*/ 1149 h 1149"/>
                <a:gd name="T64" fmla="*/ 1792 w 3628"/>
                <a:gd name="T65" fmla="*/ 1149 h 1149"/>
                <a:gd name="T66" fmla="*/ 1837 w 3628"/>
                <a:gd name="T67" fmla="*/ 1149 h 1149"/>
                <a:gd name="T68" fmla="*/ 3628 w 3628"/>
                <a:gd name="T69" fmla="*/ 1149 h 1149"/>
                <a:gd name="T70" fmla="*/ 3563 w 3628"/>
                <a:gd name="T71" fmla="*/ 1144 h 1149"/>
                <a:gd name="T72" fmla="*/ 3503 w 3628"/>
                <a:gd name="T73" fmla="*/ 1137 h 1149"/>
                <a:gd name="T74" fmla="*/ 3446 w 3628"/>
                <a:gd name="T75" fmla="*/ 1128 h 1149"/>
                <a:gd name="T76" fmla="*/ 3395 w 3628"/>
                <a:gd name="T77" fmla="*/ 1115 h 1149"/>
                <a:gd name="T78" fmla="*/ 3349 w 3628"/>
                <a:gd name="T79" fmla="*/ 1100 h 1149"/>
                <a:gd name="T80" fmla="*/ 3306 w 3628"/>
                <a:gd name="T81" fmla="*/ 1081 h 1149"/>
                <a:gd name="T82" fmla="*/ 3266 w 3628"/>
                <a:gd name="T83" fmla="*/ 1062 h 1149"/>
                <a:gd name="T84" fmla="*/ 3231 w 3628"/>
                <a:gd name="T85" fmla="*/ 1039 h 1149"/>
                <a:gd name="T86" fmla="*/ 3199 w 3628"/>
                <a:gd name="T87" fmla="*/ 1014 h 1149"/>
                <a:gd name="T88" fmla="*/ 3172 w 3628"/>
                <a:gd name="T89" fmla="*/ 986 h 1149"/>
                <a:gd name="T90" fmla="*/ 3146 w 3628"/>
                <a:gd name="T91" fmla="*/ 958 h 1149"/>
                <a:gd name="T92" fmla="*/ 3124 w 3628"/>
                <a:gd name="T93" fmla="*/ 925 h 1149"/>
                <a:gd name="T94" fmla="*/ 3104 w 3628"/>
                <a:gd name="T95" fmla="*/ 892 h 1149"/>
                <a:gd name="T96" fmla="*/ 3088 w 3628"/>
                <a:gd name="T97" fmla="*/ 857 h 1149"/>
                <a:gd name="T98" fmla="*/ 3074 w 3628"/>
                <a:gd name="T99" fmla="*/ 820 h 1149"/>
                <a:gd name="T100" fmla="*/ 3063 w 3628"/>
                <a:gd name="T101" fmla="*/ 780 h 1149"/>
                <a:gd name="T102" fmla="*/ 3053 w 3628"/>
                <a:gd name="T103" fmla="*/ 740 h 1149"/>
                <a:gd name="T104" fmla="*/ 3045 w 3628"/>
                <a:gd name="T105" fmla="*/ 698 h 1149"/>
                <a:gd name="T106" fmla="*/ 3040 w 3628"/>
                <a:gd name="T107" fmla="*/ 654 h 1149"/>
                <a:gd name="T108" fmla="*/ 3035 w 3628"/>
                <a:gd name="T109" fmla="*/ 610 h 1149"/>
                <a:gd name="T110" fmla="*/ 3031 w 3628"/>
                <a:gd name="T111" fmla="*/ 564 h 1149"/>
                <a:gd name="T112" fmla="*/ 3030 w 3628"/>
                <a:gd name="T113" fmla="*/ 516 h 1149"/>
                <a:gd name="T114" fmla="*/ 3029 w 3628"/>
                <a:gd name="T115" fmla="*/ 468 h 1149"/>
                <a:gd name="T116" fmla="*/ 3029 w 3628"/>
                <a:gd name="T117" fmla="*/ 419 h 1149"/>
                <a:gd name="T118" fmla="*/ 3030 w 3628"/>
                <a:gd name="T119" fmla="*/ 317 h 1149"/>
                <a:gd name="T120" fmla="*/ 3034 w 3628"/>
                <a:gd name="T121" fmla="*/ 214 h 1149"/>
                <a:gd name="T122" fmla="*/ 3036 w 3628"/>
                <a:gd name="T123" fmla="*/ 108 h 1149"/>
                <a:gd name="T124" fmla="*/ 3037 w 3628"/>
                <a:gd name="T125" fmla="*/ 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28" h="1149">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flip="none" rotWithShape="1">
              <a:gsLst>
                <a:gs pos="0">
                  <a:schemeClr val="bg1">
                    <a:lumMod val="75000"/>
                  </a:schemeClr>
                </a:gs>
                <a:gs pos="77000">
                  <a:schemeClr val="bg1">
                    <a:lumMod val="85000"/>
                  </a:schemeClr>
                </a:gs>
                <a:gs pos="37000">
                  <a:schemeClr val="bg1">
                    <a:lumMod val="85000"/>
                  </a:schemeClr>
                </a:gs>
                <a:gs pos="100000">
                  <a:schemeClr val="bg1">
                    <a:lumMod val="75000"/>
                  </a:schemeClr>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BADD212-C9EC-4549-BFBC-540585A96552}"/>
                </a:ext>
              </a:extLst>
            </p:cNvPr>
            <p:cNvSpPr>
              <a:spLocks/>
            </p:cNvSpPr>
            <p:nvPr/>
          </p:nvSpPr>
          <p:spPr bwMode="auto">
            <a:xfrm>
              <a:off x="1769103" y="5908428"/>
              <a:ext cx="1190442" cy="33717"/>
            </a:xfrm>
            <a:custGeom>
              <a:avLst/>
              <a:gdLst>
                <a:gd name="T0" fmla="*/ 53 w 3673"/>
                <a:gd name="T1" fmla="*/ 0 h 105"/>
                <a:gd name="T2" fmla="*/ 3621 w 3673"/>
                <a:gd name="T3" fmla="*/ 0 h 105"/>
                <a:gd name="T4" fmla="*/ 3631 w 3673"/>
                <a:gd name="T5" fmla="*/ 2 h 105"/>
                <a:gd name="T6" fmla="*/ 3640 w 3673"/>
                <a:gd name="T7" fmla="*/ 5 h 105"/>
                <a:gd name="T8" fmla="*/ 3650 w 3673"/>
                <a:gd name="T9" fmla="*/ 10 h 105"/>
                <a:gd name="T10" fmla="*/ 3658 w 3673"/>
                <a:gd name="T11" fmla="*/ 15 h 105"/>
                <a:gd name="T12" fmla="*/ 3664 w 3673"/>
                <a:gd name="T13" fmla="*/ 24 h 105"/>
                <a:gd name="T14" fmla="*/ 3668 w 3673"/>
                <a:gd name="T15" fmla="*/ 33 h 105"/>
                <a:gd name="T16" fmla="*/ 3672 w 3673"/>
                <a:gd name="T17" fmla="*/ 42 h 105"/>
                <a:gd name="T18" fmla="*/ 3673 w 3673"/>
                <a:gd name="T19" fmla="*/ 53 h 105"/>
                <a:gd name="T20" fmla="*/ 3673 w 3673"/>
                <a:gd name="T21" fmla="*/ 53 h 105"/>
                <a:gd name="T22" fmla="*/ 3672 w 3673"/>
                <a:gd name="T23" fmla="*/ 63 h 105"/>
                <a:gd name="T24" fmla="*/ 3668 w 3673"/>
                <a:gd name="T25" fmla="*/ 73 h 105"/>
                <a:gd name="T26" fmla="*/ 3664 w 3673"/>
                <a:gd name="T27" fmla="*/ 81 h 105"/>
                <a:gd name="T28" fmla="*/ 3658 w 3673"/>
                <a:gd name="T29" fmla="*/ 90 h 105"/>
                <a:gd name="T30" fmla="*/ 3650 w 3673"/>
                <a:gd name="T31" fmla="*/ 95 h 105"/>
                <a:gd name="T32" fmla="*/ 3640 w 3673"/>
                <a:gd name="T33" fmla="*/ 100 h 105"/>
                <a:gd name="T34" fmla="*/ 3631 w 3673"/>
                <a:gd name="T35" fmla="*/ 103 h 105"/>
                <a:gd name="T36" fmla="*/ 3621 w 3673"/>
                <a:gd name="T37" fmla="*/ 105 h 105"/>
                <a:gd name="T38" fmla="*/ 53 w 3673"/>
                <a:gd name="T39" fmla="*/ 105 h 105"/>
                <a:gd name="T40" fmla="*/ 42 w 3673"/>
                <a:gd name="T41" fmla="*/ 103 h 105"/>
                <a:gd name="T42" fmla="*/ 32 w 3673"/>
                <a:gd name="T43" fmla="*/ 100 h 105"/>
                <a:gd name="T44" fmla="*/ 24 w 3673"/>
                <a:gd name="T45" fmla="*/ 95 h 105"/>
                <a:gd name="T46" fmla="*/ 16 w 3673"/>
                <a:gd name="T47" fmla="*/ 90 h 105"/>
                <a:gd name="T48" fmla="*/ 9 w 3673"/>
                <a:gd name="T49" fmla="*/ 81 h 105"/>
                <a:gd name="T50" fmla="*/ 4 w 3673"/>
                <a:gd name="T51" fmla="*/ 73 h 105"/>
                <a:gd name="T52" fmla="*/ 2 w 3673"/>
                <a:gd name="T53" fmla="*/ 63 h 105"/>
                <a:gd name="T54" fmla="*/ 0 w 3673"/>
                <a:gd name="T55" fmla="*/ 53 h 105"/>
                <a:gd name="T56" fmla="*/ 0 w 3673"/>
                <a:gd name="T57" fmla="*/ 53 h 105"/>
                <a:gd name="T58" fmla="*/ 2 w 3673"/>
                <a:gd name="T59" fmla="*/ 42 h 105"/>
                <a:gd name="T60" fmla="*/ 4 w 3673"/>
                <a:gd name="T61" fmla="*/ 33 h 105"/>
                <a:gd name="T62" fmla="*/ 9 w 3673"/>
                <a:gd name="T63" fmla="*/ 24 h 105"/>
                <a:gd name="T64" fmla="*/ 16 w 3673"/>
                <a:gd name="T65" fmla="*/ 15 h 105"/>
                <a:gd name="T66" fmla="*/ 24 w 3673"/>
                <a:gd name="T67" fmla="*/ 10 h 105"/>
                <a:gd name="T68" fmla="*/ 32 w 3673"/>
                <a:gd name="T69" fmla="*/ 5 h 105"/>
                <a:gd name="T70" fmla="*/ 42 w 3673"/>
                <a:gd name="T71" fmla="*/ 2 h 105"/>
                <a:gd name="T72" fmla="*/ 53 w 3673"/>
                <a:gd name="T7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73" h="105">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chemeClr val="bg1">
                    <a:lumMod val="65000"/>
                  </a:schemeClr>
                </a:gs>
                <a:gs pos="44000">
                  <a:schemeClr val="bg1">
                    <a:lumMod val="85000"/>
                  </a:schemeClr>
                </a:gs>
                <a:gs pos="100000">
                  <a:schemeClr val="bg1">
                    <a:lumMod val="65000"/>
                  </a:scheme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8D791EF4-39E0-4615-B2DA-2533EE2980E8}"/>
                </a:ext>
              </a:extLst>
            </p:cNvPr>
            <p:cNvSpPr>
              <a:spLocks/>
            </p:cNvSpPr>
            <p:nvPr/>
          </p:nvSpPr>
          <p:spPr bwMode="auto">
            <a:xfrm>
              <a:off x="631829" y="3155370"/>
              <a:ext cx="3458504" cy="2397742"/>
            </a:xfrm>
            <a:custGeom>
              <a:avLst/>
              <a:gdLst>
                <a:gd name="T0" fmla="*/ 10459 w 10666"/>
                <a:gd name="T1" fmla="*/ 0 h 7397"/>
                <a:gd name="T2" fmla="*/ 10500 w 10666"/>
                <a:gd name="T3" fmla="*/ 5 h 7397"/>
                <a:gd name="T4" fmla="*/ 10539 w 10666"/>
                <a:gd name="T5" fmla="*/ 16 h 7397"/>
                <a:gd name="T6" fmla="*/ 10575 w 10666"/>
                <a:gd name="T7" fmla="*/ 36 h 7397"/>
                <a:gd name="T8" fmla="*/ 10605 w 10666"/>
                <a:gd name="T9" fmla="*/ 61 h 7397"/>
                <a:gd name="T10" fmla="*/ 10630 w 10666"/>
                <a:gd name="T11" fmla="*/ 91 h 7397"/>
                <a:gd name="T12" fmla="*/ 10650 w 10666"/>
                <a:gd name="T13" fmla="*/ 127 h 7397"/>
                <a:gd name="T14" fmla="*/ 10661 w 10666"/>
                <a:gd name="T15" fmla="*/ 166 h 7397"/>
                <a:gd name="T16" fmla="*/ 10666 w 10666"/>
                <a:gd name="T17" fmla="*/ 207 h 7397"/>
                <a:gd name="T18" fmla="*/ 10665 w 10666"/>
                <a:gd name="T19" fmla="*/ 7211 h 7397"/>
                <a:gd name="T20" fmla="*/ 10657 w 10666"/>
                <a:gd name="T21" fmla="*/ 7251 h 7397"/>
                <a:gd name="T22" fmla="*/ 10641 w 10666"/>
                <a:gd name="T23" fmla="*/ 7288 h 7397"/>
                <a:gd name="T24" fmla="*/ 10619 w 10666"/>
                <a:gd name="T25" fmla="*/ 7321 h 7397"/>
                <a:gd name="T26" fmla="*/ 10591 w 10666"/>
                <a:gd name="T27" fmla="*/ 7350 h 7397"/>
                <a:gd name="T28" fmla="*/ 10557 w 10666"/>
                <a:gd name="T29" fmla="*/ 7372 h 7397"/>
                <a:gd name="T30" fmla="*/ 10520 w 10666"/>
                <a:gd name="T31" fmla="*/ 7388 h 7397"/>
                <a:gd name="T32" fmla="*/ 10480 w 10666"/>
                <a:gd name="T33" fmla="*/ 7396 h 7397"/>
                <a:gd name="T34" fmla="*/ 207 w 10666"/>
                <a:gd name="T35" fmla="*/ 7397 h 7397"/>
                <a:gd name="T36" fmla="*/ 165 w 10666"/>
                <a:gd name="T37" fmla="*/ 7393 h 7397"/>
                <a:gd name="T38" fmla="*/ 126 w 10666"/>
                <a:gd name="T39" fmla="*/ 7381 h 7397"/>
                <a:gd name="T40" fmla="*/ 91 w 10666"/>
                <a:gd name="T41" fmla="*/ 7361 h 7397"/>
                <a:gd name="T42" fmla="*/ 60 w 10666"/>
                <a:gd name="T43" fmla="*/ 7336 h 7397"/>
                <a:gd name="T44" fmla="*/ 34 w 10666"/>
                <a:gd name="T45" fmla="*/ 7306 h 7397"/>
                <a:gd name="T46" fmla="*/ 16 w 10666"/>
                <a:gd name="T47" fmla="*/ 7270 h 7397"/>
                <a:gd name="T48" fmla="*/ 3 w 10666"/>
                <a:gd name="T49" fmla="*/ 7232 h 7397"/>
                <a:gd name="T50" fmla="*/ 0 w 10666"/>
                <a:gd name="T51" fmla="*/ 7190 h 7397"/>
                <a:gd name="T52" fmla="*/ 1 w 10666"/>
                <a:gd name="T53" fmla="*/ 186 h 7397"/>
                <a:gd name="T54" fmla="*/ 9 w 10666"/>
                <a:gd name="T55" fmla="*/ 146 h 7397"/>
                <a:gd name="T56" fmla="*/ 24 w 10666"/>
                <a:gd name="T57" fmla="*/ 109 h 7397"/>
                <a:gd name="T58" fmla="*/ 47 w 10666"/>
                <a:gd name="T59" fmla="*/ 75 h 7397"/>
                <a:gd name="T60" fmla="*/ 75 w 10666"/>
                <a:gd name="T61" fmla="*/ 47 h 7397"/>
                <a:gd name="T62" fmla="*/ 108 w 10666"/>
                <a:gd name="T63" fmla="*/ 25 h 7397"/>
                <a:gd name="T64" fmla="*/ 146 w 10666"/>
                <a:gd name="T65" fmla="*/ 9 h 7397"/>
                <a:gd name="T66" fmla="*/ 186 w 10666"/>
                <a:gd name="T67" fmla="*/ 1 h 7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666" h="7397">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A2C0B88-74DA-45C0-BA2B-E2D1881F6FDB}"/>
                </a:ext>
              </a:extLst>
            </p:cNvPr>
            <p:cNvSpPr>
              <a:spLocks/>
            </p:cNvSpPr>
            <p:nvPr/>
          </p:nvSpPr>
          <p:spPr bwMode="auto">
            <a:xfrm>
              <a:off x="631829" y="3155370"/>
              <a:ext cx="3458504" cy="2086515"/>
            </a:xfrm>
            <a:custGeom>
              <a:avLst/>
              <a:gdLst>
                <a:gd name="T0" fmla="*/ 207 w 10666"/>
                <a:gd name="T1" fmla="*/ 0 h 6436"/>
                <a:gd name="T2" fmla="*/ 10459 w 10666"/>
                <a:gd name="T3" fmla="*/ 0 h 6436"/>
                <a:gd name="T4" fmla="*/ 10480 w 10666"/>
                <a:gd name="T5" fmla="*/ 1 h 6436"/>
                <a:gd name="T6" fmla="*/ 10500 w 10666"/>
                <a:gd name="T7" fmla="*/ 5 h 6436"/>
                <a:gd name="T8" fmla="*/ 10520 w 10666"/>
                <a:gd name="T9" fmla="*/ 9 h 6436"/>
                <a:gd name="T10" fmla="*/ 10539 w 10666"/>
                <a:gd name="T11" fmla="*/ 16 h 6436"/>
                <a:gd name="T12" fmla="*/ 10557 w 10666"/>
                <a:gd name="T13" fmla="*/ 25 h 6436"/>
                <a:gd name="T14" fmla="*/ 10575 w 10666"/>
                <a:gd name="T15" fmla="*/ 36 h 6436"/>
                <a:gd name="T16" fmla="*/ 10591 w 10666"/>
                <a:gd name="T17" fmla="*/ 47 h 6436"/>
                <a:gd name="T18" fmla="*/ 10605 w 10666"/>
                <a:gd name="T19" fmla="*/ 61 h 6436"/>
                <a:gd name="T20" fmla="*/ 10619 w 10666"/>
                <a:gd name="T21" fmla="*/ 75 h 6436"/>
                <a:gd name="T22" fmla="*/ 10630 w 10666"/>
                <a:gd name="T23" fmla="*/ 91 h 6436"/>
                <a:gd name="T24" fmla="*/ 10641 w 10666"/>
                <a:gd name="T25" fmla="*/ 109 h 6436"/>
                <a:gd name="T26" fmla="*/ 10650 w 10666"/>
                <a:gd name="T27" fmla="*/ 127 h 6436"/>
                <a:gd name="T28" fmla="*/ 10657 w 10666"/>
                <a:gd name="T29" fmla="*/ 146 h 6436"/>
                <a:gd name="T30" fmla="*/ 10661 w 10666"/>
                <a:gd name="T31" fmla="*/ 166 h 6436"/>
                <a:gd name="T32" fmla="*/ 10665 w 10666"/>
                <a:gd name="T33" fmla="*/ 186 h 6436"/>
                <a:gd name="T34" fmla="*/ 10666 w 10666"/>
                <a:gd name="T35" fmla="*/ 207 h 6436"/>
                <a:gd name="T36" fmla="*/ 10666 w 10666"/>
                <a:gd name="T37" fmla="*/ 6436 h 6436"/>
                <a:gd name="T38" fmla="*/ 0 w 10666"/>
                <a:gd name="T39" fmla="*/ 6436 h 6436"/>
                <a:gd name="T40" fmla="*/ 0 w 10666"/>
                <a:gd name="T41" fmla="*/ 207 h 6436"/>
                <a:gd name="T42" fmla="*/ 1 w 10666"/>
                <a:gd name="T43" fmla="*/ 186 h 6436"/>
                <a:gd name="T44" fmla="*/ 3 w 10666"/>
                <a:gd name="T45" fmla="*/ 166 h 6436"/>
                <a:gd name="T46" fmla="*/ 9 w 10666"/>
                <a:gd name="T47" fmla="*/ 146 h 6436"/>
                <a:gd name="T48" fmla="*/ 16 w 10666"/>
                <a:gd name="T49" fmla="*/ 127 h 6436"/>
                <a:gd name="T50" fmla="*/ 24 w 10666"/>
                <a:gd name="T51" fmla="*/ 109 h 6436"/>
                <a:gd name="T52" fmla="*/ 34 w 10666"/>
                <a:gd name="T53" fmla="*/ 91 h 6436"/>
                <a:gd name="T54" fmla="*/ 47 w 10666"/>
                <a:gd name="T55" fmla="*/ 75 h 6436"/>
                <a:gd name="T56" fmla="*/ 60 w 10666"/>
                <a:gd name="T57" fmla="*/ 61 h 6436"/>
                <a:gd name="T58" fmla="*/ 75 w 10666"/>
                <a:gd name="T59" fmla="*/ 47 h 6436"/>
                <a:gd name="T60" fmla="*/ 91 w 10666"/>
                <a:gd name="T61" fmla="*/ 36 h 6436"/>
                <a:gd name="T62" fmla="*/ 108 w 10666"/>
                <a:gd name="T63" fmla="*/ 25 h 6436"/>
                <a:gd name="T64" fmla="*/ 126 w 10666"/>
                <a:gd name="T65" fmla="*/ 16 h 6436"/>
                <a:gd name="T66" fmla="*/ 146 w 10666"/>
                <a:gd name="T67" fmla="*/ 9 h 6436"/>
                <a:gd name="T68" fmla="*/ 165 w 10666"/>
                <a:gd name="T69" fmla="*/ 5 h 6436"/>
                <a:gd name="T70" fmla="*/ 186 w 10666"/>
                <a:gd name="T71" fmla="*/ 1 h 6436"/>
                <a:gd name="T72" fmla="*/ 207 w 10666"/>
                <a:gd name="T73" fmla="*/ 0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66" h="6436">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chemeClr val="tx1">
                <a:lumMod val="95000"/>
                <a:lumOff val="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Rectangle 10">
              <a:extLst>
                <a:ext uri="{FF2B5EF4-FFF2-40B4-BE49-F238E27FC236}">
                  <a16:creationId xmlns:a16="http://schemas.microsoft.com/office/drawing/2014/main" id="{9A22C5B2-38A3-42BA-A2A5-9C226BBCFF90}"/>
                </a:ext>
              </a:extLst>
            </p:cNvPr>
            <p:cNvSpPr>
              <a:spLocks noChangeArrowheads="1"/>
            </p:cNvSpPr>
            <p:nvPr/>
          </p:nvSpPr>
          <p:spPr bwMode="auto">
            <a:xfrm>
              <a:off x="758913" y="3290235"/>
              <a:ext cx="3205633" cy="1816786"/>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1" name="Rectangle 11">
              <a:extLst>
                <a:ext uri="{FF2B5EF4-FFF2-40B4-BE49-F238E27FC236}">
                  <a16:creationId xmlns:a16="http://schemas.microsoft.com/office/drawing/2014/main" id="{DCBA333A-EC40-4F75-8BEA-578C20AC3B37}"/>
                </a:ext>
              </a:extLst>
            </p:cNvPr>
            <p:cNvSpPr>
              <a:spLocks noChangeArrowheads="1"/>
            </p:cNvSpPr>
            <p:nvPr/>
          </p:nvSpPr>
          <p:spPr bwMode="auto">
            <a:xfrm>
              <a:off x="758913" y="3290235"/>
              <a:ext cx="3205633" cy="33717"/>
            </a:xfrm>
            <a:prstGeom prst="rect">
              <a:avLst/>
            </a:pr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8D9EE697-72E5-4550-BEC8-BBC473AAEC25}"/>
                </a:ext>
              </a:extLst>
            </p:cNvPr>
            <p:cNvSpPr>
              <a:spLocks/>
            </p:cNvSpPr>
            <p:nvPr/>
          </p:nvSpPr>
          <p:spPr bwMode="auto">
            <a:xfrm>
              <a:off x="1595333" y="5052556"/>
              <a:ext cx="1531494" cy="54465"/>
            </a:xfrm>
            <a:custGeom>
              <a:avLst/>
              <a:gdLst>
                <a:gd name="T0" fmla="*/ 112 w 4724"/>
                <a:gd name="T1" fmla="*/ 0 h 169"/>
                <a:gd name="T2" fmla="*/ 4569 w 4724"/>
                <a:gd name="T3" fmla="*/ 0 h 169"/>
                <a:gd name="T4" fmla="*/ 4724 w 4724"/>
                <a:gd name="T5" fmla="*/ 169 h 169"/>
                <a:gd name="T6" fmla="*/ 0 w 4724"/>
                <a:gd name="T7" fmla="*/ 169 h 169"/>
                <a:gd name="T8" fmla="*/ 112 w 4724"/>
                <a:gd name="T9" fmla="*/ 0 h 169"/>
              </a:gdLst>
              <a:ahLst/>
              <a:cxnLst>
                <a:cxn ang="0">
                  <a:pos x="T0" y="T1"/>
                </a:cxn>
                <a:cxn ang="0">
                  <a:pos x="T2" y="T3"/>
                </a:cxn>
                <a:cxn ang="0">
                  <a:pos x="T4" y="T5"/>
                </a:cxn>
                <a:cxn ang="0">
                  <a:pos x="T6" y="T7"/>
                </a:cxn>
                <a:cxn ang="0">
                  <a:pos x="T8" y="T9"/>
                </a:cxn>
              </a:cxnLst>
              <a:rect l="0" t="0" r="r" b="b"/>
              <a:pathLst>
                <a:path w="4724" h="169">
                  <a:moveTo>
                    <a:pt x="112" y="0"/>
                  </a:moveTo>
                  <a:lnTo>
                    <a:pt x="4569" y="0"/>
                  </a:lnTo>
                  <a:lnTo>
                    <a:pt x="4724" y="169"/>
                  </a:lnTo>
                  <a:lnTo>
                    <a:pt x="0" y="169"/>
                  </a:lnTo>
                  <a:lnTo>
                    <a:pt x="112" y="0"/>
                  </a:lnTo>
                  <a:close/>
                </a:path>
              </a:pathLst>
            </a:custGeom>
            <a:solidFill>
              <a:srgbClr val="BDBFC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24">
              <a:extLst>
                <a:ext uri="{FF2B5EF4-FFF2-40B4-BE49-F238E27FC236}">
                  <a16:creationId xmlns:a16="http://schemas.microsoft.com/office/drawing/2014/main" id="{BB6FC8DA-FF34-4385-94AD-1D87B3EE0050}"/>
                </a:ext>
              </a:extLst>
            </p:cNvPr>
            <p:cNvSpPr>
              <a:spLocks/>
            </p:cNvSpPr>
            <p:nvPr/>
          </p:nvSpPr>
          <p:spPr bwMode="auto">
            <a:xfrm>
              <a:off x="2189259" y="3155370"/>
              <a:ext cx="1901074" cy="2045019"/>
            </a:xfrm>
            <a:custGeom>
              <a:avLst/>
              <a:gdLst>
                <a:gd name="T0" fmla="*/ 3815 w 5865"/>
                <a:gd name="T1" fmla="*/ 0 h 6311"/>
                <a:gd name="T2" fmla="*/ 5660 w 5865"/>
                <a:gd name="T3" fmla="*/ 0 h 6311"/>
                <a:gd name="T4" fmla="*/ 5681 w 5865"/>
                <a:gd name="T5" fmla="*/ 1 h 6311"/>
                <a:gd name="T6" fmla="*/ 5702 w 5865"/>
                <a:gd name="T7" fmla="*/ 4 h 6311"/>
                <a:gd name="T8" fmla="*/ 5721 w 5865"/>
                <a:gd name="T9" fmla="*/ 9 h 6311"/>
                <a:gd name="T10" fmla="*/ 5740 w 5865"/>
                <a:gd name="T11" fmla="*/ 16 h 6311"/>
                <a:gd name="T12" fmla="*/ 5758 w 5865"/>
                <a:gd name="T13" fmla="*/ 24 h 6311"/>
                <a:gd name="T14" fmla="*/ 5775 w 5865"/>
                <a:gd name="T15" fmla="*/ 34 h 6311"/>
                <a:gd name="T16" fmla="*/ 5791 w 5865"/>
                <a:gd name="T17" fmla="*/ 46 h 6311"/>
                <a:gd name="T18" fmla="*/ 5805 w 5865"/>
                <a:gd name="T19" fmla="*/ 60 h 6311"/>
                <a:gd name="T20" fmla="*/ 5819 w 5865"/>
                <a:gd name="T21" fmla="*/ 74 h 6311"/>
                <a:gd name="T22" fmla="*/ 5830 w 5865"/>
                <a:gd name="T23" fmla="*/ 90 h 6311"/>
                <a:gd name="T24" fmla="*/ 5841 w 5865"/>
                <a:gd name="T25" fmla="*/ 106 h 6311"/>
                <a:gd name="T26" fmla="*/ 5849 w 5865"/>
                <a:gd name="T27" fmla="*/ 125 h 6311"/>
                <a:gd name="T28" fmla="*/ 5856 w 5865"/>
                <a:gd name="T29" fmla="*/ 143 h 6311"/>
                <a:gd name="T30" fmla="*/ 5861 w 5865"/>
                <a:gd name="T31" fmla="*/ 163 h 6311"/>
                <a:gd name="T32" fmla="*/ 5864 w 5865"/>
                <a:gd name="T33" fmla="*/ 182 h 6311"/>
                <a:gd name="T34" fmla="*/ 5865 w 5865"/>
                <a:gd name="T35" fmla="*/ 203 h 6311"/>
                <a:gd name="T36" fmla="*/ 5865 w 5865"/>
                <a:gd name="T37" fmla="*/ 6311 h 6311"/>
                <a:gd name="T38" fmla="*/ 0 w 5865"/>
                <a:gd name="T39" fmla="*/ 6311 h 6311"/>
                <a:gd name="T40" fmla="*/ 3815 w 5865"/>
                <a:gd name="T41" fmla="*/ 0 h 6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65" h="6311">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chemeClr val="bg1">
                    <a:alpha val="36000"/>
                  </a:schemeClr>
                </a:gs>
                <a:gs pos="50000">
                  <a:schemeClr val="bg1">
                    <a:alpha val="13000"/>
                  </a:schemeClr>
                </a:gs>
                <a:gs pos="100000">
                  <a:schemeClr val="accent1">
                    <a:tint val="23500"/>
                    <a:satMod val="160000"/>
                    <a:alpha val="0"/>
                  </a:schemeClr>
                </a:gs>
              </a:gsLst>
              <a:lin ang="5400000" scaled="0"/>
            </a:gradFill>
            <a:ln>
              <a:noFill/>
            </a:ln>
          </p:spPr>
          <p:txBody>
            <a:bodyPr vert="horz" wrap="square" lIns="91440" tIns="45720" rIns="91440" bIns="45720" numCol="1" anchor="t" anchorCtr="0" compatLnSpc="1">
              <a:prstTxWarp prst="textNoShape">
                <a:avLst/>
              </a:prstTxWarp>
            </a:bodyPr>
            <a:lstStyle/>
            <a:p>
              <a:endParaRPr lang="en-US" dirty="0"/>
            </a:p>
          </p:txBody>
        </p:sp>
      </p:grpSp>
      <p:graphicFrame>
        <p:nvGraphicFramePr>
          <p:cNvPr id="19" name="Chart 18" descr="This is a chart. ">
            <a:extLst>
              <a:ext uri="{FF2B5EF4-FFF2-40B4-BE49-F238E27FC236}">
                <a16:creationId xmlns:a16="http://schemas.microsoft.com/office/drawing/2014/main" id="{64247792-27CC-4EFA-A69B-F13112FC2F14}"/>
              </a:ext>
            </a:extLst>
          </p:cNvPr>
          <p:cNvGraphicFramePr/>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3"/>
          </a:graphicData>
        </a:graphic>
      </p:graphicFrame>
      <p:sp>
        <p:nvSpPr>
          <p:cNvPr id="45" name="Freeform: Shape 44">
            <a:extLst>
              <a:ext uri="{FF2B5EF4-FFF2-40B4-BE49-F238E27FC236}">
                <a16:creationId xmlns:a16="http://schemas.microsoft.com/office/drawing/2014/main" id="{96F4CA26-D2F0-4BB4-90D9-BDD68DA84DE4}"/>
              </a:ext>
              <a:ext uri="{C183D7F6-B498-43B3-948B-1728B52AA6E4}">
                <adec:decorative xmlns:adec="http://schemas.microsoft.com/office/drawing/2017/decorative" val="1"/>
              </a:ext>
            </a:extLst>
          </p:cNvPr>
          <p:cNvSpPr/>
          <p:nvPr/>
        </p:nvSpPr>
        <p:spPr>
          <a:xfrm>
            <a:off x="0" y="4664061"/>
            <a:ext cx="747365" cy="1640222"/>
          </a:xfrm>
          <a:custGeom>
            <a:avLst/>
            <a:gdLst>
              <a:gd name="connsiteX0" fmla="*/ 0 w 747365"/>
              <a:gd name="connsiteY0" fmla="*/ 0 h 1640222"/>
              <a:gd name="connsiteX1" fmla="*/ 695927 w 747365"/>
              <a:gd name="connsiteY1" fmla="*/ 695927 h 1640222"/>
              <a:gd name="connsiteX2" fmla="*/ 695927 w 747365"/>
              <a:gd name="connsiteY2" fmla="*/ 944295 h 1640222"/>
              <a:gd name="connsiteX3" fmla="*/ 0 w 747365"/>
              <a:gd name="connsiteY3" fmla="*/ 1640222 h 1640222"/>
              <a:gd name="connsiteX4" fmla="*/ 0 w 747365"/>
              <a:gd name="connsiteY4" fmla="*/ 0 h 16402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7365" h="1640222">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3529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B0D3BA2-B43F-482A-8413-36C39E771401}"/>
              </a:ext>
              <a:ext uri="{C183D7F6-B498-43B3-948B-1728B52AA6E4}">
                <adec:decorative xmlns:adec="http://schemas.microsoft.com/office/drawing/2017/decorative" val="1"/>
              </a:ext>
            </a:extLst>
          </p:cNvPr>
          <p:cNvSpPr/>
          <p:nvPr/>
        </p:nvSpPr>
        <p:spPr>
          <a:xfrm>
            <a:off x="304800" y="1611544"/>
            <a:ext cx="11520083" cy="4637103"/>
          </a:xfrm>
          <a:prstGeom prst="rect">
            <a:avLst/>
          </a:prstGeom>
          <a:noFill/>
          <a:ln>
            <a:solidFill>
              <a:srgbClr val="CE295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5" name="Group 104" descr="This is an icon of a cellphone. ">
            <a:extLst>
              <a:ext uri="{FF2B5EF4-FFF2-40B4-BE49-F238E27FC236}">
                <a16:creationId xmlns:a16="http://schemas.microsoft.com/office/drawing/2014/main" id="{EE20E74C-F138-4B1C-96C5-27185C81574E}"/>
              </a:ext>
            </a:extLst>
          </p:cNvPr>
          <p:cNvGrpSpPr/>
          <p:nvPr/>
        </p:nvGrpSpPr>
        <p:grpSpPr>
          <a:xfrm>
            <a:off x="7323719" y="3367615"/>
            <a:ext cx="148718" cy="193653"/>
            <a:chOff x="7373011" y="2614988"/>
            <a:chExt cx="220663" cy="287338"/>
          </a:xfrm>
          <a:solidFill>
            <a:schemeClr val="bg1"/>
          </a:solidFill>
        </p:grpSpPr>
        <p:sp>
          <p:nvSpPr>
            <p:cNvPr id="78" name="Freeform 1497">
              <a:extLst>
                <a:ext uri="{FF2B5EF4-FFF2-40B4-BE49-F238E27FC236}">
                  <a16:creationId xmlns:a16="http://schemas.microsoft.com/office/drawing/2014/main" id="{9CD6E5E9-E393-4CC4-B4DE-3FFEC7009F26}"/>
                </a:ext>
              </a:extLst>
            </p:cNvPr>
            <p:cNvSpPr>
              <a:spLocks noEditPoints="1"/>
            </p:cNvSpPr>
            <p:nvPr/>
          </p:nvSpPr>
          <p:spPr bwMode="auto">
            <a:xfrm>
              <a:off x="7373011" y="2614988"/>
              <a:ext cx="220663" cy="287338"/>
            </a:xfrm>
            <a:custGeom>
              <a:avLst/>
              <a:gdLst>
                <a:gd name="T0" fmla="*/ 91 w 695"/>
                <a:gd name="T1" fmla="*/ 120 h 906"/>
                <a:gd name="T2" fmla="*/ 347 w 695"/>
                <a:gd name="T3" fmla="*/ 845 h 906"/>
                <a:gd name="T4" fmla="*/ 322 w 695"/>
                <a:gd name="T5" fmla="*/ 837 h 906"/>
                <a:gd name="T6" fmla="*/ 305 w 695"/>
                <a:gd name="T7" fmla="*/ 817 h 906"/>
                <a:gd name="T8" fmla="*/ 303 w 695"/>
                <a:gd name="T9" fmla="*/ 791 h 906"/>
                <a:gd name="T10" fmla="*/ 315 w 695"/>
                <a:gd name="T11" fmla="*/ 767 h 906"/>
                <a:gd name="T12" fmla="*/ 339 w 695"/>
                <a:gd name="T13" fmla="*/ 755 h 906"/>
                <a:gd name="T14" fmla="*/ 365 w 695"/>
                <a:gd name="T15" fmla="*/ 759 h 906"/>
                <a:gd name="T16" fmla="*/ 385 w 695"/>
                <a:gd name="T17" fmla="*/ 774 h 906"/>
                <a:gd name="T18" fmla="*/ 393 w 695"/>
                <a:gd name="T19" fmla="*/ 799 h 906"/>
                <a:gd name="T20" fmla="*/ 385 w 695"/>
                <a:gd name="T21" fmla="*/ 825 h 906"/>
                <a:gd name="T22" fmla="*/ 365 w 695"/>
                <a:gd name="T23" fmla="*/ 842 h 906"/>
                <a:gd name="T24" fmla="*/ 347 w 695"/>
                <a:gd name="T25" fmla="*/ 53 h 906"/>
                <a:gd name="T26" fmla="*/ 360 w 695"/>
                <a:gd name="T27" fmla="*/ 57 h 906"/>
                <a:gd name="T28" fmla="*/ 368 w 695"/>
                <a:gd name="T29" fmla="*/ 67 h 906"/>
                <a:gd name="T30" fmla="*/ 370 w 695"/>
                <a:gd name="T31" fmla="*/ 80 h 906"/>
                <a:gd name="T32" fmla="*/ 363 w 695"/>
                <a:gd name="T33" fmla="*/ 91 h 906"/>
                <a:gd name="T34" fmla="*/ 352 w 695"/>
                <a:gd name="T35" fmla="*/ 98 h 906"/>
                <a:gd name="T36" fmla="*/ 339 w 695"/>
                <a:gd name="T37" fmla="*/ 96 h 906"/>
                <a:gd name="T38" fmla="*/ 329 w 695"/>
                <a:gd name="T39" fmla="*/ 88 h 906"/>
                <a:gd name="T40" fmla="*/ 325 w 695"/>
                <a:gd name="T41" fmla="*/ 76 h 906"/>
                <a:gd name="T42" fmla="*/ 329 w 695"/>
                <a:gd name="T43" fmla="*/ 63 h 906"/>
                <a:gd name="T44" fmla="*/ 339 w 695"/>
                <a:gd name="T45" fmla="*/ 55 h 906"/>
                <a:gd name="T46" fmla="*/ 347 w 695"/>
                <a:gd name="T47" fmla="*/ 53 h 906"/>
                <a:gd name="T48" fmla="*/ 82 w 695"/>
                <a:gd name="T49" fmla="*/ 1 h 906"/>
                <a:gd name="T50" fmla="*/ 55 w 695"/>
                <a:gd name="T51" fmla="*/ 7 h 906"/>
                <a:gd name="T52" fmla="*/ 33 w 695"/>
                <a:gd name="T53" fmla="*/ 21 h 906"/>
                <a:gd name="T54" fmla="*/ 16 w 695"/>
                <a:gd name="T55" fmla="*/ 39 h 906"/>
                <a:gd name="T56" fmla="*/ 5 w 695"/>
                <a:gd name="T57" fmla="*/ 64 h 906"/>
                <a:gd name="T58" fmla="*/ 0 w 695"/>
                <a:gd name="T59" fmla="*/ 90 h 906"/>
                <a:gd name="T60" fmla="*/ 2 w 695"/>
                <a:gd name="T61" fmla="*/ 833 h 906"/>
                <a:gd name="T62" fmla="*/ 11 w 695"/>
                <a:gd name="T63" fmla="*/ 858 h 906"/>
                <a:gd name="T64" fmla="*/ 27 w 695"/>
                <a:gd name="T65" fmla="*/ 879 h 906"/>
                <a:gd name="T66" fmla="*/ 48 w 695"/>
                <a:gd name="T67" fmla="*/ 895 h 906"/>
                <a:gd name="T68" fmla="*/ 73 w 695"/>
                <a:gd name="T69" fmla="*/ 903 h 906"/>
                <a:gd name="T70" fmla="*/ 604 w 695"/>
                <a:gd name="T71" fmla="*/ 906 h 906"/>
                <a:gd name="T72" fmla="*/ 631 w 695"/>
                <a:gd name="T73" fmla="*/ 901 h 906"/>
                <a:gd name="T74" fmla="*/ 655 w 695"/>
                <a:gd name="T75" fmla="*/ 890 h 906"/>
                <a:gd name="T76" fmla="*/ 674 w 695"/>
                <a:gd name="T77" fmla="*/ 872 h 906"/>
                <a:gd name="T78" fmla="*/ 687 w 695"/>
                <a:gd name="T79" fmla="*/ 850 h 906"/>
                <a:gd name="T80" fmla="*/ 694 w 695"/>
                <a:gd name="T81" fmla="*/ 824 h 906"/>
                <a:gd name="T82" fmla="*/ 694 w 695"/>
                <a:gd name="T83" fmla="*/ 82 h 906"/>
                <a:gd name="T84" fmla="*/ 687 w 695"/>
                <a:gd name="T85" fmla="*/ 55 h 906"/>
                <a:gd name="T86" fmla="*/ 674 w 695"/>
                <a:gd name="T87" fmla="*/ 33 h 906"/>
                <a:gd name="T88" fmla="*/ 655 w 695"/>
                <a:gd name="T89" fmla="*/ 15 h 906"/>
                <a:gd name="T90" fmla="*/ 631 w 695"/>
                <a:gd name="T91" fmla="*/ 4 h 906"/>
                <a:gd name="T92" fmla="*/ 604 w 695"/>
                <a:gd name="T93" fmla="*/ 0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95" h="906">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9" name="Rectangle 1498">
              <a:extLst>
                <a:ext uri="{FF2B5EF4-FFF2-40B4-BE49-F238E27FC236}">
                  <a16:creationId xmlns:a16="http://schemas.microsoft.com/office/drawing/2014/main" id="{150C2D72-B2E7-4BBC-B0B5-F2D0672588AA}"/>
                </a:ext>
              </a:extLst>
            </p:cNvPr>
            <p:cNvSpPr>
              <a:spLocks noChangeArrowheads="1"/>
            </p:cNvSpPr>
            <p:nvPr/>
          </p:nvSpPr>
          <p:spPr bwMode="auto">
            <a:xfrm>
              <a:off x="74317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0" name="Rectangle 1499">
              <a:extLst>
                <a:ext uri="{FF2B5EF4-FFF2-40B4-BE49-F238E27FC236}">
                  <a16:creationId xmlns:a16="http://schemas.microsoft.com/office/drawing/2014/main" id="{88442823-0A9F-4F87-BC4E-67C185B4D095}"/>
                </a:ext>
              </a:extLst>
            </p:cNvPr>
            <p:cNvSpPr>
              <a:spLocks noChangeArrowheads="1"/>
            </p:cNvSpPr>
            <p:nvPr/>
          </p:nvSpPr>
          <p:spPr bwMode="auto">
            <a:xfrm>
              <a:off x="74698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1" name="Rectangle 1500">
              <a:extLst>
                <a:ext uri="{FF2B5EF4-FFF2-40B4-BE49-F238E27FC236}">
                  <a16:creationId xmlns:a16="http://schemas.microsoft.com/office/drawing/2014/main" id="{BB8E522F-6C5D-4BEC-99C9-595B4D9E91A0}"/>
                </a:ext>
              </a:extLst>
            </p:cNvPr>
            <p:cNvSpPr>
              <a:spLocks noChangeArrowheads="1"/>
            </p:cNvSpPr>
            <p:nvPr/>
          </p:nvSpPr>
          <p:spPr bwMode="auto">
            <a:xfrm>
              <a:off x="7507949" y="26816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2" name="Rectangle 1501">
              <a:extLst>
                <a:ext uri="{FF2B5EF4-FFF2-40B4-BE49-F238E27FC236}">
                  <a16:creationId xmlns:a16="http://schemas.microsoft.com/office/drawing/2014/main" id="{6D136E7B-C62D-4BAB-A634-DE74945715FC}"/>
                </a:ext>
              </a:extLst>
            </p:cNvPr>
            <p:cNvSpPr>
              <a:spLocks noChangeArrowheads="1"/>
            </p:cNvSpPr>
            <p:nvPr/>
          </p:nvSpPr>
          <p:spPr bwMode="auto">
            <a:xfrm>
              <a:off x="74317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3" name="Rectangle 1502">
              <a:extLst>
                <a:ext uri="{FF2B5EF4-FFF2-40B4-BE49-F238E27FC236}">
                  <a16:creationId xmlns:a16="http://schemas.microsoft.com/office/drawing/2014/main" id="{FB61B270-9A62-4EAD-B6D2-E4BFE8F2815D}"/>
                </a:ext>
              </a:extLst>
            </p:cNvPr>
            <p:cNvSpPr>
              <a:spLocks noChangeArrowheads="1"/>
            </p:cNvSpPr>
            <p:nvPr/>
          </p:nvSpPr>
          <p:spPr bwMode="auto">
            <a:xfrm>
              <a:off x="74698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4" name="Rectangle 1503">
              <a:extLst>
                <a:ext uri="{FF2B5EF4-FFF2-40B4-BE49-F238E27FC236}">
                  <a16:creationId xmlns:a16="http://schemas.microsoft.com/office/drawing/2014/main" id="{347D01A0-04AC-4D15-BA2B-F70FFF894A8A}"/>
                </a:ext>
              </a:extLst>
            </p:cNvPr>
            <p:cNvSpPr>
              <a:spLocks noChangeArrowheads="1"/>
            </p:cNvSpPr>
            <p:nvPr/>
          </p:nvSpPr>
          <p:spPr bwMode="auto">
            <a:xfrm>
              <a:off x="7507949" y="27197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5" name="Rectangle 1504">
              <a:extLst>
                <a:ext uri="{FF2B5EF4-FFF2-40B4-BE49-F238E27FC236}">
                  <a16:creationId xmlns:a16="http://schemas.microsoft.com/office/drawing/2014/main" id="{30C95C53-B2B8-4402-9B94-69787A1A5E97}"/>
                </a:ext>
              </a:extLst>
            </p:cNvPr>
            <p:cNvSpPr>
              <a:spLocks noChangeArrowheads="1"/>
            </p:cNvSpPr>
            <p:nvPr/>
          </p:nvSpPr>
          <p:spPr bwMode="auto">
            <a:xfrm>
              <a:off x="74317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6" name="Rectangle 1505">
              <a:extLst>
                <a:ext uri="{FF2B5EF4-FFF2-40B4-BE49-F238E27FC236}">
                  <a16:creationId xmlns:a16="http://schemas.microsoft.com/office/drawing/2014/main" id="{8AEFF552-DCE8-4A42-88F7-71DFCD8B6F89}"/>
                </a:ext>
              </a:extLst>
            </p:cNvPr>
            <p:cNvSpPr>
              <a:spLocks noChangeArrowheads="1"/>
            </p:cNvSpPr>
            <p:nvPr/>
          </p:nvSpPr>
          <p:spPr bwMode="auto">
            <a:xfrm>
              <a:off x="7469849" y="2757863"/>
              <a:ext cx="28575" cy="28575"/>
            </a:xfrm>
            <a:prstGeom prst="rect">
              <a:avLst/>
            </a:prstGeom>
            <a:grpFill/>
            <a:ln>
              <a:noFill/>
            </a:ln>
            <a:effectLst/>
            <a:extLs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106" name="Group 105" descr="This is an icon of money.">
            <a:extLst>
              <a:ext uri="{FF2B5EF4-FFF2-40B4-BE49-F238E27FC236}">
                <a16:creationId xmlns:a16="http://schemas.microsoft.com/office/drawing/2014/main" id="{A4A35B14-3715-48C8-9730-1D1868229087}"/>
              </a:ext>
            </a:extLst>
          </p:cNvPr>
          <p:cNvGrpSpPr/>
          <p:nvPr/>
        </p:nvGrpSpPr>
        <p:grpSpPr>
          <a:xfrm>
            <a:off x="7306040" y="4029772"/>
            <a:ext cx="165086" cy="166002"/>
            <a:chOff x="7340467" y="3286760"/>
            <a:chExt cx="285750" cy="287338"/>
          </a:xfrm>
          <a:solidFill>
            <a:schemeClr val="bg1"/>
          </a:solidFill>
        </p:grpSpPr>
        <p:sp>
          <p:nvSpPr>
            <p:cNvPr id="88" name="Freeform 497">
              <a:extLst>
                <a:ext uri="{FF2B5EF4-FFF2-40B4-BE49-F238E27FC236}">
                  <a16:creationId xmlns:a16="http://schemas.microsoft.com/office/drawing/2014/main" id="{6C8000C0-4BCC-428D-B1D1-6B0FC229FBCC}"/>
                </a:ext>
              </a:extLst>
            </p:cNvPr>
            <p:cNvSpPr>
              <a:spLocks/>
            </p:cNvSpPr>
            <p:nvPr/>
          </p:nvSpPr>
          <p:spPr bwMode="auto">
            <a:xfrm>
              <a:off x="7340467" y="3286760"/>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89" name="Freeform 498">
              <a:extLst>
                <a:ext uri="{FF2B5EF4-FFF2-40B4-BE49-F238E27FC236}">
                  <a16:creationId xmlns:a16="http://schemas.microsoft.com/office/drawing/2014/main" id="{94533016-01AC-41FD-981F-0EEB95037EC8}"/>
                </a:ext>
              </a:extLst>
            </p:cNvPr>
            <p:cNvSpPr>
              <a:spLocks noEditPoints="1"/>
            </p:cNvSpPr>
            <p:nvPr/>
          </p:nvSpPr>
          <p:spPr bwMode="auto">
            <a:xfrm>
              <a:off x="7369042" y="3315335"/>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0" name="Freeform 499">
              <a:extLst>
                <a:ext uri="{FF2B5EF4-FFF2-40B4-BE49-F238E27FC236}">
                  <a16:creationId xmlns:a16="http://schemas.microsoft.com/office/drawing/2014/main" id="{18D20582-D9F5-4371-9367-FE7438ECC616}"/>
                </a:ext>
              </a:extLst>
            </p:cNvPr>
            <p:cNvSpPr>
              <a:spLocks/>
            </p:cNvSpPr>
            <p:nvPr/>
          </p:nvSpPr>
          <p:spPr bwMode="auto">
            <a:xfrm>
              <a:off x="7349992" y="3540760"/>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1" name="Freeform 500">
              <a:extLst>
                <a:ext uri="{FF2B5EF4-FFF2-40B4-BE49-F238E27FC236}">
                  <a16:creationId xmlns:a16="http://schemas.microsoft.com/office/drawing/2014/main" id="{AC22F1EB-A4A0-4623-9E12-54168653BAA6}"/>
                </a:ext>
              </a:extLst>
            </p:cNvPr>
            <p:cNvSpPr>
              <a:spLocks/>
            </p:cNvSpPr>
            <p:nvPr/>
          </p:nvSpPr>
          <p:spPr bwMode="auto">
            <a:xfrm>
              <a:off x="7349992" y="3416935"/>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2" name="Freeform 501">
              <a:extLst>
                <a:ext uri="{FF2B5EF4-FFF2-40B4-BE49-F238E27FC236}">
                  <a16:creationId xmlns:a16="http://schemas.microsoft.com/office/drawing/2014/main" id="{C1BF36D6-63EB-487B-AD77-81E4FA57EC5F}"/>
                </a:ext>
              </a:extLst>
            </p:cNvPr>
            <p:cNvSpPr>
              <a:spLocks/>
            </p:cNvSpPr>
            <p:nvPr/>
          </p:nvSpPr>
          <p:spPr bwMode="auto">
            <a:xfrm>
              <a:off x="7349992" y="3445510"/>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3" name="Freeform 502">
              <a:extLst>
                <a:ext uri="{FF2B5EF4-FFF2-40B4-BE49-F238E27FC236}">
                  <a16:creationId xmlns:a16="http://schemas.microsoft.com/office/drawing/2014/main" id="{05D1A218-522B-4C34-8F2E-0675136BFF23}"/>
                </a:ext>
              </a:extLst>
            </p:cNvPr>
            <p:cNvSpPr>
              <a:spLocks/>
            </p:cNvSpPr>
            <p:nvPr/>
          </p:nvSpPr>
          <p:spPr bwMode="auto">
            <a:xfrm>
              <a:off x="7349992" y="3516947"/>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4" name="Freeform 503">
              <a:extLst>
                <a:ext uri="{FF2B5EF4-FFF2-40B4-BE49-F238E27FC236}">
                  <a16:creationId xmlns:a16="http://schemas.microsoft.com/office/drawing/2014/main" id="{55B2B211-7880-45A9-B93C-1B72B6E1F757}"/>
                </a:ext>
              </a:extLst>
            </p:cNvPr>
            <p:cNvSpPr>
              <a:spLocks/>
            </p:cNvSpPr>
            <p:nvPr/>
          </p:nvSpPr>
          <p:spPr bwMode="auto">
            <a:xfrm>
              <a:off x="7349992" y="3493135"/>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5" name="Freeform 504">
              <a:extLst>
                <a:ext uri="{FF2B5EF4-FFF2-40B4-BE49-F238E27FC236}">
                  <a16:creationId xmlns:a16="http://schemas.microsoft.com/office/drawing/2014/main" id="{037D0543-1DEC-469B-9CD8-5106544048AB}"/>
                </a:ext>
              </a:extLst>
            </p:cNvPr>
            <p:cNvSpPr>
              <a:spLocks/>
            </p:cNvSpPr>
            <p:nvPr/>
          </p:nvSpPr>
          <p:spPr bwMode="auto">
            <a:xfrm>
              <a:off x="7349992" y="3469322"/>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grpSp>
        <p:nvGrpSpPr>
          <p:cNvPr id="96" name="Group 95" descr="This is an icon of a pie chart. ">
            <a:extLst>
              <a:ext uri="{FF2B5EF4-FFF2-40B4-BE49-F238E27FC236}">
                <a16:creationId xmlns:a16="http://schemas.microsoft.com/office/drawing/2014/main" id="{F41C9A52-9B58-416E-81BA-0379994CF5B7}"/>
              </a:ext>
            </a:extLst>
          </p:cNvPr>
          <p:cNvGrpSpPr/>
          <p:nvPr/>
        </p:nvGrpSpPr>
        <p:grpSpPr>
          <a:xfrm>
            <a:off x="7280643" y="4699914"/>
            <a:ext cx="215881" cy="215881"/>
            <a:chOff x="4319588" y="4213225"/>
            <a:chExt cx="287338" cy="287338"/>
          </a:xfrm>
          <a:solidFill>
            <a:schemeClr val="bg1"/>
          </a:solidFill>
          <a:effectLst/>
        </p:grpSpPr>
        <p:sp>
          <p:nvSpPr>
            <p:cNvPr id="97" name="Freeform 421">
              <a:extLst>
                <a:ext uri="{FF2B5EF4-FFF2-40B4-BE49-F238E27FC236}">
                  <a16:creationId xmlns:a16="http://schemas.microsoft.com/office/drawing/2014/main" id="{3B43AB95-465E-4787-BAA0-F4F7C621D084}"/>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8" name="Freeform 422">
              <a:extLst>
                <a:ext uri="{FF2B5EF4-FFF2-40B4-BE49-F238E27FC236}">
                  <a16:creationId xmlns:a16="http://schemas.microsoft.com/office/drawing/2014/main" id="{2D15B5D1-3858-4D36-A23C-F9285E3CC93B}"/>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99" name="Freeform 423">
              <a:extLst>
                <a:ext uri="{FF2B5EF4-FFF2-40B4-BE49-F238E27FC236}">
                  <a16:creationId xmlns:a16="http://schemas.microsoft.com/office/drawing/2014/main" id="{A85650C6-A352-4849-8237-E8D0D7A6090A}"/>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ffectLst/>
            <a:extLst>
              <a:ext uri="{91240B29-F687-4F45-9708-019B960494DF}">
                <a14:hiddenLine xmlns:a14="http://schemas.microsoft.com/office/drawing/2010/main" w="9525">
                  <a:solidFill>
                    <a:srgbClr val="000000"/>
                  </a:solidFill>
                  <a:round/>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grpSp>
      <p:sp>
        <p:nvSpPr>
          <p:cNvPr id="104" name="Freeform 4404" descr="This is an icon of an hourglass.">
            <a:extLst>
              <a:ext uri="{FF2B5EF4-FFF2-40B4-BE49-F238E27FC236}">
                <a16:creationId xmlns:a16="http://schemas.microsoft.com/office/drawing/2014/main" id="{DF91D015-C26B-4016-9D8E-A4F27E7BBD97}"/>
              </a:ext>
            </a:extLst>
          </p:cNvPr>
          <p:cNvSpPr>
            <a:spLocks noEditPoints="1"/>
          </p:cNvSpPr>
          <p:nvPr/>
        </p:nvSpPr>
        <p:spPr bwMode="auto">
          <a:xfrm>
            <a:off x="7310461" y="5371530"/>
            <a:ext cx="156245" cy="213495"/>
          </a:xfrm>
          <a:custGeom>
            <a:avLst/>
            <a:gdLst>
              <a:gd name="T0" fmla="*/ 337 w 658"/>
              <a:gd name="T1" fmla="*/ 615 h 896"/>
              <a:gd name="T2" fmla="*/ 327 w 658"/>
              <a:gd name="T3" fmla="*/ 613 h 896"/>
              <a:gd name="T4" fmla="*/ 219 w 658"/>
              <a:gd name="T5" fmla="*/ 717 h 896"/>
              <a:gd name="T6" fmla="*/ 106 w 658"/>
              <a:gd name="T7" fmla="*/ 664 h 896"/>
              <a:gd name="T8" fmla="*/ 115 w 658"/>
              <a:gd name="T9" fmla="*/ 619 h 896"/>
              <a:gd name="T10" fmla="*/ 143 w 658"/>
              <a:gd name="T11" fmla="*/ 562 h 896"/>
              <a:gd name="T12" fmla="*/ 203 w 658"/>
              <a:gd name="T13" fmla="*/ 501 h 896"/>
              <a:gd name="T14" fmla="*/ 261 w 658"/>
              <a:gd name="T15" fmla="*/ 473 h 896"/>
              <a:gd name="T16" fmla="*/ 306 w 658"/>
              <a:gd name="T17" fmla="*/ 464 h 896"/>
              <a:gd name="T18" fmla="*/ 352 w 658"/>
              <a:gd name="T19" fmla="*/ 464 h 896"/>
              <a:gd name="T20" fmla="*/ 397 w 658"/>
              <a:gd name="T21" fmla="*/ 473 h 896"/>
              <a:gd name="T22" fmla="*/ 438 w 658"/>
              <a:gd name="T23" fmla="*/ 489 h 896"/>
              <a:gd name="T24" fmla="*/ 489 w 658"/>
              <a:gd name="T25" fmla="*/ 527 h 896"/>
              <a:gd name="T26" fmla="*/ 536 w 658"/>
              <a:gd name="T27" fmla="*/ 599 h 896"/>
              <a:gd name="T28" fmla="*/ 549 w 658"/>
              <a:gd name="T29" fmla="*/ 641 h 896"/>
              <a:gd name="T30" fmla="*/ 554 w 658"/>
              <a:gd name="T31" fmla="*/ 687 h 896"/>
              <a:gd name="T32" fmla="*/ 127 w 658"/>
              <a:gd name="T33" fmla="*/ 308 h 896"/>
              <a:gd name="T34" fmla="*/ 109 w 658"/>
              <a:gd name="T35" fmla="*/ 253 h 896"/>
              <a:gd name="T36" fmla="*/ 105 w 658"/>
              <a:gd name="T37" fmla="*/ 29 h 896"/>
              <a:gd name="T38" fmla="*/ 551 w 658"/>
              <a:gd name="T39" fmla="*/ 238 h 896"/>
              <a:gd name="T40" fmla="*/ 537 w 658"/>
              <a:gd name="T41" fmla="*/ 295 h 896"/>
              <a:gd name="T42" fmla="*/ 643 w 658"/>
              <a:gd name="T43" fmla="*/ 866 h 896"/>
              <a:gd name="T44" fmla="*/ 582 w 658"/>
              <a:gd name="T45" fmla="*/ 666 h 896"/>
              <a:gd name="T46" fmla="*/ 564 w 658"/>
              <a:gd name="T47" fmla="*/ 588 h 896"/>
              <a:gd name="T48" fmla="*/ 526 w 658"/>
              <a:gd name="T49" fmla="*/ 523 h 896"/>
              <a:gd name="T50" fmla="*/ 469 w 658"/>
              <a:gd name="T51" fmla="*/ 473 h 896"/>
              <a:gd name="T52" fmla="*/ 436 w 658"/>
              <a:gd name="T53" fmla="*/ 441 h 896"/>
              <a:gd name="T54" fmla="*/ 504 w 658"/>
              <a:gd name="T55" fmla="*/ 395 h 896"/>
              <a:gd name="T56" fmla="*/ 554 w 658"/>
              <a:gd name="T57" fmla="*/ 333 h 896"/>
              <a:gd name="T58" fmla="*/ 578 w 658"/>
              <a:gd name="T59" fmla="*/ 264 h 896"/>
              <a:gd name="T60" fmla="*/ 584 w 658"/>
              <a:gd name="T61" fmla="*/ 29 h 896"/>
              <a:gd name="T62" fmla="*/ 652 w 658"/>
              <a:gd name="T63" fmla="*/ 27 h 896"/>
              <a:gd name="T64" fmla="*/ 658 w 658"/>
              <a:gd name="T65" fmla="*/ 17 h 896"/>
              <a:gd name="T66" fmla="*/ 655 w 658"/>
              <a:gd name="T67" fmla="*/ 6 h 896"/>
              <a:gd name="T68" fmla="*/ 647 w 658"/>
              <a:gd name="T69" fmla="*/ 0 h 896"/>
              <a:gd name="T70" fmla="*/ 15 w 658"/>
              <a:gd name="T71" fmla="*/ 0 h 896"/>
              <a:gd name="T72" fmla="*/ 5 w 658"/>
              <a:gd name="T73" fmla="*/ 4 h 896"/>
              <a:gd name="T74" fmla="*/ 0 w 658"/>
              <a:gd name="T75" fmla="*/ 14 h 896"/>
              <a:gd name="T76" fmla="*/ 5 w 658"/>
              <a:gd name="T77" fmla="*/ 26 h 896"/>
              <a:gd name="T78" fmla="*/ 15 w 658"/>
              <a:gd name="T79" fmla="*/ 29 h 896"/>
              <a:gd name="T80" fmla="*/ 77 w 658"/>
              <a:gd name="T81" fmla="*/ 245 h 896"/>
              <a:gd name="T82" fmla="*/ 96 w 658"/>
              <a:gd name="T83" fmla="*/ 312 h 896"/>
              <a:gd name="T84" fmla="*/ 137 w 658"/>
              <a:gd name="T85" fmla="*/ 378 h 896"/>
              <a:gd name="T86" fmla="*/ 204 w 658"/>
              <a:gd name="T87" fmla="*/ 431 h 896"/>
              <a:gd name="T88" fmla="*/ 207 w 658"/>
              <a:gd name="T89" fmla="*/ 464 h 896"/>
              <a:gd name="T90" fmla="*/ 146 w 658"/>
              <a:gd name="T91" fmla="*/ 510 h 896"/>
              <a:gd name="T92" fmla="*/ 102 w 658"/>
              <a:gd name="T93" fmla="*/ 572 h 896"/>
              <a:gd name="T94" fmla="*/ 78 w 658"/>
              <a:gd name="T95" fmla="*/ 647 h 896"/>
              <a:gd name="T96" fmla="*/ 75 w 658"/>
              <a:gd name="T97" fmla="*/ 866 h 896"/>
              <a:gd name="T98" fmla="*/ 7 w 658"/>
              <a:gd name="T99" fmla="*/ 870 h 896"/>
              <a:gd name="T100" fmla="*/ 0 w 658"/>
              <a:gd name="T101" fmla="*/ 879 h 896"/>
              <a:gd name="T102" fmla="*/ 2 w 658"/>
              <a:gd name="T103" fmla="*/ 890 h 896"/>
              <a:gd name="T104" fmla="*/ 12 w 658"/>
              <a:gd name="T105" fmla="*/ 896 h 896"/>
              <a:gd name="T106" fmla="*/ 643 w 658"/>
              <a:gd name="T107" fmla="*/ 896 h 896"/>
              <a:gd name="T108" fmla="*/ 654 w 658"/>
              <a:gd name="T109" fmla="*/ 892 h 896"/>
              <a:gd name="T110" fmla="*/ 658 w 658"/>
              <a:gd name="T111" fmla="*/ 881 h 896"/>
              <a:gd name="T112" fmla="*/ 654 w 658"/>
              <a:gd name="T113" fmla="*/ 872 h 896"/>
              <a:gd name="T114" fmla="*/ 643 w 658"/>
              <a:gd name="T115" fmla="*/ 866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58" h="896">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solidFill>
                <a:schemeClr val="lt1"/>
              </a:solidFill>
            </a:endParaRPr>
          </a:p>
        </p:txBody>
      </p:sp>
      <p:sp>
        <p:nvSpPr>
          <p:cNvPr id="75" name="Rectangle: Rounded Corners 74">
            <a:extLst>
              <a:ext uri="{FF2B5EF4-FFF2-40B4-BE49-F238E27FC236}">
                <a16:creationId xmlns:a16="http://schemas.microsoft.com/office/drawing/2014/main" id="{527B1B3A-4567-4AE9-A7C9-FA9D5A1F3929}"/>
              </a:ext>
            </a:extLst>
          </p:cNvPr>
          <p:cNvSpPr/>
          <p:nvPr/>
        </p:nvSpPr>
        <p:spPr>
          <a:xfrm>
            <a:off x="4259075" y="1443154"/>
            <a:ext cx="3952875"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a:t>
            </a:r>
          </a:p>
        </p:txBody>
      </p:sp>
      <p:sp>
        <p:nvSpPr>
          <p:cNvPr id="122" name="Oval 121">
            <a:extLst>
              <a:ext uri="{FF2B5EF4-FFF2-40B4-BE49-F238E27FC236}">
                <a16:creationId xmlns:a16="http://schemas.microsoft.com/office/drawing/2014/main" id="{922831E1-31DF-4125-9BCB-8937CAE543E1}"/>
              </a:ext>
              <a:ext uri="{C183D7F6-B498-43B3-948B-1728B52AA6E4}">
                <adec:decorative xmlns:adec="http://schemas.microsoft.com/office/drawing/2017/decorative" val="1"/>
              </a:ext>
            </a:extLst>
          </p:cNvPr>
          <p:cNvSpPr/>
          <p:nvPr/>
        </p:nvSpPr>
        <p:spPr>
          <a:xfrm>
            <a:off x="4316456" y="1491791"/>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descr="This is an icon of a bar chart and a line chart. ">
            <a:extLst>
              <a:ext uri="{FF2B5EF4-FFF2-40B4-BE49-F238E27FC236}">
                <a16:creationId xmlns:a16="http://schemas.microsoft.com/office/drawing/2014/main" id="{08F666DF-6069-4309-98CB-67441794E384}"/>
              </a:ext>
            </a:extLst>
          </p:cNvPr>
          <p:cNvGrpSpPr/>
          <p:nvPr/>
        </p:nvGrpSpPr>
        <p:grpSpPr>
          <a:xfrm>
            <a:off x="4411211" y="1586546"/>
            <a:ext cx="196255" cy="196255"/>
            <a:chOff x="4319588" y="2492375"/>
            <a:chExt cx="287338" cy="287338"/>
          </a:xfrm>
          <a:solidFill>
            <a:srgbClr val="CE295E"/>
          </a:solidFill>
        </p:grpSpPr>
        <p:sp>
          <p:nvSpPr>
            <p:cNvPr id="124" name="Freeform 372">
              <a:extLst>
                <a:ext uri="{FF2B5EF4-FFF2-40B4-BE49-F238E27FC236}">
                  <a16:creationId xmlns:a16="http://schemas.microsoft.com/office/drawing/2014/main" id="{CC6C2715-550E-40A0-AB0F-10386CBA9367}"/>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373">
              <a:extLst>
                <a:ext uri="{FF2B5EF4-FFF2-40B4-BE49-F238E27FC236}">
                  <a16:creationId xmlns:a16="http://schemas.microsoft.com/office/drawing/2014/main" id="{F7218EF6-60ED-4D4C-9831-CF6B6BB7D9AA}"/>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28" name="Title 127">
            <a:extLst>
              <a:ext uri="{FF2B5EF4-FFF2-40B4-BE49-F238E27FC236}">
                <a16:creationId xmlns:a16="http://schemas.microsoft.com/office/drawing/2014/main" id="{212B4947-E6CD-467B-AF72-9BC942B53E3E}"/>
              </a:ext>
            </a:extLst>
          </p:cNvPr>
          <p:cNvSpPr>
            <a:spLocks noGrp="1"/>
          </p:cNvSpPr>
          <p:nvPr>
            <p:ph type="title"/>
          </p:nvPr>
        </p:nvSpPr>
        <p:spPr>
          <a:xfrm>
            <a:off x="838200" y="545696"/>
            <a:ext cx="10515600" cy="498598"/>
          </a:xfrm>
        </p:spPr>
        <p:txBody>
          <a:bodyPr/>
          <a:lstStyle/>
          <a:p>
            <a:r>
              <a:rPr lang="en-US" dirty="0"/>
              <a:t>STATISTICAL ANALYSIS</a:t>
            </a:r>
          </a:p>
        </p:txBody>
      </p:sp>
      <p:sp>
        <p:nvSpPr>
          <p:cNvPr id="130" name="Slide Number Placeholder 129">
            <a:extLst>
              <a:ext uri="{FF2B5EF4-FFF2-40B4-BE49-F238E27FC236}">
                <a16:creationId xmlns:a16="http://schemas.microsoft.com/office/drawing/2014/main" id="{6B37FA8E-54BF-4AF0-BF0C-916033E8ADE5}"/>
              </a:ext>
            </a:extLst>
          </p:cNvPr>
          <p:cNvSpPr>
            <a:spLocks noGrp="1"/>
          </p:cNvSpPr>
          <p:nvPr>
            <p:ph type="sldNum" sz="quarter" idx="12"/>
          </p:nvPr>
        </p:nvSpPr>
        <p:spPr>
          <a:xfrm>
            <a:off x="11677650" y="609353"/>
            <a:ext cx="419100" cy="365125"/>
          </a:xfrm>
        </p:spPr>
        <p:txBody>
          <a:bodyPr/>
          <a:lstStyle/>
          <a:p>
            <a:fld id="{0FD50806-BABF-4915-9689-3B9956D1C75C}" type="slidenum">
              <a:rPr lang="en-US" smtClean="0"/>
              <a:pPr/>
              <a:t>7</a:t>
            </a:fld>
            <a:endParaRPr lang="en-US" dirty="0"/>
          </a:p>
        </p:txBody>
      </p:sp>
      <p:pic>
        <p:nvPicPr>
          <p:cNvPr id="3" name="Picture 2">
            <a:extLst>
              <a:ext uri="{FF2B5EF4-FFF2-40B4-BE49-F238E27FC236}">
                <a16:creationId xmlns:a16="http://schemas.microsoft.com/office/drawing/2014/main" id="{1AE279D6-DBF0-4F23-AAE6-BC20B2F16F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025" y="2023945"/>
            <a:ext cx="9270641" cy="4044670"/>
          </a:xfrm>
          <a:prstGeom prst="rect">
            <a:avLst/>
          </a:prstGeom>
        </p:spPr>
      </p:pic>
    </p:spTree>
    <p:extLst>
      <p:ext uri="{BB962C8B-B14F-4D97-AF65-F5344CB8AC3E}">
        <p14:creationId xmlns:p14="http://schemas.microsoft.com/office/powerpoint/2010/main" val="14756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BC824FDE-DFD8-4968-AAE8-703BEE299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689113"/>
            <a:ext cx="9029481" cy="3989181"/>
          </a:xfrm>
          <a:prstGeom prst="rect">
            <a:avLst/>
          </a:prstGeom>
        </p:spPr>
      </p:pic>
    </p:spTree>
    <p:extLst>
      <p:ext uri="{BB962C8B-B14F-4D97-AF65-F5344CB8AC3E}">
        <p14:creationId xmlns:p14="http://schemas.microsoft.com/office/powerpoint/2010/main" val="2044100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5A95B40-5207-47C4-80D3-12F9AAE78F33}"/>
              </a:ext>
              <a:ext uri="{C183D7F6-B498-43B3-948B-1728B52AA6E4}">
                <adec:decorative xmlns:adec="http://schemas.microsoft.com/office/drawing/2017/decorative" val="1"/>
              </a:ext>
            </a:extLst>
          </p:cNvPr>
          <p:cNvGrpSpPr/>
          <p:nvPr/>
        </p:nvGrpSpPr>
        <p:grpSpPr>
          <a:xfrm>
            <a:off x="-984186" y="315167"/>
            <a:ext cx="13829747" cy="6227665"/>
            <a:chOff x="1250950" y="914400"/>
            <a:chExt cx="6398080" cy="2908996"/>
          </a:xfrm>
          <a:effectLst/>
        </p:grpSpPr>
        <p:sp>
          <p:nvSpPr>
            <p:cNvPr id="19" name="Rounded Rectangle 22">
              <a:extLst>
                <a:ext uri="{FF2B5EF4-FFF2-40B4-BE49-F238E27FC236}">
                  <a16:creationId xmlns:a16="http://schemas.microsoft.com/office/drawing/2014/main" id="{C1454E1C-BFBC-4A22-856A-E784DC9F0092}"/>
                </a:ext>
              </a:extLst>
            </p:cNvPr>
            <p:cNvSpPr/>
            <p:nvPr/>
          </p:nvSpPr>
          <p:spPr>
            <a:xfrm>
              <a:off x="1257299" y="3740139"/>
              <a:ext cx="6391731" cy="83257"/>
            </a:xfrm>
            <a:prstGeom prst="roundRect">
              <a:avLst>
                <a:gd name="adj" fmla="val 5000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23">
              <a:extLst>
                <a:ext uri="{FF2B5EF4-FFF2-40B4-BE49-F238E27FC236}">
                  <a16:creationId xmlns:a16="http://schemas.microsoft.com/office/drawing/2014/main" id="{26DAC503-35EF-4C7A-98E1-7C2E500B299D}"/>
                </a:ext>
              </a:extLst>
            </p:cNvPr>
            <p:cNvSpPr/>
            <p:nvPr/>
          </p:nvSpPr>
          <p:spPr>
            <a:xfrm>
              <a:off x="2209800" y="914400"/>
              <a:ext cx="4605211" cy="2757714"/>
            </a:xfrm>
            <a:prstGeom prst="round2SameRect">
              <a:avLst>
                <a:gd name="adj1" fmla="val 5842"/>
                <a:gd name="adj2" fmla="val 0"/>
              </a:avLst>
            </a:prstGeom>
            <a:gradFill>
              <a:gsLst>
                <a:gs pos="0">
                  <a:schemeClr val="tx1"/>
                </a:gs>
                <a:gs pos="50000">
                  <a:schemeClr val="tx1">
                    <a:lumMod val="95000"/>
                    <a:lumOff val="5000"/>
                  </a:schemeClr>
                </a:gs>
                <a:gs pos="100000">
                  <a:schemeClr val="tx1">
                    <a:lumMod val="85000"/>
                    <a:lumOff val="15000"/>
                  </a:schemeClr>
                </a:gs>
              </a:gsLst>
              <a:lin ang="5400000" scaled="0"/>
            </a:gradFill>
            <a:ln w="38100">
              <a:gradFill flip="none" rotWithShape="1">
                <a:gsLst>
                  <a:gs pos="0">
                    <a:schemeClr val="bg1">
                      <a:lumMod val="79000"/>
                    </a:schemeClr>
                  </a:gs>
                  <a:gs pos="100000">
                    <a:schemeClr val="bg1">
                      <a:lumMod val="87000"/>
                    </a:schemeClr>
                  </a:gs>
                  <a:gs pos="51000">
                    <a:schemeClr val="bg1">
                      <a:lumMod val="95000"/>
                    </a:schemeClr>
                  </a:gs>
                </a:gsLst>
                <a:lin ang="13500000" scaled="1"/>
                <a:tileRect/>
              </a:gradFill>
            </a:ln>
            <a:effectLst/>
            <a:scene3d>
              <a:camera prst="orthographicFront"/>
              <a:lightRig rig="threePt" dir="t"/>
            </a:scene3d>
            <a:sp3d>
              <a:bevelT w="50800" h="508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6953BCE3-CE7E-43A5-9A5C-DE2189790136}"/>
                </a:ext>
              </a:extLst>
            </p:cNvPr>
            <p:cNvSpPr/>
            <p:nvPr/>
          </p:nvSpPr>
          <p:spPr>
            <a:xfrm>
              <a:off x="2340705" y="1074057"/>
              <a:ext cx="4343400" cy="24350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C5C5411E-69A4-4222-B2CF-3312C24728B1}"/>
                </a:ext>
              </a:extLst>
            </p:cNvPr>
            <p:cNvSpPr/>
            <p:nvPr/>
          </p:nvSpPr>
          <p:spPr>
            <a:xfrm>
              <a:off x="1257299" y="3659415"/>
              <a:ext cx="6391729" cy="125410"/>
            </a:xfrm>
            <a:prstGeom prst="rect">
              <a:avLst/>
            </a:prstGeom>
            <a:gradFill flip="none" rotWithShape="1">
              <a:gsLst>
                <a:gs pos="0">
                  <a:schemeClr val="bg1">
                    <a:lumMod val="75000"/>
                  </a:schemeClr>
                </a:gs>
                <a:gs pos="63000">
                  <a:schemeClr val="bg1">
                    <a:lumMod val="95000"/>
                  </a:schemeClr>
                </a:gs>
                <a:gs pos="100000">
                  <a:schemeClr val="bg1">
                    <a:lumMod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AA43DFE1-83F6-43B2-93D7-B7EBB773F982}"/>
                </a:ext>
              </a:extLst>
            </p:cNvPr>
            <p:cNvCxnSpPr/>
            <p:nvPr/>
          </p:nvCxnSpPr>
          <p:spPr>
            <a:xfrm>
              <a:off x="1250950" y="3775402"/>
              <a:ext cx="6391729" cy="0"/>
            </a:xfrm>
            <a:prstGeom prst="line">
              <a:avLst/>
            </a:prstGeom>
            <a:ln w="3175">
              <a:gradFill flip="none" rotWithShape="1">
                <a:gsLst>
                  <a:gs pos="0">
                    <a:schemeClr val="bg1">
                      <a:lumMod val="65000"/>
                    </a:schemeClr>
                  </a:gs>
                  <a:gs pos="50000">
                    <a:schemeClr val="bg1">
                      <a:lumMod val="85000"/>
                    </a:schemeClr>
                  </a:gs>
                  <a:gs pos="100000">
                    <a:schemeClr val="bg1">
                      <a:lumMod val="83000"/>
                      <a:alpha val="46000"/>
                    </a:schemeClr>
                  </a:gs>
                </a:gsLst>
                <a:lin ang="10800000" scaled="1"/>
                <a:tileRect/>
              </a:gradFill>
            </a:ln>
            <a:effectLst>
              <a:outerShdw blurRad="12700" dir="5400000" algn="t" rotWithShape="0">
                <a:schemeClr val="bg1">
                  <a:lumMod val="75000"/>
                  <a:alpha val="64000"/>
                </a:schemeClr>
              </a:outerShdw>
            </a:effectLst>
          </p:spPr>
          <p:style>
            <a:lnRef idx="1">
              <a:schemeClr val="accent1"/>
            </a:lnRef>
            <a:fillRef idx="0">
              <a:schemeClr val="accent1"/>
            </a:fillRef>
            <a:effectRef idx="0">
              <a:schemeClr val="accent1"/>
            </a:effectRef>
            <a:fontRef idx="minor">
              <a:schemeClr val="tx1"/>
            </a:fontRef>
          </p:style>
        </p:cxnSp>
        <p:sp>
          <p:nvSpPr>
            <p:cNvPr id="24" name="Rounded Rectangle 27">
              <a:extLst>
                <a:ext uri="{FF2B5EF4-FFF2-40B4-BE49-F238E27FC236}">
                  <a16:creationId xmlns:a16="http://schemas.microsoft.com/office/drawing/2014/main" id="{3D1BE8A8-DA1B-423B-9829-BFA00D53EEEB}"/>
                </a:ext>
              </a:extLst>
            </p:cNvPr>
            <p:cNvSpPr/>
            <p:nvPr/>
          </p:nvSpPr>
          <p:spPr>
            <a:xfrm>
              <a:off x="7085489" y="3730171"/>
              <a:ext cx="267654" cy="36576"/>
            </a:xfrm>
            <a:prstGeom prst="roundRect">
              <a:avLst>
                <a:gd name="adj" fmla="val 50000"/>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ingle Corner Rectangle 28">
              <a:extLst>
                <a:ext uri="{FF2B5EF4-FFF2-40B4-BE49-F238E27FC236}">
                  <a16:creationId xmlns:a16="http://schemas.microsoft.com/office/drawing/2014/main" id="{848914F0-4B71-4120-8AAC-B1AC18F5E0D0}"/>
                </a:ext>
              </a:extLst>
            </p:cNvPr>
            <p:cNvSpPr/>
            <p:nvPr/>
          </p:nvSpPr>
          <p:spPr>
            <a:xfrm rot="10800000" flipH="1">
              <a:off x="7366908" y="3659414"/>
              <a:ext cx="282121" cy="163982"/>
            </a:xfrm>
            <a:prstGeom prst="round1Rect">
              <a:avLst>
                <a:gd name="adj" fmla="val 21302"/>
              </a:avLst>
            </a:prstGeom>
            <a:gradFill>
              <a:gsLst>
                <a:gs pos="0">
                  <a:schemeClr val="bg1">
                    <a:alpha val="64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ingle Corner Rectangle 29">
              <a:extLst>
                <a:ext uri="{FF2B5EF4-FFF2-40B4-BE49-F238E27FC236}">
                  <a16:creationId xmlns:a16="http://schemas.microsoft.com/office/drawing/2014/main" id="{9C0D9DD6-12DD-4898-ACA1-6EA3DAB989C9}"/>
                </a:ext>
              </a:extLst>
            </p:cNvPr>
            <p:cNvSpPr/>
            <p:nvPr/>
          </p:nvSpPr>
          <p:spPr>
            <a:xfrm rot="10800000">
              <a:off x="1257295" y="3659414"/>
              <a:ext cx="282121" cy="163982"/>
            </a:xfrm>
            <a:prstGeom prst="round1Rect">
              <a:avLst>
                <a:gd name="adj" fmla="val 21302"/>
              </a:avLst>
            </a:prstGeom>
            <a:gradFill>
              <a:gsLst>
                <a:gs pos="0">
                  <a:schemeClr val="bg1">
                    <a:alpha val="27000"/>
                  </a:schemeClr>
                </a:gs>
                <a:gs pos="100000">
                  <a:schemeClr val="bg1">
                    <a:lumMod val="83000"/>
                    <a:alpha val="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ound Same Side Corner Rectangle 30">
              <a:extLst>
                <a:ext uri="{FF2B5EF4-FFF2-40B4-BE49-F238E27FC236}">
                  <a16:creationId xmlns:a16="http://schemas.microsoft.com/office/drawing/2014/main" id="{42757DC2-305F-4D2D-8A0C-0E58CA723687}"/>
                </a:ext>
              </a:extLst>
            </p:cNvPr>
            <p:cNvSpPr/>
            <p:nvPr/>
          </p:nvSpPr>
          <p:spPr>
            <a:xfrm rot="10800000">
              <a:off x="3931784" y="3672340"/>
              <a:ext cx="1042761" cy="67696"/>
            </a:xfrm>
            <a:prstGeom prst="round2SameRect">
              <a:avLst>
                <a:gd name="adj1" fmla="val 50000"/>
                <a:gd name="adj2" fmla="val 0"/>
              </a:avLst>
            </a:prstGeom>
            <a:gradFill flip="none" rotWithShape="1">
              <a:gsLst>
                <a:gs pos="0">
                  <a:schemeClr val="bg1">
                    <a:lumMod val="75000"/>
                  </a:schemeClr>
                </a:gs>
                <a:gs pos="50000">
                  <a:schemeClr val="bg1">
                    <a:lumMod val="95000"/>
                  </a:schemeClr>
                </a:gs>
                <a:gs pos="100000">
                  <a:schemeClr val="bg1">
                    <a:lumMod val="85000"/>
                  </a:schemeClr>
                </a:gs>
              </a:gsLst>
              <a:lin ang="10800000" scaled="1"/>
              <a:tileRect/>
            </a:gradFill>
            <a:ln>
              <a:noFill/>
            </a:ln>
            <a:effectLst>
              <a:innerShdw blurRad="254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ound Same Side Corner Rectangle 19">
              <a:extLst>
                <a:ext uri="{FF2B5EF4-FFF2-40B4-BE49-F238E27FC236}">
                  <a16:creationId xmlns:a16="http://schemas.microsoft.com/office/drawing/2014/main" id="{D78F18D8-4B90-4730-99AA-0BF8CCFDA4EE}"/>
                </a:ext>
              </a:extLst>
            </p:cNvPr>
            <p:cNvSpPr/>
            <p:nvPr/>
          </p:nvSpPr>
          <p:spPr>
            <a:xfrm>
              <a:off x="4574594" y="914400"/>
              <a:ext cx="2240418" cy="2757714"/>
            </a:xfrm>
            <a:custGeom>
              <a:avLst/>
              <a:gdLst>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2757714 h 2757714"/>
                <a:gd name="connsiteX7" fmla="*/ 0 w 4605211"/>
                <a:gd name="connsiteY7" fmla="*/ 161106 h 2757714"/>
                <a:gd name="connsiteX8" fmla="*/ 161106 w 4605211"/>
                <a:gd name="connsiteY8"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0 w 4605211"/>
                <a:gd name="connsiteY6" fmla="*/ 161106 h 2757714"/>
                <a:gd name="connsiteX7" fmla="*/ 161106 w 4605211"/>
                <a:gd name="connsiteY7" fmla="*/ 0 h 2757714"/>
                <a:gd name="connsiteX0" fmla="*/ 1611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161106 w 4605211"/>
                <a:gd name="connsiteY6" fmla="*/ 0 h 2757714"/>
                <a:gd name="connsiteX0" fmla="*/ 3755206 w 4605211"/>
                <a:gd name="connsiteY0" fmla="*/ 0 h 2757714"/>
                <a:gd name="connsiteX1" fmla="*/ 4444105 w 4605211"/>
                <a:gd name="connsiteY1" fmla="*/ 0 h 2757714"/>
                <a:gd name="connsiteX2" fmla="*/ 4605211 w 4605211"/>
                <a:gd name="connsiteY2" fmla="*/ 161106 h 2757714"/>
                <a:gd name="connsiteX3" fmla="*/ 4605211 w 4605211"/>
                <a:gd name="connsiteY3" fmla="*/ 2757714 h 2757714"/>
                <a:gd name="connsiteX4" fmla="*/ 4605211 w 4605211"/>
                <a:gd name="connsiteY4" fmla="*/ 2757714 h 2757714"/>
                <a:gd name="connsiteX5" fmla="*/ 0 w 4605211"/>
                <a:gd name="connsiteY5" fmla="*/ 2757714 h 2757714"/>
                <a:gd name="connsiteX6" fmla="*/ 3755206 w 4605211"/>
                <a:gd name="connsiteY6" fmla="*/ 0 h 2757714"/>
                <a:gd name="connsiteX0" fmla="*/ 1735906 w 2585911"/>
                <a:gd name="connsiteY0" fmla="*/ 0 h 2757714"/>
                <a:gd name="connsiteX1" fmla="*/ 2424805 w 2585911"/>
                <a:gd name="connsiteY1" fmla="*/ 0 h 2757714"/>
                <a:gd name="connsiteX2" fmla="*/ 2585911 w 2585911"/>
                <a:gd name="connsiteY2" fmla="*/ 161106 h 2757714"/>
                <a:gd name="connsiteX3" fmla="*/ 2585911 w 2585911"/>
                <a:gd name="connsiteY3" fmla="*/ 2757714 h 2757714"/>
                <a:gd name="connsiteX4" fmla="*/ 2585911 w 2585911"/>
                <a:gd name="connsiteY4" fmla="*/ 2757714 h 2757714"/>
                <a:gd name="connsiteX5" fmla="*/ 0 w 2585911"/>
                <a:gd name="connsiteY5" fmla="*/ 2732314 h 2757714"/>
                <a:gd name="connsiteX6" fmla="*/ 1735906 w 2585911"/>
                <a:gd name="connsiteY6" fmla="*/ 0 h 2757714"/>
                <a:gd name="connsiteX0" fmla="*/ 1147198 w 1997203"/>
                <a:gd name="connsiteY0" fmla="*/ 0 h 2757714"/>
                <a:gd name="connsiteX1" fmla="*/ 1836097 w 1997203"/>
                <a:gd name="connsiteY1" fmla="*/ 0 h 2757714"/>
                <a:gd name="connsiteX2" fmla="*/ 1997203 w 1997203"/>
                <a:gd name="connsiteY2" fmla="*/ 161106 h 2757714"/>
                <a:gd name="connsiteX3" fmla="*/ 1997203 w 1997203"/>
                <a:gd name="connsiteY3" fmla="*/ 2757714 h 2757714"/>
                <a:gd name="connsiteX4" fmla="*/ 1997203 w 1997203"/>
                <a:gd name="connsiteY4" fmla="*/ 2757714 h 2757714"/>
                <a:gd name="connsiteX5" fmla="*/ 0 w 1997203"/>
                <a:gd name="connsiteY5" fmla="*/ 2732314 h 2757714"/>
                <a:gd name="connsiteX6" fmla="*/ 1147198 w 1997203"/>
                <a:gd name="connsiteY6" fmla="*/ 0 h 275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7203" h="2757714">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flip="none" rotWithShape="1">
              <a:gsLst>
                <a:gs pos="21000">
                  <a:schemeClr val="bg1">
                    <a:alpha val="1000"/>
                  </a:schemeClr>
                </a:gs>
                <a:gs pos="100000">
                  <a:schemeClr val="bg1">
                    <a:alpha val="32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0B53C114-CB63-41F6-A5C6-8C207D3C5EA8}"/>
              </a:ext>
              <a:ext uri="{C183D7F6-B498-43B3-948B-1728B52AA6E4}">
                <adec:decorative xmlns:adec="http://schemas.microsoft.com/office/drawing/2017/decorative" val="1"/>
              </a:ext>
            </a:extLst>
          </p:cNvPr>
          <p:cNvGrpSpPr/>
          <p:nvPr/>
        </p:nvGrpSpPr>
        <p:grpSpPr>
          <a:xfrm>
            <a:off x="4680922" y="1828807"/>
            <a:ext cx="3892448" cy="3235128"/>
            <a:chOff x="7792861" y="1860738"/>
            <a:chExt cx="3892448" cy="3235128"/>
          </a:xfrm>
        </p:grpSpPr>
        <p:sp>
          <p:nvSpPr>
            <p:cNvPr id="54" name="TextBox 47">
              <a:extLst>
                <a:ext uri="{FF2B5EF4-FFF2-40B4-BE49-F238E27FC236}">
                  <a16:creationId xmlns:a16="http://schemas.microsoft.com/office/drawing/2014/main" id="{E7D27B29-4AA1-461C-A69F-75D8EA5EFE64}"/>
                </a:ext>
              </a:extLst>
            </p:cNvPr>
            <p:cNvSpPr txBox="1"/>
            <p:nvPr/>
          </p:nvSpPr>
          <p:spPr>
            <a:xfrm>
              <a:off x="7792861" y="2508806"/>
              <a:ext cx="3892448" cy="1938992"/>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dirty="0">
                  <a:solidFill>
                    <a:schemeClr val="bg1"/>
                  </a:solidFill>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p>
          </p:txBody>
        </p:sp>
        <p:cxnSp>
          <p:nvCxnSpPr>
            <p:cNvPr id="56" name="Straight Connector 55">
              <a:extLst>
                <a:ext uri="{FF2B5EF4-FFF2-40B4-BE49-F238E27FC236}">
                  <a16:creationId xmlns:a16="http://schemas.microsoft.com/office/drawing/2014/main" id="{33D23131-A48A-491A-AD96-201010235D83}"/>
                </a:ext>
              </a:extLst>
            </p:cNvPr>
            <p:cNvCxnSpPr/>
            <p:nvPr/>
          </p:nvCxnSpPr>
          <p:spPr>
            <a:xfrm>
              <a:off x="8088085" y="1860738"/>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C96BDEF-9902-4BA3-B5E7-230F802445FC}"/>
                </a:ext>
              </a:extLst>
            </p:cNvPr>
            <p:cNvCxnSpPr/>
            <p:nvPr/>
          </p:nvCxnSpPr>
          <p:spPr>
            <a:xfrm>
              <a:off x="8088085" y="5095866"/>
              <a:ext cx="330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8AFA9225-189E-46DC-BDA1-C08D56D0BD92}"/>
              </a:ext>
              <a:ext uri="{C183D7F6-B498-43B3-948B-1728B52AA6E4}">
                <adec:decorative xmlns:adec="http://schemas.microsoft.com/office/drawing/2017/decorative" val="1"/>
              </a:ext>
            </a:extLst>
          </p:cNvPr>
          <p:cNvSpPr/>
          <p:nvPr/>
        </p:nvSpPr>
        <p:spPr>
          <a:xfrm>
            <a:off x="10506497" y="-18450"/>
            <a:ext cx="1685503" cy="1288708"/>
          </a:xfrm>
          <a:custGeom>
            <a:avLst/>
            <a:gdLst>
              <a:gd name="connsiteX0" fmla="*/ 167913 w 1685503"/>
              <a:gd name="connsiteY0" fmla="*/ 0 h 1288708"/>
              <a:gd name="connsiteX1" fmla="*/ 1685503 w 1685503"/>
              <a:gd name="connsiteY1" fmla="*/ 0 h 1288708"/>
              <a:gd name="connsiteX2" fmla="*/ 1685503 w 1685503"/>
              <a:gd name="connsiteY2" fmla="*/ 724000 h 1288708"/>
              <a:gd name="connsiteX3" fmla="*/ 1172233 w 1685503"/>
              <a:gd name="connsiteY3" fmla="*/ 1237270 h 1288708"/>
              <a:gd name="connsiteX4" fmla="*/ 923865 w 1685503"/>
              <a:gd name="connsiteY4" fmla="*/ 1237270 h 1288708"/>
              <a:gd name="connsiteX5" fmla="*/ 51438 w 1685503"/>
              <a:gd name="connsiteY5" fmla="*/ 364843 h 1288708"/>
              <a:gd name="connsiteX6" fmla="*/ 51438 w 1685503"/>
              <a:gd name="connsiteY6" fmla="*/ 116475 h 1288708"/>
              <a:gd name="connsiteX7" fmla="*/ 167913 w 1685503"/>
              <a:gd name="connsiteY7" fmla="*/ 0 h 1288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5503" h="1288708">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2F53A894-128F-470D-A36D-330A5994E8C5}"/>
              </a:ext>
              <a:ext uri="{C183D7F6-B498-43B3-948B-1728B52AA6E4}">
                <adec:decorative xmlns:adec="http://schemas.microsoft.com/office/drawing/2017/decorative" val="1"/>
              </a:ext>
            </a:extLst>
          </p:cNvPr>
          <p:cNvSpPr/>
          <p:nvPr/>
        </p:nvSpPr>
        <p:spPr>
          <a:xfrm>
            <a:off x="7389386" y="5177132"/>
            <a:ext cx="3332296" cy="1680868"/>
          </a:xfrm>
          <a:custGeom>
            <a:avLst/>
            <a:gdLst>
              <a:gd name="connsiteX0" fmla="*/ 1666148 w 3332296"/>
              <a:gd name="connsiteY0" fmla="*/ 0 h 1680868"/>
              <a:gd name="connsiteX1" fmla="*/ 1863571 w 3332296"/>
              <a:gd name="connsiteY1" fmla="*/ 81776 h 1680868"/>
              <a:gd name="connsiteX2" fmla="*/ 3250521 w 3332296"/>
              <a:gd name="connsiteY2" fmla="*/ 1468726 h 1680868"/>
              <a:gd name="connsiteX3" fmla="*/ 3332296 w 3332296"/>
              <a:gd name="connsiteY3" fmla="*/ 1666149 h 1680868"/>
              <a:gd name="connsiteX4" fmla="*/ 3330886 w 3332296"/>
              <a:gd name="connsiteY4" fmla="*/ 1680868 h 1680868"/>
              <a:gd name="connsiteX5" fmla="*/ 1411 w 3332296"/>
              <a:gd name="connsiteY5" fmla="*/ 1680868 h 1680868"/>
              <a:gd name="connsiteX6" fmla="*/ 0 w 3332296"/>
              <a:gd name="connsiteY6" fmla="*/ 1666149 h 1680868"/>
              <a:gd name="connsiteX7" fmla="*/ 81775 w 3332296"/>
              <a:gd name="connsiteY7" fmla="*/ 1468726 h 1680868"/>
              <a:gd name="connsiteX8" fmla="*/ 1468725 w 3332296"/>
              <a:gd name="connsiteY8" fmla="*/ 81776 h 1680868"/>
              <a:gd name="connsiteX9" fmla="*/ 1666148 w 3332296"/>
              <a:gd name="connsiteY9" fmla="*/ 0 h 1680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96" h="1680868">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chemeClr val="tx1">
              <a:lumMod val="95000"/>
              <a:lumOff val="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hidden="1">
            <a:extLst>
              <a:ext uri="{FF2B5EF4-FFF2-40B4-BE49-F238E27FC236}">
                <a16:creationId xmlns:a16="http://schemas.microsoft.com/office/drawing/2014/main" id="{7CB34685-6233-45F0-A804-08BC09D44DF5}"/>
              </a:ext>
            </a:extLst>
          </p:cNvPr>
          <p:cNvSpPr>
            <a:spLocks noGrp="1"/>
          </p:cNvSpPr>
          <p:nvPr>
            <p:ph type="title"/>
          </p:nvPr>
        </p:nvSpPr>
        <p:spPr/>
        <p:txBody>
          <a:bodyPr/>
          <a:lstStyle/>
          <a:p>
            <a:r>
              <a:rPr lang="en-US" dirty="0"/>
              <a:t>Slide 6</a:t>
            </a:r>
          </a:p>
        </p:txBody>
      </p:sp>
      <p:sp>
        <p:nvSpPr>
          <p:cNvPr id="55" name="Rectangle: Rounded Corners 54">
            <a:extLst>
              <a:ext uri="{FF2B5EF4-FFF2-40B4-BE49-F238E27FC236}">
                <a16:creationId xmlns:a16="http://schemas.microsoft.com/office/drawing/2014/main" id="{52BC1866-57EA-45B1-8D74-C94870CFFEAF}"/>
              </a:ext>
            </a:extLst>
          </p:cNvPr>
          <p:cNvSpPr/>
          <p:nvPr/>
        </p:nvSpPr>
        <p:spPr>
          <a:xfrm>
            <a:off x="1445449" y="723726"/>
            <a:ext cx="4650551" cy="492443"/>
          </a:xfrm>
          <a:prstGeom prst="roundRect">
            <a:avLst>
              <a:gd name="adj" fmla="val 50000"/>
            </a:avLst>
          </a:prstGeom>
          <a:solidFill>
            <a:srgbClr val="CE295E"/>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Complaint Distribution – Borough Wise</a:t>
            </a:r>
          </a:p>
        </p:txBody>
      </p:sp>
      <p:sp>
        <p:nvSpPr>
          <p:cNvPr id="63" name="Oval 62">
            <a:extLst>
              <a:ext uri="{FF2B5EF4-FFF2-40B4-BE49-F238E27FC236}">
                <a16:creationId xmlns:a16="http://schemas.microsoft.com/office/drawing/2014/main" id="{8BD876C6-669B-4A3D-B404-2364FED770D4}"/>
              </a:ext>
              <a:ext uri="{C183D7F6-B498-43B3-948B-1728B52AA6E4}">
                <adec:decorative xmlns:adec="http://schemas.microsoft.com/office/drawing/2017/decorative" val="1"/>
              </a:ext>
            </a:extLst>
          </p:cNvPr>
          <p:cNvSpPr/>
          <p:nvPr/>
        </p:nvSpPr>
        <p:spPr>
          <a:xfrm>
            <a:off x="1502830" y="772363"/>
            <a:ext cx="385764" cy="38576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descr="This is an icon of a bar chart and a line chart. ">
            <a:extLst>
              <a:ext uri="{FF2B5EF4-FFF2-40B4-BE49-F238E27FC236}">
                <a16:creationId xmlns:a16="http://schemas.microsoft.com/office/drawing/2014/main" id="{40CCC6EB-9D03-436E-8217-0B5AC785EC86}"/>
              </a:ext>
            </a:extLst>
          </p:cNvPr>
          <p:cNvGrpSpPr/>
          <p:nvPr/>
        </p:nvGrpSpPr>
        <p:grpSpPr>
          <a:xfrm>
            <a:off x="1583635" y="878546"/>
            <a:ext cx="196255" cy="196255"/>
            <a:chOff x="4319588" y="2492375"/>
            <a:chExt cx="287338" cy="287338"/>
          </a:xfrm>
          <a:solidFill>
            <a:srgbClr val="CE295E"/>
          </a:solidFill>
        </p:grpSpPr>
        <p:sp>
          <p:nvSpPr>
            <p:cNvPr id="65" name="Freeform 372">
              <a:extLst>
                <a:ext uri="{FF2B5EF4-FFF2-40B4-BE49-F238E27FC236}">
                  <a16:creationId xmlns:a16="http://schemas.microsoft.com/office/drawing/2014/main" id="{C0D775D8-E89C-47AA-95D3-AA575EDDF711}"/>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373">
              <a:extLst>
                <a:ext uri="{FF2B5EF4-FFF2-40B4-BE49-F238E27FC236}">
                  <a16:creationId xmlns:a16="http://schemas.microsoft.com/office/drawing/2014/main" id="{DBFFC15D-C584-4A2C-BD3E-D25FA75815C3}"/>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 name="Picture 3">
            <a:extLst>
              <a:ext uri="{FF2B5EF4-FFF2-40B4-BE49-F238E27FC236}">
                <a16:creationId xmlns:a16="http://schemas.microsoft.com/office/drawing/2014/main" id="{F00EFCFE-5D2A-4EB2-9B60-1C3798918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318" y="1529047"/>
            <a:ext cx="9117462" cy="4028051"/>
          </a:xfrm>
          <a:prstGeom prst="rect">
            <a:avLst/>
          </a:prstGeom>
        </p:spPr>
      </p:pic>
    </p:spTree>
    <p:extLst>
      <p:ext uri="{BB962C8B-B14F-4D97-AF65-F5344CB8AC3E}">
        <p14:creationId xmlns:p14="http://schemas.microsoft.com/office/powerpoint/2010/main" val="1133110783"/>
      </p:ext>
    </p:extLst>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676778_Dashboard, from 24Slides_SL_V1.pptx" id="{295C4539-006B-481B-BB49-AA6696014542}" vid="{08D33979-AB7E-4584-851D-4053B37BB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61A1251-DA89-493A-8204-679220DD13D9}">
  <ds:schemaRefs>
    <ds:schemaRef ds:uri="http://schemas.microsoft.com/sharepoint/v3/contenttype/forms"/>
  </ds:schemaRefs>
</ds:datastoreItem>
</file>

<file path=customXml/itemProps2.xml><?xml version="1.0" encoding="utf-8"?>
<ds:datastoreItem xmlns:ds="http://schemas.openxmlformats.org/officeDocument/2006/customXml" ds:itemID="{D1B0ABC2-BF39-4F70-A7AD-9DFBD1D272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EC375F-F377-4CDC-ADF0-CC8811D177D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Dashboard, from 24Slides</Template>
  <TotalTime>0</TotalTime>
  <Words>2118</Words>
  <Application>Microsoft Office PowerPoint</Application>
  <PresentationFormat>Widescreen</PresentationFormat>
  <Paragraphs>231</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Century Gothic</vt:lpstr>
      <vt:lpstr>Courier New</vt:lpstr>
      <vt:lpstr>Segoe UI Light</vt:lpstr>
      <vt:lpstr>Wingdings</vt:lpstr>
      <vt:lpstr>Office Theme</vt:lpstr>
      <vt:lpstr>Slide 1</vt:lpstr>
      <vt:lpstr>NYC 311</vt:lpstr>
      <vt:lpstr>NYC 311</vt:lpstr>
      <vt:lpstr>Data preparation</vt:lpstr>
      <vt:lpstr>Data - AFTER</vt:lpstr>
      <vt:lpstr>Project phases</vt:lpstr>
      <vt:lpstr>STATISTICAL ANALYSIS</vt:lpstr>
      <vt:lpstr>Slide 6</vt:lpstr>
      <vt:lpstr>Slide 6</vt:lpstr>
      <vt:lpstr>Slide 6</vt:lpstr>
      <vt:lpstr>Slide 6</vt:lpstr>
      <vt:lpstr>STATISTICAL ANALYSIS</vt:lpstr>
      <vt:lpstr>STATISTICAL ANALYSIS</vt:lpstr>
      <vt:lpstr>STATISTICAL ANALYSIS</vt:lpstr>
      <vt:lpstr>STATISTICAL ANALYSIS</vt:lpstr>
      <vt:lpstr>Slide 6</vt:lpstr>
      <vt:lpstr>Slide 6</vt:lpstr>
      <vt:lpstr>Slide 6</vt:lpstr>
      <vt:lpstr>Slide 6</vt:lpstr>
      <vt:lpstr>Slide 6</vt:lpstr>
      <vt:lpstr>CLUSTERING</vt:lpstr>
      <vt:lpstr>CLUSTERING</vt:lpstr>
      <vt:lpstr>CLUSTERING</vt:lpstr>
      <vt:lpstr>CLUSTERING</vt:lpstr>
      <vt:lpstr>Supervised learning</vt:lpstr>
      <vt:lpstr>Supervised learning</vt:lpstr>
      <vt:lpstr>Supervised learning</vt:lpstr>
      <vt:lpstr>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2020-04-07T19:55:45Z</dcterms:created>
  <dcterms:modified xsi:type="dcterms:W3CDTF">2020-04-08T19:06:14Z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