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57" r:id="rId7"/>
    <p:sldId id="268" r:id="rId8"/>
    <p:sldId id="269" r:id="rId9"/>
    <p:sldId id="291" r:id="rId10"/>
    <p:sldId id="270" r:id="rId11"/>
    <p:sldId id="26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2" r:id="rId25"/>
    <p:sldId id="293" r:id="rId26"/>
    <p:sldId id="294" r:id="rId27"/>
    <p:sldId id="295" r:id="rId28"/>
    <p:sldId id="284" r:id="rId29"/>
    <p:sldId id="285" r:id="rId30"/>
    <p:sldId id="286"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77879" autoAdjust="0"/>
  </p:normalViewPr>
  <p:slideViewPr>
    <p:cSldViewPr snapToGrid="0" showGuides="1">
      <p:cViewPr varScale="1">
        <p:scale>
          <a:sx n="85" d="100"/>
          <a:sy n="85" d="100"/>
        </p:scale>
        <p:origin x="1596" y="96"/>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18909952"/>
        <c:axId val="118915840"/>
        <c:axId val="0"/>
      </c:bar3DChart>
      <c:catAx>
        <c:axId val="11890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15840"/>
        <c:crosses val="autoZero"/>
        <c:auto val="1"/>
        <c:lblAlgn val="ctr"/>
        <c:lblOffset val="100"/>
        <c:noMultiLvlLbl val="0"/>
      </c:catAx>
      <c:valAx>
        <c:axId val="118915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0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Good evening everyone. </a:t>
            </a:r>
          </a:p>
          <a:p>
            <a:r>
              <a:rPr lang="en-IN" sz="1200" kern="1200" dirty="0">
                <a:solidFill>
                  <a:schemeClr val="tx1"/>
                </a:solidFill>
                <a:effectLst/>
                <a:latin typeface="+mn-lt"/>
                <a:ea typeface="+mn-ea"/>
                <a:cs typeface="+mn-cs"/>
              </a:rPr>
              <a:t>Welcome to our </a:t>
            </a:r>
            <a:r>
              <a:rPr lang="en-IN" sz="1200" kern="1200" dirty="0" err="1">
                <a:solidFill>
                  <a:schemeClr val="tx1"/>
                </a:solidFill>
                <a:effectLst/>
                <a:latin typeface="+mn-lt"/>
                <a:ea typeface="+mn-ea"/>
                <a:cs typeface="+mn-cs"/>
              </a:rPr>
              <a:t>BigData</a:t>
            </a:r>
            <a:r>
              <a:rPr lang="en-IN" sz="1200" kern="1200" dirty="0">
                <a:solidFill>
                  <a:schemeClr val="tx1"/>
                </a:solidFill>
                <a:effectLst/>
                <a:latin typeface="+mn-lt"/>
                <a:ea typeface="+mn-ea"/>
                <a:cs typeface="+mn-cs"/>
              </a:rPr>
              <a:t> Analytics project presentation. </a:t>
            </a:r>
          </a:p>
          <a:p>
            <a:r>
              <a:rPr lang="en-IN" sz="1200" kern="1200" dirty="0">
                <a:solidFill>
                  <a:schemeClr val="tx1"/>
                </a:solidFill>
                <a:effectLst/>
                <a:latin typeface="+mn-lt"/>
                <a:ea typeface="+mn-ea"/>
                <a:cs typeface="+mn-cs"/>
              </a:rPr>
              <a:t>In this project, we have analysed NYC’s 311 data.</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6223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Then we tried to find out the most and least vehicle parking complaints getting in hourly basis, and most number of complaints are getting between 9 and 10 at night and least were getting between 12 and 1 at midnight.</a:t>
            </a:r>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We did same analysis on daily basis on Noise complaints and they were getting around 12000 complaints every day of the month.</a:t>
            </a:r>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When we did the same for the months, we see in June most complaints were reported.</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Our next aim is to find out the resolving time for each complaint types, Unsanitary condition issues were taking most time to resolve almost 500 hours, which is like 21 days. Complaints about illegal parking, commercial noise were sorted out immediately within hours.</a:t>
            </a:r>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On further analysis of resolving time for different agencies we found out that agencies are bound to solve specific issues, like, Department of Sanitation handles, sanitation issues and department of environmental protection handles noise and water protection at home.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311 is an non-emergency helpline number in North America, in NYC the data has been maintained daily for the last 10 years.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 me invite </a:t>
            </a:r>
            <a:r>
              <a:rPr lang="en-US" dirty="0" err="1"/>
              <a:t>Apoorv</a:t>
            </a:r>
            <a:r>
              <a:rPr lang="en-US" dirty="0"/>
              <a:t> to explain the Clustering task we did.</a:t>
            </a:r>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4031192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114088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2221896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Through 311 citizens can seek help to their infrastructural issues, like noise issues, sanitary problems, water leaks, through different channels and concerned authority will help them in fixing the problems.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In Data preparation, we converted the original dataset which is more than 17GB by doing the following such as we took only the data from 2018 and 2019, dropped some unnecessary columns, removed records with no city information and closing dates, and processing the fields based on our questions.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After running the mentioned changes, we came up with 1 million rows in each dataset and 25 useful columns.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Our project has 3 phases, first we analysed the general trends, second we did the supervised learning and finally we did the clustering.</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7470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In our statistical analysis, first we tried to answer the most and least complaints from each year, from the graph it is evident that the citizens reported hot water issues, Noise issues, large items collection requests most of the time for almost 2million times. And water leaks were the least reported issues.</a:t>
            </a:r>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We did borough wise analysis of the different complaints in boroughs, Queens, Brooklyn, Bronx, Manhattan and Staten Island. We see in boroughs in each year the complaints reported is almost similar, with not much notable changes.</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a:t>
            </a:r>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9719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36" name="Picture 35">
            <a:extLst>
              <a:ext uri="{FF2B5EF4-FFF2-40B4-BE49-F238E27FC236}">
                <a16:creationId xmlns:a16="http://schemas.microsoft.com/office/drawing/2014/main" id="{D6329FDB-EAF6-41D6-8C15-81DB5A9D6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28" y="2278183"/>
            <a:ext cx="10837888" cy="3433069"/>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36" name="Picture 35">
            <a:extLst>
              <a:ext uri="{FF2B5EF4-FFF2-40B4-BE49-F238E27FC236}">
                <a16:creationId xmlns:a16="http://schemas.microsoft.com/office/drawing/2014/main" id="{17AC2DCA-A413-45D0-9B24-5CD8934BE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45" y="2245535"/>
            <a:ext cx="11253937" cy="3565403"/>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36" name="Picture 35">
            <a:extLst>
              <a:ext uri="{FF2B5EF4-FFF2-40B4-BE49-F238E27FC236}">
                <a16:creationId xmlns:a16="http://schemas.microsoft.com/office/drawing/2014/main" id="{1A8D5EC5-F9E1-4887-B0C4-7F24DB2F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8" y="2364561"/>
            <a:ext cx="11167672" cy="3555118"/>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15</a:t>
            </a:fld>
            <a:endParaRPr lang="en-US" dirty="0"/>
          </a:p>
        </p:txBody>
      </p:sp>
      <p:pic>
        <p:nvPicPr>
          <p:cNvPr id="3" name="Picture 2">
            <a:extLst>
              <a:ext uri="{FF2B5EF4-FFF2-40B4-BE49-F238E27FC236}">
                <a16:creationId xmlns:a16="http://schemas.microsoft.com/office/drawing/2014/main"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1DD0A07-61DE-4E81-8F2E-A055D2198514}"/>
              </a:ext>
              <a:ext uri="{C183D7F6-B498-43B3-948B-1728B52AA6E4}">
                <adec:decorative xmlns:adec="http://schemas.microsoft.com/office/drawing/2017/decorative"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CLUSTERING</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147" name="TextBox 57">
            <a:extLst>
              <a:ext uri="{FF2B5EF4-FFF2-40B4-BE49-F238E27FC236}">
                <a16:creationId xmlns:a16="http://schemas.microsoft.com/office/drawing/2014/main" id="{A90F6D22-2C9A-4E5A-9245-FAC750A2B3D5}"/>
              </a:ext>
            </a:extLst>
          </p:cNvPr>
          <p:cNvSpPr txBox="1"/>
          <p:nvPr/>
        </p:nvSpPr>
        <p:spPr>
          <a:xfrm>
            <a:off x="670644" y="1470462"/>
            <a:ext cx="10788394" cy="4431983"/>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400" b="1" dirty="0">
                <a:solidFill>
                  <a:schemeClr val="tx1">
                    <a:lumMod val="75000"/>
                    <a:lumOff val="25000"/>
                  </a:schemeClr>
                </a:solidFill>
              </a:rPr>
              <a:t>Running K-Means clustering algorithm over various zip codes available in the Cleaned Data Set.</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Analyzing the resulting clusters of zip codes to uncover any underlying similarity or patterns in the way complaints are being raised from a group of zip codes.</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Problem Formulation : </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742950" lvl="1" indent="-285750" algn="just">
              <a:buFont typeface="Wingdings" panose="05000000000000000000" pitchFamily="2" charset="2"/>
              <a:buChar char="q"/>
            </a:pPr>
            <a:r>
              <a:rPr lang="en-US" sz="2400" b="1" dirty="0">
                <a:solidFill>
                  <a:schemeClr val="tx1">
                    <a:lumMod val="75000"/>
                    <a:lumOff val="25000"/>
                  </a:schemeClr>
                </a:solidFill>
              </a:rPr>
              <a:t>Each Unique Zip-Code was represented as a 13-D standardized vector of </a:t>
            </a:r>
            <a:r>
              <a:rPr lang="en-US" sz="2400" b="1" dirty="0" err="1">
                <a:solidFill>
                  <a:schemeClr val="tx1">
                    <a:lumMod val="75000"/>
                    <a:lumOff val="25000"/>
                  </a:schemeClr>
                </a:solidFill>
              </a:rPr>
              <a:t>Complaint_Type</a:t>
            </a:r>
            <a:r>
              <a:rPr lang="en-US" sz="2400" b="1" dirty="0">
                <a:solidFill>
                  <a:schemeClr val="tx1">
                    <a:lumMod val="75000"/>
                    <a:lumOff val="25000"/>
                  </a:schemeClr>
                </a:solidFill>
              </a:rPr>
              <a:t> count.</a:t>
            </a:r>
          </a:p>
          <a:p>
            <a:pPr marL="742950" lvl="1" indent="-285750" algn="just">
              <a:buFont typeface="Wingdings" panose="05000000000000000000" pitchFamily="2" charset="2"/>
              <a:buChar char="q"/>
            </a:pPr>
            <a:r>
              <a:rPr lang="en-US" sz="2400" b="1" dirty="0">
                <a:solidFill>
                  <a:schemeClr val="tx1">
                    <a:lumMod val="75000"/>
                    <a:lumOff val="25000"/>
                  </a:schemeClr>
                </a:solidFill>
              </a:rPr>
              <a:t>Ran K-Means simulation runs starting from 2 Clusters up to 20 Clusters and tried plotting an Elbow curve shown in the figure below.</a:t>
            </a:r>
          </a:p>
        </p:txBody>
      </p:sp>
      <p:sp>
        <p:nvSpPr>
          <p:cNvPr id="148" name="Rectangle 147">
            <a:extLst>
              <a:ext uri="{FF2B5EF4-FFF2-40B4-BE49-F238E27FC236}">
                <a16:creationId xmlns:a16="http://schemas.microsoft.com/office/drawing/2014/main" id="{66B02F3E-A224-45A3-9B36-5B57A5454223}"/>
              </a:ext>
              <a:ext uri="{C183D7F6-B498-43B3-948B-1728B52AA6E4}">
                <adec:decorative xmlns:adec="http://schemas.microsoft.com/office/drawing/2017/decorative" val="1"/>
              </a:ext>
            </a:extLst>
          </p:cNvPr>
          <p:cNvSpPr/>
          <p:nvPr/>
        </p:nvSpPr>
        <p:spPr>
          <a:xfrm>
            <a:off x="304800" y="1124262"/>
            <a:ext cx="11520083" cy="512438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013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pic>
        <p:nvPicPr>
          <p:cNvPr id="1026" name="Picture 2">
            <a:extLst>
              <a:ext uri="{FF2B5EF4-FFF2-40B4-BE49-F238E27FC236}">
                <a16:creationId xmlns:a16="http://schemas.microsoft.com/office/drawing/2014/main" id="{228719D7-ED72-4806-B574-7A15242D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61" y="2666999"/>
            <a:ext cx="1026826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7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23</a:t>
            </a:fld>
            <a:endParaRPr lang="en-US" dirty="0"/>
          </a:p>
        </p:txBody>
      </p:sp>
      <p:pic>
        <p:nvPicPr>
          <p:cNvPr id="3074" name="Picture 2">
            <a:extLst>
              <a:ext uri="{FF2B5EF4-FFF2-40B4-BE49-F238E27FC236}">
                <a16:creationId xmlns:a16="http://schemas.microsoft.com/office/drawing/2014/main" id="{92DFC295-9DB8-4259-8960-E886559C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72" y="1681360"/>
            <a:ext cx="213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FAFA492-2C4F-403C-AFAD-F0D489A58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22" y="3182296"/>
            <a:ext cx="4152900" cy="28860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57">
            <a:extLst>
              <a:ext uri="{FF2B5EF4-FFF2-40B4-BE49-F238E27FC236}">
                <a16:creationId xmlns:a16="http://schemas.microsoft.com/office/drawing/2014/main" id="{4382966D-6C28-4E14-A86A-DDB562D00209}"/>
              </a:ext>
            </a:extLst>
          </p:cNvPr>
          <p:cNvSpPr txBox="1"/>
          <p:nvPr/>
        </p:nvSpPr>
        <p:spPr>
          <a:xfrm>
            <a:off x="4881540" y="2587861"/>
            <a:ext cx="6630906" cy="2954655"/>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400" b="1" dirty="0">
                <a:solidFill>
                  <a:schemeClr val="tx1">
                    <a:lumMod val="75000"/>
                    <a:lumOff val="25000"/>
                  </a:schemeClr>
                </a:solidFill>
              </a:rPr>
              <a:t>The cost(J) on Y-Axis in the plot represents - Inertia which is the sum of squared distances of samples to their closest cluster center. </a:t>
            </a:r>
          </a:p>
          <a:p>
            <a:pPr lvl="1" algn="just"/>
            <a:endParaRPr lang="en-US" sz="2400" b="1" dirty="0">
              <a:solidFill>
                <a:schemeClr val="tx1">
                  <a:lumMod val="75000"/>
                  <a:lumOff val="25000"/>
                </a:schemeClr>
              </a:solidFill>
            </a:endParaRPr>
          </a:p>
          <a:p>
            <a:pPr lvl="1" algn="just"/>
            <a:r>
              <a:rPr lang="en-US" sz="2400" b="1" dirty="0">
                <a:solidFill>
                  <a:schemeClr val="tx1">
                    <a:lumMod val="75000"/>
                    <a:lumOff val="25000"/>
                  </a:schemeClr>
                </a:solidFill>
              </a:rPr>
              <a:t>Elbow at approximately K = 8. Therefore selected 8 as the value for the number of clusters and re-ran K-Means to obtain the results.</a:t>
            </a:r>
          </a:p>
        </p:txBody>
      </p:sp>
    </p:spTree>
    <p:extLst>
      <p:ext uri="{BB962C8B-B14F-4D97-AF65-F5344CB8AC3E}">
        <p14:creationId xmlns:p14="http://schemas.microsoft.com/office/powerpoint/2010/main" val="181250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272976"/>
            <a:ext cx="11520083" cy="497567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24</a:t>
            </a:fld>
            <a:endParaRPr lang="en-US" dirty="0"/>
          </a:p>
        </p:txBody>
      </p:sp>
      <p:sp>
        <p:nvSpPr>
          <p:cNvPr id="36" name="TextBox 57">
            <a:extLst>
              <a:ext uri="{FF2B5EF4-FFF2-40B4-BE49-F238E27FC236}">
                <a16:creationId xmlns:a16="http://schemas.microsoft.com/office/drawing/2014/main" id="{4382966D-6C28-4E14-A86A-DDB562D00209}"/>
              </a:ext>
            </a:extLst>
          </p:cNvPr>
          <p:cNvSpPr txBox="1"/>
          <p:nvPr/>
        </p:nvSpPr>
        <p:spPr>
          <a:xfrm>
            <a:off x="77041" y="1464802"/>
            <a:ext cx="11600609" cy="175432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200" b="1" dirty="0">
                <a:solidFill>
                  <a:schemeClr val="tx1">
                    <a:lumMod val="75000"/>
                    <a:lumOff val="25000"/>
                  </a:schemeClr>
                </a:solidFill>
              </a:rPr>
              <a:t>Municipal authorities can divide the entire New York city zip-codes into 8 Non-Emergency-Service-Groups (based on 8 clusters) and further allocate resources to these groups based on the more frequent and common complaint types within that group of.</a:t>
            </a:r>
          </a:p>
          <a:p>
            <a:pPr lvl="1" algn="just"/>
            <a:endParaRPr lang="en-US" sz="2400" b="1" dirty="0">
              <a:solidFill>
                <a:schemeClr val="tx1">
                  <a:lumMod val="75000"/>
                  <a:lumOff val="25000"/>
                </a:schemeClr>
              </a:solidFill>
            </a:endParaRPr>
          </a:p>
          <a:p>
            <a:pPr lvl="1" algn="just"/>
            <a:endParaRPr 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id="{1F0ED8C7-45D3-4816-8FCA-23A6F474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0" y="2957000"/>
            <a:ext cx="11333333" cy="2723809"/>
          </a:xfrm>
          <a:prstGeom prst="rect">
            <a:avLst/>
          </a:prstGeom>
        </p:spPr>
      </p:pic>
    </p:spTree>
    <p:extLst>
      <p:ext uri="{BB962C8B-B14F-4D97-AF65-F5344CB8AC3E}">
        <p14:creationId xmlns:p14="http://schemas.microsoft.com/office/powerpoint/2010/main" val="18752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Objective :  To predict the closure time for a particular request</a:t>
            </a:r>
          </a:p>
          <a:p>
            <a:endParaRPr lang="en-US" sz="2400" b="1" dirty="0">
              <a:solidFill>
                <a:schemeClr val="tx1">
                  <a:lumMod val="75000"/>
                  <a:lumOff val="25000"/>
                </a:schemeClr>
              </a:solidFill>
            </a:endParaRPr>
          </a:p>
          <a:p>
            <a:r>
              <a:rPr lang="en-US" sz="2400" b="1" dirty="0">
                <a:solidFill>
                  <a:schemeClr val="tx1">
                    <a:lumMod val="75000"/>
                    <a:lumOff val="25000"/>
                  </a:schemeClr>
                </a:solidFill>
              </a:rPr>
              <a:t>Models:</a:t>
            </a:r>
          </a:p>
          <a:p>
            <a:pPr marL="800100" lvl="1" indent="-342900">
              <a:buFont typeface="Wingdings" panose="05000000000000000000" pitchFamily="2" charset="2"/>
              <a:buChar char="q"/>
            </a:pPr>
            <a:r>
              <a:rPr lang="en-US" sz="2400" b="1" dirty="0">
                <a:solidFill>
                  <a:schemeClr val="tx1">
                    <a:lumMod val="75000"/>
                    <a:lumOff val="25000"/>
                  </a:schemeClr>
                </a:solidFill>
              </a:rPr>
              <a:t>Linear Regression</a:t>
            </a:r>
          </a:p>
          <a:p>
            <a:pPr marL="800100" lvl="1" indent="-342900">
              <a:buFont typeface="Wingdings" panose="05000000000000000000" pitchFamily="2" charset="2"/>
              <a:buChar char="q"/>
            </a:pPr>
            <a:r>
              <a:rPr lang="en-US" sz="2400" b="1" dirty="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25</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Data Preparation:</a:t>
            </a:r>
          </a:p>
          <a:p>
            <a:pPr marL="800100" lvl="1" indent="-342900">
              <a:buFont typeface="Wingdings" panose="05000000000000000000" pitchFamily="2" charset="2"/>
              <a:buChar char="q"/>
            </a:pPr>
            <a:r>
              <a:rPr lang="en-US" sz="2400" b="1" dirty="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a:solidFill>
                  <a:schemeClr val="tx1">
                    <a:lumMod val="75000"/>
                    <a:lumOff val="25000"/>
                  </a:schemeClr>
                </a:solidFill>
              </a:rPr>
              <a:t>ParamGrid</a:t>
            </a:r>
            <a:r>
              <a:rPr lang="en-US" sz="2400" b="1" dirty="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a:solidFill>
                  <a:schemeClr val="tx1">
                    <a:lumMod val="75000"/>
                    <a:lumOff val="25000"/>
                  </a:schemeClr>
                </a:solidFill>
              </a:rPr>
              <a:t>CV selects best hyper parameters from </a:t>
            </a:r>
            <a:r>
              <a:rPr lang="en-US" sz="2400" b="1" dirty="0" err="1">
                <a:solidFill>
                  <a:schemeClr val="tx1">
                    <a:lumMod val="75000"/>
                    <a:lumOff val="25000"/>
                  </a:schemeClr>
                </a:solidFill>
              </a:rPr>
              <a:t>ParamGrid</a:t>
            </a:r>
            <a:r>
              <a:rPr lang="en-US" sz="2400" b="1" dirty="0">
                <a:solidFill>
                  <a:schemeClr val="tx1">
                    <a:lumMod val="75000"/>
                    <a:lumOff val="25000"/>
                  </a:schemeClr>
                </a:solidFill>
              </a:rPr>
              <a:t>.</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26</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618630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Training:</a:t>
            </a:r>
          </a:p>
          <a:p>
            <a:pPr marL="800100" lvl="1" indent="-342900">
              <a:buFont typeface="Wingdings" panose="05000000000000000000" pitchFamily="2" charset="2"/>
              <a:buChar char="q"/>
            </a:pPr>
            <a:r>
              <a:rPr lang="en-US" sz="2400" b="1" dirty="0">
                <a:solidFill>
                  <a:schemeClr val="tx1">
                    <a:lumMod val="75000"/>
                    <a:lumOff val="25000"/>
                  </a:schemeClr>
                </a:solidFill>
              </a:rPr>
              <a:t>All three models were trained with best hyper parameters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Evaluation:</a:t>
            </a:r>
          </a:p>
          <a:p>
            <a:pPr marL="800100" lvl="1" indent="-342900">
              <a:buFont typeface="Wingdings" panose="05000000000000000000" pitchFamily="2" charset="2"/>
              <a:buChar char="q"/>
            </a:pPr>
            <a:r>
              <a:rPr lang="en-US" sz="2400" b="1" dirty="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a:solidFill>
                  <a:schemeClr val="tx1">
                    <a:lumMod val="75000"/>
                    <a:lumOff val="25000"/>
                  </a:schemeClr>
                </a:solidFill>
              </a:rPr>
              <a:t>R-square(Co-</a:t>
            </a:r>
            <a:r>
              <a:rPr lang="en-US" sz="2400" b="1" dirty="0" err="1">
                <a:solidFill>
                  <a:schemeClr val="tx1">
                    <a:lumMod val="75000"/>
                    <a:lumOff val="25000"/>
                  </a:schemeClr>
                </a:solidFill>
              </a:rPr>
              <a:t>effecient</a:t>
            </a:r>
            <a:r>
              <a:rPr lang="en-US" sz="2400" b="1" dirty="0">
                <a:solidFill>
                  <a:schemeClr val="tx1">
                    <a:lumMod val="75000"/>
                    <a:lumOff val="25000"/>
                  </a:schemeClr>
                </a:solidFill>
              </a:rPr>
              <a:t> of determination)</a:t>
            </a:r>
          </a:p>
          <a:p>
            <a:endParaRPr lang="en-US" sz="2400" b="1" dirty="0">
              <a:solidFill>
                <a:schemeClr val="tx1">
                  <a:lumMod val="75000"/>
                  <a:lumOff val="25000"/>
                </a:schemeClr>
              </a:solidFill>
            </a:endParaRPr>
          </a:p>
          <a:p>
            <a:r>
              <a:rPr lang="en-US" sz="2400" b="1" dirty="0">
                <a:solidFill>
                  <a:schemeClr val="tx1">
                    <a:lumMod val="75000"/>
                    <a:lumOff val="25000"/>
                  </a:schemeClr>
                </a:solidFill>
              </a:rPr>
              <a:t>Best Model:</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 with RMSE= 194.61 and R-square = 0.345</a:t>
            </a:r>
          </a:p>
          <a:p>
            <a:endParaRPr lang="en-US" sz="2400" b="1" dirty="0">
              <a:solidFill>
                <a:schemeClr val="tx1">
                  <a:lumMod val="75000"/>
                  <a:lumOff val="25000"/>
                </a:schemeClr>
              </a:solidFill>
            </a:endParaRPr>
          </a:p>
          <a:p>
            <a:r>
              <a:rPr lang="en-US" sz="2400" b="1" dirty="0">
                <a:solidFill>
                  <a:schemeClr val="tx1">
                    <a:lumMod val="75000"/>
                    <a:lumOff val="25000"/>
                  </a:schemeClr>
                </a:solidFill>
              </a:rPr>
              <a:t>Feature Importance for best model:</a:t>
            </a:r>
          </a:p>
          <a:p>
            <a:pPr marL="800100" lvl="1" indent="-342900">
              <a:buFont typeface="Wingdings" panose="05000000000000000000" pitchFamily="2" charset="2"/>
              <a:buChar char="q"/>
            </a:pPr>
            <a:r>
              <a:rPr lang="en-US" b="1" dirty="0" err="1">
                <a:solidFill>
                  <a:schemeClr val="tx1">
                    <a:lumMod val="75000"/>
                    <a:lumOff val="25000"/>
                  </a:schemeClr>
                </a:solidFill>
              </a:rPr>
              <a:t>Creation_Month</a:t>
            </a:r>
            <a:r>
              <a:rPr lang="en-US" b="1" dirty="0">
                <a:solidFill>
                  <a:schemeClr val="tx1">
                    <a:lumMod val="75000"/>
                    <a:lumOff val="25000"/>
                  </a:schemeClr>
                </a:solidFill>
              </a:rPr>
              <a:t> - 0.188</a:t>
            </a:r>
          </a:p>
          <a:p>
            <a:pPr marL="800100" lvl="1" indent="-342900">
              <a:buFont typeface="Wingdings" panose="05000000000000000000" pitchFamily="2" charset="2"/>
              <a:buChar char="q"/>
            </a:pPr>
            <a:r>
              <a:rPr lang="en-US" b="1" dirty="0" err="1">
                <a:solidFill>
                  <a:schemeClr val="tx1">
                    <a:lumMod val="75000"/>
                    <a:lumOff val="25000"/>
                  </a:schemeClr>
                </a:solidFill>
              </a:rPr>
              <a:t>Creation_Day</a:t>
            </a:r>
            <a:r>
              <a:rPr lang="en-US" b="1" dirty="0">
                <a:solidFill>
                  <a:schemeClr val="tx1">
                    <a:lumMod val="75000"/>
                    <a:lumOff val="25000"/>
                  </a:schemeClr>
                </a:solidFill>
              </a:rPr>
              <a:t> - 0.098</a:t>
            </a:r>
          </a:p>
          <a:p>
            <a:pPr marL="800100" lvl="1" indent="-342900">
              <a:buFont typeface="Wingdings" panose="05000000000000000000" pitchFamily="2" charset="2"/>
              <a:buChar char="q"/>
            </a:pPr>
            <a:r>
              <a:rPr lang="en-US" b="1" dirty="0" err="1">
                <a:solidFill>
                  <a:schemeClr val="tx1">
                    <a:lumMod val="75000"/>
                    <a:lumOff val="25000"/>
                  </a:schemeClr>
                </a:solidFill>
              </a:rPr>
              <a:t>Creation_Hour</a:t>
            </a:r>
            <a:r>
              <a:rPr lang="en-US" b="1" dirty="0">
                <a:solidFill>
                  <a:schemeClr val="tx1">
                    <a:lumMod val="75000"/>
                    <a:lumOff val="25000"/>
                  </a:schemeClr>
                </a:solidFill>
              </a:rPr>
              <a:t> - 0.152</a:t>
            </a:r>
          </a:p>
          <a:p>
            <a:pPr marL="800100" lvl="1" indent="-342900">
              <a:buFont typeface="Wingdings" panose="05000000000000000000" pitchFamily="2" charset="2"/>
              <a:buChar char="q"/>
            </a:pPr>
            <a:r>
              <a:rPr lang="en-US" b="1" dirty="0" err="1">
                <a:solidFill>
                  <a:schemeClr val="tx1">
                    <a:lumMod val="75000"/>
                    <a:lumOff val="25000"/>
                  </a:schemeClr>
                </a:solidFill>
              </a:rPr>
              <a:t>e_AGENCY_DOITT</a:t>
            </a:r>
            <a:r>
              <a:rPr lang="en-US" b="1" dirty="0">
                <a:solidFill>
                  <a:schemeClr val="tx1">
                    <a:lumMod val="75000"/>
                    <a:lumOff val="25000"/>
                  </a:schemeClr>
                </a:solidFill>
              </a:rPr>
              <a:t> - 0.076</a:t>
            </a:r>
          </a:p>
          <a:p>
            <a:pPr marL="800100" lvl="1" indent="-342900">
              <a:buFont typeface="Wingdings" panose="05000000000000000000" pitchFamily="2" charset="2"/>
              <a:buChar char="q"/>
            </a:pPr>
            <a:r>
              <a:rPr lang="en-US" b="1" dirty="0" err="1">
                <a:solidFill>
                  <a:schemeClr val="tx1">
                    <a:lumMod val="75000"/>
                    <a:lumOff val="25000"/>
                  </a:schemeClr>
                </a:solidFill>
              </a:rPr>
              <a:t>e_COMPLAIN_TYPE_Noise</a:t>
            </a:r>
            <a:r>
              <a:rPr lang="en-US" b="1" dirty="0">
                <a:solidFill>
                  <a:schemeClr val="tx1">
                    <a:lumMod val="75000"/>
                    <a:lumOff val="25000"/>
                  </a:schemeClr>
                </a:solidFill>
              </a:rPr>
              <a:t> - Commercial - 0.085</a:t>
            </a:r>
          </a:p>
          <a:p>
            <a:pPr lvl="1"/>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27</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514098" y="1331197"/>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id="{7F33D34E-3B2C-4A87-9BBF-B17B0E55653A}"/>
              </a:ext>
            </a:extLst>
          </p:cNvPr>
          <p:cNvSpPr txBox="1"/>
          <p:nvPr/>
        </p:nvSpPr>
        <p:spPr>
          <a:xfrm>
            <a:off x="4798205" y="1379963"/>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id="{C9981A12-3C17-4E5B-8FDB-97C35A7F0E10}"/>
              </a:ext>
            </a:extLst>
          </p:cNvPr>
          <p:cNvSpPr txBox="1"/>
          <p:nvPr/>
        </p:nvSpPr>
        <p:spPr>
          <a:xfrm>
            <a:off x="8498204" y="1370852"/>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id="{E020D77B-7EB7-42A8-902F-8C6DB35DFFD1}"/>
              </a:ext>
            </a:extLst>
          </p:cNvPr>
          <p:cNvSpPr txBox="1"/>
          <p:nvPr/>
        </p:nvSpPr>
        <p:spPr>
          <a:xfrm>
            <a:off x="9083255" y="2072829"/>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id="{A4140ECA-2FFA-48E1-A3A0-B84AB764BD1E}"/>
              </a:ext>
              <a:ext uri="{C183D7F6-B498-43B3-948B-1728B52AA6E4}">
                <adec:decorative xmlns:adec="http://schemas.microsoft.com/office/drawing/2017/decorative" val="1"/>
              </a:ext>
            </a:extLst>
          </p:cNvPr>
          <p:cNvSpPr/>
          <p:nvPr/>
        </p:nvSpPr>
        <p:spPr>
          <a:xfrm>
            <a:off x="304800" y="1174044"/>
            <a:ext cx="11520083" cy="5291814"/>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67117" y="974478"/>
            <a:ext cx="11457766"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tx1">
                  <a:lumMod val="75000"/>
                  <a:lumOff val="25000"/>
                </a:schemeClr>
              </a:solidFill>
            </a:endParaRPr>
          </a:p>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1127960"/>
            <a:ext cx="11520083" cy="524072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174164" y="1678952"/>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endParaRPr lang="en-US" sz="3600" dirty="0"/>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id="{95AA9EEC-2111-4F7B-A2BC-348C6CE11F68}"/>
              </a:ext>
              <a:ext uri="{C183D7F6-B498-43B3-948B-1728B52AA6E4}">
                <adec:decorative xmlns:adec="http://schemas.microsoft.com/office/drawing/2017/decorative" val="1"/>
              </a:ext>
            </a:extLst>
          </p:cNvPr>
          <p:cNvSpPr/>
          <p:nvPr/>
        </p:nvSpPr>
        <p:spPr>
          <a:xfrm>
            <a:off x="304800" y="1075418"/>
            <a:ext cx="11520083" cy="530068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id="{A38ACBDC-6517-4AC8-818D-FF9125DEF9E7}"/>
              </a:ext>
            </a:extLst>
          </p:cNvPr>
          <p:cNvSpPr txBox="1"/>
          <p:nvPr/>
        </p:nvSpPr>
        <p:spPr>
          <a:xfrm>
            <a:off x="5302959"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78 minutes</a:t>
            </a:r>
            <a:endParaRPr lang="en-US" sz="36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2A689BC-B2F7-450F-8323-799D7D2D8C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5" y="1141411"/>
            <a:ext cx="1517837" cy="1204151"/>
          </a:xfrm>
          <a:prstGeom prst="rect">
            <a:avLst/>
          </a:prstGeom>
        </p:spPr>
      </p:pic>
      <p:sp>
        <p:nvSpPr>
          <p:cNvPr id="4" name="Plus Sign 3">
            <a:extLst>
              <a:ext uri="{FF2B5EF4-FFF2-40B4-BE49-F238E27FC236}">
                <a16:creationId xmlns:a16="http://schemas.microsoft.com/office/drawing/2014/main" id="{6A72FE21-37C0-48FE-9A26-3CB78625C5B4}"/>
              </a:ext>
            </a:extLst>
          </p:cNvPr>
          <p:cNvSpPr/>
          <p:nvPr/>
        </p:nvSpPr>
        <p:spPr>
          <a:xfrm>
            <a:off x="1968576" y="1393786"/>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Plus Sign 11">
            <a:extLst>
              <a:ext uri="{FF2B5EF4-FFF2-40B4-BE49-F238E27FC236}">
                <a16:creationId xmlns:a16="http://schemas.microsoft.com/office/drawing/2014/main" id="{38236665-A00D-450C-B5C1-0CAE55E7D4D0}"/>
              </a:ext>
            </a:extLst>
          </p:cNvPr>
          <p:cNvSpPr/>
          <p:nvPr/>
        </p:nvSpPr>
        <p:spPr>
          <a:xfrm>
            <a:off x="4826363" y="1352309"/>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Equals 8">
            <a:extLst>
              <a:ext uri="{FF2B5EF4-FFF2-40B4-BE49-F238E27FC236}">
                <a16:creationId xmlns:a16="http://schemas.microsoft.com/office/drawing/2014/main" id="{BC7B1335-8381-4D9D-9A35-CAB0AA6EE96C}"/>
              </a:ext>
            </a:extLst>
          </p:cNvPr>
          <p:cNvSpPr/>
          <p:nvPr/>
        </p:nvSpPr>
        <p:spPr>
          <a:xfrm>
            <a:off x="7922141" y="1494891"/>
            <a:ext cx="575734" cy="413275"/>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4" name="TextBox 47">
            <a:extLst>
              <a:ext uri="{FF2B5EF4-FFF2-40B4-BE49-F238E27FC236}">
                <a16:creationId xmlns:a16="http://schemas.microsoft.com/office/drawing/2014/main" id="{49A48530-3CE5-4808-973F-03FE18EA8BE4}"/>
              </a:ext>
            </a:extLst>
          </p:cNvPr>
          <p:cNvSpPr txBox="1"/>
          <p:nvPr/>
        </p:nvSpPr>
        <p:spPr>
          <a:xfrm>
            <a:off x="8451938"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Final Data</a:t>
            </a:r>
            <a:endParaRPr lang="en-US" sz="3600" dirty="0">
              <a:solidFill>
                <a:schemeClr val="tx1">
                  <a:lumMod val="75000"/>
                  <a:lumOff val="25000"/>
                </a:schemeClr>
              </a:solidFill>
            </a:endParaRPr>
          </a:p>
        </p:txBody>
      </p:sp>
      <p:sp>
        <p:nvSpPr>
          <p:cNvPr id="15" name="TextBox 47">
            <a:extLst>
              <a:ext uri="{FF2B5EF4-FFF2-40B4-BE49-F238E27FC236}">
                <a16:creationId xmlns:a16="http://schemas.microsoft.com/office/drawing/2014/main" id="{A08E6EDC-E07E-4503-9C87-CC5A00D760FE}"/>
              </a:ext>
            </a:extLst>
          </p:cNvPr>
          <p:cNvSpPr txBox="1"/>
          <p:nvPr/>
        </p:nvSpPr>
        <p:spPr>
          <a:xfrm>
            <a:off x="2469357" y="1456578"/>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8 GB RAM</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781" y="1226782"/>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Project phases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79807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General Trend Analysis</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311227"/>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Supervised Learning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621343"/>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Clustering  Unsupervised Learning</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5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3" name="Picture 2">
            <a:extLst>
              <a:ext uri="{FF2B5EF4-FFF2-40B4-BE49-F238E27FC236}">
                <a16:creationId xmlns:a16="http://schemas.microsoft.com/office/drawing/2014/main"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1997</Words>
  <Application>Microsoft Office PowerPoint</Application>
  <PresentationFormat>Widescreen</PresentationFormat>
  <Paragraphs>241</Paragraphs>
  <Slides>28</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Courier New</vt:lpstr>
      <vt:lpstr>Segoe UI Light</vt:lpstr>
      <vt:lpstr>Wingdings</vt:lpstr>
      <vt:lpstr>Office Theme</vt:lpstr>
      <vt:lpstr>Slide 1</vt:lpstr>
      <vt:lpstr>NYC 311</vt:lpstr>
      <vt:lpstr>NYC 311</vt:lpstr>
      <vt:lpstr>Data preparation</vt:lpstr>
      <vt:lpstr>Data - AFTER</vt:lpstr>
      <vt:lpstr>Project phases</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CLUSTERING</vt:lpstr>
      <vt:lpstr>CLUSTERING</vt:lpstr>
      <vt:lpstr>CLUSTERING</vt:lpstr>
      <vt:lpstr>CLUSTERING</vt:lpstr>
      <vt:lpstr>Supervised learning</vt:lpstr>
      <vt:lpstr>Supervised learning</vt:lpstr>
      <vt:lpstr>Supervised learning</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2020-04-08T20:15:59Z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