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6" r:id="rId5"/>
    <p:sldId id="258" r:id="rId6"/>
    <p:sldId id="257" r:id="rId7"/>
    <p:sldId id="268" r:id="rId8"/>
    <p:sldId id="269" r:id="rId9"/>
    <p:sldId id="291" r:id="rId10"/>
    <p:sldId id="270" r:id="rId11"/>
    <p:sldId id="26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92" r:id="rId25"/>
    <p:sldId id="293" r:id="rId26"/>
    <p:sldId id="294" r:id="rId27"/>
    <p:sldId id="295" r:id="rId28"/>
    <p:sldId id="284" r:id="rId29"/>
    <p:sldId id="285" r:id="rId30"/>
    <p:sldId id="286"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77879" autoAdjust="0"/>
  </p:normalViewPr>
  <p:slideViewPr>
    <p:cSldViewPr snapToGrid="0" showGuides="1">
      <p:cViewPr varScale="1">
        <p:scale>
          <a:sx n="85" d="100"/>
          <a:sy n="85" d="100"/>
        </p:scale>
        <p:origin x="1596" y="96"/>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r>
              <a:rPr lang="en-IN" dirty="0"/>
              <a:t>Analysis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118909952"/>
        <c:axId val="118915840"/>
        <c:axId val="0"/>
      </c:bar3DChart>
      <c:catAx>
        <c:axId val="118909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18915840"/>
        <c:crosses val="autoZero"/>
        <c:auto val="1"/>
        <c:lblAlgn val="ctr"/>
        <c:lblOffset val="100"/>
        <c:noMultiLvlLbl val="0"/>
      </c:catAx>
      <c:valAx>
        <c:axId val="118915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18909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0BAB090A-FC60-45D3-85CF-0FDEE3D66F2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191500" cy="44767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4/8/2020</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Good evening everyone. </a:t>
            </a:r>
          </a:p>
          <a:p>
            <a:r>
              <a:rPr lang="en-IN" sz="1200" kern="1200" dirty="0">
                <a:solidFill>
                  <a:schemeClr val="tx1"/>
                </a:solidFill>
                <a:effectLst/>
                <a:latin typeface="+mn-lt"/>
                <a:ea typeface="+mn-ea"/>
                <a:cs typeface="+mn-cs"/>
              </a:rPr>
              <a:t>Welcome to our </a:t>
            </a:r>
            <a:r>
              <a:rPr lang="en-IN" sz="1200" kern="1200" dirty="0" err="1">
                <a:solidFill>
                  <a:schemeClr val="tx1"/>
                </a:solidFill>
                <a:effectLst/>
                <a:latin typeface="+mn-lt"/>
                <a:ea typeface="+mn-ea"/>
                <a:cs typeface="+mn-cs"/>
              </a:rPr>
              <a:t>BigData</a:t>
            </a:r>
            <a:r>
              <a:rPr lang="en-IN" sz="1200" kern="1200" dirty="0">
                <a:solidFill>
                  <a:schemeClr val="tx1"/>
                </a:solidFill>
                <a:effectLst/>
                <a:latin typeface="+mn-lt"/>
                <a:ea typeface="+mn-ea"/>
                <a:cs typeface="+mn-cs"/>
              </a:rPr>
              <a:t> Analytics project presentation. </a:t>
            </a:r>
          </a:p>
          <a:p>
            <a:r>
              <a:rPr lang="en-IN" sz="1200" kern="1200" dirty="0">
                <a:solidFill>
                  <a:schemeClr val="tx1"/>
                </a:solidFill>
                <a:effectLst/>
                <a:latin typeface="+mn-lt"/>
                <a:ea typeface="+mn-ea"/>
                <a:cs typeface="+mn-cs"/>
              </a:rPr>
              <a:t>In this project, we have analysed NYC’s 311 data.</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162237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63319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Then we tried to find out the most and least vehicle parking complaints getting in hourly basis, and most number of complaints are getting between 9 and 10 at night and least were getting between 12 and 1 at midnight.</a:t>
            </a:r>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189783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did same analysis on daily basis on Noise complaints and they were getting around 12000 complaints every day of the month.</a:t>
            </a:r>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32597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When we did the same for the months, we see in June most complaints were reported.</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55417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Our next aim is to find out the resolving time for each complaint types, Unsanitary condition issues were taking most time to resolve almost 500 hours, which is like 21 days. Complaints about illegal parking, commercial noise were sorted out immediately within hours.</a:t>
            </a:r>
          </a:p>
        </p:txBody>
      </p:sp>
      <p:sp>
        <p:nvSpPr>
          <p:cNvPr id="4" name="Slide Number Placeholder 3"/>
          <p:cNvSpPr>
            <a:spLocks noGrp="1"/>
          </p:cNvSpPr>
          <p:nvPr>
            <p:ph type="sldNum" sz="quarter" idx="5"/>
          </p:nvPr>
        </p:nvSpPr>
        <p:spPr/>
        <p:txBody>
          <a:bodyPr/>
          <a:lstStyle/>
          <a:p>
            <a:fld id="{7F48DEA9-6F4F-4540-9E5D-C6F39079AF72}" type="slidenum">
              <a:rPr lang="en-US" smtClean="0"/>
              <a:t>15</a:t>
            </a:fld>
            <a:endParaRPr lang="en-US" dirty="0"/>
          </a:p>
        </p:txBody>
      </p:sp>
    </p:spTree>
    <p:extLst>
      <p:ext uri="{BB962C8B-B14F-4D97-AF65-F5344CB8AC3E}">
        <p14:creationId xmlns:p14="http://schemas.microsoft.com/office/powerpoint/2010/main" val="391720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On further analysis of resolving time for different agencies we found out that agencies are bound to solve specific issues, like, Department of Sanitation handles, sanitation issues and department of environmental protection handles noise and water protection at home.</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2220523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3100612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18</a:t>
            </a:fld>
            <a:endParaRPr lang="en-US" dirty="0"/>
          </a:p>
        </p:txBody>
      </p:sp>
    </p:spTree>
    <p:extLst>
      <p:ext uri="{BB962C8B-B14F-4D97-AF65-F5344CB8AC3E}">
        <p14:creationId xmlns:p14="http://schemas.microsoft.com/office/powerpoint/2010/main" val="478179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19</a:t>
            </a:fld>
            <a:endParaRPr lang="en-US" dirty="0"/>
          </a:p>
        </p:txBody>
      </p:sp>
    </p:spTree>
    <p:extLst>
      <p:ext uri="{BB962C8B-B14F-4D97-AF65-F5344CB8AC3E}">
        <p14:creationId xmlns:p14="http://schemas.microsoft.com/office/powerpoint/2010/main" val="103143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311 is an non-emergency helpline number in North America, in NYC the data has been maintained daily for the last 10 years.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 me invite </a:t>
            </a:r>
            <a:r>
              <a:rPr lang="en-US" dirty="0" err="1"/>
              <a:t>Apoorv</a:t>
            </a:r>
            <a:r>
              <a:rPr lang="en-US" dirty="0"/>
              <a:t> to explain the Clustering task we did.</a:t>
            </a:r>
          </a:p>
        </p:txBody>
      </p:sp>
      <p:sp>
        <p:nvSpPr>
          <p:cNvPr id="4" name="Slide Number Placeholder 3"/>
          <p:cNvSpPr>
            <a:spLocks noGrp="1"/>
          </p:cNvSpPr>
          <p:nvPr>
            <p:ph type="sldNum" sz="quarter" idx="5"/>
          </p:nvPr>
        </p:nvSpPr>
        <p:spPr/>
        <p:txBody>
          <a:bodyPr/>
          <a:lstStyle/>
          <a:p>
            <a:fld id="{7F48DEA9-6F4F-4540-9E5D-C6F39079AF72}" type="slidenum">
              <a:rPr lang="en-US" smtClean="0"/>
              <a:t>20</a:t>
            </a:fld>
            <a:endParaRPr lang="en-US" dirty="0"/>
          </a:p>
        </p:txBody>
      </p:sp>
    </p:spTree>
    <p:extLst>
      <p:ext uri="{BB962C8B-B14F-4D97-AF65-F5344CB8AC3E}">
        <p14:creationId xmlns:p14="http://schemas.microsoft.com/office/powerpoint/2010/main" val="3068311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21</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22</a:t>
            </a:fld>
            <a:endParaRPr lang="en-US" dirty="0"/>
          </a:p>
        </p:txBody>
      </p:sp>
    </p:spTree>
    <p:extLst>
      <p:ext uri="{BB962C8B-B14F-4D97-AF65-F5344CB8AC3E}">
        <p14:creationId xmlns:p14="http://schemas.microsoft.com/office/powerpoint/2010/main" val="4031192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23</a:t>
            </a:fld>
            <a:endParaRPr lang="en-US" dirty="0"/>
          </a:p>
        </p:txBody>
      </p:sp>
    </p:spTree>
    <p:extLst>
      <p:ext uri="{BB962C8B-B14F-4D97-AF65-F5344CB8AC3E}">
        <p14:creationId xmlns:p14="http://schemas.microsoft.com/office/powerpoint/2010/main" val="114088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24</a:t>
            </a:fld>
            <a:endParaRPr lang="en-US" dirty="0"/>
          </a:p>
        </p:txBody>
      </p:sp>
    </p:spTree>
    <p:extLst>
      <p:ext uri="{BB962C8B-B14F-4D97-AF65-F5344CB8AC3E}">
        <p14:creationId xmlns:p14="http://schemas.microsoft.com/office/powerpoint/2010/main" val="2221896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26</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27</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28</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Through 311 citizens can seek help to their infrastructural issues, like noise issues, sanitary problems, water leaks, through different channels and concerned authority will help them in fixing the problems.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In Data preparation, we converted the original dataset which is more than 17GB by doing the following such as we took only the data from 2018 and 2019, dropped some unnecessary columns, removed records with no city information and closing dates, and processing the fields based on our questions.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After running the mentioned changes, we came up with 1 million rows in each dataset and 25 useful columns.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293553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Our project has 3 phases, first we analysed the general trends, second we did the supervised learning and finally we did the clustering.</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74701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our statistical analysis, first we tried to answer the most and least complaints from each year, from the graph it is evident that the citizens reported hot water issues, Noise issues, large items collection requests most of the time for almost 2million times. And water leaks were the least reported issues.</a:t>
            </a:r>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135833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We did borough wise analysis of the different complaints in boroughs, Queens, Brooklyn, Bronx, Manhattan and Staten Island. We see in boroughs in each year the complaints reported is almost similar, with not much notable changes.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69719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1" y="-1"/>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532341" y="2723028"/>
            <a:ext cx="5127316" cy="646331"/>
          </a:xfrm>
          <a:prstGeom prst="rect">
            <a:avLst/>
          </a:prstGeom>
          <a:noFill/>
        </p:spPr>
        <p:txBody>
          <a:bodyPr wrap="square" rtlCol="0" anchor="ctr">
            <a:spAutoFit/>
          </a:bodyPr>
          <a:lstStyle/>
          <a:p>
            <a:pPr algn="ctr"/>
            <a:r>
              <a:rPr lang="en-US" sz="3600" b="1" dirty="0">
                <a:solidFill>
                  <a:schemeClr val="bg1"/>
                </a:solidFill>
                <a:latin typeface="+mj-lt"/>
              </a:rPr>
              <a:t>NYC 311Data Analysis</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49" y="3353970"/>
            <a:ext cx="5143500" cy="338554"/>
          </a:xfrm>
          <a:prstGeom prst="rect">
            <a:avLst/>
          </a:prstGeom>
          <a:noFill/>
        </p:spPr>
        <p:txBody>
          <a:bodyPr wrap="square" rtlCol="0" anchor="ctr">
            <a:spAutoFit/>
          </a:bodyPr>
          <a:lstStyle/>
          <a:p>
            <a:pPr algn="ctr"/>
            <a:r>
              <a:rPr lang="en-US" sz="1600" dirty="0">
                <a:solidFill>
                  <a:schemeClr val="bg1"/>
                </a:solidFill>
              </a:rPr>
              <a:t>- Project Presentation SOEN 691 -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22" name="TextBox 21">
            <a:extLst>
              <a:ext uri="{FF2B5EF4-FFF2-40B4-BE49-F238E27FC236}">
                <a16:creationId xmlns:a16="http://schemas.microsoft.com/office/drawing/2014/main" id="{6B91734C-79AB-4F94-B76F-15D69E01D640}"/>
              </a:ext>
            </a:extLst>
          </p:cNvPr>
          <p:cNvSpPr txBox="1"/>
          <p:nvPr/>
        </p:nvSpPr>
        <p:spPr>
          <a:xfrm>
            <a:off x="6339229" y="4188038"/>
            <a:ext cx="6097206" cy="2800767"/>
          </a:xfrm>
          <a:prstGeom prst="rect">
            <a:avLst/>
          </a:prstGeom>
          <a:noFill/>
        </p:spPr>
        <p:txBody>
          <a:bodyPr wrap="square" rtlCol="0" anchor="ctr">
            <a:spAutoFit/>
          </a:bodyPr>
          <a:lstStyle/>
          <a:p>
            <a:pPr algn="ctr"/>
            <a:r>
              <a:rPr lang="en-US" sz="2800" dirty="0">
                <a:solidFill>
                  <a:schemeClr val="bg1"/>
                </a:solidFill>
                <a:latin typeface="+mj-lt"/>
              </a:rPr>
              <a:t>Team 20</a:t>
            </a:r>
          </a:p>
          <a:p>
            <a:pPr algn="ctr"/>
            <a:r>
              <a:rPr lang="en-US" sz="2800" b="1" dirty="0" err="1">
                <a:solidFill>
                  <a:schemeClr val="bg1"/>
                </a:solidFill>
                <a:latin typeface="+mj-lt"/>
              </a:rPr>
              <a:t>Apoorv</a:t>
            </a:r>
            <a:r>
              <a:rPr lang="en-US" sz="2800" b="1" dirty="0">
                <a:solidFill>
                  <a:schemeClr val="bg1"/>
                </a:solidFill>
                <a:latin typeface="+mj-lt"/>
              </a:rPr>
              <a:t> </a:t>
            </a:r>
            <a:r>
              <a:rPr lang="en-US" sz="2800" b="1" dirty="0" err="1">
                <a:solidFill>
                  <a:schemeClr val="bg1"/>
                </a:solidFill>
                <a:latin typeface="+mj-lt"/>
              </a:rPr>
              <a:t>Semal</a:t>
            </a:r>
            <a:endParaRPr lang="en-US" sz="2800" b="1" dirty="0">
              <a:solidFill>
                <a:schemeClr val="bg1"/>
              </a:solidFill>
              <a:latin typeface="+mj-lt"/>
            </a:endParaRPr>
          </a:p>
          <a:p>
            <a:pPr algn="ctr"/>
            <a:r>
              <a:rPr lang="en-US" sz="2800" b="1" dirty="0">
                <a:solidFill>
                  <a:schemeClr val="bg1"/>
                </a:solidFill>
                <a:latin typeface="+mj-lt"/>
              </a:rPr>
              <a:t>Hareesh Kavumkulath</a:t>
            </a:r>
          </a:p>
          <a:p>
            <a:pPr algn="ctr"/>
            <a:r>
              <a:rPr lang="en-US" sz="2800" b="1" dirty="0" err="1">
                <a:solidFill>
                  <a:schemeClr val="bg1"/>
                </a:solidFill>
                <a:latin typeface="+mj-lt"/>
              </a:rPr>
              <a:t>Loveshant</a:t>
            </a:r>
            <a:r>
              <a:rPr lang="en-US" sz="2800" b="1" dirty="0">
                <a:solidFill>
                  <a:schemeClr val="bg1"/>
                </a:solidFill>
                <a:latin typeface="+mj-lt"/>
              </a:rPr>
              <a:t> Grewal</a:t>
            </a:r>
          </a:p>
          <a:p>
            <a:pPr algn="ctr"/>
            <a:endParaRPr lang="en-US" sz="2800" b="1" dirty="0">
              <a:solidFill>
                <a:schemeClr val="bg1"/>
              </a:solidFill>
            </a:endParaRPr>
          </a:p>
          <a:p>
            <a:pPr algn="ctr"/>
            <a:endParaRPr lang="en-US" sz="3600" dirty="0">
              <a:solidFill>
                <a:schemeClr val="bg1"/>
              </a:solidFill>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414113C4-E0BC-4B4A-BC04-C980367D7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76" y="1479612"/>
            <a:ext cx="9061047" cy="4239287"/>
          </a:xfrm>
          <a:prstGeom prst="rect">
            <a:avLst/>
          </a:prstGeom>
        </p:spPr>
      </p:pic>
    </p:spTree>
    <p:extLst>
      <p:ext uri="{BB962C8B-B14F-4D97-AF65-F5344CB8AC3E}">
        <p14:creationId xmlns:p14="http://schemas.microsoft.com/office/powerpoint/2010/main" val="221713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1FF8986A-0527-43AF-A166-CB51CDF4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7" y="1431922"/>
            <a:ext cx="9302045" cy="4135701"/>
          </a:xfrm>
          <a:prstGeom prst="rect">
            <a:avLst/>
          </a:prstGeom>
        </p:spPr>
      </p:pic>
    </p:spTree>
    <p:extLst>
      <p:ext uri="{BB962C8B-B14F-4D97-AF65-F5344CB8AC3E}">
        <p14:creationId xmlns:p14="http://schemas.microsoft.com/office/powerpoint/2010/main" val="213032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Hourly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12</a:t>
            </a:fld>
            <a:endParaRPr lang="en-US" dirty="0"/>
          </a:p>
        </p:txBody>
      </p:sp>
      <p:pic>
        <p:nvPicPr>
          <p:cNvPr id="36" name="Picture 35">
            <a:extLst>
              <a:ext uri="{FF2B5EF4-FFF2-40B4-BE49-F238E27FC236}">
                <a16:creationId xmlns:a16="http://schemas.microsoft.com/office/drawing/2014/main" id="{D6329FDB-EAF6-41D6-8C15-81DB5A9D6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28" y="2278183"/>
            <a:ext cx="10837888" cy="3433069"/>
          </a:xfrm>
          <a:prstGeom prst="rect">
            <a:avLst/>
          </a:prstGeom>
        </p:spPr>
      </p:pic>
    </p:spTree>
    <p:extLst>
      <p:ext uri="{BB962C8B-B14F-4D97-AF65-F5344CB8AC3E}">
        <p14:creationId xmlns:p14="http://schemas.microsoft.com/office/powerpoint/2010/main" val="243379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13</a:t>
            </a:fld>
            <a:endParaRPr lang="en-US" dirty="0"/>
          </a:p>
        </p:txBody>
      </p:sp>
      <p:pic>
        <p:nvPicPr>
          <p:cNvPr id="36" name="Picture 35">
            <a:extLst>
              <a:ext uri="{FF2B5EF4-FFF2-40B4-BE49-F238E27FC236}">
                <a16:creationId xmlns:a16="http://schemas.microsoft.com/office/drawing/2014/main" id="{17AC2DCA-A413-45D0-9B24-5CD8934BE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45" y="2245535"/>
            <a:ext cx="11253937" cy="3565403"/>
          </a:xfrm>
          <a:prstGeom prst="rect">
            <a:avLst/>
          </a:prstGeom>
        </p:spPr>
      </p:pic>
    </p:spTree>
    <p:extLst>
      <p:ext uri="{BB962C8B-B14F-4D97-AF65-F5344CB8AC3E}">
        <p14:creationId xmlns:p14="http://schemas.microsoft.com/office/powerpoint/2010/main" val="60224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Monthly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14</a:t>
            </a:fld>
            <a:endParaRPr lang="en-US" dirty="0"/>
          </a:p>
        </p:txBody>
      </p:sp>
      <p:pic>
        <p:nvPicPr>
          <p:cNvPr id="36" name="Picture 35">
            <a:extLst>
              <a:ext uri="{FF2B5EF4-FFF2-40B4-BE49-F238E27FC236}">
                <a16:creationId xmlns:a16="http://schemas.microsoft.com/office/drawing/2014/main" id="{1A8D5EC5-F9E1-4887-B0C4-7F24DB2FE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78" y="2364561"/>
            <a:ext cx="11167672" cy="3555118"/>
          </a:xfrm>
          <a:prstGeom prst="rect">
            <a:avLst/>
          </a:prstGeom>
        </p:spPr>
      </p:pic>
    </p:spTree>
    <p:extLst>
      <p:ext uri="{BB962C8B-B14F-4D97-AF65-F5344CB8AC3E}">
        <p14:creationId xmlns:p14="http://schemas.microsoft.com/office/powerpoint/2010/main" val="310022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time to resolve the request</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15</a:t>
            </a:fld>
            <a:endParaRPr lang="en-US" dirty="0"/>
          </a:p>
        </p:txBody>
      </p:sp>
      <p:pic>
        <p:nvPicPr>
          <p:cNvPr id="3" name="Picture 2">
            <a:extLst>
              <a:ext uri="{FF2B5EF4-FFF2-40B4-BE49-F238E27FC236}">
                <a16:creationId xmlns:a16="http://schemas.microsoft.com/office/drawing/2014/main" id="{4A928D1E-5472-4819-8EB5-C63AC3D4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3" y="2103987"/>
            <a:ext cx="10659256" cy="3879675"/>
          </a:xfrm>
          <a:prstGeom prst="rect">
            <a:avLst/>
          </a:prstGeom>
        </p:spPr>
      </p:pic>
    </p:spTree>
    <p:extLst>
      <p:ext uri="{BB962C8B-B14F-4D97-AF65-F5344CB8AC3E}">
        <p14:creationId xmlns:p14="http://schemas.microsoft.com/office/powerpoint/2010/main" val="55029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412106B-2106-42D6-87E1-256C064C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69" y="1966681"/>
            <a:ext cx="9142261" cy="3539375"/>
          </a:xfrm>
          <a:prstGeom prst="rect">
            <a:avLst/>
          </a:prstGeom>
        </p:spPr>
      </p:pic>
    </p:spTree>
    <p:extLst>
      <p:ext uri="{BB962C8B-B14F-4D97-AF65-F5344CB8AC3E}">
        <p14:creationId xmlns:p14="http://schemas.microsoft.com/office/powerpoint/2010/main" val="8232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CCE2C665-9A21-43AB-B4DC-C6D945634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12" y="1668362"/>
            <a:ext cx="8975371" cy="4067974"/>
          </a:xfrm>
          <a:prstGeom prst="rect">
            <a:avLst/>
          </a:prstGeom>
        </p:spPr>
      </p:pic>
    </p:spTree>
    <p:extLst>
      <p:ext uri="{BB962C8B-B14F-4D97-AF65-F5344CB8AC3E}">
        <p14:creationId xmlns:p14="http://schemas.microsoft.com/office/powerpoint/2010/main" val="17407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1D7A1F45-2233-4EAD-AD0A-BEBD5F51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49" y="1581567"/>
            <a:ext cx="9320982" cy="3924489"/>
          </a:xfrm>
          <a:prstGeom prst="rect">
            <a:avLst/>
          </a:prstGeom>
        </p:spPr>
      </p:pic>
    </p:spTree>
    <p:extLst>
      <p:ext uri="{BB962C8B-B14F-4D97-AF65-F5344CB8AC3E}">
        <p14:creationId xmlns:p14="http://schemas.microsoft.com/office/powerpoint/2010/main" val="187782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6D8FC159-2488-4043-BF5B-34586D511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6" y="1436683"/>
            <a:ext cx="9350315" cy="4158285"/>
          </a:xfrm>
          <a:prstGeom prst="rect">
            <a:avLst/>
          </a:prstGeom>
        </p:spPr>
      </p:pic>
    </p:spTree>
    <p:extLst>
      <p:ext uri="{BB962C8B-B14F-4D97-AF65-F5344CB8AC3E}">
        <p14:creationId xmlns:p14="http://schemas.microsoft.com/office/powerpoint/2010/main" val="203513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NYC 311</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2</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2532526971"/>
              </p:ext>
            </p:extLst>
          </p:nvPr>
        </p:nvGraphicFramePr>
        <p:xfrm>
          <a:off x="431320" y="2041702"/>
          <a:ext cx="4323969" cy="3675428"/>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933979"/>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Non-emergency public hotline </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Citizens requests services for municipal or infrastructural issues</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is proactively updated daily basis for the last 10 years</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50168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helps in better urban planning</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1DD0A07-61DE-4E81-8F2E-A055D2198514}"/>
              </a:ext>
              <a:ext uri="{C183D7F6-B498-43B3-948B-1728B52AA6E4}">
                <adec:decorative xmlns:adec="http://schemas.microsoft.com/office/drawing/2017/decorative" val="1"/>
              </a:ext>
            </a:extLst>
          </p:cNvPr>
          <p:cNvSpPr/>
          <p:nvPr/>
        </p:nvSpPr>
        <p:spPr>
          <a:xfrm>
            <a:off x="304800" y="1096518"/>
            <a:ext cx="11520083" cy="534337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792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F59B6C7-3AC2-4F06-9E0B-E6DF5853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91" y="1464477"/>
            <a:ext cx="6522617" cy="4224833"/>
          </a:xfrm>
          <a:prstGeom prst="rect">
            <a:avLst/>
          </a:prstGeom>
        </p:spPr>
      </p:pic>
    </p:spTree>
    <p:extLst>
      <p:ext uri="{BB962C8B-B14F-4D97-AF65-F5344CB8AC3E}">
        <p14:creationId xmlns:p14="http://schemas.microsoft.com/office/powerpoint/2010/main" val="18520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CLUSTERING</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21</a:t>
            </a:fld>
            <a:endParaRPr lang="en-US" dirty="0"/>
          </a:p>
        </p:txBody>
      </p:sp>
      <p:sp>
        <p:nvSpPr>
          <p:cNvPr id="147" name="TextBox 57">
            <a:extLst>
              <a:ext uri="{FF2B5EF4-FFF2-40B4-BE49-F238E27FC236}">
                <a16:creationId xmlns:a16="http://schemas.microsoft.com/office/drawing/2014/main" id="{A90F6D22-2C9A-4E5A-9245-FAC750A2B3D5}"/>
              </a:ext>
            </a:extLst>
          </p:cNvPr>
          <p:cNvSpPr txBox="1"/>
          <p:nvPr/>
        </p:nvSpPr>
        <p:spPr>
          <a:xfrm>
            <a:off x="670644" y="1470462"/>
            <a:ext cx="10788394" cy="4431983"/>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US" sz="2400" b="1" dirty="0">
                <a:solidFill>
                  <a:schemeClr val="tx1">
                    <a:lumMod val="75000"/>
                    <a:lumOff val="25000"/>
                  </a:schemeClr>
                </a:solidFill>
              </a:rPr>
              <a:t>Running K-Means clustering algorithm over various zip codes available in the Cleaned Data Set.</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Analyzing the resulting clusters of zip codes to uncover any underlying similarity or patterns in the way complaints are being raised from a group of zip codes.</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Problem Formulation : </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742950" lvl="1" indent="-285750" algn="just">
              <a:buFont typeface="Wingdings" panose="05000000000000000000" pitchFamily="2" charset="2"/>
              <a:buChar char="q"/>
            </a:pPr>
            <a:r>
              <a:rPr lang="en-US" sz="2400" b="1" dirty="0">
                <a:solidFill>
                  <a:schemeClr val="tx1">
                    <a:lumMod val="75000"/>
                    <a:lumOff val="25000"/>
                  </a:schemeClr>
                </a:solidFill>
              </a:rPr>
              <a:t>Each Unique Zip-Code was represented as a 13-D standardized vector of </a:t>
            </a:r>
            <a:r>
              <a:rPr lang="en-US" sz="2400" b="1" dirty="0" err="1">
                <a:solidFill>
                  <a:schemeClr val="tx1">
                    <a:lumMod val="75000"/>
                    <a:lumOff val="25000"/>
                  </a:schemeClr>
                </a:solidFill>
              </a:rPr>
              <a:t>Complaint_Type</a:t>
            </a:r>
            <a:r>
              <a:rPr lang="en-US" sz="2400" b="1" dirty="0">
                <a:solidFill>
                  <a:schemeClr val="tx1">
                    <a:lumMod val="75000"/>
                    <a:lumOff val="25000"/>
                  </a:schemeClr>
                </a:solidFill>
              </a:rPr>
              <a:t> count.</a:t>
            </a:r>
          </a:p>
          <a:p>
            <a:pPr marL="742950" lvl="1" indent="-285750" algn="just">
              <a:buFont typeface="Wingdings" panose="05000000000000000000" pitchFamily="2" charset="2"/>
              <a:buChar char="q"/>
            </a:pPr>
            <a:r>
              <a:rPr lang="en-US" sz="2400" b="1" dirty="0">
                <a:solidFill>
                  <a:schemeClr val="tx1">
                    <a:lumMod val="75000"/>
                    <a:lumOff val="25000"/>
                  </a:schemeClr>
                </a:solidFill>
              </a:rPr>
              <a:t>Ran K-Means simulation runs starting from 2 Clusters up to 20 Clusters and tried plotting an Elbow curve shown in the figure below.</a:t>
            </a:r>
          </a:p>
        </p:txBody>
      </p:sp>
      <p:sp>
        <p:nvSpPr>
          <p:cNvPr id="148" name="Rectangle 147">
            <a:extLst>
              <a:ext uri="{FF2B5EF4-FFF2-40B4-BE49-F238E27FC236}">
                <a16:creationId xmlns:a16="http://schemas.microsoft.com/office/drawing/2014/main" id="{66B02F3E-A224-45A3-9B36-5B57A5454223}"/>
              </a:ext>
              <a:ext uri="{C183D7F6-B498-43B3-948B-1728B52AA6E4}">
                <adec:decorative xmlns:adec="http://schemas.microsoft.com/office/drawing/2017/decorative" val="1"/>
              </a:ext>
            </a:extLst>
          </p:cNvPr>
          <p:cNvSpPr/>
          <p:nvPr/>
        </p:nvSpPr>
        <p:spPr>
          <a:xfrm>
            <a:off x="304800" y="1124262"/>
            <a:ext cx="11520083" cy="512438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013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22</a:t>
            </a:fld>
            <a:endParaRPr lang="en-US" dirty="0"/>
          </a:p>
        </p:txBody>
      </p:sp>
      <p:pic>
        <p:nvPicPr>
          <p:cNvPr id="1026" name="Picture 2">
            <a:extLst>
              <a:ext uri="{FF2B5EF4-FFF2-40B4-BE49-F238E27FC236}">
                <a16:creationId xmlns:a16="http://schemas.microsoft.com/office/drawing/2014/main" id="{228719D7-ED72-4806-B574-7A15242D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361" y="2666999"/>
            <a:ext cx="10268262" cy="227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77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23</a:t>
            </a:fld>
            <a:endParaRPr lang="en-US" dirty="0"/>
          </a:p>
        </p:txBody>
      </p:sp>
      <p:pic>
        <p:nvPicPr>
          <p:cNvPr id="3074" name="Picture 2">
            <a:extLst>
              <a:ext uri="{FF2B5EF4-FFF2-40B4-BE49-F238E27FC236}">
                <a16:creationId xmlns:a16="http://schemas.microsoft.com/office/drawing/2014/main" id="{92DFC295-9DB8-4259-8960-E886559CC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72" y="1681360"/>
            <a:ext cx="2133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FAFA492-2C4F-403C-AFAD-F0D489A58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522" y="3182296"/>
            <a:ext cx="4152900" cy="28860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57">
            <a:extLst>
              <a:ext uri="{FF2B5EF4-FFF2-40B4-BE49-F238E27FC236}">
                <a16:creationId xmlns:a16="http://schemas.microsoft.com/office/drawing/2014/main" id="{4382966D-6C28-4E14-A86A-DDB562D00209}"/>
              </a:ext>
            </a:extLst>
          </p:cNvPr>
          <p:cNvSpPr txBox="1"/>
          <p:nvPr/>
        </p:nvSpPr>
        <p:spPr>
          <a:xfrm>
            <a:off x="4881540" y="2587861"/>
            <a:ext cx="6630906" cy="2954655"/>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400" b="1" dirty="0">
                <a:solidFill>
                  <a:schemeClr val="tx1">
                    <a:lumMod val="75000"/>
                    <a:lumOff val="25000"/>
                  </a:schemeClr>
                </a:solidFill>
              </a:rPr>
              <a:t>The cost(J) on Y-Axis in the plot represents - Inertia which is the sum of squared distances of samples to their closest cluster center. </a:t>
            </a:r>
          </a:p>
          <a:p>
            <a:pPr lvl="1" algn="just"/>
            <a:endParaRPr lang="en-US" sz="2400" b="1" dirty="0">
              <a:solidFill>
                <a:schemeClr val="tx1">
                  <a:lumMod val="75000"/>
                  <a:lumOff val="25000"/>
                </a:schemeClr>
              </a:solidFill>
            </a:endParaRPr>
          </a:p>
          <a:p>
            <a:pPr lvl="1" algn="just"/>
            <a:r>
              <a:rPr lang="en-US" sz="2400" b="1" dirty="0">
                <a:solidFill>
                  <a:schemeClr val="tx1">
                    <a:lumMod val="75000"/>
                    <a:lumOff val="25000"/>
                  </a:schemeClr>
                </a:solidFill>
              </a:rPr>
              <a:t>Elbow at approximately K = 8. Therefore selected 8 as the value for the number of clusters and re-ran K-Means to obtain the results.</a:t>
            </a:r>
          </a:p>
        </p:txBody>
      </p:sp>
    </p:spTree>
    <p:extLst>
      <p:ext uri="{BB962C8B-B14F-4D97-AF65-F5344CB8AC3E}">
        <p14:creationId xmlns:p14="http://schemas.microsoft.com/office/powerpoint/2010/main" val="181250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272976"/>
            <a:ext cx="11520083" cy="4975672"/>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24</a:t>
            </a:fld>
            <a:endParaRPr lang="en-US" dirty="0"/>
          </a:p>
        </p:txBody>
      </p:sp>
      <p:sp>
        <p:nvSpPr>
          <p:cNvPr id="36" name="TextBox 57">
            <a:extLst>
              <a:ext uri="{FF2B5EF4-FFF2-40B4-BE49-F238E27FC236}">
                <a16:creationId xmlns:a16="http://schemas.microsoft.com/office/drawing/2014/main" id="{4382966D-6C28-4E14-A86A-DDB562D00209}"/>
              </a:ext>
            </a:extLst>
          </p:cNvPr>
          <p:cNvSpPr txBox="1"/>
          <p:nvPr/>
        </p:nvSpPr>
        <p:spPr>
          <a:xfrm>
            <a:off x="77041" y="1464802"/>
            <a:ext cx="11600609" cy="175432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200" b="1" dirty="0">
                <a:solidFill>
                  <a:schemeClr val="tx1">
                    <a:lumMod val="75000"/>
                    <a:lumOff val="25000"/>
                  </a:schemeClr>
                </a:solidFill>
              </a:rPr>
              <a:t>Municipal authorities can divide the entire New York city zip-codes into 8 Non-Emergency-Service-Groups (based on 8 clusters) and further allocate resources to these groups based on the more frequent and common complaint types within that group of.</a:t>
            </a:r>
          </a:p>
          <a:p>
            <a:pPr lvl="1" algn="just"/>
            <a:endParaRPr lang="en-US" sz="2400" b="1" dirty="0">
              <a:solidFill>
                <a:schemeClr val="tx1">
                  <a:lumMod val="75000"/>
                  <a:lumOff val="25000"/>
                </a:schemeClr>
              </a:solidFill>
            </a:endParaRPr>
          </a:p>
          <a:p>
            <a:pPr lvl="1" algn="just"/>
            <a:endParaRPr lang="en-US" sz="2400" b="1" dirty="0">
              <a:solidFill>
                <a:schemeClr val="tx1">
                  <a:lumMod val="75000"/>
                  <a:lumOff val="25000"/>
                </a:schemeClr>
              </a:solidFill>
            </a:endParaRPr>
          </a:p>
        </p:txBody>
      </p:sp>
      <p:pic>
        <p:nvPicPr>
          <p:cNvPr id="3" name="Picture 2">
            <a:extLst>
              <a:ext uri="{FF2B5EF4-FFF2-40B4-BE49-F238E27FC236}">
                <a16:creationId xmlns:a16="http://schemas.microsoft.com/office/drawing/2014/main" id="{1F0ED8C7-45D3-4816-8FCA-23A6F4746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50" y="2957000"/>
            <a:ext cx="11333333" cy="2723809"/>
          </a:xfrm>
          <a:prstGeom prst="rect">
            <a:avLst/>
          </a:prstGeom>
        </p:spPr>
      </p:pic>
    </p:spTree>
    <p:extLst>
      <p:ext uri="{BB962C8B-B14F-4D97-AF65-F5344CB8AC3E}">
        <p14:creationId xmlns:p14="http://schemas.microsoft.com/office/powerpoint/2010/main" val="187522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221599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Objective :  To predict the closure time for a particular request</a:t>
            </a:r>
          </a:p>
          <a:p>
            <a:endParaRPr lang="en-US" sz="2400" b="1" dirty="0">
              <a:solidFill>
                <a:schemeClr val="tx1">
                  <a:lumMod val="75000"/>
                  <a:lumOff val="25000"/>
                </a:schemeClr>
              </a:solidFill>
            </a:endParaRPr>
          </a:p>
          <a:p>
            <a:r>
              <a:rPr lang="en-US" sz="2400" b="1" dirty="0">
                <a:solidFill>
                  <a:schemeClr val="tx1">
                    <a:lumMod val="75000"/>
                    <a:lumOff val="25000"/>
                  </a:schemeClr>
                </a:solidFill>
              </a:rPr>
              <a:t>Models:</a:t>
            </a:r>
          </a:p>
          <a:p>
            <a:pPr marL="800100" lvl="1" indent="-342900">
              <a:buFont typeface="Wingdings" panose="05000000000000000000" pitchFamily="2" charset="2"/>
              <a:buChar char="q"/>
            </a:pPr>
            <a:r>
              <a:rPr lang="en-US" sz="2400" b="1" dirty="0">
                <a:solidFill>
                  <a:schemeClr val="tx1">
                    <a:lumMod val="75000"/>
                    <a:lumOff val="25000"/>
                  </a:schemeClr>
                </a:solidFill>
              </a:rPr>
              <a:t>Linear Regression</a:t>
            </a:r>
          </a:p>
          <a:p>
            <a:pPr marL="800100" lvl="1" indent="-342900">
              <a:buFont typeface="Wingdings" panose="05000000000000000000" pitchFamily="2" charset="2"/>
              <a:buChar char="q"/>
            </a:pPr>
            <a:r>
              <a:rPr lang="en-US" sz="2400" b="1" dirty="0">
                <a:solidFill>
                  <a:schemeClr val="tx1">
                    <a:lumMod val="75000"/>
                    <a:lumOff val="25000"/>
                  </a:schemeClr>
                </a:solidFill>
              </a:rPr>
              <a:t>Random Forest</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a:t>
            </a:r>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25</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483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406265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Data Preparation:</a:t>
            </a:r>
          </a:p>
          <a:p>
            <a:pPr marL="800100" lvl="1" indent="-342900">
              <a:buFont typeface="Wingdings" panose="05000000000000000000" pitchFamily="2" charset="2"/>
              <a:buChar char="q"/>
            </a:pPr>
            <a:r>
              <a:rPr lang="en-US" sz="2400" b="1" dirty="0">
                <a:solidFill>
                  <a:schemeClr val="tx1">
                    <a:lumMod val="75000"/>
                    <a:lumOff val="25000"/>
                  </a:schemeClr>
                </a:solidFill>
              </a:rPr>
              <a:t>Categorical columns present</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different category into a single feature with value 1 if the data is of that category</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new columns into feature vectors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Hyper parameters selection:</a:t>
            </a:r>
          </a:p>
          <a:p>
            <a:pPr marL="800100" lvl="1" indent="-342900">
              <a:buFont typeface="Wingdings" panose="05000000000000000000" pitchFamily="2" charset="2"/>
              <a:buChar char="q"/>
            </a:pPr>
            <a:r>
              <a:rPr lang="en-US" sz="2400" b="1" dirty="0">
                <a:solidFill>
                  <a:schemeClr val="tx1">
                    <a:lumMod val="75000"/>
                    <a:lumOff val="25000"/>
                  </a:schemeClr>
                </a:solidFill>
              </a:rPr>
              <a:t>3 Fold cross validation</a:t>
            </a:r>
          </a:p>
          <a:p>
            <a:pPr marL="800100" lvl="1" indent="-342900">
              <a:buFont typeface="Wingdings" panose="05000000000000000000" pitchFamily="2" charset="2"/>
              <a:buChar char="q"/>
            </a:pPr>
            <a:r>
              <a:rPr lang="en-US" sz="2400" b="1" dirty="0" err="1">
                <a:solidFill>
                  <a:schemeClr val="tx1">
                    <a:lumMod val="75000"/>
                    <a:lumOff val="25000"/>
                  </a:schemeClr>
                </a:solidFill>
              </a:rPr>
              <a:t>ParamGrid</a:t>
            </a:r>
            <a:r>
              <a:rPr lang="en-US" sz="2400" b="1" dirty="0">
                <a:solidFill>
                  <a:schemeClr val="tx1">
                    <a:lumMod val="75000"/>
                    <a:lumOff val="25000"/>
                  </a:schemeClr>
                </a:solidFill>
              </a:rPr>
              <a:t> with list of possible hyper parameters</a:t>
            </a:r>
          </a:p>
          <a:p>
            <a:pPr marL="800100" lvl="1" indent="-342900">
              <a:buFont typeface="Wingdings" panose="05000000000000000000" pitchFamily="2" charset="2"/>
              <a:buChar char="q"/>
            </a:pPr>
            <a:r>
              <a:rPr lang="en-US" sz="2400" b="1" dirty="0">
                <a:solidFill>
                  <a:schemeClr val="tx1">
                    <a:lumMod val="75000"/>
                    <a:lumOff val="25000"/>
                  </a:schemeClr>
                </a:solidFill>
              </a:rPr>
              <a:t>CV selects best hyper parameters from </a:t>
            </a:r>
            <a:r>
              <a:rPr lang="en-US" sz="2400" b="1" dirty="0" err="1">
                <a:solidFill>
                  <a:schemeClr val="tx1">
                    <a:lumMod val="75000"/>
                    <a:lumOff val="25000"/>
                  </a:schemeClr>
                </a:solidFill>
              </a:rPr>
              <a:t>ParamGrid</a:t>
            </a:r>
            <a:r>
              <a:rPr lang="en-US" sz="2400" b="1" dirty="0">
                <a:solidFill>
                  <a:schemeClr val="tx1">
                    <a:lumMod val="75000"/>
                    <a:lumOff val="25000"/>
                  </a:schemeClr>
                </a:solidFill>
              </a:rPr>
              <a:t>.</a:t>
            </a: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26</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65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618630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Training:</a:t>
            </a:r>
          </a:p>
          <a:p>
            <a:pPr marL="800100" lvl="1" indent="-342900">
              <a:buFont typeface="Wingdings" panose="05000000000000000000" pitchFamily="2" charset="2"/>
              <a:buChar char="q"/>
            </a:pPr>
            <a:r>
              <a:rPr lang="en-US" sz="2400" b="1" dirty="0">
                <a:solidFill>
                  <a:schemeClr val="tx1">
                    <a:lumMod val="75000"/>
                    <a:lumOff val="25000"/>
                  </a:schemeClr>
                </a:solidFill>
              </a:rPr>
              <a:t>All three models were trained with best hyper parameters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Evaluation:</a:t>
            </a:r>
          </a:p>
          <a:p>
            <a:pPr marL="800100" lvl="1" indent="-342900">
              <a:buFont typeface="Wingdings" panose="05000000000000000000" pitchFamily="2" charset="2"/>
              <a:buChar char="q"/>
            </a:pPr>
            <a:r>
              <a:rPr lang="en-US" sz="2400" b="1" dirty="0">
                <a:solidFill>
                  <a:schemeClr val="tx1">
                    <a:lumMod val="75000"/>
                    <a:lumOff val="25000"/>
                  </a:schemeClr>
                </a:solidFill>
              </a:rPr>
              <a:t>RMSE(Root Mean Squared Error).</a:t>
            </a:r>
          </a:p>
          <a:p>
            <a:pPr marL="800100" lvl="1" indent="-342900">
              <a:buFont typeface="Wingdings" panose="05000000000000000000" pitchFamily="2" charset="2"/>
              <a:buChar char="q"/>
            </a:pPr>
            <a:r>
              <a:rPr lang="en-US" sz="2400" b="1" dirty="0">
                <a:solidFill>
                  <a:schemeClr val="tx1">
                    <a:lumMod val="75000"/>
                    <a:lumOff val="25000"/>
                  </a:schemeClr>
                </a:solidFill>
              </a:rPr>
              <a:t>R-square(Co-</a:t>
            </a:r>
            <a:r>
              <a:rPr lang="en-US" sz="2400" b="1" dirty="0" err="1">
                <a:solidFill>
                  <a:schemeClr val="tx1">
                    <a:lumMod val="75000"/>
                    <a:lumOff val="25000"/>
                  </a:schemeClr>
                </a:solidFill>
              </a:rPr>
              <a:t>effecient</a:t>
            </a:r>
            <a:r>
              <a:rPr lang="en-US" sz="2400" b="1" dirty="0">
                <a:solidFill>
                  <a:schemeClr val="tx1">
                    <a:lumMod val="75000"/>
                    <a:lumOff val="25000"/>
                  </a:schemeClr>
                </a:solidFill>
              </a:rPr>
              <a:t> of determination)</a:t>
            </a:r>
          </a:p>
          <a:p>
            <a:endParaRPr lang="en-US" sz="2400" b="1" dirty="0">
              <a:solidFill>
                <a:schemeClr val="tx1">
                  <a:lumMod val="75000"/>
                  <a:lumOff val="25000"/>
                </a:schemeClr>
              </a:solidFill>
            </a:endParaRPr>
          </a:p>
          <a:p>
            <a:r>
              <a:rPr lang="en-US" sz="2400" b="1" dirty="0">
                <a:solidFill>
                  <a:schemeClr val="tx1">
                    <a:lumMod val="75000"/>
                    <a:lumOff val="25000"/>
                  </a:schemeClr>
                </a:solidFill>
              </a:rPr>
              <a:t>Best Model:</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 with RMSE= 194.61 and R-square = 0.345</a:t>
            </a:r>
          </a:p>
          <a:p>
            <a:endParaRPr lang="en-US" sz="2400" b="1" dirty="0">
              <a:solidFill>
                <a:schemeClr val="tx1">
                  <a:lumMod val="75000"/>
                  <a:lumOff val="25000"/>
                </a:schemeClr>
              </a:solidFill>
            </a:endParaRPr>
          </a:p>
          <a:p>
            <a:r>
              <a:rPr lang="en-US" sz="2400" b="1" dirty="0">
                <a:solidFill>
                  <a:schemeClr val="tx1">
                    <a:lumMod val="75000"/>
                    <a:lumOff val="25000"/>
                  </a:schemeClr>
                </a:solidFill>
              </a:rPr>
              <a:t>Feature Importance for best model:</a:t>
            </a:r>
          </a:p>
          <a:p>
            <a:pPr marL="800100" lvl="1" indent="-342900">
              <a:buFont typeface="Wingdings" panose="05000000000000000000" pitchFamily="2" charset="2"/>
              <a:buChar char="q"/>
            </a:pPr>
            <a:r>
              <a:rPr lang="en-US" b="1" dirty="0" err="1">
                <a:solidFill>
                  <a:schemeClr val="tx1">
                    <a:lumMod val="75000"/>
                    <a:lumOff val="25000"/>
                  </a:schemeClr>
                </a:solidFill>
              </a:rPr>
              <a:t>Creation_Month</a:t>
            </a:r>
            <a:r>
              <a:rPr lang="en-US" b="1" dirty="0">
                <a:solidFill>
                  <a:schemeClr val="tx1">
                    <a:lumMod val="75000"/>
                    <a:lumOff val="25000"/>
                  </a:schemeClr>
                </a:solidFill>
              </a:rPr>
              <a:t> - 0.188</a:t>
            </a:r>
          </a:p>
          <a:p>
            <a:pPr marL="800100" lvl="1" indent="-342900">
              <a:buFont typeface="Wingdings" panose="05000000000000000000" pitchFamily="2" charset="2"/>
              <a:buChar char="q"/>
            </a:pPr>
            <a:r>
              <a:rPr lang="en-US" b="1" dirty="0" err="1">
                <a:solidFill>
                  <a:schemeClr val="tx1">
                    <a:lumMod val="75000"/>
                    <a:lumOff val="25000"/>
                  </a:schemeClr>
                </a:solidFill>
              </a:rPr>
              <a:t>Creation_Day</a:t>
            </a:r>
            <a:r>
              <a:rPr lang="en-US" b="1" dirty="0">
                <a:solidFill>
                  <a:schemeClr val="tx1">
                    <a:lumMod val="75000"/>
                    <a:lumOff val="25000"/>
                  </a:schemeClr>
                </a:solidFill>
              </a:rPr>
              <a:t> - 0.098</a:t>
            </a:r>
          </a:p>
          <a:p>
            <a:pPr marL="800100" lvl="1" indent="-342900">
              <a:buFont typeface="Wingdings" panose="05000000000000000000" pitchFamily="2" charset="2"/>
              <a:buChar char="q"/>
            </a:pPr>
            <a:r>
              <a:rPr lang="en-US" b="1" dirty="0" err="1">
                <a:solidFill>
                  <a:schemeClr val="tx1">
                    <a:lumMod val="75000"/>
                    <a:lumOff val="25000"/>
                  </a:schemeClr>
                </a:solidFill>
              </a:rPr>
              <a:t>Creation_Hour</a:t>
            </a:r>
            <a:r>
              <a:rPr lang="en-US" b="1" dirty="0">
                <a:solidFill>
                  <a:schemeClr val="tx1">
                    <a:lumMod val="75000"/>
                    <a:lumOff val="25000"/>
                  </a:schemeClr>
                </a:solidFill>
              </a:rPr>
              <a:t> - 0.152</a:t>
            </a:r>
          </a:p>
          <a:p>
            <a:pPr marL="800100" lvl="1" indent="-342900">
              <a:buFont typeface="Wingdings" panose="05000000000000000000" pitchFamily="2" charset="2"/>
              <a:buChar char="q"/>
            </a:pPr>
            <a:r>
              <a:rPr lang="en-US" b="1" dirty="0" err="1">
                <a:solidFill>
                  <a:schemeClr val="tx1">
                    <a:lumMod val="75000"/>
                    <a:lumOff val="25000"/>
                  </a:schemeClr>
                </a:solidFill>
              </a:rPr>
              <a:t>e_AGENCY_DOITT</a:t>
            </a:r>
            <a:r>
              <a:rPr lang="en-US" b="1" dirty="0">
                <a:solidFill>
                  <a:schemeClr val="tx1">
                    <a:lumMod val="75000"/>
                    <a:lumOff val="25000"/>
                  </a:schemeClr>
                </a:solidFill>
              </a:rPr>
              <a:t> - 0.076</a:t>
            </a:r>
          </a:p>
          <a:p>
            <a:pPr marL="800100" lvl="1" indent="-342900">
              <a:buFont typeface="Wingdings" panose="05000000000000000000" pitchFamily="2" charset="2"/>
              <a:buChar char="q"/>
            </a:pPr>
            <a:r>
              <a:rPr lang="en-US" b="1" dirty="0" err="1">
                <a:solidFill>
                  <a:schemeClr val="tx1">
                    <a:lumMod val="75000"/>
                    <a:lumOff val="25000"/>
                  </a:schemeClr>
                </a:solidFill>
              </a:rPr>
              <a:t>e_COMPLAIN_TYPE_Noise</a:t>
            </a:r>
            <a:r>
              <a:rPr lang="en-US" b="1" dirty="0">
                <a:solidFill>
                  <a:schemeClr val="tx1">
                    <a:lumMod val="75000"/>
                    <a:lumOff val="25000"/>
                  </a:schemeClr>
                </a:solidFill>
              </a:rPr>
              <a:t> - Commercial - 0.085</a:t>
            </a:r>
          </a:p>
          <a:p>
            <a:pPr lvl="1"/>
            <a:endParaRPr lang="en-US" sz="2400" b="1" dirty="0">
              <a:solidFill>
                <a:schemeClr val="tx1">
                  <a:lumMod val="75000"/>
                  <a:lumOff val="25000"/>
                </a:schemeClr>
              </a:solidFill>
            </a:endParaRP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27</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41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514098" y="1331197"/>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Complaint Types</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NYC 311</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3</a:t>
            </a:fld>
            <a:endParaRPr lang="en-US" dirty="0"/>
          </a:p>
        </p:txBody>
      </p:sp>
      <p:sp>
        <p:nvSpPr>
          <p:cNvPr id="62" name="TextBox 47">
            <a:extLst>
              <a:ext uri="{FF2B5EF4-FFF2-40B4-BE49-F238E27FC236}">
                <a16:creationId xmlns:a16="http://schemas.microsoft.com/office/drawing/2014/main" id="{7F33D34E-3B2C-4A87-9BBF-B17B0E55653A}"/>
              </a:ext>
            </a:extLst>
          </p:cNvPr>
          <p:cNvSpPr txBox="1"/>
          <p:nvPr/>
        </p:nvSpPr>
        <p:spPr>
          <a:xfrm>
            <a:off x="4798205" y="1379963"/>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Channel Type</a:t>
            </a:r>
          </a:p>
        </p:txBody>
      </p:sp>
      <p:sp>
        <p:nvSpPr>
          <p:cNvPr id="63" name="TextBox 57">
            <a:extLst>
              <a:ext uri="{FF2B5EF4-FFF2-40B4-BE49-F238E27FC236}">
                <a16:creationId xmlns:a16="http://schemas.microsoft.com/office/drawing/2014/main" id="{6326AE13-9102-4C28-BD55-7DFD5A9D73CD}"/>
              </a:ext>
            </a:extLst>
          </p:cNvPr>
          <p:cNvSpPr txBox="1"/>
          <p:nvPr/>
        </p:nvSpPr>
        <p:spPr>
          <a:xfrm>
            <a:off x="415506" y="1905506"/>
            <a:ext cx="4104736" cy="3046988"/>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a:solidFill>
                  <a:schemeClr val="tx1">
                    <a:lumMod val="75000"/>
                    <a:lumOff val="25000"/>
                  </a:schemeClr>
                </a:solidFill>
              </a:rPr>
              <a:t>Hot/Heat Water issues</a:t>
            </a:r>
          </a:p>
          <a:p>
            <a:pPr marL="285750" indent="-285750">
              <a:buFont typeface="Wingdings" panose="05000000000000000000" pitchFamily="2" charset="2"/>
              <a:buChar char="§"/>
            </a:pPr>
            <a:r>
              <a:rPr lang="en-US" b="1" dirty="0">
                <a:solidFill>
                  <a:schemeClr val="tx1">
                    <a:lumMod val="75000"/>
                    <a:lumOff val="25000"/>
                  </a:schemeClr>
                </a:solidFill>
              </a:rPr>
              <a:t>Noise issues</a:t>
            </a:r>
          </a:p>
          <a:p>
            <a:pPr marL="285750" indent="-285750">
              <a:buFont typeface="Wingdings" panose="05000000000000000000" pitchFamily="2" charset="2"/>
              <a:buChar char="§"/>
            </a:pPr>
            <a:r>
              <a:rPr lang="en-US" b="1" dirty="0">
                <a:solidFill>
                  <a:schemeClr val="tx1">
                    <a:lumMod val="75000"/>
                    <a:lumOff val="25000"/>
                  </a:schemeClr>
                </a:solidFill>
              </a:rPr>
              <a:t>Blocked Driveway</a:t>
            </a:r>
          </a:p>
          <a:p>
            <a:pPr marL="285750" indent="-285750">
              <a:buFont typeface="Wingdings" panose="05000000000000000000" pitchFamily="2" charset="2"/>
              <a:buChar char="§"/>
            </a:pPr>
            <a:r>
              <a:rPr lang="en-US" b="1" dirty="0">
                <a:solidFill>
                  <a:schemeClr val="tx1">
                    <a:lumMod val="75000"/>
                    <a:lumOff val="25000"/>
                  </a:schemeClr>
                </a:solidFill>
              </a:rPr>
              <a:t>Unsanitary Problems</a:t>
            </a:r>
          </a:p>
          <a:p>
            <a:pPr marL="285750" indent="-285750">
              <a:buFont typeface="Wingdings" panose="05000000000000000000" pitchFamily="2" charset="2"/>
              <a:buChar char="§"/>
            </a:pPr>
            <a:r>
              <a:rPr lang="en-US" b="1" dirty="0">
                <a:solidFill>
                  <a:schemeClr val="tx1">
                    <a:lumMod val="75000"/>
                    <a:lumOff val="25000"/>
                  </a:schemeClr>
                </a:solidFill>
              </a:rPr>
              <a:t>Water Leaks</a:t>
            </a:r>
          </a:p>
          <a:p>
            <a:pPr marL="285750" indent="-285750">
              <a:buFont typeface="Wingdings" panose="05000000000000000000" pitchFamily="2" charset="2"/>
              <a:buChar char="§"/>
            </a:pPr>
            <a:r>
              <a:rPr lang="en-US" b="1" dirty="0">
                <a:solidFill>
                  <a:schemeClr val="tx1">
                    <a:lumMod val="75000"/>
                    <a:lumOff val="25000"/>
                  </a:schemeClr>
                </a:solidFill>
              </a:rPr>
              <a:t>Paint/Plaster</a:t>
            </a:r>
          </a:p>
          <a:p>
            <a:pPr marL="285750" indent="-285750">
              <a:buFont typeface="Wingdings" panose="05000000000000000000" pitchFamily="2" charset="2"/>
              <a:buChar char="§"/>
            </a:pPr>
            <a:r>
              <a:rPr lang="en-US" b="1" dirty="0">
                <a:solidFill>
                  <a:schemeClr val="tx1">
                    <a:lumMod val="75000"/>
                    <a:lumOff val="25000"/>
                  </a:schemeClr>
                </a:solidFill>
              </a:rPr>
              <a:t>Plumbing</a:t>
            </a:r>
          </a:p>
          <a:p>
            <a:pPr marL="285750" indent="-285750">
              <a:buFont typeface="Wingdings" panose="05000000000000000000" pitchFamily="2" charset="2"/>
              <a:buChar char="§"/>
            </a:pPr>
            <a:r>
              <a:rPr lang="en-US" b="1" dirty="0">
                <a:solidFill>
                  <a:schemeClr val="tx1">
                    <a:lumMod val="75000"/>
                    <a:lumOff val="25000"/>
                  </a:schemeClr>
                </a:solidFill>
              </a:rPr>
              <a:t>Water System</a:t>
            </a:r>
          </a:p>
          <a:p>
            <a:pPr marL="285750" indent="-285750">
              <a:buFont typeface="Wingdings" panose="05000000000000000000" pitchFamily="2" charset="2"/>
              <a:buChar char="§"/>
            </a:pPr>
            <a:r>
              <a:rPr lang="en-US" b="1" dirty="0">
                <a:solidFill>
                  <a:schemeClr val="tx1">
                    <a:lumMod val="75000"/>
                    <a:lumOff val="25000"/>
                  </a:schemeClr>
                </a:solidFill>
              </a:rPr>
              <a:t>Illegal Parking</a:t>
            </a:r>
          </a:p>
          <a:p>
            <a:pPr marL="285750" indent="-285750">
              <a:buFont typeface="Wingdings" panose="05000000000000000000" pitchFamily="2" charset="2"/>
              <a:buChar char="§"/>
            </a:pPr>
            <a:r>
              <a:rPr lang="en-US" b="1" dirty="0">
                <a:solidFill>
                  <a:schemeClr val="tx1">
                    <a:lumMod val="75000"/>
                    <a:lumOff val="25000"/>
                  </a:schemeClr>
                </a:solidFill>
              </a:rPr>
              <a:t>Large Bulky Item Collection</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69" name="TextBox 57">
            <a:extLst>
              <a:ext uri="{FF2B5EF4-FFF2-40B4-BE49-F238E27FC236}">
                <a16:creationId xmlns:a16="http://schemas.microsoft.com/office/drawing/2014/main" id="{A74648CD-3D1E-4E52-8422-F669FDD73CF0}"/>
              </a:ext>
            </a:extLst>
          </p:cNvPr>
          <p:cNvSpPr txBox="1"/>
          <p:nvPr/>
        </p:nvSpPr>
        <p:spPr>
          <a:xfrm>
            <a:off x="5186631" y="2044005"/>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b="1" dirty="0">
                <a:solidFill>
                  <a:schemeClr val="tx1">
                    <a:lumMod val="75000"/>
                    <a:lumOff val="25000"/>
                  </a:schemeClr>
                </a:solidFill>
              </a:rPr>
              <a:t>PHONE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MOBILE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ONLINE CHAT</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EMAIL</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OTHER</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70" name="TextBox 47">
            <a:extLst>
              <a:ext uri="{FF2B5EF4-FFF2-40B4-BE49-F238E27FC236}">
                <a16:creationId xmlns:a16="http://schemas.microsoft.com/office/drawing/2014/main" id="{C9981A12-3C17-4E5B-8FDB-97C35A7F0E10}"/>
              </a:ext>
            </a:extLst>
          </p:cNvPr>
          <p:cNvSpPr txBox="1"/>
          <p:nvPr/>
        </p:nvSpPr>
        <p:spPr>
          <a:xfrm>
            <a:off x="8498204" y="1370852"/>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Agencies</a:t>
            </a:r>
          </a:p>
        </p:txBody>
      </p:sp>
      <p:sp>
        <p:nvSpPr>
          <p:cNvPr id="71" name="TextBox 57">
            <a:extLst>
              <a:ext uri="{FF2B5EF4-FFF2-40B4-BE49-F238E27FC236}">
                <a16:creationId xmlns:a16="http://schemas.microsoft.com/office/drawing/2014/main" id="{E020D77B-7EB7-42A8-902F-8C6DB35DFFD1}"/>
              </a:ext>
            </a:extLst>
          </p:cNvPr>
          <p:cNvSpPr txBox="1"/>
          <p:nvPr/>
        </p:nvSpPr>
        <p:spPr>
          <a:xfrm>
            <a:off x="9083255" y="2072829"/>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solidFill>
                  <a:schemeClr val="tx1">
                    <a:lumMod val="75000"/>
                    <a:lumOff val="25000"/>
                  </a:schemeClr>
                </a:solidFill>
              </a:rPr>
              <a:t>NYPD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DSNY</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HPD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DEP</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DOITT</a:t>
            </a:r>
          </a:p>
          <a:p>
            <a:pPr marL="285750" indent="-285750">
              <a:buFont typeface="Wingdings" panose="05000000000000000000" pitchFamily="2" charset="2"/>
              <a:buChar char="v"/>
            </a:pPr>
            <a:endParaRPr lang="en-US" b="1" dirty="0">
              <a:solidFill>
                <a:schemeClr val="tx1">
                  <a:lumMod val="75000"/>
                  <a:lumOff val="25000"/>
                </a:schemeClr>
              </a:solidFill>
            </a:endParaRPr>
          </a:p>
        </p:txBody>
      </p:sp>
      <p:sp>
        <p:nvSpPr>
          <p:cNvPr id="115" name="Rectangle 114">
            <a:extLst>
              <a:ext uri="{FF2B5EF4-FFF2-40B4-BE49-F238E27FC236}">
                <a16:creationId xmlns:a16="http://schemas.microsoft.com/office/drawing/2014/main" id="{A4140ECA-2FFA-48E1-A3A0-B84AB764BD1E}"/>
              </a:ext>
              <a:ext uri="{C183D7F6-B498-43B3-948B-1728B52AA6E4}">
                <adec:decorative xmlns:adec="http://schemas.microsoft.com/office/drawing/2017/decorative" val="1"/>
              </a:ext>
            </a:extLst>
          </p:cNvPr>
          <p:cNvSpPr/>
          <p:nvPr/>
        </p:nvSpPr>
        <p:spPr>
          <a:xfrm>
            <a:off x="304800" y="1174044"/>
            <a:ext cx="11520083" cy="5291814"/>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90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67117" y="974478"/>
            <a:ext cx="11457766" cy="553997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b="1" dirty="0">
              <a:solidFill>
                <a:schemeClr val="tx1">
                  <a:lumMod val="75000"/>
                  <a:lumOff val="25000"/>
                </a:schemeClr>
              </a:solidFill>
            </a:endParaRPr>
          </a:p>
          <a:p>
            <a:r>
              <a:rPr lang="en-US" sz="2400" b="1" dirty="0">
                <a:solidFill>
                  <a:schemeClr val="tx1">
                    <a:lumMod val="75000"/>
                    <a:lumOff val="25000"/>
                  </a:schemeClr>
                </a:solidFill>
              </a:rPr>
              <a:t>Original Dataset :  &gt; 17GB data (2010-present) – 41 Fields</a:t>
            </a:r>
          </a:p>
          <a:p>
            <a:endParaRPr lang="en-US" sz="2400" b="1" dirty="0">
              <a:solidFill>
                <a:schemeClr val="tx1">
                  <a:lumMod val="75000"/>
                  <a:lumOff val="25000"/>
                </a:schemeClr>
              </a:solidFill>
            </a:endParaRPr>
          </a:p>
          <a:p>
            <a:r>
              <a:rPr lang="en-US" sz="2400" b="1" dirty="0">
                <a:solidFill>
                  <a:schemeClr val="tx1">
                    <a:lumMod val="75000"/>
                    <a:lumOff val="25000"/>
                  </a:schemeClr>
                </a:solidFill>
              </a:rPr>
              <a:t>Took only</a:t>
            </a:r>
          </a:p>
          <a:p>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a:solidFill>
                  <a:schemeClr val="tx1">
                    <a:lumMod val="75000"/>
                    <a:lumOff val="25000"/>
                  </a:schemeClr>
                </a:solidFill>
              </a:rPr>
              <a:t>2019 Dataset</a:t>
            </a:r>
          </a:p>
          <a:p>
            <a:pPr marL="800100" lvl="1" indent="-342900">
              <a:buFont typeface="Wingdings" panose="05000000000000000000" pitchFamily="2" charset="2"/>
              <a:buChar char="q"/>
            </a:pPr>
            <a:r>
              <a:rPr lang="en-US" sz="2400" b="1" dirty="0">
                <a:solidFill>
                  <a:schemeClr val="tx1">
                    <a:lumMod val="75000"/>
                    <a:lumOff val="25000"/>
                  </a:schemeClr>
                </a:solidFill>
              </a:rPr>
              <a:t>2018 Dataset</a:t>
            </a:r>
          </a:p>
          <a:p>
            <a:pPr lvl="1"/>
            <a:endParaRPr lang="en-US" sz="2400" b="1" dirty="0">
              <a:solidFill>
                <a:schemeClr val="tx1">
                  <a:lumMod val="75000"/>
                  <a:lumOff val="25000"/>
                </a:schemeClr>
              </a:solidFill>
            </a:endParaRPr>
          </a:p>
          <a:p>
            <a:pPr marL="914400" lvl="1" indent="-457200">
              <a:buFont typeface="Courier New" panose="02070309020205020404" pitchFamily="49" charset="0"/>
              <a:buChar char="o"/>
            </a:pPr>
            <a:r>
              <a:rPr lang="en-US" sz="2400" b="1" dirty="0">
                <a:solidFill>
                  <a:schemeClr val="tx1">
                    <a:lumMod val="75000"/>
                    <a:lumOff val="25000"/>
                  </a:schemeClr>
                </a:solidFill>
              </a:rPr>
              <a:t>Dropped redundant information and location specific fields like streets.</a:t>
            </a:r>
          </a:p>
          <a:p>
            <a:pPr lvl="1"/>
            <a:r>
              <a:rPr lang="en-US" sz="2400" b="1" dirty="0">
                <a:solidFill>
                  <a:schemeClr val="tx1">
                    <a:lumMod val="75000"/>
                    <a:lumOff val="25000"/>
                  </a:schemeClr>
                </a:solidFill>
              </a:rPr>
              <a:t>	- Dropped community board and captured only borough</a:t>
            </a:r>
          </a:p>
          <a:p>
            <a:pPr marL="914400" lvl="1" indent="-457200">
              <a:buFont typeface="Courier New" panose="02070309020205020404" pitchFamily="49" charset="0"/>
              <a:buChar char="o"/>
            </a:pPr>
            <a:r>
              <a:rPr lang="en-US" sz="2400" b="1" dirty="0">
                <a:solidFill>
                  <a:schemeClr val="tx1">
                    <a:lumMod val="75000"/>
                    <a:lumOff val="25000"/>
                  </a:schemeClr>
                </a:solidFill>
              </a:rPr>
              <a:t>Updated missing city from zip codes.</a:t>
            </a:r>
          </a:p>
          <a:p>
            <a:pPr marL="914400" lvl="1" indent="-457200">
              <a:buFont typeface="Courier New" panose="02070309020205020404" pitchFamily="49" charset="0"/>
              <a:buChar char="o"/>
            </a:pPr>
            <a:r>
              <a:rPr lang="en-US" sz="2400" b="1" dirty="0">
                <a:solidFill>
                  <a:schemeClr val="tx1">
                    <a:lumMod val="75000"/>
                    <a:lumOff val="25000"/>
                  </a:schemeClr>
                </a:solidFill>
              </a:rPr>
              <a:t>Removed record with no city values and no closing dates</a:t>
            </a:r>
          </a:p>
          <a:p>
            <a:pPr marL="914400" lvl="1" indent="-457200">
              <a:buFont typeface="Courier New" panose="02070309020205020404" pitchFamily="49" charset="0"/>
              <a:buChar char="o"/>
            </a:pPr>
            <a:r>
              <a:rPr lang="en-US" sz="2400" b="1" dirty="0">
                <a:solidFill>
                  <a:schemeClr val="tx1">
                    <a:lumMod val="75000"/>
                    <a:lumOff val="25000"/>
                  </a:schemeClr>
                </a:solidFill>
              </a:rPr>
              <a:t>Calculated time taken to resolve the issues in hours</a:t>
            </a:r>
          </a:p>
          <a:p>
            <a:pPr marL="914400" lvl="1" indent="-457200">
              <a:buFont typeface="Courier New" panose="02070309020205020404" pitchFamily="49" charset="0"/>
              <a:buChar char="o"/>
            </a:pPr>
            <a:r>
              <a:rPr lang="en-US" sz="2400" b="1" dirty="0">
                <a:solidFill>
                  <a:schemeClr val="tx1">
                    <a:lumMod val="75000"/>
                    <a:lumOff val="25000"/>
                  </a:schemeClr>
                </a:solidFill>
              </a:rPr>
              <a:t>Extracted separated column for Day, Month, Hour for request creation and closing.</a:t>
            </a: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preparation</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1127960"/>
            <a:ext cx="11520083" cy="524072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44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174164" y="1678952"/>
            <a:ext cx="7237270" cy="57246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buFont typeface="Wingdings" panose="05000000000000000000" pitchFamily="2" charset="2"/>
              <a:buChar char="q"/>
            </a:pPr>
            <a:endParaRPr lang="en-US" sz="2400" b="1" dirty="0">
              <a:solidFill>
                <a:schemeClr val="tx1">
                  <a:lumMod val="75000"/>
                  <a:lumOff val="25000"/>
                </a:schemeClr>
              </a:solidFill>
            </a:endParaRPr>
          </a:p>
          <a:p>
            <a:pPr marL="800100" lvl="1" indent="-342900">
              <a:buFont typeface="Wingdings" panose="05000000000000000000" pitchFamily="2" charset="2"/>
              <a:buChar char="q"/>
            </a:pPr>
            <a:endParaRPr lang="en-US" sz="2400" b="1" dirty="0">
              <a:solidFill>
                <a:schemeClr val="tx1">
                  <a:lumMod val="75000"/>
                  <a:lumOff val="25000"/>
                </a:schemeClr>
              </a:solidFill>
            </a:endParaRPr>
          </a:p>
          <a:p>
            <a:endParaRPr lang="en-US" sz="3600" dirty="0"/>
          </a:p>
          <a:p>
            <a:r>
              <a:rPr lang="en-US" sz="3600" dirty="0"/>
              <a:t>Original </a:t>
            </a:r>
            <a:r>
              <a:rPr lang="en-US" sz="3600" b="1" i="1" dirty="0"/>
              <a:t>2019</a:t>
            </a:r>
            <a:r>
              <a:rPr lang="en-US" sz="3600" dirty="0"/>
              <a:t> Dataset</a:t>
            </a:r>
          </a:p>
          <a:p>
            <a:r>
              <a:rPr lang="en-US" sz="3600" b="1" i="1" dirty="0"/>
              <a:t>	2456832</a:t>
            </a:r>
            <a:r>
              <a:rPr lang="en-US" sz="3600" dirty="0"/>
              <a:t> rows -&gt; </a:t>
            </a:r>
            <a:r>
              <a:rPr lang="en-US" sz="3600" b="1" i="1" dirty="0"/>
              <a:t>1014031</a:t>
            </a:r>
            <a:r>
              <a:rPr lang="en-US" sz="3600" dirty="0"/>
              <a:t> rows</a:t>
            </a:r>
          </a:p>
          <a:p>
            <a:r>
              <a:rPr lang="en-US" sz="3600" dirty="0"/>
              <a:t>Original </a:t>
            </a:r>
            <a:r>
              <a:rPr lang="en-US" sz="3600" b="1" i="1" dirty="0"/>
              <a:t>2018</a:t>
            </a:r>
            <a:r>
              <a:rPr lang="en-US" sz="3600" dirty="0"/>
              <a:t> Dataset</a:t>
            </a:r>
          </a:p>
          <a:p>
            <a:r>
              <a:rPr lang="en-US" sz="3600" b="1" i="1" dirty="0"/>
              <a:t>	2741682</a:t>
            </a:r>
            <a:r>
              <a:rPr lang="en-US" sz="3600" dirty="0"/>
              <a:t> rows -&gt; </a:t>
            </a:r>
            <a:r>
              <a:rPr lang="en-US" sz="3600" b="1" i="1" dirty="0"/>
              <a:t>1097711</a:t>
            </a:r>
            <a:r>
              <a:rPr lang="en-US" sz="3600" dirty="0"/>
              <a:t> rows</a:t>
            </a:r>
          </a:p>
          <a:p>
            <a:endParaRPr lang="en-US" sz="3600" dirty="0"/>
          </a:p>
          <a:p>
            <a:r>
              <a:rPr lang="en-US" sz="3600" b="1" dirty="0"/>
              <a:t>41</a:t>
            </a:r>
            <a:r>
              <a:rPr lang="en-US" sz="3600" dirty="0"/>
              <a:t> Columns -&gt; </a:t>
            </a:r>
            <a:r>
              <a:rPr lang="en-US" sz="3600" b="1" dirty="0"/>
              <a:t>25</a:t>
            </a:r>
            <a:r>
              <a:rPr lang="en-US" sz="3600" dirty="0"/>
              <a:t> Columns</a:t>
            </a:r>
          </a:p>
          <a:p>
            <a:pPr lvl="1"/>
            <a:endParaRPr lang="en-US" sz="2400" b="1" dirty="0">
              <a:solidFill>
                <a:schemeClr val="tx1">
                  <a:lumMod val="75000"/>
                  <a:lumOff val="25000"/>
                </a:schemeClr>
              </a:solidFill>
            </a:endParaRPr>
          </a:p>
          <a:p>
            <a:pPr lvl="1"/>
            <a:endParaRPr lang="en-US" sz="2400" b="1" dirty="0">
              <a:solidFill>
                <a:schemeClr val="tx1">
                  <a:lumMod val="75000"/>
                  <a:lumOff val="25000"/>
                </a:schemeClr>
              </a:solidFill>
            </a:endParaRP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 AFTER</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sp>
        <p:nvSpPr>
          <p:cNvPr id="6" name="Rectangle 5">
            <a:extLst>
              <a:ext uri="{FF2B5EF4-FFF2-40B4-BE49-F238E27FC236}">
                <a16:creationId xmlns:a16="http://schemas.microsoft.com/office/drawing/2014/main" id="{95AA9EEC-2111-4F7B-A2BC-348C6CE11F68}"/>
              </a:ext>
              <a:ext uri="{C183D7F6-B498-43B3-948B-1728B52AA6E4}">
                <adec:decorative xmlns:adec="http://schemas.microsoft.com/office/drawing/2017/decorative" val="1"/>
              </a:ext>
            </a:extLst>
          </p:cNvPr>
          <p:cNvSpPr/>
          <p:nvPr/>
        </p:nvSpPr>
        <p:spPr>
          <a:xfrm>
            <a:off x="304800" y="1075418"/>
            <a:ext cx="11520083" cy="5300688"/>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47">
            <a:extLst>
              <a:ext uri="{FF2B5EF4-FFF2-40B4-BE49-F238E27FC236}">
                <a16:creationId xmlns:a16="http://schemas.microsoft.com/office/drawing/2014/main" id="{A38ACBDC-6517-4AC8-818D-FF9125DEF9E7}"/>
              </a:ext>
            </a:extLst>
          </p:cNvPr>
          <p:cNvSpPr txBox="1"/>
          <p:nvPr/>
        </p:nvSpPr>
        <p:spPr>
          <a:xfrm>
            <a:off x="5302959"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78 minutes</a:t>
            </a:r>
            <a:endParaRPr lang="en-US" sz="3600" dirty="0">
              <a:solidFill>
                <a:schemeClr val="tx1">
                  <a:lumMod val="75000"/>
                  <a:lumOff val="25000"/>
                </a:schemeClr>
              </a:solidFill>
            </a:endParaRPr>
          </a:p>
        </p:txBody>
      </p:sp>
      <p:pic>
        <p:nvPicPr>
          <p:cNvPr id="3" name="Picture 2">
            <a:extLst>
              <a:ext uri="{FF2B5EF4-FFF2-40B4-BE49-F238E27FC236}">
                <a16:creationId xmlns:a16="http://schemas.microsoft.com/office/drawing/2014/main" id="{32A689BC-B2F7-450F-8323-799D7D2D8C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5" y="1141411"/>
            <a:ext cx="1517837" cy="1204151"/>
          </a:xfrm>
          <a:prstGeom prst="rect">
            <a:avLst/>
          </a:prstGeom>
        </p:spPr>
      </p:pic>
      <p:sp>
        <p:nvSpPr>
          <p:cNvPr id="4" name="Plus Sign 3">
            <a:extLst>
              <a:ext uri="{FF2B5EF4-FFF2-40B4-BE49-F238E27FC236}">
                <a16:creationId xmlns:a16="http://schemas.microsoft.com/office/drawing/2014/main" id="{6A72FE21-37C0-48FE-9A26-3CB78625C5B4}"/>
              </a:ext>
            </a:extLst>
          </p:cNvPr>
          <p:cNvSpPr/>
          <p:nvPr/>
        </p:nvSpPr>
        <p:spPr>
          <a:xfrm>
            <a:off x="1968576" y="1393786"/>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Plus Sign 11">
            <a:extLst>
              <a:ext uri="{FF2B5EF4-FFF2-40B4-BE49-F238E27FC236}">
                <a16:creationId xmlns:a16="http://schemas.microsoft.com/office/drawing/2014/main" id="{38236665-A00D-450C-B5C1-0CAE55E7D4D0}"/>
              </a:ext>
            </a:extLst>
          </p:cNvPr>
          <p:cNvSpPr/>
          <p:nvPr/>
        </p:nvSpPr>
        <p:spPr>
          <a:xfrm>
            <a:off x="4826363" y="1352309"/>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Equals 8">
            <a:extLst>
              <a:ext uri="{FF2B5EF4-FFF2-40B4-BE49-F238E27FC236}">
                <a16:creationId xmlns:a16="http://schemas.microsoft.com/office/drawing/2014/main" id="{BC7B1335-8381-4D9D-9A35-CAB0AA6EE96C}"/>
              </a:ext>
            </a:extLst>
          </p:cNvPr>
          <p:cNvSpPr/>
          <p:nvPr/>
        </p:nvSpPr>
        <p:spPr>
          <a:xfrm>
            <a:off x="7922141" y="1494891"/>
            <a:ext cx="575734" cy="413275"/>
          </a:xfrm>
          <a:prstGeom prst="mathEqua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14" name="TextBox 47">
            <a:extLst>
              <a:ext uri="{FF2B5EF4-FFF2-40B4-BE49-F238E27FC236}">
                <a16:creationId xmlns:a16="http://schemas.microsoft.com/office/drawing/2014/main" id="{49A48530-3CE5-4808-973F-03FE18EA8BE4}"/>
              </a:ext>
            </a:extLst>
          </p:cNvPr>
          <p:cNvSpPr txBox="1"/>
          <p:nvPr/>
        </p:nvSpPr>
        <p:spPr>
          <a:xfrm>
            <a:off x="8451938"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Final Data</a:t>
            </a:r>
            <a:endParaRPr lang="en-US" sz="3600" dirty="0">
              <a:solidFill>
                <a:schemeClr val="tx1">
                  <a:lumMod val="75000"/>
                  <a:lumOff val="25000"/>
                </a:schemeClr>
              </a:solidFill>
            </a:endParaRPr>
          </a:p>
        </p:txBody>
      </p:sp>
      <p:sp>
        <p:nvSpPr>
          <p:cNvPr id="15" name="TextBox 47">
            <a:extLst>
              <a:ext uri="{FF2B5EF4-FFF2-40B4-BE49-F238E27FC236}">
                <a16:creationId xmlns:a16="http://schemas.microsoft.com/office/drawing/2014/main" id="{A08E6EDC-E07E-4503-9C87-CC5A00D760FE}"/>
              </a:ext>
            </a:extLst>
          </p:cNvPr>
          <p:cNvSpPr txBox="1"/>
          <p:nvPr/>
        </p:nvSpPr>
        <p:spPr>
          <a:xfrm>
            <a:off x="2469357" y="1456578"/>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8 GB RAM</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60466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781" y="1226782"/>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Project phases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id="{ADD28621-C404-41A6-85D1-1C963A241234}"/>
              </a:ext>
            </a:extLst>
          </p:cNvPr>
          <p:cNvSpPr txBox="1"/>
          <p:nvPr/>
        </p:nvSpPr>
        <p:spPr>
          <a:xfrm>
            <a:off x="495386" y="1798070"/>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General Trend Analysis</a:t>
            </a:r>
          </a:p>
        </p:txBody>
      </p:sp>
      <p:sp>
        <p:nvSpPr>
          <p:cNvPr id="38" name="TextBox 47">
            <a:extLst>
              <a:ext uri="{FF2B5EF4-FFF2-40B4-BE49-F238E27FC236}">
                <a16:creationId xmlns:a16="http://schemas.microsoft.com/office/drawing/2014/main" id="{468E2C47-3170-4264-A8DB-61C9DD65CB3F}"/>
              </a:ext>
            </a:extLst>
          </p:cNvPr>
          <p:cNvSpPr txBox="1"/>
          <p:nvPr/>
        </p:nvSpPr>
        <p:spPr>
          <a:xfrm>
            <a:off x="304800" y="3311227"/>
            <a:ext cx="3114675"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Supervised Learning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621343"/>
            <a:ext cx="3610329"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Clustering  Unsupervised Learning</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id="{64247792-27CC-4EFA-A69B-F13112FC2F14}"/>
              </a:ext>
            </a:extLst>
          </p:cNvPr>
          <p:cNvGraphicFramePr/>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3"/>
          </a:graphicData>
        </a:graphic>
      </p:graphicFrame>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352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4259075" y="1443154"/>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4316456" y="1491791"/>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4411211" y="1586546"/>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7</a:t>
            </a:fld>
            <a:endParaRPr lang="en-US" dirty="0"/>
          </a:p>
        </p:txBody>
      </p:sp>
      <p:pic>
        <p:nvPicPr>
          <p:cNvPr id="3" name="Picture 2">
            <a:extLst>
              <a:ext uri="{FF2B5EF4-FFF2-40B4-BE49-F238E27FC236}">
                <a16:creationId xmlns:a16="http://schemas.microsoft.com/office/drawing/2014/main" id="{1AE279D6-DBF0-4F23-AAE6-BC20B2F16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025" y="2023945"/>
            <a:ext cx="9270641" cy="4044670"/>
          </a:xfrm>
          <a:prstGeom prst="rect">
            <a:avLst/>
          </a:prstGeom>
        </p:spPr>
      </p:pic>
    </p:spTree>
    <p:extLst>
      <p:ext uri="{BB962C8B-B14F-4D97-AF65-F5344CB8AC3E}">
        <p14:creationId xmlns:p14="http://schemas.microsoft.com/office/powerpoint/2010/main" val="14756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BC824FDE-DFD8-4968-AAE8-703BEE299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689113"/>
            <a:ext cx="9029481" cy="3989181"/>
          </a:xfrm>
          <a:prstGeom prst="rect">
            <a:avLst/>
          </a:prstGeom>
        </p:spPr>
      </p:pic>
    </p:spTree>
    <p:extLst>
      <p:ext uri="{BB962C8B-B14F-4D97-AF65-F5344CB8AC3E}">
        <p14:creationId xmlns:p14="http://schemas.microsoft.com/office/powerpoint/2010/main" val="204410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F00EFCFE-5D2A-4EB2-9B60-1C379891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529047"/>
            <a:ext cx="9117462" cy="4028051"/>
          </a:xfrm>
          <a:prstGeom prst="rect">
            <a:avLst/>
          </a:prstGeom>
        </p:spPr>
      </p:pic>
    </p:spTree>
    <p:extLst>
      <p:ext uri="{BB962C8B-B14F-4D97-AF65-F5344CB8AC3E}">
        <p14:creationId xmlns:p14="http://schemas.microsoft.com/office/powerpoint/2010/main" val="113311078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1997</Words>
  <Application>Microsoft Office PowerPoint</Application>
  <PresentationFormat>Widescreen</PresentationFormat>
  <Paragraphs>241</Paragraphs>
  <Slides>28</Slides>
  <Notes>28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Courier New</vt:lpstr>
      <vt:lpstr>Segoe UI Light</vt:lpstr>
      <vt:lpstr>Wingdings</vt:lpstr>
      <vt:lpstr>Office Theme</vt:lpstr>
      <vt:lpstr>Slide 1</vt:lpstr>
      <vt:lpstr>NYC 311</vt:lpstr>
      <vt:lpstr>NYC 311</vt:lpstr>
      <vt:lpstr>Data preparation</vt:lpstr>
      <vt:lpstr>Data - AFTER</vt:lpstr>
      <vt:lpstr>Project phases</vt:lpstr>
      <vt:lpstr>STATISTICAL ANALYSIS</vt:lpstr>
      <vt:lpstr>Slide 6</vt:lpstr>
      <vt:lpstr>Slide 6</vt:lpstr>
      <vt:lpstr>Slide 6</vt:lpstr>
      <vt:lpstr>Slide 6</vt:lpstr>
      <vt:lpstr>STATISTICAL ANALYSIS</vt:lpstr>
      <vt:lpstr>STATISTICAL ANALYSIS</vt:lpstr>
      <vt:lpstr>STATISTICAL ANALYSIS</vt:lpstr>
      <vt:lpstr>STATISTICAL ANALYSIS</vt:lpstr>
      <vt:lpstr>Slide 6</vt:lpstr>
      <vt:lpstr>Slide 6</vt:lpstr>
      <vt:lpstr>Slide 6</vt:lpstr>
      <vt:lpstr>Slide 6</vt:lpstr>
      <vt:lpstr>Slide 6</vt:lpstr>
      <vt:lpstr>CLUSTERING</vt:lpstr>
      <vt:lpstr>CLUSTERING</vt:lpstr>
      <vt:lpstr>CLUSTERING</vt:lpstr>
      <vt:lpstr>CLUSTERING</vt:lpstr>
      <vt:lpstr>Supervised learning</vt:lpstr>
      <vt:lpstr>Supervised learning</vt:lpstr>
      <vt:lpstr>Supervised learning</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2020-04-07T19:55:45Z</dcterms:created>
  <dcterms:modified xsi:type="dcterms:W3CDTF">2020-04-08T20:18:44Z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