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embeddedFontLst>
    <p:embeddedFont>
      <p:font typeface="Calibri" pitchFamily="34" charset="0"/>
      <p:regular r:id="rId31"/>
      <p:bold r:id="rId32"/>
      <p:italic r:id="rId33"/>
      <p:boldItalic r:id="rId34"/>
    </p:embeddedFont>
    <p:embeddedFont>
      <p:font typeface="Century Gothic" pitchFamily="34" charset="0"/>
      <p:regular r:id="rId35"/>
      <p:bold r:id="rId36"/>
      <p:italic r:id="rId37"/>
      <p:boldItalic r:id="rId38"/>
    </p:embeddedFont>
    <p:embeddedFont>
      <p:font typeface="Quattrocento Sans"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424">
          <p15:clr>
            <a:srgbClr val="A4A3A4"/>
          </p15:clr>
        </p15:guide>
        <p15:guide id="2" pos="3840">
          <p15:clr>
            <a:srgbClr val="A4A3A4"/>
          </p15:clr>
        </p15:guide>
        <p15:guide id="3" pos="192">
          <p15:clr>
            <a:srgbClr val="A4A3A4"/>
          </p15:clr>
        </p15:guide>
        <p15:guide id="4" pos="7512">
          <p15:clr>
            <a:srgbClr val="A4A3A4"/>
          </p15:clr>
        </p15:guide>
        <p15:guide id="5" orient="horz" pos="216">
          <p15:clr>
            <a:srgbClr val="A4A3A4"/>
          </p15:clr>
        </p15:guide>
        <p15:guide id="6" orient="horz" pos="4032">
          <p15:clr>
            <a:srgbClr val="A4A3A4"/>
          </p15:clr>
        </p15:guide>
        <p15:guide id="7" orient="horz" pos="696">
          <p15:clr>
            <a:srgbClr val="A4A3A4"/>
          </p15:clr>
        </p15:guide>
      </p15:sldGuideLst>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j6lbyMl+ZD1mPczsyblSucvdgh8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4" d="100"/>
          <a:sy n="74" d="100"/>
        </p:scale>
        <p:origin x="-558" y="18"/>
      </p:cViewPr>
      <p:guideLst>
        <p:guide orient="horz" pos="2424"/>
        <p:guide orient="horz" pos="216"/>
        <p:guide orient="horz" pos="4032"/>
        <p:guide orient="horz" pos="696"/>
        <p:guide pos="3840"/>
        <p:guide pos="192"/>
        <p:guide pos="751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customschemas.google.com/relationships/presentationmetadata" Target="metadata"/></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package" Target="../embeddings/Microsoft_Excel_Worksheet1.xlsx"/><Relationship Id="rId4" Type="http://schemas.microsoft.com/office/2011/relationships/chartStyle" Target="style1.xm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75000"/>
                    <a:lumOff val="25000"/>
                  </a:schemeClr>
                </a:solidFill>
                <a:latin typeface="+mn-lt"/>
                <a:ea typeface="+mn-ea"/>
                <a:cs typeface="+mn-cs"/>
              </a:defRPr>
            </a:pPr>
            <a:r>
              <a:rPr lang="en-IN" dirty="0"/>
              <a:t>Analysis</a:t>
            </a:r>
          </a:p>
        </c:rich>
      </c:tx>
      <c:layout/>
      <c:overlay val="0"/>
      <c:spPr>
        <a:noFill/>
        <a:ln>
          <a:noFill/>
        </a:ln>
        <a:effectLst/>
      </c:sp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percentStacked"/>
        <c:varyColors val="0"/>
        <c:ser>
          <c:idx val="0"/>
          <c:order val="0"/>
          <c:tx>
            <c:strRef>
              <c:f>Sheet1!$B$1</c:f>
              <c:strCache>
                <c:ptCount val="1"/>
                <c:pt idx="0">
                  <c:v>Series 1</c:v>
                </c:pt>
              </c:strCache>
            </c:strRef>
          </c:tx>
          <c:spPr>
            <a:solidFill>
              <a:srgbClr val="CE295E"/>
            </a:solidFill>
            <a:ln>
              <a:noFill/>
            </a:ln>
            <a:effectLst/>
            <a:sp3d/>
          </c:spPr>
          <c:invertIfNegative val="0"/>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xmlns:c16r2="http://schemas.microsoft.com/office/drawing/2015/06/chart">
            <c:ext xmlns:c16="http://schemas.microsoft.com/office/drawing/2014/chart" uri="{C3380CC4-5D6E-409C-BE32-E72D297353CC}">
              <c16:uniqueId val="{00000000-0294-4546-A425-5154F1D679D2}"/>
            </c:ext>
          </c:extLst>
        </c:ser>
        <c:ser>
          <c:idx val="1"/>
          <c:order val="1"/>
          <c:tx>
            <c:strRef>
              <c:f>Sheet1!$C$1</c:f>
              <c:strCache>
                <c:ptCount val="1"/>
                <c:pt idx="0">
                  <c:v>Series 2</c:v>
                </c:pt>
              </c:strCache>
            </c:strRef>
          </c:tx>
          <c:spPr>
            <a:solidFill>
              <a:srgbClr val="404040"/>
            </a:solidFill>
            <a:ln>
              <a:noFill/>
            </a:ln>
            <a:effectLst/>
            <a:sp3d/>
          </c:spPr>
          <c:invertIfNegative val="0"/>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xmlns:c16r2="http://schemas.microsoft.com/office/drawing/2015/06/chart">
            <c:ext xmlns:c16="http://schemas.microsoft.com/office/drawing/2014/chart" uri="{C3380CC4-5D6E-409C-BE32-E72D297353CC}">
              <c16:uniqueId val="{00000001-0294-4546-A425-5154F1D679D2}"/>
            </c:ext>
          </c:extLst>
        </c:ser>
        <c:ser>
          <c:idx val="2"/>
          <c:order val="2"/>
          <c:tx>
            <c:strRef>
              <c:f>Sheet1!$D$1</c:f>
              <c:strCache>
                <c:ptCount val="1"/>
                <c:pt idx="0">
                  <c:v>Series 3</c:v>
                </c:pt>
              </c:strCache>
            </c:strRef>
          </c:tx>
          <c:spPr>
            <a:solidFill>
              <a:srgbClr val="7F7F7F"/>
            </a:solidFill>
            <a:ln>
              <a:noFill/>
            </a:ln>
            <a:effectLst/>
            <a:sp3d/>
          </c:spPr>
          <c:invertIfNegative val="0"/>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xmlns:c16r2="http://schemas.microsoft.com/office/drawing/2015/06/chart">
            <c:ext xmlns:c16="http://schemas.microsoft.com/office/drawing/2014/chart" uri="{C3380CC4-5D6E-409C-BE32-E72D297353CC}">
              <c16:uniqueId val="{00000003-0294-4546-A425-5154F1D679D2}"/>
            </c:ext>
          </c:extLst>
        </c:ser>
        <c:dLbls>
          <c:showLegendKey val="0"/>
          <c:showVal val="0"/>
          <c:showCatName val="0"/>
          <c:showSerName val="0"/>
          <c:showPercent val="0"/>
          <c:showBubbleSize val="0"/>
        </c:dLbls>
        <c:gapWidth val="150"/>
        <c:shape val="box"/>
        <c:axId val="215190144"/>
        <c:axId val="215204224"/>
        <c:axId val="0"/>
      </c:bar3DChart>
      <c:catAx>
        <c:axId val="215190144"/>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215204224"/>
        <c:crosses val="autoZero"/>
        <c:auto val="1"/>
        <c:lblAlgn val="ctr"/>
        <c:lblOffset val="100"/>
        <c:noMultiLvlLbl val="0"/>
      </c:catAx>
      <c:valAx>
        <c:axId val="21520422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75000"/>
                    <a:lumOff val="25000"/>
                  </a:schemeClr>
                </a:solidFill>
                <a:latin typeface="+mn-lt"/>
                <a:ea typeface="+mn-ea"/>
                <a:cs typeface="+mn-cs"/>
              </a:defRPr>
            </a:pPr>
            <a:endParaRPr lang="en-US"/>
          </a:p>
        </c:txPr>
        <c:crossAx val="21519014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2.png"/></Relationships>
</file>

<file path=ppt/drawings/drawing1.xml><?xml version="1.0" encoding="utf-8"?>
<c:userShapes xmlns:c="http://schemas.openxmlformats.org/drawingml/2006/chart">
  <cdr:relSizeAnchor xmlns:cdr="http://schemas.openxmlformats.org/drawingml/2006/chartDrawing">
    <cdr:from>
      <cdr:x>0</cdr:x>
      <cdr:y>0</cdr:y>
    </cdr:from>
    <cdr:to>
      <cdr:x>1</cdr:x>
      <cdr:y>1</cdr:y>
    </cdr:to>
    <cdr:pic>
      <cdr:nvPicPr>
        <cdr:cNvPr id="3" name="Picture 2">
          <a:extLst xmlns:a="http://schemas.openxmlformats.org/drawingml/2006/main">
            <a:ext uri="{FF2B5EF4-FFF2-40B4-BE49-F238E27FC236}">
              <a16:creationId xmlns:a16="http://schemas.microsoft.com/office/drawing/2014/main" xmlns="" id="{0BAB090A-FC60-45D3-85CF-0FDEE3D66F2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8191500" cy="4476750"/>
        </a:xfrm>
        <a:prstGeom xmlns:a="http://schemas.openxmlformats.org/drawingml/2006/main" prst="rect">
          <a:avLst/>
        </a:prstGeom>
      </cdr:spPr>
    </cdr:pic>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56729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 name="Google Shape;4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8" name="Google Shape;4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4" name="Google Shape;3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5" name="Google Shape;3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3" name="Google Shape;43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2" name="Google Shape;472;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1" name="Google Shape;501;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9" name="Google Shape;529;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6" name="Google Shape;556;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7" name="Google Shape;557;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4" name="Google Shape;584;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2" name="Google Shape;61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3" name="Google Shape;61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1" name="Google Shape;621;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2" name="Google Shape;622;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9" name="Google Shape;65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3" name="Google Shape;693;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4" name="Google Shape;694;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7" name="Google Shape;72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8" name="Google Shape;728;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6" name="Google Shape;73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7" name="Google Shape;737;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5" name="Google Shape;745;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6" name="Google Shape;746;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2"/>
        <p:cNvGrpSpPr/>
        <p:nvPr/>
      </p:nvGrpSpPr>
      <p:grpSpPr>
        <a:xfrm>
          <a:off x="0" y="0"/>
          <a:ext cx="0" cy="0"/>
          <a:chOff x="0" y="0"/>
          <a:chExt cx="0" cy="0"/>
        </a:xfrm>
      </p:grpSpPr>
      <p:sp>
        <p:nvSpPr>
          <p:cNvPr id="753" name="Google Shape;753;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4" name="Google Shape;754;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5" name="Google Shape;755;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 name="Google Shape;9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30"/>
          <p:cNvSpPr txBox="1">
            <a:spLocks noGrp="1"/>
          </p:cNvSpPr>
          <p:nvPr>
            <p:ph type="title"/>
          </p:nvPr>
        </p:nvSpPr>
        <p:spPr>
          <a:xfrm>
            <a:off x="838200" y="525818"/>
            <a:ext cx="10515600" cy="498598"/>
          </a:xfrm>
          <a:prstGeom prst="rect">
            <a:avLst/>
          </a:prstGeom>
          <a:noFill/>
          <a:ln>
            <a:noFill/>
          </a:ln>
        </p:spPr>
        <p:txBody>
          <a:bodyPr spcFirstLastPara="1" wrap="square" lIns="0" tIns="0" rIns="0" bIns="0" anchor="t" anchorCtr="0">
            <a:spAutoFit/>
          </a:bodyPr>
          <a:lstStyle>
            <a:lvl1pPr lvl="0" algn="ctr">
              <a:lnSpc>
                <a:spcPct val="90000"/>
              </a:lnSpc>
              <a:spcBef>
                <a:spcPts val="0"/>
              </a:spcBef>
              <a:spcAft>
                <a:spcPts val="0"/>
              </a:spcAft>
              <a:buClr>
                <a:srgbClr val="3F3F3F"/>
              </a:buClr>
              <a:buSzPts val="3600"/>
              <a:buFont typeface="Century Gothic"/>
              <a:buNone/>
              <a:defRPr sz="3600" cap="none">
                <a:solidFill>
                  <a:srgbClr val="3F3F3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0"/>
          <p:cNvSpPr txBox="1">
            <a:spLocks noGrp="1"/>
          </p:cNvSpPr>
          <p:nvPr>
            <p:ph type="ftr" idx="11"/>
          </p:nvPr>
        </p:nvSpPr>
        <p:spPr>
          <a:xfrm>
            <a:off x="10263187" y="6509710"/>
            <a:ext cx="1561696" cy="276999"/>
          </a:xfrm>
          <a:prstGeom prst="rect">
            <a:avLst/>
          </a:prstGeom>
          <a:noFill/>
          <a:ln>
            <a:noFill/>
          </a:ln>
        </p:spPr>
        <p:txBody>
          <a:bodyPr spcFirstLastPara="1" wrap="square" lIns="91425" tIns="45700" rIns="91425" bIns="45700" anchor="ctr" anchorCtr="0">
            <a:sp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0"/>
          <p:cNvSpPr/>
          <p:nvPr/>
        </p:nvSpPr>
        <p:spPr>
          <a:xfrm>
            <a:off x="0" y="6511448"/>
            <a:ext cx="10263189" cy="27352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9" name="Google Shape;19;p30"/>
          <p:cNvSpPr/>
          <p:nvPr/>
        </p:nvSpPr>
        <p:spPr>
          <a:xfrm>
            <a:off x="11620500" y="525817"/>
            <a:ext cx="571500" cy="492443"/>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b="0" i="0" u="none" strike="noStrike" cap="none">
              <a:solidFill>
                <a:srgbClr val="3F3F3F"/>
              </a:solidFill>
              <a:latin typeface="Quattrocento Sans"/>
              <a:ea typeface="Quattrocento Sans"/>
              <a:cs typeface="Quattrocento Sans"/>
              <a:sym typeface="Quattrocento Sans"/>
            </a:endParaRPr>
          </a:p>
        </p:txBody>
      </p:sp>
      <p:sp>
        <p:nvSpPr>
          <p:cNvPr id="20" name="Google Shape;20;p30"/>
          <p:cNvSpPr/>
          <p:nvPr/>
        </p:nvSpPr>
        <p:spPr>
          <a:xfrm>
            <a:off x="11824884" y="6511448"/>
            <a:ext cx="367116" cy="27352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1" name="Google Shape;21;p30"/>
          <p:cNvSpPr txBox="1">
            <a:spLocks noGrp="1"/>
          </p:cNvSpPr>
          <p:nvPr>
            <p:ph type="sldNum" idx="12"/>
          </p:nvPr>
        </p:nvSpPr>
        <p:spPr>
          <a:xfrm>
            <a:off x="11677650" y="589475"/>
            <a:ext cx="4191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b="0" i="0" u="none" strike="noStrike" cap="none">
                <a:solidFill>
                  <a:schemeClr val="lt1"/>
                </a:solidFill>
                <a:latin typeface="Quattrocento Sans"/>
                <a:ea typeface="Quattrocento Sans"/>
                <a:cs typeface="Quattrocento Sans"/>
                <a:sym typeface="Quattrocento Sans"/>
              </a:defRPr>
            </a:lvl1pPr>
            <a:lvl2pPr marL="0" lvl="1" indent="0" algn="ctr">
              <a:spcBef>
                <a:spcPts val="0"/>
              </a:spcBef>
              <a:buNone/>
              <a:defRPr sz="1000" b="0" i="0" u="none" strike="noStrike" cap="none">
                <a:solidFill>
                  <a:schemeClr val="lt1"/>
                </a:solidFill>
                <a:latin typeface="Quattrocento Sans"/>
                <a:ea typeface="Quattrocento Sans"/>
                <a:cs typeface="Quattrocento Sans"/>
                <a:sym typeface="Quattrocento Sans"/>
              </a:defRPr>
            </a:lvl2pPr>
            <a:lvl3pPr marL="0" lvl="2" indent="0" algn="ctr">
              <a:spcBef>
                <a:spcPts val="0"/>
              </a:spcBef>
              <a:buNone/>
              <a:defRPr sz="1000" b="0" i="0" u="none" strike="noStrike" cap="none">
                <a:solidFill>
                  <a:schemeClr val="lt1"/>
                </a:solidFill>
                <a:latin typeface="Quattrocento Sans"/>
                <a:ea typeface="Quattrocento Sans"/>
                <a:cs typeface="Quattrocento Sans"/>
                <a:sym typeface="Quattrocento Sans"/>
              </a:defRPr>
            </a:lvl3pPr>
            <a:lvl4pPr marL="0" lvl="3" indent="0" algn="ctr">
              <a:spcBef>
                <a:spcPts val="0"/>
              </a:spcBef>
              <a:buNone/>
              <a:defRPr sz="1000" b="0" i="0" u="none" strike="noStrike" cap="none">
                <a:solidFill>
                  <a:schemeClr val="lt1"/>
                </a:solidFill>
                <a:latin typeface="Quattrocento Sans"/>
                <a:ea typeface="Quattrocento Sans"/>
                <a:cs typeface="Quattrocento Sans"/>
                <a:sym typeface="Quattrocento Sans"/>
              </a:defRPr>
            </a:lvl4pPr>
            <a:lvl5pPr marL="0" lvl="4" indent="0" algn="ctr">
              <a:spcBef>
                <a:spcPts val="0"/>
              </a:spcBef>
              <a:buNone/>
              <a:defRPr sz="1000" b="0" i="0" u="none" strike="noStrike" cap="none">
                <a:solidFill>
                  <a:schemeClr val="lt1"/>
                </a:solidFill>
                <a:latin typeface="Quattrocento Sans"/>
                <a:ea typeface="Quattrocento Sans"/>
                <a:cs typeface="Quattrocento Sans"/>
                <a:sym typeface="Quattrocento Sans"/>
              </a:defRPr>
            </a:lvl5pPr>
            <a:lvl6pPr marL="0" lvl="5" indent="0" algn="ctr">
              <a:spcBef>
                <a:spcPts val="0"/>
              </a:spcBef>
              <a:buNone/>
              <a:defRPr sz="1000" b="0" i="0" u="none" strike="noStrike" cap="none">
                <a:solidFill>
                  <a:schemeClr val="lt1"/>
                </a:solidFill>
                <a:latin typeface="Quattrocento Sans"/>
                <a:ea typeface="Quattrocento Sans"/>
                <a:cs typeface="Quattrocento Sans"/>
                <a:sym typeface="Quattrocento Sans"/>
              </a:defRPr>
            </a:lvl6pPr>
            <a:lvl7pPr marL="0" lvl="6" indent="0" algn="ctr">
              <a:spcBef>
                <a:spcPts val="0"/>
              </a:spcBef>
              <a:buNone/>
              <a:defRPr sz="1000" b="0" i="0" u="none" strike="noStrike" cap="none">
                <a:solidFill>
                  <a:schemeClr val="lt1"/>
                </a:solidFill>
                <a:latin typeface="Quattrocento Sans"/>
                <a:ea typeface="Quattrocento Sans"/>
                <a:cs typeface="Quattrocento Sans"/>
                <a:sym typeface="Quattrocento Sans"/>
              </a:defRPr>
            </a:lvl7pPr>
            <a:lvl8pPr marL="0" lvl="7" indent="0" algn="ctr">
              <a:spcBef>
                <a:spcPts val="0"/>
              </a:spcBef>
              <a:buNone/>
              <a:defRPr sz="1000" b="0" i="0" u="none" strike="noStrike" cap="none">
                <a:solidFill>
                  <a:schemeClr val="lt1"/>
                </a:solidFill>
                <a:latin typeface="Quattrocento Sans"/>
                <a:ea typeface="Quattrocento Sans"/>
                <a:cs typeface="Quattrocento Sans"/>
                <a:sym typeface="Quattrocento Sans"/>
              </a:defRPr>
            </a:lvl8pPr>
            <a:lvl9pPr marL="0" lvl="8" indent="0" algn="ctr">
              <a:spcBef>
                <a:spcPts val="0"/>
              </a:spcBef>
              <a:buNone/>
              <a:defRPr sz="10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grpSp>
        <p:nvGrpSpPr>
          <p:cNvPr id="22" name="Google Shape;22;p30"/>
          <p:cNvGrpSpPr/>
          <p:nvPr/>
        </p:nvGrpSpPr>
        <p:grpSpPr>
          <a:xfrm>
            <a:off x="304800" y="6548085"/>
            <a:ext cx="1143225" cy="200250"/>
            <a:chOff x="304800" y="6460866"/>
            <a:chExt cx="1143225" cy="200250"/>
          </a:xfrm>
        </p:grpSpPr>
        <p:sp>
          <p:nvSpPr>
            <p:cNvPr id="23" name="Google Shape;23;p30"/>
            <p:cNvSpPr/>
            <p:nvPr/>
          </p:nvSpPr>
          <p:spPr>
            <a:xfrm rot="-2700000" flipH="1">
              <a:off x="334126" y="6490192"/>
              <a:ext cx="141598" cy="141598"/>
            </a:xfrm>
            <a:prstGeom prst="roundRect">
              <a:avLst>
                <a:gd name="adj" fmla="val 1108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4" name="Google Shape;24;p30"/>
            <p:cNvSpPr/>
            <p:nvPr/>
          </p:nvSpPr>
          <p:spPr>
            <a:xfrm rot="-2700000" flipH="1">
              <a:off x="648451" y="6490192"/>
              <a:ext cx="141598" cy="141598"/>
            </a:xfrm>
            <a:prstGeom prst="roundRect">
              <a:avLst>
                <a:gd name="adj" fmla="val 1108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5" name="Google Shape;25;p30"/>
            <p:cNvSpPr/>
            <p:nvPr/>
          </p:nvSpPr>
          <p:spPr>
            <a:xfrm rot="-2700000" flipH="1">
              <a:off x="962776" y="6490192"/>
              <a:ext cx="141598" cy="141598"/>
            </a:xfrm>
            <a:prstGeom prst="roundRect">
              <a:avLst>
                <a:gd name="adj" fmla="val 1108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26" name="Google Shape;26;p30"/>
            <p:cNvSpPr/>
            <p:nvPr/>
          </p:nvSpPr>
          <p:spPr>
            <a:xfrm rot="-2700000" flipH="1">
              <a:off x="1277101" y="6490192"/>
              <a:ext cx="141598" cy="141598"/>
            </a:xfrm>
            <a:prstGeom prst="roundRect">
              <a:avLst>
                <a:gd name="adj" fmla="val 1108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3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entury Gothic"/>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3"/>
        <p:cNvGrpSpPr/>
        <p:nvPr/>
      </p:nvGrpSpPr>
      <p:grpSpPr>
        <a:xfrm>
          <a:off x="0" y="0"/>
          <a:ext cx="0" cy="0"/>
          <a:chOff x="0" y="0"/>
          <a:chExt cx="0" cy="0"/>
        </a:xfrm>
      </p:grpSpPr>
      <p:sp>
        <p:nvSpPr>
          <p:cNvPr id="34" name="Google Shape;34;p32"/>
          <p:cNvSpPr txBox="1">
            <a:spLocks noGrp="1"/>
          </p:cNvSpPr>
          <p:nvPr>
            <p:ph type="ftr" idx="11"/>
          </p:nvPr>
        </p:nvSpPr>
        <p:spPr>
          <a:xfrm>
            <a:off x="10263187" y="6509710"/>
            <a:ext cx="1561696" cy="276999"/>
          </a:xfrm>
          <a:prstGeom prst="rect">
            <a:avLst/>
          </a:prstGeom>
          <a:noFill/>
          <a:ln>
            <a:noFill/>
          </a:ln>
        </p:spPr>
        <p:txBody>
          <a:bodyPr spcFirstLastPara="1" wrap="square" lIns="91425" tIns="45700" rIns="91425" bIns="45700" anchor="ctr" anchorCtr="0">
            <a:spAutoFit/>
          </a:bodyPr>
          <a:lstStyle>
            <a:lvl1pPr lvl="0" algn="ct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2"/>
          <p:cNvSpPr/>
          <p:nvPr/>
        </p:nvSpPr>
        <p:spPr>
          <a:xfrm>
            <a:off x="0" y="6511448"/>
            <a:ext cx="10263189" cy="27352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6" name="Google Shape;36;p32"/>
          <p:cNvSpPr/>
          <p:nvPr/>
        </p:nvSpPr>
        <p:spPr>
          <a:xfrm>
            <a:off x="11620500" y="525817"/>
            <a:ext cx="571500" cy="492443"/>
          </a:xfrm>
          <a:prstGeom prst="rect">
            <a:avLst/>
          </a:prstGeom>
          <a:solidFill>
            <a:srgbClr val="0C0C0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000">
              <a:solidFill>
                <a:srgbClr val="3F3F3F"/>
              </a:solidFill>
              <a:latin typeface="Quattrocento Sans"/>
              <a:ea typeface="Quattrocento Sans"/>
              <a:cs typeface="Quattrocento Sans"/>
              <a:sym typeface="Quattrocento Sans"/>
            </a:endParaRPr>
          </a:p>
        </p:txBody>
      </p:sp>
      <p:sp>
        <p:nvSpPr>
          <p:cNvPr id="37" name="Google Shape;37;p32"/>
          <p:cNvSpPr/>
          <p:nvPr/>
        </p:nvSpPr>
        <p:spPr>
          <a:xfrm>
            <a:off x="11824884" y="6511448"/>
            <a:ext cx="367116" cy="273523"/>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8" name="Google Shape;38;p32"/>
          <p:cNvSpPr txBox="1">
            <a:spLocks noGrp="1"/>
          </p:cNvSpPr>
          <p:nvPr>
            <p:ph type="sldNum" idx="12"/>
          </p:nvPr>
        </p:nvSpPr>
        <p:spPr>
          <a:xfrm>
            <a:off x="11677650" y="589475"/>
            <a:ext cx="41910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000">
                <a:solidFill>
                  <a:schemeClr val="lt1"/>
                </a:solidFill>
                <a:latin typeface="Quattrocento Sans"/>
                <a:ea typeface="Quattrocento Sans"/>
                <a:cs typeface="Quattrocento Sans"/>
                <a:sym typeface="Quattrocento Sans"/>
              </a:defRPr>
            </a:lvl1pPr>
            <a:lvl2pPr marL="0" lvl="1" indent="0" algn="ctr">
              <a:spcBef>
                <a:spcPts val="0"/>
              </a:spcBef>
              <a:buNone/>
              <a:defRPr sz="1000">
                <a:solidFill>
                  <a:schemeClr val="lt1"/>
                </a:solidFill>
                <a:latin typeface="Quattrocento Sans"/>
                <a:ea typeface="Quattrocento Sans"/>
                <a:cs typeface="Quattrocento Sans"/>
                <a:sym typeface="Quattrocento Sans"/>
              </a:defRPr>
            </a:lvl2pPr>
            <a:lvl3pPr marL="0" lvl="2" indent="0" algn="ctr">
              <a:spcBef>
                <a:spcPts val="0"/>
              </a:spcBef>
              <a:buNone/>
              <a:defRPr sz="1000">
                <a:solidFill>
                  <a:schemeClr val="lt1"/>
                </a:solidFill>
                <a:latin typeface="Quattrocento Sans"/>
                <a:ea typeface="Quattrocento Sans"/>
                <a:cs typeface="Quattrocento Sans"/>
                <a:sym typeface="Quattrocento Sans"/>
              </a:defRPr>
            </a:lvl3pPr>
            <a:lvl4pPr marL="0" lvl="3" indent="0" algn="ctr">
              <a:spcBef>
                <a:spcPts val="0"/>
              </a:spcBef>
              <a:buNone/>
              <a:defRPr sz="1000">
                <a:solidFill>
                  <a:schemeClr val="lt1"/>
                </a:solidFill>
                <a:latin typeface="Quattrocento Sans"/>
                <a:ea typeface="Quattrocento Sans"/>
                <a:cs typeface="Quattrocento Sans"/>
                <a:sym typeface="Quattrocento Sans"/>
              </a:defRPr>
            </a:lvl4pPr>
            <a:lvl5pPr marL="0" lvl="4" indent="0" algn="ctr">
              <a:spcBef>
                <a:spcPts val="0"/>
              </a:spcBef>
              <a:buNone/>
              <a:defRPr sz="1000">
                <a:solidFill>
                  <a:schemeClr val="lt1"/>
                </a:solidFill>
                <a:latin typeface="Quattrocento Sans"/>
                <a:ea typeface="Quattrocento Sans"/>
                <a:cs typeface="Quattrocento Sans"/>
                <a:sym typeface="Quattrocento Sans"/>
              </a:defRPr>
            </a:lvl5pPr>
            <a:lvl6pPr marL="0" lvl="5" indent="0" algn="ctr">
              <a:spcBef>
                <a:spcPts val="0"/>
              </a:spcBef>
              <a:buNone/>
              <a:defRPr sz="1000">
                <a:solidFill>
                  <a:schemeClr val="lt1"/>
                </a:solidFill>
                <a:latin typeface="Quattrocento Sans"/>
                <a:ea typeface="Quattrocento Sans"/>
                <a:cs typeface="Quattrocento Sans"/>
                <a:sym typeface="Quattrocento Sans"/>
              </a:defRPr>
            </a:lvl6pPr>
            <a:lvl7pPr marL="0" lvl="6" indent="0" algn="ctr">
              <a:spcBef>
                <a:spcPts val="0"/>
              </a:spcBef>
              <a:buNone/>
              <a:defRPr sz="1000">
                <a:solidFill>
                  <a:schemeClr val="lt1"/>
                </a:solidFill>
                <a:latin typeface="Quattrocento Sans"/>
                <a:ea typeface="Quattrocento Sans"/>
                <a:cs typeface="Quattrocento Sans"/>
                <a:sym typeface="Quattrocento Sans"/>
              </a:defRPr>
            </a:lvl7pPr>
            <a:lvl8pPr marL="0" lvl="7" indent="0" algn="ctr">
              <a:spcBef>
                <a:spcPts val="0"/>
              </a:spcBef>
              <a:buNone/>
              <a:defRPr sz="1000">
                <a:solidFill>
                  <a:schemeClr val="lt1"/>
                </a:solidFill>
                <a:latin typeface="Quattrocento Sans"/>
                <a:ea typeface="Quattrocento Sans"/>
                <a:cs typeface="Quattrocento Sans"/>
                <a:sym typeface="Quattrocento Sans"/>
              </a:defRPr>
            </a:lvl8pPr>
            <a:lvl9pPr marL="0" lvl="8" indent="0" algn="ctr">
              <a:spcBef>
                <a:spcPts val="0"/>
              </a:spcBef>
              <a:buNone/>
              <a:defRPr sz="1000">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US"/>
              <a:t>‹#›</a:t>
            </a:fld>
            <a:endParaRPr/>
          </a:p>
        </p:txBody>
      </p:sp>
      <p:grpSp>
        <p:nvGrpSpPr>
          <p:cNvPr id="39" name="Google Shape;39;p32"/>
          <p:cNvGrpSpPr/>
          <p:nvPr/>
        </p:nvGrpSpPr>
        <p:grpSpPr>
          <a:xfrm>
            <a:off x="304800" y="6548085"/>
            <a:ext cx="1143225" cy="200250"/>
            <a:chOff x="304800" y="6460866"/>
            <a:chExt cx="1143225" cy="200250"/>
          </a:xfrm>
        </p:grpSpPr>
        <p:sp>
          <p:nvSpPr>
            <p:cNvPr id="40" name="Google Shape;40;p32"/>
            <p:cNvSpPr/>
            <p:nvPr/>
          </p:nvSpPr>
          <p:spPr>
            <a:xfrm rot="-2700000" flipH="1">
              <a:off x="334126" y="6490192"/>
              <a:ext cx="141598" cy="141598"/>
            </a:xfrm>
            <a:prstGeom prst="roundRect">
              <a:avLst>
                <a:gd name="adj" fmla="val 1108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1" name="Google Shape;41;p32"/>
            <p:cNvSpPr/>
            <p:nvPr/>
          </p:nvSpPr>
          <p:spPr>
            <a:xfrm rot="-2700000" flipH="1">
              <a:off x="648451" y="6490192"/>
              <a:ext cx="141598" cy="141598"/>
            </a:xfrm>
            <a:prstGeom prst="roundRect">
              <a:avLst>
                <a:gd name="adj" fmla="val 1108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2" name="Google Shape;42;p32"/>
            <p:cNvSpPr/>
            <p:nvPr/>
          </p:nvSpPr>
          <p:spPr>
            <a:xfrm rot="-2700000" flipH="1">
              <a:off x="962776" y="6490192"/>
              <a:ext cx="141598" cy="141598"/>
            </a:xfrm>
            <a:prstGeom prst="roundRect">
              <a:avLst>
                <a:gd name="adj" fmla="val 1108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3" name="Google Shape;43;p32"/>
            <p:cNvSpPr/>
            <p:nvPr/>
          </p:nvSpPr>
          <p:spPr>
            <a:xfrm rot="-2700000" flipH="1">
              <a:off x="1277101" y="6490192"/>
              <a:ext cx="141598" cy="141598"/>
            </a:xfrm>
            <a:prstGeom prst="roundRect">
              <a:avLst>
                <a:gd name="adj" fmla="val 11080"/>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Blank">
  <p:cSld name="1_Blank">
    <p:spTree>
      <p:nvGrpSpPr>
        <p:cNvPr id="1" name="Shape 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entury Gothic"/>
              <a:buNone/>
              <a:defRPr sz="4400" b="0" i="0" u="none" strike="noStrike" cap="none">
                <a:solidFill>
                  <a:schemeClr val="dk1"/>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Quattrocento Sans"/>
                <a:ea typeface="Quattrocento Sans"/>
                <a:cs typeface="Quattrocento Sans"/>
                <a:sym typeface="Quattrocento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Quattrocento Sans"/>
                <a:ea typeface="Quattrocento Sans"/>
                <a:cs typeface="Quattrocento Sans"/>
                <a:sym typeface="Quattrocento Sans"/>
              </a:defRPr>
            </a:lvl1pPr>
            <a:lvl2pPr marR="0" lvl="1"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18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1pPr>
            <a:lvl2pPr marL="0" marR="0" lvl="1"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2pPr>
            <a:lvl3pPr marL="0" marR="0" lvl="2"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3pPr>
            <a:lvl4pPr marL="0" marR="0" lvl="3"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4pPr>
            <a:lvl5pPr marL="0" marR="0" lvl="4"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5pPr>
            <a:lvl6pPr marL="0" marR="0" lvl="5"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6pPr>
            <a:lvl7pPr marL="0" marR="0" lvl="6"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7pPr>
            <a:lvl8pPr marL="0" marR="0" lvl="7"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8pPr>
            <a:lvl9pPr marL="0" marR="0" lvl="8" indent="0" algn="r" rtl="0">
              <a:spcBef>
                <a:spcPts val="0"/>
              </a:spcBef>
              <a:buNone/>
              <a:defRPr sz="1200" b="0" i="0" u="none" strike="noStrike" cap="none">
                <a:solidFill>
                  <a:srgbClr val="888888"/>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9"/>
        <p:cNvGrpSpPr/>
        <p:nvPr/>
      </p:nvGrpSpPr>
      <p:grpSpPr>
        <a:xfrm>
          <a:off x="0" y="0"/>
          <a:ext cx="0" cy="0"/>
          <a:chOff x="0" y="0"/>
          <a:chExt cx="0" cy="0"/>
        </a:xfrm>
      </p:grpSpPr>
      <p:pic>
        <p:nvPicPr>
          <p:cNvPr id="50" name="Google Shape;50;p1" descr="A picture  of a city. "/>
          <p:cNvPicPr preferRelativeResize="0"/>
          <p:nvPr/>
        </p:nvPicPr>
        <p:blipFill rotWithShape="1">
          <a:blip r:embed="rId3">
            <a:alphaModFix/>
          </a:blip>
          <a:srcRect/>
          <a:stretch/>
        </p:blipFill>
        <p:spPr>
          <a:xfrm>
            <a:off x="0" y="1"/>
            <a:ext cx="12192000" cy="6857999"/>
          </a:xfrm>
          <a:prstGeom prst="rect">
            <a:avLst/>
          </a:prstGeom>
          <a:noFill/>
          <a:ln>
            <a:noFill/>
          </a:ln>
        </p:spPr>
      </p:pic>
      <p:sp>
        <p:nvSpPr>
          <p:cNvPr id="51" name="Google Shape;51;p1"/>
          <p:cNvSpPr/>
          <p:nvPr/>
        </p:nvSpPr>
        <p:spPr>
          <a:xfrm>
            <a:off x="-1" y="-1"/>
            <a:ext cx="12192000" cy="6858000"/>
          </a:xfrm>
          <a:prstGeom prst="rect">
            <a:avLst/>
          </a:prstGeom>
          <a:solidFill>
            <a:srgbClr val="0C0C0C">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2" name="Google Shape;52;p1"/>
          <p:cNvSpPr/>
          <p:nvPr/>
        </p:nvSpPr>
        <p:spPr>
          <a:xfrm rot="-2700000">
            <a:off x="9999285" y="328273"/>
            <a:ext cx="1585044" cy="1585044"/>
          </a:xfrm>
          <a:prstGeom prst="roundRect">
            <a:avLst>
              <a:gd name="adj" fmla="val 11080"/>
            </a:avLst>
          </a:pr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3" name="Google Shape;53;p1"/>
          <p:cNvSpPr/>
          <p:nvPr/>
        </p:nvSpPr>
        <p:spPr>
          <a:xfrm rot="-2700000">
            <a:off x="966781" y="4176660"/>
            <a:ext cx="1585044" cy="1585044"/>
          </a:xfrm>
          <a:prstGeom prst="roundRect">
            <a:avLst>
              <a:gd name="adj" fmla="val 11080"/>
            </a:avLst>
          </a:prstGeom>
          <a:solidFill>
            <a:srgbClr val="0C0C0C">
              <a:alpha val="3372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4" name="Google Shape;54;p1"/>
          <p:cNvSpPr/>
          <p:nvPr/>
        </p:nvSpPr>
        <p:spPr>
          <a:xfrm>
            <a:off x="360470" y="297509"/>
            <a:ext cx="11471060" cy="6262983"/>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grpSp>
        <p:nvGrpSpPr>
          <p:cNvPr id="55" name="Google Shape;55;p1"/>
          <p:cNvGrpSpPr/>
          <p:nvPr/>
        </p:nvGrpSpPr>
        <p:grpSpPr>
          <a:xfrm>
            <a:off x="3368970" y="425362"/>
            <a:ext cx="5454060" cy="6007276"/>
            <a:chOff x="3368970" y="701969"/>
            <a:chExt cx="5454060" cy="6007276"/>
          </a:xfrm>
        </p:grpSpPr>
        <p:sp>
          <p:nvSpPr>
            <p:cNvPr id="56" name="Google Shape;56;p1"/>
            <p:cNvSpPr/>
            <p:nvPr/>
          </p:nvSpPr>
          <p:spPr>
            <a:xfrm rot="-2700000">
              <a:off x="4167698" y="1500698"/>
              <a:ext cx="3856602" cy="3856602"/>
            </a:xfrm>
            <a:prstGeom prst="roundRect">
              <a:avLst>
                <a:gd name="adj" fmla="val 11080"/>
              </a:avLst>
            </a:pr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57" name="Google Shape;57;p1"/>
            <p:cNvSpPr/>
            <p:nvPr/>
          </p:nvSpPr>
          <p:spPr>
            <a:xfrm rot="-2700000">
              <a:off x="4167699" y="2053915"/>
              <a:ext cx="3856602" cy="3856602"/>
            </a:xfrm>
            <a:prstGeom prst="roundRect">
              <a:avLst>
                <a:gd name="adj" fmla="val 11080"/>
              </a:avLst>
            </a:pr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grpSp>
      <p:sp>
        <p:nvSpPr>
          <p:cNvPr id="58" name="Google Shape;58;p1"/>
          <p:cNvSpPr txBox="1"/>
          <p:nvPr/>
        </p:nvSpPr>
        <p:spPr>
          <a:xfrm>
            <a:off x="3532341" y="2723028"/>
            <a:ext cx="5127316" cy="646331"/>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3600" b="1" i="0" u="none" strike="noStrike" cap="none">
                <a:solidFill>
                  <a:schemeClr val="lt1"/>
                </a:solidFill>
                <a:latin typeface="Century Gothic"/>
                <a:ea typeface="Century Gothic"/>
                <a:cs typeface="Century Gothic"/>
                <a:sym typeface="Century Gothic"/>
              </a:rPr>
              <a:t>NYC 311Data Analysis</a:t>
            </a:r>
            <a:endParaRPr/>
          </a:p>
        </p:txBody>
      </p:sp>
      <p:sp>
        <p:nvSpPr>
          <p:cNvPr id="59" name="Google Shape;59;p1"/>
          <p:cNvSpPr txBox="1"/>
          <p:nvPr/>
        </p:nvSpPr>
        <p:spPr>
          <a:xfrm>
            <a:off x="3524249" y="3353970"/>
            <a:ext cx="5143500" cy="33855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600" b="0" i="0" u="none" strike="noStrike" cap="none">
                <a:solidFill>
                  <a:schemeClr val="lt1"/>
                </a:solidFill>
                <a:latin typeface="Quattrocento Sans"/>
                <a:ea typeface="Quattrocento Sans"/>
                <a:cs typeface="Quattrocento Sans"/>
                <a:sym typeface="Quattrocento Sans"/>
              </a:rPr>
              <a:t>- Project Presentation SOEN 691 -</a:t>
            </a:r>
            <a:endParaRPr/>
          </a:p>
        </p:txBody>
      </p:sp>
      <p:sp>
        <p:nvSpPr>
          <p:cNvPr id="60" name="Google Shape;60;p1"/>
          <p:cNvSpPr/>
          <p:nvPr/>
        </p:nvSpPr>
        <p:spPr>
          <a:xfrm rot="-2700000">
            <a:off x="-6742765" y="-1434593"/>
            <a:ext cx="3681702" cy="3681702"/>
          </a:xfrm>
          <a:prstGeom prst="roundRect">
            <a:avLst>
              <a:gd name="adj" fmla="val 11080"/>
            </a:avLst>
          </a:pr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1" name="Google Shape;61;p1"/>
          <p:cNvSpPr/>
          <p:nvPr/>
        </p:nvSpPr>
        <p:spPr>
          <a:xfrm>
            <a:off x="9593942" y="5808574"/>
            <a:ext cx="2293258" cy="1049426"/>
          </a:xfrm>
          <a:custGeom>
            <a:avLst/>
            <a:gdLst/>
            <a:ahLst/>
            <a:cxnLst/>
            <a:rect l="l" t="t" r="r" b="b"/>
            <a:pathLst>
              <a:path w="2293258" h="1049426" extrusionOk="0">
                <a:moveTo>
                  <a:pt x="1146629" y="0"/>
                </a:moveTo>
                <a:cubicBezTo>
                  <a:pt x="1206686" y="0"/>
                  <a:pt x="1266742" y="22911"/>
                  <a:pt x="1312564" y="68733"/>
                </a:cubicBezTo>
                <a:lnTo>
                  <a:pt x="2293258" y="1049426"/>
                </a:lnTo>
                <a:lnTo>
                  <a:pt x="0" y="1049426"/>
                </a:lnTo>
                <a:lnTo>
                  <a:pt x="980694" y="68733"/>
                </a:lnTo>
                <a:cubicBezTo>
                  <a:pt x="1026516" y="22911"/>
                  <a:pt x="1086572" y="0"/>
                  <a:pt x="1146629" y="0"/>
                </a:cubicBezTo>
                <a:close/>
              </a:path>
            </a:pathLst>
          </a:cu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2" name="Google Shape;62;p1"/>
          <p:cNvSpPr/>
          <p:nvPr/>
        </p:nvSpPr>
        <p:spPr>
          <a:xfrm>
            <a:off x="0" y="0"/>
            <a:ext cx="2739184" cy="2840643"/>
          </a:xfrm>
          <a:custGeom>
            <a:avLst/>
            <a:gdLst/>
            <a:ahLst/>
            <a:cxnLst/>
            <a:rect l="l" t="t" r="r" b="b"/>
            <a:pathLst>
              <a:path w="2739184" h="2840643" extrusionOk="0">
                <a:moveTo>
                  <a:pt x="0" y="0"/>
                </a:moveTo>
                <a:lnTo>
                  <a:pt x="2501897" y="0"/>
                </a:lnTo>
                <a:lnTo>
                  <a:pt x="2619703" y="117806"/>
                </a:lnTo>
                <a:cubicBezTo>
                  <a:pt x="2779011" y="277113"/>
                  <a:pt x="2779011" y="535403"/>
                  <a:pt x="2619703" y="694710"/>
                </a:cubicBezTo>
                <a:lnTo>
                  <a:pt x="593251" y="2721162"/>
                </a:lnTo>
                <a:cubicBezTo>
                  <a:pt x="433944" y="2880470"/>
                  <a:pt x="175654" y="2880470"/>
                  <a:pt x="16347" y="2721162"/>
                </a:cubicBezTo>
                <a:lnTo>
                  <a:pt x="0" y="2704815"/>
                </a:lnTo>
                <a:lnTo>
                  <a:pt x="0" y="0"/>
                </a:lnTo>
                <a:close/>
              </a:path>
            </a:pathLst>
          </a:cu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63" name="Google Shape;63;p1"/>
          <p:cNvSpPr txBox="1"/>
          <p:nvPr/>
        </p:nvSpPr>
        <p:spPr>
          <a:xfrm>
            <a:off x="6339229" y="4188038"/>
            <a:ext cx="6097206" cy="2800767"/>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2800" b="0" i="0" u="none" strike="noStrike" cap="none" dirty="0">
                <a:solidFill>
                  <a:schemeClr val="lt1"/>
                </a:solidFill>
                <a:latin typeface="Century Gothic"/>
                <a:ea typeface="Century Gothic"/>
                <a:cs typeface="Century Gothic"/>
                <a:sym typeface="Century Gothic"/>
              </a:rPr>
              <a:t>Team 20</a:t>
            </a:r>
            <a:endParaRPr dirty="0"/>
          </a:p>
          <a:p>
            <a:pPr marL="0" marR="0" lvl="0" indent="0" algn="ctr" rtl="0">
              <a:spcBef>
                <a:spcPts val="0"/>
              </a:spcBef>
              <a:spcAft>
                <a:spcPts val="0"/>
              </a:spcAft>
              <a:buNone/>
            </a:pPr>
            <a:r>
              <a:rPr lang="en-US" sz="2800" b="1" i="0" u="none" strike="noStrike" cap="none" dirty="0" err="1">
                <a:solidFill>
                  <a:schemeClr val="lt1"/>
                </a:solidFill>
                <a:latin typeface="Century Gothic"/>
                <a:ea typeface="Century Gothic"/>
                <a:cs typeface="Century Gothic"/>
                <a:sym typeface="Century Gothic"/>
              </a:rPr>
              <a:t>Apoorv</a:t>
            </a:r>
            <a:r>
              <a:rPr lang="en-US" sz="2800" b="1" i="0" u="none" strike="noStrike" cap="none" dirty="0">
                <a:solidFill>
                  <a:schemeClr val="lt1"/>
                </a:solidFill>
                <a:latin typeface="Century Gothic"/>
                <a:ea typeface="Century Gothic"/>
                <a:cs typeface="Century Gothic"/>
                <a:sym typeface="Century Gothic"/>
              </a:rPr>
              <a:t> </a:t>
            </a:r>
            <a:r>
              <a:rPr lang="en-US" sz="2800" b="1" i="0" u="none" strike="noStrike" cap="none" dirty="0" err="1" smtClean="0">
                <a:solidFill>
                  <a:schemeClr val="lt1"/>
                </a:solidFill>
                <a:latin typeface="Century Gothic"/>
                <a:ea typeface="Century Gothic"/>
                <a:cs typeface="Century Gothic"/>
                <a:sym typeface="Century Gothic"/>
              </a:rPr>
              <a:t>Semwal</a:t>
            </a:r>
            <a:endParaRPr sz="2800" b="1" i="0" u="none" strike="noStrike" cap="none" dirty="0">
              <a:solidFill>
                <a:schemeClr val="lt1"/>
              </a:solidFill>
              <a:latin typeface="Century Gothic"/>
              <a:ea typeface="Century Gothic"/>
              <a:cs typeface="Century Gothic"/>
              <a:sym typeface="Century Gothic"/>
            </a:endParaRPr>
          </a:p>
          <a:p>
            <a:pPr marL="0" marR="0" lvl="0" indent="0" algn="ctr" rtl="0">
              <a:spcBef>
                <a:spcPts val="0"/>
              </a:spcBef>
              <a:spcAft>
                <a:spcPts val="0"/>
              </a:spcAft>
              <a:buNone/>
            </a:pPr>
            <a:r>
              <a:rPr lang="en-US" sz="2800" b="1" i="0" u="none" strike="noStrike" cap="none" dirty="0" err="1">
                <a:solidFill>
                  <a:schemeClr val="lt1"/>
                </a:solidFill>
                <a:latin typeface="Century Gothic"/>
                <a:ea typeface="Century Gothic"/>
                <a:cs typeface="Century Gothic"/>
                <a:sym typeface="Century Gothic"/>
              </a:rPr>
              <a:t>Hareesh</a:t>
            </a:r>
            <a:r>
              <a:rPr lang="en-US" sz="2800" b="1" i="0" u="none" strike="noStrike" cap="none" dirty="0">
                <a:solidFill>
                  <a:schemeClr val="lt1"/>
                </a:solidFill>
                <a:latin typeface="Century Gothic"/>
                <a:ea typeface="Century Gothic"/>
                <a:cs typeface="Century Gothic"/>
                <a:sym typeface="Century Gothic"/>
              </a:rPr>
              <a:t> </a:t>
            </a:r>
            <a:r>
              <a:rPr lang="en-US" sz="2800" b="1" i="0" u="none" strike="noStrike" cap="none" dirty="0" err="1">
                <a:solidFill>
                  <a:schemeClr val="lt1"/>
                </a:solidFill>
                <a:latin typeface="Century Gothic"/>
                <a:ea typeface="Century Gothic"/>
                <a:cs typeface="Century Gothic"/>
                <a:sym typeface="Century Gothic"/>
              </a:rPr>
              <a:t>Kavumkulath</a:t>
            </a:r>
            <a:endParaRPr dirty="0"/>
          </a:p>
          <a:p>
            <a:pPr marL="0" marR="0" lvl="0" indent="0" algn="ctr" rtl="0">
              <a:spcBef>
                <a:spcPts val="0"/>
              </a:spcBef>
              <a:spcAft>
                <a:spcPts val="0"/>
              </a:spcAft>
              <a:buNone/>
            </a:pPr>
            <a:r>
              <a:rPr lang="en-US" sz="2800" b="1" i="0" u="none" strike="noStrike" cap="none" dirty="0" err="1">
                <a:solidFill>
                  <a:schemeClr val="lt1"/>
                </a:solidFill>
                <a:latin typeface="Century Gothic"/>
                <a:ea typeface="Century Gothic"/>
                <a:cs typeface="Century Gothic"/>
                <a:sym typeface="Century Gothic"/>
              </a:rPr>
              <a:t>Loveshant</a:t>
            </a:r>
            <a:r>
              <a:rPr lang="en-US" sz="2800" b="1" i="0" u="none" strike="noStrike" cap="none" dirty="0">
                <a:solidFill>
                  <a:schemeClr val="lt1"/>
                </a:solidFill>
                <a:latin typeface="Century Gothic"/>
                <a:ea typeface="Century Gothic"/>
                <a:cs typeface="Century Gothic"/>
                <a:sym typeface="Century Gothic"/>
              </a:rPr>
              <a:t> </a:t>
            </a:r>
            <a:r>
              <a:rPr lang="en-US" sz="2800" b="1" i="0" u="none" strike="noStrike" cap="none" dirty="0" err="1">
                <a:solidFill>
                  <a:schemeClr val="lt1"/>
                </a:solidFill>
                <a:latin typeface="Century Gothic"/>
                <a:ea typeface="Century Gothic"/>
                <a:cs typeface="Century Gothic"/>
                <a:sym typeface="Century Gothic"/>
              </a:rPr>
              <a:t>Grewal</a:t>
            </a:r>
            <a:endParaRPr dirty="0"/>
          </a:p>
          <a:p>
            <a:pPr marL="0" marR="0" lvl="0" indent="0" algn="ctr" rtl="0">
              <a:spcBef>
                <a:spcPts val="0"/>
              </a:spcBef>
              <a:spcAft>
                <a:spcPts val="0"/>
              </a:spcAft>
              <a:buNone/>
            </a:pPr>
            <a:endParaRPr sz="2800" b="1" i="0" u="none" strike="noStrike" cap="none" dirty="0">
              <a:solidFill>
                <a:schemeClr val="lt1"/>
              </a:solidFill>
              <a:latin typeface="Quattrocento Sans"/>
              <a:ea typeface="Quattrocento Sans"/>
              <a:cs typeface="Quattrocento Sans"/>
              <a:sym typeface="Quattrocento Sans"/>
            </a:endParaRPr>
          </a:p>
          <a:p>
            <a:pPr marL="0" marR="0" lvl="0" indent="0" algn="ctr" rtl="0">
              <a:spcBef>
                <a:spcPts val="0"/>
              </a:spcBef>
              <a:spcAft>
                <a:spcPts val="0"/>
              </a:spcAft>
              <a:buNone/>
            </a:pPr>
            <a:endParaRPr sz="3600" b="0" i="0" u="none" strike="noStrike" cap="none" dirty="0">
              <a:solidFill>
                <a:schemeClr val="lt1"/>
              </a:solidFill>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grpSp>
        <p:nvGrpSpPr>
          <p:cNvPr id="263" name="Google Shape;263;p10"/>
          <p:cNvGrpSpPr/>
          <p:nvPr/>
        </p:nvGrpSpPr>
        <p:grpSpPr>
          <a:xfrm>
            <a:off x="-984186" y="315167"/>
            <a:ext cx="13829748" cy="6227666"/>
            <a:chOff x="1250950" y="914400"/>
            <a:chExt cx="6398080" cy="2908996"/>
          </a:xfrm>
        </p:grpSpPr>
        <p:sp>
          <p:nvSpPr>
            <p:cNvPr id="264" name="Google Shape;264;p10"/>
            <p:cNvSpPr/>
            <p:nvPr/>
          </p:nvSpPr>
          <p:spPr>
            <a:xfrm>
              <a:off x="1257299" y="3740139"/>
              <a:ext cx="6391731" cy="83257"/>
            </a:xfrm>
            <a:prstGeom prst="roundRect">
              <a:avLst>
                <a:gd name="adj" fmla="val 5000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5" name="Google Shape;265;p10"/>
            <p:cNvSpPr/>
            <p:nvPr/>
          </p:nvSpPr>
          <p:spPr>
            <a:xfrm>
              <a:off x="2209800" y="914400"/>
              <a:ext cx="4605211" cy="2757714"/>
            </a:xfrm>
            <a:prstGeom prst="round2SameRect">
              <a:avLst>
                <a:gd name="adj1" fmla="val 5842"/>
                <a:gd name="adj2" fmla="val 0"/>
              </a:avLst>
            </a:prstGeom>
            <a:gradFill>
              <a:gsLst>
                <a:gs pos="0">
                  <a:schemeClr val="dk1"/>
                </a:gs>
                <a:gs pos="50000">
                  <a:srgbClr val="0C0C0C"/>
                </a:gs>
                <a:gs pos="100000">
                  <a:srgbClr val="262626"/>
                </a:gs>
              </a:gsLst>
              <a:lin ang="5400000" scaled="0"/>
            </a:gradFill>
            <a:ln w="381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6" name="Google Shape;266;p10"/>
            <p:cNvSpPr/>
            <p:nvPr/>
          </p:nvSpPr>
          <p:spPr>
            <a:xfrm>
              <a:off x="2340705" y="1074057"/>
              <a:ext cx="4343400" cy="24350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67" name="Google Shape;267;p10"/>
            <p:cNvSpPr/>
            <p:nvPr/>
          </p:nvSpPr>
          <p:spPr>
            <a:xfrm>
              <a:off x="1257299" y="3659415"/>
              <a:ext cx="6391729" cy="125410"/>
            </a:xfrm>
            <a:prstGeom prst="rect">
              <a:avLst/>
            </a:prstGeom>
            <a:gradFill>
              <a:gsLst>
                <a:gs pos="0">
                  <a:srgbClr val="BFBFBF"/>
                </a:gs>
                <a:gs pos="63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68" name="Google Shape;268;p10"/>
            <p:cNvCxnSpPr/>
            <p:nvPr/>
          </p:nvCxnSpPr>
          <p:spPr>
            <a:xfrm>
              <a:off x="1250950" y="3775402"/>
              <a:ext cx="6391729" cy="0"/>
            </a:xfrm>
            <a:prstGeom prst="straightConnector1">
              <a:avLst/>
            </a:prstGeom>
            <a:noFill/>
            <a:ln w="9525" cap="flat" cmpd="sng">
              <a:solidFill>
                <a:srgbClr val="A5A5A5"/>
              </a:solidFill>
              <a:prstDash val="solid"/>
              <a:miter lim="800000"/>
              <a:headEnd type="none" w="sm" len="sm"/>
              <a:tailEnd type="none" w="sm" len="sm"/>
            </a:ln>
            <a:effectLst>
              <a:outerShdw blurRad="12700" algn="t" rotWithShape="0">
                <a:srgbClr val="BFBFBF">
                  <a:alpha val="63921"/>
                </a:srgbClr>
              </a:outerShdw>
            </a:effectLst>
          </p:spPr>
        </p:cxnSp>
        <p:sp>
          <p:nvSpPr>
            <p:cNvPr id="269" name="Google Shape;269;p10"/>
            <p:cNvSpPr/>
            <p:nvPr/>
          </p:nvSpPr>
          <p:spPr>
            <a:xfrm>
              <a:off x="7085489" y="3730171"/>
              <a:ext cx="267654" cy="36576"/>
            </a:xfrm>
            <a:prstGeom prst="roundRect">
              <a:avLst>
                <a:gd name="adj" fmla="val 5000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70" name="Google Shape;270;p10"/>
            <p:cNvSpPr/>
            <p:nvPr/>
          </p:nvSpPr>
          <p:spPr>
            <a:xfrm rot="10800000" flipH="1">
              <a:off x="7366908" y="3659414"/>
              <a:ext cx="282121" cy="163982"/>
            </a:xfrm>
            <a:prstGeom prst="round1Rect">
              <a:avLst>
                <a:gd name="adj" fmla="val 21302"/>
              </a:avLst>
            </a:prstGeom>
            <a:gradFill>
              <a:gsLst>
                <a:gs pos="0">
                  <a:srgbClr val="FFFFFF">
                    <a:alpha val="63921"/>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71" name="Google Shape;271;p10"/>
            <p:cNvSpPr/>
            <p:nvPr/>
          </p:nvSpPr>
          <p:spPr>
            <a:xfrm rot="10800000">
              <a:off x="1257295" y="3659414"/>
              <a:ext cx="282121" cy="163982"/>
            </a:xfrm>
            <a:prstGeom prst="round1Rect">
              <a:avLst>
                <a:gd name="adj" fmla="val 21302"/>
              </a:avLst>
            </a:prstGeom>
            <a:gradFill>
              <a:gsLst>
                <a:gs pos="0">
                  <a:srgbClr val="FFFFFF">
                    <a:alpha val="26666"/>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72" name="Google Shape;272;p10"/>
            <p:cNvSpPr/>
            <p:nvPr/>
          </p:nvSpPr>
          <p:spPr>
            <a:xfrm rot="10800000">
              <a:off x="3931784" y="3672340"/>
              <a:ext cx="1042761" cy="67696"/>
            </a:xfrm>
            <a:prstGeom prst="round2SameRect">
              <a:avLst>
                <a:gd name="adj1" fmla="val 50000"/>
                <a:gd name="adj2" fmla="val 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73" name="Google Shape;273;p10"/>
            <p:cNvSpPr/>
            <p:nvPr/>
          </p:nvSpPr>
          <p:spPr>
            <a:xfrm>
              <a:off x="4574594" y="914400"/>
              <a:ext cx="2240418" cy="2757714"/>
            </a:xfrm>
            <a:custGeom>
              <a:avLst/>
              <a:gdLst/>
              <a:ahLst/>
              <a:cxnLst/>
              <a:rect l="l" t="t" r="r" b="b"/>
              <a:pathLst>
                <a:path w="1997203" h="2757714" extrusionOk="0">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a:gsLst>
                <a:gs pos="0">
                  <a:srgbClr val="FFFFFF">
                    <a:alpha val="784"/>
                  </a:srgbClr>
                </a:gs>
                <a:gs pos="21000">
                  <a:srgbClr val="FFFFFF">
                    <a:alpha val="784"/>
                  </a:srgbClr>
                </a:gs>
                <a:gs pos="100000">
                  <a:srgbClr val="FFFFFF">
                    <a:alpha val="3176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274" name="Google Shape;274;p10"/>
          <p:cNvGrpSpPr/>
          <p:nvPr/>
        </p:nvGrpSpPr>
        <p:grpSpPr>
          <a:xfrm>
            <a:off x="4680922" y="1828807"/>
            <a:ext cx="3892448" cy="3235128"/>
            <a:chOff x="7792861" y="1860738"/>
            <a:chExt cx="3892448" cy="3235128"/>
          </a:xfrm>
        </p:grpSpPr>
        <p:sp>
          <p:nvSpPr>
            <p:cNvPr id="275" name="Google Shape;275;p10"/>
            <p:cNvSpPr txBox="1"/>
            <p:nvPr/>
          </p:nvSpPr>
          <p:spPr>
            <a:xfrm>
              <a:off x="7792861" y="2508806"/>
              <a:ext cx="3892448" cy="193899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endParaRPr/>
            </a:p>
          </p:txBody>
        </p:sp>
        <p:cxnSp>
          <p:nvCxnSpPr>
            <p:cNvPr id="276" name="Google Shape;276;p10"/>
            <p:cNvCxnSpPr/>
            <p:nvPr/>
          </p:nvCxnSpPr>
          <p:spPr>
            <a:xfrm>
              <a:off x="8088085" y="1860738"/>
              <a:ext cx="3302000" cy="0"/>
            </a:xfrm>
            <a:prstGeom prst="straightConnector1">
              <a:avLst/>
            </a:prstGeom>
            <a:noFill/>
            <a:ln w="9525" cap="flat" cmpd="sng">
              <a:solidFill>
                <a:schemeClr val="lt1"/>
              </a:solidFill>
              <a:prstDash val="solid"/>
              <a:miter lim="800000"/>
              <a:headEnd type="none" w="sm" len="sm"/>
              <a:tailEnd type="none" w="sm" len="sm"/>
            </a:ln>
          </p:spPr>
        </p:cxnSp>
        <p:cxnSp>
          <p:nvCxnSpPr>
            <p:cNvPr id="277" name="Google Shape;277;p10"/>
            <p:cNvCxnSpPr/>
            <p:nvPr/>
          </p:nvCxnSpPr>
          <p:spPr>
            <a:xfrm>
              <a:off x="8088085" y="5095866"/>
              <a:ext cx="3302000" cy="0"/>
            </a:xfrm>
            <a:prstGeom prst="straightConnector1">
              <a:avLst/>
            </a:prstGeom>
            <a:noFill/>
            <a:ln w="9525" cap="flat" cmpd="sng">
              <a:solidFill>
                <a:schemeClr val="lt1"/>
              </a:solidFill>
              <a:prstDash val="solid"/>
              <a:miter lim="800000"/>
              <a:headEnd type="none" w="sm" len="sm"/>
              <a:tailEnd type="none" w="sm" len="sm"/>
            </a:ln>
          </p:spPr>
        </p:cxnSp>
      </p:grpSp>
      <p:sp>
        <p:nvSpPr>
          <p:cNvPr id="278" name="Google Shape;278;p10"/>
          <p:cNvSpPr/>
          <p:nvPr/>
        </p:nvSpPr>
        <p:spPr>
          <a:xfrm>
            <a:off x="10506497" y="-18450"/>
            <a:ext cx="1685503" cy="1288708"/>
          </a:xfrm>
          <a:custGeom>
            <a:avLst/>
            <a:gdLst/>
            <a:ahLst/>
            <a:cxnLst/>
            <a:rect l="l" t="t" r="r" b="b"/>
            <a:pathLst>
              <a:path w="1685503" h="1288708" extrusionOk="0">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79" name="Google Shape;279;p10"/>
          <p:cNvSpPr/>
          <p:nvPr/>
        </p:nvSpPr>
        <p:spPr>
          <a:xfrm>
            <a:off x="7389386" y="5177132"/>
            <a:ext cx="3332296" cy="1680868"/>
          </a:xfrm>
          <a:custGeom>
            <a:avLst/>
            <a:gdLst/>
            <a:ahLst/>
            <a:cxnLst/>
            <a:rect l="l" t="t" r="r" b="b"/>
            <a:pathLst>
              <a:path w="3332296" h="1680868" extrusionOk="0">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80" name="Google Shape;280;p10"/>
          <p:cNvSpPr/>
          <p:nvPr/>
        </p:nvSpPr>
        <p:spPr>
          <a:xfrm>
            <a:off x="1445449" y="723726"/>
            <a:ext cx="4650551"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Complaint Distribution – Borough Wise</a:t>
            </a:r>
            <a:endParaRPr/>
          </a:p>
        </p:txBody>
      </p:sp>
      <p:sp>
        <p:nvSpPr>
          <p:cNvPr id="281" name="Google Shape;281;p10"/>
          <p:cNvSpPr/>
          <p:nvPr/>
        </p:nvSpPr>
        <p:spPr>
          <a:xfrm>
            <a:off x="1502830" y="772363"/>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282" name="Google Shape;282;p10" descr="This is an icon of a bar chart and a line chart. "/>
          <p:cNvGrpSpPr/>
          <p:nvPr/>
        </p:nvGrpSpPr>
        <p:grpSpPr>
          <a:xfrm>
            <a:off x="1583635" y="878546"/>
            <a:ext cx="196255" cy="196255"/>
            <a:chOff x="4319588" y="2492375"/>
            <a:chExt cx="287338" cy="287338"/>
          </a:xfrm>
        </p:grpSpPr>
        <p:sp>
          <p:nvSpPr>
            <p:cNvPr id="283" name="Google Shape;283;p10"/>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84" name="Google Shape;284;p10"/>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285" name="Google Shape;285;p10"/>
          <p:cNvPicPr preferRelativeResize="0"/>
          <p:nvPr/>
        </p:nvPicPr>
        <p:blipFill rotWithShape="1">
          <a:blip r:embed="rId3">
            <a:alphaModFix/>
          </a:blip>
          <a:srcRect/>
          <a:stretch/>
        </p:blipFill>
        <p:spPr>
          <a:xfrm>
            <a:off x="1535076" y="1479612"/>
            <a:ext cx="9061047" cy="42392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grpSp>
        <p:nvGrpSpPr>
          <p:cNvPr id="291" name="Google Shape;291;p11"/>
          <p:cNvGrpSpPr/>
          <p:nvPr/>
        </p:nvGrpSpPr>
        <p:grpSpPr>
          <a:xfrm>
            <a:off x="-984186" y="315167"/>
            <a:ext cx="13829748" cy="6227666"/>
            <a:chOff x="1250950" y="914400"/>
            <a:chExt cx="6398080" cy="2908996"/>
          </a:xfrm>
        </p:grpSpPr>
        <p:sp>
          <p:nvSpPr>
            <p:cNvPr id="292" name="Google Shape;292;p11"/>
            <p:cNvSpPr/>
            <p:nvPr/>
          </p:nvSpPr>
          <p:spPr>
            <a:xfrm>
              <a:off x="1257299" y="3740139"/>
              <a:ext cx="6391731" cy="83257"/>
            </a:xfrm>
            <a:prstGeom prst="roundRect">
              <a:avLst>
                <a:gd name="adj" fmla="val 5000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3" name="Google Shape;293;p11"/>
            <p:cNvSpPr/>
            <p:nvPr/>
          </p:nvSpPr>
          <p:spPr>
            <a:xfrm>
              <a:off x="2209800" y="914400"/>
              <a:ext cx="4605211" cy="2757714"/>
            </a:xfrm>
            <a:prstGeom prst="round2SameRect">
              <a:avLst>
                <a:gd name="adj1" fmla="val 5842"/>
                <a:gd name="adj2" fmla="val 0"/>
              </a:avLst>
            </a:prstGeom>
            <a:gradFill>
              <a:gsLst>
                <a:gs pos="0">
                  <a:schemeClr val="dk1"/>
                </a:gs>
                <a:gs pos="50000">
                  <a:srgbClr val="0C0C0C"/>
                </a:gs>
                <a:gs pos="100000">
                  <a:srgbClr val="262626"/>
                </a:gs>
              </a:gsLst>
              <a:lin ang="5400000" scaled="0"/>
            </a:gradFill>
            <a:ln w="381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4" name="Google Shape;294;p11"/>
            <p:cNvSpPr/>
            <p:nvPr/>
          </p:nvSpPr>
          <p:spPr>
            <a:xfrm>
              <a:off x="2340705" y="1074057"/>
              <a:ext cx="4343400" cy="24350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5" name="Google Shape;295;p11"/>
            <p:cNvSpPr/>
            <p:nvPr/>
          </p:nvSpPr>
          <p:spPr>
            <a:xfrm>
              <a:off x="1257299" y="3659415"/>
              <a:ext cx="6391729" cy="125410"/>
            </a:xfrm>
            <a:prstGeom prst="rect">
              <a:avLst/>
            </a:prstGeom>
            <a:gradFill>
              <a:gsLst>
                <a:gs pos="0">
                  <a:srgbClr val="BFBFBF"/>
                </a:gs>
                <a:gs pos="63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96" name="Google Shape;296;p11"/>
            <p:cNvCxnSpPr/>
            <p:nvPr/>
          </p:nvCxnSpPr>
          <p:spPr>
            <a:xfrm>
              <a:off x="1250950" y="3775402"/>
              <a:ext cx="6391729" cy="0"/>
            </a:xfrm>
            <a:prstGeom prst="straightConnector1">
              <a:avLst/>
            </a:prstGeom>
            <a:noFill/>
            <a:ln w="9525" cap="flat" cmpd="sng">
              <a:solidFill>
                <a:srgbClr val="A5A5A5"/>
              </a:solidFill>
              <a:prstDash val="solid"/>
              <a:miter lim="800000"/>
              <a:headEnd type="none" w="sm" len="sm"/>
              <a:tailEnd type="none" w="sm" len="sm"/>
            </a:ln>
            <a:effectLst>
              <a:outerShdw blurRad="12700" algn="t" rotWithShape="0">
                <a:srgbClr val="BFBFBF">
                  <a:alpha val="63921"/>
                </a:srgbClr>
              </a:outerShdw>
            </a:effectLst>
          </p:spPr>
        </p:cxnSp>
        <p:sp>
          <p:nvSpPr>
            <p:cNvPr id="297" name="Google Shape;297;p11"/>
            <p:cNvSpPr/>
            <p:nvPr/>
          </p:nvSpPr>
          <p:spPr>
            <a:xfrm>
              <a:off x="7085489" y="3730171"/>
              <a:ext cx="267654" cy="36576"/>
            </a:xfrm>
            <a:prstGeom prst="roundRect">
              <a:avLst>
                <a:gd name="adj" fmla="val 5000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8" name="Google Shape;298;p11"/>
            <p:cNvSpPr/>
            <p:nvPr/>
          </p:nvSpPr>
          <p:spPr>
            <a:xfrm rot="10800000" flipH="1">
              <a:off x="7366908" y="3659414"/>
              <a:ext cx="282121" cy="163982"/>
            </a:xfrm>
            <a:prstGeom prst="round1Rect">
              <a:avLst>
                <a:gd name="adj" fmla="val 21302"/>
              </a:avLst>
            </a:prstGeom>
            <a:gradFill>
              <a:gsLst>
                <a:gs pos="0">
                  <a:srgbClr val="FFFFFF">
                    <a:alpha val="63921"/>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99" name="Google Shape;299;p11"/>
            <p:cNvSpPr/>
            <p:nvPr/>
          </p:nvSpPr>
          <p:spPr>
            <a:xfrm rot="10800000">
              <a:off x="1257295" y="3659414"/>
              <a:ext cx="282121" cy="163982"/>
            </a:xfrm>
            <a:prstGeom prst="round1Rect">
              <a:avLst>
                <a:gd name="adj" fmla="val 21302"/>
              </a:avLst>
            </a:prstGeom>
            <a:gradFill>
              <a:gsLst>
                <a:gs pos="0">
                  <a:srgbClr val="FFFFFF">
                    <a:alpha val="26666"/>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0" name="Google Shape;300;p11"/>
            <p:cNvSpPr/>
            <p:nvPr/>
          </p:nvSpPr>
          <p:spPr>
            <a:xfrm rot="10800000">
              <a:off x="3931784" y="3672340"/>
              <a:ext cx="1042761" cy="67696"/>
            </a:xfrm>
            <a:prstGeom prst="round2SameRect">
              <a:avLst>
                <a:gd name="adj1" fmla="val 50000"/>
                <a:gd name="adj2" fmla="val 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1" name="Google Shape;301;p11"/>
            <p:cNvSpPr/>
            <p:nvPr/>
          </p:nvSpPr>
          <p:spPr>
            <a:xfrm>
              <a:off x="4574594" y="914400"/>
              <a:ext cx="2240418" cy="2757714"/>
            </a:xfrm>
            <a:custGeom>
              <a:avLst/>
              <a:gdLst/>
              <a:ahLst/>
              <a:cxnLst/>
              <a:rect l="l" t="t" r="r" b="b"/>
              <a:pathLst>
                <a:path w="1997203" h="2757714" extrusionOk="0">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a:gsLst>
                <a:gs pos="0">
                  <a:srgbClr val="FFFFFF">
                    <a:alpha val="784"/>
                  </a:srgbClr>
                </a:gs>
                <a:gs pos="21000">
                  <a:srgbClr val="FFFFFF">
                    <a:alpha val="784"/>
                  </a:srgbClr>
                </a:gs>
                <a:gs pos="100000">
                  <a:srgbClr val="FFFFFF">
                    <a:alpha val="3176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302" name="Google Shape;302;p11"/>
          <p:cNvGrpSpPr/>
          <p:nvPr/>
        </p:nvGrpSpPr>
        <p:grpSpPr>
          <a:xfrm>
            <a:off x="4680922" y="1828807"/>
            <a:ext cx="3892448" cy="3235128"/>
            <a:chOff x="7792861" y="1860738"/>
            <a:chExt cx="3892448" cy="3235128"/>
          </a:xfrm>
        </p:grpSpPr>
        <p:sp>
          <p:nvSpPr>
            <p:cNvPr id="303" name="Google Shape;303;p11"/>
            <p:cNvSpPr txBox="1"/>
            <p:nvPr/>
          </p:nvSpPr>
          <p:spPr>
            <a:xfrm>
              <a:off x="7792861" y="2508806"/>
              <a:ext cx="3892448" cy="193899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endParaRPr/>
            </a:p>
          </p:txBody>
        </p:sp>
        <p:cxnSp>
          <p:nvCxnSpPr>
            <p:cNvPr id="304" name="Google Shape;304;p11"/>
            <p:cNvCxnSpPr/>
            <p:nvPr/>
          </p:nvCxnSpPr>
          <p:spPr>
            <a:xfrm>
              <a:off x="8088085" y="1860738"/>
              <a:ext cx="3302000" cy="0"/>
            </a:xfrm>
            <a:prstGeom prst="straightConnector1">
              <a:avLst/>
            </a:prstGeom>
            <a:noFill/>
            <a:ln w="9525" cap="flat" cmpd="sng">
              <a:solidFill>
                <a:schemeClr val="lt1"/>
              </a:solidFill>
              <a:prstDash val="solid"/>
              <a:miter lim="800000"/>
              <a:headEnd type="none" w="sm" len="sm"/>
              <a:tailEnd type="none" w="sm" len="sm"/>
            </a:ln>
          </p:spPr>
        </p:cxnSp>
        <p:cxnSp>
          <p:nvCxnSpPr>
            <p:cNvPr id="305" name="Google Shape;305;p11"/>
            <p:cNvCxnSpPr/>
            <p:nvPr/>
          </p:nvCxnSpPr>
          <p:spPr>
            <a:xfrm>
              <a:off x="8088085" y="5095866"/>
              <a:ext cx="3302000" cy="0"/>
            </a:xfrm>
            <a:prstGeom prst="straightConnector1">
              <a:avLst/>
            </a:prstGeom>
            <a:noFill/>
            <a:ln w="9525" cap="flat" cmpd="sng">
              <a:solidFill>
                <a:schemeClr val="lt1"/>
              </a:solidFill>
              <a:prstDash val="solid"/>
              <a:miter lim="800000"/>
              <a:headEnd type="none" w="sm" len="sm"/>
              <a:tailEnd type="none" w="sm" len="sm"/>
            </a:ln>
          </p:spPr>
        </p:cxnSp>
      </p:grpSp>
      <p:sp>
        <p:nvSpPr>
          <p:cNvPr id="306" name="Google Shape;306;p11"/>
          <p:cNvSpPr/>
          <p:nvPr/>
        </p:nvSpPr>
        <p:spPr>
          <a:xfrm>
            <a:off x="10506497" y="-18450"/>
            <a:ext cx="1685503" cy="1288708"/>
          </a:xfrm>
          <a:custGeom>
            <a:avLst/>
            <a:gdLst/>
            <a:ahLst/>
            <a:cxnLst/>
            <a:rect l="l" t="t" r="r" b="b"/>
            <a:pathLst>
              <a:path w="1685503" h="1288708" extrusionOk="0">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7" name="Google Shape;307;p11"/>
          <p:cNvSpPr/>
          <p:nvPr/>
        </p:nvSpPr>
        <p:spPr>
          <a:xfrm>
            <a:off x="7389386" y="5177132"/>
            <a:ext cx="3332296" cy="1680868"/>
          </a:xfrm>
          <a:custGeom>
            <a:avLst/>
            <a:gdLst/>
            <a:ahLst/>
            <a:cxnLst/>
            <a:rect l="l" t="t" r="r" b="b"/>
            <a:pathLst>
              <a:path w="3332296" h="1680868" extrusionOk="0">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308" name="Google Shape;308;p11"/>
          <p:cNvSpPr/>
          <p:nvPr/>
        </p:nvSpPr>
        <p:spPr>
          <a:xfrm>
            <a:off x="1445449" y="723726"/>
            <a:ext cx="4650551"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Complaint Distribution – Borough Wise</a:t>
            </a:r>
            <a:endParaRPr/>
          </a:p>
        </p:txBody>
      </p:sp>
      <p:sp>
        <p:nvSpPr>
          <p:cNvPr id="309" name="Google Shape;309;p11"/>
          <p:cNvSpPr/>
          <p:nvPr/>
        </p:nvSpPr>
        <p:spPr>
          <a:xfrm>
            <a:off x="1502830" y="772363"/>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310" name="Google Shape;310;p11" descr="This is an icon of a bar chart and a line chart. "/>
          <p:cNvGrpSpPr/>
          <p:nvPr/>
        </p:nvGrpSpPr>
        <p:grpSpPr>
          <a:xfrm>
            <a:off x="1583635" y="878546"/>
            <a:ext cx="196255" cy="196255"/>
            <a:chOff x="4319588" y="2492375"/>
            <a:chExt cx="287338" cy="287338"/>
          </a:xfrm>
        </p:grpSpPr>
        <p:sp>
          <p:nvSpPr>
            <p:cNvPr id="311" name="Google Shape;311;p11"/>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12" name="Google Shape;312;p11"/>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313" name="Google Shape;313;p11"/>
          <p:cNvPicPr preferRelativeResize="0"/>
          <p:nvPr/>
        </p:nvPicPr>
        <p:blipFill rotWithShape="1">
          <a:blip r:embed="rId3">
            <a:alphaModFix/>
          </a:blip>
          <a:srcRect/>
          <a:stretch/>
        </p:blipFill>
        <p:spPr>
          <a:xfrm>
            <a:off x="1371367" y="1431922"/>
            <a:ext cx="9302045" cy="4135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2"/>
          <p:cNvSpPr/>
          <p:nvPr/>
        </p:nvSpPr>
        <p:spPr>
          <a:xfrm>
            <a:off x="304800" y="1611544"/>
            <a:ext cx="11520083" cy="4637103"/>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320" name="Google Shape;320;p12" descr="This is an icon of a cellphone. "/>
          <p:cNvGrpSpPr/>
          <p:nvPr/>
        </p:nvGrpSpPr>
        <p:grpSpPr>
          <a:xfrm>
            <a:off x="7323719" y="3367615"/>
            <a:ext cx="148718" cy="193653"/>
            <a:chOff x="7373011" y="2614988"/>
            <a:chExt cx="220663" cy="287338"/>
          </a:xfrm>
        </p:grpSpPr>
        <p:sp>
          <p:nvSpPr>
            <p:cNvPr id="321" name="Google Shape;321;p12"/>
            <p:cNvSpPr/>
            <p:nvPr/>
          </p:nvSpPr>
          <p:spPr>
            <a:xfrm>
              <a:off x="7373011" y="2614988"/>
              <a:ext cx="220663" cy="287338"/>
            </a:xfrm>
            <a:custGeom>
              <a:avLst/>
              <a:gdLst/>
              <a:ahLst/>
              <a:cxnLst/>
              <a:rect l="l" t="t" r="r" b="b"/>
              <a:pathLst>
                <a:path w="695" h="906" extrusionOk="0">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22" name="Google Shape;322;p12"/>
            <p:cNvSpPr/>
            <p:nvPr/>
          </p:nvSpPr>
          <p:spPr>
            <a:xfrm>
              <a:off x="74317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23" name="Google Shape;323;p12"/>
            <p:cNvSpPr/>
            <p:nvPr/>
          </p:nvSpPr>
          <p:spPr>
            <a:xfrm>
              <a:off x="74698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24" name="Google Shape;324;p12"/>
            <p:cNvSpPr/>
            <p:nvPr/>
          </p:nvSpPr>
          <p:spPr>
            <a:xfrm>
              <a:off x="75079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25" name="Google Shape;325;p12"/>
            <p:cNvSpPr/>
            <p:nvPr/>
          </p:nvSpPr>
          <p:spPr>
            <a:xfrm>
              <a:off x="74317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26" name="Google Shape;326;p12"/>
            <p:cNvSpPr/>
            <p:nvPr/>
          </p:nvSpPr>
          <p:spPr>
            <a:xfrm>
              <a:off x="74698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27" name="Google Shape;327;p12"/>
            <p:cNvSpPr/>
            <p:nvPr/>
          </p:nvSpPr>
          <p:spPr>
            <a:xfrm>
              <a:off x="75079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28" name="Google Shape;328;p12"/>
            <p:cNvSpPr/>
            <p:nvPr/>
          </p:nvSpPr>
          <p:spPr>
            <a:xfrm>
              <a:off x="74317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29" name="Google Shape;329;p12"/>
            <p:cNvSpPr/>
            <p:nvPr/>
          </p:nvSpPr>
          <p:spPr>
            <a:xfrm>
              <a:off x="74698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330" name="Google Shape;330;p12" descr="This is an icon of money."/>
          <p:cNvGrpSpPr/>
          <p:nvPr/>
        </p:nvGrpSpPr>
        <p:grpSpPr>
          <a:xfrm>
            <a:off x="7306040" y="4029772"/>
            <a:ext cx="165086" cy="166002"/>
            <a:chOff x="7340467" y="3286760"/>
            <a:chExt cx="285750" cy="287338"/>
          </a:xfrm>
        </p:grpSpPr>
        <p:sp>
          <p:nvSpPr>
            <p:cNvPr id="331" name="Google Shape;331;p12"/>
            <p:cNvSpPr/>
            <p:nvPr/>
          </p:nvSpPr>
          <p:spPr>
            <a:xfrm>
              <a:off x="7340467" y="3286760"/>
              <a:ext cx="285750" cy="182563"/>
            </a:xfrm>
            <a:custGeom>
              <a:avLst/>
              <a:gdLst/>
              <a:ahLst/>
              <a:cxnLst/>
              <a:rect l="l" t="t" r="r" b="b"/>
              <a:pathLst>
                <a:path w="903" h="573" extrusionOk="0">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32" name="Google Shape;332;p12"/>
            <p:cNvSpPr/>
            <p:nvPr/>
          </p:nvSpPr>
          <p:spPr>
            <a:xfrm>
              <a:off x="7369042" y="3315335"/>
              <a:ext cx="228600" cy="125413"/>
            </a:xfrm>
            <a:custGeom>
              <a:avLst/>
              <a:gdLst/>
              <a:ahLst/>
              <a:cxnLst/>
              <a:rect l="l" t="t" r="r" b="b"/>
              <a:pathLst>
                <a:path w="723" h="392" extrusionOk="0">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33" name="Google Shape;333;p12"/>
            <p:cNvSpPr/>
            <p:nvPr/>
          </p:nvSpPr>
          <p:spPr>
            <a:xfrm>
              <a:off x="7349992" y="3540760"/>
              <a:ext cx="133350" cy="33338"/>
            </a:xfrm>
            <a:custGeom>
              <a:avLst/>
              <a:gdLst/>
              <a:ahLst/>
              <a:cxnLst/>
              <a:rect l="l" t="t" r="r" b="b"/>
              <a:pathLst>
                <a:path w="421" h="104" extrusionOk="0">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34" name="Google Shape;334;p12"/>
            <p:cNvSpPr/>
            <p:nvPr/>
          </p:nvSpPr>
          <p:spPr>
            <a:xfrm>
              <a:off x="7349992" y="3416935"/>
              <a:ext cx="133350" cy="28575"/>
            </a:xfrm>
            <a:custGeom>
              <a:avLst/>
              <a:gdLst/>
              <a:ahLst/>
              <a:cxnLst/>
              <a:rect l="l" t="t" r="r" b="b"/>
              <a:pathLst>
                <a:path w="420" h="90" extrusionOk="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35" name="Google Shape;335;p12"/>
            <p:cNvSpPr/>
            <p:nvPr/>
          </p:nvSpPr>
          <p:spPr>
            <a:xfrm>
              <a:off x="7349992" y="3445510"/>
              <a:ext cx="133350" cy="23813"/>
            </a:xfrm>
            <a:custGeom>
              <a:avLst/>
              <a:gdLst/>
              <a:ahLst/>
              <a:cxnLst/>
              <a:rect l="l" t="t" r="r" b="b"/>
              <a:pathLst>
                <a:path w="421" h="75" extrusionOk="0">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36" name="Google Shape;336;p12"/>
            <p:cNvSpPr/>
            <p:nvPr/>
          </p:nvSpPr>
          <p:spPr>
            <a:xfrm>
              <a:off x="7349992" y="3516947"/>
              <a:ext cx="133350" cy="23813"/>
            </a:xfrm>
            <a:custGeom>
              <a:avLst/>
              <a:gdLst/>
              <a:ahLst/>
              <a:cxnLst/>
              <a:rect l="l" t="t" r="r" b="b"/>
              <a:pathLst>
                <a:path w="421" h="75" extrusionOk="0">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37" name="Google Shape;337;p12"/>
            <p:cNvSpPr/>
            <p:nvPr/>
          </p:nvSpPr>
          <p:spPr>
            <a:xfrm>
              <a:off x="7349992" y="3493135"/>
              <a:ext cx="133350" cy="23813"/>
            </a:xfrm>
            <a:custGeom>
              <a:avLst/>
              <a:gdLst/>
              <a:ahLst/>
              <a:cxnLst/>
              <a:rect l="l" t="t" r="r" b="b"/>
              <a:pathLst>
                <a:path w="421" h="75" extrusionOk="0">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38" name="Google Shape;338;p12"/>
            <p:cNvSpPr/>
            <p:nvPr/>
          </p:nvSpPr>
          <p:spPr>
            <a:xfrm>
              <a:off x="7349992" y="3469322"/>
              <a:ext cx="133350" cy="23813"/>
            </a:xfrm>
            <a:custGeom>
              <a:avLst/>
              <a:gdLst/>
              <a:ahLst/>
              <a:cxnLst/>
              <a:rect l="l" t="t" r="r" b="b"/>
              <a:pathLst>
                <a:path w="421" h="75" extrusionOk="0">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339" name="Google Shape;339;p12" descr="This is an icon of a pie chart. "/>
          <p:cNvGrpSpPr/>
          <p:nvPr/>
        </p:nvGrpSpPr>
        <p:grpSpPr>
          <a:xfrm>
            <a:off x="7280643" y="4699914"/>
            <a:ext cx="215881" cy="215881"/>
            <a:chOff x="4319588" y="4213225"/>
            <a:chExt cx="287338" cy="287338"/>
          </a:xfrm>
        </p:grpSpPr>
        <p:sp>
          <p:nvSpPr>
            <p:cNvPr id="340" name="Google Shape;340;p12"/>
            <p:cNvSpPr/>
            <p:nvPr/>
          </p:nvSpPr>
          <p:spPr>
            <a:xfrm>
              <a:off x="4471988" y="4213225"/>
              <a:ext cx="134938" cy="133350"/>
            </a:xfrm>
            <a:custGeom>
              <a:avLst/>
              <a:gdLst/>
              <a:ahLst/>
              <a:cxnLst/>
              <a:rect l="l" t="t" r="r" b="b"/>
              <a:pathLst>
                <a:path w="422" h="422" extrusionOk="0">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41" name="Google Shape;341;p12"/>
            <p:cNvSpPr/>
            <p:nvPr/>
          </p:nvSpPr>
          <p:spPr>
            <a:xfrm>
              <a:off x="4319588" y="4241800"/>
              <a:ext cx="220663" cy="258763"/>
            </a:xfrm>
            <a:custGeom>
              <a:avLst/>
              <a:gdLst/>
              <a:ahLst/>
              <a:cxnLst/>
              <a:rect l="l" t="t" r="r" b="b"/>
              <a:pathLst>
                <a:path w="698" h="813" extrusionOk="0">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42" name="Google Shape;342;p12"/>
            <p:cNvSpPr/>
            <p:nvPr/>
          </p:nvSpPr>
          <p:spPr>
            <a:xfrm>
              <a:off x="4471988" y="4356100"/>
              <a:ext cx="134938" cy="98425"/>
            </a:xfrm>
            <a:custGeom>
              <a:avLst/>
              <a:gdLst/>
              <a:ahLst/>
              <a:cxnLst/>
              <a:rect l="l" t="t" r="r" b="b"/>
              <a:pathLst>
                <a:path w="422" h="307" extrusionOk="0">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sp>
        <p:nvSpPr>
          <p:cNvPr id="343" name="Google Shape;343;p12" descr="This is an icon of an hourglass."/>
          <p:cNvSpPr/>
          <p:nvPr/>
        </p:nvSpPr>
        <p:spPr>
          <a:xfrm>
            <a:off x="7310461" y="5371530"/>
            <a:ext cx="156245" cy="213495"/>
          </a:xfrm>
          <a:custGeom>
            <a:avLst/>
            <a:gdLst/>
            <a:ahLst/>
            <a:cxnLst/>
            <a:rect l="l" t="t" r="r" b="b"/>
            <a:pathLst>
              <a:path w="658" h="896" extrusionOk="0">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44" name="Google Shape;344;p12"/>
          <p:cNvSpPr/>
          <p:nvPr/>
        </p:nvSpPr>
        <p:spPr>
          <a:xfrm>
            <a:off x="3689448" y="1427549"/>
            <a:ext cx="5079797"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Hourly Distribution of complaints</a:t>
            </a:r>
            <a:endParaRPr/>
          </a:p>
        </p:txBody>
      </p:sp>
      <p:sp>
        <p:nvSpPr>
          <p:cNvPr id="345" name="Google Shape;345;p12"/>
          <p:cNvSpPr/>
          <p:nvPr/>
        </p:nvSpPr>
        <p:spPr>
          <a:xfrm>
            <a:off x="3746829" y="1476186"/>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346" name="Google Shape;346;p12" descr="This is an icon of a bar chart and a line chart. "/>
          <p:cNvGrpSpPr/>
          <p:nvPr/>
        </p:nvGrpSpPr>
        <p:grpSpPr>
          <a:xfrm>
            <a:off x="3841584" y="1570941"/>
            <a:ext cx="196255" cy="196255"/>
            <a:chOff x="4319588" y="2492375"/>
            <a:chExt cx="287338" cy="287338"/>
          </a:xfrm>
        </p:grpSpPr>
        <p:sp>
          <p:nvSpPr>
            <p:cNvPr id="347" name="Google Shape;347;p12"/>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48" name="Google Shape;348;p12"/>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sp>
        <p:nvSpPr>
          <p:cNvPr id="349" name="Google Shape;349;p12"/>
          <p:cNvSpPr txBox="1">
            <a:spLocks noGrp="1"/>
          </p:cNvSpPr>
          <p:nvPr>
            <p:ph type="title"/>
          </p:nvPr>
        </p:nvSpPr>
        <p:spPr>
          <a:xfrm>
            <a:off x="838200" y="545696"/>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STATISTICAL ANALYSIS</a:t>
            </a:r>
            <a:endParaRPr/>
          </a:p>
        </p:txBody>
      </p:sp>
      <p:sp>
        <p:nvSpPr>
          <p:cNvPr id="350" name="Google Shape;350;p12"/>
          <p:cNvSpPr txBox="1">
            <a:spLocks noGrp="1"/>
          </p:cNvSpPr>
          <p:nvPr>
            <p:ph type="ftr" idx="11"/>
          </p:nvPr>
        </p:nvSpPr>
        <p:spPr>
          <a:xfrm>
            <a:off x="10263187" y="6529588"/>
            <a:ext cx="1561696" cy="276999"/>
          </a:xfrm>
          <a:prstGeom prst="rect">
            <a:avLst/>
          </a:prstGeom>
          <a:noFill/>
          <a:ln>
            <a:noFill/>
          </a:ln>
        </p:spPr>
        <p:txBody>
          <a:bodyPr spcFirstLastPara="1" wrap="square" lIns="91425" tIns="45700" rIns="91425" bIns="45700" anchor="ctr" anchorCtr="0">
            <a:spAutoFit/>
          </a:bodyPr>
          <a:lstStyle/>
          <a:p>
            <a:pPr marL="0" lvl="0" indent="0" algn="ctr" rtl="0">
              <a:spcBef>
                <a:spcPts val="0"/>
              </a:spcBef>
              <a:spcAft>
                <a:spcPts val="0"/>
              </a:spcAft>
              <a:buNone/>
            </a:pPr>
            <a:r>
              <a:rPr lang="en-US"/>
              <a:t>Your Logo Here</a:t>
            </a:r>
            <a:endParaRPr/>
          </a:p>
        </p:txBody>
      </p:sp>
      <p:sp>
        <p:nvSpPr>
          <p:cNvPr id="351" name="Google Shape;351;p12"/>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pic>
        <p:nvPicPr>
          <p:cNvPr id="352" name="Google Shape;352;p12"/>
          <p:cNvPicPr preferRelativeResize="0"/>
          <p:nvPr/>
        </p:nvPicPr>
        <p:blipFill rotWithShape="1">
          <a:blip r:embed="rId3">
            <a:alphaModFix/>
          </a:blip>
          <a:srcRect/>
          <a:stretch/>
        </p:blipFill>
        <p:spPr>
          <a:xfrm>
            <a:off x="719528" y="2278183"/>
            <a:ext cx="10837888" cy="34330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3"/>
          <p:cNvSpPr/>
          <p:nvPr/>
        </p:nvSpPr>
        <p:spPr>
          <a:xfrm>
            <a:off x="304800" y="1611544"/>
            <a:ext cx="11520083" cy="4637103"/>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359" name="Google Shape;359;p13" descr="This is an icon of a cellphone. "/>
          <p:cNvGrpSpPr/>
          <p:nvPr/>
        </p:nvGrpSpPr>
        <p:grpSpPr>
          <a:xfrm>
            <a:off x="7323719" y="3367615"/>
            <a:ext cx="148718" cy="193653"/>
            <a:chOff x="7373011" y="2614988"/>
            <a:chExt cx="220663" cy="287338"/>
          </a:xfrm>
        </p:grpSpPr>
        <p:sp>
          <p:nvSpPr>
            <p:cNvPr id="360" name="Google Shape;360;p13"/>
            <p:cNvSpPr/>
            <p:nvPr/>
          </p:nvSpPr>
          <p:spPr>
            <a:xfrm>
              <a:off x="7373011" y="2614988"/>
              <a:ext cx="220663" cy="287338"/>
            </a:xfrm>
            <a:custGeom>
              <a:avLst/>
              <a:gdLst/>
              <a:ahLst/>
              <a:cxnLst/>
              <a:rect l="l" t="t" r="r" b="b"/>
              <a:pathLst>
                <a:path w="695" h="906" extrusionOk="0">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61" name="Google Shape;361;p13"/>
            <p:cNvSpPr/>
            <p:nvPr/>
          </p:nvSpPr>
          <p:spPr>
            <a:xfrm>
              <a:off x="74317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62" name="Google Shape;362;p13"/>
            <p:cNvSpPr/>
            <p:nvPr/>
          </p:nvSpPr>
          <p:spPr>
            <a:xfrm>
              <a:off x="74698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63" name="Google Shape;363;p13"/>
            <p:cNvSpPr/>
            <p:nvPr/>
          </p:nvSpPr>
          <p:spPr>
            <a:xfrm>
              <a:off x="75079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64" name="Google Shape;364;p13"/>
            <p:cNvSpPr/>
            <p:nvPr/>
          </p:nvSpPr>
          <p:spPr>
            <a:xfrm>
              <a:off x="74317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65" name="Google Shape;365;p13"/>
            <p:cNvSpPr/>
            <p:nvPr/>
          </p:nvSpPr>
          <p:spPr>
            <a:xfrm>
              <a:off x="74698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66" name="Google Shape;366;p13"/>
            <p:cNvSpPr/>
            <p:nvPr/>
          </p:nvSpPr>
          <p:spPr>
            <a:xfrm>
              <a:off x="75079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67" name="Google Shape;367;p13"/>
            <p:cNvSpPr/>
            <p:nvPr/>
          </p:nvSpPr>
          <p:spPr>
            <a:xfrm>
              <a:off x="74317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68" name="Google Shape;368;p13"/>
            <p:cNvSpPr/>
            <p:nvPr/>
          </p:nvSpPr>
          <p:spPr>
            <a:xfrm>
              <a:off x="74698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369" name="Google Shape;369;p13" descr="This is an icon of money."/>
          <p:cNvGrpSpPr/>
          <p:nvPr/>
        </p:nvGrpSpPr>
        <p:grpSpPr>
          <a:xfrm>
            <a:off x="7306040" y="4029772"/>
            <a:ext cx="165086" cy="166002"/>
            <a:chOff x="7340467" y="3286760"/>
            <a:chExt cx="285750" cy="287338"/>
          </a:xfrm>
        </p:grpSpPr>
        <p:sp>
          <p:nvSpPr>
            <p:cNvPr id="370" name="Google Shape;370;p13"/>
            <p:cNvSpPr/>
            <p:nvPr/>
          </p:nvSpPr>
          <p:spPr>
            <a:xfrm>
              <a:off x="7340467" y="3286760"/>
              <a:ext cx="285750" cy="182563"/>
            </a:xfrm>
            <a:custGeom>
              <a:avLst/>
              <a:gdLst/>
              <a:ahLst/>
              <a:cxnLst/>
              <a:rect l="l" t="t" r="r" b="b"/>
              <a:pathLst>
                <a:path w="903" h="573" extrusionOk="0">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71" name="Google Shape;371;p13"/>
            <p:cNvSpPr/>
            <p:nvPr/>
          </p:nvSpPr>
          <p:spPr>
            <a:xfrm>
              <a:off x="7369042" y="3315335"/>
              <a:ext cx="228600" cy="125413"/>
            </a:xfrm>
            <a:custGeom>
              <a:avLst/>
              <a:gdLst/>
              <a:ahLst/>
              <a:cxnLst/>
              <a:rect l="l" t="t" r="r" b="b"/>
              <a:pathLst>
                <a:path w="723" h="392" extrusionOk="0">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72" name="Google Shape;372;p13"/>
            <p:cNvSpPr/>
            <p:nvPr/>
          </p:nvSpPr>
          <p:spPr>
            <a:xfrm>
              <a:off x="7349992" y="3540760"/>
              <a:ext cx="133350" cy="33338"/>
            </a:xfrm>
            <a:custGeom>
              <a:avLst/>
              <a:gdLst/>
              <a:ahLst/>
              <a:cxnLst/>
              <a:rect l="l" t="t" r="r" b="b"/>
              <a:pathLst>
                <a:path w="421" h="104" extrusionOk="0">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73" name="Google Shape;373;p13"/>
            <p:cNvSpPr/>
            <p:nvPr/>
          </p:nvSpPr>
          <p:spPr>
            <a:xfrm>
              <a:off x="7349992" y="3416935"/>
              <a:ext cx="133350" cy="28575"/>
            </a:xfrm>
            <a:custGeom>
              <a:avLst/>
              <a:gdLst/>
              <a:ahLst/>
              <a:cxnLst/>
              <a:rect l="l" t="t" r="r" b="b"/>
              <a:pathLst>
                <a:path w="420" h="90" extrusionOk="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74" name="Google Shape;374;p13"/>
            <p:cNvSpPr/>
            <p:nvPr/>
          </p:nvSpPr>
          <p:spPr>
            <a:xfrm>
              <a:off x="7349992" y="3445510"/>
              <a:ext cx="133350" cy="23813"/>
            </a:xfrm>
            <a:custGeom>
              <a:avLst/>
              <a:gdLst/>
              <a:ahLst/>
              <a:cxnLst/>
              <a:rect l="l" t="t" r="r" b="b"/>
              <a:pathLst>
                <a:path w="421" h="75" extrusionOk="0">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75" name="Google Shape;375;p13"/>
            <p:cNvSpPr/>
            <p:nvPr/>
          </p:nvSpPr>
          <p:spPr>
            <a:xfrm>
              <a:off x="7349992" y="3516947"/>
              <a:ext cx="133350" cy="23813"/>
            </a:xfrm>
            <a:custGeom>
              <a:avLst/>
              <a:gdLst/>
              <a:ahLst/>
              <a:cxnLst/>
              <a:rect l="l" t="t" r="r" b="b"/>
              <a:pathLst>
                <a:path w="421" h="75" extrusionOk="0">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76" name="Google Shape;376;p13"/>
            <p:cNvSpPr/>
            <p:nvPr/>
          </p:nvSpPr>
          <p:spPr>
            <a:xfrm>
              <a:off x="7349992" y="3493135"/>
              <a:ext cx="133350" cy="23813"/>
            </a:xfrm>
            <a:custGeom>
              <a:avLst/>
              <a:gdLst/>
              <a:ahLst/>
              <a:cxnLst/>
              <a:rect l="l" t="t" r="r" b="b"/>
              <a:pathLst>
                <a:path w="421" h="75" extrusionOk="0">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77" name="Google Shape;377;p13"/>
            <p:cNvSpPr/>
            <p:nvPr/>
          </p:nvSpPr>
          <p:spPr>
            <a:xfrm>
              <a:off x="7349992" y="3469322"/>
              <a:ext cx="133350" cy="23813"/>
            </a:xfrm>
            <a:custGeom>
              <a:avLst/>
              <a:gdLst/>
              <a:ahLst/>
              <a:cxnLst/>
              <a:rect l="l" t="t" r="r" b="b"/>
              <a:pathLst>
                <a:path w="421" h="75" extrusionOk="0">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378" name="Google Shape;378;p13" descr="This is an icon of a pie chart. "/>
          <p:cNvGrpSpPr/>
          <p:nvPr/>
        </p:nvGrpSpPr>
        <p:grpSpPr>
          <a:xfrm>
            <a:off x="7280643" y="4699914"/>
            <a:ext cx="215881" cy="215881"/>
            <a:chOff x="4319588" y="4213225"/>
            <a:chExt cx="287338" cy="287338"/>
          </a:xfrm>
        </p:grpSpPr>
        <p:sp>
          <p:nvSpPr>
            <p:cNvPr id="379" name="Google Shape;379;p13"/>
            <p:cNvSpPr/>
            <p:nvPr/>
          </p:nvSpPr>
          <p:spPr>
            <a:xfrm>
              <a:off x="4471988" y="4213225"/>
              <a:ext cx="134938" cy="133350"/>
            </a:xfrm>
            <a:custGeom>
              <a:avLst/>
              <a:gdLst/>
              <a:ahLst/>
              <a:cxnLst/>
              <a:rect l="l" t="t" r="r" b="b"/>
              <a:pathLst>
                <a:path w="422" h="422" extrusionOk="0">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80" name="Google Shape;380;p13"/>
            <p:cNvSpPr/>
            <p:nvPr/>
          </p:nvSpPr>
          <p:spPr>
            <a:xfrm>
              <a:off x="4319588" y="4241800"/>
              <a:ext cx="220663" cy="258763"/>
            </a:xfrm>
            <a:custGeom>
              <a:avLst/>
              <a:gdLst/>
              <a:ahLst/>
              <a:cxnLst/>
              <a:rect l="l" t="t" r="r" b="b"/>
              <a:pathLst>
                <a:path w="698" h="813" extrusionOk="0">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81" name="Google Shape;381;p13"/>
            <p:cNvSpPr/>
            <p:nvPr/>
          </p:nvSpPr>
          <p:spPr>
            <a:xfrm>
              <a:off x="4471988" y="4356100"/>
              <a:ext cx="134938" cy="98425"/>
            </a:xfrm>
            <a:custGeom>
              <a:avLst/>
              <a:gdLst/>
              <a:ahLst/>
              <a:cxnLst/>
              <a:rect l="l" t="t" r="r" b="b"/>
              <a:pathLst>
                <a:path w="422" h="307" extrusionOk="0">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sp>
        <p:nvSpPr>
          <p:cNvPr id="382" name="Google Shape;382;p13" descr="This is an icon of an hourglass."/>
          <p:cNvSpPr/>
          <p:nvPr/>
        </p:nvSpPr>
        <p:spPr>
          <a:xfrm>
            <a:off x="7310461" y="5371530"/>
            <a:ext cx="156245" cy="213495"/>
          </a:xfrm>
          <a:custGeom>
            <a:avLst/>
            <a:gdLst/>
            <a:ahLst/>
            <a:cxnLst/>
            <a:rect l="l" t="t" r="r" b="b"/>
            <a:pathLst>
              <a:path w="658" h="896" extrusionOk="0">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383" name="Google Shape;383;p13"/>
          <p:cNvSpPr/>
          <p:nvPr/>
        </p:nvSpPr>
        <p:spPr>
          <a:xfrm>
            <a:off x="3689448" y="1427549"/>
            <a:ext cx="5079797"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Daily Distribution of complaints</a:t>
            </a:r>
            <a:endParaRPr/>
          </a:p>
        </p:txBody>
      </p:sp>
      <p:sp>
        <p:nvSpPr>
          <p:cNvPr id="384" name="Google Shape;384;p13"/>
          <p:cNvSpPr/>
          <p:nvPr/>
        </p:nvSpPr>
        <p:spPr>
          <a:xfrm>
            <a:off x="3746829" y="1476186"/>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385" name="Google Shape;385;p13" descr="This is an icon of a bar chart and a line chart. "/>
          <p:cNvGrpSpPr/>
          <p:nvPr/>
        </p:nvGrpSpPr>
        <p:grpSpPr>
          <a:xfrm>
            <a:off x="3841584" y="1570941"/>
            <a:ext cx="196255" cy="196255"/>
            <a:chOff x="4319588" y="2492375"/>
            <a:chExt cx="287338" cy="287338"/>
          </a:xfrm>
        </p:grpSpPr>
        <p:sp>
          <p:nvSpPr>
            <p:cNvPr id="386" name="Google Shape;386;p13"/>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387" name="Google Shape;387;p13"/>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sp>
        <p:nvSpPr>
          <p:cNvPr id="388" name="Google Shape;388;p13"/>
          <p:cNvSpPr txBox="1">
            <a:spLocks noGrp="1"/>
          </p:cNvSpPr>
          <p:nvPr>
            <p:ph type="title"/>
          </p:nvPr>
        </p:nvSpPr>
        <p:spPr>
          <a:xfrm>
            <a:off x="838200" y="545696"/>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STATISTICAL ANALYSIS</a:t>
            </a:r>
            <a:endParaRPr/>
          </a:p>
        </p:txBody>
      </p:sp>
      <p:sp>
        <p:nvSpPr>
          <p:cNvPr id="389" name="Google Shape;389;p13"/>
          <p:cNvSpPr txBox="1">
            <a:spLocks noGrp="1"/>
          </p:cNvSpPr>
          <p:nvPr>
            <p:ph type="ftr" idx="11"/>
          </p:nvPr>
        </p:nvSpPr>
        <p:spPr>
          <a:xfrm>
            <a:off x="10263187" y="6529588"/>
            <a:ext cx="1561696" cy="276999"/>
          </a:xfrm>
          <a:prstGeom prst="rect">
            <a:avLst/>
          </a:prstGeom>
          <a:noFill/>
          <a:ln>
            <a:noFill/>
          </a:ln>
        </p:spPr>
        <p:txBody>
          <a:bodyPr spcFirstLastPara="1" wrap="square" lIns="91425" tIns="45700" rIns="91425" bIns="45700" anchor="ctr" anchorCtr="0">
            <a:spAutoFit/>
          </a:bodyPr>
          <a:lstStyle/>
          <a:p>
            <a:pPr marL="0" lvl="0" indent="0" algn="ctr" rtl="0">
              <a:spcBef>
                <a:spcPts val="0"/>
              </a:spcBef>
              <a:spcAft>
                <a:spcPts val="0"/>
              </a:spcAft>
              <a:buNone/>
            </a:pPr>
            <a:r>
              <a:rPr lang="en-US"/>
              <a:t>Your Logo Here</a:t>
            </a:r>
            <a:endParaRPr/>
          </a:p>
        </p:txBody>
      </p:sp>
      <p:sp>
        <p:nvSpPr>
          <p:cNvPr id="390" name="Google Shape;390;p13"/>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pic>
        <p:nvPicPr>
          <p:cNvPr id="391" name="Google Shape;391;p13"/>
          <p:cNvPicPr preferRelativeResize="0"/>
          <p:nvPr/>
        </p:nvPicPr>
        <p:blipFill rotWithShape="1">
          <a:blip r:embed="rId3">
            <a:alphaModFix/>
          </a:blip>
          <a:srcRect/>
          <a:stretch/>
        </p:blipFill>
        <p:spPr>
          <a:xfrm>
            <a:off x="570945" y="2245535"/>
            <a:ext cx="11253937" cy="356540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14"/>
          <p:cNvSpPr/>
          <p:nvPr/>
        </p:nvSpPr>
        <p:spPr>
          <a:xfrm>
            <a:off x="304800" y="1611544"/>
            <a:ext cx="11520083" cy="4637103"/>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398" name="Google Shape;398;p14" descr="This is an icon of a cellphone. "/>
          <p:cNvGrpSpPr/>
          <p:nvPr/>
        </p:nvGrpSpPr>
        <p:grpSpPr>
          <a:xfrm>
            <a:off x="7323719" y="3367615"/>
            <a:ext cx="148718" cy="193653"/>
            <a:chOff x="7373011" y="2614988"/>
            <a:chExt cx="220663" cy="287338"/>
          </a:xfrm>
        </p:grpSpPr>
        <p:sp>
          <p:nvSpPr>
            <p:cNvPr id="399" name="Google Shape;399;p14"/>
            <p:cNvSpPr/>
            <p:nvPr/>
          </p:nvSpPr>
          <p:spPr>
            <a:xfrm>
              <a:off x="7373011" y="2614988"/>
              <a:ext cx="220663" cy="287338"/>
            </a:xfrm>
            <a:custGeom>
              <a:avLst/>
              <a:gdLst/>
              <a:ahLst/>
              <a:cxnLst/>
              <a:rect l="l" t="t" r="r" b="b"/>
              <a:pathLst>
                <a:path w="695" h="906" extrusionOk="0">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00" name="Google Shape;400;p14"/>
            <p:cNvSpPr/>
            <p:nvPr/>
          </p:nvSpPr>
          <p:spPr>
            <a:xfrm>
              <a:off x="74317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01" name="Google Shape;401;p14"/>
            <p:cNvSpPr/>
            <p:nvPr/>
          </p:nvSpPr>
          <p:spPr>
            <a:xfrm>
              <a:off x="74698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02" name="Google Shape;402;p14"/>
            <p:cNvSpPr/>
            <p:nvPr/>
          </p:nvSpPr>
          <p:spPr>
            <a:xfrm>
              <a:off x="75079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03" name="Google Shape;403;p14"/>
            <p:cNvSpPr/>
            <p:nvPr/>
          </p:nvSpPr>
          <p:spPr>
            <a:xfrm>
              <a:off x="74317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04" name="Google Shape;404;p14"/>
            <p:cNvSpPr/>
            <p:nvPr/>
          </p:nvSpPr>
          <p:spPr>
            <a:xfrm>
              <a:off x="74698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05" name="Google Shape;405;p14"/>
            <p:cNvSpPr/>
            <p:nvPr/>
          </p:nvSpPr>
          <p:spPr>
            <a:xfrm>
              <a:off x="75079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06" name="Google Shape;406;p14"/>
            <p:cNvSpPr/>
            <p:nvPr/>
          </p:nvSpPr>
          <p:spPr>
            <a:xfrm>
              <a:off x="74317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07" name="Google Shape;407;p14"/>
            <p:cNvSpPr/>
            <p:nvPr/>
          </p:nvSpPr>
          <p:spPr>
            <a:xfrm>
              <a:off x="74698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408" name="Google Shape;408;p14" descr="This is an icon of money."/>
          <p:cNvGrpSpPr/>
          <p:nvPr/>
        </p:nvGrpSpPr>
        <p:grpSpPr>
          <a:xfrm>
            <a:off x="7306040" y="4029772"/>
            <a:ext cx="165086" cy="166002"/>
            <a:chOff x="7340467" y="3286760"/>
            <a:chExt cx="285750" cy="287338"/>
          </a:xfrm>
        </p:grpSpPr>
        <p:sp>
          <p:nvSpPr>
            <p:cNvPr id="409" name="Google Shape;409;p14"/>
            <p:cNvSpPr/>
            <p:nvPr/>
          </p:nvSpPr>
          <p:spPr>
            <a:xfrm>
              <a:off x="7340467" y="3286760"/>
              <a:ext cx="285750" cy="182563"/>
            </a:xfrm>
            <a:custGeom>
              <a:avLst/>
              <a:gdLst/>
              <a:ahLst/>
              <a:cxnLst/>
              <a:rect l="l" t="t" r="r" b="b"/>
              <a:pathLst>
                <a:path w="903" h="573" extrusionOk="0">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10" name="Google Shape;410;p14"/>
            <p:cNvSpPr/>
            <p:nvPr/>
          </p:nvSpPr>
          <p:spPr>
            <a:xfrm>
              <a:off x="7369042" y="3315335"/>
              <a:ext cx="228600" cy="125413"/>
            </a:xfrm>
            <a:custGeom>
              <a:avLst/>
              <a:gdLst/>
              <a:ahLst/>
              <a:cxnLst/>
              <a:rect l="l" t="t" r="r" b="b"/>
              <a:pathLst>
                <a:path w="723" h="392" extrusionOk="0">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11" name="Google Shape;411;p14"/>
            <p:cNvSpPr/>
            <p:nvPr/>
          </p:nvSpPr>
          <p:spPr>
            <a:xfrm>
              <a:off x="7349992" y="3540760"/>
              <a:ext cx="133350" cy="33338"/>
            </a:xfrm>
            <a:custGeom>
              <a:avLst/>
              <a:gdLst/>
              <a:ahLst/>
              <a:cxnLst/>
              <a:rect l="l" t="t" r="r" b="b"/>
              <a:pathLst>
                <a:path w="421" h="104" extrusionOk="0">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12" name="Google Shape;412;p14"/>
            <p:cNvSpPr/>
            <p:nvPr/>
          </p:nvSpPr>
          <p:spPr>
            <a:xfrm>
              <a:off x="7349992" y="3416935"/>
              <a:ext cx="133350" cy="28575"/>
            </a:xfrm>
            <a:custGeom>
              <a:avLst/>
              <a:gdLst/>
              <a:ahLst/>
              <a:cxnLst/>
              <a:rect l="l" t="t" r="r" b="b"/>
              <a:pathLst>
                <a:path w="420" h="90" extrusionOk="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13" name="Google Shape;413;p14"/>
            <p:cNvSpPr/>
            <p:nvPr/>
          </p:nvSpPr>
          <p:spPr>
            <a:xfrm>
              <a:off x="7349992" y="3445510"/>
              <a:ext cx="133350" cy="23813"/>
            </a:xfrm>
            <a:custGeom>
              <a:avLst/>
              <a:gdLst/>
              <a:ahLst/>
              <a:cxnLst/>
              <a:rect l="l" t="t" r="r" b="b"/>
              <a:pathLst>
                <a:path w="421" h="75" extrusionOk="0">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14" name="Google Shape;414;p14"/>
            <p:cNvSpPr/>
            <p:nvPr/>
          </p:nvSpPr>
          <p:spPr>
            <a:xfrm>
              <a:off x="7349992" y="3516947"/>
              <a:ext cx="133350" cy="23813"/>
            </a:xfrm>
            <a:custGeom>
              <a:avLst/>
              <a:gdLst/>
              <a:ahLst/>
              <a:cxnLst/>
              <a:rect l="l" t="t" r="r" b="b"/>
              <a:pathLst>
                <a:path w="421" h="75" extrusionOk="0">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15" name="Google Shape;415;p14"/>
            <p:cNvSpPr/>
            <p:nvPr/>
          </p:nvSpPr>
          <p:spPr>
            <a:xfrm>
              <a:off x="7349992" y="3493135"/>
              <a:ext cx="133350" cy="23813"/>
            </a:xfrm>
            <a:custGeom>
              <a:avLst/>
              <a:gdLst/>
              <a:ahLst/>
              <a:cxnLst/>
              <a:rect l="l" t="t" r="r" b="b"/>
              <a:pathLst>
                <a:path w="421" h="75" extrusionOk="0">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16" name="Google Shape;416;p14"/>
            <p:cNvSpPr/>
            <p:nvPr/>
          </p:nvSpPr>
          <p:spPr>
            <a:xfrm>
              <a:off x="7349992" y="3469322"/>
              <a:ext cx="133350" cy="23813"/>
            </a:xfrm>
            <a:custGeom>
              <a:avLst/>
              <a:gdLst/>
              <a:ahLst/>
              <a:cxnLst/>
              <a:rect l="l" t="t" r="r" b="b"/>
              <a:pathLst>
                <a:path w="421" h="75" extrusionOk="0">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417" name="Google Shape;417;p14" descr="This is an icon of a pie chart. "/>
          <p:cNvGrpSpPr/>
          <p:nvPr/>
        </p:nvGrpSpPr>
        <p:grpSpPr>
          <a:xfrm>
            <a:off x="7280643" y="4699914"/>
            <a:ext cx="215881" cy="215881"/>
            <a:chOff x="4319588" y="4213225"/>
            <a:chExt cx="287338" cy="287338"/>
          </a:xfrm>
        </p:grpSpPr>
        <p:sp>
          <p:nvSpPr>
            <p:cNvPr id="418" name="Google Shape;418;p14"/>
            <p:cNvSpPr/>
            <p:nvPr/>
          </p:nvSpPr>
          <p:spPr>
            <a:xfrm>
              <a:off x="4471988" y="4213225"/>
              <a:ext cx="134938" cy="133350"/>
            </a:xfrm>
            <a:custGeom>
              <a:avLst/>
              <a:gdLst/>
              <a:ahLst/>
              <a:cxnLst/>
              <a:rect l="l" t="t" r="r" b="b"/>
              <a:pathLst>
                <a:path w="422" h="422" extrusionOk="0">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19" name="Google Shape;419;p14"/>
            <p:cNvSpPr/>
            <p:nvPr/>
          </p:nvSpPr>
          <p:spPr>
            <a:xfrm>
              <a:off x="4319588" y="4241800"/>
              <a:ext cx="220663" cy="258763"/>
            </a:xfrm>
            <a:custGeom>
              <a:avLst/>
              <a:gdLst/>
              <a:ahLst/>
              <a:cxnLst/>
              <a:rect l="l" t="t" r="r" b="b"/>
              <a:pathLst>
                <a:path w="698" h="813" extrusionOk="0">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20" name="Google Shape;420;p14"/>
            <p:cNvSpPr/>
            <p:nvPr/>
          </p:nvSpPr>
          <p:spPr>
            <a:xfrm>
              <a:off x="4471988" y="4356100"/>
              <a:ext cx="134938" cy="98425"/>
            </a:xfrm>
            <a:custGeom>
              <a:avLst/>
              <a:gdLst/>
              <a:ahLst/>
              <a:cxnLst/>
              <a:rect l="l" t="t" r="r" b="b"/>
              <a:pathLst>
                <a:path w="422" h="307" extrusionOk="0">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sp>
        <p:nvSpPr>
          <p:cNvPr id="421" name="Google Shape;421;p14" descr="This is an icon of an hourglass."/>
          <p:cNvSpPr/>
          <p:nvPr/>
        </p:nvSpPr>
        <p:spPr>
          <a:xfrm>
            <a:off x="7310461" y="5371530"/>
            <a:ext cx="156245" cy="213495"/>
          </a:xfrm>
          <a:custGeom>
            <a:avLst/>
            <a:gdLst/>
            <a:ahLst/>
            <a:cxnLst/>
            <a:rect l="l" t="t" r="r" b="b"/>
            <a:pathLst>
              <a:path w="658" h="896" extrusionOk="0">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22" name="Google Shape;422;p14"/>
          <p:cNvSpPr/>
          <p:nvPr/>
        </p:nvSpPr>
        <p:spPr>
          <a:xfrm>
            <a:off x="3689448" y="1427549"/>
            <a:ext cx="5079797"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Monthly Distribution of complaints</a:t>
            </a:r>
            <a:endParaRPr/>
          </a:p>
        </p:txBody>
      </p:sp>
      <p:sp>
        <p:nvSpPr>
          <p:cNvPr id="423" name="Google Shape;423;p14"/>
          <p:cNvSpPr/>
          <p:nvPr/>
        </p:nvSpPr>
        <p:spPr>
          <a:xfrm>
            <a:off x="3746829" y="1476186"/>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424" name="Google Shape;424;p14" descr="This is an icon of a bar chart and a line chart. "/>
          <p:cNvGrpSpPr/>
          <p:nvPr/>
        </p:nvGrpSpPr>
        <p:grpSpPr>
          <a:xfrm>
            <a:off x="3841584" y="1570941"/>
            <a:ext cx="196255" cy="196255"/>
            <a:chOff x="4319588" y="2492375"/>
            <a:chExt cx="287338" cy="287338"/>
          </a:xfrm>
        </p:grpSpPr>
        <p:sp>
          <p:nvSpPr>
            <p:cNvPr id="425" name="Google Shape;425;p14"/>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26" name="Google Shape;426;p14"/>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sp>
        <p:nvSpPr>
          <p:cNvPr id="427" name="Google Shape;427;p14"/>
          <p:cNvSpPr txBox="1">
            <a:spLocks noGrp="1"/>
          </p:cNvSpPr>
          <p:nvPr>
            <p:ph type="title"/>
          </p:nvPr>
        </p:nvSpPr>
        <p:spPr>
          <a:xfrm>
            <a:off x="838200" y="545696"/>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STATISTICAL ANALYSIS</a:t>
            </a:r>
            <a:endParaRPr/>
          </a:p>
        </p:txBody>
      </p:sp>
      <p:sp>
        <p:nvSpPr>
          <p:cNvPr id="428" name="Google Shape;428;p14"/>
          <p:cNvSpPr txBox="1">
            <a:spLocks noGrp="1"/>
          </p:cNvSpPr>
          <p:nvPr>
            <p:ph type="ftr" idx="11"/>
          </p:nvPr>
        </p:nvSpPr>
        <p:spPr>
          <a:xfrm>
            <a:off x="10263187" y="6529588"/>
            <a:ext cx="1561696" cy="276999"/>
          </a:xfrm>
          <a:prstGeom prst="rect">
            <a:avLst/>
          </a:prstGeom>
          <a:noFill/>
          <a:ln>
            <a:noFill/>
          </a:ln>
        </p:spPr>
        <p:txBody>
          <a:bodyPr spcFirstLastPara="1" wrap="square" lIns="91425" tIns="45700" rIns="91425" bIns="45700" anchor="ctr" anchorCtr="0">
            <a:spAutoFit/>
          </a:bodyPr>
          <a:lstStyle/>
          <a:p>
            <a:pPr marL="0" lvl="0" indent="0" algn="ctr" rtl="0">
              <a:spcBef>
                <a:spcPts val="0"/>
              </a:spcBef>
              <a:spcAft>
                <a:spcPts val="0"/>
              </a:spcAft>
              <a:buNone/>
            </a:pPr>
            <a:r>
              <a:rPr lang="en-US"/>
              <a:t>Your Logo Here</a:t>
            </a:r>
            <a:endParaRPr/>
          </a:p>
        </p:txBody>
      </p:sp>
      <p:sp>
        <p:nvSpPr>
          <p:cNvPr id="429" name="Google Shape;429;p14"/>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14</a:t>
            </a:fld>
            <a:endParaRPr/>
          </a:p>
        </p:txBody>
      </p:sp>
      <p:pic>
        <p:nvPicPr>
          <p:cNvPr id="430" name="Google Shape;430;p14"/>
          <p:cNvPicPr preferRelativeResize="0"/>
          <p:nvPr/>
        </p:nvPicPr>
        <p:blipFill rotWithShape="1">
          <a:blip r:embed="rId3">
            <a:alphaModFix/>
          </a:blip>
          <a:srcRect/>
          <a:stretch/>
        </p:blipFill>
        <p:spPr>
          <a:xfrm>
            <a:off x="509978" y="2364561"/>
            <a:ext cx="11167672" cy="355511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15"/>
          <p:cNvSpPr/>
          <p:nvPr/>
        </p:nvSpPr>
        <p:spPr>
          <a:xfrm>
            <a:off x="304800" y="1611544"/>
            <a:ext cx="11520083" cy="4637103"/>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437" name="Google Shape;437;p15" descr="This is an icon of a cellphone. "/>
          <p:cNvGrpSpPr/>
          <p:nvPr/>
        </p:nvGrpSpPr>
        <p:grpSpPr>
          <a:xfrm>
            <a:off x="7323719" y="3367615"/>
            <a:ext cx="148718" cy="193653"/>
            <a:chOff x="7373011" y="2614988"/>
            <a:chExt cx="220663" cy="287338"/>
          </a:xfrm>
        </p:grpSpPr>
        <p:sp>
          <p:nvSpPr>
            <p:cNvPr id="438" name="Google Shape;438;p15"/>
            <p:cNvSpPr/>
            <p:nvPr/>
          </p:nvSpPr>
          <p:spPr>
            <a:xfrm>
              <a:off x="7373011" y="2614988"/>
              <a:ext cx="220663" cy="287338"/>
            </a:xfrm>
            <a:custGeom>
              <a:avLst/>
              <a:gdLst/>
              <a:ahLst/>
              <a:cxnLst/>
              <a:rect l="l" t="t" r="r" b="b"/>
              <a:pathLst>
                <a:path w="695" h="906" extrusionOk="0">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39" name="Google Shape;439;p15"/>
            <p:cNvSpPr/>
            <p:nvPr/>
          </p:nvSpPr>
          <p:spPr>
            <a:xfrm>
              <a:off x="74317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40" name="Google Shape;440;p15"/>
            <p:cNvSpPr/>
            <p:nvPr/>
          </p:nvSpPr>
          <p:spPr>
            <a:xfrm>
              <a:off x="74698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41" name="Google Shape;441;p15"/>
            <p:cNvSpPr/>
            <p:nvPr/>
          </p:nvSpPr>
          <p:spPr>
            <a:xfrm>
              <a:off x="75079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42" name="Google Shape;442;p15"/>
            <p:cNvSpPr/>
            <p:nvPr/>
          </p:nvSpPr>
          <p:spPr>
            <a:xfrm>
              <a:off x="74317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43" name="Google Shape;443;p15"/>
            <p:cNvSpPr/>
            <p:nvPr/>
          </p:nvSpPr>
          <p:spPr>
            <a:xfrm>
              <a:off x="74698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44" name="Google Shape;444;p15"/>
            <p:cNvSpPr/>
            <p:nvPr/>
          </p:nvSpPr>
          <p:spPr>
            <a:xfrm>
              <a:off x="75079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45" name="Google Shape;445;p15"/>
            <p:cNvSpPr/>
            <p:nvPr/>
          </p:nvSpPr>
          <p:spPr>
            <a:xfrm>
              <a:off x="74317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46" name="Google Shape;446;p15"/>
            <p:cNvSpPr/>
            <p:nvPr/>
          </p:nvSpPr>
          <p:spPr>
            <a:xfrm>
              <a:off x="74698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447" name="Google Shape;447;p15" descr="This is an icon of money."/>
          <p:cNvGrpSpPr/>
          <p:nvPr/>
        </p:nvGrpSpPr>
        <p:grpSpPr>
          <a:xfrm>
            <a:off x="7306040" y="4029772"/>
            <a:ext cx="165086" cy="166002"/>
            <a:chOff x="7340467" y="3286760"/>
            <a:chExt cx="285750" cy="287338"/>
          </a:xfrm>
        </p:grpSpPr>
        <p:sp>
          <p:nvSpPr>
            <p:cNvPr id="448" name="Google Shape;448;p15"/>
            <p:cNvSpPr/>
            <p:nvPr/>
          </p:nvSpPr>
          <p:spPr>
            <a:xfrm>
              <a:off x="7340467" y="3286760"/>
              <a:ext cx="285750" cy="182563"/>
            </a:xfrm>
            <a:custGeom>
              <a:avLst/>
              <a:gdLst/>
              <a:ahLst/>
              <a:cxnLst/>
              <a:rect l="l" t="t" r="r" b="b"/>
              <a:pathLst>
                <a:path w="903" h="573" extrusionOk="0">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49" name="Google Shape;449;p15"/>
            <p:cNvSpPr/>
            <p:nvPr/>
          </p:nvSpPr>
          <p:spPr>
            <a:xfrm>
              <a:off x="7369042" y="3315335"/>
              <a:ext cx="228600" cy="125413"/>
            </a:xfrm>
            <a:custGeom>
              <a:avLst/>
              <a:gdLst/>
              <a:ahLst/>
              <a:cxnLst/>
              <a:rect l="l" t="t" r="r" b="b"/>
              <a:pathLst>
                <a:path w="723" h="392" extrusionOk="0">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50" name="Google Shape;450;p15"/>
            <p:cNvSpPr/>
            <p:nvPr/>
          </p:nvSpPr>
          <p:spPr>
            <a:xfrm>
              <a:off x="7349992" y="3540760"/>
              <a:ext cx="133350" cy="33338"/>
            </a:xfrm>
            <a:custGeom>
              <a:avLst/>
              <a:gdLst/>
              <a:ahLst/>
              <a:cxnLst/>
              <a:rect l="l" t="t" r="r" b="b"/>
              <a:pathLst>
                <a:path w="421" h="104" extrusionOk="0">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51" name="Google Shape;451;p15"/>
            <p:cNvSpPr/>
            <p:nvPr/>
          </p:nvSpPr>
          <p:spPr>
            <a:xfrm>
              <a:off x="7349992" y="3416935"/>
              <a:ext cx="133350" cy="28575"/>
            </a:xfrm>
            <a:custGeom>
              <a:avLst/>
              <a:gdLst/>
              <a:ahLst/>
              <a:cxnLst/>
              <a:rect l="l" t="t" r="r" b="b"/>
              <a:pathLst>
                <a:path w="420" h="90" extrusionOk="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52" name="Google Shape;452;p15"/>
            <p:cNvSpPr/>
            <p:nvPr/>
          </p:nvSpPr>
          <p:spPr>
            <a:xfrm>
              <a:off x="7349992" y="3445510"/>
              <a:ext cx="133350" cy="23813"/>
            </a:xfrm>
            <a:custGeom>
              <a:avLst/>
              <a:gdLst/>
              <a:ahLst/>
              <a:cxnLst/>
              <a:rect l="l" t="t" r="r" b="b"/>
              <a:pathLst>
                <a:path w="421" h="75" extrusionOk="0">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53" name="Google Shape;453;p15"/>
            <p:cNvSpPr/>
            <p:nvPr/>
          </p:nvSpPr>
          <p:spPr>
            <a:xfrm>
              <a:off x="7349992" y="3516947"/>
              <a:ext cx="133350" cy="23813"/>
            </a:xfrm>
            <a:custGeom>
              <a:avLst/>
              <a:gdLst/>
              <a:ahLst/>
              <a:cxnLst/>
              <a:rect l="l" t="t" r="r" b="b"/>
              <a:pathLst>
                <a:path w="421" h="75" extrusionOk="0">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54" name="Google Shape;454;p15"/>
            <p:cNvSpPr/>
            <p:nvPr/>
          </p:nvSpPr>
          <p:spPr>
            <a:xfrm>
              <a:off x="7349992" y="3493135"/>
              <a:ext cx="133350" cy="23813"/>
            </a:xfrm>
            <a:custGeom>
              <a:avLst/>
              <a:gdLst/>
              <a:ahLst/>
              <a:cxnLst/>
              <a:rect l="l" t="t" r="r" b="b"/>
              <a:pathLst>
                <a:path w="421" h="75" extrusionOk="0">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55" name="Google Shape;455;p15"/>
            <p:cNvSpPr/>
            <p:nvPr/>
          </p:nvSpPr>
          <p:spPr>
            <a:xfrm>
              <a:off x="7349992" y="3469322"/>
              <a:ext cx="133350" cy="23813"/>
            </a:xfrm>
            <a:custGeom>
              <a:avLst/>
              <a:gdLst/>
              <a:ahLst/>
              <a:cxnLst/>
              <a:rect l="l" t="t" r="r" b="b"/>
              <a:pathLst>
                <a:path w="421" h="75" extrusionOk="0">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456" name="Google Shape;456;p15" descr="This is an icon of a pie chart. "/>
          <p:cNvGrpSpPr/>
          <p:nvPr/>
        </p:nvGrpSpPr>
        <p:grpSpPr>
          <a:xfrm>
            <a:off x="7280643" y="4699914"/>
            <a:ext cx="215881" cy="215881"/>
            <a:chOff x="4319588" y="4213225"/>
            <a:chExt cx="287338" cy="287338"/>
          </a:xfrm>
        </p:grpSpPr>
        <p:sp>
          <p:nvSpPr>
            <p:cNvPr id="457" name="Google Shape;457;p15"/>
            <p:cNvSpPr/>
            <p:nvPr/>
          </p:nvSpPr>
          <p:spPr>
            <a:xfrm>
              <a:off x="4471988" y="4213225"/>
              <a:ext cx="134938" cy="133350"/>
            </a:xfrm>
            <a:custGeom>
              <a:avLst/>
              <a:gdLst/>
              <a:ahLst/>
              <a:cxnLst/>
              <a:rect l="l" t="t" r="r" b="b"/>
              <a:pathLst>
                <a:path w="422" h="422" extrusionOk="0">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58" name="Google Shape;458;p15"/>
            <p:cNvSpPr/>
            <p:nvPr/>
          </p:nvSpPr>
          <p:spPr>
            <a:xfrm>
              <a:off x="4319588" y="4241800"/>
              <a:ext cx="220663" cy="258763"/>
            </a:xfrm>
            <a:custGeom>
              <a:avLst/>
              <a:gdLst/>
              <a:ahLst/>
              <a:cxnLst/>
              <a:rect l="l" t="t" r="r" b="b"/>
              <a:pathLst>
                <a:path w="698" h="813" extrusionOk="0">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59" name="Google Shape;459;p15"/>
            <p:cNvSpPr/>
            <p:nvPr/>
          </p:nvSpPr>
          <p:spPr>
            <a:xfrm>
              <a:off x="4471988" y="4356100"/>
              <a:ext cx="134938" cy="98425"/>
            </a:xfrm>
            <a:custGeom>
              <a:avLst/>
              <a:gdLst/>
              <a:ahLst/>
              <a:cxnLst/>
              <a:rect l="l" t="t" r="r" b="b"/>
              <a:pathLst>
                <a:path w="422" h="307" extrusionOk="0">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sp>
        <p:nvSpPr>
          <p:cNvPr id="460" name="Google Shape;460;p15" descr="This is an icon of an hourglass."/>
          <p:cNvSpPr/>
          <p:nvPr/>
        </p:nvSpPr>
        <p:spPr>
          <a:xfrm>
            <a:off x="7310461" y="5371530"/>
            <a:ext cx="156245" cy="213495"/>
          </a:xfrm>
          <a:custGeom>
            <a:avLst/>
            <a:gdLst/>
            <a:ahLst/>
            <a:cxnLst/>
            <a:rect l="l" t="t" r="r" b="b"/>
            <a:pathLst>
              <a:path w="658" h="896" extrusionOk="0">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461" name="Google Shape;461;p15"/>
          <p:cNvSpPr/>
          <p:nvPr/>
        </p:nvSpPr>
        <p:spPr>
          <a:xfrm>
            <a:off x="3689448" y="1427549"/>
            <a:ext cx="5079797"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Average time to resolve the request</a:t>
            </a:r>
            <a:endParaRPr/>
          </a:p>
        </p:txBody>
      </p:sp>
      <p:sp>
        <p:nvSpPr>
          <p:cNvPr id="462" name="Google Shape;462;p15"/>
          <p:cNvSpPr/>
          <p:nvPr/>
        </p:nvSpPr>
        <p:spPr>
          <a:xfrm>
            <a:off x="3746829" y="1476186"/>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463" name="Google Shape;463;p15" descr="This is an icon of a bar chart and a line chart. "/>
          <p:cNvGrpSpPr/>
          <p:nvPr/>
        </p:nvGrpSpPr>
        <p:grpSpPr>
          <a:xfrm>
            <a:off x="3841584" y="1570941"/>
            <a:ext cx="196255" cy="196255"/>
            <a:chOff x="4319588" y="2492375"/>
            <a:chExt cx="287338" cy="287338"/>
          </a:xfrm>
        </p:grpSpPr>
        <p:sp>
          <p:nvSpPr>
            <p:cNvPr id="464" name="Google Shape;464;p15"/>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65" name="Google Shape;465;p15"/>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sp>
        <p:nvSpPr>
          <p:cNvPr id="466" name="Google Shape;466;p15"/>
          <p:cNvSpPr txBox="1">
            <a:spLocks noGrp="1"/>
          </p:cNvSpPr>
          <p:nvPr>
            <p:ph type="title"/>
          </p:nvPr>
        </p:nvSpPr>
        <p:spPr>
          <a:xfrm>
            <a:off x="838200" y="545696"/>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STATISTICAL ANALYSIS</a:t>
            </a:r>
            <a:endParaRPr/>
          </a:p>
        </p:txBody>
      </p:sp>
      <p:sp>
        <p:nvSpPr>
          <p:cNvPr id="467" name="Google Shape;467;p15"/>
          <p:cNvSpPr txBox="1">
            <a:spLocks noGrp="1"/>
          </p:cNvSpPr>
          <p:nvPr>
            <p:ph type="ftr" idx="11"/>
          </p:nvPr>
        </p:nvSpPr>
        <p:spPr>
          <a:xfrm>
            <a:off x="10263187" y="6529588"/>
            <a:ext cx="1561696" cy="276999"/>
          </a:xfrm>
          <a:prstGeom prst="rect">
            <a:avLst/>
          </a:prstGeom>
          <a:noFill/>
          <a:ln>
            <a:noFill/>
          </a:ln>
        </p:spPr>
        <p:txBody>
          <a:bodyPr spcFirstLastPara="1" wrap="square" lIns="91425" tIns="45700" rIns="91425" bIns="45700" anchor="ctr" anchorCtr="0">
            <a:spAutoFit/>
          </a:bodyPr>
          <a:lstStyle/>
          <a:p>
            <a:pPr marL="0" lvl="0" indent="0" algn="ctr" rtl="0">
              <a:spcBef>
                <a:spcPts val="0"/>
              </a:spcBef>
              <a:spcAft>
                <a:spcPts val="0"/>
              </a:spcAft>
              <a:buNone/>
            </a:pPr>
            <a:r>
              <a:rPr lang="en-US"/>
              <a:t>Your Logo Here</a:t>
            </a:r>
            <a:endParaRPr/>
          </a:p>
        </p:txBody>
      </p:sp>
      <p:sp>
        <p:nvSpPr>
          <p:cNvPr id="468" name="Google Shape;468;p15"/>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15</a:t>
            </a:fld>
            <a:endParaRPr/>
          </a:p>
        </p:txBody>
      </p:sp>
      <p:pic>
        <p:nvPicPr>
          <p:cNvPr id="469" name="Google Shape;469;p15"/>
          <p:cNvPicPr preferRelativeResize="0"/>
          <p:nvPr/>
        </p:nvPicPr>
        <p:blipFill rotWithShape="1">
          <a:blip r:embed="rId3">
            <a:alphaModFix/>
          </a:blip>
          <a:srcRect/>
          <a:stretch/>
        </p:blipFill>
        <p:spPr>
          <a:xfrm>
            <a:off x="735213" y="2103987"/>
            <a:ext cx="10659256" cy="38796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grpSp>
        <p:nvGrpSpPr>
          <p:cNvPr id="475" name="Google Shape;475;p16"/>
          <p:cNvGrpSpPr/>
          <p:nvPr/>
        </p:nvGrpSpPr>
        <p:grpSpPr>
          <a:xfrm>
            <a:off x="-984186" y="315167"/>
            <a:ext cx="13829748" cy="6227666"/>
            <a:chOff x="1250950" y="914400"/>
            <a:chExt cx="6398080" cy="2908996"/>
          </a:xfrm>
        </p:grpSpPr>
        <p:sp>
          <p:nvSpPr>
            <p:cNvPr id="476" name="Google Shape;476;p16"/>
            <p:cNvSpPr/>
            <p:nvPr/>
          </p:nvSpPr>
          <p:spPr>
            <a:xfrm>
              <a:off x="1257299" y="3740139"/>
              <a:ext cx="6391731" cy="83257"/>
            </a:xfrm>
            <a:prstGeom prst="roundRect">
              <a:avLst>
                <a:gd name="adj" fmla="val 5000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77" name="Google Shape;477;p16"/>
            <p:cNvSpPr/>
            <p:nvPr/>
          </p:nvSpPr>
          <p:spPr>
            <a:xfrm>
              <a:off x="2209800" y="914400"/>
              <a:ext cx="4605211" cy="2757714"/>
            </a:xfrm>
            <a:prstGeom prst="round2SameRect">
              <a:avLst>
                <a:gd name="adj1" fmla="val 5842"/>
                <a:gd name="adj2" fmla="val 0"/>
              </a:avLst>
            </a:prstGeom>
            <a:gradFill>
              <a:gsLst>
                <a:gs pos="0">
                  <a:schemeClr val="dk1"/>
                </a:gs>
                <a:gs pos="50000">
                  <a:srgbClr val="0C0C0C"/>
                </a:gs>
                <a:gs pos="100000">
                  <a:srgbClr val="262626"/>
                </a:gs>
              </a:gsLst>
              <a:lin ang="5400000" scaled="0"/>
            </a:gradFill>
            <a:ln w="381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78" name="Google Shape;478;p16"/>
            <p:cNvSpPr/>
            <p:nvPr/>
          </p:nvSpPr>
          <p:spPr>
            <a:xfrm>
              <a:off x="2340705" y="1074057"/>
              <a:ext cx="4343400" cy="24350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79" name="Google Shape;479;p16"/>
            <p:cNvSpPr/>
            <p:nvPr/>
          </p:nvSpPr>
          <p:spPr>
            <a:xfrm>
              <a:off x="1257299" y="3659415"/>
              <a:ext cx="6391729" cy="125410"/>
            </a:xfrm>
            <a:prstGeom prst="rect">
              <a:avLst/>
            </a:prstGeom>
            <a:gradFill>
              <a:gsLst>
                <a:gs pos="0">
                  <a:srgbClr val="BFBFBF"/>
                </a:gs>
                <a:gs pos="63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480" name="Google Shape;480;p16"/>
            <p:cNvCxnSpPr/>
            <p:nvPr/>
          </p:nvCxnSpPr>
          <p:spPr>
            <a:xfrm>
              <a:off x="1250950" y="3775402"/>
              <a:ext cx="6391729" cy="0"/>
            </a:xfrm>
            <a:prstGeom prst="straightConnector1">
              <a:avLst/>
            </a:prstGeom>
            <a:noFill/>
            <a:ln w="9525" cap="flat" cmpd="sng">
              <a:solidFill>
                <a:srgbClr val="A5A5A5"/>
              </a:solidFill>
              <a:prstDash val="solid"/>
              <a:miter lim="800000"/>
              <a:headEnd type="none" w="sm" len="sm"/>
              <a:tailEnd type="none" w="sm" len="sm"/>
            </a:ln>
            <a:effectLst>
              <a:outerShdw blurRad="12700" algn="t" rotWithShape="0">
                <a:srgbClr val="BFBFBF">
                  <a:alpha val="63921"/>
                </a:srgbClr>
              </a:outerShdw>
            </a:effectLst>
          </p:spPr>
        </p:cxnSp>
        <p:sp>
          <p:nvSpPr>
            <p:cNvPr id="481" name="Google Shape;481;p16"/>
            <p:cNvSpPr/>
            <p:nvPr/>
          </p:nvSpPr>
          <p:spPr>
            <a:xfrm>
              <a:off x="7085489" y="3730171"/>
              <a:ext cx="267654" cy="36576"/>
            </a:xfrm>
            <a:prstGeom prst="roundRect">
              <a:avLst>
                <a:gd name="adj" fmla="val 5000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2" name="Google Shape;482;p16"/>
            <p:cNvSpPr/>
            <p:nvPr/>
          </p:nvSpPr>
          <p:spPr>
            <a:xfrm rot="10800000" flipH="1">
              <a:off x="7366908" y="3659414"/>
              <a:ext cx="282121" cy="163982"/>
            </a:xfrm>
            <a:prstGeom prst="round1Rect">
              <a:avLst>
                <a:gd name="adj" fmla="val 21302"/>
              </a:avLst>
            </a:prstGeom>
            <a:gradFill>
              <a:gsLst>
                <a:gs pos="0">
                  <a:srgbClr val="FFFFFF">
                    <a:alpha val="63921"/>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3" name="Google Shape;483;p16"/>
            <p:cNvSpPr/>
            <p:nvPr/>
          </p:nvSpPr>
          <p:spPr>
            <a:xfrm rot="10800000">
              <a:off x="1257295" y="3659414"/>
              <a:ext cx="282121" cy="163982"/>
            </a:xfrm>
            <a:prstGeom prst="round1Rect">
              <a:avLst>
                <a:gd name="adj" fmla="val 21302"/>
              </a:avLst>
            </a:prstGeom>
            <a:gradFill>
              <a:gsLst>
                <a:gs pos="0">
                  <a:srgbClr val="FFFFFF">
                    <a:alpha val="26666"/>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4" name="Google Shape;484;p16"/>
            <p:cNvSpPr/>
            <p:nvPr/>
          </p:nvSpPr>
          <p:spPr>
            <a:xfrm rot="10800000">
              <a:off x="3931784" y="3672340"/>
              <a:ext cx="1042761" cy="67696"/>
            </a:xfrm>
            <a:prstGeom prst="round2SameRect">
              <a:avLst>
                <a:gd name="adj1" fmla="val 50000"/>
                <a:gd name="adj2" fmla="val 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85" name="Google Shape;485;p16"/>
            <p:cNvSpPr/>
            <p:nvPr/>
          </p:nvSpPr>
          <p:spPr>
            <a:xfrm>
              <a:off x="4574594" y="914400"/>
              <a:ext cx="2240418" cy="2757714"/>
            </a:xfrm>
            <a:custGeom>
              <a:avLst/>
              <a:gdLst/>
              <a:ahLst/>
              <a:cxnLst/>
              <a:rect l="l" t="t" r="r" b="b"/>
              <a:pathLst>
                <a:path w="1997203" h="2757714" extrusionOk="0">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a:gsLst>
                <a:gs pos="0">
                  <a:srgbClr val="FFFFFF">
                    <a:alpha val="784"/>
                  </a:srgbClr>
                </a:gs>
                <a:gs pos="21000">
                  <a:srgbClr val="FFFFFF">
                    <a:alpha val="784"/>
                  </a:srgbClr>
                </a:gs>
                <a:gs pos="100000">
                  <a:srgbClr val="FFFFFF">
                    <a:alpha val="3176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486" name="Google Shape;486;p16"/>
          <p:cNvGrpSpPr/>
          <p:nvPr/>
        </p:nvGrpSpPr>
        <p:grpSpPr>
          <a:xfrm>
            <a:off x="4680922" y="1828807"/>
            <a:ext cx="3892448" cy="3235128"/>
            <a:chOff x="7792861" y="1860738"/>
            <a:chExt cx="3892448" cy="3235128"/>
          </a:xfrm>
        </p:grpSpPr>
        <p:sp>
          <p:nvSpPr>
            <p:cNvPr id="487" name="Google Shape;487;p16"/>
            <p:cNvSpPr txBox="1"/>
            <p:nvPr/>
          </p:nvSpPr>
          <p:spPr>
            <a:xfrm>
              <a:off x="7792861" y="2508806"/>
              <a:ext cx="3892448" cy="193899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endParaRPr/>
            </a:p>
          </p:txBody>
        </p:sp>
        <p:cxnSp>
          <p:nvCxnSpPr>
            <p:cNvPr id="488" name="Google Shape;488;p16"/>
            <p:cNvCxnSpPr/>
            <p:nvPr/>
          </p:nvCxnSpPr>
          <p:spPr>
            <a:xfrm>
              <a:off x="8088085" y="1860738"/>
              <a:ext cx="3302000" cy="0"/>
            </a:xfrm>
            <a:prstGeom prst="straightConnector1">
              <a:avLst/>
            </a:prstGeom>
            <a:noFill/>
            <a:ln w="9525" cap="flat" cmpd="sng">
              <a:solidFill>
                <a:schemeClr val="lt1"/>
              </a:solidFill>
              <a:prstDash val="solid"/>
              <a:miter lim="800000"/>
              <a:headEnd type="none" w="sm" len="sm"/>
              <a:tailEnd type="none" w="sm" len="sm"/>
            </a:ln>
          </p:spPr>
        </p:cxnSp>
        <p:cxnSp>
          <p:nvCxnSpPr>
            <p:cNvPr id="489" name="Google Shape;489;p16"/>
            <p:cNvCxnSpPr/>
            <p:nvPr/>
          </p:nvCxnSpPr>
          <p:spPr>
            <a:xfrm>
              <a:off x="8088085" y="5095866"/>
              <a:ext cx="3302000" cy="0"/>
            </a:xfrm>
            <a:prstGeom prst="straightConnector1">
              <a:avLst/>
            </a:prstGeom>
            <a:noFill/>
            <a:ln w="9525" cap="flat" cmpd="sng">
              <a:solidFill>
                <a:schemeClr val="lt1"/>
              </a:solidFill>
              <a:prstDash val="solid"/>
              <a:miter lim="800000"/>
              <a:headEnd type="none" w="sm" len="sm"/>
              <a:tailEnd type="none" w="sm" len="sm"/>
            </a:ln>
          </p:spPr>
        </p:cxnSp>
      </p:grpSp>
      <p:sp>
        <p:nvSpPr>
          <p:cNvPr id="490" name="Google Shape;490;p16"/>
          <p:cNvSpPr/>
          <p:nvPr/>
        </p:nvSpPr>
        <p:spPr>
          <a:xfrm>
            <a:off x="10506497" y="-18450"/>
            <a:ext cx="1685503" cy="1288708"/>
          </a:xfrm>
          <a:custGeom>
            <a:avLst/>
            <a:gdLst/>
            <a:ahLst/>
            <a:cxnLst/>
            <a:rect l="l" t="t" r="r" b="b"/>
            <a:pathLst>
              <a:path w="1685503" h="1288708" extrusionOk="0">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1" name="Google Shape;491;p16"/>
          <p:cNvSpPr/>
          <p:nvPr/>
        </p:nvSpPr>
        <p:spPr>
          <a:xfrm>
            <a:off x="7389386" y="5177132"/>
            <a:ext cx="3332296" cy="1680868"/>
          </a:xfrm>
          <a:custGeom>
            <a:avLst/>
            <a:gdLst/>
            <a:ahLst/>
            <a:cxnLst/>
            <a:rect l="l" t="t" r="r" b="b"/>
            <a:pathLst>
              <a:path w="3332296" h="1680868" extrusionOk="0">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492" name="Google Shape;492;p16"/>
          <p:cNvSpPr/>
          <p:nvPr/>
        </p:nvSpPr>
        <p:spPr>
          <a:xfrm>
            <a:off x="1445449" y="723726"/>
            <a:ext cx="4650551"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Average Completion Time – Agency Wise</a:t>
            </a:r>
            <a:endParaRPr/>
          </a:p>
        </p:txBody>
      </p:sp>
      <p:sp>
        <p:nvSpPr>
          <p:cNvPr id="493" name="Google Shape;493;p16"/>
          <p:cNvSpPr/>
          <p:nvPr/>
        </p:nvSpPr>
        <p:spPr>
          <a:xfrm>
            <a:off x="1502830" y="772363"/>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494" name="Google Shape;494;p16" descr="This is an icon of a bar chart and a line chart. "/>
          <p:cNvGrpSpPr/>
          <p:nvPr/>
        </p:nvGrpSpPr>
        <p:grpSpPr>
          <a:xfrm>
            <a:off x="1583635" y="878546"/>
            <a:ext cx="196255" cy="196255"/>
            <a:chOff x="4319588" y="2492375"/>
            <a:chExt cx="287338" cy="287338"/>
          </a:xfrm>
        </p:grpSpPr>
        <p:sp>
          <p:nvSpPr>
            <p:cNvPr id="495" name="Google Shape;495;p16"/>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496" name="Google Shape;496;p16"/>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497" name="Google Shape;497;p16"/>
          <p:cNvPicPr preferRelativeResize="0"/>
          <p:nvPr/>
        </p:nvPicPr>
        <p:blipFill rotWithShape="1">
          <a:blip r:embed="rId3">
            <a:alphaModFix/>
          </a:blip>
          <a:srcRect/>
          <a:stretch/>
        </p:blipFill>
        <p:spPr>
          <a:xfrm>
            <a:off x="1524869" y="1966681"/>
            <a:ext cx="9142261" cy="3539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grpSp>
        <p:nvGrpSpPr>
          <p:cNvPr id="503" name="Google Shape;503;p17"/>
          <p:cNvGrpSpPr/>
          <p:nvPr/>
        </p:nvGrpSpPr>
        <p:grpSpPr>
          <a:xfrm>
            <a:off x="-984186" y="315167"/>
            <a:ext cx="13829748" cy="6227666"/>
            <a:chOff x="1250950" y="914400"/>
            <a:chExt cx="6398080" cy="2908996"/>
          </a:xfrm>
        </p:grpSpPr>
        <p:sp>
          <p:nvSpPr>
            <p:cNvPr id="504" name="Google Shape;504;p17"/>
            <p:cNvSpPr/>
            <p:nvPr/>
          </p:nvSpPr>
          <p:spPr>
            <a:xfrm>
              <a:off x="1257299" y="3740139"/>
              <a:ext cx="6391731" cy="83257"/>
            </a:xfrm>
            <a:prstGeom prst="roundRect">
              <a:avLst>
                <a:gd name="adj" fmla="val 5000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05" name="Google Shape;505;p17"/>
            <p:cNvSpPr/>
            <p:nvPr/>
          </p:nvSpPr>
          <p:spPr>
            <a:xfrm>
              <a:off x="2209800" y="914400"/>
              <a:ext cx="4605211" cy="2757714"/>
            </a:xfrm>
            <a:prstGeom prst="round2SameRect">
              <a:avLst>
                <a:gd name="adj1" fmla="val 5842"/>
                <a:gd name="adj2" fmla="val 0"/>
              </a:avLst>
            </a:prstGeom>
            <a:gradFill>
              <a:gsLst>
                <a:gs pos="0">
                  <a:schemeClr val="dk1"/>
                </a:gs>
                <a:gs pos="50000">
                  <a:srgbClr val="0C0C0C"/>
                </a:gs>
                <a:gs pos="100000">
                  <a:srgbClr val="262626"/>
                </a:gs>
              </a:gsLst>
              <a:lin ang="5400000" scaled="0"/>
            </a:gradFill>
            <a:ln w="381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06" name="Google Shape;506;p17"/>
            <p:cNvSpPr/>
            <p:nvPr/>
          </p:nvSpPr>
          <p:spPr>
            <a:xfrm>
              <a:off x="2340705" y="1074057"/>
              <a:ext cx="4343400" cy="24350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07" name="Google Shape;507;p17"/>
            <p:cNvSpPr/>
            <p:nvPr/>
          </p:nvSpPr>
          <p:spPr>
            <a:xfrm>
              <a:off x="1257299" y="3659415"/>
              <a:ext cx="6391729" cy="125410"/>
            </a:xfrm>
            <a:prstGeom prst="rect">
              <a:avLst/>
            </a:prstGeom>
            <a:gradFill>
              <a:gsLst>
                <a:gs pos="0">
                  <a:srgbClr val="BFBFBF"/>
                </a:gs>
                <a:gs pos="63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08" name="Google Shape;508;p17"/>
            <p:cNvCxnSpPr/>
            <p:nvPr/>
          </p:nvCxnSpPr>
          <p:spPr>
            <a:xfrm>
              <a:off x="1250950" y="3775402"/>
              <a:ext cx="6391729" cy="0"/>
            </a:xfrm>
            <a:prstGeom prst="straightConnector1">
              <a:avLst/>
            </a:prstGeom>
            <a:noFill/>
            <a:ln w="9525" cap="flat" cmpd="sng">
              <a:solidFill>
                <a:srgbClr val="A5A5A5"/>
              </a:solidFill>
              <a:prstDash val="solid"/>
              <a:miter lim="800000"/>
              <a:headEnd type="none" w="sm" len="sm"/>
              <a:tailEnd type="none" w="sm" len="sm"/>
            </a:ln>
            <a:effectLst>
              <a:outerShdw blurRad="12700" algn="t" rotWithShape="0">
                <a:srgbClr val="BFBFBF">
                  <a:alpha val="63921"/>
                </a:srgbClr>
              </a:outerShdw>
            </a:effectLst>
          </p:spPr>
        </p:cxnSp>
        <p:sp>
          <p:nvSpPr>
            <p:cNvPr id="509" name="Google Shape;509;p17"/>
            <p:cNvSpPr/>
            <p:nvPr/>
          </p:nvSpPr>
          <p:spPr>
            <a:xfrm>
              <a:off x="7085489" y="3730171"/>
              <a:ext cx="267654" cy="36576"/>
            </a:xfrm>
            <a:prstGeom prst="roundRect">
              <a:avLst>
                <a:gd name="adj" fmla="val 5000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0" name="Google Shape;510;p17"/>
            <p:cNvSpPr/>
            <p:nvPr/>
          </p:nvSpPr>
          <p:spPr>
            <a:xfrm rot="10800000" flipH="1">
              <a:off x="7366908" y="3659414"/>
              <a:ext cx="282121" cy="163982"/>
            </a:xfrm>
            <a:prstGeom prst="round1Rect">
              <a:avLst>
                <a:gd name="adj" fmla="val 21302"/>
              </a:avLst>
            </a:prstGeom>
            <a:gradFill>
              <a:gsLst>
                <a:gs pos="0">
                  <a:srgbClr val="FFFFFF">
                    <a:alpha val="63921"/>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1" name="Google Shape;511;p17"/>
            <p:cNvSpPr/>
            <p:nvPr/>
          </p:nvSpPr>
          <p:spPr>
            <a:xfrm rot="10800000">
              <a:off x="1257295" y="3659414"/>
              <a:ext cx="282121" cy="163982"/>
            </a:xfrm>
            <a:prstGeom prst="round1Rect">
              <a:avLst>
                <a:gd name="adj" fmla="val 21302"/>
              </a:avLst>
            </a:prstGeom>
            <a:gradFill>
              <a:gsLst>
                <a:gs pos="0">
                  <a:srgbClr val="FFFFFF">
                    <a:alpha val="26666"/>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2" name="Google Shape;512;p17"/>
            <p:cNvSpPr/>
            <p:nvPr/>
          </p:nvSpPr>
          <p:spPr>
            <a:xfrm rot="10800000">
              <a:off x="3931784" y="3672340"/>
              <a:ext cx="1042761" cy="67696"/>
            </a:xfrm>
            <a:prstGeom prst="round2SameRect">
              <a:avLst>
                <a:gd name="adj1" fmla="val 50000"/>
                <a:gd name="adj2" fmla="val 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3" name="Google Shape;513;p17"/>
            <p:cNvSpPr/>
            <p:nvPr/>
          </p:nvSpPr>
          <p:spPr>
            <a:xfrm>
              <a:off x="4574594" y="914400"/>
              <a:ext cx="2240418" cy="2757714"/>
            </a:xfrm>
            <a:custGeom>
              <a:avLst/>
              <a:gdLst/>
              <a:ahLst/>
              <a:cxnLst/>
              <a:rect l="l" t="t" r="r" b="b"/>
              <a:pathLst>
                <a:path w="1997203" h="2757714" extrusionOk="0">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a:gsLst>
                <a:gs pos="0">
                  <a:srgbClr val="FFFFFF">
                    <a:alpha val="784"/>
                  </a:srgbClr>
                </a:gs>
                <a:gs pos="21000">
                  <a:srgbClr val="FFFFFF">
                    <a:alpha val="784"/>
                  </a:srgbClr>
                </a:gs>
                <a:gs pos="100000">
                  <a:srgbClr val="FFFFFF">
                    <a:alpha val="3176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514" name="Google Shape;514;p17"/>
          <p:cNvGrpSpPr/>
          <p:nvPr/>
        </p:nvGrpSpPr>
        <p:grpSpPr>
          <a:xfrm>
            <a:off x="4680922" y="1828807"/>
            <a:ext cx="3892448" cy="3235128"/>
            <a:chOff x="7792861" y="1860738"/>
            <a:chExt cx="3892448" cy="3235128"/>
          </a:xfrm>
        </p:grpSpPr>
        <p:sp>
          <p:nvSpPr>
            <p:cNvPr id="515" name="Google Shape;515;p17"/>
            <p:cNvSpPr txBox="1"/>
            <p:nvPr/>
          </p:nvSpPr>
          <p:spPr>
            <a:xfrm>
              <a:off x="7792861" y="2508806"/>
              <a:ext cx="3892448" cy="193899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endParaRPr/>
            </a:p>
          </p:txBody>
        </p:sp>
        <p:cxnSp>
          <p:nvCxnSpPr>
            <p:cNvPr id="516" name="Google Shape;516;p17"/>
            <p:cNvCxnSpPr/>
            <p:nvPr/>
          </p:nvCxnSpPr>
          <p:spPr>
            <a:xfrm>
              <a:off x="8088085" y="1860738"/>
              <a:ext cx="3302000" cy="0"/>
            </a:xfrm>
            <a:prstGeom prst="straightConnector1">
              <a:avLst/>
            </a:prstGeom>
            <a:noFill/>
            <a:ln w="9525" cap="flat" cmpd="sng">
              <a:solidFill>
                <a:schemeClr val="lt1"/>
              </a:solidFill>
              <a:prstDash val="solid"/>
              <a:miter lim="800000"/>
              <a:headEnd type="none" w="sm" len="sm"/>
              <a:tailEnd type="none" w="sm" len="sm"/>
            </a:ln>
          </p:spPr>
        </p:cxnSp>
        <p:cxnSp>
          <p:nvCxnSpPr>
            <p:cNvPr id="517" name="Google Shape;517;p17"/>
            <p:cNvCxnSpPr/>
            <p:nvPr/>
          </p:nvCxnSpPr>
          <p:spPr>
            <a:xfrm>
              <a:off x="8088085" y="5095866"/>
              <a:ext cx="3302000" cy="0"/>
            </a:xfrm>
            <a:prstGeom prst="straightConnector1">
              <a:avLst/>
            </a:prstGeom>
            <a:noFill/>
            <a:ln w="9525" cap="flat" cmpd="sng">
              <a:solidFill>
                <a:schemeClr val="lt1"/>
              </a:solidFill>
              <a:prstDash val="solid"/>
              <a:miter lim="800000"/>
              <a:headEnd type="none" w="sm" len="sm"/>
              <a:tailEnd type="none" w="sm" len="sm"/>
            </a:ln>
          </p:spPr>
        </p:cxnSp>
      </p:grpSp>
      <p:sp>
        <p:nvSpPr>
          <p:cNvPr id="518" name="Google Shape;518;p17"/>
          <p:cNvSpPr/>
          <p:nvPr/>
        </p:nvSpPr>
        <p:spPr>
          <a:xfrm>
            <a:off x="10506497" y="-18450"/>
            <a:ext cx="1685503" cy="1288708"/>
          </a:xfrm>
          <a:custGeom>
            <a:avLst/>
            <a:gdLst/>
            <a:ahLst/>
            <a:cxnLst/>
            <a:rect l="l" t="t" r="r" b="b"/>
            <a:pathLst>
              <a:path w="1685503" h="1288708" extrusionOk="0">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19" name="Google Shape;519;p17"/>
          <p:cNvSpPr/>
          <p:nvPr/>
        </p:nvSpPr>
        <p:spPr>
          <a:xfrm>
            <a:off x="7389386" y="5177132"/>
            <a:ext cx="3332296" cy="1680868"/>
          </a:xfrm>
          <a:custGeom>
            <a:avLst/>
            <a:gdLst/>
            <a:ahLst/>
            <a:cxnLst/>
            <a:rect l="l" t="t" r="r" b="b"/>
            <a:pathLst>
              <a:path w="3332296" h="1680868" extrusionOk="0">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20" name="Google Shape;520;p17"/>
          <p:cNvSpPr/>
          <p:nvPr/>
        </p:nvSpPr>
        <p:spPr>
          <a:xfrm>
            <a:off x="1445449" y="723726"/>
            <a:ext cx="4650551"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Average Completion Time – Agency Wise</a:t>
            </a:r>
            <a:endParaRPr/>
          </a:p>
        </p:txBody>
      </p:sp>
      <p:sp>
        <p:nvSpPr>
          <p:cNvPr id="521" name="Google Shape;521;p17"/>
          <p:cNvSpPr/>
          <p:nvPr/>
        </p:nvSpPr>
        <p:spPr>
          <a:xfrm>
            <a:off x="1502830" y="772363"/>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522" name="Google Shape;522;p17" descr="This is an icon of a bar chart and a line chart. "/>
          <p:cNvGrpSpPr/>
          <p:nvPr/>
        </p:nvGrpSpPr>
        <p:grpSpPr>
          <a:xfrm>
            <a:off x="1583635" y="878546"/>
            <a:ext cx="196255" cy="196255"/>
            <a:chOff x="4319588" y="2492375"/>
            <a:chExt cx="287338" cy="287338"/>
          </a:xfrm>
        </p:grpSpPr>
        <p:sp>
          <p:nvSpPr>
            <p:cNvPr id="523" name="Google Shape;523;p17"/>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24" name="Google Shape;524;p17"/>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525" name="Google Shape;525;p17"/>
          <p:cNvPicPr preferRelativeResize="0"/>
          <p:nvPr/>
        </p:nvPicPr>
        <p:blipFill rotWithShape="1">
          <a:blip r:embed="rId3">
            <a:alphaModFix/>
          </a:blip>
          <a:srcRect/>
          <a:stretch/>
        </p:blipFill>
        <p:spPr>
          <a:xfrm>
            <a:off x="1545112" y="1668362"/>
            <a:ext cx="8975371" cy="4067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grpSp>
        <p:nvGrpSpPr>
          <p:cNvPr id="531" name="Google Shape;531;p18"/>
          <p:cNvGrpSpPr/>
          <p:nvPr/>
        </p:nvGrpSpPr>
        <p:grpSpPr>
          <a:xfrm>
            <a:off x="-984186" y="315167"/>
            <a:ext cx="13829748" cy="6227666"/>
            <a:chOff x="1250950" y="914400"/>
            <a:chExt cx="6398080" cy="2908996"/>
          </a:xfrm>
        </p:grpSpPr>
        <p:sp>
          <p:nvSpPr>
            <p:cNvPr id="532" name="Google Shape;532;p18"/>
            <p:cNvSpPr/>
            <p:nvPr/>
          </p:nvSpPr>
          <p:spPr>
            <a:xfrm>
              <a:off x="1257299" y="3740139"/>
              <a:ext cx="6391731" cy="83257"/>
            </a:xfrm>
            <a:prstGeom prst="roundRect">
              <a:avLst>
                <a:gd name="adj" fmla="val 5000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33" name="Google Shape;533;p18"/>
            <p:cNvSpPr/>
            <p:nvPr/>
          </p:nvSpPr>
          <p:spPr>
            <a:xfrm>
              <a:off x="2209800" y="914400"/>
              <a:ext cx="4605211" cy="2757714"/>
            </a:xfrm>
            <a:prstGeom prst="round2SameRect">
              <a:avLst>
                <a:gd name="adj1" fmla="val 5842"/>
                <a:gd name="adj2" fmla="val 0"/>
              </a:avLst>
            </a:prstGeom>
            <a:gradFill>
              <a:gsLst>
                <a:gs pos="0">
                  <a:schemeClr val="dk1"/>
                </a:gs>
                <a:gs pos="50000">
                  <a:srgbClr val="0C0C0C"/>
                </a:gs>
                <a:gs pos="100000">
                  <a:srgbClr val="262626"/>
                </a:gs>
              </a:gsLst>
              <a:lin ang="5400000" scaled="0"/>
            </a:gradFill>
            <a:ln w="381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34" name="Google Shape;534;p18"/>
            <p:cNvSpPr/>
            <p:nvPr/>
          </p:nvSpPr>
          <p:spPr>
            <a:xfrm>
              <a:off x="2340705" y="1074057"/>
              <a:ext cx="4343400" cy="24350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35" name="Google Shape;535;p18"/>
            <p:cNvSpPr/>
            <p:nvPr/>
          </p:nvSpPr>
          <p:spPr>
            <a:xfrm>
              <a:off x="1257299" y="3659415"/>
              <a:ext cx="6391729" cy="125410"/>
            </a:xfrm>
            <a:prstGeom prst="rect">
              <a:avLst/>
            </a:prstGeom>
            <a:gradFill>
              <a:gsLst>
                <a:gs pos="0">
                  <a:srgbClr val="BFBFBF"/>
                </a:gs>
                <a:gs pos="63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36" name="Google Shape;536;p18"/>
            <p:cNvCxnSpPr/>
            <p:nvPr/>
          </p:nvCxnSpPr>
          <p:spPr>
            <a:xfrm>
              <a:off x="1250950" y="3775402"/>
              <a:ext cx="6391729" cy="0"/>
            </a:xfrm>
            <a:prstGeom prst="straightConnector1">
              <a:avLst/>
            </a:prstGeom>
            <a:noFill/>
            <a:ln w="9525" cap="flat" cmpd="sng">
              <a:solidFill>
                <a:srgbClr val="A5A5A5"/>
              </a:solidFill>
              <a:prstDash val="solid"/>
              <a:miter lim="800000"/>
              <a:headEnd type="none" w="sm" len="sm"/>
              <a:tailEnd type="none" w="sm" len="sm"/>
            </a:ln>
            <a:effectLst>
              <a:outerShdw blurRad="12700" algn="t" rotWithShape="0">
                <a:srgbClr val="BFBFBF">
                  <a:alpha val="63921"/>
                </a:srgbClr>
              </a:outerShdw>
            </a:effectLst>
          </p:spPr>
        </p:cxnSp>
        <p:sp>
          <p:nvSpPr>
            <p:cNvPr id="537" name="Google Shape;537;p18"/>
            <p:cNvSpPr/>
            <p:nvPr/>
          </p:nvSpPr>
          <p:spPr>
            <a:xfrm>
              <a:off x="7085489" y="3730171"/>
              <a:ext cx="267654" cy="36576"/>
            </a:xfrm>
            <a:prstGeom prst="roundRect">
              <a:avLst>
                <a:gd name="adj" fmla="val 5000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38" name="Google Shape;538;p18"/>
            <p:cNvSpPr/>
            <p:nvPr/>
          </p:nvSpPr>
          <p:spPr>
            <a:xfrm rot="10800000" flipH="1">
              <a:off x="7366908" y="3659414"/>
              <a:ext cx="282121" cy="163982"/>
            </a:xfrm>
            <a:prstGeom prst="round1Rect">
              <a:avLst>
                <a:gd name="adj" fmla="val 21302"/>
              </a:avLst>
            </a:prstGeom>
            <a:gradFill>
              <a:gsLst>
                <a:gs pos="0">
                  <a:srgbClr val="FFFFFF">
                    <a:alpha val="63921"/>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39" name="Google Shape;539;p18"/>
            <p:cNvSpPr/>
            <p:nvPr/>
          </p:nvSpPr>
          <p:spPr>
            <a:xfrm rot="10800000">
              <a:off x="1257295" y="3659414"/>
              <a:ext cx="282121" cy="163982"/>
            </a:xfrm>
            <a:prstGeom prst="round1Rect">
              <a:avLst>
                <a:gd name="adj" fmla="val 21302"/>
              </a:avLst>
            </a:prstGeom>
            <a:gradFill>
              <a:gsLst>
                <a:gs pos="0">
                  <a:srgbClr val="FFFFFF">
                    <a:alpha val="26666"/>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40" name="Google Shape;540;p18"/>
            <p:cNvSpPr/>
            <p:nvPr/>
          </p:nvSpPr>
          <p:spPr>
            <a:xfrm rot="10800000">
              <a:off x="3931784" y="3672340"/>
              <a:ext cx="1042761" cy="67696"/>
            </a:xfrm>
            <a:prstGeom prst="round2SameRect">
              <a:avLst>
                <a:gd name="adj1" fmla="val 50000"/>
                <a:gd name="adj2" fmla="val 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41" name="Google Shape;541;p18"/>
            <p:cNvSpPr/>
            <p:nvPr/>
          </p:nvSpPr>
          <p:spPr>
            <a:xfrm>
              <a:off x="4574594" y="914400"/>
              <a:ext cx="2240418" cy="2757714"/>
            </a:xfrm>
            <a:custGeom>
              <a:avLst/>
              <a:gdLst/>
              <a:ahLst/>
              <a:cxnLst/>
              <a:rect l="l" t="t" r="r" b="b"/>
              <a:pathLst>
                <a:path w="1997203" h="2757714" extrusionOk="0">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a:gsLst>
                <a:gs pos="0">
                  <a:srgbClr val="FFFFFF">
                    <a:alpha val="784"/>
                  </a:srgbClr>
                </a:gs>
                <a:gs pos="21000">
                  <a:srgbClr val="FFFFFF">
                    <a:alpha val="784"/>
                  </a:srgbClr>
                </a:gs>
                <a:gs pos="100000">
                  <a:srgbClr val="FFFFFF">
                    <a:alpha val="3176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542" name="Google Shape;542;p18"/>
          <p:cNvGrpSpPr/>
          <p:nvPr/>
        </p:nvGrpSpPr>
        <p:grpSpPr>
          <a:xfrm>
            <a:off x="4680922" y="1828807"/>
            <a:ext cx="3892448" cy="3235128"/>
            <a:chOff x="7792861" y="1860738"/>
            <a:chExt cx="3892448" cy="3235128"/>
          </a:xfrm>
        </p:grpSpPr>
        <p:sp>
          <p:nvSpPr>
            <p:cNvPr id="543" name="Google Shape;543;p18"/>
            <p:cNvSpPr txBox="1"/>
            <p:nvPr/>
          </p:nvSpPr>
          <p:spPr>
            <a:xfrm>
              <a:off x="7792861" y="2508806"/>
              <a:ext cx="3892448" cy="193899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endParaRPr/>
            </a:p>
          </p:txBody>
        </p:sp>
        <p:cxnSp>
          <p:nvCxnSpPr>
            <p:cNvPr id="544" name="Google Shape;544;p18"/>
            <p:cNvCxnSpPr/>
            <p:nvPr/>
          </p:nvCxnSpPr>
          <p:spPr>
            <a:xfrm>
              <a:off x="8088085" y="1860738"/>
              <a:ext cx="3302000" cy="0"/>
            </a:xfrm>
            <a:prstGeom prst="straightConnector1">
              <a:avLst/>
            </a:prstGeom>
            <a:noFill/>
            <a:ln w="9525" cap="flat" cmpd="sng">
              <a:solidFill>
                <a:schemeClr val="lt1"/>
              </a:solidFill>
              <a:prstDash val="solid"/>
              <a:miter lim="800000"/>
              <a:headEnd type="none" w="sm" len="sm"/>
              <a:tailEnd type="none" w="sm" len="sm"/>
            </a:ln>
          </p:spPr>
        </p:cxnSp>
        <p:cxnSp>
          <p:nvCxnSpPr>
            <p:cNvPr id="545" name="Google Shape;545;p18"/>
            <p:cNvCxnSpPr/>
            <p:nvPr/>
          </p:nvCxnSpPr>
          <p:spPr>
            <a:xfrm>
              <a:off x="8088085" y="5095866"/>
              <a:ext cx="3302000" cy="0"/>
            </a:xfrm>
            <a:prstGeom prst="straightConnector1">
              <a:avLst/>
            </a:prstGeom>
            <a:noFill/>
            <a:ln w="9525" cap="flat" cmpd="sng">
              <a:solidFill>
                <a:schemeClr val="lt1"/>
              </a:solidFill>
              <a:prstDash val="solid"/>
              <a:miter lim="800000"/>
              <a:headEnd type="none" w="sm" len="sm"/>
              <a:tailEnd type="none" w="sm" len="sm"/>
            </a:ln>
          </p:spPr>
        </p:cxnSp>
      </p:grpSp>
      <p:sp>
        <p:nvSpPr>
          <p:cNvPr id="546" name="Google Shape;546;p18"/>
          <p:cNvSpPr/>
          <p:nvPr/>
        </p:nvSpPr>
        <p:spPr>
          <a:xfrm>
            <a:off x="10506497" y="-18450"/>
            <a:ext cx="1685503" cy="1288708"/>
          </a:xfrm>
          <a:custGeom>
            <a:avLst/>
            <a:gdLst/>
            <a:ahLst/>
            <a:cxnLst/>
            <a:rect l="l" t="t" r="r" b="b"/>
            <a:pathLst>
              <a:path w="1685503" h="1288708" extrusionOk="0">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47" name="Google Shape;547;p18"/>
          <p:cNvSpPr/>
          <p:nvPr/>
        </p:nvSpPr>
        <p:spPr>
          <a:xfrm>
            <a:off x="7389386" y="5177132"/>
            <a:ext cx="3332296" cy="1680868"/>
          </a:xfrm>
          <a:custGeom>
            <a:avLst/>
            <a:gdLst/>
            <a:ahLst/>
            <a:cxnLst/>
            <a:rect l="l" t="t" r="r" b="b"/>
            <a:pathLst>
              <a:path w="3332296" h="1680868" extrusionOk="0">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48" name="Google Shape;548;p18"/>
          <p:cNvSpPr/>
          <p:nvPr/>
        </p:nvSpPr>
        <p:spPr>
          <a:xfrm>
            <a:off x="1445449" y="723726"/>
            <a:ext cx="4650551"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Average Completion Time – Agency Wise</a:t>
            </a:r>
            <a:endParaRPr/>
          </a:p>
        </p:txBody>
      </p:sp>
      <p:sp>
        <p:nvSpPr>
          <p:cNvPr id="549" name="Google Shape;549;p18"/>
          <p:cNvSpPr/>
          <p:nvPr/>
        </p:nvSpPr>
        <p:spPr>
          <a:xfrm>
            <a:off x="1502830" y="772363"/>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550" name="Google Shape;550;p18" descr="This is an icon of a bar chart and a line chart. "/>
          <p:cNvGrpSpPr/>
          <p:nvPr/>
        </p:nvGrpSpPr>
        <p:grpSpPr>
          <a:xfrm>
            <a:off x="1583635" y="878546"/>
            <a:ext cx="196255" cy="196255"/>
            <a:chOff x="4319588" y="2492375"/>
            <a:chExt cx="287338" cy="287338"/>
          </a:xfrm>
        </p:grpSpPr>
        <p:sp>
          <p:nvSpPr>
            <p:cNvPr id="551" name="Google Shape;551;p18"/>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52" name="Google Shape;552;p18"/>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553" name="Google Shape;553;p18"/>
          <p:cNvPicPr preferRelativeResize="0"/>
          <p:nvPr/>
        </p:nvPicPr>
        <p:blipFill rotWithShape="1">
          <a:blip r:embed="rId3">
            <a:alphaModFix/>
          </a:blip>
          <a:srcRect/>
          <a:stretch/>
        </p:blipFill>
        <p:spPr>
          <a:xfrm>
            <a:off x="1445449" y="1581567"/>
            <a:ext cx="9320982" cy="392448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grpSp>
        <p:nvGrpSpPr>
          <p:cNvPr id="559" name="Google Shape;559;p19"/>
          <p:cNvGrpSpPr/>
          <p:nvPr/>
        </p:nvGrpSpPr>
        <p:grpSpPr>
          <a:xfrm>
            <a:off x="-984186" y="315167"/>
            <a:ext cx="13829748" cy="6227666"/>
            <a:chOff x="1250950" y="914400"/>
            <a:chExt cx="6398080" cy="2908996"/>
          </a:xfrm>
        </p:grpSpPr>
        <p:sp>
          <p:nvSpPr>
            <p:cNvPr id="560" name="Google Shape;560;p19"/>
            <p:cNvSpPr/>
            <p:nvPr/>
          </p:nvSpPr>
          <p:spPr>
            <a:xfrm>
              <a:off x="1257299" y="3740139"/>
              <a:ext cx="6391731" cy="83257"/>
            </a:xfrm>
            <a:prstGeom prst="roundRect">
              <a:avLst>
                <a:gd name="adj" fmla="val 5000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1" name="Google Shape;561;p19"/>
            <p:cNvSpPr/>
            <p:nvPr/>
          </p:nvSpPr>
          <p:spPr>
            <a:xfrm>
              <a:off x="2209800" y="914400"/>
              <a:ext cx="4605211" cy="2757714"/>
            </a:xfrm>
            <a:prstGeom prst="round2SameRect">
              <a:avLst>
                <a:gd name="adj1" fmla="val 5842"/>
                <a:gd name="adj2" fmla="val 0"/>
              </a:avLst>
            </a:prstGeom>
            <a:gradFill>
              <a:gsLst>
                <a:gs pos="0">
                  <a:schemeClr val="dk1"/>
                </a:gs>
                <a:gs pos="50000">
                  <a:srgbClr val="0C0C0C"/>
                </a:gs>
                <a:gs pos="100000">
                  <a:srgbClr val="262626"/>
                </a:gs>
              </a:gsLst>
              <a:lin ang="5400000" scaled="0"/>
            </a:gradFill>
            <a:ln w="381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2" name="Google Shape;562;p19"/>
            <p:cNvSpPr/>
            <p:nvPr/>
          </p:nvSpPr>
          <p:spPr>
            <a:xfrm>
              <a:off x="2340705" y="1074057"/>
              <a:ext cx="4343400" cy="24350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3" name="Google Shape;563;p19"/>
            <p:cNvSpPr/>
            <p:nvPr/>
          </p:nvSpPr>
          <p:spPr>
            <a:xfrm>
              <a:off x="1257299" y="3659415"/>
              <a:ext cx="6391729" cy="125410"/>
            </a:xfrm>
            <a:prstGeom prst="rect">
              <a:avLst/>
            </a:prstGeom>
            <a:gradFill>
              <a:gsLst>
                <a:gs pos="0">
                  <a:srgbClr val="BFBFBF"/>
                </a:gs>
                <a:gs pos="63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64" name="Google Shape;564;p19"/>
            <p:cNvCxnSpPr/>
            <p:nvPr/>
          </p:nvCxnSpPr>
          <p:spPr>
            <a:xfrm>
              <a:off x="1250950" y="3775402"/>
              <a:ext cx="6391729" cy="0"/>
            </a:xfrm>
            <a:prstGeom prst="straightConnector1">
              <a:avLst/>
            </a:prstGeom>
            <a:noFill/>
            <a:ln w="9525" cap="flat" cmpd="sng">
              <a:solidFill>
                <a:srgbClr val="A5A5A5"/>
              </a:solidFill>
              <a:prstDash val="solid"/>
              <a:miter lim="800000"/>
              <a:headEnd type="none" w="sm" len="sm"/>
              <a:tailEnd type="none" w="sm" len="sm"/>
            </a:ln>
            <a:effectLst>
              <a:outerShdw blurRad="12700" algn="t" rotWithShape="0">
                <a:srgbClr val="BFBFBF">
                  <a:alpha val="63921"/>
                </a:srgbClr>
              </a:outerShdw>
            </a:effectLst>
          </p:spPr>
        </p:cxnSp>
        <p:sp>
          <p:nvSpPr>
            <p:cNvPr id="565" name="Google Shape;565;p19"/>
            <p:cNvSpPr/>
            <p:nvPr/>
          </p:nvSpPr>
          <p:spPr>
            <a:xfrm>
              <a:off x="7085489" y="3730171"/>
              <a:ext cx="267654" cy="36576"/>
            </a:xfrm>
            <a:prstGeom prst="roundRect">
              <a:avLst>
                <a:gd name="adj" fmla="val 5000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6" name="Google Shape;566;p19"/>
            <p:cNvSpPr/>
            <p:nvPr/>
          </p:nvSpPr>
          <p:spPr>
            <a:xfrm rot="10800000" flipH="1">
              <a:off x="7366908" y="3659414"/>
              <a:ext cx="282121" cy="163982"/>
            </a:xfrm>
            <a:prstGeom prst="round1Rect">
              <a:avLst>
                <a:gd name="adj" fmla="val 21302"/>
              </a:avLst>
            </a:prstGeom>
            <a:gradFill>
              <a:gsLst>
                <a:gs pos="0">
                  <a:srgbClr val="FFFFFF">
                    <a:alpha val="63921"/>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7" name="Google Shape;567;p19"/>
            <p:cNvSpPr/>
            <p:nvPr/>
          </p:nvSpPr>
          <p:spPr>
            <a:xfrm rot="10800000">
              <a:off x="1257295" y="3659414"/>
              <a:ext cx="282121" cy="163982"/>
            </a:xfrm>
            <a:prstGeom prst="round1Rect">
              <a:avLst>
                <a:gd name="adj" fmla="val 21302"/>
              </a:avLst>
            </a:prstGeom>
            <a:gradFill>
              <a:gsLst>
                <a:gs pos="0">
                  <a:srgbClr val="FFFFFF">
                    <a:alpha val="26666"/>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8" name="Google Shape;568;p19"/>
            <p:cNvSpPr/>
            <p:nvPr/>
          </p:nvSpPr>
          <p:spPr>
            <a:xfrm rot="10800000">
              <a:off x="3931784" y="3672340"/>
              <a:ext cx="1042761" cy="67696"/>
            </a:xfrm>
            <a:prstGeom prst="round2SameRect">
              <a:avLst>
                <a:gd name="adj1" fmla="val 50000"/>
                <a:gd name="adj2" fmla="val 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69" name="Google Shape;569;p19"/>
            <p:cNvSpPr/>
            <p:nvPr/>
          </p:nvSpPr>
          <p:spPr>
            <a:xfrm>
              <a:off x="4574594" y="914400"/>
              <a:ext cx="2240418" cy="2757714"/>
            </a:xfrm>
            <a:custGeom>
              <a:avLst/>
              <a:gdLst/>
              <a:ahLst/>
              <a:cxnLst/>
              <a:rect l="l" t="t" r="r" b="b"/>
              <a:pathLst>
                <a:path w="1997203" h="2757714" extrusionOk="0">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a:gsLst>
                <a:gs pos="0">
                  <a:srgbClr val="FFFFFF">
                    <a:alpha val="784"/>
                  </a:srgbClr>
                </a:gs>
                <a:gs pos="21000">
                  <a:srgbClr val="FFFFFF">
                    <a:alpha val="784"/>
                  </a:srgbClr>
                </a:gs>
                <a:gs pos="100000">
                  <a:srgbClr val="FFFFFF">
                    <a:alpha val="3176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570" name="Google Shape;570;p19"/>
          <p:cNvGrpSpPr/>
          <p:nvPr/>
        </p:nvGrpSpPr>
        <p:grpSpPr>
          <a:xfrm>
            <a:off x="4680922" y="1828807"/>
            <a:ext cx="3892448" cy="3235128"/>
            <a:chOff x="7792861" y="1860738"/>
            <a:chExt cx="3892448" cy="3235128"/>
          </a:xfrm>
        </p:grpSpPr>
        <p:sp>
          <p:nvSpPr>
            <p:cNvPr id="571" name="Google Shape;571;p19"/>
            <p:cNvSpPr txBox="1"/>
            <p:nvPr/>
          </p:nvSpPr>
          <p:spPr>
            <a:xfrm>
              <a:off x="7792861" y="2508806"/>
              <a:ext cx="3892448" cy="193899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endParaRPr/>
            </a:p>
          </p:txBody>
        </p:sp>
        <p:cxnSp>
          <p:nvCxnSpPr>
            <p:cNvPr id="572" name="Google Shape;572;p19"/>
            <p:cNvCxnSpPr/>
            <p:nvPr/>
          </p:nvCxnSpPr>
          <p:spPr>
            <a:xfrm>
              <a:off x="8088085" y="1860738"/>
              <a:ext cx="3302000" cy="0"/>
            </a:xfrm>
            <a:prstGeom prst="straightConnector1">
              <a:avLst/>
            </a:prstGeom>
            <a:noFill/>
            <a:ln w="9525" cap="flat" cmpd="sng">
              <a:solidFill>
                <a:schemeClr val="lt1"/>
              </a:solidFill>
              <a:prstDash val="solid"/>
              <a:miter lim="800000"/>
              <a:headEnd type="none" w="sm" len="sm"/>
              <a:tailEnd type="none" w="sm" len="sm"/>
            </a:ln>
          </p:spPr>
        </p:cxnSp>
        <p:cxnSp>
          <p:nvCxnSpPr>
            <p:cNvPr id="573" name="Google Shape;573;p19"/>
            <p:cNvCxnSpPr/>
            <p:nvPr/>
          </p:nvCxnSpPr>
          <p:spPr>
            <a:xfrm>
              <a:off x="8088085" y="5095866"/>
              <a:ext cx="3302000" cy="0"/>
            </a:xfrm>
            <a:prstGeom prst="straightConnector1">
              <a:avLst/>
            </a:prstGeom>
            <a:noFill/>
            <a:ln w="9525" cap="flat" cmpd="sng">
              <a:solidFill>
                <a:schemeClr val="lt1"/>
              </a:solidFill>
              <a:prstDash val="solid"/>
              <a:miter lim="800000"/>
              <a:headEnd type="none" w="sm" len="sm"/>
              <a:tailEnd type="none" w="sm" len="sm"/>
            </a:ln>
          </p:spPr>
        </p:cxnSp>
      </p:grpSp>
      <p:sp>
        <p:nvSpPr>
          <p:cNvPr id="574" name="Google Shape;574;p19"/>
          <p:cNvSpPr/>
          <p:nvPr/>
        </p:nvSpPr>
        <p:spPr>
          <a:xfrm>
            <a:off x="10506497" y="-18450"/>
            <a:ext cx="1685503" cy="1288708"/>
          </a:xfrm>
          <a:custGeom>
            <a:avLst/>
            <a:gdLst/>
            <a:ahLst/>
            <a:cxnLst/>
            <a:rect l="l" t="t" r="r" b="b"/>
            <a:pathLst>
              <a:path w="1685503" h="1288708" extrusionOk="0">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5" name="Google Shape;575;p19"/>
          <p:cNvSpPr/>
          <p:nvPr/>
        </p:nvSpPr>
        <p:spPr>
          <a:xfrm>
            <a:off x="7389386" y="5177132"/>
            <a:ext cx="3332296" cy="1680868"/>
          </a:xfrm>
          <a:custGeom>
            <a:avLst/>
            <a:gdLst/>
            <a:ahLst/>
            <a:cxnLst/>
            <a:rect l="l" t="t" r="r" b="b"/>
            <a:pathLst>
              <a:path w="3332296" h="1680868" extrusionOk="0">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76" name="Google Shape;576;p19"/>
          <p:cNvSpPr/>
          <p:nvPr/>
        </p:nvSpPr>
        <p:spPr>
          <a:xfrm>
            <a:off x="1445449" y="723726"/>
            <a:ext cx="4650551"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Average Completion Time – Agency Wise</a:t>
            </a:r>
            <a:endParaRPr/>
          </a:p>
        </p:txBody>
      </p:sp>
      <p:sp>
        <p:nvSpPr>
          <p:cNvPr id="577" name="Google Shape;577;p19"/>
          <p:cNvSpPr/>
          <p:nvPr/>
        </p:nvSpPr>
        <p:spPr>
          <a:xfrm>
            <a:off x="1502830" y="772363"/>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578" name="Google Shape;578;p19" descr="This is an icon of a bar chart and a line chart. "/>
          <p:cNvGrpSpPr/>
          <p:nvPr/>
        </p:nvGrpSpPr>
        <p:grpSpPr>
          <a:xfrm>
            <a:off x="1583635" y="878546"/>
            <a:ext cx="196255" cy="196255"/>
            <a:chOff x="4319588" y="2492375"/>
            <a:chExt cx="287338" cy="287338"/>
          </a:xfrm>
        </p:grpSpPr>
        <p:sp>
          <p:nvSpPr>
            <p:cNvPr id="579" name="Google Shape;579;p19"/>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580" name="Google Shape;580;p19"/>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581" name="Google Shape;581;p19"/>
          <p:cNvPicPr preferRelativeResize="0"/>
          <p:nvPr/>
        </p:nvPicPr>
        <p:blipFill rotWithShape="1">
          <a:blip r:embed="rId3">
            <a:alphaModFix/>
          </a:blip>
          <a:srcRect/>
          <a:stretch/>
        </p:blipFill>
        <p:spPr>
          <a:xfrm>
            <a:off x="1371366" y="1436683"/>
            <a:ext cx="9350315" cy="415828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p:nvPr/>
        </p:nvSpPr>
        <p:spPr>
          <a:xfrm>
            <a:off x="304800" y="1687232"/>
            <a:ext cx="5257344" cy="427500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0" name="Google Shape;70;p2"/>
          <p:cNvSpPr/>
          <p:nvPr/>
        </p:nvSpPr>
        <p:spPr>
          <a:xfrm>
            <a:off x="4942738" y="4063222"/>
            <a:ext cx="6101297" cy="711023"/>
          </a:xfrm>
          <a:prstGeom prst="roundRect">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1" name="Google Shape;71;p2"/>
          <p:cNvSpPr/>
          <p:nvPr/>
        </p:nvSpPr>
        <p:spPr>
          <a:xfrm>
            <a:off x="4942738" y="5251216"/>
            <a:ext cx="6101297" cy="711023"/>
          </a:xfrm>
          <a:prstGeom prst="roundRect">
            <a:avLst>
              <a:gd name="adj" fmla="val 50000"/>
            </a:avLst>
          </a:prstGeom>
          <a:solidFill>
            <a:srgbClr val="A6A6A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2" name="Google Shape;72;p2"/>
          <p:cNvSpPr/>
          <p:nvPr/>
        </p:nvSpPr>
        <p:spPr>
          <a:xfrm>
            <a:off x="4942738" y="2875227"/>
            <a:ext cx="6101297" cy="711023"/>
          </a:xfrm>
          <a:prstGeom prst="roundRect">
            <a:avLst>
              <a:gd name="adj" fmla="val 50000"/>
            </a:avLst>
          </a:prstGeom>
          <a:solidFill>
            <a:srgbClr val="3F3F3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3" name="Google Shape;73;p2"/>
          <p:cNvSpPr/>
          <p:nvPr/>
        </p:nvSpPr>
        <p:spPr>
          <a:xfrm>
            <a:off x="4942738" y="1687232"/>
            <a:ext cx="6101297" cy="71102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4" name="Google Shape;74;p2"/>
          <p:cNvSpPr txBox="1">
            <a:spLocks noGrp="1"/>
          </p:cNvSpPr>
          <p:nvPr>
            <p:ph type="title"/>
          </p:nvPr>
        </p:nvSpPr>
        <p:spPr>
          <a:xfrm>
            <a:off x="838200" y="525818"/>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NYC 311</a:t>
            </a:r>
            <a:endParaRPr/>
          </a:p>
        </p:txBody>
      </p:sp>
      <p:sp>
        <p:nvSpPr>
          <p:cNvPr id="75" name="Google Shape;75;p2"/>
          <p:cNvSpPr txBox="1">
            <a:spLocks noGrp="1"/>
          </p:cNvSpPr>
          <p:nvPr>
            <p:ph type="sldNum" idx="12"/>
          </p:nvPr>
        </p:nvSpPr>
        <p:spPr>
          <a:xfrm>
            <a:off x="11677650" y="589475"/>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a:t>
            </a:fld>
            <a:endParaRPr/>
          </a:p>
        </p:txBody>
      </p:sp>
      <p:graphicFrame>
        <p:nvGraphicFramePr>
          <p:cNvPr id="76" name="Google Shape;76;p2" descr="This is a chart. "/>
          <p:cNvGraphicFramePr/>
          <p:nvPr/>
        </p:nvGraphicFramePr>
        <p:xfrm>
          <a:off x="431320" y="2041702"/>
          <a:ext cx="4323969" cy="3675428"/>
        </p:xfrm>
        <a:graphic>
          <a:graphicData uri="http://schemas.openxmlformats.org/drawingml/2006/chart">
            <c:chart xmlns:c="http://schemas.openxmlformats.org/drawingml/2006/chart" xmlns:r="http://schemas.openxmlformats.org/officeDocument/2006/relationships" r:id="rId3"/>
          </a:graphicData>
        </a:graphic>
      </p:graphicFrame>
      <p:sp>
        <p:nvSpPr>
          <p:cNvPr id="77" name="Google Shape;77;p2"/>
          <p:cNvSpPr/>
          <p:nvPr/>
        </p:nvSpPr>
        <p:spPr>
          <a:xfrm rot="-5400000" flipH="1">
            <a:off x="3031392" y="3398122"/>
            <a:ext cx="4635087" cy="806859"/>
          </a:xfrm>
          <a:prstGeom prst="rect">
            <a:avLst/>
          </a:prstGeom>
          <a:solidFill>
            <a:schemeClr val="lt1"/>
          </a:solidFill>
          <a:ln>
            <a:noFill/>
          </a:ln>
          <a:effectLst>
            <a:outerShdw blurRad="152400" dist="25400" algn="l" rotWithShape="0">
              <a:srgbClr val="000000">
                <a:alpha val="1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8" name="Google Shape;78;p2"/>
          <p:cNvSpPr/>
          <p:nvPr/>
        </p:nvSpPr>
        <p:spPr>
          <a:xfrm rot="-5400000" flipH="1">
            <a:off x="3028618" y="3398121"/>
            <a:ext cx="4635094" cy="806853"/>
          </a:xfrm>
          <a:prstGeom prst="rect">
            <a:avLst/>
          </a:prstGeom>
          <a:solidFill>
            <a:schemeClr val="lt1"/>
          </a:solidFill>
          <a:ln>
            <a:noFill/>
          </a:ln>
          <a:effectLst>
            <a:outerShdw blurRad="177800" dist="50800" dir="10800000" algn="r" rotWithShape="0">
              <a:srgbClr val="000000">
                <a:alpha val="1882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79" name="Google Shape;79;p2"/>
          <p:cNvSpPr/>
          <p:nvPr/>
        </p:nvSpPr>
        <p:spPr>
          <a:xfrm rot="-5400000" flipH="1">
            <a:off x="2772874" y="3421309"/>
            <a:ext cx="5152128" cy="80685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0" name="Google Shape;80;p2"/>
          <p:cNvSpPr txBox="1"/>
          <p:nvPr/>
        </p:nvSpPr>
        <p:spPr>
          <a:xfrm>
            <a:off x="5973593" y="1933979"/>
            <a:ext cx="3989558"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Non-emergency public hotline </a:t>
            </a:r>
            <a:endParaRPr/>
          </a:p>
        </p:txBody>
      </p:sp>
      <p:sp>
        <p:nvSpPr>
          <p:cNvPr id="81" name="Google Shape;81;p2"/>
          <p:cNvSpPr/>
          <p:nvPr/>
        </p:nvSpPr>
        <p:spPr>
          <a:xfrm>
            <a:off x="10374600" y="1755645"/>
            <a:ext cx="572112" cy="572112"/>
          </a:xfrm>
          <a:prstGeom prst="ellipse">
            <a:avLst/>
          </a:prstGeom>
          <a:solidFill>
            <a:schemeClr val="lt1"/>
          </a:solidFill>
          <a:ln>
            <a:noFill/>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2" name="Google Shape;82;p2"/>
          <p:cNvSpPr txBox="1"/>
          <p:nvPr/>
        </p:nvSpPr>
        <p:spPr>
          <a:xfrm>
            <a:off x="5973593" y="3016339"/>
            <a:ext cx="3989558" cy="43088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Citizens requests services for municipal or infrastructural issues</a:t>
            </a:r>
            <a:endParaRPr/>
          </a:p>
        </p:txBody>
      </p:sp>
      <p:sp>
        <p:nvSpPr>
          <p:cNvPr id="83" name="Google Shape;83;p2"/>
          <p:cNvSpPr/>
          <p:nvPr/>
        </p:nvSpPr>
        <p:spPr>
          <a:xfrm>
            <a:off x="10374600" y="2945726"/>
            <a:ext cx="572112" cy="572112"/>
          </a:xfrm>
          <a:prstGeom prst="ellipse">
            <a:avLst/>
          </a:prstGeom>
          <a:solidFill>
            <a:schemeClr val="lt1"/>
          </a:solidFill>
          <a:ln>
            <a:noFill/>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4" name="Google Shape;84;p2"/>
          <p:cNvSpPr txBox="1"/>
          <p:nvPr/>
        </p:nvSpPr>
        <p:spPr>
          <a:xfrm>
            <a:off x="5973593" y="4206399"/>
            <a:ext cx="3989558" cy="43088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Data is proactively updated daily basis for the last 10 years</a:t>
            </a:r>
            <a:endParaRPr/>
          </a:p>
        </p:txBody>
      </p:sp>
      <p:sp>
        <p:nvSpPr>
          <p:cNvPr id="85" name="Google Shape;85;p2"/>
          <p:cNvSpPr/>
          <p:nvPr/>
        </p:nvSpPr>
        <p:spPr>
          <a:xfrm>
            <a:off x="10374600" y="4135786"/>
            <a:ext cx="572112" cy="572112"/>
          </a:xfrm>
          <a:prstGeom prst="ellipse">
            <a:avLst/>
          </a:prstGeom>
          <a:solidFill>
            <a:schemeClr val="lt1"/>
          </a:solidFill>
          <a:ln>
            <a:noFill/>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6" name="Google Shape;86;p2"/>
          <p:cNvSpPr txBox="1"/>
          <p:nvPr/>
        </p:nvSpPr>
        <p:spPr>
          <a:xfrm>
            <a:off x="5973593" y="5501686"/>
            <a:ext cx="3989558" cy="215444"/>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US" sz="1400" b="0" i="0" u="none" strike="noStrike" cap="none">
                <a:solidFill>
                  <a:schemeClr val="lt1"/>
                </a:solidFill>
                <a:latin typeface="Quattrocento Sans"/>
                <a:ea typeface="Quattrocento Sans"/>
                <a:cs typeface="Quattrocento Sans"/>
                <a:sym typeface="Quattrocento Sans"/>
              </a:rPr>
              <a:t>Data helps in better urban planning</a:t>
            </a:r>
            <a:endParaRPr/>
          </a:p>
        </p:txBody>
      </p:sp>
      <p:sp>
        <p:nvSpPr>
          <p:cNvPr id="87" name="Google Shape;87;p2"/>
          <p:cNvSpPr/>
          <p:nvPr/>
        </p:nvSpPr>
        <p:spPr>
          <a:xfrm>
            <a:off x="10374600" y="5323352"/>
            <a:ext cx="572112" cy="572112"/>
          </a:xfrm>
          <a:prstGeom prst="ellipse">
            <a:avLst/>
          </a:prstGeom>
          <a:solidFill>
            <a:schemeClr val="lt1"/>
          </a:solidFill>
          <a:ln>
            <a:noFill/>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88" name="Google Shape;88;p2"/>
          <p:cNvSpPr/>
          <p:nvPr/>
        </p:nvSpPr>
        <p:spPr>
          <a:xfrm>
            <a:off x="304800" y="1096518"/>
            <a:ext cx="11520083" cy="5343376"/>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grpSp>
        <p:nvGrpSpPr>
          <p:cNvPr id="587" name="Google Shape;587;p20"/>
          <p:cNvGrpSpPr/>
          <p:nvPr/>
        </p:nvGrpSpPr>
        <p:grpSpPr>
          <a:xfrm>
            <a:off x="-984186" y="315167"/>
            <a:ext cx="13829748" cy="6227666"/>
            <a:chOff x="1250950" y="914400"/>
            <a:chExt cx="6398080" cy="2908996"/>
          </a:xfrm>
        </p:grpSpPr>
        <p:sp>
          <p:nvSpPr>
            <p:cNvPr id="588" name="Google Shape;588;p20"/>
            <p:cNvSpPr/>
            <p:nvPr/>
          </p:nvSpPr>
          <p:spPr>
            <a:xfrm>
              <a:off x="1257299" y="3740139"/>
              <a:ext cx="6391731" cy="83257"/>
            </a:xfrm>
            <a:prstGeom prst="roundRect">
              <a:avLst>
                <a:gd name="adj" fmla="val 5000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89" name="Google Shape;589;p20"/>
            <p:cNvSpPr/>
            <p:nvPr/>
          </p:nvSpPr>
          <p:spPr>
            <a:xfrm>
              <a:off x="2209800" y="914400"/>
              <a:ext cx="4605211" cy="2757714"/>
            </a:xfrm>
            <a:prstGeom prst="round2SameRect">
              <a:avLst>
                <a:gd name="adj1" fmla="val 5842"/>
                <a:gd name="adj2" fmla="val 0"/>
              </a:avLst>
            </a:prstGeom>
            <a:gradFill>
              <a:gsLst>
                <a:gs pos="0">
                  <a:schemeClr val="dk1"/>
                </a:gs>
                <a:gs pos="50000">
                  <a:srgbClr val="0C0C0C"/>
                </a:gs>
                <a:gs pos="100000">
                  <a:srgbClr val="262626"/>
                </a:gs>
              </a:gsLst>
              <a:lin ang="5400000" scaled="0"/>
            </a:gradFill>
            <a:ln w="381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0" name="Google Shape;590;p20"/>
            <p:cNvSpPr/>
            <p:nvPr/>
          </p:nvSpPr>
          <p:spPr>
            <a:xfrm>
              <a:off x="2340705" y="1074057"/>
              <a:ext cx="4343400" cy="24350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1" name="Google Shape;591;p20"/>
            <p:cNvSpPr/>
            <p:nvPr/>
          </p:nvSpPr>
          <p:spPr>
            <a:xfrm>
              <a:off x="1257299" y="3659415"/>
              <a:ext cx="6391729" cy="125410"/>
            </a:xfrm>
            <a:prstGeom prst="rect">
              <a:avLst/>
            </a:prstGeom>
            <a:gradFill>
              <a:gsLst>
                <a:gs pos="0">
                  <a:srgbClr val="BFBFBF"/>
                </a:gs>
                <a:gs pos="63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592" name="Google Shape;592;p20"/>
            <p:cNvCxnSpPr/>
            <p:nvPr/>
          </p:nvCxnSpPr>
          <p:spPr>
            <a:xfrm>
              <a:off x="1250950" y="3775402"/>
              <a:ext cx="6391729" cy="0"/>
            </a:xfrm>
            <a:prstGeom prst="straightConnector1">
              <a:avLst/>
            </a:prstGeom>
            <a:noFill/>
            <a:ln w="9525" cap="flat" cmpd="sng">
              <a:solidFill>
                <a:srgbClr val="A5A5A5"/>
              </a:solidFill>
              <a:prstDash val="solid"/>
              <a:miter lim="800000"/>
              <a:headEnd type="none" w="sm" len="sm"/>
              <a:tailEnd type="none" w="sm" len="sm"/>
            </a:ln>
            <a:effectLst>
              <a:outerShdw blurRad="12700" algn="t" rotWithShape="0">
                <a:srgbClr val="BFBFBF">
                  <a:alpha val="63921"/>
                </a:srgbClr>
              </a:outerShdw>
            </a:effectLst>
          </p:spPr>
        </p:cxnSp>
        <p:sp>
          <p:nvSpPr>
            <p:cNvPr id="593" name="Google Shape;593;p20"/>
            <p:cNvSpPr/>
            <p:nvPr/>
          </p:nvSpPr>
          <p:spPr>
            <a:xfrm>
              <a:off x="7085489" y="3730171"/>
              <a:ext cx="267654" cy="36576"/>
            </a:xfrm>
            <a:prstGeom prst="roundRect">
              <a:avLst>
                <a:gd name="adj" fmla="val 5000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4" name="Google Shape;594;p20"/>
            <p:cNvSpPr/>
            <p:nvPr/>
          </p:nvSpPr>
          <p:spPr>
            <a:xfrm rot="10800000" flipH="1">
              <a:off x="7366908" y="3659414"/>
              <a:ext cx="282121" cy="163982"/>
            </a:xfrm>
            <a:prstGeom prst="round1Rect">
              <a:avLst>
                <a:gd name="adj" fmla="val 21302"/>
              </a:avLst>
            </a:prstGeom>
            <a:gradFill>
              <a:gsLst>
                <a:gs pos="0">
                  <a:srgbClr val="FFFFFF">
                    <a:alpha val="63921"/>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5" name="Google Shape;595;p20"/>
            <p:cNvSpPr/>
            <p:nvPr/>
          </p:nvSpPr>
          <p:spPr>
            <a:xfrm rot="10800000">
              <a:off x="1257295" y="3659414"/>
              <a:ext cx="282121" cy="163982"/>
            </a:xfrm>
            <a:prstGeom prst="round1Rect">
              <a:avLst>
                <a:gd name="adj" fmla="val 21302"/>
              </a:avLst>
            </a:prstGeom>
            <a:gradFill>
              <a:gsLst>
                <a:gs pos="0">
                  <a:srgbClr val="FFFFFF">
                    <a:alpha val="26666"/>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6" name="Google Shape;596;p20"/>
            <p:cNvSpPr/>
            <p:nvPr/>
          </p:nvSpPr>
          <p:spPr>
            <a:xfrm rot="10800000">
              <a:off x="3931784" y="3672340"/>
              <a:ext cx="1042761" cy="67696"/>
            </a:xfrm>
            <a:prstGeom prst="round2SameRect">
              <a:avLst>
                <a:gd name="adj1" fmla="val 50000"/>
                <a:gd name="adj2" fmla="val 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597" name="Google Shape;597;p20"/>
            <p:cNvSpPr/>
            <p:nvPr/>
          </p:nvSpPr>
          <p:spPr>
            <a:xfrm>
              <a:off x="4574594" y="914400"/>
              <a:ext cx="2240418" cy="2757714"/>
            </a:xfrm>
            <a:custGeom>
              <a:avLst/>
              <a:gdLst/>
              <a:ahLst/>
              <a:cxnLst/>
              <a:rect l="l" t="t" r="r" b="b"/>
              <a:pathLst>
                <a:path w="1997203" h="2757714" extrusionOk="0">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a:gsLst>
                <a:gs pos="0">
                  <a:srgbClr val="FFFFFF">
                    <a:alpha val="784"/>
                  </a:srgbClr>
                </a:gs>
                <a:gs pos="21000">
                  <a:srgbClr val="FFFFFF">
                    <a:alpha val="784"/>
                  </a:srgbClr>
                </a:gs>
                <a:gs pos="100000">
                  <a:srgbClr val="FFFFFF">
                    <a:alpha val="3176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598" name="Google Shape;598;p20"/>
          <p:cNvGrpSpPr/>
          <p:nvPr/>
        </p:nvGrpSpPr>
        <p:grpSpPr>
          <a:xfrm>
            <a:off x="4680922" y="1828807"/>
            <a:ext cx="3892448" cy="3235128"/>
            <a:chOff x="7792861" y="1860738"/>
            <a:chExt cx="3892448" cy="3235128"/>
          </a:xfrm>
        </p:grpSpPr>
        <p:sp>
          <p:nvSpPr>
            <p:cNvPr id="599" name="Google Shape;599;p20"/>
            <p:cNvSpPr txBox="1"/>
            <p:nvPr/>
          </p:nvSpPr>
          <p:spPr>
            <a:xfrm>
              <a:off x="7792861" y="2508806"/>
              <a:ext cx="3892448" cy="193899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endParaRPr/>
            </a:p>
          </p:txBody>
        </p:sp>
        <p:cxnSp>
          <p:nvCxnSpPr>
            <p:cNvPr id="600" name="Google Shape;600;p20"/>
            <p:cNvCxnSpPr/>
            <p:nvPr/>
          </p:nvCxnSpPr>
          <p:spPr>
            <a:xfrm>
              <a:off x="8088085" y="1860738"/>
              <a:ext cx="3302000" cy="0"/>
            </a:xfrm>
            <a:prstGeom prst="straightConnector1">
              <a:avLst/>
            </a:prstGeom>
            <a:noFill/>
            <a:ln w="9525" cap="flat" cmpd="sng">
              <a:solidFill>
                <a:schemeClr val="lt1"/>
              </a:solidFill>
              <a:prstDash val="solid"/>
              <a:miter lim="800000"/>
              <a:headEnd type="none" w="sm" len="sm"/>
              <a:tailEnd type="none" w="sm" len="sm"/>
            </a:ln>
          </p:spPr>
        </p:cxnSp>
        <p:cxnSp>
          <p:nvCxnSpPr>
            <p:cNvPr id="601" name="Google Shape;601;p20"/>
            <p:cNvCxnSpPr/>
            <p:nvPr/>
          </p:nvCxnSpPr>
          <p:spPr>
            <a:xfrm>
              <a:off x="8088085" y="5095866"/>
              <a:ext cx="3302000" cy="0"/>
            </a:xfrm>
            <a:prstGeom prst="straightConnector1">
              <a:avLst/>
            </a:prstGeom>
            <a:noFill/>
            <a:ln w="9525" cap="flat" cmpd="sng">
              <a:solidFill>
                <a:schemeClr val="lt1"/>
              </a:solidFill>
              <a:prstDash val="solid"/>
              <a:miter lim="800000"/>
              <a:headEnd type="none" w="sm" len="sm"/>
              <a:tailEnd type="none" w="sm" len="sm"/>
            </a:ln>
          </p:spPr>
        </p:cxnSp>
      </p:grpSp>
      <p:sp>
        <p:nvSpPr>
          <p:cNvPr id="602" name="Google Shape;602;p20"/>
          <p:cNvSpPr/>
          <p:nvPr/>
        </p:nvSpPr>
        <p:spPr>
          <a:xfrm>
            <a:off x="10506497" y="-18450"/>
            <a:ext cx="1685503" cy="1288708"/>
          </a:xfrm>
          <a:custGeom>
            <a:avLst/>
            <a:gdLst/>
            <a:ahLst/>
            <a:cxnLst/>
            <a:rect l="l" t="t" r="r" b="b"/>
            <a:pathLst>
              <a:path w="1685503" h="1288708" extrusionOk="0">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03" name="Google Shape;603;p20"/>
          <p:cNvSpPr/>
          <p:nvPr/>
        </p:nvSpPr>
        <p:spPr>
          <a:xfrm>
            <a:off x="7389386" y="5177132"/>
            <a:ext cx="3332296" cy="1680868"/>
          </a:xfrm>
          <a:custGeom>
            <a:avLst/>
            <a:gdLst/>
            <a:ahLst/>
            <a:cxnLst/>
            <a:rect l="l" t="t" r="r" b="b"/>
            <a:pathLst>
              <a:path w="3332296" h="1680868" extrusionOk="0">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604" name="Google Shape;604;p20"/>
          <p:cNvSpPr/>
          <p:nvPr/>
        </p:nvSpPr>
        <p:spPr>
          <a:xfrm>
            <a:off x="1445449" y="723726"/>
            <a:ext cx="4650551"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Average Completion Time – Agency Wise</a:t>
            </a:r>
            <a:endParaRPr/>
          </a:p>
        </p:txBody>
      </p:sp>
      <p:sp>
        <p:nvSpPr>
          <p:cNvPr id="605" name="Google Shape;605;p20"/>
          <p:cNvSpPr/>
          <p:nvPr/>
        </p:nvSpPr>
        <p:spPr>
          <a:xfrm>
            <a:off x="1502830" y="772363"/>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606" name="Google Shape;606;p20" descr="This is an icon of a bar chart and a line chart. "/>
          <p:cNvGrpSpPr/>
          <p:nvPr/>
        </p:nvGrpSpPr>
        <p:grpSpPr>
          <a:xfrm>
            <a:off x="1583635" y="878546"/>
            <a:ext cx="196255" cy="196255"/>
            <a:chOff x="4319588" y="2492375"/>
            <a:chExt cx="287338" cy="287338"/>
          </a:xfrm>
        </p:grpSpPr>
        <p:sp>
          <p:nvSpPr>
            <p:cNvPr id="607" name="Google Shape;607;p20"/>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08" name="Google Shape;608;p20"/>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609" name="Google Shape;609;p20"/>
          <p:cNvPicPr preferRelativeResize="0"/>
          <p:nvPr/>
        </p:nvPicPr>
        <p:blipFill rotWithShape="1">
          <a:blip r:embed="rId3">
            <a:alphaModFix/>
          </a:blip>
          <a:srcRect/>
          <a:stretch/>
        </p:blipFill>
        <p:spPr>
          <a:xfrm>
            <a:off x="2834691" y="1464477"/>
            <a:ext cx="6522617" cy="422483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21"/>
          <p:cNvSpPr txBox="1">
            <a:spLocks noGrp="1"/>
          </p:cNvSpPr>
          <p:nvPr>
            <p:ph type="title"/>
          </p:nvPr>
        </p:nvSpPr>
        <p:spPr>
          <a:xfrm>
            <a:off x="838200" y="525818"/>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CLUSTERING</a:t>
            </a:r>
            <a:endParaRPr/>
          </a:p>
        </p:txBody>
      </p:sp>
      <p:sp>
        <p:nvSpPr>
          <p:cNvPr id="616" name="Google Shape;616;p21"/>
          <p:cNvSpPr txBox="1">
            <a:spLocks noGrp="1"/>
          </p:cNvSpPr>
          <p:nvPr>
            <p:ph type="sldNum" idx="12"/>
          </p:nvPr>
        </p:nvSpPr>
        <p:spPr>
          <a:xfrm>
            <a:off x="11677650" y="589475"/>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21</a:t>
            </a:fld>
            <a:endParaRPr/>
          </a:p>
        </p:txBody>
      </p:sp>
      <p:sp>
        <p:nvSpPr>
          <p:cNvPr id="617" name="Google Shape;617;p21"/>
          <p:cNvSpPr txBox="1"/>
          <p:nvPr/>
        </p:nvSpPr>
        <p:spPr>
          <a:xfrm>
            <a:off x="670644" y="1470462"/>
            <a:ext cx="10788394" cy="4431983"/>
          </a:xfrm>
          <a:prstGeom prst="rect">
            <a:avLst/>
          </a:prstGeom>
          <a:noFill/>
          <a:ln>
            <a:noFill/>
          </a:ln>
        </p:spPr>
        <p:txBody>
          <a:bodyPr spcFirstLastPara="1" wrap="square" lIns="0" tIns="0" rIns="0" bIns="0" anchor="b" anchorCtr="0">
            <a:spAutoFit/>
          </a:bodyPr>
          <a:lstStyle/>
          <a:p>
            <a:pPr marL="285750" marR="0" lvl="0" indent="-285750" algn="just" rtl="0">
              <a:spcBef>
                <a:spcPts val="0"/>
              </a:spcBef>
              <a:spcAft>
                <a:spcPts val="0"/>
              </a:spcAft>
              <a:buClr>
                <a:srgbClr val="3F3F3F"/>
              </a:buClr>
              <a:buSzPts val="2400"/>
              <a:buFont typeface="Noto Sans Symbols"/>
              <a:buChar char="▪"/>
            </a:pPr>
            <a:r>
              <a:rPr lang="en-US" sz="2400" b="1">
                <a:solidFill>
                  <a:srgbClr val="3F3F3F"/>
                </a:solidFill>
                <a:latin typeface="Quattrocento Sans"/>
                <a:ea typeface="Quattrocento Sans"/>
                <a:cs typeface="Quattrocento Sans"/>
                <a:sym typeface="Quattrocento Sans"/>
              </a:rPr>
              <a:t>Running K-Means clustering algorithm over various zip codes available in the Cleaned Data Set.</a:t>
            </a:r>
            <a:endParaRPr/>
          </a:p>
          <a:p>
            <a:pPr marL="285750" marR="0" lvl="0" indent="-133350" algn="just" rtl="0">
              <a:spcBef>
                <a:spcPts val="0"/>
              </a:spcBef>
              <a:spcAft>
                <a:spcPts val="0"/>
              </a:spcAft>
              <a:buClr>
                <a:schemeClr val="dk1"/>
              </a:buClr>
              <a:buSzPts val="2400"/>
              <a:buFont typeface="Noto Sans Symbols"/>
              <a:buNone/>
            </a:pPr>
            <a:endParaRPr sz="2400" b="1">
              <a:solidFill>
                <a:srgbClr val="3F3F3F"/>
              </a:solidFill>
              <a:latin typeface="Quattrocento Sans"/>
              <a:ea typeface="Quattrocento Sans"/>
              <a:cs typeface="Quattrocento Sans"/>
              <a:sym typeface="Quattrocento Sans"/>
            </a:endParaRPr>
          </a:p>
          <a:p>
            <a:pPr marL="285750" marR="0" lvl="0" indent="-285750" algn="just" rtl="0">
              <a:spcBef>
                <a:spcPts val="0"/>
              </a:spcBef>
              <a:spcAft>
                <a:spcPts val="0"/>
              </a:spcAft>
              <a:buClr>
                <a:srgbClr val="3F3F3F"/>
              </a:buClr>
              <a:buSzPts val="2400"/>
              <a:buFont typeface="Noto Sans Symbols"/>
              <a:buChar char="▪"/>
            </a:pPr>
            <a:r>
              <a:rPr lang="en-US" sz="2400" b="1">
                <a:solidFill>
                  <a:srgbClr val="3F3F3F"/>
                </a:solidFill>
                <a:latin typeface="Quattrocento Sans"/>
                <a:ea typeface="Quattrocento Sans"/>
                <a:cs typeface="Quattrocento Sans"/>
                <a:sym typeface="Quattrocento Sans"/>
              </a:rPr>
              <a:t>Analyzing the resulting clusters of zip codes to uncover any underlying similarity or patterns in the way complaints are being raised from a group of zip codes.</a:t>
            </a:r>
            <a:endParaRPr/>
          </a:p>
          <a:p>
            <a:pPr marL="285750" marR="0" lvl="0" indent="-133350" algn="just" rtl="0">
              <a:spcBef>
                <a:spcPts val="0"/>
              </a:spcBef>
              <a:spcAft>
                <a:spcPts val="0"/>
              </a:spcAft>
              <a:buClr>
                <a:schemeClr val="dk1"/>
              </a:buClr>
              <a:buSzPts val="2400"/>
              <a:buFont typeface="Noto Sans Symbols"/>
              <a:buNone/>
            </a:pPr>
            <a:endParaRPr sz="2400" b="1">
              <a:solidFill>
                <a:srgbClr val="3F3F3F"/>
              </a:solidFill>
              <a:latin typeface="Quattrocento Sans"/>
              <a:ea typeface="Quattrocento Sans"/>
              <a:cs typeface="Quattrocento Sans"/>
              <a:sym typeface="Quattrocento Sans"/>
            </a:endParaRPr>
          </a:p>
          <a:p>
            <a:pPr marL="285750" marR="0" lvl="0" indent="-285750" algn="just" rtl="0">
              <a:spcBef>
                <a:spcPts val="0"/>
              </a:spcBef>
              <a:spcAft>
                <a:spcPts val="0"/>
              </a:spcAft>
              <a:buClr>
                <a:srgbClr val="3F3F3F"/>
              </a:buClr>
              <a:buSzPts val="2400"/>
              <a:buFont typeface="Noto Sans Symbols"/>
              <a:buChar char="▪"/>
            </a:pPr>
            <a:r>
              <a:rPr lang="en-US" sz="2400" b="1">
                <a:solidFill>
                  <a:srgbClr val="3F3F3F"/>
                </a:solidFill>
                <a:latin typeface="Quattrocento Sans"/>
                <a:ea typeface="Quattrocento Sans"/>
                <a:cs typeface="Quattrocento Sans"/>
                <a:sym typeface="Quattrocento Sans"/>
              </a:rPr>
              <a:t>Problem Formulation : </a:t>
            </a:r>
            <a:endParaRPr/>
          </a:p>
          <a:p>
            <a:pPr marL="285750" marR="0" lvl="0" indent="-133350" algn="just" rtl="0">
              <a:spcBef>
                <a:spcPts val="0"/>
              </a:spcBef>
              <a:spcAft>
                <a:spcPts val="0"/>
              </a:spcAft>
              <a:buClr>
                <a:schemeClr val="dk1"/>
              </a:buClr>
              <a:buSzPts val="2400"/>
              <a:buFont typeface="Noto Sans Symbols"/>
              <a:buNone/>
            </a:pPr>
            <a:endParaRPr sz="2400" b="1">
              <a:solidFill>
                <a:srgbClr val="3F3F3F"/>
              </a:solidFill>
              <a:latin typeface="Quattrocento Sans"/>
              <a:ea typeface="Quattrocento Sans"/>
              <a:cs typeface="Quattrocento Sans"/>
              <a:sym typeface="Quattrocento Sans"/>
            </a:endParaRPr>
          </a:p>
          <a:p>
            <a:pPr marL="742950" marR="0" lvl="1" indent="-285750" algn="just"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Each Unique Zip-Code was represented as a 13-D standardized vector of Complaint_Type count.</a:t>
            </a:r>
            <a:endParaRPr/>
          </a:p>
          <a:p>
            <a:pPr marL="742950" marR="0" lvl="1" indent="-285750" algn="just"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Ran K-Means simulation runs starting from 2 Clusters up to 20 Clusters and tried plotting an Elbow curve shown in the figure below.</a:t>
            </a:r>
            <a:endParaRPr/>
          </a:p>
        </p:txBody>
      </p:sp>
      <p:sp>
        <p:nvSpPr>
          <p:cNvPr id="618" name="Google Shape;618;p21"/>
          <p:cNvSpPr/>
          <p:nvPr/>
        </p:nvSpPr>
        <p:spPr>
          <a:xfrm>
            <a:off x="304800" y="1124262"/>
            <a:ext cx="11520083" cy="5124385"/>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3"/>
        <p:cNvGrpSpPr/>
        <p:nvPr/>
      </p:nvGrpSpPr>
      <p:grpSpPr>
        <a:xfrm>
          <a:off x="0" y="0"/>
          <a:ext cx="0" cy="0"/>
          <a:chOff x="0" y="0"/>
          <a:chExt cx="0" cy="0"/>
        </a:xfrm>
      </p:grpSpPr>
      <p:sp>
        <p:nvSpPr>
          <p:cNvPr id="624" name="Google Shape;624;p22"/>
          <p:cNvSpPr/>
          <p:nvPr/>
        </p:nvSpPr>
        <p:spPr>
          <a:xfrm>
            <a:off x="304800" y="1611544"/>
            <a:ext cx="11520083" cy="4637103"/>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625" name="Google Shape;625;p22" descr="This is an icon of a cellphone. "/>
          <p:cNvGrpSpPr/>
          <p:nvPr/>
        </p:nvGrpSpPr>
        <p:grpSpPr>
          <a:xfrm>
            <a:off x="7323719" y="3367615"/>
            <a:ext cx="148718" cy="193653"/>
            <a:chOff x="7373011" y="2614988"/>
            <a:chExt cx="220663" cy="287338"/>
          </a:xfrm>
        </p:grpSpPr>
        <p:sp>
          <p:nvSpPr>
            <p:cNvPr id="626" name="Google Shape;626;p22"/>
            <p:cNvSpPr/>
            <p:nvPr/>
          </p:nvSpPr>
          <p:spPr>
            <a:xfrm>
              <a:off x="7373011" y="2614988"/>
              <a:ext cx="220663" cy="287338"/>
            </a:xfrm>
            <a:custGeom>
              <a:avLst/>
              <a:gdLst/>
              <a:ahLst/>
              <a:cxnLst/>
              <a:rect l="l" t="t" r="r" b="b"/>
              <a:pathLst>
                <a:path w="695" h="906" extrusionOk="0">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27" name="Google Shape;627;p22"/>
            <p:cNvSpPr/>
            <p:nvPr/>
          </p:nvSpPr>
          <p:spPr>
            <a:xfrm>
              <a:off x="74317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28" name="Google Shape;628;p22"/>
            <p:cNvSpPr/>
            <p:nvPr/>
          </p:nvSpPr>
          <p:spPr>
            <a:xfrm>
              <a:off x="74698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29" name="Google Shape;629;p22"/>
            <p:cNvSpPr/>
            <p:nvPr/>
          </p:nvSpPr>
          <p:spPr>
            <a:xfrm>
              <a:off x="75079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30" name="Google Shape;630;p22"/>
            <p:cNvSpPr/>
            <p:nvPr/>
          </p:nvSpPr>
          <p:spPr>
            <a:xfrm>
              <a:off x="74317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31" name="Google Shape;631;p22"/>
            <p:cNvSpPr/>
            <p:nvPr/>
          </p:nvSpPr>
          <p:spPr>
            <a:xfrm>
              <a:off x="74698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32" name="Google Shape;632;p22"/>
            <p:cNvSpPr/>
            <p:nvPr/>
          </p:nvSpPr>
          <p:spPr>
            <a:xfrm>
              <a:off x="75079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33" name="Google Shape;633;p22"/>
            <p:cNvSpPr/>
            <p:nvPr/>
          </p:nvSpPr>
          <p:spPr>
            <a:xfrm>
              <a:off x="74317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34" name="Google Shape;634;p22"/>
            <p:cNvSpPr/>
            <p:nvPr/>
          </p:nvSpPr>
          <p:spPr>
            <a:xfrm>
              <a:off x="74698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635" name="Google Shape;635;p22" descr="This is an icon of money."/>
          <p:cNvGrpSpPr/>
          <p:nvPr/>
        </p:nvGrpSpPr>
        <p:grpSpPr>
          <a:xfrm>
            <a:off x="7306040" y="4029772"/>
            <a:ext cx="165086" cy="166002"/>
            <a:chOff x="7340467" y="3286760"/>
            <a:chExt cx="285750" cy="287338"/>
          </a:xfrm>
        </p:grpSpPr>
        <p:sp>
          <p:nvSpPr>
            <p:cNvPr id="636" name="Google Shape;636;p22"/>
            <p:cNvSpPr/>
            <p:nvPr/>
          </p:nvSpPr>
          <p:spPr>
            <a:xfrm>
              <a:off x="7340467" y="3286760"/>
              <a:ext cx="285750" cy="182563"/>
            </a:xfrm>
            <a:custGeom>
              <a:avLst/>
              <a:gdLst/>
              <a:ahLst/>
              <a:cxnLst/>
              <a:rect l="l" t="t" r="r" b="b"/>
              <a:pathLst>
                <a:path w="903" h="573" extrusionOk="0">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37" name="Google Shape;637;p22"/>
            <p:cNvSpPr/>
            <p:nvPr/>
          </p:nvSpPr>
          <p:spPr>
            <a:xfrm>
              <a:off x="7369042" y="3315335"/>
              <a:ext cx="228600" cy="125413"/>
            </a:xfrm>
            <a:custGeom>
              <a:avLst/>
              <a:gdLst/>
              <a:ahLst/>
              <a:cxnLst/>
              <a:rect l="l" t="t" r="r" b="b"/>
              <a:pathLst>
                <a:path w="723" h="392" extrusionOk="0">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38" name="Google Shape;638;p22"/>
            <p:cNvSpPr/>
            <p:nvPr/>
          </p:nvSpPr>
          <p:spPr>
            <a:xfrm>
              <a:off x="7349992" y="3540760"/>
              <a:ext cx="133350" cy="33338"/>
            </a:xfrm>
            <a:custGeom>
              <a:avLst/>
              <a:gdLst/>
              <a:ahLst/>
              <a:cxnLst/>
              <a:rect l="l" t="t" r="r" b="b"/>
              <a:pathLst>
                <a:path w="421" h="104" extrusionOk="0">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39" name="Google Shape;639;p22"/>
            <p:cNvSpPr/>
            <p:nvPr/>
          </p:nvSpPr>
          <p:spPr>
            <a:xfrm>
              <a:off x="7349992" y="3416935"/>
              <a:ext cx="133350" cy="28575"/>
            </a:xfrm>
            <a:custGeom>
              <a:avLst/>
              <a:gdLst/>
              <a:ahLst/>
              <a:cxnLst/>
              <a:rect l="l" t="t" r="r" b="b"/>
              <a:pathLst>
                <a:path w="420" h="90" extrusionOk="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40" name="Google Shape;640;p22"/>
            <p:cNvSpPr/>
            <p:nvPr/>
          </p:nvSpPr>
          <p:spPr>
            <a:xfrm>
              <a:off x="7349992" y="3445510"/>
              <a:ext cx="133350" cy="23813"/>
            </a:xfrm>
            <a:custGeom>
              <a:avLst/>
              <a:gdLst/>
              <a:ahLst/>
              <a:cxnLst/>
              <a:rect l="l" t="t" r="r" b="b"/>
              <a:pathLst>
                <a:path w="421" h="75" extrusionOk="0">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41" name="Google Shape;641;p22"/>
            <p:cNvSpPr/>
            <p:nvPr/>
          </p:nvSpPr>
          <p:spPr>
            <a:xfrm>
              <a:off x="7349992" y="3516947"/>
              <a:ext cx="133350" cy="23813"/>
            </a:xfrm>
            <a:custGeom>
              <a:avLst/>
              <a:gdLst/>
              <a:ahLst/>
              <a:cxnLst/>
              <a:rect l="l" t="t" r="r" b="b"/>
              <a:pathLst>
                <a:path w="421" h="75" extrusionOk="0">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42" name="Google Shape;642;p22"/>
            <p:cNvSpPr/>
            <p:nvPr/>
          </p:nvSpPr>
          <p:spPr>
            <a:xfrm>
              <a:off x="7349992" y="3493135"/>
              <a:ext cx="133350" cy="23813"/>
            </a:xfrm>
            <a:custGeom>
              <a:avLst/>
              <a:gdLst/>
              <a:ahLst/>
              <a:cxnLst/>
              <a:rect l="l" t="t" r="r" b="b"/>
              <a:pathLst>
                <a:path w="421" h="75" extrusionOk="0">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43" name="Google Shape;643;p22"/>
            <p:cNvSpPr/>
            <p:nvPr/>
          </p:nvSpPr>
          <p:spPr>
            <a:xfrm>
              <a:off x="7349992" y="3469322"/>
              <a:ext cx="133350" cy="23813"/>
            </a:xfrm>
            <a:custGeom>
              <a:avLst/>
              <a:gdLst/>
              <a:ahLst/>
              <a:cxnLst/>
              <a:rect l="l" t="t" r="r" b="b"/>
              <a:pathLst>
                <a:path w="421" h="75" extrusionOk="0">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644" name="Google Shape;644;p22" descr="This is an icon of a pie chart. "/>
          <p:cNvGrpSpPr/>
          <p:nvPr/>
        </p:nvGrpSpPr>
        <p:grpSpPr>
          <a:xfrm>
            <a:off x="7280643" y="4699914"/>
            <a:ext cx="215881" cy="215881"/>
            <a:chOff x="4319588" y="4213225"/>
            <a:chExt cx="287338" cy="287338"/>
          </a:xfrm>
        </p:grpSpPr>
        <p:sp>
          <p:nvSpPr>
            <p:cNvPr id="645" name="Google Shape;645;p22"/>
            <p:cNvSpPr/>
            <p:nvPr/>
          </p:nvSpPr>
          <p:spPr>
            <a:xfrm>
              <a:off x="4471988" y="4213225"/>
              <a:ext cx="134938" cy="133350"/>
            </a:xfrm>
            <a:custGeom>
              <a:avLst/>
              <a:gdLst/>
              <a:ahLst/>
              <a:cxnLst/>
              <a:rect l="l" t="t" r="r" b="b"/>
              <a:pathLst>
                <a:path w="422" h="422" extrusionOk="0">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46" name="Google Shape;646;p22"/>
            <p:cNvSpPr/>
            <p:nvPr/>
          </p:nvSpPr>
          <p:spPr>
            <a:xfrm>
              <a:off x="4319588" y="4241800"/>
              <a:ext cx="220663" cy="258763"/>
            </a:xfrm>
            <a:custGeom>
              <a:avLst/>
              <a:gdLst/>
              <a:ahLst/>
              <a:cxnLst/>
              <a:rect l="l" t="t" r="r" b="b"/>
              <a:pathLst>
                <a:path w="698" h="813" extrusionOk="0">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47" name="Google Shape;647;p22"/>
            <p:cNvSpPr/>
            <p:nvPr/>
          </p:nvSpPr>
          <p:spPr>
            <a:xfrm>
              <a:off x="4471988" y="4356100"/>
              <a:ext cx="134938" cy="98425"/>
            </a:xfrm>
            <a:custGeom>
              <a:avLst/>
              <a:gdLst/>
              <a:ahLst/>
              <a:cxnLst/>
              <a:rect l="l" t="t" r="r" b="b"/>
              <a:pathLst>
                <a:path w="422" h="307" extrusionOk="0">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sp>
        <p:nvSpPr>
          <p:cNvPr id="648" name="Google Shape;648;p22" descr="This is an icon of an hourglass."/>
          <p:cNvSpPr/>
          <p:nvPr/>
        </p:nvSpPr>
        <p:spPr>
          <a:xfrm>
            <a:off x="7310461" y="5371530"/>
            <a:ext cx="156245" cy="213495"/>
          </a:xfrm>
          <a:custGeom>
            <a:avLst/>
            <a:gdLst/>
            <a:ahLst/>
            <a:cxnLst/>
            <a:rect l="l" t="t" r="r" b="b"/>
            <a:pathLst>
              <a:path w="658" h="896" extrusionOk="0">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49" name="Google Shape;649;p22"/>
          <p:cNvSpPr/>
          <p:nvPr/>
        </p:nvSpPr>
        <p:spPr>
          <a:xfrm>
            <a:off x="3689448" y="1427549"/>
            <a:ext cx="5079797"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nvGrpSpPr>
          <p:cNvPr id="650" name="Google Shape;650;p22" descr="This is an icon of a bar chart and a line chart. "/>
          <p:cNvGrpSpPr/>
          <p:nvPr/>
        </p:nvGrpSpPr>
        <p:grpSpPr>
          <a:xfrm>
            <a:off x="3841584" y="1570941"/>
            <a:ext cx="196255" cy="196255"/>
            <a:chOff x="4319588" y="2492375"/>
            <a:chExt cx="287338" cy="287338"/>
          </a:xfrm>
        </p:grpSpPr>
        <p:sp>
          <p:nvSpPr>
            <p:cNvPr id="651" name="Google Shape;651;p22"/>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652" name="Google Shape;652;p22"/>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sp>
        <p:nvSpPr>
          <p:cNvPr id="653" name="Google Shape;653;p22"/>
          <p:cNvSpPr txBox="1">
            <a:spLocks noGrp="1"/>
          </p:cNvSpPr>
          <p:nvPr>
            <p:ph type="title"/>
          </p:nvPr>
        </p:nvSpPr>
        <p:spPr>
          <a:xfrm>
            <a:off x="838200" y="545696"/>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CLUSTERING</a:t>
            </a:r>
            <a:endParaRPr/>
          </a:p>
        </p:txBody>
      </p:sp>
      <p:sp>
        <p:nvSpPr>
          <p:cNvPr id="654" name="Google Shape;654;p22"/>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22</a:t>
            </a:fld>
            <a:endParaRPr/>
          </a:p>
        </p:txBody>
      </p:sp>
      <p:pic>
        <p:nvPicPr>
          <p:cNvPr id="655" name="Google Shape;655;p22"/>
          <p:cNvPicPr preferRelativeResize="0"/>
          <p:nvPr/>
        </p:nvPicPr>
        <p:blipFill rotWithShape="1">
          <a:blip r:embed="rId3">
            <a:alphaModFix/>
          </a:blip>
          <a:srcRect/>
          <a:stretch/>
        </p:blipFill>
        <p:spPr>
          <a:xfrm>
            <a:off x="974361" y="2666999"/>
            <a:ext cx="10268262" cy="22710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23"/>
          <p:cNvSpPr/>
          <p:nvPr/>
        </p:nvSpPr>
        <p:spPr>
          <a:xfrm>
            <a:off x="304800" y="1611544"/>
            <a:ext cx="11520083" cy="4637103"/>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662" name="Google Shape;662;p23" descr="This is an icon of a cellphone. "/>
          <p:cNvGrpSpPr/>
          <p:nvPr/>
        </p:nvGrpSpPr>
        <p:grpSpPr>
          <a:xfrm>
            <a:off x="7323719" y="3367615"/>
            <a:ext cx="148718" cy="193653"/>
            <a:chOff x="7373011" y="2614988"/>
            <a:chExt cx="220663" cy="287338"/>
          </a:xfrm>
        </p:grpSpPr>
        <p:sp>
          <p:nvSpPr>
            <p:cNvPr id="663" name="Google Shape;663;p23"/>
            <p:cNvSpPr/>
            <p:nvPr/>
          </p:nvSpPr>
          <p:spPr>
            <a:xfrm>
              <a:off x="7373011" y="2614988"/>
              <a:ext cx="220663" cy="287338"/>
            </a:xfrm>
            <a:custGeom>
              <a:avLst/>
              <a:gdLst/>
              <a:ahLst/>
              <a:cxnLst/>
              <a:rect l="l" t="t" r="r" b="b"/>
              <a:pathLst>
                <a:path w="695" h="906" extrusionOk="0">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64" name="Google Shape;664;p23"/>
            <p:cNvSpPr/>
            <p:nvPr/>
          </p:nvSpPr>
          <p:spPr>
            <a:xfrm>
              <a:off x="74317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65" name="Google Shape;665;p23"/>
            <p:cNvSpPr/>
            <p:nvPr/>
          </p:nvSpPr>
          <p:spPr>
            <a:xfrm>
              <a:off x="74698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66" name="Google Shape;666;p23"/>
            <p:cNvSpPr/>
            <p:nvPr/>
          </p:nvSpPr>
          <p:spPr>
            <a:xfrm>
              <a:off x="75079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67" name="Google Shape;667;p23"/>
            <p:cNvSpPr/>
            <p:nvPr/>
          </p:nvSpPr>
          <p:spPr>
            <a:xfrm>
              <a:off x="74317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68" name="Google Shape;668;p23"/>
            <p:cNvSpPr/>
            <p:nvPr/>
          </p:nvSpPr>
          <p:spPr>
            <a:xfrm>
              <a:off x="74698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69" name="Google Shape;669;p23"/>
            <p:cNvSpPr/>
            <p:nvPr/>
          </p:nvSpPr>
          <p:spPr>
            <a:xfrm>
              <a:off x="75079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70" name="Google Shape;670;p23"/>
            <p:cNvSpPr/>
            <p:nvPr/>
          </p:nvSpPr>
          <p:spPr>
            <a:xfrm>
              <a:off x="74317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71" name="Google Shape;671;p23"/>
            <p:cNvSpPr/>
            <p:nvPr/>
          </p:nvSpPr>
          <p:spPr>
            <a:xfrm>
              <a:off x="74698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672" name="Google Shape;672;p23" descr="This is an icon of money."/>
          <p:cNvGrpSpPr/>
          <p:nvPr/>
        </p:nvGrpSpPr>
        <p:grpSpPr>
          <a:xfrm>
            <a:off x="7306040" y="4029772"/>
            <a:ext cx="165086" cy="166002"/>
            <a:chOff x="7340467" y="3286760"/>
            <a:chExt cx="285750" cy="287338"/>
          </a:xfrm>
        </p:grpSpPr>
        <p:sp>
          <p:nvSpPr>
            <p:cNvPr id="673" name="Google Shape;673;p23"/>
            <p:cNvSpPr/>
            <p:nvPr/>
          </p:nvSpPr>
          <p:spPr>
            <a:xfrm>
              <a:off x="7340467" y="3286760"/>
              <a:ext cx="285750" cy="182563"/>
            </a:xfrm>
            <a:custGeom>
              <a:avLst/>
              <a:gdLst/>
              <a:ahLst/>
              <a:cxnLst/>
              <a:rect l="l" t="t" r="r" b="b"/>
              <a:pathLst>
                <a:path w="903" h="573" extrusionOk="0">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74" name="Google Shape;674;p23"/>
            <p:cNvSpPr/>
            <p:nvPr/>
          </p:nvSpPr>
          <p:spPr>
            <a:xfrm>
              <a:off x="7369042" y="3315335"/>
              <a:ext cx="228600" cy="125413"/>
            </a:xfrm>
            <a:custGeom>
              <a:avLst/>
              <a:gdLst/>
              <a:ahLst/>
              <a:cxnLst/>
              <a:rect l="l" t="t" r="r" b="b"/>
              <a:pathLst>
                <a:path w="723" h="392" extrusionOk="0">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75" name="Google Shape;675;p23"/>
            <p:cNvSpPr/>
            <p:nvPr/>
          </p:nvSpPr>
          <p:spPr>
            <a:xfrm>
              <a:off x="7349992" y="3540760"/>
              <a:ext cx="133350" cy="33338"/>
            </a:xfrm>
            <a:custGeom>
              <a:avLst/>
              <a:gdLst/>
              <a:ahLst/>
              <a:cxnLst/>
              <a:rect l="l" t="t" r="r" b="b"/>
              <a:pathLst>
                <a:path w="421" h="104" extrusionOk="0">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76" name="Google Shape;676;p23"/>
            <p:cNvSpPr/>
            <p:nvPr/>
          </p:nvSpPr>
          <p:spPr>
            <a:xfrm>
              <a:off x="7349992" y="3416935"/>
              <a:ext cx="133350" cy="28575"/>
            </a:xfrm>
            <a:custGeom>
              <a:avLst/>
              <a:gdLst/>
              <a:ahLst/>
              <a:cxnLst/>
              <a:rect l="l" t="t" r="r" b="b"/>
              <a:pathLst>
                <a:path w="420" h="90" extrusionOk="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77" name="Google Shape;677;p23"/>
            <p:cNvSpPr/>
            <p:nvPr/>
          </p:nvSpPr>
          <p:spPr>
            <a:xfrm>
              <a:off x="7349992" y="3445510"/>
              <a:ext cx="133350" cy="23813"/>
            </a:xfrm>
            <a:custGeom>
              <a:avLst/>
              <a:gdLst/>
              <a:ahLst/>
              <a:cxnLst/>
              <a:rect l="l" t="t" r="r" b="b"/>
              <a:pathLst>
                <a:path w="421" h="75" extrusionOk="0">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78" name="Google Shape;678;p23"/>
            <p:cNvSpPr/>
            <p:nvPr/>
          </p:nvSpPr>
          <p:spPr>
            <a:xfrm>
              <a:off x="7349992" y="3516947"/>
              <a:ext cx="133350" cy="23813"/>
            </a:xfrm>
            <a:custGeom>
              <a:avLst/>
              <a:gdLst/>
              <a:ahLst/>
              <a:cxnLst/>
              <a:rect l="l" t="t" r="r" b="b"/>
              <a:pathLst>
                <a:path w="421" h="75" extrusionOk="0">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79" name="Google Shape;679;p23"/>
            <p:cNvSpPr/>
            <p:nvPr/>
          </p:nvSpPr>
          <p:spPr>
            <a:xfrm>
              <a:off x="7349992" y="3493135"/>
              <a:ext cx="133350" cy="23813"/>
            </a:xfrm>
            <a:custGeom>
              <a:avLst/>
              <a:gdLst/>
              <a:ahLst/>
              <a:cxnLst/>
              <a:rect l="l" t="t" r="r" b="b"/>
              <a:pathLst>
                <a:path w="421" h="75" extrusionOk="0">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80" name="Google Shape;680;p23"/>
            <p:cNvSpPr/>
            <p:nvPr/>
          </p:nvSpPr>
          <p:spPr>
            <a:xfrm>
              <a:off x="7349992" y="3469322"/>
              <a:ext cx="133350" cy="23813"/>
            </a:xfrm>
            <a:custGeom>
              <a:avLst/>
              <a:gdLst/>
              <a:ahLst/>
              <a:cxnLst/>
              <a:rect l="l" t="t" r="r" b="b"/>
              <a:pathLst>
                <a:path w="421" h="75" extrusionOk="0">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681" name="Google Shape;681;p23" descr="This is an icon of a pie chart. "/>
          <p:cNvGrpSpPr/>
          <p:nvPr/>
        </p:nvGrpSpPr>
        <p:grpSpPr>
          <a:xfrm>
            <a:off x="7280643" y="4699914"/>
            <a:ext cx="215881" cy="215881"/>
            <a:chOff x="4319588" y="4213225"/>
            <a:chExt cx="287338" cy="287338"/>
          </a:xfrm>
        </p:grpSpPr>
        <p:sp>
          <p:nvSpPr>
            <p:cNvPr id="682" name="Google Shape;682;p23"/>
            <p:cNvSpPr/>
            <p:nvPr/>
          </p:nvSpPr>
          <p:spPr>
            <a:xfrm>
              <a:off x="4471988" y="4213225"/>
              <a:ext cx="134938" cy="133350"/>
            </a:xfrm>
            <a:custGeom>
              <a:avLst/>
              <a:gdLst/>
              <a:ahLst/>
              <a:cxnLst/>
              <a:rect l="l" t="t" r="r" b="b"/>
              <a:pathLst>
                <a:path w="422" h="422" extrusionOk="0">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83" name="Google Shape;683;p23"/>
            <p:cNvSpPr/>
            <p:nvPr/>
          </p:nvSpPr>
          <p:spPr>
            <a:xfrm>
              <a:off x="4319588" y="4241800"/>
              <a:ext cx="220663" cy="258763"/>
            </a:xfrm>
            <a:custGeom>
              <a:avLst/>
              <a:gdLst/>
              <a:ahLst/>
              <a:cxnLst/>
              <a:rect l="l" t="t" r="r" b="b"/>
              <a:pathLst>
                <a:path w="698" h="813" extrusionOk="0">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84" name="Google Shape;684;p23"/>
            <p:cNvSpPr/>
            <p:nvPr/>
          </p:nvSpPr>
          <p:spPr>
            <a:xfrm>
              <a:off x="4471988" y="4356100"/>
              <a:ext cx="134938" cy="98425"/>
            </a:xfrm>
            <a:custGeom>
              <a:avLst/>
              <a:gdLst/>
              <a:ahLst/>
              <a:cxnLst/>
              <a:rect l="l" t="t" r="r" b="b"/>
              <a:pathLst>
                <a:path w="422" h="307" extrusionOk="0">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sp>
        <p:nvSpPr>
          <p:cNvPr id="685" name="Google Shape;685;p23" descr="This is an icon of an hourglass."/>
          <p:cNvSpPr/>
          <p:nvPr/>
        </p:nvSpPr>
        <p:spPr>
          <a:xfrm>
            <a:off x="7310461" y="5371530"/>
            <a:ext cx="156245" cy="213495"/>
          </a:xfrm>
          <a:custGeom>
            <a:avLst/>
            <a:gdLst/>
            <a:ahLst/>
            <a:cxnLst/>
            <a:rect l="l" t="t" r="r" b="b"/>
            <a:pathLst>
              <a:path w="658" h="896" extrusionOk="0">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86" name="Google Shape;686;p23"/>
          <p:cNvSpPr txBox="1">
            <a:spLocks noGrp="1"/>
          </p:cNvSpPr>
          <p:nvPr>
            <p:ph type="title"/>
          </p:nvPr>
        </p:nvSpPr>
        <p:spPr>
          <a:xfrm>
            <a:off x="838200" y="545696"/>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CLUSTERING</a:t>
            </a:r>
            <a:endParaRPr/>
          </a:p>
        </p:txBody>
      </p:sp>
      <p:sp>
        <p:nvSpPr>
          <p:cNvPr id="687" name="Google Shape;687;p23"/>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23</a:t>
            </a:fld>
            <a:endParaRPr/>
          </a:p>
        </p:txBody>
      </p:sp>
      <p:pic>
        <p:nvPicPr>
          <p:cNvPr id="688" name="Google Shape;688;p23"/>
          <p:cNvPicPr preferRelativeResize="0"/>
          <p:nvPr/>
        </p:nvPicPr>
        <p:blipFill rotWithShape="1">
          <a:blip r:embed="rId3">
            <a:alphaModFix/>
          </a:blip>
          <a:srcRect/>
          <a:stretch/>
        </p:blipFill>
        <p:spPr>
          <a:xfrm>
            <a:off x="1451172" y="1681360"/>
            <a:ext cx="2133600" cy="838200"/>
          </a:xfrm>
          <a:prstGeom prst="rect">
            <a:avLst/>
          </a:prstGeom>
          <a:noFill/>
          <a:ln>
            <a:noFill/>
          </a:ln>
        </p:spPr>
      </p:pic>
      <p:sp>
        <p:nvSpPr>
          <p:cNvPr id="690" name="Google Shape;690;p23"/>
          <p:cNvSpPr txBox="1"/>
          <p:nvPr/>
        </p:nvSpPr>
        <p:spPr>
          <a:xfrm>
            <a:off x="4881540" y="2587861"/>
            <a:ext cx="6630906" cy="2954655"/>
          </a:xfrm>
          <a:prstGeom prst="rect">
            <a:avLst/>
          </a:prstGeom>
          <a:noFill/>
          <a:ln>
            <a:noFill/>
          </a:ln>
        </p:spPr>
        <p:txBody>
          <a:bodyPr spcFirstLastPara="1" wrap="square" lIns="0" tIns="0" rIns="0" bIns="0" anchor="b" anchorCtr="0">
            <a:spAutoFit/>
          </a:bodyPr>
          <a:lstStyle/>
          <a:p>
            <a:pPr marL="457200" marR="0" lvl="1" indent="0" algn="just" rtl="0">
              <a:spcBef>
                <a:spcPts val="0"/>
              </a:spcBef>
              <a:spcAft>
                <a:spcPts val="0"/>
              </a:spcAft>
              <a:buNone/>
            </a:pPr>
            <a:r>
              <a:rPr lang="en-US" sz="2400" b="1" i="0" u="none" strike="noStrike" cap="none" dirty="0">
                <a:solidFill>
                  <a:srgbClr val="3F3F3F"/>
                </a:solidFill>
                <a:latin typeface="Quattrocento Sans"/>
                <a:ea typeface="Quattrocento Sans"/>
                <a:cs typeface="Quattrocento Sans"/>
                <a:sym typeface="Quattrocento Sans"/>
              </a:rPr>
              <a:t>The cost(J) on Y-Axis in the plot represents - Inertia which is the sum of squared distances of samples to their closest cluster center. </a:t>
            </a:r>
            <a:endParaRPr dirty="0"/>
          </a:p>
          <a:p>
            <a:pPr marL="457200" marR="0" lvl="1" indent="0" algn="just" rtl="0">
              <a:spcBef>
                <a:spcPts val="0"/>
              </a:spcBef>
              <a:spcAft>
                <a:spcPts val="0"/>
              </a:spcAft>
              <a:buNone/>
            </a:pPr>
            <a:endParaRPr sz="2400" b="1" i="0" u="none" strike="noStrike" cap="none" dirty="0">
              <a:solidFill>
                <a:srgbClr val="3F3F3F"/>
              </a:solidFill>
              <a:latin typeface="Quattrocento Sans"/>
              <a:ea typeface="Quattrocento Sans"/>
              <a:cs typeface="Quattrocento Sans"/>
              <a:sym typeface="Quattrocento Sans"/>
            </a:endParaRPr>
          </a:p>
          <a:p>
            <a:pPr marL="457200" marR="0" lvl="1" indent="0" algn="just" rtl="0">
              <a:spcBef>
                <a:spcPts val="0"/>
              </a:spcBef>
              <a:spcAft>
                <a:spcPts val="0"/>
              </a:spcAft>
              <a:buNone/>
            </a:pPr>
            <a:r>
              <a:rPr lang="en-US" sz="2400" b="1" i="0" u="none" strike="noStrike" cap="none" dirty="0">
                <a:solidFill>
                  <a:srgbClr val="3F3F3F"/>
                </a:solidFill>
                <a:latin typeface="Quattrocento Sans"/>
                <a:ea typeface="Quattrocento Sans"/>
                <a:cs typeface="Quattrocento Sans"/>
                <a:sym typeface="Quattrocento Sans"/>
              </a:rPr>
              <a:t>Elbow at approximately K = 8. Therefore selected 8 as the value for the number of clusters and re-ran K-Means to obtain the results.</a:t>
            </a:r>
            <a:endParaRPr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186" y="2519560"/>
            <a:ext cx="4263354" cy="365264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24"/>
          <p:cNvSpPr/>
          <p:nvPr/>
        </p:nvSpPr>
        <p:spPr>
          <a:xfrm>
            <a:off x="335963" y="1104901"/>
            <a:ext cx="11520000" cy="4975800"/>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697" name="Google Shape;697;p24" descr="This is an icon of a cellphone. "/>
          <p:cNvGrpSpPr/>
          <p:nvPr/>
        </p:nvGrpSpPr>
        <p:grpSpPr>
          <a:xfrm>
            <a:off x="7323719" y="3367615"/>
            <a:ext cx="148718" cy="193653"/>
            <a:chOff x="7373011" y="2614988"/>
            <a:chExt cx="220663" cy="287338"/>
          </a:xfrm>
        </p:grpSpPr>
        <p:sp>
          <p:nvSpPr>
            <p:cNvPr id="698" name="Google Shape;698;p24"/>
            <p:cNvSpPr/>
            <p:nvPr/>
          </p:nvSpPr>
          <p:spPr>
            <a:xfrm>
              <a:off x="7373011" y="2614988"/>
              <a:ext cx="220663" cy="287338"/>
            </a:xfrm>
            <a:custGeom>
              <a:avLst/>
              <a:gdLst/>
              <a:ahLst/>
              <a:cxnLst/>
              <a:rect l="l" t="t" r="r" b="b"/>
              <a:pathLst>
                <a:path w="695" h="906" extrusionOk="0">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699" name="Google Shape;699;p24"/>
            <p:cNvSpPr/>
            <p:nvPr/>
          </p:nvSpPr>
          <p:spPr>
            <a:xfrm>
              <a:off x="74317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00" name="Google Shape;700;p24"/>
            <p:cNvSpPr/>
            <p:nvPr/>
          </p:nvSpPr>
          <p:spPr>
            <a:xfrm>
              <a:off x="74698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01" name="Google Shape;701;p24"/>
            <p:cNvSpPr/>
            <p:nvPr/>
          </p:nvSpPr>
          <p:spPr>
            <a:xfrm>
              <a:off x="75079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02" name="Google Shape;702;p24"/>
            <p:cNvSpPr/>
            <p:nvPr/>
          </p:nvSpPr>
          <p:spPr>
            <a:xfrm>
              <a:off x="74317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03" name="Google Shape;703;p24"/>
            <p:cNvSpPr/>
            <p:nvPr/>
          </p:nvSpPr>
          <p:spPr>
            <a:xfrm>
              <a:off x="74698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04" name="Google Shape;704;p24"/>
            <p:cNvSpPr/>
            <p:nvPr/>
          </p:nvSpPr>
          <p:spPr>
            <a:xfrm>
              <a:off x="75079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05" name="Google Shape;705;p24"/>
            <p:cNvSpPr/>
            <p:nvPr/>
          </p:nvSpPr>
          <p:spPr>
            <a:xfrm>
              <a:off x="74317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06" name="Google Shape;706;p24"/>
            <p:cNvSpPr/>
            <p:nvPr/>
          </p:nvSpPr>
          <p:spPr>
            <a:xfrm>
              <a:off x="74698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707" name="Google Shape;707;p24" descr="This is an icon of money."/>
          <p:cNvGrpSpPr/>
          <p:nvPr/>
        </p:nvGrpSpPr>
        <p:grpSpPr>
          <a:xfrm>
            <a:off x="7306040" y="4029772"/>
            <a:ext cx="165086" cy="166002"/>
            <a:chOff x="7340467" y="3286760"/>
            <a:chExt cx="285750" cy="287338"/>
          </a:xfrm>
        </p:grpSpPr>
        <p:sp>
          <p:nvSpPr>
            <p:cNvPr id="708" name="Google Shape;708;p24"/>
            <p:cNvSpPr/>
            <p:nvPr/>
          </p:nvSpPr>
          <p:spPr>
            <a:xfrm>
              <a:off x="7340467" y="3286760"/>
              <a:ext cx="285750" cy="182563"/>
            </a:xfrm>
            <a:custGeom>
              <a:avLst/>
              <a:gdLst/>
              <a:ahLst/>
              <a:cxnLst/>
              <a:rect l="l" t="t" r="r" b="b"/>
              <a:pathLst>
                <a:path w="903" h="573" extrusionOk="0">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09" name="Google Shape;709;p24"/>
            <p:cNvSpPr/>
            <p:nvPr/>
          </p:nvSpPr>
          <p:spPr>
            <a:xfrm>
              <a:off x="7369042" y="3315335"/>
              <a:ext cx="228600" cy="125413"/>
            </a:xfrm>
            <a:custGeom>
              <a:avLst/>
              <a:gdLst/>
              <a:ahLst/>
              <a:cxnLst/>
              <a:rect l="l" t="t" r="r" b="b"/>
              <a:pathLst>
                <a:path w="723" h="392" extrusionOk="0">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10" name="Google Shape;710;p24"/>
            <p:cNvSpPr/>
            <p:nvPr/>
          </p:nvSpPr>
          <p:spPr>
            <a:xfrm>
              <a:off x="7349992" y="3540760"/>
              <a:ext cx="133350" cy="33338"/>
            </a:xfrm>
            <a:custGeom>
              <a:avLst/>
              <a:gdLst/>
              <a:ahLst/>
              <a:cxnLst/>
              <a:rect l="l" t="t" r="r" b="b"/>
              <a:pathLst>
                <a:path w="421" h="104" extrusionOk="0">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11" name="Google Shape;711;p24"/>
            <p:cNvSpPr/>
            <p:nvPr/>
          </p:nvSpPr>
          <p:spPr>
            <a:xfrm>
              <a:off x="7349992" y="3416935"/>
              <a:ext cx="133350" cy="28575"/>
            </a:xfrm>
            <a:custGeom>
              <a:avLst/>
              <a:gdLst/>
              <a:ahLst/>
              <a:cxnLst/>
              <a:rect l="l" t="t" r="r" b="b"/>
              <a:pathLst>
                <a:path w="420" h="90" extrusionOk="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12" name="Google Shape;712;p24"/>
            <p:cNvSpPr/>
            <p:nvPr/>
          </p:nvSpPr>
          <p:spPr>
            <a:xfrm>
              <a:off x="7349992" y="3445510"/>
              <a:ext cx="133350" cy="23813"/>
            </a:xfrm>
            <a:custGeom>
              <a:avLst/>
              <a:gdLst/>
              <a:ahLst/>
              <a:cxnLst/>
              <a:rect l="l" t="t" r="r" b="b"/>
              <a:pathLst>
                <a:path w="421" h="75" extrusionOk="0">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13" name="Google Shape;713;p24"/>
            <p:cNvSpPr/>
            <p:nvPr/>
          </p:nvSpPr>
          <p:spPr>
            <a:xfrm>
              <a:off x="7349992" y="3516947"/>
              <a:ext cx="133350" cy="23813"/>
            </a:xfrm>
            <a:custGeom>
              <a:avLst/>
              <a:gdLst/>
              <a:ahLst/>
              <a:cxnLst/>
              <a:rect l="l" t="t" r="r" b="b"/>
              <a:pathLst>
                <a:path w="421" h="75" extrusionOk="0">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14" name="Google Shape;714;p24"/>
            <p:cNvSpPr/>
            <p:nvPr/>
          </p:nvSpPr>
          <p:spPr>
            <a:xfrm>
              <a:off x="7349992" y="3493135"/>
              <a:ext cx="133350" cy="23813"/>
            </a:xfrm>
            <a:custGeom>
              <a:avLst/>
              <a:gdLst/>
              <a:ahLst/>
              <a:cxnLst/>
              <a:rect l="l" t="t" r="r" b="b"/>
              <a:pathLst>
                <a:path w="421" h="75" extrusionOk="0">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15" name="Google Shape;715;p24"/>
            <p:cNvSpPr/>
            <p:nvPr/>
          </p:nvSpPr>
          <p:spPr>
            <a:xfrm>
              <a:off x="7349992" y="3469322"/>
              <a:ext cx="133350" cy="23813"/>
            </a:xfrm>
            <a:custGeom>
              <a:avLst/>
              <a:gdLst/>
              <a:ahLst/>
              <a:cxnLst/>
              <a:rect l="l" t="t" r="r" b="b"/>
              <a:pathLst>
                <a:path w="421" h="75" extrusionOk="0">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716" name="Google Shape;716;p24" descr="This is an icon of a pie chart. "/>
          <p:cNvGrpSpPr/>
          <p:nvPr/>
        </p:nvGrpSpPr>
        <p:grpSpPr>
          <a:xfrm>
            <a:off x="7280643" y="4699914"/>
            <a:ext cx="215881" cy="215881"/>
            <a:chOff x="4319588" y="4213225"/>
            <a:chExt cx="287338" cy="287338"/>
          </a:xfrm>
        </p:grpSpPr>
        <p:sp>
          <p:nvSpPr>
            <p:cNvPr id="717" name="Google Shape;717;p24"/>
            <p:cNvSpPr/>
            <p:nvPr/>
          </p:nvSpPr>
          <p:spPr>
            <a:xfrm>
              <a:off x="4471988" y="4213225"/>
              <a:ext cx="134938" cy="133350"/>
            </a:xfrm>
            <a:custGeom>
              <a:avLst/>
              <a:gdLst/>
              <a:ahLst/>
              <a:cxnLst/>
              <a:rect l="l" t="t" r="r" b="b"/>
              <a:pathLst>
                <a:path w="422" h="422" extrusionOk="0">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18" name="Google Shape;718;p24"/>
            <p:cNvSpPr/>
            <p:nvPr/>
          </p:nvSpPr>
          <p:spPr>
            <a:xfrm>
              <a:off x="4319588" y="4241800"/>
              <a:ext cx="220663" cy="258763"/>
            </a:xfrm>
            <a:custGeom>
              <a:avLst/>
              <a:gdLst/>
              <a:ahLst/>
              <a:cxnLst/>
              <a:rect l="l" t="t" r="r" b="b"/>
              <a:pathLst>
                <a:path w="698" h="813" extrusionOk="0">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19" name="Google Shape;719;p24"/>
            <p:cNvSpPr/>
            <p:nvPr/>
          </p:nvSpPr>
          <p:spPr>
            <a:xfrm>
              <a:off x="4471988" y="4356100"/>
              <a:ext cx="134938" cy="98425"/>
            </a:xfrm>
            <a:custGeom>
              <a:avLst/>
              <a:gdLst/>
              <a:ahLst/>
              <a:cxnLst/>
              <a:rect l="l" t="t" r="r" b="b"/>
              <a:pathLst>
                <a:path w="422" h="307" extrusionOk="0">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sp>
        <p:nvSpPr>
          <p:cNvPr id="720" name="Google Shape;720;p24" descr="This is an icon of an hourglass."/>
          <p:cNvSpPr/>
          <p:nvPr/>
        </p:nvSpPr>
        <p:spPr>
          <a:xfrm>
            <a:off x="7310461" y="5371530"/>
            <a:ext cx="156245" cy="213495"/>
          </a:xfrm>
          <a:custGeom>
            <a:avLst/>
            <a:gdLst/>
            <a:ahLst/>
            <a:cxnLst/>
            <a:rect l="l" t="t" r="r" b="b"/>
            <a:pathLst>
              <a:path w="658" h="896" extrusionOk="0">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721" name="Google Shape;721;p24"/>
          <p:cNvSpPr txBox="1">
            <a:spLocks noGrp="1"/>
          </p:cNvSpPr>
          <p:nvPr>
            <p:ph type="title"/>
          </p:nvPr>
        </p:nvSpPr>
        <p:spPr>
          <a:xfrm>
            <a:off x="838200" y="545696"/>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CLUSTERING</a:t>
            </a:r>
            <a:endParaRPr/>
          </a:p>
        </p:txBody>
      </p:sp>
      <p:sp>
        <p:nvSpPr>
          <p:cNvPr id="722" name="Google Shape;722;p24"/>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24</a:t>
            </a:fld>
            <a:endParaRPr/>
          </a:p>
        </p:txBody>
      </p:sp>
      <p:sp>
        <p:nvSpPr>
          <p:cNvPr id="723" name="Google Shape;723;p24"/>
          <p:cNvSpPr txBox="1"/>
          <p:nvPr/>
        </p:nvSpPr>
        <p:spPr>
          <a:xfrm>
            <a:off x="77041" y="1464802"/>
            <a:ext cx="11600609" cy="1754326"/>
          </a:xfrm>
          <a:prstGeom prst="rect">
            <a:avLst/>
          </a:prstGeom>
          <a:noFill/>
          <a:ln>
            <a:noFill/>
          </a:ln>
        </p:spPr>
        <p:txBody>
          <a:bodyPr spcFirstLastPara="1" wrap="square" lIns="0" tIns="0" rIns="0" bIns="0" anchor="b" anchorCtr="0">
            <a:spAutoFit/>
          </a:bodyPr>
          <a:lstStyle/>
          <a:p>
            <a:pPr marL="457200" marR="0" lvl="1" indent="0" algn="just" rtl="0">
              <a:spcBef>
                <a:spcPts val="0"/>
              </a:spcBef>
              <a:spcAft>
                <a:spcPts val="0"/>
              </a:spcAft>
              <a:buNone/>
            </a:pPr>
            <a:r>
              <a:rPr lang="en-US" sz="2200" b="1" i="0" u="none" strike="noStrike" cap="none">
                <a:solidFill>
                  <a:srgbClr val="3F3F3F"/>
                </a:solidFill>
                <a:latin typeface="Quattrocento Sans"/>
                <a:ea typeface="Quattrocento Sans"/>
                <a:cs typeface="Quattrocento Sans"/>
                <a:sym typeface="Quattrocento Sans"/>
              </a:rPr>
              <a:t>Municipal authorities can divide the entire New York city zip-codes into 8 Non-Emergency-Service-Groups (based on 8 clusters) and further allocate resources to these groups based on the more frequent and common complaint types within that group of.</a:t>
            </a:r>
            <a:endParaRPr/>
          </a:p>
          <a:p>
            <a:pPr marL="457200" marR="0" lvl="1" indent="0" algn="just" rtl="0">
              <a:spcBef>
                <a:spcPts val="0"/>
              </a:spcBef>
              <a:spcAft>
                <a:spcPts val="0"/>
              </a:spcAft>
              <a:buNone/>
            </a:pPr>
            <a:endParaRPr sz="2400" b="1" i="0" u="none" strike="noStrike" cap="none">
              <a:solidFill>
                <a:srgbClr val="3F3F3F"/>
              </a:solidFill>
              <a:latin typeface="Quattrocento Sans"/>
              <a:ea typeface="Quattrocento Sans"/>
              <a:cs typeface="Quattrocento Sans"/>
              <a:sym typeface="Quattrocento Sans"/>
            </a:endParaRPr>
          </a:p>
          <a:p>
            <a:pPr marL="457200" marR="0" lvl="1" indent="0" algn="just" rtl="0">
              <a:spcBef>
                <a:spcPts val="0"/>
              </a:spcBef>
              <a:spcAft>
                <a:spcPts val="0"/>
              </a:spcAft>
              <a:buNone/>
            </a:pPr>
            <a:endParaRPr sz="2400" b="1" i="0" u="none" strike="noStrike" cap="none">
              <a:solidFill>
                <a:srgbClr val="3F3F3F"/>
              </a:solidFill>
              <a:latin typeface="Quattrocento Sans"/>
              <a:ea typeface="Quattrocento Sans"/>
              <a:cs typeface="Quattrocento Sans"/>
              <a:sym typeface="Quattrocento Sans"/>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763" y="2821074"/>
            <a:ext cx="10058400" cy="2417396"/>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25"/>
          <p:cNvSpPr txBox="1"/>
          <p:nvPr/>
        </p:nvSpPr>
        <p:spPr>
          <a:xfrm>
            <a:off x="620810" y="974478"/>
            <a:ext cx="10162209" cy="221599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400" b="1">
                <a:solidFill>
                  <a:srgbClr val="3F3F3F"/>
                </a:solidFill>
                <a:latin typeface="Quattrocento Sans"/>
                <a:ea typeface="Quattrocento Sans"/>
                <a:cs typeface="Quattrocento Sans"/>
                <a:sym typeface="Quattrocento Sans"/>
              </a:rPr>
              <a:t>Objective :  To predict the closure time for a particular request</a:t>
            </a:r>
            <a:endParaRPr/>
          </a:p>
          <a:p>
            <a:pPr marL="0" marR="0" lvl="0" indent="0" algn="l" rtl="0">
              <a:spcBef>
                <a:spcPts val="0"/>
              </a:spcBef>
              <a:spcAft>
                <a:spcPts val="0"/>
              </a:spcAft>
              <a:buNone/>
            </a:pPr>
            <a:endParaRPr sz="2400" b="1">
              <a:solidFill>
                <a:srgbClr val="3F3F3F"/>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400" b="1">
                <a:solidFill>
                  <a:srgbClr val="3F3F3F"/>
                </a:solidFill>
                <a:latin typeface="Quattrocento Sans"/>
                <a:ea typeface="Quattrocento Sans"/>
                <a:cs typeface="Quattrocento Sans"/>
                <a:sym typeface="Quattrocento Sans"/>
              </a:rPr>
              <a:t>Models:</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Linear Regression</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Random Forest</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Gradient Boost</a:t>
            </a:r>
            <a:endParaRPr sz="2400" b="0" i="0" u="none" strike="noStrike" cap="none">
              <a:solidFill>
                <a:srgbClr val="3F3F3F"/>
              </a:solidFill>
              <a:latin typeface="Quattrocento Sans"/>
              <a:ea typeface="Quattrocento Sans"/>
              <a:cs typeface="Quattrocento Sans"/>
              <a:sym typeface="Quattrocento Sans"/>
            </a:endParaRPr>
          </a:p>
        </p:txBody>
      </p:sp>
      <p:sp>
        <p:nvSpPr>
          <p:cNvPr id="731" name="Google Shape;731;p25"/>
          <p:cNvSpPr txBox="1">
            <a:spLocks noGrp="1"/>
          </p:cNvSpPr>
          <p:nvPr>
            <p:ph type="title"/>
          </p:nvPr>
        </p:nvSpPr>
        <p:spPr>
          <a:xfrm>
            <a:off x="838200" y="322398"/>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SUPERVISED LEARNING</a:t>
            </a:r>
            <a:endParaRPr/>
          </a:p>
        </p:txBody>
      </p:sp>
      <p:sp>
        <p:nvSpPr>
          <p:cNvPr id="732" name="Google Shape;732;p25"/>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25</a:t>
            </a:fld>
            <a:endParaRPr/>
          </a:p>
        </p:txBody>
      </p:sp>
      <p:sp>
        <p:nvSpPr>
          <p:cNvPr id="733" name="Google Shape;733;p25"/>
          <p:cNvSpPr/>
          <p:nvPr/>
        </p:nvSpPr>
        <p:spPr>
          <a:xfrm>
            <a:off x="304800" y="941035"/>
            <a:ext cx="11520000" cy="5427600"/>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8"/>
        <p:cNvGrpSpPr/>
        <p:nvPr/>
      </p:nvGrpSpPr>
      <p:grpSpPr>
        <a:xfrm>
          <a:off x="0" y="0"/>
          <a:ext cx="0" cy="0"/>
          <a:chOff x="0" y="0"/>
          <a:chExt cx="0" cy="0"/>
        </a:xfrm>
      </p:grpSpPr>
      <p:sp>
        <p:nvSpPr>
          <p:cNvPr id="739" name="Google Shape;739;p26"/>
          <p:cNvSpPr txBox="1"/>
          <p:nvPr/>
        </p:nvSpPr>
        <p:spPr>
          <a:xfrm>
            <a:off x="620810" y="974478"/>
            <a:ext cx="10162209" cy="4062651"/>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400" b="1">
                <a:solidFill>
                  <a:srgbClr val="3F3F3F"/>
                </a:solidFill>
                <a:latin typeface="Quattrocento Sans"/>
                <a:ea typeface="Quattrocento Sans"/>
                <a:cs typeface="Quattrocento Sans"/>
                <a:sym typeface="Quattrocento Sans"/>
              </a:rPr>
              <a:t>Data Preparation:</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Categorical columns present</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Converted the different category into a single feature with value 1 if the data is of that category</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Converted the new columns into feature vectors</a:t>
            </a:r>
            <a:endParaRPr/>
          </a:p>
          <a:p>
            <a:pPr marL="800100" marR="0" lvl="1" indent="-190500" algn="l" rtl="0">
              <a:spcBef>
                <a:spcPts val="0"/>
              </a:spcBef>
              <a:spcAft>
                <a:spcPts val="0"/>
              </a:spcAft>
              <a:buClr>
                <a:schemeClr val="dk1"/>
              </a:buClr>
              <a:buSzPts val="2400"/>
              <a:buFont typeface="Noto Sans Symbols"/>
              <a:buNone/>
            </a:pPr>
            <a:endParaRPr sz="2400" b="1" i="0" u="none" strike="noStrike" cap="none">
              <a:solidFill>
                <a:srgbClr val="3F3F3F"/>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400" b="1">
                <a:solidFill>
                  <a:srgbClr val="3F3F3F"/>
                </a:solidFill>
                <a:latin typeface="Quattrocento Sans"/>
                <a:ea typeface="Quattrocento Sans"/>
                <a:cs typeface="Quattrocento Sans"/>
                <a:sym typeface="Quattrocento Sans"/>
              </a:rPr>
              <a:t>Hyper parameters selection:</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3 Fold cross validation</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ParamGrid with list of possible hyper parameters</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CV selects best hyper parameters from ParamGrid.</a:t>
            </a:r>
            <a:endParaRPr/>
          </a:p>
          <a:p>
            <a:pPr marL="457200" marR="0" lvl="1" indent="0" algn="l" rtl="0">
              <a:spcBef>
                <a:spcPts val="0"/>
              </a:spcBef>
              <a:spcAft>
                <a:spcPts val="0"/>
              </a:spcAft>
              <a:buNone/>
            </a:pPr>
            <a:endParaRPr sz="2400" b="0" i="0" u="none" strike="noStrike" cap="none">
              <a:solidFill>
                <a:srgbClr val="3F3F3F"/>
              </a:solidFill>
              <a:latin typeface="Quattrocento Sans"/>
              <a:ea typeface="Quattrocento Sans"/>
              <a:cs typeface="Quattrocento Sans"/>
              <a:sym typeface="Quattrocento Sans"/>
            </a:endParaRPr>
          </a:p>
        </p:txBody>
      </p:sp>
      <p:sp>
        <p:nvSpPr>
          <p:cNvPr id="740" name="Google Shape;740;p26"/>
          <p:cNvSpPr txBox="1">
            <a:spLocks noGrp="1"/>
          </p:cNvSpPr>
          <p:nvPr>
            <p:ph type="title"/>
          </p:nvPr>
        </p:nvSpPr>
        <p:spPr>
          <a:xfrm>
            <a:off x="838200" y="322398"/>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SUPERVISED LEARNING</a:t>
            </a:r>
            <a:endParaRPr/>
          </a:p>
        </p:txBody>
      </p:sp>
      <p:sp>
        <p:nvSpPr>
          <p:cNvPr id="741" name="Google Shape;741;p26"/>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26</a:t>
            </a:fld>
            <a:endParaRPr/>
          </a:p>
        </p:txBody>
      </p:sp>
      <p:sp>
        <p:nvSpPr>
          <p:cNvPr id="742" name="Google Shape;742;p26"/>
          <p:cNvSpPr/>
          <p:nvPr/>
        </p:nvSpPr>
        <p:spPr>
          <a:xfrm>
            <a:off x="304800" y="941035"/>
            <a:ext cx="11520083" cy="5427651"/>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7"/>
        <p:cNvGrpSpPr/>
        <p:nvPr/>
      </p:nvGrpSpPr>
      <p:grpSpPr>
        <a:xfrm>
          <a:off x="0" y="0"/>
          <a:ext cx="0" cy="0"/>
          <a:chOff x="0" y="0"/>
          <a:chExt cx="0" cy="0"/>
        </a:xfrm>
      </p:grpSpPr>
      <p:sp>
        <p:nvSpPr>
          <p:cNvPr id="748" name="Google Shape;748;p27"/>
          <p:cNvSpPr txBox="1"/>
          <p:nvPr/>
        </p:nvSpPr>
        <p:spPr>
          <a:xfrm>
            <a:off x="620810" y="974478"/>
            <a:ext cx="10162209" cy="6186309"/>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400" b="1">
                <a:solidFill>
                  <a:srgbClr val="3F3F3F"/>
                </a:solidFill>
                <a:latin typeface="Quattrocento Sans"/>
                <a:ea typeface="Quattrocento Sans"/>
                <a:cs typeface="Quattrocento Sans"/>
                <a:sym typeface="Quattrocento Sans"/>
              </a:rPr>
              <a:t>Training:</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All three models were trained with best hyper parameters</a:t>
            </a:r>
            <a:endParaRPr/>
          </a:p>
          <a:p>
            <a:pPr marL="800100" marR="0" lvl="1" indent="-190500" algn="l" rtl="0">
              <a:spcBef>
                <a:spcPts val="0"/>
              </a:spcBef>
              <a:spcAft>
                <a:spcPts val="0"/>
              </a:spcAft>
              <a:buClr>
                <a:schemeClr val="dk1"/>
              </a:buClr>
              <a:buSzPts val="2400"/>
              <a:buFont typeface="Noto Sans Symbols"/>
              <a:buNone/>
            </a:pPr>
            <a:endParaRPr sz="2400" b="1" i="0" u="none" strike="noStrike" cap="none">
              <a:solidFill>
                <a:srgbClr val="3F3F3F"/>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400" b="1">
                <a:solidFill>
                  <a:srgbClr val="3F3F3F"/>
                </a:solidFill>
                <a:latin typeface="Quattrocento Sans"/>
                <a:ea typeface="Quattrocento Sans"/>
                <a:cs typeface="Quattrocento Sans"/>
                <a:sym typeface="Quattrocento Sans"/>
              </a:rPr>
              <a:t>Evaluation:</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RMSE(Root Mean Squared Error).</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R-square(Co-effecient of determination)</a:t>
            </a:r>
            <a:endParaRPr/>
          </a:p>
          <a:p>
            <a:pPr marL="0" marR="0" lvl="0" indent="0" algn="l" rtl="0">
              <a:spcBef>
                <a:spcPts val="0"/>
              </a:spcBef>
              <a:spcAft>
                <a:spcPts val="0"/>
              </a:spcAft>
              <a:buNone/>
            </a:pPr>
            <a:endParaRPr sz="2400" b="1">
              <a:solidFill>
                <a:srgbClr val="3F3F3F"/>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400" b="1">
                <a:solidFill>
                  <a:srgbClr val="3F3F3F"/>
                </a:solidFill>
                <a:latin typeface="Quattrocento Sans"/>
                <a:ea typeface="Quattrocento Sans"/>
                <a:cs typeface="Quattrocento Sans"/>
                <a:sym typeface="Quattrocento Sans"/>
              </a:rPr>
              <a:t>Best Model:</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Gradient Boost with RMSE= 194.61 and R-square = 0.345</a:t>
            </a:r>
            <a:endParaRPr/>
          </a:p>
          <a:p>
            <a:pPr marL="0" marR="0" lvl="0" indent="0" algn="l" rtl="0">
              <a:spcBef>
                <a:spcPts val="0"/>
              </a:spcBef>
              <a:spcAft>
                <a:spcPts val="0"/>
              </a:spcAft>
              <a:buNone/>
            </a:pPr>
            <a:endParaRPr sz="2400" b="1">
              <a:solidFill>
                <a:srgbClr val="3F3F3F"/>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400" b="1">
                <a:solidFill>
                  <a:srgbClr val="3F3F3F"/>
                </a:solidFill>
                <a:latin typeface="Quattrocento Sans"/>
                <a:ea typeface="Quattrocento Sans"/>
                <a:cs typeface="Quattrocento Sans"/>
                <a:sym typeface="Quattrocento Sans"/>
              </a:rPr>
              <a:t>Feature Importance for best model:</a:t>
            </a:r>
            <a:endParaRPr/>
          </a:p>
          <a:p>
            <a:pPr marL="800100" marR="0" lvl="1" indent="-34290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Creation_Month - 0.188</a:t>
            </a:r>
            <a:endParaRPr/>
          </a:p>
          <a:p>
            <a:pPr marL="800100" marR="0" lvl="1" indent="-34290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Creation_Day - 0.098</a:t>
            </a:r>
            <a:endParaRPr/>
          </a:p>
          <a:p>
            <a:pPr marL="800100" marR="0" lvl="1" indent="-34290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Creation_Hour - 0.152</a:t>
            </a:r>
            <a:endParaRPr/>
          </a:p>
          <a:p>
            <a:pPr marL="800100" marR="0" lvl="1" indent="-34290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e_AGENCY_DOITT - 0.076</a:t>
            </a:r>
            <a:endParaRPr/>
          </a:p>
          <a:p>
            <a:pPr marL="800100" marR="0" lvl="1" indent="-34290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e_COMPLAIN_TYPE_Noise - Commercial - 0.085</a:t>
            </a:r>
            <a:endParaRPr/>
          </a:p>
          <a:p>
            <a:pPr marL="457200" marR="0" lvl="1" indent="0" algn="l" rtl="0">
              <a:spcBef>
                <a:spcPts val="0"/>
              </a:spcBef>
              <a:spcAft>
                <a:spcPts val="0"/>
              </a:spcAft>
              <a:buNone/>
            </a:pPr>
            <a:endParaRPr sz="2400" b="1" i="0" u="none" strike="noStrike" cap="none">
              <a:solidFill>
                <a:srgbClr val="3F3F3F"/>
              </a:solidFill>
              <a:latin typeface="Quattrocento Sans"/>
              <a:ea typeface="Quattrocento Sans"/>
              <a:cs typeface="Quattrocento Sans"/>
              <a:sym typeface="Quattrocento Sans"/>
            </a:endParaRPr>
          </a:p>
          <a:p>
            <a:pPr marL="457200" marR="0" lvl="1" indent="0" algn="l" rtl="0">
              <a:spcBef>
                <a:spcPts val="0"/>
              </a:spcBef>
              <a:spcAft>
                <a:spcPts val="0"/>
              </a:spcAft>
              <a:buNone/>
            </a:pPr>
            <a:endParaRPr sz="2400" b="0" i="0" u="none" strike="noStrike" cap="none">
              <a:solidFill>
                <a:srgbClr val="3F3F3F"/>
              </a:solidFill>
              <a:latin typeface="Quattrocento Sans"/>
              <a:ea typeface="Quattrocento Sans"/>
              <a:cs typeface="Quattrocento Sans"/>
              <a:sym typeface="Quattrocento Sans"/>
            </a:endParaRPr>
          </a:p>
        </p:txBody>
      </p:sp>
      <p:sp>
        <p:nvSpPr>
          <p:cNvPr id="749" name="Google Shape;749;p27"/>
          <p:cNvSpPr txBox="1">
            <a:spLocks noGrp="1"/>
          </p:cNvSpPr>
          <p:nvPr>
            <p:ph type="title"/>
          </p:nvPr>
        </p:nvSpPr>
        <p:spPr>
          <a:xfrm>
            <a:off x="838200" y="322398"/>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SUPERVISED LEARNING</a:t>
            </a:r>
            <a:endParaRPr/>
          </a:p>
        </p:txBody>
      </p:sp>
      <p:sp>
        <p:nvSpPr>
          <p:cNvPr id="750" name="Google Shape;750;p27"/>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27</a:t>
            </a:fld>
            <a:endParaRPr/>
          </a:p>
        </p:txBody>
      </p:sp>
      <p:sp>
        <p:nvSpPr>
          <p:cNvPr id="751" name="Google Shape;751;p27"/>
          <p:cNvSpPr/>
          <p:nvPr/>
        </p:nvSpPr>
        <p:spPr>
          <a:xfrm>
            <a:off x="304800" y="941035"/>
            <a:ext cx="11520083" cy="5427651"/>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6"/>
        <p:cNvGrpSpPr/>
        <p:nvPr/>
      </p:nvGrpSpPr>
      <p:grpSpPr>
        <a:xfrm>
          <a:off x="0" y="0"/>
          <a:ext cx="0" cy="0"/>
          <a:chOff x="0" y="0"/>
          <a:chExt cx="0" cy="0"/>
        </a:xfrm>
      </p:grpSpPr>
      <p:pic>
        <p:nvPicPr>
          <p:cNvPr id="757" name="Google Shape;757;p28"/>
          <p:cNvPicPr preferRelativeResize="0"/>
          <p:nvPr/>
        </p:nvPicPr>
        <p:blipFill rotWithShape="1">
          <a:blip r:embed="rId3">
            <a:alphaModFix/>
          </a:blip>
          <a:srcRect/>
          <a:stretch/>
        </p:blipFill>
        <p:spPr>
          <a:xfrm>
            <a:off x="3048000" y="1"/>
            <a:ext cx="6096000" cy="6857999"/>
          </a:xfrm>
          <a:prstGeom prst="rect">
            <a:avLst/>
          </a:prstGeom>
          <a:solidFill>
            <a:srgbClr val="0C0C0C">
              <a:alpha val="84705"/>
            </a:srgbClr>
          </a:solidFill>
          <a:ln>
            <a:noFill/>
          </a:ln>
        </p:spPr>
      </p:pic>
      <p:sp>
        <p:nvSpPr>
          <p:cNvPr id="758" name="Google Shape;758;p28"/>
          <p:cNvSpPr/>
          <p:nvPr/>
        </p:nvSpPr>
        <p:spPr>
          <a:xfrm>
            <a:off x="3048000" y="0"/>
            <a:ext cx="6096000" cy="6858000"/>
          </a:xfrm>
          <a:prstGeom prst="rect">
            <a:avLst/>
          </a:prstGeom>
          <a:solidFill>
            <a:srgbClr val="0C0C0C">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59" name="Google Shape;759;p28"/>
          <p:cNvSpPr/>
          <p:nvPr/>
        </p:nvSpPr>
        <p:spPr>
          <a:xfrm rot="-2700000">
            <a:off x="4167699" y="1500699"/>
            <a:ext cx="3856602" cy="3856602"/>
          </a:xfrm>
          <a:prstGeom prst="roundRect">
            <a:avLst>
              <a:gd name="adj" fmla="val 11080"/>
            </a:avLst>
          </a:pr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60" name="Google Shape;760;p28"/>
          <p:cNvSpPr txBox="1"/>
          <p:nvPr/>
        </p:nvSpPr>
        <p:spPr>
          <a:xfrm>
            <a:off x="4443963" y="2274840"/>
            <a:ext cx="3304076" cy="2308324"/>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7200">
                <a:solidFill>
                  <a:schemeClr val="lt1"/>
                </a:solidFill>
                <a:latin typeface="Century Gothic"/>
                <a:ea typeface="Century Gothic"/>
                <a:cs typeface="Century Gothic"/>
                <a:sym typeface="Century Gothic"/>
              </a:rPr>
              <a:t>THANK YOU</a:t>
            </a:r>
            <a:endParaRPr/>
          </a:p>
        </p:txBody>
      </p:sp>
      <p:sp>
        <p:nvSpPr>
          <p:cNvPr id="761" name="Google Shape;761;p28"/>
          <p:cNvSpPr/>
          <p:nvPr/>
        </p:nvSpPr>
        <p:spPr>
          <a:xfrm rot="-2700000">
            <a:off x="3681074" y="4409266"/>
            <a:ext cx="1585044" cy="1585044"/>
          </a:xfrm>
          <a:prstGeom prst="roundRect">
            <a:avLst>
              <a:gd name="adj" fmla="val 11080"/>
            </a:avLst>
          </a:pr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62" name="Google Shape;762;p28"/>
          <p:cNvSpPr/>
          <p:nvPr/>
        </p:nvSpPr>
        <p:spPr>
          <a:xfrm rot="-2700000">
            <a:off x="5424287" y="621132"/>
            <a:ext cx="1343428" cy="1343428"/>
          </a:xfrm>
          <a:prstGeom prst="roundRect">
            <a:avLst>
              <a:gd name="adj" fmla="val 11080"/>
            </a:avLst>
          </a:pr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763" name="Google Shape;763;p28"/>
          <p:cNvSpPr/>
          <p:nvPr/>
        </p:nvSpPr>
        <p:spPr>
          <a:xfrm>
            <a:off x="6699988" y="5809950"/>
            <a:ext cx="2096100" cy="1048050"/>
          </a:xfrm>
          <a:custGeom>
            <a:avLst/>
            <a:gdLst/>
            <a:ahLst/>
            <a:cxnLst/>
            <a:rect l="l" t="t" r="r" b="b"/>
            <a:pathLst>
              <a:path w="2096100" h="1048050" extrusionOk="0">
                <a:moveTo>
                  <a:pt x="1048050" y="0"/>
                </a:moveTo>
                <a:cubicBezTo>
                  <a:pt x="1092996" y="0"/>
                  <a:pt x="1137942" y="17146"/>
                  <a:pt x="1172234" y="51439"/>
                </a:cubicBezTo>
                <a:lnTo>
                  <a:pt x="2044661" y="923866"/>
                </a:lnTo>
                <a:cubicBezTo>
                  <a:pt x="2078954" y="958158"/>
                  <a:pt x="2096100" y="1003104"/>
                  <a:pt x="2096100" y="1048050"/>
                </a:cubicBezTo>
                <a:lnTo>
                  <a:pt x="0" y="1048050"/>
                </a:lnTo>
                <a:cubicBezTo>
                  <a:pt x="0" y="1003104"/>
                  <a:pt x="17147" y="958158"/>
                  <a:pt x="51439" y="923866"/>
                </a:cubicBezTo>
                <a:lnTo>
                  <a:pt x="923866" y="51439"/>
                </a:lnTo>
                <a:cubicBezTo>
                  <a:pt x="958159" y="17146"/>
                  <a:pt x="1003104" y="0"/>
                  <a:pt x="1048050" y="0"/>
                </a:cubicBezTo>
                <a:close/>
              </a:path>
            </a:pathLst>
          </a:cu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chemeClr val="lt1"/>
        </a:solidFill>
        <a:effectLst/>
      </p:bgPr>
    </p:bg>
    <p:spTree>
      <p:nvGrpSpPr>
        <p:cNvPr id="1" name="Shape 93"/>
        <p:cNvGrpSpPr/>
        <p:nvPr/>
      </p:nvGrpSpPr>
      <p:grpSpPr>
        <a:xfrm>
          <a:off x="0" y="0"/>
          <a:ext cx="0" cy="0"/>
          <a:chOff x="0" y="0"/>
          <a:chExt cx="0" cy="0"/>
        </a:xfrm>
      </p:grpSpPr>
      <p:sp>
        <p:nvSpPr>
          <p:cNvPr id="94" name="Google Shape;94;p3"/>
          <p:cNvSpPr txBox="1"/>
          <p:nvPr/>
        </p:nvSpPr>
        <p:spPr>
          <a:xfrm>
            <a:off x="514098" y="1331197"/>
            <a:ext cx="2241031"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3F3F3F"/>
                </a:solidFill>
                <a:latin typeface="Quattrocento Sans"/>
                <a:ea typeface="Quattrocento Sans"/>
                <a:cs typeface="Quattrocento Sans"/>
                <a:sym typeface="Quattrocento Sans"/>
              </a:rPr>
              <a:t>Complaint Types</a:t>
            </a:r>
            <a:endParaRPr/>
          </a:p>
        </p:txBody>
      </p:sp>
      <p:sp>
        <p:nvSpPr>
          <p:cNvPr id="95" name="Google Shape;95;p3"/>
          <p:cNvSpPr txBox="1">
            <a:spLocks noGrp="1"/>
          </p:cNvSpPr>
          <p:nvPr>
            <p:ph type="title"/>
          </p:nvPr>
        </p:nvSpPr>
        <p:spPr>
          <a:xfrm>
            <a:off x="838200" y="322398"/>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NYC 311</a:t>
            </a:r>
            <a:endParaRPr/>
          </a:p>
        </p:txBody>
      </p:sp>
      <p:sp>
        <p:nvSpPr>
          <p:cNvPr id="96" name="Google Shape;96;p3"/>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3</a:t>
            </a:fld>
            <a:endParaRPr/>
          </a:p>
        </p:txBody>
      </p:sp>
      <p:sp>
        <p:nvSpPr>
          <p:cNvPr id="97" name="Google Shape;97;p3"/>
          <p:cNvSpPr txBox="1"/>
          <p:nvPr/>
        </p:nvSpPr>
        <p:spPr>
          <a:xfrm>
            <a:off x="4798205" y="1379963"/>
            <a:ext cx="2241031"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3F3F3F"/>
                </a:solidFill>
                <a:latin typeface="Quattrocento Sans"/>
                <a:ea typeface="Quattrocento Sans"/>
                <a:cs typeface="Quattrocento Sans"/>
                <a:sym typeface="Quattrocento Sans"/>
              </a:rPr>
              <a:t>Channel Type</a:t>
            </a:r>
            <a:endParaRPr/>
          </a:p>
        </p:txBody>
      </p:sp>
      <p:sp>
        <p:nvSpPr>
          <p:cNvPr id="98" name="Google Shape;98;p3"/>
          <p:cNvSpPr txBox="1"/>
          <p:nvPr/>
        </p:nvSpPr>
        <p:spPr>
          <a:xfrm>
            <a:off x="415506" y="1905506"/>
            <a:ext cx="4104736" cy="3046988"/>
          </a:xfrm>
          <a:prstGeom prst="rect">
            <a:avLst/>
          </a:prstGeom>
          <a:noFill/>
          <a:ln>
            <a:noFill/>
          </a:ln>
        </p:spPr>
        <p:txBody>
          <a:bodyPr spcFirstLastPara="1" wrap="square" lIns="0" tIns="0" rIns="0" bIns="0" anchor="b" anchorCtr="0">
            <a:spAutoFit/>
          </a:bodyPr>
          <a:lstStyle/>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Hot/Heat Water issues</a:t>
            </a:r>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Noise issues</a:t>
            </a:r>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Blocked Driveway</a:t>
            </a:r>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Unsanitary Problems</a:t>
            </a:r>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Water Leaks</a:t>
            </a:r>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Paint/Plaster</a:t>
            </a:r>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Plumbing</a:t>
            </a:r>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Water System</a:t>
            </a:r>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Illegal Parking</a:t>
            </a:r>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Large Bulky Item Collection</a:t>
            </a:r>
            <a:endParaRPr/>
          </a:p>
          <a:p>
            <a:pPr marL="285750" marR="0" lvl="0" indent="-171450" algn="l" rtl="0">
              <a:spcBef>
                <a:spcPts val="0"/>
              </a:spcBef>
              <a:spcAft>
                <a:spcPts val="0"/>
              </a:spcAft>
              <a:buClr>
                <a:schemeClr val="dk1"/>
              </a:buClr>
              <a:buSzPts val="1800"/>
              <a:buFont typeface="Noto Sans Symbols"/>
              <a:buNone/>
            </a:pPr>
            <a:endParaRPr sz="1800" b="1" i="0" u="none" strike="noStrike" cap="none">
              <a:solidFill>
                <a:srgbClr val="3F3F3F"/>
              </a:solidFill>
              <a:latin typeface="Quattrocento Sans"/>
              <a:ea typeface="Quattrocento Sans"/>
              <a:cs typeface="Quattrocento Sans"/>
              <a:sym typeface="Quattrocento Sans"/>
            </a:endParaRPr>
          </a:p>
        </p:txBody>
      </p:sp>
      <p:sp>
        <p:nvSpPr>
          <p:cNvPr id="99" name="Google Shape;99;p3"/>
          <p:cNvSpPr txBox="1"/>
          <p:nvPr/>
        </p:nvSpPr>
        <p:spPr>
          <a:xfrm>
            <a:off x="5186631" y="2044005"/>
            <a:ext cx="2594395" cy="2769989"/>
          </a:xfrm>
          <a:prstGeom prst="rect">
            <a:avLst/>
          </a:prstGeom>
          <a:noFill/>
          <a:ln>
            <a:noFill/>
          </a:ln>
        </p:spPr>
        <p:txBody>
          <a:bodyPr spcFirstLastPara="1" wrap="square" lIns="0" tIns="0" rIns="0" bIns="0" anchor="b" anchorCtr="0">
            <a:spAutoFit/>
          </a:bodyPr>
          <a:lstStyle/>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PHONE</a:t>
            </a:r>
            <a:endParaRPr/>
          </a:p>
          <a:p>
            <a:pPr marL="285750" marR="0" lvl="0" indent="-171450" algn="l" rtl="0">
              <a:spcBef>
                <a:spcPts val="0"/>
              </a:spcBef>
              <a:spcAft>
                <a:spcPts val="0"/>
              </a:spcAft>
              <a:buClr>
                <a:schemeClr val="dk1"/>
              </a:buClr>
              <a:buSzPts val="1800"/>
              <a:buFont typeface="Noto Sans Symbols"/>
              <a:buNone/>
            </a:pPr>
            <a:endParaRPr sz="1800" b="1" i="0" u="none" strike="noStrike" cap="none">
              <a:solidFill>
                <a:srgbClr val="3F3F3F"/>
              </a:solidFill>
              <a:latin typeface="Quattrocento Sans"/>
              <a:ea typeface="Quattrocento Sans"/>
              <a:cs typeface="Quattrocento Sans"/>
              <a:sym typeface="Quattrocento Sans"/>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MOBILE</a:t>
            </a:r>
            <a:endParaRPr/>
          </a:p>
          <a:p>
            <a:pPr marL="285750" marR="0" lvl="0" indent="-171450" algn="l" rtl="0">
              <a:spcBef>
                <a:spcPts val="0"/>
              </a:spcBef>
              <a:spcAft>
                <a:spcPts val="0"/>
              </a:spcAft>
              <a:buClr>
                <a:schemeClr val="dk1"/>
              </a:buClr>
              <a:buSzPts val="1800"/>
              <a:buFont typeface="Noto Sans Symbols"/>
              <a:buNone/>
            </a:pPr>
            <a:endParaRPr sz="1800" b="1" i="0" u="none" strike="noStrike" cap="none">
              <a:solidFill>
                <a:srgbClr val="3F3F3F"/>
              </a:solidFill>
              <a:latin typeface="Quattrocento Sans"/>
              <a:ea typeface="Quattrocento Sans"/>
              <a:cs typeface="Quattrocento Sans"/>
              <a:sym typeface="Quattrocento Sans"/>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ONLINE CHAT</a:t>
            </a:r>
            <a:endParaRPr/>
          </a:p>
          <a:p>
            <a:pPr marL="285750" marR="0" lvl="0" indent="-171450" algn="l" rtl="0">
              <a:spcBef>
                <a:spcPts val="0"/>
              </a:spcBef>
              <a:spcAft>
                <a:spcPts val="0"/>
              </a:spcAft>
              <a:buClr>
                <a:schemeClr val="dk1"/>
              </a:buClr>
              <a:buSzPts val="1800"/>
              <a:buFont typeface="Noto Sans Symbols"/>
              <a:buNone/>
            </a:pPr>
            <a:endParaRPr sz="1800" b="1" i="0" u="none" strike="noStrike" cap="none">
              <a:solidFill>
                <a:srgbClr val="3F3F3F"/>
              </a:solidFill>
              <a:latin typeface="Quattrocento Sans"/>
              <a:ea typeface="Quattrocento Sans"/>
              <a:cs typeface="Quattrocento Sans"/>
              <a:sym typeface="Quattrocento Sans"/>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EMAIL</a:t>
            </a:r>
            <a:endParaRPr/>
          </a:p>
          <a:p>
            <a:pPr marL="285750" marR="0" lvl="0" indent="-171450" algn="l" rtl="0">
              <a:spcBef>
                <a:spcPts val="0"/>
              </a:spcBef>
              <a:spcAft>
                <a:spcPts val="0"/>
              </a:spcAft>
              <a:buClr>
                <a:schemeClr val="dk1"/>
              </a:buClr>
              <a:buSzPts val="1800"/>
              <a:buFont typeface="Noto Sans Symbols"/>
              <a:buNone/>
            </a:pPr>
            <a:endParaRPr sz="1800" b="1" i="0" u="none" strike="noStrike" cap="none">
              <a:solidFill>
                <a:srgbClr val="3F3F3F"/>
              </a:solidFill>
              <a:latin typeface="Quattrocento Sans"/>
              <a:ea typeface="Quattrocento Sans"/>
              <a:cs typeface="Quattrocento Sans"/>
              <a:sym typeface="Quattrocento Sans"/>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OTHER</a:t>
            </a:r>
            <a:endParaRPr/>
          </a:p>
          <a:p>
            <a:pPr marL="285750" marR="0" lvl="0" indent="-171450" algn="l" rtl="0">
              <a:spcBef>
                <a:spcPts val="0"/>
              </a:spcBef>
              <a:spcAft>
                <a:spcPts val="0"/>
              </a:spcAft>
              <a:buClr>
                <a:schemeClr val="dk1"/>
              </a:buClr>
              <a:buSzPts val="1800"/>
              <a:buFont typeface="Noto Sans Symbols"/>
              <a:buNone/>
            </a:pPr>
            <a:endParaRPr sz="1800" b="1" i="0" u="none" strike="noStrike" cap="none">
              <a:solidFill>
                <a:srgbClr val="3F3F3F"/>
              </a:solidFill>
              <a:latin typeface="Quattrocento Sans"/>
              <a:ea typeface="Quattrocento Sans"/>
              <a:cs typeface="Quattrocento Sans"/>
              <a:sym typeface="Quattrocento Sans"/>
            </a:endParaRPr>
          </a:p>
        </p:txBody>
      </p:sp>
      <p:sp>
        <p:nvSpPr>
          <p:cNvPr id="100" name="Google Shape;100;p3"/>
          <p:cNvSpPr txBox="1"/>
          <p:nvPr/>
        </p:nvSpPr>
        <p:spPr>
          <a:xfrm>
            <a:off x="8498204" y="1370852"/>
            <a:ext cx="2241031" cy="369332"/>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0" i="0" u="none" strike="noStrike" cap="none">
                <a:solidFill>
                  <a:srgbClr val="3F3F3F"/>
                </a:solidFill>
                <a:latin typeface="Quattrocento Sans"/>
                <a:ea typeface="Quattrocento Sans"/>
                <a:cs typeface="Quattrocento Sans"/>
                <a:sym typeface="Quattrocento Sans"/>
              </a:rPr>
              <a:t>Agencies</a:t>
            </a:r>
            <a:endParaRPr/>
          </a:p>
        </p:txBody>
      </p:sp>
      <p:sp>
        <p:nvSpPr>
          <p:cNvPr id="101" name="Google Shape;101;p3"/>
          <p:cNvSpPr txBox="1"/>
          <p:nvPr/>
        </p:nvSpPr>
        <p:spPr>
          <a:xfrm>
            <a:off x="9083255" y="2072829"/>
            <a:ext cx="2594395" cy="2769989"/>
          </a:xfrm>
          <a:prstGeom prst="rect">
            <a:avLst/>
          </a:prstGeom>
          <a:noFill/>
          <a:ln>
            <a:noFill/>
          </a:ln>
        </p:spPr>
        <p:txBody>
          <a:bodyPr spcFirstLastPara="1" wrap="square" lIns="0" tIns="0" rIns="0" bIns="0" anchor="b" anchorCtr="0">
            <a:spAutoFit/>
          </a:bodyPr>
          <a:lstStyle/>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NYPD</a:t>
            </a:r>
            <a:endParaRPr/>
          </a:p>
          <a:p>
            <a:pPr marL="285750" marR="0" lvl="0" indent="-171450" algn="l" rtl="0">
              <a:spcBef>
                <a:spcPts val="0"/>
              </a:spcBef>
              <a:spcAft>
                <a:spcPts val="0"/>
              </a:spcAft>
              <a:buClr>
                <a:schemeClr val="dk1"/>
              </a:buClr>
              <a:buSzPts val="1800"/>
              <a:buFont typeface="Noto Sans Symbols"/>
              <a:buNone/>
            </a:pPr>
            <a:endParaRPr sz="1800" b="1" i="0" u="none" strike="noStrike" cap="none">
              <a:solidFill>
                <a:srgbClr val="3F3F3F"/>
              </a:solidFill>
              <a:latin typeface="Quattrocento Sans"/>
              <a:ea typeface="Quattrocento Sans"/>
              <a:cs typeface="Quattrocento Sans"/>
              <a:sym typeface="Quattrocento Sans"/>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DSNY</a:t>
            </a:r>
            <a:endParaRPr/>
          </a:p>
          <a:p>
            <a:pPr marL="285750" marR="0" lvl="0" indent="-171450" algn="l" rtl="0">
              <a:spcBef>
                <a:spcPts val="0"/>
              </a:spcBef>
              <a:spcAft>
                <a:spcPts val="0"/>
              </a:spcAft>
              <a:buClr>
                <a:schemeClr val="dk1"/>
              </a:buClr>
              <a:buSzPts val="1800"/>
              <a:buFont typeface="Noto Sans Symbols"/>
              <a:buNone/>
            </a:pPr>
            <a:endParaRPr sz="1800" b="1" i="0" u="none" strike="noStrike" cap="none">
              <a:solidFill>
                <a:srgbClr val="3F3F3F"/>
              </a:solidFill>
              <a:latin typeface="Quattrocento Sans"/>
              <a:ea typeface="Quattrocento Sans"/>
              <a:cs typeface="Quattrocento Sans"/>
              <a:sym typeface="Quattrocento Sans"/>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HPD</a:t>
            </a:r>
            <a:endParaRPr/>
          </a:p>
          <a:p>
            <a:pPr marL="285750" marR="0" lvl="0" indent="-171450" algn="l" rtl="0">
              <a:spcBef>
                <a:spcPts val="0"/>
              </a:spcBef>
              <a:spcAft>
                <a:spcPts val="0"/>
              </a:spcAft>
              <a:buClr>
                <a:schemeClr val="dk1"/>
              </a:buClr>
              <a:buSzPts val="1800"/>
              <a:buFont typeface="Noto Sans Symbols"/>
              <a:buNone/>
            </a:pPr>
            <a:endParaRPr sz="1800" b="1" i="0" u="none" strike="noStrike" cap="none">
              <a:solidFill>
                <a:srgbClr val="3F3F3F"/>
              </a:solidFill>
              <a:latin typeface="Quattrocento Sans"/>
              <a:ea typeface="Quattrocento Sans"/>
              <a:cs typeface="Quattrocento Sans"/>
              <a:sym typeface="Quattrocento Sans"/>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DEP</a:t>
            </a:r>
            <a:endParaRPr/>
          </a:p>
          <a:p>
            <a:pPr marL="285750" marR="0" lvl="0" indent="-171450" algn="l" rtl="0">
              <a:spcBef>
                <a:spcPts val="0"/>
              </a:spcBef>
              <a:spcAft>
                <a:spcPts val="0"/>
              </a:spcAft>
              <a:buClr>
                <a:schemeClr val="dk1"/>
              </a:buClr>
              <a:buSzPts val="1800"/>
              <a:buFont typeface="Noto Sans Symbols"/>
              <a:buNone/>
            </a:pPr>
            <a:endParaRPr sz="1800" b="1" i="0" u="none" strike="noStrike" cap="none">
              <a:solidFill>
                <a:srgbClr val="3F3F3F"/>
              </a:solidFill>
              <a:latin typeface="Quattrocento Sans"/>
              <a:ea typeface="Quattrocento Sans"/>
              <a:cs typeface="Quattrocento Sans"/>
              <a:sym typeface="Quattrocento Sans"/>
            </a:endParaRPr>
          </a:p>
          <a:p>
            <a:pPr marL="285750" marR="0" lvl="0" indent="-285750" algn="l" rtl="0">
              <a:spcBef>
                <a:spcPts val="0"/>
              </a:spcBef>
              <a:spcAft>
                <a:spcPts val="0"/>
              </a:spcAft>
              <a:buClr>
                <a:srgbClr val="3F3F3F"/>
              </a:buClr>
              <a:buSzPts val="1800"/>
              <a:buFont typeface="Noto Sans Symbols"/>
              <a:buChar char="❖"/>
            </a:pPr>
            <a:r>
              <a:rPr lang="en-US" sz="1800" b="1" i="0" u="none" strike="noStrike" cap="none">
                <a:solidFill>
                  <a:srgbClr val="3F3F3F"/>
                </a:solidFill>
                <a:latin typeface="Quattrocento Sans"/>
                <a:ea typeface="Quattrocento Sans"/>
                <a:cs typeface="Quattrocento Sans"/>
                <a:sym typeface="Quattrocento Sans"/>
              </a:rPr>
              <a:t>DOITT</a:t>
            </a:r>
            <a:endParaRPr/>
          </a:p>
          <a:p>
            <a:pPr marL="285750" marR="0" lvl="0" indent="-171450" algn="l" rtl="0">
              <a:spcBef>
                <a:spcPts val="0"/>
              </a:spcBef>
              <a:spcAft>
                <a:spcPts val="0"/>
              </a:spcAft>
              <a:buClr>
                <a:schemeClr val="dk1"/>
              </a:buClr>
              <a:buSzPts val="1800"/>
              <a:buFont typeface="Noto Sans Symbols"/>
              <a:buNone/>
            </a:pPr>
            <a:endParaRPr sz="1800" b="1" i="0" u="none" strike="noStrike" cap="none">
              <a:solidFill>
                <a:srgbClr val="3F3F3F"/>
              </a:solidFill>
              <a:latin typeface="Quattrocento Sans"/>
              <a:ea typeface="Quattrocento Sans"/>
              <a:cs typeface="Quattrocento Sans"/>
              <a:sym typeface="Quattrocento Sans"/>
            </a:endParaRPr>
          </a:p>
        </p:txBody>
      </p:sp>
      <p:sp>
        <p:nvSpPr>
          <p:cNvPr id="102" name="Google Shape;102;p3"/>
          <p:cNvSpPr/>
          <p:nvPr/>
        </p:nvSpPr>
        <p:spPr>
          <a:xfrm>
            <a:off x="304800" y="1174044"/>
            <a:ext cx="11520083" cy="5291814"/>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p:nvPr/>
        </p:nvSpPr>
        <p:spPr>
          <a:xfrm>
            <a:off x="367117" y="974478"/>
            <a:ext cx="11457766" cy="5539978"/>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endParaRPr sz="2400" b="1" i="0" u="none" strike="noStrike" cap="none">
              <a:solidFill>
                <a:srgbClr val="3F3F3F"/>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400" b="1" i="0" u="none" strike="noStrike" cap="none">
                <a:solidFill>
                  <a:srgbClr val="3F3F3F"/>
                </a:solidFill>
                <a:latin typeface="Quattrocento Sans"/>
                <a:ea typeface="Quattrocento Sans"/>
                <a:cs typeface="Quattrocento Sans"/>
                <a:sym typeface="Quattrocento Sans"/>
              </a:rPr>
              <a:t>Original Dataset :  &gt; 17GB data (2010-present) – 41 Fields</a:t>
            </a:r>
            <a:endParaRPr/>
          </a:p>
          <a:p>
            <a:pPr marL="0" marR="0" lvl="0" indent="0" algn="l" rtl="0">
              <a:spcBef>
                <a:spcPts val="0"/>
              </a:spcBef>
              <a:spcAft>
                <a:spcPts val="0"/>
              </a:spcAft>
              <a:buNone/>
            </a:pPr>
            <a:endParaRPr sz="2400" b="1" i="0" u="none" strike="noStrike" cap="none">
              <a:solidFill>
                <a:srgbClr val="3F3F3F"/>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2400" b="1" i="0" u="none" strike="noStrike" cap="none">
                <a:solidFill>
                  <a:srgbClr val="3F3F3F"/>
                </a:solidFill>
                <a:latin typeface="Quattrocento Sans"/>
                <a:ea typeface="Quattrocento Sans"/>
                <a:cs typeface="Quattrocento Sans"/>
                <a:sym typeface="Quattrocento Sans"/>
              </a:rPr>
              <a:t>Took only</a:t>
            </a:r>
            <a:endParaRPr/>
          </a:p>
          <a:p>
            <a:pPr marL="0" marR="0" lvl="0" indent="0" algn="l" rtl="0">
              <a:spcBef>
                <a:spcPts val="0"/>
              </a:spcBef>
              <a:spcAft>
                <a:spcPts val="0"/>
              </a:spcAft>
              <a:buNone/>
            </a:pPr>
            <a:endParaRPr sz="2400" b="1" i="0" u="none" strike="noStrike" cap="none">
              <a:solidFill>
                <a:srgbClr val="3F3F3F"/>
              </a:solidFill>
              <a:latin typeface="Quattrocento Sans"/>
              <a:ea typeface="Quattrocento Sans"/>
              <a:cs typeface="Quattrocento Sans"/>
              <a:sym typeface="Quattrocento Sans"/>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2019 Dataset</a:t>
            </a:r>
            <a:endParaRPr/>
          </a:p>
          <a:p>
            <a:pPr marL="800100" marR="0" lvl="1" indent="-342900" algn="l" rtl="0">
              <a:spcBef>
                <a:spcPts val="0"/>
              </a:spcBef>
              <a:spcAft>
                <a:spcPts val="0"/>
              </a:spcAft>
              <a:buClr>
                <a:srgbClr val="3F3F3F"/>
              </a:buClr>
              <a:buSzPts val="2400"/>
              <a:buFont typeface="Noto Sans Symbols"/>
              <a:buChar char="❑"/>
            </a:pPr>
            <a:r>
              <a:rPr lang="en-US" sz="2400" b="1" i="0" u="none" strike="noStrike" cap="none">
                <a:solidFill>
                  <a:srgbClr val="3F3F3F"/>
                </a:solidFill>
                <a:latin typeface="Quattrocento Sans"/>
                <a:ea typeface="Quattrocento Sans"/>
                <a:cs typeface="Quattrocento Sans"/>
                <a:sym typeface="Quattrocento Sans"/>
              </a:rPr>
              <a:t>2018 Dataset</a:t>
            </a:r>
            <a:endParaRPr/>
          </a:p>
          <a:p>
            <a:pPr marL="457200" marR="0" lvl="1" indent="0" algn="l" rtl="0">
              <a:spcBef>
                <a:spcPts val="0"/>
              </a:spcBef>
              <a:spcAft>
                <a:spcPts val="0"/>
              </a:spcAft>
              <a:buNone/>
            </a:pPr>
            <a:endParaRPr sz="2400" b="1" i="0" u="none" strike="noStrike" cap="none">
              <a:solidFill>
                <a:srgbClr val="3F3F3F"/>
              </a:solidFill>
              <a:latin typeface="Quattrocento Sans"/>
              <a:ea typeface="Quattrocento Sans"/>
              <a:cs typeface="Quattrocento Sans"/>
              <a:sym typeface="Quattrocento Sans"/>
            </a:endParaRPr>
          </a:p>
          <a:p>
            <a:pPr marL="914400" marR="0" lvl="1" indent="-457200" algn="l" rtl="0">
              <a:spcBef>
                <a:spcPts val="0"/>
              </a:spcBef>
              <a:spcAft>
                <a:spcPts val="0"/>
              </a:spcAft>
              <a:buClr>
                <a:srgbClr val="3F3F3F"/>
              </a:buClr>
              <a:buSzPts val="2400"/>
              <a:buFont typeface="Courier New"/>
              <a:buChar char="o"/>
            </a:pPr>
            <a:r>
              <a:rPr lang="en-US" sz="2400" b="1" i="0" u="none" strike="noStrike" cap="none">
                <a:solidFill>
                  <a:srgbClr val="3F3F3F"/>
                </a:solidFill>
                <a:latin typeface="Quattrocento Sans"/>
                <a:ea typeface="Quattrocento Sans"/>
                <a:cs typeface="Quattrocento Sans"/>
                <a:sym typeface="Quattrocento Sans"/>
              </a:rPr>
              <a:t>Dropped redundant information and location specific fields like streets.</a:t>
            </a:r>
            <a:endParaRPr/>
          </a:p>
          <a:p>
            <a:pPr marL="457200" marR="0" lvl="1" indent="0" algn="l" rtl="0">
              <a:spcBef>
                <a:spcPts val="0"/>
              </a:spcBef>
              <a:spcAft>
                <a:spcPts val="0"/>
              </a:spcAft>
              <a:buNone/>
            </a:pPr>
            <a:r>
              <a:rPr lang="en-US" sz="2400" b="1" i="0" u="none" strike="noStrike" cap="none">
                <a:solidFill>
                  <a:srgbClr val="3F3F3F"/>
                </a:solidFill>
                <a:latin typeface="Quattrocento Sans"/>
                <a:ea typeface="Quattrocento Sans"/>
                <a:cs typeface="Quattrocento Sans"/>
                <a:sym typeface="Quattrocento Sans"/>
              </a:rPr>
              <a:t>	- Dropped community board and captured only borough</a:t>
            </a:r>
            <a:endParaRPr/>
          </a:p>
          <a:p>
            <a:pPr marL="914400" marR="0" lvl="1" indent="-457200" algn="l" rtl="0">
              <a:spcBef>
                <a:spcPts val="0"/>
              </a:spcBef>
              <a:spcAft>
                <a:spcPts val="0"/>
              </a:spcAft>
              <a:buClr>
                <a:srgbClr val="3F3F3F"/>
              </a:buClr>
              <a:buSzPts val="2400"/>
              <a:buFont typeface="Courier New"/>
              <a:buChar char="o"/>
            </a:pPr>
            <a:r>
              <a:rPr lang="en-US" sz="2400" b="1" i="0" u="none" strike="noStrike" cap="none">
                <a:solidFill>
                  <a:srgbClr val="3F3F3F"/>
                </a:solidFill>
                <a:latin typeface="Quattrocento Sans"/>
                <a:ea typeface="Quattrocento Sans"/>
                <a:cs typeface="Quattrocento Sans"/>
                <a:sym typeface="Quattrocento Sans"/>
              </a:rPr>
              <a:t>Updated missing city from zip codes.</a:t>
            </a:r>
            <a:endParaRPr/>
          </a:p>
          <a:p>
            <a:pPr marL="914400" marR="0" lvl="1" indent="-457200" algn="l" rtl="0">
              <a:spcBef>
                <a:spcPts val="0"/>
              </a:spcBef>
              <a:spcAft>
                <a:spcPts val="0"/>
              </a:spcAft>
              <a:buClr>
                <a:srgbClr val="3F3F3F"/>
              </a:buClr>
              <a:buSzPts val="2400"/>
              <a:buFont typeface="Courier New"/>
              <a:buChar char="o"/>
            </a:pPr>
            <a:r>
              <a:rPr lang="en-US" sz="2400" b="1" i="0" u="none" strike="noStrike" cap="none">
                <a:solidFill>
                  <a:srgbClr val="3F3F3F"/>
                </a:solidFill>
                <a:latin typeface="Quattrocento Sans"/>
                <a:ea typeface="Quattrocento Sans"/>
                <a:cs typeface="Quattrocento Sans"/>
                <a:sym typeface="Quattrocento Sans"/>
              </a:rPr>
              <a:t>Removed record with no city values and no closing dates</a:t>
            </a:r>
            <a:endParaRPr/>
          </a:p>
          <a:p>
            <a:pPr marL="914400" marR="0" lvl="1" indent="-457200" algn="l" rtl="0">
              <a:spcBef>
                <a:spcPts val="0"/>
              </a:spcBef>
              <a:spcAft>
                <a:spcPts val="0"/>
              </a:spcAft>
              <a:buClr>
                <a:srgbClr val="3F3F3F"/>
              </a:buClr>
              <a:buSzPts val="2400"/>
              <a:buFont typeface="Courier New"/>
              <a:buChar char="o"/>
            </a:pPr>
            <a:r>
              <a:rPr lang="en-US" sz="2400" b="1" i="0" u="none" strike="noStrike" cap="none">
                <a:solidFill>
                  <a:srgbClr val="3F3F3F"/>
                </a:solidFill>
                <a:latin typeface="Quattrocento Sans"/>
                <a:ea typeface="Quattrocento Sans"/>
                <a:cs typeface="Quattrocento Sans"/>
                <a:sym typeface="Quattrocento Sans"/>
              </a:rPr>
              <a:t>Calculated time taken to resolve the issues in hours</a:t>
            </a:r>
            <a:endParaRPr/>
          </a:p>
          <a:p>
            <a:pPr marL="914400" marR="0" lvl="1" indent="-457200" algn="l" rtl="0">
              <a:spcBef>
                <a:spcPts val="0"/>
              </a:spcBef>
              <a:spcAft>
                <a:spcPts val="0"/>
              </a:spcAft>
              <a:buClr>
                <a:srgbClr val="3F3F3F"/>
              </a:buClr>
              <a:buSzPts val="2400"/>
              <a:buFont typeface="Courier New"/>
              <a:buChar char="o"/>
            </a:pPr>
            <a:r>
              <a:rPr lang="en-US" sz="2400" b="1" i="0" u="none" strike="noStrike" cap="none">
                <a:solidFill>
                  <a:srgbClr val="3F3F3F"/>
                </a:solidFill>
                <a:latin typeface="Quattrocento Sans"/>
                <a:ea typeface="Quattrocento Sans"/>
                <a:cs typeface="Quattrocento Sans"/>
                <a:sym typeface="Quattrocento Sans"/>
              </a:rPr>
              <a:t>Extracted separated column for Day, Month, Hour for request creation and closing.</a:t>
            </a:r>
            <a:endParaRPr/>
          </a:p>
          <a:p>
            <a:pPr marL="0" marR="0" lvl="0" indent="0" algn="l" rtl="0">
              <a:spcBef>
                <a:spcPts val="0"/>
              </a:spcBef>
              <a:spcAft>
                <a:spcPts val="0"/>
              </a:spcAft>
              <a:buNone/>
            </a:pPr>
            <a:endParaRPr sz="2400" b="0" i="0" u="none" strike="noStrike" cap="none">
              <a:solidFill>
                <a:srgbClr val="3F3F3F"/>
              </a:solidFill>
              <a:latin typeface="Quattrocento Sans"/>
              <a:ea typeface="Quattrocento Sans"/>
              <a:cs typeface="Quattrocento Sans"/>
              <a:sym typeface="Quattrocento Sans"/>
            </a:endParaRPr>
          </a:p>
        </p:txBody>
      </p:sp>
      <p:sp>
        <p:nvSpPr>
          <p:cNvPr id="109" name="Google Shape;109;p4"/>
          <p:cNvSpPr txBox="1">
            <a:spLocks noGrp="1"/>
          </p:cNvSpPr>
          <p:nvPr>
            <p:ph type="title"/>
          </p:nvPr>
        </p:nvSpPr>
        <p:spPr>
          <a:xfrm>
            <a:off x="838200" y="322398"/>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DATA PREPARATION</a:t>
            </a:r>
            <a:endParaRPr/>
          </a:p>
        </p:txBody>
      </p:sp>
      <p:sp>
        <p:nvSpPr>
          <p:cNvPr id="110" name="Google Shape;110;p4"/>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4</a:t>
            </a:fld>
            <a:endParaRPr/>
          </a:p>
        </p:txBody>
      </p:sp>
      <p:sp>
        <p:nvSpPr>
          <p:cNvPr id="111" name="Google Shape;111;p4"/>
          <p:cNvSpPr/>
          <p:nvPr/>
        </p:nvSpPr>
        <p:spPr>
          <a:xfrm>
            <a:off x="304800" y="1127960"/>
            <a:ext cx="11520083" cy="5240726"/>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p:nvPr/>
        </p:nvSpPr>
        <p:spPr>
          <a:xfrm>
            <a:off x="772732" y="1347284"/>
            <a:ext cx="10792496" cy="5940088"/>
          </a:xfrm>
          <a:prstGeom prst="rect">
            <a:avLst/>
          </a:prstGeom>
          <a:noFill/>
          <a:ln>
            <a:noFill/>
          </a:ln>
        </p:spPr>
        <p:txBody>
          <a:bodyPr spcFirstLastPara="1" wrap="square" lIns="0" tIns="0" rIns="0" bIns="0" anchor="t" anchorCtr="0">
            <a:spAutoFit/>
          </a:bodyPr>
          <a:lstStyle/>
          <a:p>
            <a:pPr marL="800100" marR="0" lvl="1" indent="-190500" algn="l" rtl="0">
              <a:spcBef>
                <a:spcPts val="0"/>
              </a:spcBef>
              <a:spcAft>
                <a:spcPts val="0"/>
              </a:spcAft>
              <a:buClr>
                <a:schemeClr val="dk1"/>
              </a:buClr>
              <a:buSzPts val="2400"/>
              <a:buFont typeface="Noto Sans Symbols"/>
              <a:buNone/>
            </a:pPr>
            <a:endParaRPr sz="2400" b="1" i="0" u="none" strike="noStrike" cap="none" dirty="0">
              <a:solidFill>
                <a:srgbClr val="3F3F3F"/>
              </a:solidFill>
              <a:latin typeface="Quattrocento Sans"/>
              <a:ea typeface="Quattrocento Sans"/>
              <a:cs typeface="Quattrocento Sans"/>
              <a:sym typeface="Quattrocento Sans"/>
            </a:endParaRPr>
          </a:p>
          <a:p>
            <a:pPr marL="800100" marR="0" lvl="1" indent="-190500" algn="l" rtl="0">
              <a:spcBef>
                <a:spcPts val="0"/>
              </a:spcBef>
              <a:spcAft>
                <a:spcPts val="0"/>
              </a:spcAft>
              <a:buClr>
                <a:schemeClr val="dk1"/>
              </a:buClr>
              <a:buSzPts val="2400"/>
              <a:buFont typeface="Noto Sans Symbols"/>
              <a:buNone/>
            </a:pPr>
            <a:endParaRPr sz="2400" b="1" i="0" u="none" strike="noStrike" cap="none" dirty="0">
              <a:solidFill>
                <a:srgbClr val="3F3F3F"/>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3600" b="0" i="0" u="none" strike="noStrike" cap="none"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3600" b="0" i="0" u="none" strike="noStrike" cap="none" dirty="0">
                <a:solidFill>
                  <a:schemeClr val="dk1"/>
                </a:solidFill>
                <a:latin typeface="Quattrocento Sans"/>
                <a:ea typeface="Quattrocento Sans"/>
                <a:cs typeface="Quattrocento Sans"/>
                <a:sym typeface="Quattrocento Sans"/>
              </a:rPr>
              <a:t>Original </a:t>
            </a:r>
            <a:r>
              <a:rPr lang="en-US" sz="3600" b="1" i="1" u="none" strike="noStrike" cap="none" dirty="0">
                <a:solidFill>
                  <a:schemeClr val="dk1"/>
                </a:solidFill>
                <a:latin typeface="Quattrocento Sans"/>
                <a:ea typeface="Quattrocento Sans"/>
                <a:cs typeface="Quattrocento Sans"/>
                <a:sym typeface="Quattrocento Sans"/>
              </a:rPr>
              <a:t>2019</a:t>
            </a:r>
            <a:r>
              <a:rPr lang="en-US" sz="3600" b="0" i="0" u="none" strike="noStrike" cap="none" dirty="0">
                <a:solidFill>
                  <a:schemeClr val="dk1"/>
                </a:solidFill>
                <a:latin typeface="Quattrocento Sans"/>
                <a:ea typeface="Quattrocento Sans"/>
                <a:cs typeface="Quattrocento Sans"/>
                <a:sym typeface="Quattrocento Sans"/>
              </a:rPr>
              <a:t> Dataset</a:t>
            </a:r>
            <a:endParaRPr dirty="0"/>
          </a:p>
          <a:p>
            <a:pPr lvl="0"/>
            <a:r>
              <a:rPr lang="en-US" sz="3600" b="1" i="1" u="none" strike="noStrike" cap="none" dirty="0">
                <a:solidFill>
                  <a:schemeClr val="dk1"/>
                </a:solidFill>
                <a:latin typeface="Quattrocento Sans"/>
                <a:ea typeface="Quattrocento Sans"/>
                <a:cs typeface="Quattrocento Sans"/>
                <a:sym typeface="Quattrocento Sans"/>
              </a:rPr>
              <a:t>	2456832</a:t>
            </a:r>
            <a:r>
              <a:rPr lang="en-US" sz="3600" b="0" i="0" u="none" strike="noStrike" cap="none" dirty="0">
                <a:solidFill>
                  <a:schemeClr val="dk1"/>
                </a:solidFill>
                <a:latin typeface="Quattrocento Sans"/>
                <a:ea typeface="Quattrocento Sans"/>
                <a:cs typeface="Quattrocento Sans"/>
                <a:sym typeface="Quattrocento Sans"/>
              </a:rPr>
              <a:t> </a:t>
            </a:r>
            <a:r>
              <a:rPr lang="en-US" sz="3600" b="0" i="0" u="none" strike="noStrike" cap="none" dirty="0" smtClean="0">
                <a:solidFill>
                  <a:schemeClr val="dk1"/>
                </a:solidFill>
                <a:latin typeface="Quattrocento Sans"/>
                <a:ea typeface="Quattrocento Sans"/>
                <a:cs typeface="Quattrocento Sans"/>
                <a:sym typeface="Quattrocento Sans"/>
              </a:rPr>
              <a:t>rows(1.27 GB) -&gt;</a:t>
            </a:r>
            <a:r>
              <a:rPr lang="en-IN" sz="3600" b="1" i="1" dirty="0" smtClean="0"/>
              <a:t>1128786</a:t>
            </a:r>
            <a:r>
              <a:rPr lang="en-IN" sz="3600" dirty="0"/>
              <a:t> </a:t>
            </a:r>
            <a:r>
              <a:rPr lang="en-US" sz="3600" b="0" i="0" u="none" strike="noStrike" cap="none" dirty="0" smtClean="0">
                <a:solidFill>
                  <a:schemeClr val="dk1"/>
                </a:solidFill>
                <a:latin typeface="Quattrocento Sans"/>
                <a:ea typeface="Quattrocento Sans"/>
                <a:cs typeface="Quattrocento Sans"/>
                <a:sym typeface="Quattrocento Sans"/>
              </a:rPr>
              <a:t>rows (315 MB)</a:t>
            </a:r>
          </a:p>
          <a:p>
            <a:pPr lvl="0"/>
            <a:endParaRPr dirty="0"/>
          </a:p>
          <a:p>
            <a:pPr marL="0" marR="0" lvl="0" indent="0" algn="l" rtl="0">
              <a:spcBef>
                <a:spcPts val="0"/>
              </a:spcBef>
              <a:spcAft>
                <a:spcPts val="0"/>
              </a:spcAft>
              <a:buNone/>
            </a:pPr>
            <a:r>
              <a:rPr lang="en-US" sz="3600" b="0" i="0" u="none" strike="noStrike" cap="none" dirty="0">
                <a:solidFill>
                  <a:schemeClr val="dk1"/>
                </a:solidFill>
                <a:latin typeface="Quattrocento Sans"/>
                <a:ea typeface="Quattrocento Sans"/>
                <a:cs typeface="Quattrocento Sans"/>
                <a:sym typeface="Quattrocento Sans"/>
              </a:rPr>
              <a:t>Original </a:t>
            </a:r>
            <a:r>
              <a:rPr lang="en-US" sz="3600" b="1" i="1" u="none" strike="noStrike" cap="none" dirty="0">
                <a:solidFill>
                  <a:schemeClr val="dk1"/>
                </a:solidFill>
                <a:latin typeface="Quattrocento Sans"/>
                <a:ea typeface="Quattrocento Sans"/>
                <a:cs typeface="Quattrocento Sans"/>
                <a:sym typeface="Quattrocento Sans"/>
              </a:rPr>
              <a:t>2018</a:t>
            </a:r>
            <a:r>
              <a:rPr lang="en-US" sz="3600" b="0" i="0" u="none" strike="noStrike" cap="none" dirty="0">
                <a:solidFill>
                  <a:schemeClr val="dk1"/>
                </a:solidFill>
                <a:latin typeface="Quattrocento Sans"/>
                <a:ea typeface="Quattrocento Sans"/>
                <a:cs typeface="Quattrocento Sans"/>
                <a:sym typeface="Quattrocento Sans"/>
              </a:rPr>
              <a:t> Dataset</a:t>
            </a:r>
            <a:endParaRPr dirty="0"/>
          </a:p>
          <a:p>
            <a:pPr lvl="0"/>
            <a:r>
              <a:rPr lang="en-US" sz="3600" b="1" i="1" u="none" strike="noStrike" cap="none" dirty="0">
                <a:solidFill>
                  <a:schemeClr val="dk1"/>
                </a:solidFill>
                <a:latin typeface="Quattrocento Sans"/>
                <a:ea typeface="Quattrocento Sans"/>
                <a:cs typeface="Quattrocento Sans"/>
                <a:sym typeface="Quattrocento Sans"/>
              </a:rPr>
              <a:t>	2741682</a:t>
            </a:r>
            <a:r>
              <a:rPr lang="en-US" sz="3600" b="0" i="0" u="none" strike="noStrike" cap="none" dirty="0">
                <a:solidFill>
                  <a:schemeClr val="dk1"/>
                </a:solidFill>
                <a:latin typeface="Quattrocento Sans"/>
                <a:ea typeface="Quattrocento Sans"/>
                <a:cs typeface="Quattrocento Sans"/>
                <a:sym typeface="Quattrocento Sans"/>
              </a:rPr>
              <a:t> </a:t>
            </a:r>
            <a:r>
              <a:rPr lang="en-US" sz="3600" b="0" i="0" u="none" strike="noStrike" cap="none" dirty="0" smtClean="0">
                <a:solidFill>
                  <a:schemeClr val="dk1"/>
                </a:solidFill>
                <a:latin typeface="Quattrocento Sans"/>
                <a:ea typeface="Quattrocento Sans"/>
                <a:cs typeface="Quattrocento Sans"/>
                <a:sym typeface="Quattrocento Sans"/>
              </a:rPr>
              <a:t>rows(1.43 GB) </a:t>
            </a:r>
            <a:r>
              <a:rPr lang="en-US" sz="3600" b="0" i="0" u="none" strike="noStrike" cap="none" dirty="0">
                <a:solidFill>
                  <a:schemeClr val="dk1"/>
                </a:solidFill>
                <a:latin typeface="Quattrocento Sans"/>
                <a:ea typeface="Quattrocento Sans"/>
                <a:cs typeface="Quattrocento Sans"/>
                <a:sym typeface="Quattrocento Sans"/>
              </a:rPr>
              <a:t>-&gt; </a:t>
            </a:r>
            <a:r>
              <a:rPr lang="en-IN" sz="3600" b="1" i="1" dirty="0"/>
              <a:t>1255981</a:t>
            </a:r>
            <a:r>
              <a:rPr lang="en-IN" sz="3600" dirty="0"/>
              <a:t> </a:t>
            </a:r>
            <a:r>
              <a:rPr lang="en-US" sz="3600" b="0" i="0" u="none" strike="noStrike" cap="none" dirty="0" smtClean="0">
                <a:solidFill>
                  <a:schemeClr val="dk1"/>
                </a:solidFill>
                <a:latin typeface="Quattrocento Sans"/>
                <a:ea typeface="Quattrocento Sans"/>
                <a:cs typeface="Quattrocento Sans"/>
                <a:sym typeface="Quattrocento Sans"/>
              </a:rPr>
              <a:t>rows (352 MB)</a:t>
            </a:r>
          </a:p>
          <a:p>
            <a:pPr lvl="0"/>
            <a:endParaRPr sz="3600" b="0" i="0" u="none" strike="noStrike" cap="none" dirty="0">
              <a:solidFill>
                <a:schemeClr val="dk1"/>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US" sz="3600" b="1" i="0" u="none" strike="noStrike" cap="none" dirty="0">
                <a:solidFill>
                  <a:schemeClr val="dk1"/>
                </a:solidFill>
                <a:latin typeface="Quattrocento Sans"/>
                <a:ea typeface="Quattrocento Sans"/>
                <a:cs typeface="Quattrocento Sans"/>
                <a:sym typeface="Quattrocento Sans"/>
              </a:rPr>
              <a:t>41</a:t>
            </a:r>
            <a:r>
              <a:rPr lang="en-US" sz="3600" b="0" i="0" u="none" strike="noStrike" cap="none" dirty="0">
                <a:solidFill>
                  <a:schemeClr val="dk1"/>
                </a:solidFill>
                <a:latin typeface="Quattrocento Sans"/>
                <a:ea typeface="Quattrocento Sans"/>
                <a:cs typeface="Quattrocento Sans"/>
                <a:sym typeface="Quattrocento Sans"/>
              </a:rPr>
              <a:t> Columns -&gt; </a:t>
            </a:r>
            <a:r>
              <a:rPr lang="en-US" sz="3600" b="1" i="0" u="none" strike="noStrike" cap="none" dirty="0">
                <a:solidFill>
                  <a:schemeClr val="dk1"/>
                </a:solidFill>
                <a:latin typeface="Quattrocento Sans"/>
                <a:ea typeface="Quattrocento Sans"/>
                <a:cs typeface="Quattrocento Sans"/>
                <a:sym typeface="Quattrocento Sans"/>
              </a:rPr>
              <a:t>25</a:t>
            </a:r>
            <a:r>
              <a:rPr lang="en-US" sz="3600" b="0" i="0" u="none" strike="noStrike" cap="none" dirty="0">
                <a:solidFill>
                  <a:schemeClr val="dk1"/>
                </a:solidFill>
                <a:latin typeface="Quattrocento Sans"/>
                <a:ea typeface="Quattrocento Sans"/>
                <a:cs typeface="Quattrocento Sans"/>
                <a:sym typeface="Quattrocento Sans"/>
              </a:rPr>
              <a:t> Columns</a:t>
            </a:r>
            <a:endParaRPr dirty="0"/>
          </a:p>
          <a:p>
            <a:pPr marL="457200" marR="0" lvl="1" indent="0" algn="l" rtl="0">
              <a:spcBef>
                <a:spcPts val="0"/>
              </a:spcBef>
              <a:spcAft>
                <a:spcPts val="0"/>
              </a:spcAft>
              <a:buNone/>
            </a:pPr>
            <a:endParaRPr sz="2400" b="1" i="0" u="none" strike="noStrike" cap="none" dirty="0">
              <a:solidFill>
                <a:srgbClr val="3F3F3F"/>
              </a:solidFill>
              <a:latin typeface="Quattrocento Sans"/>
              <a:ea typeface="Quattrocento Sans"/>
              <a:cs typeface="Quattrocento Sans"/>
              <a:sym typeface="Quattrocento Sans"/>
            </a:endParaRPr>
          </a:p>
          <a:p>
            <a:pPr marL="457200" marR="0" lvl="1" indent="0" algn="l" rtl="0">
              <a:spcBef>
                <a:spcPts val="0"/>
              </a:spcBef>
              <a:spcAft>
                <a:spcPts val="0"/>
              </a:spcAft>
              <a:buNone/>
            </a:pPr>
            <a:endParaRPr sz="2400" b="1" i="0" u="none" strike="noStrike" cap="none" dirty="0">
              <a:solidFill>
                <a:srgbClr val="3F3F3F"/>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2400" b="0" i="0" u="none" strike="noStrike" cap="none" dirty="0">
              <a:solidFill>
                <a:srgbClr val="3F3F3F"/>
              </a:solidFill>
              <a:latin typeface="Quattrocento Sans"/>
              <a:ea typeface="Quattrocento Sans"/>
              <a:cs typeface="Quattrocento Sans"/>
              <a:sym typeface="Quattrocento Sans"/>
            </a:endParaRPr>
          </a:p>
        </p:txBody>
      </p:sp>
      <p:sp>
        <p:nvSpPr>
          <p:cNvPr id="118" name="Google Shape;118;p5"/>
          <p:cNvSpPr txBox="1">
            <a:spLocks noGrp="1"/>
          </p:cNvSpPr>
          <p:nvPr>
            <p:ph type="title"/>
          </p:nvPr>
        </p:nvSpPr>
        <p:spPr>
          <a:xfrm>
            <a:off x="838200" y="322398"/>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dirty="0"/>
              <a:t>DATA </a:t>
            </a:r>
            <a:r>
              <a:rPr lang="en-US" dirty="0" smtClean="0"/>
              <a:t>– BEFORE -&gt; AFTER</a:t>
            </a:r>
            <a:endParaRPr dirty="0"/>
          </a:p>
        </p:txBody>
      </p:sp>
      <p:sp>
        <p:nvSpPr>
          <p:cNvPr id="119" name="Google Shape;119;p5"/>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5</a:t>
            </a:fld>
            <a:endParaRPr/>
          </a:p>
        </p:txBody>
      </p:sp>
      <p:sp>
        <p:nvSpPr>
          <p:cNvPr id="120" name="Google Shape;120;p5"/>
          <p:cNvSpPr/>
          <p:nvPr/>
        </p:nvSpPr>
        <p:spPr>
          <a:xfrm>
            <a:off x="304800" y="1075418"/>
            <a:ext cx="11520083" cy="5300688"/>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21" name="Google Shape;121;p5"/>
          <p:cNvSpPr txBox="1"/>
          <p:nvPr/>
        </p:nvSpPr>
        <p:spPr>
          <a:xfrm>
            <a:off x="5302959" y="1424530"/>
            <a:ext cx="2696442" cy="55399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3600" b="1" i="0" u="none" strike="noStrike" cap="none">
                <a:solidFill>
                  <a:srgbClr val="3F3F3F"/>
                </a:solidFill>
                <a:latin typeface="Quattrocento Sans"/>
                <a:ea typeface="Quattrocento Sans"/>
                <a:cs typeface="Quattrocento Sans"/>
                <a:sym typeface="Quattrocento Sans"/>
              </a:rPr>
              <a:t>78 minutes</a:t>
            </a:r>
            <a:endParaRPr sz="3600" b="0" i="0" u="none" strike="noStrike" cap="none">
              <a:solidFill>
                <a:srgbClr val="3F3F3F"/>
              </a:solidFill>
              <a:latin typeface="Quattrocento Sans"/>
              <a:ea typeface="Quattrocento Sans"/>
              <a:cs typeface="Quattrocento Sans"/>
              <a:sym typeface="Quattrocento Sans"/>
            </a:endParaRPr>
          </a:p>
        </p:txBody>
      </p:sp>
      <p:pic>
        <p:nvPicPr>
          <p:cNvPr id="122" name="Google Shape;122;p5"/>
          <p:cNvPicPr preferRelativeResize="0"/>
          <p:nvPr/>
        </p:nvPicPr>
        <p:blipFill rotWithShape="1">
          <a:blip r:embed="rId3">
            <a:alphaModFix/>
          </a:blip>
          <a:srcRect/>
          <a:stretch/>
        </p:blipFill>
        <p:spPr>
          <a:xfrm>
            <a:off x="529205" y="1141411"/>
            <a:ext cx="1517837" cy="1204151"/>
          </a:xfrm>
          <a:prstGeom prst="rect">
            <a:avLst/>
          </a:prstGeom>
          <a:noFill/>
          <a:ln>
            <a:noFill/>
          </a:ln>
        </p:spPr>
      </p:pic>
      <p:sp>
        <p:nvSpPr>
          <p:cNvPr id="123" name="Google Shape;123;p5"/>
          <p:cNvSpPr/>
          <p:nvPr/>
        </p:nvSpPr>
        <p:spPr>
          <a:xfrm>
            <a:off x="1968576" y="1393786"/>
            <a:ext cx="761006" cy="698441"/>
          </a:xfrm>
          <a:prstGeom prst="mathPlus">
            <a:avLst>
              <a:gd name="adj1" fmla="val 2352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4" name="Google Shape;124;p5"/>
          <p:cNvSpPr/>
          <p:nvPr/>
        </p:nvSpPr>
        <p:spPr>
          <a:xfrm>
            <a:off x="4826363" y="1352309"/>
            <a:ext cx="761006" cy="698441"/>
          </a:xfrm>
          <a:prstGeom prst="mathPlus">
            <a:avLst>
              <a:gd name="adj1" fmla="val 2352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5" name="Google Shape;125;p5"/>
          <p:cNvSpPr/>
          <p:nvPr/>
        </p:nvSpPr>
        <p:spPr>
          <a:xfrm>
            <a:off x="7922141" y="1494891"/>
            <a:ext cx="575734" cy="413275"/>
          </a:xfrm>
          <a:prstGeom prst="mathEqual">
            <a:avLst>
              <a:gd name="adj1" fmla="val 23520"/>
              <a:gd name="adj2" fmla="val 11760"/>
            </a:avLst>
          </a:prstGeom>
          <a:gradFill>
            <a:gsLst>
              <a:gs pos="0">
                <a:srgbClr val="9A9A9A"/>
              </a:gs>
              <a:gs pos="50000">
                <a:srgbClr val="8D8D8D"/>
              </a:gs>
              <a:gs pos="100000">
                <a:srgbClr val="787878"/>
              </a:gs>
            </a:gsLst>
            <a:lin ang="5400000" scaled="0"/>
          </a:gra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Quattrocento Sans"/>
              <a:ea typeface="Quattrocento Sans"/>
              <a:cs typeface="Quattrocento Sans"/>
              <a:sym typeface="Quattrocento Sans"/>
            </a:endParaRPr>
          </a:p>
        </p:txBody>
      </p:sp>
      <p:sp>
        <p:nvSpPr>
          <p:cNvPr id="126" name="Google Shape;126;p5"/>
          <p:cNvSpPr txBox="1"/>
          <p:nvPr/>
        </p:nvSpPr>
        <p:spPr>
          <a:xfrm>
            <a:off x="8451938" y="1424530"/>
            <a:ext cx="2696442" cy="55399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3600" b="1" i="0" u="none" strike="noStrike" cap="none">
                <a:solidFill>
                  <a:srgbClr val="3F3F3F"/>
                </a:solidFill>
                <a:latin typeface="Quattrocento Sans"/>
                <a:ea typeface="Quattrocento Sans"/>
                <a:cs typeface="Quattrocento Sans"/>
                <a:sym typeface="Quattrocento Sans"/>
              </a:rPr>
              <a:t>Final Data</a:t>
            </a:r>
            <a:endParaRPr sz="3600" b="0" i="0" u="none" strike="noStrike" cap="none">
              <a:solidFill>
                <a:srgbClr val="3F3F3F"/>
              </a:solidFill>
              <a:latin typeface="Quattrocento Sans"/>
              <a:ea typeface="Quattrocento Sans"/>
              <a:cs typeface="Quattrocento Sans"/>
              <a:sym typeface="Quattrocento Sans"/>
            </a:endParaRPr>
          </a:p>
        </p:txBody>
      </p:sp>
      <p:sp>
        <p:nvSpPr>
          <p:cNvPr id="127" name="Google Shape;127;p5"/>
          <p:cNvSpPr txBox="1"/>
          <p:nvPr/>
        </p:nvSpPr>
        <p:spPr>
          <a:xfrm>
            <a:off x="2469357" y="1456578"/>
            <a:ext cx="2696442" cy="553998"/>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3600" b="1" i="0" u="none" strike="noStrike" cap="none">
                <a:solidFill>
                  <a:srgbClr val="3F3F3F"/>
                </a:solidFill>
                <a:latin typeface="Quattrocento Sans"/>
                <a:ea typeface="Quattrocento Sans"/>
                <a:cs typeface="Quattrocento Sans"/>
                <a:sym typeface="Quattrocento Sans"/>
              </a:rPr>
              <a:t>8 GB RAM</a:t>
            </a:r>
            <a:endParaRPr sz="3600" b="0" i="0" u="none" strike="noStrike" cap="none">
              <a:solidFill>
                <a:srgbClr val="3F3F3F"/>
              </a:solidFill>
              <a:latin typeface="Quattrocento Sans"/>
              <a:ea typeface="Quattrocento Sans"/>
              <a:cs typeface="Quattrocento Sans"/>
              <a:sym typeface="Quattrocento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p:nvPr/>
        </p:nvSpPr>
        <p:spPr>
          <a:xfrm>
            <a:off x="-781" y="1226782"/>
            <a:ext cx="12192000" cy="5105400"/>
          </a:xfrm>
          <a:prstGeom prst="rect">
            <a:avLst/>
          </a:prstGeom>
          <a:solidFill>
            <a:srgbClr val="0C0C0C">
              <a:alpha val="8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34" name="Google Shape;134;p6"/>
          <p:cNvSpPr txBox="1">
            <a:spLocks noGrp="1"/>
          </p:cNvSpPr>
          <p:nvPr>
            <p:ph type="title"/>
          </p:nvPr>
        </p:nvSpPr>
        <p:spPr>
          <a:xfrm>
            <a:off x="838200" y="525818"/>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PROJECT PHASES</a:t>
            </a:r>
            <a:endParaRPr/>
          </a:p>
        </p:txBody>
      </p:sp>
      <p:sp>
        <p:nvSpPr>
          <p:cNvPr id="135" name="Google Shape;135;p6"/>
          <p:cNvSpPr txBox="1">
            <a:spLocks noGrp="1"/>
          </p:cNvSpPr>
          <p:nvPr>
            <p:ph type="sldNum" idx="12"/>
          </p:nvPr>
        </p:nvSpPr>
        <p:spPr>
          <a:xfrm>
            <a:off x="11677650" y="589475"/>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6</a:t>
            </a:fld>
            <a:endParaRPr/>
          </a:p>
        </p:txBody>
      </p:sp>
      <p:sp>
        <p:nvSpPr>
          <p:cNvPr id="136" name="Google Shape;136;p6"/>
          <p:cNvSpPr/>
          <p:nvPr/>
        </p:nvSpPr>
        <p:spPr>
          <a:xfrm>
            <a:off x="3869988" y="1690904"/>
            <a:ext cx="3683936" cy="3683936"/>
          </a:xfrm>
          <a:prstGeom prst="ellipse">
            <a:avLst/>
          </a:prstGeom>
          <a:noFill/>
          <a:ln w="508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37" name="Google Shape;137;p6"/>
          <p:cNvSpPr/>
          <p:nvPr/>
        </p:nvSpPr>
        <p:spPr>
          <a:xfrm>
            <a:off x="3506513" y="3175486"/>
            <a:ext cx="714772" cy="714772"/>
          </a:xfrm>
          <a:prstGeom prst="ellipse">
            <a:avLst/>
          </a:prstGeom>
          <a:solidFill>
            <a:srgbClr val="404040"/>
          </a:solidFill>
          <a:ln w="31750" cap="flat" cmpd="sng">
            <a:solidFill>
              <a:schemeClr val="lt1"/>
            </a:solidFill>
            <a:prstDash val="solid"/>
            <a:miter lim="800000"/>
            <a:headEnd type="none" w="sm" len="sm"/>
            <a:tailEnd type="none" w="sm" len="sm"/>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38" name="Google Shape;138;p6"/>
          <p:cNvSpPr/>
          <p:nvPr/>
        </p:nvSpPr>
        <p:spPr>
          <a:xfrm>
            <a:off x="4341442" y="1656128"/>
            <a:ext cx="714772" cy="714772"/>
          </a:xfrm>
          <a:prstGeom prst="ellipse">
            <a:avLst/>
          </a:prstGeom>
          <a:solidFill>
            <a:srgbClr val="CE295E"/>
          </a:solidFill>
          <a:ln w="31750" cap="flat" cmpd="sng">
            <a:solidFill>
              <a:schemeClr val="lt1"/>
            </a:solidFill>
            <a:prstDash val="solid"/>
            <a:miter lim="800000"/>
            <a:headEnd type="none" w="sm" len="sm"/>
            <a:tailEnd type="none" w="sm" len="sm"/>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39" name="Google Shape;139;p6"/>
          <p:cNvSpPr/>
          <p:nvPr/>
        </p:nvSpPr>
        <p:spPr>
          <a:xfrm>
            <a:off x="4341442" y="4694845"/>
            <a:ext cx="714772" cy="714772"/>
          </a:xfrm>
          <a:prstGeom prst="ellipse">
            <a:avLst/>
          </a:prstGeom>
          <a:solidFill>
            <a:srgbClr val="7F7F7F"/>
          </a:solidFill>
          <a:ln w="31750" cap="flat" cmpd="sng">
            <a:solidFill>
              <a:schemeClr val="lt1"/>
            </a:solidFill>
            <a:prstDash val="solid"/>
            <a:miter lim="800000"/>
            <a:headEnd type="none" w="sm" len="sm"/>
            <a:tailEnd type="none" w="sm" len="sm"/>
          </a:ln>
          <a:effectLst>
            <a:outerShdw blurRad="50800" dist="38100" dir="2700000" algn="tl" rotWithShape="0">
              <a:srgbClr val="000000">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Quattrocento Sans"/>
              <a:ea typeface="Quattrocento Sans"/>
              <a:cs typeface="Quattrocento Sans"/>
              <a:sym typeface="Quattrocento Sans"/>
            </a:endParaRPr>
          </a:p>
        </p:txBody>
      </p:sp>
      <p:sp>
        <p:nvSpPr>
          <p:cNvPr id="140" name="Google Shape;140;p6" descr="This is an icon of a piece of paper."/>
          <p:cNvSpPr/>
          <p:nvPr/>
        </p:nvSpPr>
        <p:spPr>
          <a:xfrm>
            <a:off x="4621843" y="4909359"/>
            <a:ext cx="220664" cy="285750"/>
          </a:xfrm>
          <a:custGeom>
            <a:avLst/>
            <a:gdLst/>
            <a:ahLst/>
            <a:cxnLst/>
            <a:rect l="l" t="t" r="r" b="b"/>
            <a:pathLst>
              <a:path w="553" h="722" extrusionOk="0">
                <a:moveTo>
                  <a:pt x="349" y="205"/>
                </a:moveTo>
                <a:lnTo>
                  <a:pt x="349" y="12"/>
                </a:lnTo>
                <a:lnTo>
                  <a:pt x="542" y="205"/>
                </a:lnTo>
                <a:lnTo>
                  <a:pt x="349" y="205"/>
                </a:lnTo>
                <a:close/>
                <a:moveTo>
                  <a:pt x="444" y="313"/>
                </a:moveTo>
                <a:lnTo>
                  <a:pt x="323" y="313"/>
                </a:lnTo>
                <a:lnTo>
                  <a:pt x="318" y="312"/>
                </a:lnTo>
                <a:lnTo>
                  <a:pt x="315" y="310"/>
                </a:lnTo>
                <a:lnTo>
                  <a:pt x="312" y="306"/>
                </a:lnTo>
                <a:lnTo>
                  <a:pt x="311" y="301"/>
                </a:lnTo>
                <a:lnTo>
                  <a:pt x="312" y="297"/>
                </a:lnTo>
                <a:lnTo>
                  <a:pt x="315" y="293"/>
                </a:lnTo>
                <a:lnTo>
                  <a:pt x="318" y="290"/>
                </a:lnTo>
                <a:lnTo>
                  <a:pt x="323" y="289"/>
                </a:lnTo>
                <a:lnTo>
                  <a:pt x="444" y="289"/>
                </a:lnTo>
                <a:lnTo>
                  <a:pt x="449" y="290"/>
                </a:lnTo>
                <a:lnTo>
                  <a:pt x="452" y="293"/>
                </a:lnTo>
                <a:lnTo>
                  <a:pt x="455" y="297"/>
                </a:lnTo>
                <a:lnTo>
                  <a:pt x="456" y="301"/>
                </a:lnTo>
                <a:lnTo>
                  <a:pt x="455" y="306"/>
                </a:lnTo>
                <a:lnTo>
                  <a:pt x="452" y="310"/>
                </a:lnTo>
                <a:lnTo>
                  <a:pt x="449" y="312"/>
                </a:lnTo>
                <a:lnTo>
                  <a:pt x="444" y="313"/>
                </a:lnTo>
                <a:close/>
                <a:moveTo>
                  <a:pt x="444" y="433"/>
                </a:moveTo>
                <a:lnTo>
                  <a:pt x="323" y="433"/>
                </a:lnTo>
                <a:lnTo>
                  <a:pt x="318" y="432"/>
                </a:lnTo>
                <a:lnTo>
                  <a:pt x="315" y="430"/>
                </a:lnTo>
                <a:lnTo>
                  <a:pt x="312" y="426"/>
                </a:lnTo>
                <a:lnTo>
                  <a:pt x="311" y="421"/>
                </a:lnTo>
                <a:lnTo>
                  <a:pt x="312" y="417"/>
                </a:lnTo>
                <a:lnTo>
                  <a:pt x="315" y="413"/>
                </a:lnTo>
                <a:lnTo>
                  <a:pt x="318" y="410"/>
                </a:lnTo>
                <a:lnTo>
                  <a:pt x="323" y="409"/>
                </a:lnTo>
                <a:lnTo>
                  <a:pt x="444" y="409"/>
                </a:lnTo>
                <a:lnTo>
                  <a:pt x="449" y="410"/>
                </a:lnTo>
                <a:lnTo>
                  <a:pt x="452" y="413"/>
                </a:lnTo>
                <a:lnTo>
                  <a:pt x="455" y="417"/>
                </a:lnTo>
                <a:lnTo>
                  <a:pt x="456" y="421"/>
                </a:lnTo>
                <a:lnTo>
                  <a:pt x="455" y="426"/>
                </a:lnTo>
                <a:lnTo>
                  <a:pt x="452" y="430"/>
                </a:lnTo>
                <a:lnTo>
                  <a:pt x="449" y="432"/>
                </a:lnTo>
                <a:lnTo>
                  <a:pt x="444" y="433"/>
                </a:lnTo>
                <a:close/>
                <a:moveTo>
                  <a:pt x="444" y="578"/>
                </a:moveTo>
                <a:lnTo>
                  <a:pt x="323" y="578"/>
                </a:lnTo>
                <a:lnTo>
                  <a:pt x="318" y="577"/>
                </a:lnTo>
                <a:lnTo>
                  <a:pt x="315" y="574"/>
                </a:lnTo>
                <a:lnTo>
                  <a:pt x="312" y="571"/>
                </a:lnTo>
                <a:lnTo>
                  <a:pt x="311" y="566"/>
                </a:lnTo>
                <a:lnTo>
                  <a:pt x="312" y="561"/>
                </a:lnTo>
                <a:lnTo>
                  <a:pt x="315" y="558"/>
                </a:lnTo>
                <a:lnTo>
                  <a:pt x="318" y="555"/>
                </a:lnTo>
                <a:lnTo>
                  <a:pt x="323" y="554"/>
                </a:lnTo>
                <a:lnTo>
                  <a:pt x="444" y="554"/>
                </a:lnTo>
                <a:lnTo>
                  <a:pt x="449" y="555"/>
                </a:lnTo>
                <a:lnTo>
                  <a:pt x="452" y="558"/>
                </a:lnTo>
                <a:lnTo>
                  <a:pt x="455" y="561"/>
                </a:lnTo>
                <a:lnTo>
                  <a:pt x="456" y="566"/>
                </a:lnTo>
                <a:lnTo>
                  <a:pt x="455" y="571"/>
                </a:lnTo>
                <a:lnTo>
                  <a:pt x="452" y="574"/>
                </a:lnTo>
                <a:lnTo>
                  <a:pt x="449" y="577"/>
                </a:lnTo>
                <a:lnTo>
                  <a:pt x="444" y="578"/>
                </a:lnTo>
                <a:close/>
                <a:moveTo>
                  <a:pt x="271" y="249"/>
                </a:moveTo>
                <a:lnTo>
                  <a:pt x="194" y="325"/>
                </a:lnTo>
                <a:lnTo>
                  <a:pt x="190" y="327"/>
                </a:lnTo>
                <a:lnTo>
                  <a:pt x="186" y="328"/>
                </a:lnTo>
                <a:lnTo>
                  <a:pt x="181" y="327"/>
                </a:lnTo>
                <a:lnTo>
                  <a:pt x="178" y="325"/>
                </a:lnTo>
                <a:lnTo>
                  <a:pt x="132" y="280"/>
                </a:lnTo>
                <a:lnTo>
                  <a:pt x="129" y="275"/>
                </a:lnTo>
                <a:lnTo>
                  <a:pt x="128" y="270"/>
                </a:lnTo>
                <a:lnTo>
                  <a:pt x="129" y="266"/>
                </a:lnTo>
                <a:lnTo>
                  <a:pt x="132" y="262"/>
                </a:lnTo>
                <a:lnTo>
                  <a:pt x="136" y="260"/>
                </a:lnTo>
                <a:lnTo>
                  <a:pt x="140" y="259"/>
                </a:lnTo>
                <a:lnTo>
                  <a:pt x="145" y="260"/>
                </a:lnTo>
                <a:lnTo>
                  <a:pt x="149" y="262"/>
                </a:lnTo>
                <a:lnTo>
                  <a:pt x="186" y="299"/>
                </a:lnTo>
                <a:lnTo>
                  <a:pt x="253" y="232"/>
                </a:lnTo>
                <a:lnTo>
                  <a:pt x="258" y="230"/>
                </a:lnTo>
                <a:lnTo>
                  <a:pt x="262" y="229"/>
                </a:lnTo>
                <a:lnTo>
                  <a:pt x="267" y="230"/>
                </a:lnTo>
                <a:lnTo>
                  <a:pt x="271" y="232"/>
                </a:lnTo>
                <a:lnTo>
                  <a:pt x="273" y="236"/>
                </a:lnTo>
                <a:lnTo>
                  <a:pt x="274" y="240"/>
                </a:lnTo>
                <a:lnTo>
                  <a:pt x="273" y="245"/>
                </a:lnTo>
                <a:lnTo>
                  <a:pt x="271" y="249"/>
                </a:lnTo>
                <a:close/>
                <a:moveTo>
                  <a:pt x="271" y="386"/>
                </a:moveTo>
                <a:lnTo>
                  <a:pt x="194" y="461"/>
                </a:lnTo>
                <a:lnTo>
                  <a:pt x="190" y="464"/>
                </a:lnTo>
                <a:lnTo>
                  <a:pt x="186" y="465"/>
                </a:lnTo>
                <a:lnTo>
                  <a:pt x="181" y="464"/>
                </a:lnTo>
                <a:lnTo>
                  <a:pt x="178" y="461"/>
                </a:lnTo>
                <a:lnTo>
                  <a:pt x="132" y="415"/>
                </a:lnTo>
                <a:lnTo>
                  <a:pt x="129" y="411"/>
                </a:lnTo>
                <a:lnTo>
                  <a:pt x="128" y="407"/>
                </a:lnTo>
                <a:lnTo>
                  <a:pt x="129" y="403"/>
                </a:lnTo>
                <a:lnTo>
                  <a:pt x="132" y="399"/>
                </a:lnTo>
                <a:lnTo>
                  <a:pt x="136" y="396"/>
                </a:lnTo>
                <a:lnTo>
                  <a:pt x="140" y="395"/>
                </a:lnTo>
                <a:lnTo>
                  <a:pt x="145" y="396"/>
                </a:lnTo>
                <a:lnTo>
                  <a:pt x="149" y="399"/>
                </a:lnTo>
                <a:lnTo>
                  <a:pt x="186" y="436"/>
                </a:lnTo>
                <a:lnTo>
                  <a:pt x="253" y="368"/>
                </a:lnTo>
                <a:lnTo>
                  <a:pt x="258" y="365"/>
                </a:lnTo>
                <a:lnTo>
                  <a:pt x="262" y="365"/>
                </a:lnTo>
                <a:lnTo>
                  <a:pt x="267" y="365"/>
                </a:lnTo>
                <a:lnTo>
                  <a:pt x="271" y="368"/>
                </a:lnTo>
                <a:lnTo>
                  <a:pt x="273" y="372"/>
                </a:lnTo>
                <a:lnTo>
                  <a:pt x="274" y="376"/>
                </a:lnTo>
                <a:lnTo>
                  <a:pt x="273" y="381"/>
                </a:lnTo>
                <a:lnTo>
                  <a:pt x="271" y="386"/>
                </a:lnTo>
                <a:close/>
                <a:moveTo>
                  <a:pt x="271" y="522"/>
                </a:moveTo>
                <a:lnTo>
                  <a:pt x="194" y="599"/>
                </a:lnTo>
                <a:lnTo>
                  <a:pt x="190" y="601"/>
                </a:lnTo>
                <a:lnTo>
                  <a:pt x="186" y="602"/>
                </a:lnTo>
                <a:lnTo>
                  <a:pt x="181" y="601"/>
                </a:lnTo>
                <a:lnTo>
                  <a:pt x="178" y="599"/>
                </a:lnTo>
                <a:lnTo>
                  <a:pt x="132" y="553"/>
                </a:lnTo>
                <a:lnTo>
                  <a:pt x="129" y="549"/>
                </a:lnTo>
                <a:lnTo>
                  <a:pt x="128" y="545"/>
                </a:lnTo>
                <a:lnTo>
                  <a:pt x="129" y="540"/>
                </a:lnTo>
                <a:lnTo>
                  <a:pt x="132" y="535"/>
                </a:lnTo>
                <a:lnTo>
                  <a:pt x="136" y="533"/>
                </a:lnTo>
                <a:lnTo>
                  <a:pt x="140" y="532"/>
                </a:lnTo>
                <a:lnTo>
                  <a:pt x="145" y="533"/>
                </a:lnTo>
                <a:lnTo>
                  <a:pt x="149" y="535"/>
                </a:lnTo>
                <a:lnTo>
                  <a:pt x="186" y="572"/>
                </a:lnTo>
                <a:lnTo>
                  <a:pt x="253" y="505"/>
                </a:lnTo>
                <a:lnTo>
                  <a:pt x="258" y="502"/>
                </a:lnTo>
                <a:lnTo>
                  <a:pt x="262" y="501"/>
                </a:lnTo>
                <a:lnTo>
                  <a:pt x="267" y="502"/>
                </a:lnTo>
                <a:lnTo>
                  <a:pt x="271" y="505"/>
                </a:lnTo>
                <a:lnTo>
                  <a:pt x="273" y="509"/>
                </a:lnTo>
                <a:lnTo>
                  <a:pt x="274" y="513"/>
                </a:lnTo>
                <a:lnTo>
                  <a:pt x="273" y="518"/>
                </a:lnTo>
                <a:lnTo>
                  <a:pt x="271" y="522"/>
                </a:lnTo>
                <a:close/>
                <a:moveTo>
                  <a:pt x="550" y="196"/>
                </a:moveTo>
                <a:lnTo>
                  <a:pt x="357" y="3"/>
                </a:lnTo>
                <a:lnTo>
                  <a:pt x="353" y="1"/>
                </a:lnTo>
                <a:lnTo>
                  <a:pt x="349" y="0"/>
                </a:lnTo>
                <a:lnTo>
                  <a:pt x="12" y="0"/>
                </a:lnTo>
                <a:lnTo>
                  <a:pt x="7" y="1"/>
                </a:lnTo>
                <a:lnTo>
                  <a:pt x="4" y="3"/>
                </a:lnTo>
                <a:lnTo>
                  <a:pt x="1" y="7"/>
                </a:lnTo>
                <a:lnTo>
                  <a:pt x="0" y="12"/>
                </a:lnTo>
                <a:lnTo>
                  <a:pt x="0" y="711"/>
                </a:lnTo>
                <a:lnTo>
                  <a:pt x="1" y="715"/>
                </a:lnTo>
                <a:lnTo>
                  <a:pt x="4" y="719"/>
                </a:lnTo>
                <a:lnTo>
                  <a:pt x="7" y="721"/>
                </a:lnTo>
                <a:lnTo>
                  <a:pt x="12" y="722"/>
                </a:lnTo>
                <a:lnTo>
                  <a:pt x="542" y="722"/>
                </a:lnTo>
                <a:lnTo>
                  <a:pt x="546" y="721"/>
                </a:lnTo>
                <a:lnTo>
                  <a:pt x="550" y="719"/>
                </a:lnTo>
                <a:lnTo>
                  <a:pt x="552" y="715"/>
                </a:lnTo>
                <a:lnTo>
                  <a:pt x="553" y="711"/>
                </a:lnTo>
                <a:lnTo>
                  <a:pt x="553" y="205"/>
                </a:lnTo>
                <a:lnTo>
                  <a:pt x="552" y="200"/>
                </a:lnTo>
                <a:lnTo>
                  <a:pt x="550" y="19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nvGrpSpPr>
          <p:cNvPr id="141" name="Google Shape;141;p6" descr="This is an icon of a paper airplane. "/>
          <p:cNvGrpSpPr/>
          <p:nvPr/>
        </p:nvGrpSpPr>
        <p:grpSpPr>
          <a:xfrm>
            <a:off x="4555159" y="1883339"/>
            <a:ext cx="287338" cy="260350"/>
            <a:chOff x="6448425" y="796925"/>
            <a:chExt cx="287338" cy="260350"/>
          </a:xfrm>
        </p:grpSpPr>
        <p:sp>
          <p:nvSpPr>
            <p:cNvPr id="142" name="Google Shape;142;p6"/>
            <p:cNvSpPr/>
            <p:nvPr/>
          </p:nvSpPr>
          <p:spPr>
            <a:xfrm>
              <a:off x="6448425" y="796925"/>
              <a:ext cx="277812" cy="161925"/>
            </a:xfrm>
            <a:custGeom>
              <a:avLst/>
              <a:gdLst/>
              <a:ahLst/>
              <a:cxnLst/>
              <a:rect l="l" t="t" r="r" b="b"/>
              <a:pathLst>
                <a:path w="701" h="408" extrusionOk="0">
                  <a:moveTo>
                    <a:pt x="8" y="285"/>
                  </a:moveTo>
                  <a:lnTo>
                    <a:pt x="5" y="288"/>
                  </a:lnTo>
                  <a:lnTo>
                    <a:pt x="2" y="290"/>
                  </a:lnTo>
                  <a:lnTo>
                    <a:pt x="1" y="293"/>
                  </a:lnTo>
                  <a:lnTo>
                    <a:pt x="0" y="297"/>
                  </a:lnTo>
                  <a:lnTo>
                    <a:pt x="1" y="300"/>
                  </a:lnTo>
                  <a:lnTo>
                    <a:pt x="2" y="303"/>
                  </a:lnTo>
                  <a:lnTo>
                    <a:pt x="5" y="306"/>
                  </a:lnTo>
                  <a:lnTo>
                    <a:pt x="8" y="308"/>
                  </a:lnTo>
                  <a:lnTo>
                    <a:pt x="259" y="408"/>
                  </a:lnTo>
                  <a:lnTo>
                    <a:pt x="701" y="0"/>
                  </a:lnTo>
                  <a:lnTo>
                    <a:pt x="8" y="285"/>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43" name="Google Shape;143;p6"/>
            <p:cNvSpPr/>
            <p:nvPr/>
          </p:nvSpPr>
          <p:spPr>
            <a:xfrm>
              <a:off x="6554788" y="800100"/>
              <a:ext cx="180975" cy="257175"/>
            </a:xfrm>
            <a:custGeom>
              <a:avLst/>
              <a:gdLst/>
              <a:ahLst/>
              <a:cxnLst/>
              <a:rect l="l" t="t" r="r" b="b"/>
              <a:pathLst>
                <a:path w="456" h="646" extrusionOk="0">
                  <a:moveTo>
                    <a:pt x="0" y="424"/>
                  </a:moveTo>
                  <a:lnTo>
                    <a:pt x="0" y="635"/>
                  </a:lnTo>
                  <a:lnTo>
                    <a:pt x="0" y="639"/>
                  </a:lnTo>
                  <a:lnTo>
                    <a:pt x="3" y="642"/>
                  </a:lnTo>
                  <a:lnTo>
                    <a:pt x="5" y="645"/>
                  </a:lnTo>
                  <a:lnTo>
                    <a:pt x="9" y="646"/>
                  </a:lnTo>
                  <a:lnTo>
                    <a:pt x="11" y="646"/>
                  </a:lnTo>
                  <a:lnTo>
                    <a:pt x="12" y="646"/>
                  </a:lnTo>
                  <a:lnTo>
                    <a:pt x="16" y="646"/>
                  </a:lnTo>
                  <a:lnTo>
                    <a:pt x="18" y="645"/>
                  </a:lnTo>
                  <a:lnTo>
                    <a:pt x="21" y="644"/>
                  </a:lnTo>
                  <a:lnTo>
                    <a:pt x="22" y="641"/>
                  </a:lnTo>
                  <a:lnTo>
                    <a:pt x="126" y="469"/>
                  </a:lnTo>
                  <a:lnTo>
                    <a:pt x="315" y="569"/>
                  </a:lnTo>
                  <a:lnTo>
                    <a:pt x="317" y="570"/>
                  </a:lnTo>
                  <a:lnTo>
                    <a:pt x="320" y="572"/>
                  </a:lnTo>
                  <a:lnTo>
                    <a:pt x="323" y="570"/>
                  </a:lnTo>
                  <a:lnTo>
                    <a:pt x="325" y="570"/>
                  </a:lnTo>
                  <a:lnTo>
                    <a:pt x="329" y="567"/>
                  </a:lnTo>
                  <a:lnTo>
                    <a:pt x="332" y="561"/>
                  </a:lnTo>
                  <a:lnTo>
                    <a:pt x="456" y="0"/>
                  </a:lnTo>
                  <a:lnTo>
                    <a:pt x="0" y="424"/>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sp>
        <p:nvSpPr>
          <p:cNvPr id="144" name="Google Shape;144;p6"/>
          <p:cNvSpPr txBox="1"/>
          <p:nvPr/>
        </p:nvSpPr>
        <p:spPr>
          <a:xfrm>
            <a:off x="495386" y="1798070"/>
            <a:ext cx="3610329" cy="430887"/>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2800" b="0" u="none">
                <a:solidFill>
                  <a:schemeClr val="lt1"/>
                </a:solidFill>
                <a:latin typeface="Quattrocento Sans"/>
                <a:ea typeface="Quattrocento Sans"/>
                <a:cs typeface="Quattrocento Sans"/>
                <a:sym typeface="Quattrocento Sans"/>
              </a:rPr>
              <a:t>General Trend Analysis</a:t>
            </a:r>
            <a:endParaRPr/>
          </a:p>
        </p:txBody>
      </p:sp>
      <p:sp>
        <p:nvSpPr>
          <p:cNvPr id="145" name="Google Shape;145;p6"/>
          <p:cNvSpPr txBox="1"/>
          <p:nvPr/>
        </p:nvSpPr>
        <p:spPr>
          <a:xfrm>
            <a:off x="987075" y="4881814"/>
            <a:ext cx="3114600" cy="4308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2800" b="0" u="none">
                <a:solidFill>
                  <a:schemeClr val="lt1"/>
                </a:solidFill>
                <a:latin typeface="Quattrocento Sans"/>
                <a:ea typeface="Quattrocento Sans"/>
                <a:cs typeface="Quattrocento Sans"/>
                <a:sym typeface="Quattrocento Sans"/>
              </a:rPr>
              <a:t>Supervised Learning </a:t>
            </a:r>
            <a:endParaRPr/>
          </a:p>
        </p:txBody>
      </p:sp>
      <p:sp>
        <p:nvSpPr>
          <p:cNvPr id="146" name="Google Shape;146;p6"/>
          <p:cNvSpPr txBox="1"/>
          <p:nvPr/>
        </p:nvSpPr>
        <p:spPr>
          <a:xfrm>
            <a:off x="-155889" y="3124443"/>
            <a:ext cx="3610200" cy="861900"/>
          </a:xfrm>
          <a:prstGeom prst="rect">
            <a:avLst/>
          </a:prstGeom>
          <a:noFill/>
          <a:ln>
            <a:noFill/>
          </a:ln>
        </p:spPr>
        <p:txBody>
          <a:bodyPr spcFirstLastPara="1" wrap="square" lIns="0" tIns="0" rIns="0" bIns="0" anchor="ctr" anchorCtr="0">
            <a:spAutoFit/>
          </a:bodyPr>
          <a:lstStyle/>
          <a:p>
            <a:pPr marL="0" marR="0" lvl="0" indent="0" algn="r" rtl="0">
              <a:spcBef>
                <a:spcPts val="0"/>
              </a:spcBef>
              <a:spcAft>
                <a:spcPts val="0"/>
              </a:spcAft>
              <a:buNone/>
            </a:pPr>
            <a:r>
              <a:rPr lang="en-US" sz="2400" b="0" u="none">
                <a:solidFill>
                  <a:schemeClr val="lt1"/>
                </a:solidFill>
                <a:latin typeface="Quattrocento Sans"/>
                <a:ea typeface="Quattrocento Sans"/>
                <a:cs typeface="Quattrocento Sans"/>
                <a:sym typeface="Quattrocento Sans"/>
              </a:rPr>
              <a:t>Clustering  Unsupervised Learning</a:t>
            </a:r>
            <a:endParaRPr sz="2400"/>
          </a:p>
        </p:txBody>
      </p:sp>
      <p:sp>
        <p:nvSpPr>
          <p:cNvPr id="147" name="Google Shape;147;p6"/>
          <p:cNvSpPr/>
          <p:nvPr/>
        </p:nvSpPr>
        <p:spPr>
          <a:xfrm>
            <a:off x="9709706" y="1410623"/>
            <a:ext cx="2482294" cy="3772838"/>
          </a:xfrm>
          <a:custGeom>
            <a:avLst/>
            <a:gdLst/>
            <a:ahLst/>
            <a:cxnLst/>
            <a:rect l="l" t="t" r="r" b="b"/>
            <a:pathLst>
              <a:path w="2482294" h="3772838" extrusionOk="0">
                <a:moveTo>
                  <a:pt x="1886419" y="0"/>
                </a:moveTo>
                <a:cubicBezTo>
                  <a:pt x="1967318" y="0"/>
                  <a:pt x="2048218" y="30862"/>
                  <a:pt x="2109942" y="92586"/>
                </a:cubicBezTo>
                <a:lnTo>
                  <a:pt x="2482294" y="464938"/>
                </a:lnTo>
                <a:lnTo>
                  <a:pt x="2482294" y="3307900"/>
                </a:lnTo>
                <a:lnTo>
                  <a:pt x="2109942" y="3680252"/>
                </a:lnTo>
                <a:cubicBezTo>
                  <a:pt x="1986494" y="3803700"/>
                  <a:pt x="1786344" y="3803700"/>
                  <a:pt x="1662896" y="3680252"/>
                </a:cubicBezTo>
                <a:lnTo>
                  <a:pt x="92586" y="2109942"/>
                </a:lnTo>
                <a:cubicBezTo>
                  <a:pt x="-30862" y="1986494"/>
                  <a:pt x="-30862" y="1786344"/>
                  <a:pt x="92586" y="1662896"/>
                </a:cubicBezTo>
                <a:lnTo>
                  <a:pt x="1662896" y="92586"/>
                </a:lnTo>
                <a:cubicBezTo>
                  <a:pt x="1724620" y="30862"/>
                  <a:pt x="1805520" y="0"/>
                  <a:pt x="1886419" y="0"/>
                </a:cubicBezTo>
                <a:close/>
              </a:path>
            </a:pathLst>
          </a:cu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148" name="Google Shape;148;p6"/>
          <p:cNvGrpSpPr/>
          <p:nvPr/>
        </p:nvGrpSpPr>
        <p:grpSpPr>
          <a:xfrm>
            <a:off x="5715000" y="1545599"/>
            <a:ext cx="5715000" cy="4605002"/>
            <a:chOff x="631829" y="3155370"/>
            <a:chExt cx="3458504" cy="2786775"/>
          </a:xfrm>
        </p:grpSpPr>
        <p:sp>
          <p:nvSpPr>
            <p:cNvPr id="149" name="Google Shape;149;p6"/>
            <p:cNvSpPr/>
            <p:nvPr/>
          </p:nvSpPr>
          <p:spPr>
            <a:xfrm>
              <a:off x="1776883" y="5538847"/>
              <a:ext cx="1174880" cy="372175"/>
            </a:xfrm>
            <a:custGeom>
              <a:avLst/>
              <a:gdLst/>
              <a:ahLst/>
              <a:cxnLst/>
              <a:rect l="l" t="t" r="r" b="b"/>
              <a:pathLst>
                <a:path w="3628" h="1149" extrusionOk="0">
                  <a:moveTo>
                    <a:pt x="3037" y="0"/>
                  </a:moveTo>
                  <a:lnTo>
                    <a:pt x="1837" y="0"/>
                  </a:lnTo>
                  <a:lnTo>
                    <a:pt x="1792" y="0"/>
                  </a:lnTo>
                  <a:lnTo>
                    <a:pt x="591" y="0"/>
                  </a:lnTo>
                  <a:lnTo>
                    <a:pt x="592" y="108"/>
                  </a:lnTo>
                  <a:lnTo>
                    <a:pt x="594" y="214"/>
                  </a:lnTo>
                  <a:lnTo>
                    <a:pt x="598" y="317"/>
                  </a:lnTo>
                  <a:lnTo>
                    <a:pt x="600" y="419"/>
                  </a:lnTo>
                  <a:lnTo>
                    <a:pt x="600" y="468"/>
                  </a:lnTo>
                  <a:lnTo>
                    <a:pt x="599" y="516"/>
                  </a:lnTo>
                  <a:lnTo>
                    <a:pt x="597" y="564"/>
                  </a:lnTo>
                  <a:lnTo>
                    <a:pt x="594" y="610"/>
                  </a:lnTo>
                  <a:lnTo>
                    <a:pt x="590" y="654"/>
                  </a:lnTo>
                  <a:lnTo>
                    <a:pt x="584" y="698"/>
                  </a:lnTo>
                  <a:lnTo>
                    <a:pt x="576" y="740"/>
                  </a:lnTo>
                  <a:lnTo>
                    <a:pt x="567" y="780"/>
                  </a:lnTo>
                  <a:lnTo>
                    <a:pt x="554" y="820"/>
                  </a:lnTo>
                  <a:lnTo>
                    <a:pt x="540" y="857"/>
                  </a:lnTo>
                  <a:lnTo>
                    <a:pt x="524" y="892"/>
                  </a:lnTo>
                  <a:lnTo>
                    <a:pt x="504" y="925"/>
                  </a:lnTo>
                  <a:lnTo>
                    <a:pt x="482" y="958"/>
                  </a:lnTo>
                  <a:lnTo>
                    <a:pt x="458" y="986"/>
                  </a:lnTo>
                  <a:lnTo>
                    <a:pt x="429" y="1014"/>
                  </a:lnTo>
                  <a:lnTo>
                    <a:pt x="398" y="1039"/>
                  </a:lnTo>
                  <a:lnTo>
                    <a:pt x="363" y="1062"/>
                  </a:lnTo>
                  <a:lnTo>
                    <a:pt x="323" y="1081"/>
                  </a:lnTo>
                  <a:lnTo>
                    <a:pt x="281" y="1100"/>
                  </a:lnTo>
                  <a:lnTo>
                    <a:pt x="233" y="1115"/>
                  </a:lnTo>
                  <a:lnTo>
                    <a:pt x="182" y="1128"/>
                  </a:lnTo>
                  <a:lnTo>
                    <a:pt x="127" y="1137"/>
                  </a:lnTo>
                  <a:lnTo>
                    <a:pt x="66" y="1144"/>
                  </a:lnTo>
                  <a:lnTo>
                    <a:pt x="0" y="1149"/>
                  </a:lnTo>
                  <a:lnTo>
                    <a:pt x="1792" y="1149"/>
                  </a:lnTo>
                  <a:lnTo>
                    <a:pt x="1837" y="1149"/>
                  </a:lnTo>
                  <a:lnTo>
                    <a:pt x="3628" y="1149"/>
                  </a:lnTo>
                  <a:lnTo>
                    <a:pt x="3563" y="1144"/>
                  </a:lnTo>
                  <a:lnTo>
                    <a:pt x="3503" y="1137"/>
                  </a:lnTo>
                  <a:lnTo>
                    <a:pt x="3446" y="1128"/>
                  </a:lnTo>
                  <a:lnTo>
                    <a:pt x="3395" y="1115"/>
                  </a:lnTo>
                  <a:lnTo>
                    <a:pt x="3349" y="1100"/>
                  </a:lnTo>
                  <a:lnTo>
                    <a:pt x="3306" y="1081"/>
                  </a:lnTo>
                  <a:lnTo>
                    <a:pt x="3266" y="1062"/>
                  </a:lnTo>
                  <a:lnTo>
                    <a:pt x="3231" y="1039"/>
                  </a:lnTo>
                  <a:lnTo>
                    <a:pt x="3199" y="1014"/>
                  </a:lnTo>
                  <a:lnTo>
                    <a:pt x="3172" y="986"/>
                  </a:lnTo>
                  <a:lnTo>
                    <a:pt x="3146" y="958"/>
                  </a:lnTo>
                  <a:lnTo>
                    <a:pt x="3124" y="925"/>
                  </a:lnTo>
                  <a:lnTo>
                    <a:pt x="3104" y="892"/>
                  </a:lnTo>
                  <a:lnTo>
                    <a:pt x="3088" y="857"/>
                  </a:lnTo>
                  <a:lnTo>
                    <a:pt x="3074" y="820"/>
                  </a:lnTo>
                  <a:lnTo>
                    <a:pt x="3063" y="780"/>
                  </a:lnTo>
                  <a:lnTo>
                    <a:pt x="3053" y="740"/>
                  </a:lnTo>
                  <a:lnTo>
                    <a:pt x="3045" y="698"/>
                  </a:lnTo>
                  <a:lnTo>
                    <a:pt x="3040" y="654"/>
                  </a:lnTo>
                  <a:lnTo>
                    <a:pt x="3035" y="610"/>
                  </a:lnTo>
                  <a:lnTo>
                    <a:pt x="3031" y="564"/>
                  </a:lnTo>
                  <a:lnTo>
                    <a:pt x="3030" y="516"/>
                  </a:lnTo>
                  <a:lnTo>
                    <a:pt x="3029" y="468"/>
                  </a:lnTo>
                  <a:lnTo>
                    <a:pt x="3029" y="419"/>
                  </a:lnTo>
                  <a:lnTo>
                    <a:pt x="3030" y="317"/>
                  </a:lnTo>
                  <a:lnTo>
                    <a:pt x="3034" y="214"/>
                  </a:lnTo>
                  <a:lnTo>
                    <a:pt x="3036" y="108"/>
                  </a:lnTo>
                  <a:lnTo>
                    <a:pt x="3037" y="0"/>
                  </a:lnTo>
                  <a:close/>
                </a:path>
              </a:pathLst>
            </a:custGeom>
            <a:gradFill>
              <a:gsLst>
                <a:gs pos="0">
                  <a:srgbClr val="BFBFBF"/>
                </a:gs>
                <a:gs pos="37000">
                  <a:srgbClr val="D8D8D8"/>
                </a:gs>
                <a:gs pos="77000">
                  <a:srgbClr val="D8D8D8"/>
                </a:gs>
                <a:gs pos="100000">
                  <a:srgbClr val="BFBFBF"/>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50" name="Google Shape;150;p6"/>
            <p:cNvSpPr/>
            <p:nvPr/>
          </p:nvSpPr>
          <p:spPr>
            <a:xfrm>
              <a:off x="1769103" y="5908428"/>
              <a:ext cx="1190442" cy="33717"/>
            </a:xfrm>
            <a:custGeom>
              <a:avLst/>
              <a:gdLst/>
              <a:ahLst/>
              <a:cxnLst/>
              <a:rect l="l" t="t" r="r" b="b"/>
              <a:pathLst>
                <a:path w="3673" h="105" extrusionOk="0">
                  <a:moveTo>
                    <a:pt x="53" y="0"/>
                  </a:moveTo>
                  <a:lnTo>
                    <a:pt x="3621" y="0"/>
                  </a:lnTo>
                  <a:lnTo>
                    <a:pt x="3631" y="2"/>
                  </a:lnTo>
                  <a:lnTo>
                    <a:pt x="3640" y="5"/>
                  </a:lnTo>
                  <a:lnTo>
                    <a:pt x="3650" y="10"/>
                  </a:lnTo>
                  <a:lnTo>
                    <a:pt x="3658" y="15"/>
                  </a:lnTo>
                  <a:lnTo>
                    <a:pt x="3664" y="24"/>
                  </a:lnTo>
                  <a:lnTo>
                    <a:pt x="3668" y="33"/>
                  </a:lnTo>
                  <a:lnTo>
                    <a:pt x="3672" y="42"/>
                  </a:lnTo>
                  <a:lnTo>
                    <a:pt x="3673" y="53"/>
                  </a:lnTo>
                  <a:lnTo>
                    <a:pt x="3673" y="53"/>
                  </a:lnTo>
                  <a:lnTo>
                    <a:pt x="3672" y="63"/>
                  </a:lnTo>
                  <a:lnTo>
                    <a:pt x="3668" y="73"/>
                  </a:lnTo>
                  <a:lnTo>
                    <a:pt x="3664" y="81"/>
                  </a:lnTo>
                  <a:lnTo>
                    <a:pt x="3658" y="90"/>
                  </a:lnTo>
                  <a:lnTo>
                    <a:pt x="3650" y="95"/>
                  </a:lnTo>
                  <a:lnTo>
                    <a:pt x="3640" y="100"/>
                  </a:lnTo>
                  <a:lnTo>
                    <a:pt x="3631" y="103"/>
                  </a:lnTo>
                  <a:lnTo>
                    <a:pt x="3621" y="105"/>
                  </a:lnTo>
                  <a:lnTo>
                    <a:pt x="53" y="105"/>
                  </a:lnTo>
                  <a:lnTo>
                    <a:pt x="42" y="103"/>
                  </a:lnTo>
                  <a:lnTo>
                    <a:pt x="32" y="100"/>
                  </a:lnTo>
                  <a:lnTo>
                    <a:pt x="24" y="95"/>
                  </a:lnTo>
                  <a:lnTo>
                    <a:pt x="16" y="90"/>
                  </a:lnTo>
                  <a:lnTo>
                    <a:pt x="9" y="81"/>
                  </a:lnTo>
                  <a:lnTo>
                    <a:pt x="4" y="73"/>
                  </a:lnTo>
                  <a:lnTo>
                    <a:pt x="2" y="63"/>
                  </a:lnTo>
                  <a:lnTo>
                    <a:pt x="0" y="53"/>
                  </a:lnTo>
                  <a:lnTo>
                    <a:pt x="0" y="53"/>
                  </a:lnTo>
                  <a:lnTo>
                    <a:pt x="2" y="42"/>
                  </a:lnTo>
                  <a:lnTo>
                    <a:pt x="4" y="33"/>
                  </a:lnTo>
                  <a:lnTo>
                    <a:pt x="9" y="24"/>
                  </a:lnTo>
                  <a:lnTo>
                    <a:pt x="16" y="15"/>
                  </a:lnTo>
                  <a:lnTo>
                    <a:pt x="24" y="10"/>
                  </a:lnTo>
                  <a:lnTo>
                    <a:pt x="32" y="5"/>
                  </a:lnTo>
                  <a:lnTo>
                    <a:pt x="42" y="2"/>
                  </a:lnTo>
                  <a:lnTo>
                    <a:pt x="53" y="0"/>
                  </a:lnTo>
                  <a:close/>
                </a:path>
              </a:pathLst>
            </a:custGeom>
            <a:gradFill>
              <a:gsLst>
                <a:gs pos="0">
                  <a:srgbClr val="A5A5A5"/>
                </a:gs>
                <a:gs pos="44000">
                  <a:srgbClr val="D8D8D8"/>
                </a:gs>
                <a:gs pos="100000">
                  <a:srgbClr val="A5A5A5"/>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51" name="Google Shape;151;p6"/>
            <p:cNvSpPr/>
            <p:nvPr/>
          </p:nvSpPr>
          <p:spPr>
            <a:xfrm>
              <a:off x="631829" y="3155370"/>
              <a:ext cx="3458504" cy="2397742"/>
            </a:xfrm>
            <a:custGeom>
              <a:avLst/>
              <a:gdLst/>
              <a:ahLst/>
              <a:cxnLst/>
              <a:rect l="l" t="t" r="r" b="b"/>
              <a:pathLst>
                <a:path w="10666" h="7397" extrusionOk="0">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7190"/>
                  </a:lnTo>
                  <a:lnTo>
                    <a:pt x="10665" y="7211"/>
                  </a:lnTo>
                  <a:lnTo>
                    <a:pt x="10661" y="7232"/>
                  </a:lnTo>
                  <a:lnTo>
                    <a:pt x="10657" y="7251"/>
                  </a:lnTo>
                  <a:lnTo>
                    <a:pt x="10650" y="7270"/>
                  </a:lnTo>
                  <a:lnTo>
                    <a:pt x="10641" y="7288"/>
                  </a:lnTo>
                  <a:lnTo>
                    <a:pt x="10630" y="7306"/>
                  </a:lnTo>
                  <a:lnTo>
                    <a:pt x="10619" y="7321"/>
                  </a:lnTo>
                  <a:lnTo>
                    <a:pt x="10605" y="7336"/>
                  </a:lnTo>
                  <a:lnTo>
                    <a:pt x="10591" y="7350"/>
                  </a:lnTo>
                  <a:lnTo>
                    <a:pt x="10575" y="7361"/>
                  </a:lnTo>
                  <a:lnTo>
                    <a:pt x="10557" y="7372"/>
                  </a:lnTo>
                  <a:lnTo>
                    <a:pt x="10539" y="7381"/>
                  </a:lnTo>
                  <a:lnTo>
                    <a:pt x="10520" y="7388"/>
                  </a:lnTo>
                  <a:lnTo>
                    <a:pt x="10500" y="7393"/>
                  </a:lnTo>
                  <a:lnTo>
                    <a:pt x="10480" y="7396"/>
                  </a:lnTo>
                  <a:lnTo>
                    <a:pt x="10459" y="7397"/>
                  </a:lnTo>
                  <a:lnTo>
                    <a:pt x="207" y="7397"/>
                  </a:lnTo>
                  <a:lnTo>
                    <a:pt x="186" y="7396"/>
                  </a:lnTo>
                  <a:lnTo>
                    <a:pt x="165" y="7393"/>
                  </a:lnTo>
                  <a:lnTo>
                    <a:pt x="146" y="7388"/>
                  </a:lnTo>
                  <a:lnTo>
                    <a:pt x="126" y="7381"/>
                  </a:lnTo>
                  <a:lnTo>
                    <a:pt x="108" y="7372"/>
                  </a:lnTo>
                  <a:lnTo>
                    <a:pt x="91" y="7361"/>
                  </a:lnTo>
                  <a:lnTo>
                    <a:pt x="75" y="7350"/>
                  </a:lnTo>
                  <a:lnTo>
                    <a:pt x="60" y="7336"/>
                  </a:lnTo>
                  <a:lnTo>
                    <a:pt x="47" y="7321"/>
                  </a:lnTo>
                  <a:lnTo>
                    <a:pt x="34" y="7306"/>
                  </a:lnTo>
                  <a:lnTo>
                    <a:pt x="24" y="7288"/>
                  </a:lnTo>
                  <a:lnTo>
                    <a:pt x="16" y="7270"/>
                  </a:lnTo>
                  <a:lnTo>
                    <a:pt x="9" y="7251"/>
                  </a:lnTo>
                  <a:lnTo>
                    <a:pt x="3" y="7232"/>
                  </a:lnTo>
                  <a:lnTo>
                    <a:pt x="1" y="7211"/>
                  </a:lnTo>
                  <a:lnTo>
                    <a:pt x="0" y="7190"/>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gradFill>
              <a:gsLst>
                <a:gs pos="0">
                  <a:srgbClr val="D7D7D7"/>
                </a:gs>
                <a:gs pos="50000">
                  <a:srgbClr val="E5E5E5"/>
                </a:gs>
                <a:gs pos="100000">
                  <a:srgbClr val="F2F2F2"/>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52" name="Google Shape;152;p6"/>
            <p:cNvSpPr/>
            <p:nvPr/>
          </p:nvSpPr>
          <p:spPr>
            <a:xfrm>
              <a:off x="631829" y="3155370"/>
              <a:ext cx="3458504" cy="2086515"/>
            </a:xfrm>
            <a:custGeom>
              <a:avLst/>
              <a:gdLst/>
              <a:ahLst/>
              <a:cxnLst/>
              <a:rect l="l" t="t" r="r" b="b"/>
              <a:pathLst>
                <a:path w="10666" h="6436" extrusionOk="0">
                  <a:moveTo>
                    <a:pt x="207" y="0"/>
                  </a:moveTo>
                  <a:lnTo>
                    <a:pt x="10459" y="0"/>
                  </a:lnTo>
                  <a:lnTo>
                    <a:pt x="10480" y="1"/>
                  </a:lnTo>
                  <a:lnTo>
                    <a:pt x="10500" y="5"/>
                  </a:lnTo>
                  <a:lnTo>
                    <a:pt x="10520" y="9"/>
                  </a:lnTo>
                  <a:lnTo>
                    <a:pt x="10539" y="16"/>
                  </a:lnTo>
                  <a:lnTo>
                    <a:pt x="10557" y="25"/>
                  </a:lnTo>
                  <a:lnTo>
                    <a:pt x="10575" y="36"/>
                  </a:lnTo>
                  <a:lnTo>
                    <a:pt x="10591" y="47"/>
                  </a:lnTo>
                  <a:lnTo>
                    <a:pt x="10605" y="61"/>
                  </a:lnTo>
                  <a:lnTo>
                    <a:pt x="10619" y="75"/>
                  </a:lnTo>
                  <a:lnTo>
                    <a:pt x="10630" y="91"/>
                  </a:lnTo>
                  <a:lnTo>
                    <a:pt x="10641" y="109"/>
                  </a:lnTo>
                  <a:lnTo>
                    <a:pt x="10650" y="127"/>
                  </a:lnTo>
                  <a:lnTo>
                    <a:pt x="10657" y="146"/>
                  </a:lnTo>
                  <a:lnTo>
                    <a:pt x="10661" y="166"/>
                  </a:lnTo>
                  <a:lnTo>
                    <a:pt x="10665" y="186"/>
                  </a:lnTo>
                  <a:lnTo>
                    <a:pt x="10666" y="207"/>
                  </a:lnTo>
                  <a:lnTo>
                    <a:pt x="10666" y="6436"/>
                  </a:lnTo>
                  <a:lnTo>
                    <a:pt x="0" y="6436"/>
                  </a:lnTo>
                  <a:lnTo>
                    <a:pt x="0" y="207"/>
                  </a:lnTo>
                  <a:lnTo>
                    <a:pt x="1" y="186"/>
                  </a:lnTo>
                  <a:lnTo>
                    <a:pt x="3" y="166"/>
                  </a:lnTo>
                  <a:lnTo>
                    <a:pt x="9" y="146"/>
                  </a:lnTo>
                  <a:lnTo>
                    <a:pt x="16" y="127"/>
                  </a:lnTo>
                  <a:lnTo>
                    <a:pt x="24" y="109"/>
                  </a:lnTo>
                  <a:lnTo>
                    <a:pt x="34" y="91"/>
                  </a:lnTo>
                  <a:lnTo>
                    <a:pt x="47" y="75"/>
                  </a:lnTo>
                  <a:lnTo>
                    <a:pt x="60" y="61"/>
                  </a:lnTo>
                  <a:lnTo>
                    <a:pt x="75" y="47"/>
                  </a:lnTo>
                  <a:lnTo>
                    <a:pt x="91" y="36"/>
                  </a:lnTo>
                  <a:lnTo>
                    <a:pt x="108" y="25"/>
                  </a:lnTo>
                  <a:lnTo>
                    <a:pt x="126" y="16"/>
                  </a:lnTo>
                  <a:lnTo>
                    <a:pt x="146" y="9"/>
                  </a:lnTo>
                  <a:lnTo>
                    <a:pt x="165" y="5"/>
                  </a:lnTo>
                  <a:lnTo>
                    <a:pt x="186" y="1"/>
                  </a:lnTo>
                  <a:lnTo>
                    <a:pt x="207" y="0"/>
                  </a:lnTo>
                  <a:close/>
                </a:path>
              </a:pathLst>
            </a:custGeom>
            <a:solidFill>
              <a:srgbClr val="0C0C0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53" name="Google Shape;153;p6"/>
            <p:cNvSpPr/>
            <p:nvPr/>
          </p:nvSpPr>
          <p:spPr>
            <a:xfrm>
              <a:off x="758913" y="3290235"/>
              <a:ext cx="3205633" cy="1816786"/>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54" name="Google Shape;154;p6"/>
            <p:cNvSpPr/>
            <p:nvPr/>
          </p:nvSpPr>
          <p:spPr>
            <a:xfrm>
              <a:off x="758913" y="3290235"/>
              <a:ext cx="3205633" cy="33717"/>
            </a:xfrm>
            <a:prstGeom prst="rect">
              <a:avLst/>
            </a:prstGeom>
            <a:solidFill>
              <a:srgbClr val="A5A5A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55" name="Google Shape;155;p6"/>
            <p:cNvSpPr/>
            <p:nvPr/>
          </p:nvSpPr>
          <p:spPr>
            <a:xfrm>
              <a:off x="1595333" y="5052556"/>
              <a:ext cx="1531494" cy="54465"/>
            </a:xfrm>
            <a:custGeom>
              <a:avLst/>
              <a:gdLst/>
              <a:ahLst/>
              <a:cxnLst/>
              <a:rect l="l" t="t" r="r" b="b"/>
              <a:pathLst>
                <a:path w="4724" h="169" extrusionOk="0">
                  <a:moveTo>
                    <a:pt x="112" y="0"/>
                  </a:moveTo>
                  <a:lnTo>
                    <a:pt x="4569" y="0"/>
                  </a:lnTo>
                  <a:lnTo>
                    <a:pt x="4724" y="169"/>
                  </a:lnTo>
                  <a:lnTo>
                    <a:pt x="0" y="169"/>
                  </a:lnTo>
                  <a:lnTo>
                    <a:pt x="112" y="0"/>
                  </a:lnTo>
                  <a:close/>
                </a:path>
              </a:pathLst>
            </a:custGeom>
            <a:solidFill>
              <a:srgbClr val="BDBFC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56" name="Google Shape;156;p6"/>
            <p:cNvSpPr/>
            <p:nvPr/>
          </p:nvSpPr>
          <p:spPr>
            <a:xfrm>
              <a:off x="2189259" y="3155370"/>
              <a:ext cx="1901074" cy="2045019"/>
            </a:xfrm>
            <a:custGeom>
              <a:avLst/>
              <a:gdLst/>
              <a:ahLst/>
              <a:cxnLst/>
              <a:rect l="l" t="t" r="r" b="b"/>
              <a:pathLst>
                <a:path w="5865" h="6311" extrusionOk="0">
                  <a:moveTo>
                    <a:pt x="3815" y="0"/>
                  </a:moveTo>
                  <a:lnTo>
                    <a:pt x="5660" y="0"/>
                  </a:lnTo>
                  <a:lnTo>
                    <a:pt x="5681" y="1"/>
                  </a:lnTo>
                  <a:lnTo>
                    <a:pt x="5702" y="4"/>
                  </a:lnTo>
                  <a:lnTo>
                    <a:pt x="5721" y="9"/>
                  </a:lnTo>
                  <a:lnTo>
                    <a:pt x="5740" y="16"/>
                  </a:lnTo>
                  <a:lnTo>
                    <a:pt x="5758" y="24"/>
                  </a:lnTo>
                  <a:lnTo>
                    <a:pt x="5775" y="34"/>
                  </a:lnTo>
                  <a:lnTo>
                    <a:pt x="5791" y="46"/>
                  </a:lnTo>
                  <a:lnTo>
                    <a:pt x="5805" y="60"/>
                  </a:lnTo>
                  <a:lnTo>
                    <a:pt x="5819" y="74"/>
                  </a:lnTo>
                  <a:lnTo>
                    <a:pt x="5830" y="90"/>
                  </a:lnTo>
                  <a:lnTo>
                    <a:pt x="5841" y="106"/>
                  </a:lnTo>
                  <a:lnTo>
                    <a:pt x="5849" y="125"/>
                  </a:lnTo>
                  <a:lnTo>
                    <a:pt x="5856" y="143"/>
                  </a:lnTo>
                  <a:lnTo>
                    <a:pt x="5861" y="163"/>
                  </a:lnTo>
                  <a:lnTo>
                    <a:pt x="5864" y="182"/>
                  </a:lnTo>
                  <a:lnTo>
                    <a:pt x="5865" y="203"/>
                  </a:lnTo>
                  <a:lnTo>
                    <a:pt x="5865" y="6311"/>
                  </a:lnTo>
                  <a:lnTo>
                    <a:pt x="0" y="6311"/>
                  </a:lnTo>
                  <a:lnTo>
                    <a:pt x="3815" y="0"/>
                  </a:lnTo>
                  <a:close/>
                </a:path>
              </a:pathLst>
            </a:custGeom>
            <a:gradFill>
              <a:gsLst>
                <a:gs pos="0">
                  <a:srgbClr val="FFFFFF">
                    <a:alpha val="35686"/>
                  </a:srgbClr>
                </a:gs>
                <a:gs pos="50000">
                  <a:srgbClr val="FFFFFF">
                    <a:alpha val="12941"/>
                  </a:srgbClr>
                </a:gs>
                <a:gs pos="100000">
                  <a:srgbClr val="FFFFFF">
                    <a:alpha val="0"/>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graphicFrame>
        <p:nvGraphicFramePr>
          <p:cNvPr id="157" name="Google Shape;157;p6" descr="This is a chart. "/>
          <p:cNvGraphicFramePr/>
          <p:nvPr/>
        </p:nvGraphicFramePr>
        <p:xfrm>
          <a:off x="6527800" y="1948554"/>
          <a:ext cx="4045465" cy="2696977"/>
        </p:xfrm>
        <a:graphic>
          <a:graphicData uri="http://schemas.openxmlformats.org/drawingml/2006/chart">
            <c:chart xmlns:c="http://schemas.openxmlformats.org/drawingml/2006/chart" xmlns:r="http://schemas.openxmlformats.org/officeDocument/2006/relationships" r:id="rId3"/>
          </a:graphicData>
        </a:graphic>
      </p:graphicFrame>
      <p:sp>
        <p:nvSpPr>
          <p:cNvPr id="158" name="Google Shape;158;p6"/>
          <p:cNvSpPr/>
          <p:nvPr/>
        </p:nvSpPr>
        <p:spPr>
          <a:xfrm>
            <a:off x="0" y="4664061"/>
            <a:ext cx="747365" cy="1640222"/>
          </a:xfrm>
          <a:custGeom>
            <a:avLst/>
            <a:gdLst/>
            <a:ahLst/>
            <a:cxnLst/>
            <a:rect l="l" t="t" r="r" b="b"/>
            <a:pathLst>
              <a:path w="747365" h="1640222" extrusionOk="0">
                <a:moveTo>
                  <a:pt x="0" y="0"/>
                </a:moveTo>
                <a:lnTo>
                  <a:pt x="695927" y="695927"/>
                </a:lnTo>
                <a:cubicBezTo>
                  <a:pt x="764512" y="764512"/>
                  <a:pt x="764512" y="875710"/>
                  <a:pt x="695927" y="944295"/>
                </a:cubicBezTo>
                <a:lnTo>
                  <a:pt x="0" y="1640222"/>
                </a:lnTo>
                <a:lnTo>
                  <a:pt x="0" y="0"/>
                </a:lnTo>
                <a:close/>
              </a:path>
            </a:pathLst>
          </a:cu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159" name="Google Shape;159;p6" descr="This is an icon of four pieces of paper."/>
          <p:cNvGrpSpPr/>
          <p:nvPr/>
        </p:nvGrpSpPr>
        <p:grpSpPr>
          <a:xfrm>
            <a:off x="3744047" y="3412518"/>
            <a:ext cx="239712" cy="285750"/>
            <a:chOff x="5494338" y="1370013"/>
            <a:chExt cx="239712" cy="285750"/>
          </a:xfrm>
        </p:grpSpPr>
        <p:sp>
          <p:nvSpPr>
            <p:cNvPr id="160" name="Google Shape;160;p6"/>
            <p:cNvSpPr/>
            <p:nvPr/>
          </p:nvSpPr>
          <p:spPr>
            <a:xfrm>
              <a:off x="5629275" y="1370013"/>
              <a:ext cx="104775" cy="133350"/>
            </a:xfrm>
            <a:custGeom>
              <a:avLst/>
              <a:gdLst/>
              <a:ahLst/>
              <a:cxnLst/>
              <a:rect l="l" t="t" r="r" b="b"/>
              <a:pathLst>
                <a:path w="265" h="337" extrusionOk="0">
                  <a:moveTo>
                    <a:pt x="156" y="108"/>
                  </a:moveTo>
                  <a:lnTo>
                    <a:pt x="156" y="12"/>
                  </a:lnTo>
                  <a:lnTo>
                    <a:pt x="252" y="108"/>
                  </a:lnTo>
                  <a:lnTo>
                    <a:pt x="156" y="108"/>
                  </a:lnTo>
                  <a:close/>
                  <a:moveTo>
                    <a:pt x="261" y="100"/>
                  </a:moveTo>
                  <a:lnTo>
                    <a:pt x="165" y="3"/>
                  </a:lnTo>
                  <a:lnTo>
                    <a:pt x="161" y="1"/>
                  </a:lnTo>
                  <a:lnTo>
                    <a:pt x="156" y="0"/>
                  </a:lnTo>
                  <a:lnTo>
                    <a:pt x="12" y="0"/>
                  </a:lnTo>
                  <a:lnTo>
                    <a:pt x="7" y="1"/>
                  </a:lnTo>
                  <a:lnTo>
                    <a:pt x="3" y="3"/>
                  </a:lnTo>
                  <a:lnTo>
                    <a:pt x="1" y="7"/>
                  </a:lnTo>
                  <a:lnTo>
                    <a:pt x="0" y="12"/>
                  </a:lnTo>
                  <a:lnTo>
                    <a:pt x="0" y="325"/>
                  </a:lnTo>
                  <a:lnTo>
                    <a:pt x="1" y="329"/>
                  </a:lnTo>
                  <a:lnTo>
                    <a:pt x="3" y="334"/>
                  </a:lnTo>
                  <a:lnTo>
                    <a:pt x="7" y="337"/>
                  </a:lnTo>
                  <a:lnTo>
                    <a:pt x="12" y="337"/>
                  </a:lnTo>
                  <a:lnTo>
                    <a:pt x="253" y="337"/>
                  </a:lnTo>
                  <a:lnTo>
                    <a:pt x="258" y="337"/>
                  </a:lnTo>
                  <a:lnTo>
                    <a:pt x="261" y="334"/>
                  </a:lnTo>
                  <a:lnTo>
                    <a:pt x="264" y="329"/>
                  </a:lnTo>
                  <a:lnTo>
                    <a:pt x="265" y="325"/>
                  </a:lnTo>
                  <a:lnTo>
                    <a:pt x="265" y="108"/>
                  </a:lnTo>
                  <a:lnTo>
                    <a:pt x="264" y="104"/>
                  </a:lnTo>
                  <a:lnTo>
                    <a:pt x="261" y="1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61" name="Google Shape;161;p6"/>
            <p:cNvSpPr/>
            <p:nvPr/>
          </p:nvSpPr>
          <p:spPr>
            <a:xfrm>
              <a:off x="5494338" y="1370013"/>
              <a:ext cx="106363" cy="133350"/>
            </a:xfrm>
            <a:custGeom>
              <a:avLst/>
              <a:gdLst/>
              <a:ahLst/>
              <a:cxnLst/>
              <a:rect l="l" t="t" r="r" b="b"/>
              <a:pathLst>
                <a:path w="266" h="337" extrusionOk="0">
                  <a:moveTo>
                    <a:pt x="157" y="108"/>
                  </a:moveTo>
                  <a:lnTo>
                    <a:pt x="157" y="12"/>
                  </a:lnTo>
                  <a:lnTo>
                    <a:pt x="252" y="108"/>
                  </a:lnTo>
                  <a:lnTo>
                    <a:pt x="157" y="108"/>
                  </a:lnTo>
                  <a:close/>
                  <a:moveTo>
                    <a:pt x="166" y="3"/>
                  </a:moveTo>
                  <a:lnTo>
                    <a:pt x="162" y="1"/>
                  </a:lnTo>
                  <a:lnTo>
                    <a:pt x="157" y="0"/>
                  </a:lnTo>
                  <a:lnTo>
                    <a:pt x="13" y="0"/>
                  </a:lnTo>
                  <a:lnTo>
                    <a:pt x="8" y="1"/>
                  </a:lnTo>
                  <a:lnTo>
                    <a:pt x="5" y="3"/>
                  </a:lnTo>
                  <a:lnTo>
                    <a:pt x="1" y="7"/>
                  </a:lnTo>
                  <a:lnTo>
                    <a:pt x="0" y="12"/>
                  </a:lnTo>
                  <a:lnTo>
                    <a:pt x="0" y="325"/>
                  </a:lnTo>
                  <a:lnTo>
                    <a:pt x="1" y="329"/>
                  </a:lnTo>
                  <a:lnTo>
                    <a:pt x="5" y="334"/>
                  </a:lnTo>
                  <a:lnTo>
                    <a:pt x="8" y="337"/>
                  </a:lnTo>
                  <a:lnTo>
                    <a:pt x="13" y="337"/>
                  </a:lnTo>
                  <a:lnTo>
                    <a:pt x="253" y="337"/>
                  </a:lnTo>
                  <a:lnTo>
                    <a:pt x="258" y="337"/>
                  </a:lnTo>
                  <a:lnTo>
                    <a:pt x="263" y="334"/>
                  </a:lnTo>
                  <a:lnTo>
                    <a:pt x="265" y="329"/>
                  </a:lnTo>
                  <a:lnTo>
                    <a:pt x="266" y="325"/>
                  </a:lnTo>
                  <a:lnTo>
                    <a:pt x="266" y="108"/>
                  </a:lnTo>
                  <a:lnTo>
                    <a:pt x="265" y="104"/>
                  </a:lnTo>
                  <a:lnTo>
                    <a:pt x="263" y="100"/>
                  </a:lnTo>
                  <a:lnTo>
                    <a:pt x="166" y="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62" name="Google Shape;162;p6"/>
            <p:cNvSpPr/>
            <p:nvPr/>
          </p:nvSpPr>
          <p:spPr>
            <a:xfrm>
              <a:off x="5629275" y="1522413"/>
              <a:ext cx="104775" cy="133350"/>
            </a:xfrm>
            <a:custGeom>
              <a:avLst/>
              <a:gdLst/>
              <a:ahLst/>
              <a:cxnLst/>
              <a:rect l="l" t="t" r="r" b="b"/>
              <a:pathLst>
                <a:path w="265" h="336" extrusionOk="0">
                  <a:moveTo>
                    <a:pt x="156" y="108"/>
                  </a:moveTo>
                  <a:lnTo>
                    <a:pt x="156" y="11"/>
                  </a:lnTo>
                  <a:lnTo>
                    <a:pt x="252" y="108"/>
                  </a:lnTo>
                  <a:lnTo>
                    <a:pt x="156" y="108"/>
                  </a:lnTo>
                  <a:close/>
                  <a:moveTo>
                    <a:pt x="165" y="3"/>
                  </a:moveTo>
                  <a:lnTo>
                    <a:pt x="161" y="1"/>
                  </a:lnTo>
                  <a:lnTo>
                    <a:pt x="156" y="0"/>
                  </a:lnTo>
                  <a:lnTo>
                    <a:pt x="12" y="0"/>
                  </a:lnTo>
                  <a:lnTo>
                    <a:pt x="7" y="1"/>
                  </a:lnTo>
                  <a:lnTo>
                    <a:pt x="3" y="3"/>
                  </a:lnTo>
                  <a:lnTo>
                    <a:pt x="1" y="7"/>
                  </a:lnTo>
                  <a:lnTo>
                    <a:pt x="0" y="11"/>
                  </a:lnTo>
                  <a:lnTo>
                    <a:pt x="0" y="325"/>
                  </a:lnTo>
                  <a:lnTo>
                    <a:pt x="1" y="329"/>
                  </a:lnTo>
                  <a:lnTo>
                    <a:pt x="3" y="333"/>
                  </a:lnTo>
                  <a:lnTo>
                    <a:pt x="7" y="335"/>
                  </a:lnTo>
                  <a:lnTo>
                    <a:pt x="12" y="336"/>
                  </a:lnTo>
                  <a:lnTo>
                    <a:pt x="253" y="336"/>
                  </a:lnTo>
                  <a:lnTo>
                    <a:pt x="258" y="335"/>
                  </a:lnTo>
                  <a:lnTo>
                    <a:pt x="261" y="333"/>
                  </a:lnTo>
                  <a:lnTo>
                    <a:pt x="264" y="329"/>
                  </a:lnTo>
                  <a:lnTo>
                    <a:pt x="265" y="325"/>
                  </a:lnTo>
                  <a:lnTo>
                    <a:pt x="265" y="108"/>
                  </a:lnTo>
                  <a:lnTo>
                    <a:pt x="264" y="104"/>
                  </a:lnTo>
                  <a:lnTo>
                    <a:pt x="261" y="100"/>
                  </a:lnTo>
                  <a:lnTo>
                    <a:pt x="165" y="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63" name="Google Shape;163;p6"/>
            <p:cNvSpPr/>
            <p:nvPr/>
          </p:nvSpPr>
          <p:spPr>
            <a:xfrm>
              <a:off x="5494338" y="1522413"/>
              <a:ext cx="106363" cy="133350"/>
            </a:xfrm>
            <a:custGeom>
              <a:avLst/>
              <a:gdLst/>
              <a:ahLst/>
              <a:cxnLst/>
              <a:rect l="l" t="t" r="r" b="b"/>
              <a:pathLst>
                <a:path w="266" h="336" extrusionOk="0">
                  <a:moveTo>
                    <a:pt x="157" y="108"/>
                  </a:moveTo>
                  <a:lnTo>
                    <a:pt x="157" y="11"/>
                  </a:lnTo>
                  <a:lnTo>
                    <a:pt x="252" y="108"/>
                  </a:lnTo>
                  <a:lnTo>
                    <a:pt x="157" y="108"/>
                  </a:lnTo>
                  <a:close/>
                  <a:moveTo>
                    <a:pt x="166" y="3"/>
                  </a:moveTo>
                  <a:lnTo>
                    <a:pt x="162" y="1"/>
                  </a:lnTo>
                  <a:lnTo>
                    <a:pt x="157" y="0"/>
                  </a:lnTo>
                  <a:lnTo>
                    <a:pt x="13" y="0"/>
                  </a:lnTo>
                  <a:lnTo>
                    <a:pt x="8" y="1"/>
                  </a:lnTo>
                  <a:lnTo>
                    <a:pt x="5" y="3"/>
                  </a:lnTo>
                  <a:lnTo>
                    <a:pt x="1" y="7"/>
                  </a:lnTo>
                  <a:lnTo>
                    <a:pt x="0" y="11"/>
                  </a:lnTo>
                  <a:lnTo>
                    <a:pt x="0" y="325"/>
                  </a:lnTo>
                  <a:lnTo>
                    <a:pt x="1" y="329"/>
                  </a:lnTo>
                  <a:lnTo>
                    <a:pt x="5" y="333"/>
                  </a:lnTo>
                  <a:lnTo>
                    <a:pt x="8" y="335"/>
                  </a:lnTo>
                  <a:lnTo>
                    <a:pt x="13" y="336"/>
                  </a:lnTo>
                  <a:lnTo>
                    <a:pt x="253" y="336"/>
                  </a:lnTo>
                  <a:lnTo>
                    <a:pt x="258" y="335"/>
                  </a:lnTo>
                  <a:lnTo>
                    <a:pt x="263" y="333"/>
                  </a:lnTo>
                  <a:lnTo>
                    <a:pt x="265" y="329"/>
                  </a:lnTo>
                  <a:lnTo>
                    <a:pt x="266" y="325"/>
                  </a:lnTo>
                  <a:lnTo>
                    <a:pt x="266" y="108"/>
                  </a:lnTo>
                  <a:lnTo>
                    <a:pt x="265" y="104"/>
                  </a:lnTo>
                  <a:lnTo>
                    <a:pt x="263" y="100"/>
                  </a:lnTo>
                  <a:lnTo>
                    <a:pt x="166" y="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7"/>
          <p:cNvSpPr/>
          <p:nvPr/>
        </p:nvSpPr>
        <p:spPr>
          <a:xfrm>
            <a:off x="304800" y="1611544"/>
            <a:ext cx="11520083" cy="4637103"/>
          </a:xfrm>
          <a:prstGeom prst="rect">
            <a:avLst/>
          </a:prstGeom>
          <a:noFill/>
          <a:ln w="12700" cap="flat" cmpd="sng">
            <a:solidFill>
              <a:srgbClr val="CE295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170" name="Google Shape;170;p7" descr="This is an icon of a cellphone. "/>
          <p:cNvGrpSpPr/>
          <p:nvPr/>
        </p:nvGrpSpPr>
        <p:grpSpPr>
          <a:xfrm>
            <a:off x="7323719" y="3367615"/>
            <a:ext cx="148718" cy="193653"/>
            <a:chOff x="7373011" y="2614988"/>
            <a:chExt cx="220663" cy="287338"/>
          </a:xfrm>
        </p:grpSpPr>
        <p:sp>
          <p:nvSpPr>
            <p:cNvPr id="171" name="Google Shape;171;p7"/>
            <p:cNvSpPr/>
            <p:nvPr/>
          </p:nvSpPr>
          <p:spPr>
            <a:xfrm>
              <a:off x="7373011" y="2614988"/>
              <a:ext cx="220663" cy="287338"/>
            </a:xfrm>
            <a:custGeom>
              <a:avLst/>
              <a:gdLst/>
              <a:ahLst/>
              <a:cxnLst/>
              <a:rect l="l" t="t" r="r" b="b"/>
              <a:pathLst>
                <a:path w="695" h="906" extrusionOk="0">
                  <a:moveTo>
                    <a:pt x="604" y="724"/>
                  </a:moveTo>
                  <a:lnTo>
                    <a:pt x="91" y="724"/>
                  </a:lnTo>
                  <a:lnTo>
                    <a:pt x="91" y="120"/>
                  </a:lnTo>
                  <a:lnTo>
                    <a:pt x="604" y="120"/>
                  </a:lnTo>
                  <a:lnTo>
                    <a:pt x="604" y="724"/>
                  </a:lnTo>
                  <a:close/>
                  <a:moveTo>
                    <a:pt x="347" y="845"/>
                  </a:moveTo>
                  <a:lnTo>
                    <a:pt x="339" y="844"/>
                  </a:lnTo>
                  <a:lnTo>
                    <a:pt x="330" y="842"/>
                  </a:lnTo>
                  <a:lnTo>
                    <a:pt x="322" y="837"/>
                  </a:lnTo>
                  <a:lnTo>
                    <a:pt x="315" y="832"/>
                  </a:lnTo>
                  <a:lnTo>
                    <a:pt x="310" y="825"/>
                  </a:lnTo>
                  <a:lnTo>
                    <a:pt x="305" y="817"/>
                  </a:lnTo>
                  <a:lnTo>
                    <a:pt x="303" y="809"/>
                  </a:lnTo>
                  <a:lnTo>
                    <a:pt x="302" y="799"/>
                  </a:lnTo>
                  <a:lnTo>
                    <a:pt x="303" y="791"/>
                  </a:lnTo>
                  <a:lnTo>
                    <a:pt x="305" y="782"/>
                  </a:lnTo>
                  <a:lnTo>
                    <a:pt x="310" y="774"/>
                  </a:lnTo>
                  <a:lnTo>
                    <a:pt x="315" y="767"/>
                  </a:lnTo>
                  <a:lnTo>
                    <a:pt x="322" y="762"/>
                  </a:lnTo>
                  <a:lnTo>
                    <a:pt x="330" y="759"/>
                  </a:lnTo>
                  <a:lnTo>
                    <a:pt x="339" y="755"/>
                  </a:lnTo>
                  <a:lnTo>
                    <a:pt x="347" y="754"/>
                  </a:lnTo>
                  <a:lnTo>
                    <a:pt x="356" y="755"/>
                  </a:lnTo>
                  <a:lnTo>
                    <a:pt x="365" y="759"/>
                  </a:lnTo>
                  <a:lnTo>
                    <a:pt x="373" y="762"/>
                  </a:lnTo>
                  <a:lnTo>
                    <a:pt x="380" y="767"/>
                  </a:lnTo>
                  <a:lnTo>
                    <a:pt x="385" y="774"/>
                  </a:lnTo>
                  <a:lnTo>
                    <a:pt x="389" y="782"/>
                  </a:lnTo>
                  <a:lnTo>
                    <a:pt x="392" y="791"/>
                  </a:lnTo>
                  <a:lnTo>
                    <a:pt x="393" y="799"/>
                  </a:lnTo>
                  <a:lnTo>
                    <a:pt x="392" y="809"/>
                  </a:lnTo>
                  <a:lnTo>
                    <a:pt x="389" y="817"/>
                  </a:lnTo>
                  <a:lnTo>
                    <a:pt x="385" y="825"/>
                  </a:lnTo>
                  <a:lnTo>
                    <a:pt x="380" y="832"/>
                  </a:lnTo>
                  <a:lnTo>
                    <a:pt x="373" y="837"/>
                  </a:lnTo>
                  <a:lnTo>
                    <a:pt x="365" y="842"/>
                  </a:lnTo>
                  <a:lnTo>
                    <a:pt x="356" y="844"/>
                  </a:lnTo>
                  <a:lnTo>
                    <a:pt x="347" y="845"/>
                  </a:lnTo>
                  <a:close/>
                  <a:moveTo>
                    <a:pt x="347" y="53"/>
                  </a:moveTo>
                  <a:lnTo>
                    <a:pt x="352" y="53"/>
                  </a:lnTo>
                  <a:lnTo>
                    <a:pt x="356" y="55"/>
                  </a:lnTo>
                  <a:lnTo>
                    <a:pt x="360" y="57"/>
                  </a:lnTo>
                  <a:lnTo>
                    <a:pt x="363" y="59"/>
                  </a:lnTo>
                  <a:lnTo>
                    <a:pt x="366" y="63"/>
                  </a:lnTo>
                  <a:lnTo>
                    <a:pt x="368" y="67"/>
                  </a:lnTo>
                  <a:lnTo>
                    <a:pt x="370" y="70"/>
                  </a:lnTo>
                  <a:lnTo>
                    <a:pt x="370" y="76"/>
                  </a:lnTo>
                  <a:lnTo>
                    <a:pt x="370" y="80"/>
                  </a:lnTo>
                  <a:lnTo>
                    <a:pt x="368" y="85"/>
                  </a:lnTo>
                  <a:lnTo>
                    <a:pt x="366" y="88"/>
                  </a:lnTo>
                  <a:lnTo>
                    <a:pt x="363" y="91"/>
                  </a:lnTo>
                  <a:lnTo>
                    <a:pt x="360" y="95"/>
                  </a:lnTo>
                  <a:lnTo>
                    <a:pt x="356" y="96"/>
                  </a:lnTo>
                  <a:lnTo>
                    <a:pt x="352" y="98"/>
                  </a:lnTo>
                  <a:lnTo>
                    <a:pt x="347" y="98"/>
                  </a:lnTo>
                  <a:lnTo>
                    <a:pt x="343" y="98"/>
                  </a:lnTo>
                  <a:lnTo>
                    <a:pt x="339" y="96"/>
                  </a:lnTo>
                  <a:lnTo>
                    <a:pt x="335" y="95"/>
                  </a:lnTo>
                  <a:lnTo>
                    <a:pt x="331" y="91"/>
                  </a:lnTo>
                  <a:lnTo>
                    <a:pt x="329" y="88"/>
                  </a:lnTo>
                  <a:lnTo>
                    <a:pt x="326" y="85"/>
                  </a:lnTo>
                  <a:lnTo>
                    <a:pt x="325" y="80"/>
                  </a:lnTo>
                  <a:lnTo>
                    <a:pt x="325" y="76"/>
                  </a:lnTo>
                  <a:lnTo>
                    <a:pt x="325" y="70"/>
                  </a:lnTo>
                  <a:lnTo>
                    <a:pt x="326" y="67"/>
                  </a:lnTo>
                  <a:lnTo>
                    <a:pt x="329" y="63"/>
                  </a:lnTo>
                  <a:lnTo>
                    <a:pt x="331" y="59"/>
                  </a:lnTo>
                  <a:lnTo>
                    <a:pt x="335" y="57"/>
                  </a:lnTo>
                  <a:lnTo>
                    <a:pt x="339" y="55"/>
                  </a:lnTo>
                  <a:lnTo>
                    <a:pt x="343" y="54"/>
                  </a:lnTo>
                  <a:lnTo>
                    <a:pt x="347" y="53"/>
                  </a:lnTo>
                  <a:lnTo>
                    <a:pt x="347" y="53"/>
                  </a:lnTo>
                  <a:close/>
                  <a:moveTo>
                    <a:pt x="604" y="0"/>
                  </a:moveTo>
                  <a:lnTo>
                    <a:pt x="91" y="0"/>
                  </a:lnTo>
                  <a:lnTo>
                    <a:pt x="82" y="1"/>
                  </a:lnTo>
                  <a:lnTo>
                    <a:pt x="73" y="2"/>
                  </a:lnTo>
                  <a:lnTo>
                    <a:pt x="64" y="4"/>
                  </a:lnTo>
                  <a:lnTo>
                    <a:pt x="55" y="7"/>
                  </a:lnTo>
                  <a:lnTo>
                    <a:pt x="48" y="11"/>
                  </a:lnTo>
                  <a:lnTo>
                    <a:pt x="40" y="15"/>
                  </a:lnTo>
                  <a:lnTo>
                    <a:pt x="33" y="21"/>
                  </a:lnTo>
                  <a:lnTo>
                    <a:pt x="27" y="26"/>
                  </a:lnTo>
                  <a:lnTo>
                    <a:pt x="21" y="33"/>
                  </a:lnTo>
                  <a:lnTo>
                    <a:pt x="16" y="39"/>
                  </a:lnTo>
                  <a:lnTo>
                    <a:pt x="11" y="47"/>
                  </a:lnTo>
                  <a:lnTo>
                    <a:pt x="8" y="55"/>
                  </a:lnTo>
                  <a:lnTo>
                    <a:pt x="5" y="64"/>
                  </a:lnTo>
                  <a:lnTo>
                    <a:pt x="2" y="73"/>
                  </a:lnTo>
                  <a:lnTo>
                    <a:pt x="1" y="82"/>
                  </a:lnTo>
                  <a:lnTo>
                    <a:pt x="0" y="90"/>
                  </a:lnTo>
                  <a:lnTo>
                    <a:pt x="0" y="815"/>
                  </a:lnTo>
                  <a:lnTo>
                    <a:pt x="1" y="824"/>
                  </a:lnTo>
                  <a:lnTo>
                    <a:pt x="2" y="833"/>
                  </a:lnTo>
                  <a:lnTo>
                    <a:pt x="5" y="842"/>
                  </a:lnTo>
                  <a:lnTo>
                    <a:pt x="8" y="850"/>
                  </a:lnTo>
                  <a:lnTo>
                    <a:pt x="11" y="858"/>
                  </a:lnTo>
                  <a:lnTo>
                    <a:pt x="16" y="866"/>
                  </a:lnTo>
                  <a:lnTo>
                    <a:pt x="21" y="872"/>
                  </a:lnTo>
                  <a:lnTo>
                    <a:pt x="27" y="879"/>
                  </a:lnTo>
                  <a:lnTo>
                    <a:pt x="33" y="885"/>
                  </a:lnTo>
                  <a:lnTo>
                    <a:pt x="40" y="890"/>
                  </a:lnTo>
                  <a:lnTo>
                    <a:pt x="48" y="895"/>
                  </a:lnTo>
                  <a:lnTo>
                    <a:pt x="55" y="898"/>
                  </a:lnTo>
                  <a:lnTo>
                    <a:pt x="64" y="901"/>
                  </a:lnTo>
                  <a:lnTo>
                    <a:pt x="73" y="903"/>
                  </a:lnTo>
                  <a:lnTo>
                    <a:pt x="82" y="905"/>
                  </a:lnTo>
                  <a:lnTo>
                    <a:pt x="91" y="906"/>
                  </a:lnTo>
                  <a:lnTo>
                    <a:pt x="604" y="906"/>
                  </a:lnTo>
                  <a:lnTo>
                    <a:pt x="613" y="905"/>
                  </a:lnTo>
                  <a:lnTo>
                    <a:pt x="622" y="903"/>
                  </a:lnTo>
                  <a:lnTo>
                    <a:pt x="631" y="901"/>
                  </a:lnTo>
                  <a:lnTo>
                    <a:pt x="639" y="898"/>
                  </a:lnTo>
                  <a:lnTo>
                    <a:pt x="647" y="895"/>
                  </a:lnTo>
                  <a:lnTo>
                    <a:pt x="655" y="890"/>
                  </a:lnTo>
                  <a:lnTo>
                    <a:pt x="662" y="885"/>
                  </a:lnTo>
                  <a:lnTo>
                    <a:pt x="668" y="879"/>
                  </a:lnTo>
                  <a:lnTo>
                    <a:pt x="674" y="872"/>
                  </a:lnTo>
                  <a:lnTo>
                    <a:pt x="679" y="866"/>
                  </a:lnTo>
                  <a:lnTo>
                    <a:pt x="684" y="858"/>
                  </a:lnTo>
                  <a:lnTo>
                    <a:pt x="687" y="850"/>
                  </a:lnTo>
                  <a:lnTo>
                    <a:pt x="690" y="842"/>
                  </a:lnTo>
                  <a:lnTo>
                    <a:pt x="693" y="833"/>
                  </a:lnTo>
                  <a:lnTo>
                    <a:pt x="694" y="824"/>
                  </a:lnTo>
                  <a:lnTo>
                    <a:pt x="695" y="815"/>
                  </a:lnTo>
                  <a:lnTo>
                    <a:pt x="695" y="90"/>
                  </a:lnTo>
                  <a:lnTo>
                    <a:pt x="694" y="82"/>
                  </a:lnTo>
                  <a:lnTo>
                    <a:pt x="693" y="73"/>
                  </a:lnTo>
                  <a:lnTo>
                    <a:pt x="690" y="64"/>
                  </a:lnTo>
                  <a:lnTo>
                    <a:pt x="687" y="55"/>
                  </a:lnTo>
                  <a:lnTo>
                    <a:pt x="684" y="47"/>
                  </a:lnTo>
                  <a:lnTo>
                    <a:pt x="679" y="39"/>
                  </a:lnTo>
                  <a:lnTo>
                    <a:pt x="674" y="33"/>
                  </a:lnTo>
                  <a:lnTo>
                    <a:pt x="668" y="26"/>
                  </a:lnTo>
                  <a:lnTo>
                    <a:pt x="662" y="21"/>
                  </a:lnTo>
                  <a:lnTo>
                    <a:pt x="655" y="15"/>
                  </a:lnTo>
                  <a:lnTo>
                    <a:pt x="647" y="11"/>
                  </a:lnTo>
                  <a:lnTo>
                    <a:pt x="639" y="7"/>
                  </a:lnTo>
                  <a:lnTo>
                    <a:pt x="631" y="4"/>
                  </a:lnTo>
                  <a:lnTo>
                    <a:pt x="622" y="2"/>
                  </a:lnTo>
                  <a:lnTo>
                    <a:pt x="613" y="1"/>
                  </a:lnTo>
                  <a:lnTo>
                    <a:pt x="604" y="0"/>
                  </a:lnTo>
                  <a:lnTo>
                    <a:pt x="604"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72" name="Google Shape;172;p7"/>
            <p:cNvSpPr/>
            <p:nvPr/>
          </p:nvSpPr>
          <p:spPr>
            <a:xfrm>
              <a:off x="74317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73" name="Google Shape;173;p7"/>
            <p:cNvSpPr/>
            <p:nvPr/>
          </p:nvSpPr>
          <p:spPr>
            <a:xfrm>
              <a:off x="74698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74" name="Google Shape;174;p7"/>
            <p:cNvSpPr/>
            <p:nvPr/>
          </p:nvSpPr>
          <p:spPr>
            <a:xfrm>
              <a:off x="7507949" y="26816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75" name="Google Shape;175;p7"/>
            <p:cNvSpPr/>
            <p:nvPr/>
          </p:nvSpPr>
          <p:spPr>
            <a:xfrm>
              <a:off x="74317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76" name="Google Shape;176;p7"/>
            <p:cNvSpPr/>
            <p:nvPr/>
          </p:nvSpPr>
          <p:spPr>
            <a:xfrm>
              <a:off x="74698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77" name="Google Shape;177;p7"/>
            <p:cNvSpPr/>
            <p:nvPr/>
          </p:nvSpPr>
          <p:spPr>
            <a:xfrm>
              <a:off x="7507949" y="27197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78" name="Google Shape;178;p7"/>
            <p:cNvSpPr/>
            <p:nvPr/>
          </p:nvSpPr>
          <p:spPr>
            <a:xfrm>
              <a:off x="74317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79" name="Google Shape;179;p7"/>
            <p:cNvSpPr/>
            <p:nvPr/>
          </p:nvSpPr>
          <p:spPr>
            <a:xfrm>
              <a:off x="7469849" y="2757863"/>
              <a:ext cx="28575" cy="2857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180" name="Google Shape;180;p7" descr="This is an icon of money."/>
          <p:cNvGrpSpPr/>
          <p:nvPr/>
        </p:nvGrpSpPr>
        <p:grpSpPr>
          <a:xfrm>
            <a:off x="7306040" y="4029772"/>
            <a:ext cx="165086" cy="166002"/>
            <a:chOff x="7340467" y="3286760"/>
            <a:chExt cx="285750" cy="287338"/>
          </a:xfrm>
        </p:grpSpPr>
        <p:sp>
          <p:nvSpPr>
            <p:cNvPr id="181" name="Google Shape;181;p7"/>
            <p:cNvSpPr/>
            <p:nvPr/>
          </p:nvSpPr>
          <p:spPr>
            <a:xfrm>
              <a:off x="7340467" y="3286760"/>
              <a:ext cx="285750" cy="182563"/>
            </a:xfrm>
            <a:custGeom>
              <a:avLst/>
              <a:gdLst/>
              <a:ahLst/>
              <a:cxnLst/>
              <a:rect l="l" t="t" r="r" b="b"/>
              <a:pathLst>
                <a:path w="903" h="573" extrusionOk="0">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82" name="Google Shape;182;p7"/>
            <p:cNvSpPr/>
            <p:nvPr/>
          </p:nvSpPr>
          <p:spPr>
            <a:xfrm>
              <a:off x="7369042" y="3315335"/>
              <a:ext cx="228600" cy="125413"/>
            </a:xfrm>
            <a:custGeom>
              <a:avLst/>
              <a:gdLst/>
              <a:ahLst/>
              <a:cxnLst/>
              <a:rect l="l" t="t" r="r" b="b"/>
              <a:pathLst>
                <a:path w="723" h="392" extrusionOk="0">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83" name="Google Shape;183;p7"/>
            <p:cNvSpPr/>
            <p:nvPr/>
          </p:nvSpPr>
          <p:spPr>
            <a:xfrm>
              <a:off x="7349992" y="3540760"/>
              <a:ext cx="133350" cy="33338"/>
            </a:xfrm>
            <a:custGeom>
              <a:avLst/>
              <a:gdLst/>
              <a:ahLst/>
              <a:cxnLst/>
              <a:rect l="l" t="t" r="r" b="b"/>
              <a:pathLst>
                <a:path w="421" h="104" extrusionOk="0">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84" name="Google Shape;184;p7"/>
            <p:cNvSpPr/>
            <p:nvPr/>
          </p:nvSpPr>
          <p:spPr>
            <a:xfrm>
              <a:off x="7349992" y="3416935"/>
              <a:ext cx="133350" cy="28575"/>
            </a:xfrm>
            <a:custGeom>
              <a:avLst/>
              <a:gdLst/>
              <a:ahLst/>
              <a:cxnLst/>
              <a:rect l="l" t="t" r="r" b="b"/>
              <a:pathLst>
                <a:path w="420" h="90" extrusionOk="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85" name="Google Shape;185;p7"/>
            <p:cNvSpPr/>
            <p:nvPr/>
          </p:nvSpPr>
          <p:spPr>
            <a:xfrm>
              <a:off x="7349992" y="3445510"/>
              <a:ext cx="133350" cy="23813"/>
            </a:xfrm>
            <a:custGeom>
              <a:avLst/>
              <a:gdLst/>
              <a:ahLst/>
              <a:cxnLst/>
              <a:rect l="l" t="t" r="r" b="b"/>
              <a:pathLst>
                <a:path w="421" h="75" extrusionOk="0">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86" name="Google Shape;186;p7"/>
            <p:cNvSpPr/>
            <p:nvPr/>
          </p:nvSpPr>
          <p:spPr>
            <a:xfrm>
              <a:off x="7349992" y="3516947"/>
              <a:ext cx="133350" cy="23813"/>
            </a:xfrm>
            <a:custGeom>
              <a:avLst/>
              <a:gdLst/>
              <a:ahLst/>
              <a:cxnLst/>
              <a:rect l="l" t="t" r="r" b="b"/>
              <a:pathLst>
                <a:path w="421" h="75" extrusionOk="0">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87" name="Google Shape;187;p7"/>
            <p:cNvSpPr/>
            <p:nvPr/>
          </p:nvSpPr>
          <p:spPr>
            <a:xfrm>
              <a:off x="7349992" y="3493135"/>
              <a:ext cx="133350" cy="23813"/>
            </a:xfrm>
            <a:custGeom>
              <a:avLst/>
              <a:gdLst/>
              <a:ahLst/>
              <a:cxnLst/>
              <a:rect l="l" t="t" r="r" b="b"/>
              <a:pathLst>
                <a:path w="421" h="75" extrusionOk="0">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88" name="Google Shape;188;p7"/>
            <p:cNvSpPr/>
            <p:nvPr/>
          </p:nvSpPr>
          <p:spPr>
            <a:xfrm>
              <a:off x="7349992" y="3469322"/>
              <a:ext cx="133350" cy="23813"/>
            </a:xfrm>
            <a:custGeom>
              <a:avLst/>
              <a:gdLst/>
              <a:ahLst/>
              <a:cxnLst/>
              <a:rect l="l" t="t" r="r" b="b"/>
              <a:pathLst>
                <a:path w="421" h="75" extrusionOk="0">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grpSp>
        <p:nvGrpSpPr>
          <p:cNvPr id="189" name="Google Shape;189;p7" descr="This is an icon of a pie chart. "/>
          <p:cNvGrpSpPr/>
          <p:nvPr/>
        </p:nvGrpSpPr>
        <p:grpSpPr>
          <a:xfrm>
            <a:off x="7280643" y="4699914"/>
            <a:ext cx="215881" cy="215881"/>
            <a:chOff x="4319588" y="4213225"/>
            <a:chExt cx="287338" cy="287338"/>
          </a:xfrm>
        </p:grpSpPr>
        <p:sp>
          <p:nvSpPr>
            <p:cNvPr id="190" name="Google Shape;190;p7"/>
            <p:cNvSpPr/>
            <p:nvPr/>
          </p:nvSpPr>
          <p:spPr>
            <a:xfrm>
              <a:off x="4471988" y="4213225"/>
              <a:ext cx="134938" cy="133350"/>
            </a:xfrm>
            <a:custGeom>
              <a:avLst/>
              <a:gdLst/>
              <a:ahLst/>
              <a:cxnLst/>
              <a:rect l="l" t="t" r="r" b="b"/>
              <a:pathLst>
                <a:path w="422" h="422" extrusionOk="0">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91" name="Google Shape;191;p7"/>
            <p:cNvSpPr/>
            <p:nvPr/>
          </p:nvSpPr>
          <p:spPr>
            <a:xfrm>
              <a:off x="4319588" y="4241800"/>
              <a:ext cx="220663" cy="258763"/>
            </a:xfrm>
            <a:custGeom>
              <a:avLst/>
              <a:gdLst/>
              <a:ahLst/>
              <a:cxnLst/>
              <a:rect l="l" t="t" r="r" b="b"/>
              <a:pathLst>
                <a:path w="698" h="813" extrusionOk="0">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92" name="Google Shape;192;p7"/>
            <p:cNvSpPr/>
            <p:nvPr/>
          </p:nvSpPr>
          <p:spPr>
            <a:xfrm>
              <a:off x="4471988" y="4356100"/>
              <a:ext cx="134938" cy="98425"/>
            </a:xfrm>
            <a:custGeom>
              <a:avLst/>
              <a:gdLst/>
              <a:ahLst/>
              <a:cxnLst/>
              <a:rect l="l" t="t" r="r" b="b"/>
              <a:pathLst>
                <a:path w="422" h="307" extrusionOk="0">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grpSp>
      <p:sp>
        <p:nvSpPr>
          <p:cNvPr id="193" name="Google Shape;193;p7" descr="This is an icon of an hourglass."/>
          <p:cNvSpPr/>
          <p:nvPr/>
        </p:nvSpPr>
        <p:spPr>
          <a:xfrm>
            <a:off x="7310461" y="5371530"/>
            <a:ext cx="156245" cy="213495"/>
          </a:xfrm>
          <a:custGeom>
            <a:avLst/>
            <a:gdLst/>
            <a:ahLst/>
            <a:cxnLst/>
            <a:rect l="l" t="t" r="r" b="b"/>
            <a:pathLst>
              <a:path w="658" h="896" extrusionOk="0">
                <a:moveTo>
                  <a:pt x="554" y="717"/>
                </a:moveTo>
                <a:lnTo>
                  <a:pt x="440" y="717"/>
                </a:lnTo>
                <a:lnTo>
                  <a:pt x="340" y="617"/>
                </a:lnTo>
                <a:lnTo>
                  <a:pt x="337" y="615"/>
                </a:lnTo>
                <a:lnTo>
                  <a:pt x="335" y="614"/>
                </a:lnTo>
                <a:lnTo>
                  <a:pt x="332" y="613"/>
                </a:lnTo>
                <a:lnTo>
                  <a:pt x="329" y="613"/>
                </a:lnTo>
                <a:lnTo>
                  <a:pt x="327" y="613"/>
                </a:lnTo>
                <a:lnTo>
                  <a:pt x="323" y="614"/>
                </a:lnTo>
                <a:lnTo>
                  <a:pt x="321" y="615"/>
                </a:lnTo>
                <a:lnTo>
                  <a:pt x="318" y="617"/>
                </a:lnTo>
                <a:lnTo>
                  <a:pt x="219" y="717"/>
                </a:lnTo>
                <a:lnTo>
                  <a:pt x="105" y="717"/>
                </a:lnTo>
                <a:lnTo>
                  <a:pt x="105" y="687"/>
                </a:lnTo>
                <a:lnTo>
                  <a:pt x="105" y="676"/>
                </a:lnTo>
                <a:lnTo>
                  <a:pt x="106" y="664"/>
                </a:lnTo>
                <a:lnTo>
                  <a:pt x="107" y="652"/>
                </a:lnTo>
                <a:lnTo>
                  <a:pt x="109" y="642"/>
                </a:lnTo>
                <a:lnTo>
                  <a:pt x="112" y="630"/>
                </a:lnTo>
                <a:lnTo>
                  <a:pt x="115" y="619"/>
                </a:lnTo>
                <a:lnTo>
                  <a:pt x="118" y="610"/>
                </a:lnTo>
                <a:lnTo>
                  <a:pt x="122" y="599"/>
                </a:lnTo>
                <a:lnTo>
                  <a:pt x="132" y="580"/>
                </a:lnTo>
                <a:lnTo>
                  <a:pt x="143" y="562"/>
                </a:lnTo>
                <a:lnTo>
                  <a:pt x="156" y="543"/>
                </a:lnTo>
                <a:lnTo>
                  <a:pt x="169" y="528"/>
                </a:lnTo>
                <a:lnTo>
                  <a:pt x="185" y="513"/>
                </a:lnTo>
                <a:lnTo>
                  <a:pt x="203" y="501"/>
                </a:lnTo>
                <a:lnTo>
                  <a:pt x="222" y="490"/>
                </a:lnTo>
                <a:lnTo>
                  <a:pt x="241" y="480"/>
                </a:lnTo>
                <a:lnTo>
                  <a:pt x="252" y="476"/>
                </a:lnTo>
                <a:lnTo>
                  <a:pt x="261" y="473"/>
                </a:lnTo>
                <a:lnTo>
                  <a:pt x="272" y="470"/>
                </a:lnTo>
                <a:lnTo>
                  <a:pt x="284" y="467"/>
                </a:lnTo>
                <a:lnTo>
                  <a:pt x="295" y="465"/>
                </a:lnTo>
                <a:lnTo>
                  <a:pt x="306" y="464"/>
                </a:lnTo>
                <a:lnTo>
                  <a:pt x="317" y="463"/>
                </a:lnTo>
                <a:lnTo>
                  <a:pt x="329" y="463"/>
                </a:lnTo>
                <a:lnTo>
                  <a:pt x="341" y="463"/>
                </a:lnTo>
                <a:lnTo>
                  <a:pt x="352" y="464"/>
                </a:lnTo>
                <a:lnTo>
                  <a:pt x="364" y="465"/>
                </a:lnTo>
                <a:lnTo>
                  <a:pt x="376" y="467"/>
                </a:lnTo>
                <a:lnTo>
                  <a:pt x="387" y="470"/>
                </a:lnTo>
                <a:lnTo>
                  <a:pt x="397" y="473"/>
                </a:lnTo>
                <a:lnTo>
                  <a:pt x="408" y="476"/>
                </a:lnTo>
                <a:lnTo>
                  <a:pt x="418" y="480"/>
                </a:lnTo>
                <a:lnTo>
                  <a:pt x="428" y="485"/>
                </a:lnTo>
                <a:lnTo>
                  <a:pt x="438" y="489"/>
                </a:lnTo>
                <a:lnTo>
                  <a:pt x="447" y="494"/>
                </a:lnTo>
                <a:lnTo>
                  <a:pt x="456" y="501"/>
                </a:lnTo>
                <a:lnTo>
                  <a:pt x="473" y="513"/>
                </a:lnTo>
                <a:lnTo>
                  <a:pt x="489" y="527"/>
                </a:lnTo>
                <a:lnTo>
                  <a:pt x="503" y="543"/>
                </a:lnTo>
                <a:lnTo>
                  <a:pt x="516" y="560"/>
                </a:lnTo>
                <a:lnTo>
                  <a:pt x="527" y="579"/>
                </a:lnTo>
                <a:lnTo>
                  <a:pt x="536" y="599"/>
                </a:lnTo>
                <a:lnTo>
                  <a:pt x="540" y="609"/>
                </a:lnTo>
                <a:lnTo>
                  <a:pt x="544" y="619"/>
                </a:lnTo>
                <a:lnTo>
                  <a:pt x="546" y="630"/>
                </a:lnTo>
                <a:lnTo>
                  <a:pt x="549" y="641"/>
                </a:lnTo>
                <a:lnTo>
                  <a:pt x="551" y="652"/>
                </a:lnTo>
                <a:lnTo>
                  <a:pt x="552" y="664"/>
                </a:lnTo>
                <a:lnTo>
                  <a:pt x="554" y="675"/>
                </a:lnTo>
                <a:lnTo>
                  <a:pt x="554" y="687"/>
                </a:lnTo>
                <a:lnTo>
                  <a:pt x="554" y="717"/>
                </a:lnTo>
                <a:close/>
                <a:moveTo>
                  <a:pt x="135" y="321"/>
                </a:moveTo>
                <a:lnTo>
                  <a:pt x="133" y="321"/>
                </a:lnTo>
                <a:lnTo>
                  <a:pt x="127" y="308"/>
                </a:lnTo>
                <a:lnTo>
                  <a:pt x="121" y="295"/>
                </a:lnTo>
                <a:lnTo>
                  <a:pt x="116" y="281"/>
                </a:lnTo>
                <a:lnTo>
                  <a:pt x="113" y="267"/>
                </a:lnTo>
                <a:lnTo>
                  <a:pt x="109" y="253"/>
                </a:lnTo>
                <a:lnTo>
                  <a:pt x="106" y="238"/>
                </a:lnTo>
                <a:lnTo>
                  <a:pt x="105" y="223"/>
                </a:lnTo>
                <a:lnTo>
                  <a:pt x="105" y="208"/>
                </a:lnTo>
                <a:lnTo>
                  <a:pt x="105" y="29"/>
                </a:lnTo>
                <a:lnTo>
                  <a:pt x="554" y="29"/>
                </a:lnTo>
                <a:lnTo>
                  <a:pt x="554" y="208"/>
                </a:lnTo>
                <a:lnTo>
                  <a:pt x="554" y="223"/>
                </a:lnTo>
                <a:lnTo>
                  <a:pt x="551" y="238"/>
                </a:lnTo>
                <a:lnTo>
                  <a:pt x="549" y="253"/>
                </a:lnTo>
                <a:lnTo>
                  <a:pt x="546" y="267"/>
                </a:lnTo>
                <a:lnTo>
                  <a:pt x="542" y="281"/>
                </a:lnTo>
                <a:lnTo>
                  <a:pt x="537" y="295"/>
                </a:lnTo>
                <a:lnTo>
                  <a:pt x="531" y="308"/>
                </a:lnTo>
                <a:lnTo>
                  <a:pt x="525" y="321"/>
                </a:lnTo>
                <a:lnTo>
                  <a:pt x="135" y="321"/>
                </a:lnTo>
                <a:close/>
                <a:moveTo>
                  <a:pt x="643" y="866"/>
                </a:moveTo>
                <a:lnTo>
                  <a:pt x="584" y="866"/>
                </a:lnTo>
                <a:lnTo>
                  <a:pt x="584" y="732"/>
                </a:lnTo>
                <a:lnTo>
                  <a:pt x="584" y="687"/>
                </a:lnTo>
                <a:lnTo>
                  <a:pt x="582" y="666"/>
                </a:lnTo>
                <a:lnTo>
                  <a:pt x="580" y="646"/>
                </a:lnTo>
                <a:lnTo>
                  <a:pt x="576" y="626"/>
                </a:lnTo>
                <a:lnTo>
                  <a:pt x="571" y="606"/>
                </a:lnTo>
                <a:lnTo>
                  <a:pt x="564" y="588"/>
                </a:lnTo>
                <a:lnTo>
                  <a:pt x="557" y="570"/>
                </a:lnTo>
                <a:lnTo>
                  <a:pt x="547" y="554"/>
                </a:lnTo>
                <a:lnTo>
                  <a:pt x="537" y="538"/>
                </a:lnTo>
                <a:lnTo>
                  <a:pt x="526" y="523"/>
                </a:lnTo>
                <a:lnTo>
                  <a:pt x="513" y="509"/>
                </a:lnTo>
                <a:lnTo>
                  <a:pt x="499" y="496"/>
                </a:lnTo>
                <a:lnTo>
                  <a:pt x="485" y="483"/>
                </a:lnTo>
                <a:lnTo>
                  <a:pt x="469" y="473"/>
                </a:lnTo>
                <a:lnTo>
                  <a:pt x="453" y="463"/>
                </a:lnTo>
                <a:lnTo>
                  <a:pt x="435" y="455"/>
                </a:lnTo>
                <a:lnTo>
                  <a:pt x="417" y="448"/>
                </a:lnTo>
                <a:lnTo>
                  <a:pt x="436" y="441"/>
                </a:lnTo>
                <a:lnTo>
                  <a:pt x="455" y="431"/>
                </a:lnTo>
                <a:lnTo>
                  <a:pt x="472" y="420"/>
                </a:lnTo>
                <a:lnTo>
                  <a:pt x="489" y="409"/>
                </a:lnTo>
                <a:lnTo>
                  <a:pt x="504" y="395"/>
                </a:lnTo>
                <a:lnTo>
                  <a:pt x="519" y="381"/>
                </a:lnTo>
                <a:lnTo>
                  <a:pt x="532" y="365"/>
                </a:lnTo>
                <a:lnTo>
                  <a:pt x="544" y="348"/>
                </a:lnTo>
                <a:lnTo>
                  <a:pt x="554" y="333"/>
                </a:lnTo>
                <a:lnTo>
                  <a:pt x="561" y="317"/>
                </a:lnTo>
                <a:lnTo>
                  <a:pt x="567" y="299"/>
                </a:lnTo>
                <a:lnTo>
                  <a:pt x="573" y="282"/>
                </a:lnTo>
                <a:lnTo>
                  <a:pt x="578" y="264"/>
                </a:lnTo>
                <a:lnTo>
                  <a:pt x="580" y="246"/>
                </a:lnTo>
                <a:lnTo>
                  <a:pt x="582" y="228"/>
                </a:lnTo>
                <a:lnTo>
                  <a:pt x="584" y="208"/>
                </a:lnTo>
                <a:lnTo>
                  <a:pt x="584" y="29"/>
                </a:lnTo>
                <a:lnTo>
                  <a:pt x="643" y="29"/>
                </a:lnTo>
                <a:lnTo>
                  <a:pt x="647" y="29"/>
                </a:lnTo>
                <a:lnTo>
                  <a:pt x="649" y="28"/>
                </a:lnTo>
                <a:lnTo>
                  <a:pt x="652" y="27"/>
                </a:lnTo>
                <a:lnTo>
                  <a:pt x="654" y="26"/>
                </a:lnTo>
                <a:lnTo>
                  <a:pt x="655" y="23"/>
                </a:lnTo>
                <a:lnTo>
                  <a:pt x="657" y="20"/>
                </a:lnTo>
                <a:lnTo>
                  <a:pt x="658" y="17"/>
                </a:lnTo>
                <a:lnTo>
                  <a:pt x="658" y="14"/>
                </a:lnTo>
                <a:lnTo>
                  <a:pt x="658" y="12"/>
                </a:lnTo>
                <a:lnTo>
                  <a:pt x="657" y="8"/>
                </a:lnTo>
                <a:lnTo>
                  <a:pt x="655" y="6"/>
                </a:lnTo>
                <a:lnTo>
                  <a:pt x="654" y="4"/>
                </a:lnTo>
                <a:lnTo>
                  <a:pt x="652" y="2"/>
                </a:lnTo>
                <a:lnTo>
                  <a:pt x="649" y="1"/>
                </a:lnTo>
                <a:lnTo>
                  <a:pt x="647" y="0"/>
                </a:lnTo>
                <a:lnTo>
                  <a:pt x="643" y="0"/>
                </a:lnTo>
                <a:lnTo>
                  <a:pt x="569" y="0"/>
                </a:lnTo>
                <a:lnTo>
                  <a:pt x="90" y="0"/>
                </a:lnTo>
                <a:lnTo>
                  <a:pt x="15" y="0"/>
                </a:lnTo>
                <a:lnTo>
                  <a:pt x="12" y="0"/>
                </a:lnTo>
                <a:lnTo>
                  <a:pt x="9" y="1"/>
                </a:lnTo>
                <a:lnTo>
                  <a:pt x="7" y="2"/>
                </a:lnTo>
                <a:lnTo>
                  <a:pt x="5" y="4"/>
                </a:lnTo>
                <a:lnTo>
                  <a:pt x="2" y="6"/>
                </a:lnTo>
                <a:lnTo>
                  <a:pt x="1" y="8"/>
                </a:lnTo>
                <a:lnTo>
                  <a:pt x="0" y="12"/>
                </a:lnTo>
                <a:lnTo>
                  <a:pt x="0" y="14"/>
                </a:lnTo>
                <a:lnTo>
                  <a:pt x="0" y="17"/>
                </a:lnTo>
                <a:lnTo>
                  <a:pt x="1" y="20"/>
                </a:lnTo>
                <a:lnTo>
                  <a:pt x="2" y="23"/>
                </a:lnTo>
                <a:lnTo>
                  <a:pt x="5" y="26"/>
                </a:lnTo>
                <a:lnTo>
                  <a:pt x="7" y="27"/>
                </a:lnTo>
                <a:lnTo>
                  <a:pt x="9" y="28"/>
                </a:lnTo>
                <a:lnTo>
                  <a:pt x="12" y="29"/>
                </a:lnTo>
                <a:lnTo>
                  <a:pt x="15" y="29"/>
                </a:lnTo>
                <a:lnTo>
                  <a:pt x="75" y="29"/>
                </a:lnTo>
                <a:lnTo>
                  <a:pt x="75" y="208"/>
                </a:lnTo>
                <a:lnTo>
                  <a:pt x="75" y="227"/>
                </a:lnTo>
                <a:lnTo>
                  <a:pt x="77" y="245"/>
                </a:lnTo>
                <a:lnTo>
                  <a:pt x="81" y="263"/>
                </a:lnTo>
                <a:lnTo>
                  <a:pt x="85" y="280"/>
                </a:lnTo>
                <a:lnTo>
                  <a:pt x="89" y="296"/>
                </a:lnTo>
                <a:lnTo>
                  <a:pt x="96" y="312"/>
                </a:lnTo>
                <a:lnTo>
                  <a:pt x="103" y="328"/>
                </a:lnTo>
                <a:lnTo>
                  <a:pt x="112" y="343"/>
                </a:lnTo>
                <a:lnTo>
                  <a:pt x="124" y="361"/>
                </a:lnTo>
                <a:lnTo>
                  <a:pt x="137" y="378"/>
                </a:lnTo>
                <a:lnTo>
                  <a:pt x="152" y="394"/>
                </a:lnTo>
                <a:lnTo>
                  <a:pt x="168" y="407"/>
                </a:lnTo>
                <a:lnTo>
                  <a:pt x="185" y="420"/>
                </a:lnTo>
                <a:lnTo>
                  <a:pt x="204" y="431"/>
                </a:lnTo>
                <a:lnTo>
                  <a:pt x="222" y="441"/>
                </a:lnTo>
                <a:lnTo>
                  <a:pt x="242" y="448"/>
                </a:lnTo>
                <a:lnTo>
                  <a:pt x="224" y="456"/>
                </a:lnTo>
                <a:lnTo>
                  <a:pt x="207" y="464"/>
                </a:lnTo>
                <a:lnTo>
                  <a:pt x="190" y="474"/>
                </a:lnTo>
                <a:lnTo>
                  <a:pt x="175" y="485"/>
                </a:lnTo>
                <a:lnTo>
                  <a:pt x="160" y="497"/>
                </a:lnTo>
                <a:lnTo>
                  <a:pt x="146" y="510"/>
                </a:lnTo>
                <a:lnTo>
                  <a:pt x="133" y="524"/>
                </a:lnTo>
                <a:lnTo>
                  <a:pt x="121" y="539"/>
                </a:lnTo>
                <a:lnTo>
                  <a:pt x="112" y="555"/>
                </a:lnTo>
                <a:lnTo>
                  <a:pt x="102" y="572"/>
                </a:lnTo>
                <a:lnTo>
                  <a:pt x="93" y="589"/>
                </a:lnTo>
                <a:lnTo>
                  <a:pt x="87" y="609"/>
                </a:lnTo>
                <a:lnTo>
                  <a:pt x="82" y="627"/>
                </a:lnTo>
                <a:lnTo>
                  <a:pt x="78" y="647"/>
                </a:lnTo>
                <a:lnTo>
                  <a:pt x="76" y="666"/>
                </a:lnTo>
                <a:lnTo>
                  <a:pt x="75" y="687"/>
                </a:lnTo>
                <a:lnTo>
                  <a:pt x="75" y="732"/>
                </a:lnTo>
                <a:lnTo>
                  <a:pt x="75" y="866"/>
                </a:lnTo>
                <a:lnTo>
                  <a:pt x="15" y="866"/>
                </a:lnTo>
                <a:lnTo>
                  <a:pt x="12" y="866"/>
                </a:lnTo>
                <a:lnTo>
                  <a:pt x="9" y="868"/>
                </a:lnTo>
                <a:lnTo>
                  <a:pt x="7" y="870"/>
                </a:lnTo>
                <a:lnTo>
                  <a:pt x="5" y="872"/>
                </a:lnTo>
                <a:lnTo>
                  <a:pt x="2" y="874"/>
                </a:lnTo>
                <a:lnTo>
                  <a:pt x="1" y="876"/>
                </a:lnTo>
                <a:lnTo>
                  <a:pt x="0" y="879"/>
                </a:lnTo>
                <a:lnTo>
                  <a:pt x="0" y="881"/>
                </a:lnTo>
                <a:lnTo>
                  <a:pt x="0" y="885"/>
                </a:lnTo>
                <a:lnTo>
                  <a:pt x="1" y="888"/>
                </a:lnTo>
                <a:lnTo>
                  <a:pt x="2" y="890"/>
                </a:lnTo>
                <a:lnTo>
                  <a:pt x="5" y="892"/>
                </a:lnTo>
                <a:lnTo>
                  <a:pt x="7" y="894"/>
                </a:lnTo>
                <a:lnTo>
                  <a:pt x="9" y="895"/>
                </a:lnTo>
                <a:lnTo>
                  <a:pt x="12" y="896"/>
                </a:lnTo>
                <a:lnTo>
                  <a:pt x="15" y="896"/>
                </a:lnTo>
                <a:lnTo>
                  <a:pt x="90" y="896"/>
                </a:lnTo>
                <a:lnTo>
                  <a:pt x="569" y="896"/>
                </a:lnTo>
                <a:lnTo>
                  <a:pt x="643" y="896"/>
                </a:lnTo>
                <a:lnTo>
                  <a:pt x="647" y="896"/>
                </a:lnTo>
                <a:lnTo>
                  <a:pt x="649" y="895"/>
                </a:lnTo>
                <a:lnTo>
                  <a:pt x="652" y="894"/>
                </a:lnTo>
                <a:lnTo>
                  <a:pt x="654" y="892"/>
                </a:lnTo>
                <a:lnTo>
                  <a:pt x="655" y="890"/>
                </a:lnTo>
                <a:lnTo>
                  <a:pt x="657" y="888"/>
                </a:lnTo>
                <a:lnTo>
                  <a:pt x="658" y="885"/>
                </a:lnTo>
                <a:lnTo>
                  <a:pt x="658" y="881"/>
                </a:lnTo>
                <a:lnTo>
                  <a:pt x="658" y="879"/>
                </a:lnTo>
                <a:lnTo>
                  <a:pt x="657" y="876"/>
                </a:lnTo>
                <a:lnTo>
                  <a:pt x="655" y="874"/>
                </a:lnTo>
                <a:lnTo>
                  <a:pt x="654" y="872"/>
                </a:lnTo>
                <a:lnTo>
                  <a:pt x="652" y="870"/>
                </a:lnTo>
                <a:lnTo>
                  <a:pt x="649" y="868"/>
                </a:lnTo>
                <a:lnTo>
                  <a:pt x="647" y="866"/>
                </a:lnTo>
                <a:lnTo>
                  <a:pt x="643" y="866"/>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Quattrocento Sans"/>
              <a:ea typeface="Quattrocento Sans"/>
              <a:cs typeface="Quattrocento Sans"/>
              <a:sym typeface="Quattrocento Sans"/>
            </a:endParaRPr>
          </a:p>
        </p:txBody>
      </p:sp>
      <p:sp>
        <p:nvSpPr>
          <p:cNvPr id="194" name="Google Shape;194;p7"/>
          <p:cNvSpPr/>
          <p:nvPr/>
        </p:nvSpPr>
        <p:spPr>
          <a:xfrm>
            <a:off x="4259075" y="1443154"/>
            <a:ext cx="3952875"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Complaint Distribution</a:t>
            </a:r>
            <a:endParaRPr/>
          </a:p>
        </p:txBody>
      </p:sp>
      <p:sp>
        <p:nvSpPr>
          <p:cNvPr id="195" name="Google Shape;195;p7"/>
          <p:cNvSpPr/>
          <p:nvPr/>
        </p:nvSpPr>
        <p:spPr>
          <a:xfrm>
            <a:off x="4316456" y="1491791"/>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196" name="Google Shape;196;p7" descr="This is an icon of a bar chart and a line chart. "/>
          <p:cNvGrpSpPr/>
          <p:nvPr/>
        </p:nvGrpSpPr>
        <p:grpSpPr>
          <a:xfrm>
            <a:off x="4411211" y="1586546"/>
            <a:ext cx="196255" cy="196255"/>
            <a:chOff x="4319588" y="2492375"/>
            <a:chExt cx="287338" cy="287338"/>
          </a:xfrm>
        </p:grpSpPr>
        <p:sp>
          <p:nvSpPr>
            <p:cNvPr id="197" name="Google Shape;197;p7"/>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198" name="Google Shape;198;p7"/>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sp>
        <p:nvSpPr>
          <p:cNvPr id="199" name="Google Shape;199;p7"/>
          <p:cNvSpPr txBox="1">
            <a:spLocks noGrp="1"/>
          </p:cNvSpPr>
          <p:nvPr>
            <p:ph type="title"/>
          </p:nvPr>
        </p:nvSpPr>
        <p:spPr>
          <a:xfrm>
            <a:off x="838200" y="545696"/>
            <a:ext cx="10515600" cy="498598"/>
          </a:xfrm>
          <a:prstGeom prst="rect">
            <a:avLst/>
          </a:prstGeom>
          <a:noFill/>
          <a:ln>
            <a:noFill/>
          </a:ln>
        </p:spPr>
        <p:txBody>
          <a:bodyPr spcFirstLastPara="1" wrap="square" lIns="0" tIns="0" rIns="0" bIns="0" anchor="t" anchorCtr="0">
            <a:spAutoFit/>
          </a:bodyPr>
          <a:lstStyle/>
          <a:p>
            <a:pPr marL="0" lvl="0" indent="0" algn="ctr" rtl="0">
              <a:lnSpc>
                <a:spcPct val="90000"/>
              </a:lnSpc>
              <a:spcBef>
                <a:spcPts val="0"/>
              </a:spcBef>
              <a:spcAft>
                <a:spcPts val="0"/>
              </a:spcAft>
              <a:buClr>
                <a:srgbClr val="3F3F3F"/>
              </a:buClr>
              <a:buSzPts val="3600"/>
              <a:buFont typeface="Century Gothic"/>
              <a:buNone/>
            </a:pPr>
            <a:r>
              <a:rPr lang="en-US"/>
              <a:t>STATISTICAL ANALYSIS</a:t>
            </a:r>
            <a:endParaRPr/>
          </a:p>
        </p:txBody>
      </p:sp>
      <p:sp>
        <p:nvSpPr>
          <p:cNvPr id="200" name="Google Shape;200;p7"/>
          <p:cNvSpPr txBox="1">
            <a:spLocks noGrp="1"/>
          </p:cNvSpPr>
          <p:nvPr>
            <p:ph type="sldNum" idx="12"/>
          </p:nvPr>
        </p:nvSpPr>
        <p:spPr>
          <a:xfrm>
            <a:off x="11677650" y="609353"/>
            <a:ext cx="4191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7</a:t>
            </a:fld>
            <a:endParaRPr/>
          </a:p>
        </p:txBody>
      </p:sp>
      <p:pic>
        <p:nvPicPr>
          <p:cNvPr id="201" name="Google Shape;201;p7"/>
          <p:cNvPicPr preferRelativeResize="0"/>
          <p:nvPr/>
        </p:nvPicPr>
        <p:blipFill rotWithShape="1">
          <a:blip r:embed="rId3">
            <a:alphaModFix/>
          </a:blip>
          <a:srcRect/>
          <a:stretch/>
        </p:blipFill>
        <p:spPr>
          <a:xfrm>
            <a:off x="1350025" y="2023945"/>
            <a:ext cx="9270642" cy="404467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8"/>
          <p:cNvGrpSpPr/>
          <p:nvPr/>
        </p:nvGrpSpPr>
        <p:grpSpPr>
          <a:xfrm>
            <a:off x="-984186" y="315167"/>
            <a:ext cx="13829748" cy="6227666"/>
            <a:chOff x="1250950" y="914400"/>
            <a:chExt cx="6398080" cy="2908996"/>
          </a:xfrm>
        </p:grpSpPr>
        <p:sp>
          <p:nvSpPr>
            <p:cNvPr id="208" name="Google Shape;208;p8"/>
            <p:cNvSpPr/>
            <p:nvPr/>
          </p:nvSpPr>
          <p:spPr>
            <a:xfrm>
              <a:off x="1257299" y="3740139"/>
              <a:ext cx="6391731" cy="83257"/>
            </a:xfrm>
            <a:prstGeom prst="roundRect">
              <a:avLst>
                <a:gd name="adj" fmla="val 5000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09" name="Google Shape;209;p8"/>
            <p:cNvSpPr/>
            <p:nvPr/>
          </p:nvSpPr>
          <p:spPr>
            <a:xfrm>
              <a:off x="2209800" y="914400"/>
              <a:ext cx="4605211" cy="2757714"/>
            </a:xfrm>
            <a:prstGeom prst="round2SameRect">
              <a:avLst>
                <a:gd name="adj1" fmla="val 5842"/>
                <a:gd name="adj2" fmla="val 0"/>
              </a:avLst>
            </a:prstGeom>
            <a:gradFill>
              <a:gsLst>
                <a:gs pos="0">
                  <a:schemeClr val="dk1"/>
                </a:gs>
                <a:gs pos="50000">
                  <a:srgbClr val="0C0C0C"/>
                </a:gs>
                <a:gs pos="100000">
                  <a:srgbClr val="262626"/>
                </a:gs>
              </a:gsLst>
              <a:lin ang="5400000" scaled="0"/>
            </a:gradFill>
            <a:ln w="381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0" name="Google Shape;210;p8"/>
            <p:cNvSpPr/>
            <p:nvPr/>
          </p:nvSpPr>
          <p:spPr>
            <a:xfrm>
              <a:off x="2340705" y="1074057"/>
              <a:ext cx="4343400" cy="24350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1" name="Google Shape;211;p8"/>
            <p:cNvSpPr/>
            <p:nvPr/>
          </p:nvSpPr>
          <p:spPr>
            <a:xfrm>
              <a:off x="1257299" y="3659415"/>
              <a:ext cx="6391729" cy="125410"/>
            </a:xfrm>
            <a:prstGeom prst="rect">
              <a:avLst/>
            </a:prstGeom>
            <a:gradFill>
              <a:gsLst>
                <a:gs pos="0">
                  <a:srgbClr val="BFBFBF"/>
                </a:gs>
                <a:gs pos="63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12" name="Google Shape;212;p8"/>
            <p:cNvCxnSpPr/>
            <p:nvPr/>
          </p:nvCxnSpPr>
          <p:spPr>
            <a:xfrm>
              <a:off x="1250950" y="3775402"/>
              <a:ext cx="6391729" cy="0"/>
            </a:xfrm>
            <a:prstGeom prst="straightConnector1">
              <a:avLst/>
            </a:prstGeom>
            <a:noFill/>
            <a:ln w="9525" cap="flat" cmpd="sng">
              <a:solidFill>
                <a:srgbClr val="A5A5A5"/>
              </a:solidFill>
              <a:prstDash val="solid"/>
              <a:miter lim="800000"/>
              <a:headEnd type="none" w="sm" len="sm"/>
              <a:tailEnd type="none" w="sm" len="sm"/>
            </a:ln>
            <a:effectLst>
              <a:outerShdw blurRad="12700" algn="t" rotWithShape="0">
                <a:srgbClr val="BFBFBF">
                  <a:alpha val="63921"/>
                </a:srgbClr>
              </a:outerShdw>
            </a:effectLst>
          </p:spPr>
        </p:cxnSp>
        <p:sp>
          <p:nvSpPr>
            <p:cNvPr id="213" name="Google Shape;213;p8"/>
            <p:cNvSpPr/>
            <p:nvPr/>
          </p:nvSpPr>
          <p:spPr>
            <a:xfrm>
              <a:off x="7085489" y="3730171"/>
              <a:ext cx="267654" cy="36576"/>
            </a:xfrm>
            <a:prstGeom prst="roundRect">
              <a:avLst>
                <a:gd name="adj" fmla="val 5000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4" name="Google Shape;214;p8"/>
            <p:cNvSpPr/>
            <p:nvPr/>
          </p:nvSpPr>
          <p:spPr>
            <a:xfrm rot="10800000" flipH="1">
              <a:off x="7366908" y="3659414"/>
              <a:ext cx="282121" cy="163982"/>
            </a:xfrm>
            <a:prstGeom prst="round1Rect">
              <a:avLst>
                <a:gd name="adj" fmla="val 21302"/>
              </a:avLst>
            </a:prstGeom>
            <a:gradFill>
              <a:gsLst>
                <a:gs pos="0">
                  <a:srgbClr val="FFFFFF">
                    <a:alpha val="63921"/>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5" name="Google Shape;215;p8"/>
            <p:cNvSpPr/>
            <p:nvPr/>
          </p:nvSpPr>
          <p:spPr>
            <a:xfrm rot="10800000">
              <a:off x="1257295" y="3659414"/>
              <a:ext cx="282121" cy="163982"/>
            </a:xfrm>
            <a:prstGeom prst="round1Rect">
              <a:avLst>
                <a:gd name="adj" fmla="val 21302"/>
              </a:avLst>
            </a:prstGeom>
            <a:gradFill>
              <a:gsLst>
                <a:gs pos="0">
                  <a:srgbClr val="FFFFFF">
                    <a:alpha val="26666"/>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6" name="Google Shape;216;p8"/>
            <p:cNvSpPr/>
            <p:nvPr/>
          </p:nvSpPr>
          <p:spPr>
            <a:xfrm rot="10800000">
              <a:off x="3931784" y="3672340"/>
              <a:ext cx="1042761" cy="67696"/>
            </a:xfrm>
            <a:prstGeom prst="round2SameRect">
              <a:avLst>
                <a:gd name="adj1" fmla="val 50000"/>
                <a:gd name="adj2" fmla="val 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17" name="Google Shape;217;p8"/>
            <p:cNvSpPr/>
            <p:nvPr/>
          </p:nvSpPr>
          <p:spPr>
            <a:xfrm>
              <a:off x="4574594" y="914400"/>
              <a:ext cx="2240418" cy="2757714"/>
            </a:xfrm>
            <a:custGeom>
              <a:avLst/>
              <a:gdLst/>
              <a:ahLst/>
              <a:cxnLst/>
              <a:rect l="l" t="t" r="r" b="b"/>
              <a:pathLst>
                <a:path w="1997203" h="2757714" extrusionOk="0">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a:gsLst>
                <a:gs pos="0">
                  <a:srgbClr val="FFFFFF">
                    <a:alpha val="784"/>
                  </a:srgbClr>
                </a:gs>
                <a:gs pos="21000">
                  <a:srgbClr val="FFFFFF">
                    <a:alpha val="784"/>
                  </a:srgbClr>
                </a:gs>
                <a:gs pos="100000">
                  <a:srgbClr val="FFFFFF">
                    <a:alpha val="3176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218" name="Google Shape;218;p8"/>
          <p:cNvGrpSpPr/>
          <p:nvPr/>
        </p:nvGrpSpPr>
        <p:grpSpPr>
          <a:xfrm>
            <a:off x="4680922" y="1828807"/>
            <a:ext cx="3892448" cy="3235128"/>
            <a:chOff x="7792861" y="1860738"/>
            <a:chExt cx="3892448" cy="3235128"/>
          </a:xfrm>
        </p:grpSpPr>
        <p:sp>
          <p:nvSpPr>
            <p:cNvPr id="219" name="Google Shape;219;p8"/>
            <p:cNvSpPr txBox="1"/>
            <p:nvPr/>
          </p:nvSpPr>
          <p:spPr>
            <a:xfrm>
              <a:off x="7792861" y="2508806"/>
              <a:ext cx="3892448" cy="193899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endParaRPr/>
            </a:p>
          </p:txBody>
        </p:sp>
        <p:cxnSp>
          <p:nvCxnSpPr>
            <p:cNvPr id="220" name="Google Shape;220;p8"/>
            <p:cNvCxnSpPr/>
            <p:nvPr/>
          </p:nvCxnSpPr>
          <p:spPr>
            <a:xfrm>
              <a:off x="8088085" y="1860738"/>
              <a:ext cx="3302000" cy="0"/>
            </a:xfrm>
            <a:prstGeom prst="straightConnector1">
              <a:avLst/>
            </a:prstGeom>
            <a:noFill/>
            <a:ln w="9525" cap="flat" cmpd="sng">
              <a:solidFill>
                <a:schemeClr val="lt1"/>
              </a:solidFill>
              <a:prstDash val="solid"/>
              <a:miter lim="800000"/>
              <a:headEnd type="none" w="sm" len="sm"/>
              <a:tailEnd type="none" w="sm" len="sm"/>
            </a:ln>
          </p:spPr>
        </p:cxnSp>
        <p:cxnSp>
          <p:nvCxnSpPr>
            <p:cNvPr id="221" name="Google Shape;221;p8"/>
            <p:cNvCxnSpPr/>
            <p:nvPr/>
          </p:nvCxnSpPr>
          <p:spPr>
            <a:xfrm>
              <a:off x="8088085" y="5095866"/>
              <a:ext cx="3302000" cy="0"/>
            </a:xfrm>
            <a:prstGeom prst="straightConnector1">
              <a:avLst/>
            </a:prstGeom>
            <a:noFill/>
            <a:ln w="9525" cap="flat" cmpd="sng">
              <a:solidFill>
                <a:schemeClr val="lt1"/>
              </a:solidFill>
              <a:prstDash val="solid"/>
              <a:miter lim="800000"/>
              <a:headEnd type="none" w="sm" len="sm"/>
              <a:tailEnd type="none" w="sm" len="sm"/>
            </a:ln>
          </p:spPr>
        </p:cxnSp>
      </p:grpSp>
      <p:sp>
        <p:nvSpPr>
          <p:cNvPr id="222" name="Google Shape;222;p8"/>
          <p:cNvSpPr/>
          <p:nvPr/>
        </p:nvSpPr>
        <p:spPr>
          <a:xfrm>
            <a:off x="10506497" y="-18450"/>
            <a:ext cx="1685503" cy="1288708"/>
          </a:xfrm>
          <a:custGeom>
            <a:avLst/>
            <a:gdLst/>
            <a:ahLst/>
            <a:cxnLst/>
            <a:rect l="l" t="t" r="r" b="b"/>
            <a:pathLst>
              <a:path w="1685503" h="1288708" extrusionOk="0">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23" name="Google Shape;223;p8"/>
          <p:cNvSpPr/>
          <p:nvPr/>
        </p:nvSpPr>
        <p:spPr>
          <a:xfrm>
            <a:off x="7389386" y="5177132"/>
            <a:ext cx="3332296" cy="1680868"/>
          </a:xfrm>
          <a:custGeom>
            <a:avLst/>
            <a:gdLst/>
            <a:ahLst/>
            <a:cxnLst/>
            <a:rect l="l" t="t" r="r" b="b"/>
            <a:pathLst>
              <a:path w="3332296" h="1680868" extrusionOk="0">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24" name="Google Shape;224;p8"/>
          <p:cNvSpPr/>
          <p:nvPr/>
        </p:nvSpPr>
        <p:spPr>
          <a:xfrm>
            <a:off x="1445449" y="723726"/>
            <a:ext cx="4650551"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Complaint Distribution – Borough Wise</a:t>
            </a:r>
            <a:endParaRPr/>
          </a:p>
        </p:txBody>
      </p:sp>
      <p:sp>
        <p:nvSpPr>
          <p:cNvPr id="225" name="Google Shape;225;p8"/>
          <p:cNvSpPr/>
          <p:nvPr/>
        </p:nvSpPr>
        <p:spPr>
          <a:xfrm>
            <a:off x="1502830" y="772363"/>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226" name="Google Shape;226;p8" descr="This is an icon of a bar chart and a line chart. "/>
          <p:cNvGrpSpPr/>
          <p:nvPr/>
        </p:nvGrpSpPr>
        <p:grpSpPr>
          <a:xfrm>
            <a:off x="1583635" y="878546"/>
            <a:ext cx="196255" cy="196255"/>
            <a:chOff x="4319588" y="2492375"/>
            <a:chExt cx="287338" cy="287338"/>
          </a:xfrm>
        </p:grpSpPr>
        <p:sp>
          <p:nvSpPr>
            <p:cNvPr id="227" name="Google Shape;227;p8"/>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28" name="Google Shape;228;p8"/>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229" name="Google Shape;229;p8"/>
          <p:cNvPicPr preferRelativeResize="0"/>
          <p:nvPr/>
        </p:nvPicPr>
        <p:blipFill rotWithShape="1">
          <a:blip r:embed="rId3">
            <a:alphaModFix/>
          </a:blip>
          <a:srcRect/>
          <a:stretch/>
        </p:blipFill>
        <p:spPr>
          <a:xfrm>
            <a:off x="1470318" y="1689113"/>
            <a:ext cx="9029481" cy="39891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pSp>
        <p:nvGrpSpPr>
          <p:cNvPr id="235" name="Google Shape;235;p9"/>
          <p:cNvGrpSpPr/>
          <p:nvPr/>
        </p:nvGrpSpPr>
        <p:grpSpPr>
          <a:xfrm>
            <a:off x="-984186" y="315167"/>
            <a:ext cx="13829748" cy="6227666"/>
            <a:chOff x="1250950" y="914400"/>
            <a:chExt cx="6398080" cy="2908996"/>
          </a:xfrm>
        </p:grpSpPr>
        <p:sp>
          <p:nvSpPr>
            <p:cNvPr id="236" name="Google Shape;236;p9"/>
            <p:cNvSpPr/>
            <p:nvPr/>
          </p:nvSpPr>
          <p:spPr>
            <a:xfrm>
              <a:off x="1257299" y="3740139"/>
              <a:ext cx="6391731" cy="83257"/>
            </a:xfrm>
            <a:prstGeom prst="roundRect">
              <a:avLst>
                <a:gd name="adj" fmla="val 5000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7" name="Google Shape;237;p9"/>
            <p:cNvSpPr/>
            <p:nvPr/>
          </p:nvSpPr>
          <p:spPr>
            <a:xfrm>
              <a:off x="2209800" y="914400"/>
              <a:ext cx="4605211" cy="2757714"/>
            </a:xfrm>
            <a:prstGeom prst="round2SameRect">
              <a:avLst>
                <a:gd name="adj1" fmla="val 5842"/>
                <a:gd name="adj2" fmla="val 0"/>
              </a:avLst>
            </a:prstGeom>
            <a:gradFill>
              <a:gsLst>
                <a:gs pos="0">
                  <a:schemeClr val="dk1"/>
                </a:gs>
                <a:gs pos="50000">
                  <a:srgbClr val="0C0C0C"/>
                </a:gs>
                <a:gs pos="100000">
                  <a:srgbClr val="262626"/>
                </a:gs>
              </a:gsLst>
              <a:lin ang="5400000" scaled="0"/>
            </a:gradFill>
            <a:ln w="38100" cap="flat" cmpd="sng">
              <a:solidFill>
                <a:srgbClr val="C9C9C9"/>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8" name="Google Shape;238;p9"/>
            <p:cNvSpPr/>
            <p:nvPr/>
          </p:nvSpPr>
          <p:spPr>
            <a:xfrm>
              <a:off x="2340705" y="1074057"/>
              <a:ext cx="4343400" cy="2435043"/>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39" name="Google Shape;239;p9"/>
            <p:cNvSpPr/>
            <p:nvPr/>
          </p:nvSpPr>
          <p:spPr>
            <a:xfrm>
              <a:off x="1257299" y="3659415"/>
              <a:ext cx="6391729" cy="125410"/>
            </a:xfrm>
            <a:prstGeom prst="rect">
              <a:avLst/>
            </a:prstGeom>
            <a:gradFill>
              <a:gsLst>
                <a:gs pos="0">
                  <a:srgbClr val="BFBFBF"/>
                </a:gs>
                <a:gs pos="63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cxnSp>
          <p:nvCxnSpPr>
            <p:cNvPr id="240" name="Google Shape;240;p9"/>
            <p:cNvCxnSpPr/>
            <p:nvPr/>
          </p:nvCxnSpPr>
          <p:spPr>
            <a:xfrm>
              <a:off x="1250950" y="3775402"/>
              <a:ext cx="6391729" cy="0"/>
            </a:xfrm>
            <a:prstGeom prst="straightConnector1">
              <a:avLst/>
            </a:prstGeom>
            <a:noFill/>
            <a:ln w="9525" cap="flat" cmpd="sng">
              <a:solidFill>
                <a:srgbClr val="A5A5A5"/>
              </a:solidFill>
              <a:prstDash val="solid"/>
              <a:miter lim="800000"/>
              <a:headEnd type="none" w="sm" len="sm"/>
              <a:tailEnd type="none" w="sm" len="sm"/>
            </a:ln>
            <a:effectLst>
              <a:outerShdw blurRad="12700" algn="t" rotWithShape="0">
                <a:srgbClr val="BFBFBF">
                  <a:alpha val="63921"/>
                </a:srgbClr>
              </a:outerShdw>
            </a:effectLst>
          </p:spPr>
        </p:cxnSp>
        <p:sp>
          <p:nvSpPr>
            <p:cNvPr id="241" name="Google Shape;241;p9"/>
            <p:cNvSpPr/>
            <p:nvPr/>
          </p:nvSpPr>
          <p:spPr>
            <a:xfrm>
              <a:off x="7085489" y="3730171"/>
              <a:ext cx="267654" cy="36576"/>
            </a:xfrm>
            <a:prstGeom prst="roundRect">
              <a:avLst>
                <a:gd name="adj" fmla="val 50000"/>
              </a:avLst>
            </a:prstGeom>
            <a:solidFill>
              <a:srgbClr val="26262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42" name="Google Shape;242;p9"/>
            <p:cNvSpPr/>
            <p:nvPr/>
          </p:nvSpPr>
          <p:spPr>
            <a:xfrm rot="10800000" flipH="1">
              <a:off x="7366908" y="3659414"/>
              <a:ext cx="282121" cy="163982"/>
            </a:xfrm>
            <a:prstGeom prst="round1Rect">
              <a:avLst>
                <a:gd name="adj" fmla="val 21302"/>
              </a:avLst>
            </a:prstGeom>
            <a:gradFill>
              <a:gsLst>
                <a:gs pos="0">
                  <a:srgbClr val="FFFFFF">
                    <a:alpha val="63921"/>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43" name="Google Shape;243;p9"/>
            <p:cNvSpPr/>
            <p:nvPr/>
          </p:nvSpPr>
          <p:spPr>
            <a:xfrm rot="10800000">
              <a:off x="1257295" y="3659414"/>
              <a:ext cx="282121" cy="163982"/>
            </a:xfrm>
            <a:prstGeom prst="round1Rect">
              <a:avLst>
                <a:gd name="adj" fmla="val 21302"/>
              </a:avLst>
            </a:prstGeom>
            <a:gradFill>
              <a:gsLst>
                <a:gs pos="0">
                  <a:srgbClr val="FFFFFF">
                    <a:alpha val="26666"/>
                  </a:srgbClr>
                </a:gs>
                <a:gs pos="100000">
                  <a:srgbClr val="D3D3D3">
                    <a:alpha val="0"/>
                  </a:srgbClr>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44" name="Google Shape;244;p9"/>
            <p:cNvSpPr/>
            <p:nvPr/>
          </p:nvSpPr>
          <p:spPr>
            <a:xfrm rot="10800000">
              <a:off x="3931784" y="3672340"/>
              <a:ext cx="1042761" cy="67696"/>
            </a:xfrm>
            <a:prstGeom prst="round2SameRect">
              <a:avLst>
                <a:gd name="adj1" fmla="val 50000"/>
                <a:gd name="adj2" fmla="val 0"/>
              </a:avLst>
            </a:prstGeom>
            <a:gradFill>
              <a:gsLst>
                <a:gs pos="0">
                  <a:srgbClr val="BFBFBF"/>
                </a:gs>
                <a:gs pos="50000">
                  <a:srgbClr val="F2F2F2"/>
                </a:gs>
                <a:gs pos="100000">
                  <a:srgbClr val="D8D8D8"/>
                </a:gs>
              </a:gsLst>
              <a:lin ang="108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45" name="Google Shape;245;p9"/>
            <p:cNvSpPr/>
            <p:nvPr/>
          </p:nvSpPr>
          <p:spPr>
            <a:xfrm>
              <a:off x="4574594" y="914400"/>
              <a:ext cx="2240418" cy="2757714"/>
            </a:xfrm>
            <a:custGeom>
              <a:avLst/>
              <a:gdLst/>
              <a:ahLst/>
              <a:cxnLst/>
              <a:rect l="l" t="t" r="r" b="b"/>
              <a:pathLst>
                <a:path w="1997203" h="2757714" extrusionOk="0">
                  <a:moveTo>
                    <a:pt x="1147198" y="0"/>
                  </a:moveTo>
                  <a:lnTo>
                    <a:pt x="1836097" y="0"/>
                  </a:lnTo>
                  <a:cubicBezTo>
                    <a:pt x="1925073" y="0"/>
                    <a:pt x="1997203" y="72130"/>
                    <a:pt x="1997203" y="161106"/>
                  </a:cubicBezTo>
                  <a:lnTo>
                    <a:pt x="1997203" y="2757714"/>
                  </a:lnTo>
                  <a:lnTo>
                    <a:pt x="1997203" y="2757714"/>
                  </a:lnTo>
                  <a:lnTo>
                    <a:pt x="0" y="2732314"/>
                  </a:lnTo>
                  <a:lnTo>
                    <a:pt x="1147198" y="0"/>
                  </a:lnTo>
                  <a:close/>
                </a:path>
              </a:pathLst>
            </a:custGeom>
            <a:gradFill>
              <a:gsLst>
                <a:gs pos="0">
                  <a:srgbClr val="FFFFFF">
                    <a:alpha val="784"/>
                  </a:srgbClr>
                </a:gs>
                <a:gs pos="21000">
                  <a:srgbClr val="FFFFFF">
                    <a:alpha val="784"/>
                  </a:srgbClr>
                </a:gs>
                <a:gs pos="100000">
                  <a:srgbClr val="FFFFFF">
                    <a:alpha val="31764"/>
                  </a:srgbClr>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grpSp>
        <p:nvGrpSpPr>
          <p:cNvPr id="246" name="Google Shape;246;p9"/>
          <p:cNvGrpSpPr/>
          <p:nvPr/>
        </p:nvGrpSpPr>
        <p:grpSpPr>
          <a:xfrm>
            <a:off x="4680922" y="1828807"/>
            <a:ext cx="3892448" cy="3235128"/>
            <a:chOff x="7792861" y="1860738"/>
            <a:chExt cx="3892448" cy="3235128"/>
          </a:xfrm>
        </p:grpSpPr>
        <p:sp>
          <p:nvSpPr>
            <p:cNvPr id="247" name="Google Shape;247;p9"/>
            <p:cNvSpPr txBox="1"/>
            <p:nvPr/>
          </p:nvSpPr>
          <p:spPr>
            <a:xfrm>
              <a:off x="7792861" y="2508806"/>
              <a:ext cx="3892448" cy="1938992"/>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400">
                  <a:solidFill>
                    <a:schemeClr val="lt1"/>
                  </a:solidFill>
                  <a:latin typeface="Quattrocento Sans"/>
                  <a:ea typeface="Quattrocento Sans"/>
                  <a:cs typeface="Quattrocento Sans"/>
                  <a:sym typeface="Quattrocento Sans"/>
                </a:rPr>
                <a:t>Lorem ipsum dolor sit amet, consectetur adipiscing elit. Pellentesque sit amet feugiat mi. Maecenas volutpat hendrerit odio quis mattis. Quisque eget leo sit amet nulla dapibus lobortis id nec felis. Vestibulum malesuada porttitor est et pulvinar. Vivamus fermentum elit enim, ut euismod dolor eleifend in. Aenean sed risus vel nisi molestie condimentum. Donec viverra mauris eros, non feugiat ex placerat non. </a:t>
              </a:r>
              <a:endParaRPr/>
            </a:p>
          </p:txBody>
        </p:sp>
        <p:cxnSp>
          <p:nvCxnSpPr>
            <p:cNvPr id="248" name="Google Shape;248;p9"/>
            <p:cNvCxnSpPr/>
            <p:nvPr/>
          </p:nvCxnSpPr>
          <p:spPr>
            <a:xfrm>
              <a:off x="8088085" y="1860738"/>
              <a:ext cx="3302000" cy="0"/>
            </a:xfrm>
            <a:prstGeom prst="straightConnector1">
              <a:avLst/>
            </a:prstGeom>
            <a:noFill/>
            <a:ln w="9525" cap="flat" cmpd="sng">
              <a:solidFill>
                <a:schemeClr val="lt1"/>
              </a:solidFill>
              <a:prstDash val="solid"/>
              <a:miter lim="800000"/>
              <a:headEnd type="none" w="sm" len="sm"/>
              <a:tailEnd type="none" w="sm" len="sm"/>
            </a:ln>
          </p:spPr>
        </p:cxnSp>
        <p:cxnSp>
          <p:nvCxnSpPr>
            <p:cNvPr id="249" name="Google Shape;249;p9"/>
            <p:cNvCxnSpPr/>
            <p:nvPr/>
          </p:nvCxnSpPr>
          <p:spPr>
            <a:xfrm>
              <a:off x="8088085" y="5095866"/>
              <a:ext cx="3302000" cy="0"/>
            </a:xfrm>
            <a:prstGeom prst="straightConnector1">
              <a:avLst/>
            </a:prstGeom>
            <a:noFill/>
            <a:ln w="9525" cap="flat" cmpd="sng">
              <a:solidFill>
                <a:schemeClr val="lt1"/>
              </a:solidFill>
              <a:prstDash val="solid"/>
              <a:miter lim="800000"/>
              <a:headEnd type="none" w="sm" len="sm"/>
              <a:tailEnd type="none" w="sm" len="sm"/>
            </a:ln>
          </p:spPr>
        </p:cxnSp>
      </p:grpSp>
      <p:sp>
        <p:nvSpPr>
          <p:cNvPr id="250" name="Google Shape;250;p9"/>
          <p:cNvSpPr/>
          <p:nvPr/>
        </p:nvSpPr>
        <p:spPr>
          <a:xfrm>
            <a:off x="10506497" y="-18450"/>
            <a:ext cx="1685503" cy="1288708"/>
          </a:xfrm>
          <a:custGeom>
            <a:avLst/>
            <a:gdLst/>
            <a:ahLst/>
            <a:cxnLst/>
            <a:rect l="l" t="t" r="r" b="b"/>
            <a:pathLst>
              <a:path w="1685503" h="1288708" extrusionOk="0">
                <a:moveTo>
                  <a:pt x="167913" y="0"/>
                </a:moveTo>
                <a:lnTo>
                  <a:pt x="1685503" y="0"/>
                </a:lnTo>
                <a:lnTo>
                  <a:pt x="1685503" y="724000"/>
                </a:lnTo>
                <a:lnTo>
                  <a:pt x="1172233" y="1237270"/>
                </a:lnTo>
                <a:cubicBezTo>
                  <a:pt x="1103648" y="1305855"/>
                  <a:pt x="992450" y="1305855"/>
                  <a:pt x="923865" y="1237270"/>
                </a:cubicBezTo>
                <a:lnTo>
                  <a:pt x="51438" y="364843"/>
                </a:lnTo>
                <a:cubicBezTo>
                  <a:pt x="-17147" y="296258"/>
                  <a:pt x="-17147" y="185060"/>
                  <a:pt x="51438" y="116475"/>
                </a:cubicBezTo>
                <a:lnTo>
                  <a:pt x="167913" y="0"/>
                </a:lnTo>
                <a:close/>
              </a:path>
            </a:pathLst>
          </a:custGeom>
          <a:solidFill>
            <a:srgbClr val="CE295E">
              <a:alpha val="2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1" name="Google Shape;251;p9"/>
          <p:cNvSpPr/>
          <p:nvPr/>
        </p:nvSpPr>
        <p:spPr>
          <a:xfrm>
            <a:off x="7389386" y="5177132"/>
            <a:ext cx="3332296" cy="1680868"/>
          </a:xfrm>
          <a:custGeom>
            <a:avLst/>
            <a:gdLst/>
            <a:ahLst/>
            <a:cxnLst/>
            <a:rect l="l" t="t" r="r" b="b"/>
            <a:pathLst>
              <a:path w="3332296" h="1680868" extrusionOk="0">
                <a:moveTo>
                  <a:pt x="1666148" y="0"/>
                </a:moveTo>
                <a:cubicBezTo>
                  <a:pt x="1737601" y="0"/>
                  <a:pt x="1809054" y="27259"/>
                  <a:pt x="1863571" y="81776"/>
                </a:cubicBezTo>
                <a:lnTo>
                  <a:pt x="3250521" y="1468726"/>
                </a:lnTo>
                <a:cubicBezTo>
                  <a:pt x="3305038" y="1523243"/>
                  <a:pt x="3332296" y="1594696"/>
                  <a:pt x="3332296" y="1666149"/>
                </a:cubicBezTo>
                <a:lnTo>
                  <a:pt x="3330886" y="1680868"/>
                </a:lnTo>
                <a:lnTo>
                  <a:pt x="1411" y="1680868"/>
                </a:lnTo>
                <a:lnTo>
                  <a:pt x="0" y="1666149"/>
                </a:lnTo>
                <a:cubicBezTo>
                  <a:pt x="0" y="1594696"/>
                  <a:pt x="27258" y="1523243"/>
                  <a:pt x="81775" y="1468726"/>
                </a:cubicBezTo>
                <a:lnTo>
                  <a:pt x="1468725" y="81776"/>
                </a:lnTo>
                <a:cubicBezTo>
                  <a:pt x="1523242" y="27259"/>
                  <a:pt x="1594695" y="0"/>
                  <a:pt x="1666148" y="0"/>
                </a:cubicBezTo>
                <a:close/>
              </a:path>
            </a:pathLst>
          </a:custGeom>
          <a:solidFill>
            <a:srgbClr val="0C0C0C">
              <a:alpha val="2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sp>
        <p:nvSpPr>
          <p:cNvPr id="252" name="Google Shape;252;p9"/>
          <p:cNvSpPr/>
          <p:nvPr/>
        </p:nvSpPr>
        <p:spPr>
          <a:xfrm>
            <a:off x="1445449" y="723726"/>
            <a:ext cx="4650551" cy="492443"/>
          </a:xfrm>
          <a:prstGeom prst="roundRect">
            <a:avLst>
              <a:gd name="adj" fmla="val 50000"/>
            </a:avLst>
          </a:prstGeom>
          <a:solidFill>
            <a:srgbClr val="CE295E"/>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Quattrocento Sans"/>
                <a:ea typeface="Quattrocento Sans"/>
                <a:cs typeface="Quattrocento Sans"/>
                <a:sym typeface="Quattrocento Sans"/>
              </a:rPr>
              <a:t>Complaint Distribution – Borough Wise</a:t>
            </a:r>
            <a:endParaRPr/>
          </a:p>
        </p:txBody>
      </p:sp>
      <p:sp>
        <p:nvSpPr>
          <p:cNvPr id="253" name="Google Shape;253;p9"/>
          <p:cNvSpPr/>
          <p:nvPr/>
        </p:nvSpPr>
        <p:spPr>
          <a:xfrm>
            <a:off x="1502830" y="772363"/>
            <a:ext cx="385764" cy="385764"/>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Quattrocento Sans"/>
              <a:ea typeface="Quattrocento Sans"/>
              <a:cs typeface="Quattrocento Sans"/>
              <a:sym typeface="Quattrocento Sans"/>
            </a:endParaRPr>
          </a:p>
        </p:txBody>
      </p:sp>
      <p:grpSp>
        <p:nvGrpSpPr>
          <p:cNvPr id="254" name="Google Shape;254;p9" descr="This is an icon of a bar chart and a line chart. "/>
          <p:cNvGrpSpPr/>
          <p:nvPr/>
        </p:nvGrpSpPr>
        <p:grpSpPr>
          <a:xfrm>
            <a:off x="1583635" y="878546"/>
            <a:ext cx="196255" cy="196255"/>
            <a:chOff x="4319588" y="2492375"/>
            <a:chExt cx="287338" cy="287338"/>
          </a:xfrm>
        </p:grpSpPr>
        <p:sp>
          <p:nvSpPr>
            <p:cNvPr id="255" name="Google Shape;255;p9"/>
            <p:cNvSpPr/>
            <p:nvPr/>
          </p:nvSpPr>
          <p:spPr>
            <a:xfrm>
              <a:off x="4319588" y="2587625"/>
              <a:ext cx="287338" cy="192088"/>
            </a:xfrm>
            <a:custGeom>
              <a:avLst/>
              <a:gdLst/>
              <a:ahLst/>
              <a:cxnLst/>
              <a:rect l="l" t="t" r="r" b="b"/>
              <a:pathLst>
                <a:path w="904" h="602" extrusionOk="0">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256" name="Google Shape;256;p9"/>
            <p:cNvSpPr/>
            <p:nvPr/>
          </p:nvSpPr>
          <p:spPr>
            <a:xfrm>
              <a:off x="4338638" y="2492375"/>
              <a:ext cx="252413" cy="157163"/>
            </a:xfrm>
            <a:custGeom>
              <a:avLst/>
              <a:gdLst/>
              <a:ahLst/>
              <a:cxnLst/>
              <a:rect l="l" t="t" r="r" b="b"/>
              <a:pathLst>
                <a:path w="797" h="497" extrusionOk="0">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solidFill>
              <a:srgbClr val="CE295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grpSp>
      <p:pic>
        <p:nvPicPr>
          <p:cNvPr id="257" name="Google Shape;257;p9"/>
          <p:cNvPicPr preferRelativeResize="0"/>
          <p:nvPr/>
        </p:nvPicPr>
        <p:blipFill rotWithShape="1">
          <a:blip r:embed="rId3">
            <a:alphaModFix/>
          </a:blip>
          <a:srcRect/>
          <a:stretch/>
        </p:blipFill>
        <p:spPr>
          <a:xfrm>
            <a:off x="1470318" y="1529047"/>
            <a:ext cx="9117462" cy="402805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14">
      <a:dk1>
        <a:srgbClr val="000000"/>
      </a:dk1>
      <a:lt1>
        <a:srgbClr val="FFFFFF"/>
      </a:lt1>
      <a:dk2>
        <a:srgbClr val="000073"/>
      </a:dk2>
      <a:lt2>
        <a:srgbClr val="FFE6E6"/>
      </a:lt2>
      <a:accent1>
        <a:srgbClr val="FFFFFF"/>
      </a:accent1>
      <a:accent2>
        <a:srgbClr val="FFFFFF"/>
      </a:accent2>
      <a:accent3>
        <a:srgbClr val="FFFFFF"/>
      </a:accent3>
      <a:accent4>
        <a:srgbClr val="FFFFFF"/>
      </a:accent4>
      <a:accent5>
        <a:srgbClr val="FFFFFF"/>
      </a:accent5>
      <a:accent6>
        <a:srgbClr val="FFFFFF"/>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1244</Words>
  <Application>Microsoft Office PowerPoint</Application>
  <PresentationFormat>Custom</PresentationFormat>
  <Paragraphs>206</Paragraphs>
  <Slides>28</Slides>
  <Notes>28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Courier New</vt:lpstr>
      <vt:lpstr>Century Gothic</vt:lpstr>
      <vt:lpstr>Quattrocento Sans</vt:lpstr>
      <vt:lpstr>Noto Sans Symbols</vt:lpstr>
      <vt:lpstr>Office Theme</vt:lpstr>
      <vt:lpstr>PowerPoint Presentation</vt:lpstr>
      <vt:lpstr>NYC 311</vt:lpstr>
      <vt:lpstr>NYC 311</vt:lpstr>
      <vt:lpstr>DATA PREPARATION</vt:lpstr>
      <vt:lpstr>DATA – BEFORE -&gt; AFTER</vt:lpstr>
      <vt:lpstr>PROJECT PHASES</vt:lpstr>
      <vt:lpstr>STATISTICAL ANALYSIS</vt:lpstr>
      <vt:lpstr>PowerPoint Presentation</vt:lpstr>
      <vt:lpstr>PowerPoint Presentation</vt:lpstr>
      <vt:lpstr>PowerPoint Presentation</vt:lpstr>
      <vt:lpstr>PowerPoint Presentation</vt:lpstr>
      <vt:lpstr>STATISTICAL ANALYSIS</vt:lpstr>
      <vt:lpstr>STATISTICAL ANALYSIS</vt:lpstr>
      <vt:lpstr>STATISTICAL ANALYSIS</vt:lpstr>
      <vt:lpstr>STATISTICAL ANALYSIS</vt:lpstr>
      <vt:lpstr>PowerPoint Presentation</vt:lpstr>
      <vt:lpstr>PowerPoint Presentation</vt:lpstr>
      <vt:lpstr>PowerPoint Presentation</vt:lpstr>
      <vt:lpstr>PowerPoint Presentation</vt:lpstr>
      <vt:lpstr>PowerPoint Presentation</vt:lpstr>
      <vt:lpstr>CLUSTERING</vt:lpstr>
      <vt:lpstr>CLUSTERING</vt:lpstr>
      <vt:lpstr>CLUSTERING</vt:lpstr>
      <vt:lpstr>CLUSTERING</vt:lpstr>
      <vt:lpstr>SUPERVISED LEARNING</vt:lpstr>
      <vt:lpstr>SUPERVISED LEARNING</vt:lpstr>
      <vt:lpstr>SUPERVISED LEARNING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HoneyComb</cp:lastModifiedBy>
  <cp:revision>4</cp:revision>
  <dcterms:created xsi:type="dcterms:W3CDTF">2020-04-07T19:55:45Z</dcterms:created>
  <dcterms:modified xsi:type="dcterms:W3CDTF">2020-04-09T17:15:38Z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