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63" roundtripDataSignature="AMtx7mgQBc0jlKm9iNMNO3WHG4GpVuH0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44DC1F-D3A0-4799-A024-18591F643B8C}">
  <a:tblStyle styleId="{4C44DC1F-D3A0-4799-A024-18591F643B8C}"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3"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9: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4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0: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86" name="Google Shape;186;p5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p5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51: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5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5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5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53: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5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5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5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5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5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5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5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57: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5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58: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56" name="Google Shape;256;p5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7" name="Google Shape;257;p5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59: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5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60: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74" name="Google Shape;274;p6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5" name="Google Shape;275;p6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61: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85" name="Google Shape;285;p6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p6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6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6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63: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6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64: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11" name="Google Shape;311;p6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p6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6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6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66: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27" name="Google Shape;327;p6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p6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67: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37" name="Google Shape;337;p6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p6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68: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6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69: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6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70: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7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71: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7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72: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74" name="Google Shape;374;p7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5" name="Google Shape;375;p7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73: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85" name="Google Shape;385;p7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6" name="Google Shape;386;p7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74: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94" name="Google Shape;394;p7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5" name="Google Shape;395;p7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75: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404" name="Google Shape;404;p7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5" name="Google Shape;405;p7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76: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414" name="Google Shape;414;p7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5" name="Google Shape;415;p7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77: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424" name="Google Shape;424;p7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5" name="Google Shape;425;p7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78: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7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3:notes"/>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sz="1200" u="none" cap="none" strike="noStrike">
                <a:solidFill>
                  <a:schemeClr val="dk1"/>
                </a:solidFill>
                <a:latin typeface="Times New Roman"/>
                <a:ea typeface="Times New Roman"/>
                <a:cs typeface="Times New Roman"/>
                <a:sym typeface="Times New Roman"/>
              </a:rPr>
              <a:t>1.#</a:t>
            </a:r>
            <a:endParaRPr/>
          </a:p>
        </p:txBody>
      </p:sp>
      <p:sp>
        <p:nvSpPr>
          <p:cNvPr id="117" name="Google Shape;117;p4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 name="Google Shape;118;p4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79: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440" name="Google Shape;440;p7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1" name="Google Shape;441;p7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80: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450" name="Google Shape;450;p8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1" name="Google Shape;451;p8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81: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459" name="Google Shape;459;p8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0" name="Google Shape;460;p8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82: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469" name="Google Shape;469;p8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0" name="Google Shape;470;p8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83: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478" name="Google Shape;478;p8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9" name="Google Shape;479;p8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84: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487" name="Google Shape;487;p8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8" name="Google Shape;488;p8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85: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497" name="Google Shape;497;p8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8" name="Google Shape;498;p8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86: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507" name="Google Shape;507;p8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8" name="Google Shape;508;p8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87: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516" name="Google Shape;516;p8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7" name="Google Shape;517;p8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88: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526" name="Google Shape;526;p8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7" name="Google Shape;527;p8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4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89: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535" name="Google Shape;535;p8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6" name="Google Shape;536;p8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90: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545" name="Google Shape;545;p9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6" name="Google Shape;546;p9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91: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554" name="Google Shape;554;p9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5" name="Google Shape;555;p9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92: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563" name="Google Shape;563;p9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4" name="Google Shape;564;p9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93: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572" name="Google Shape;572;p9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3" name="Google Shape;573;p9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94: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580" name="Google Shape;580;p9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1" name="Google Shape;581;p9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2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9" name="Google Shape;589;p2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5: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36" name="Google Shape;136;p4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p4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6: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46" name="Google Shape;146;p4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p4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7: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56" name="Google Shape;156;p4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p4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8: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4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8" name="Shape 28"/>
        <p:cNvGrpSpPr/>
        <p:nvPr/>
      </p:nvGrpSpPr>
      <p:grpSpPr>
        <a:xfrm>
          <a:off x="0" y="0"/>
          <a:ext cx="0" cy="0"/>
          <a:chOff x="0" y="0"/>
          <a:chExt cx="0" cy="0"/>
        </a:xfrm>
      </p:grpSpPr>
      <p:sp>
        <p:nvSpPr>
          <p:cNvPr id="29" name="Google Shape;29;p29"/>
          <p:cNvSpPr txBox="1"/>
          <p:nvPr>
            <p:ph idx="11" type="ftr"/>
          </p:nvPr>
        </p:nvSpPr>
        <p:spPr>
          <a:xfrm>
            <a:off x="457559" y="6356520"/>
            <a:ext cx="8499154"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8" name="Shape 58"/>
        <p:cNvGrpSpPr/>
        <p:nvPr/>
      </p:nvGrpSpPr>
      <p:grpSpPr>
        <a:xfrm>
          <a:off x="0" y="0"/>
          <a:ext cx="0" cy="0"/>
          <a:chOff x="0" y="0"/>
          <a:chExt cx="0" cy="0"/>
        </a:xfrm>
      </p:grpSpPr>
      <p:sp>
        <p:nvSpPr>
          <p:cNvPr id="59" name="Google Shape;59;p3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7"/>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37"/>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37"/>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37"/>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4" name="Shape 64"/>
        <p:cNvGrpSpPr/>
        <p:nvPr/>
      </p:nvGrpSpPr>
      <p:grpSpPr>
        <a:xfrm>
          <a:off x="0" y="0"/>
          <a:ext cx="0" cy="0"/>
          <a:chOff x="0" y="0"/>
          <a:chExt cx="0" cy="0"/>
        </a:xfrm>
      </p:grpSpPr>
      <p:sp>
        <p:nvSpPr>
          <p:cNvPr id="65" name="Google Shape;65;p3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8"/>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38"/>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38"/>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3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70" name="Shape 70"/>
        <p:cNvGrpSpPr/>
        <p:nvPr/>
      </p:nvGrpSpPr>
      <p:grpSpPr>
        <a:xfrm>
          <a:off x="0" y="0"/>
          <a:ext cx="0" cy="0"/>
          <a:chOff x="0" y="0"/>
          <a:chExt cx="0" cy="0"/>
        </a:xfrm>
      </p:grpSpPr>
      <p:sp>
        <p:nvSpPr>
          <p:cNvPr id="71" name="Google Shape;71;p3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9"/>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39"/>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39"/>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5" name="Shape 75"/>
        <p:cNvGrpSpPr/>
        <p:nvPr/>
      </p:nvGrpSpPr>
      <p:grpSpPr>
        <a:xfrm>
          <a:off x="0" y="0"/>
          <a:ext cx="0" cy="0"/>
          <a:chOff x="0" y="0"/>
          <a:chExt cx="0" cy="0"/>
        </a:xfrm>
      </p:grpSpPr>
      <p:sp>
        <p:nvSpPr>
          <p:cNvPr id="76" name="Google Shape;76;p4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0"/>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40"/>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40"/>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0"/>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BLANK 2">
    <p:spTree>
      <p:nvGrpSpPr>
        <p:cNvPr id="82" name="Shape 82"/>
        <p:cNvGrpSpPr/>
        <p:nvPr/>
      </p:nvGrpSpPr>
      <p:grpSpPr>
        <a:xfrm>
          <a:off x="0" y="0"/>
          <a:ext cx="0" cy="0"/>
          <a:chOff x="0" y="0"/>
          <a:chExt cx="0" cy="0"/>
        </a:xfrm>
      </p:grpSpPr>
      <p:sp>
        <p:nvSpPr>
          <p:cNvPr id="83" name="Google Shape;83;p4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1"/>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41"/>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41"/>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41"/>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41"/>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41"/>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41"/>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0" name="Shape 30"/>
        <p:cNvGrpSpPr/>
        <p:nvPr/>
      </p:nvGrpSpPr>
      <p:grpSpPr>
        <a:xfrm>
          <a:off x="0" y="0"/>
          <a:ext cx="0" cy="0"/>
          <a:chOff x="0" y="0"/>
          <a:chExt cx="0" cy="0"/>
        </a:xfrm>
      </p:grpSpPr>
      <p:sp>
        <p:nvSpPr>
          <p:cNvPr id="31" name="Google Shape;31;p3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95"/>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rPr lang="en-US"/>
              <a:t>19.</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36" name="Shape 36"/>
        <p:cNvGrpSpPr/>
        <p:nvPr/>
      </p:nvGrpSpPr>
      <p:grpSpPr>
        <a:xfrm>
          <a:off x="0" y="0"/>
          <a:ext cx="0" cy="0"/>
          <a:chOff x="0" y="0"/>
          <a:chExt cx="0" cy="0"/>
        </a:xfrm>
      </p:grpSpPr>
      <p:sp>
        <p:nvSpPr>
          <p:cNvPr id="37" name="Google Shape;37;p96"/>
          <p:cNvSpPr txBox="1"/>
          <p:nvPr>
            <p:ph idx="1" type="body"/>
          </p:nvPr>
        </p:nvSpPr>
        <p:spPr>
          <a:xfrm>
            <a:off x="457200" y="274638"/>
            <a:ext cx="8229600" cy="5851525"/>
          </a:xfrm>
          <a:prstGeom prst="rect">
            <a:avLst/>
          </a:prstGeom>
          <a:noFill/>
          <a:ln>
            <a:noFill/>
          </a:ln>
        </p:spPr>
        <p:txBody>
          <a:bodyPr anchorCtr="0" anchor="t" bIns="45700" lIns="91425" spcFirstLastPara="1" rIns="91425" wrap="square" tIns="45700">
            <a:noAutofit/>
          </a:bodyPr>
          <a:lstStyle>
            <a:lvl1pPr indent="-330200" lvl="0" marL="457200" algn="l">
              <a:lnSpc>
                <a:spcPct val="90000"/>
              </a:lnSpc>
              <a:spcBef>
                <a:spcPts val="1000"/>
              </a:spcBef>
              <a:spcAft>
                <a:spcPts val="0"/>
              </a:spcAft>
              <a:buSzPts val="1600"/>
              <a:buChar char="•"/>
              <a:defRPr/>
            </a:lvl1pPr>
            <a:lvl2pPr indent="-317500" lvl="1" marL="914400" algn="l">
              <a:lnSpc>
                <a:spcPct val="90000"/>
              </a:lnSpc>
              <a:spcBef>
                <a:spcPts val="500"/>
              </a:spcBef>
              <a:spcAft>
                <a:spcPts val="0"/>
              </a:spcAft>
              <a:buSzPts val="1400"/>
              <a:buChar char="•"/>
              <a:defRPr/>
            </a:lvl2pPr>
            <a:lvl3pPr indent="-355600" lvl="2" marL="1371600" algn="l">
              <a:lnSpc>
                <a:spcPct val="90000"/>
              </a:lnSpc>
              <a:spcBef>
                <a:spcPts val="500"/>
              </a:spcBef>
              <a:spcAft>
                <a:spcPts val="0"/>
              </a:spcAft>
              <a:buSzPts val="2000"/>
              <a:buChar char="•"/>
              <a:defRPr/>
            </a:lvl3pPr>
            <a:lvl4pPr indent="-304800" lvl="3" marL="1828800" algn="l">
              <a:lnSpc>
                <a:spcPct val="90000"/>
              </a:lnSpc>
              <a:spcBef>
                <a:spcPts val="500"/>
              </a:spcBef>
              <a:spcAft>
                <a:spcPts val="0"/>
              </a:spcAft>
              <a:buSzPts val="1200"/>
              <a:buChar char="•"/>
              <a:defRPr/>
            </a:lvl4pPr>
            <a:lvl5pPr indent="-292100" lvl="4" marL="2286000" algn="l">
              <a:lnSpc>
                <a:spcPct val="90000"/>
              </a:lnSpc>
              <a:spcBef>
                <a:spcPts val="500"/>
              </a:spcBef>
              <a:spcAft>
                <a:spcPts val="0"/>
              </a:spcAft>
              <a:buSzPts val="10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38" name="Google Shape;38;p96"/>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rPr lang="en-US"/>
              <a:t>19.</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9" name="Shape 39"/>
        <p:cNvGrpSpPr/>
        <p:nvPr/>
      </p:nvGrpSpPr>
      <p:grpSpPr>
        <a:xfrm>
          <a:off x="0" y="0"/>
          <a:ext cx="0" cy="0"/>
          <a:chOff x="0" y="0"/>
          <a:chExt cx="0" cy="0"/>
        </a:xfrm>
      </p:grpSpPr>
      <p:sp>
        <p:nvSpPr>
          <p:cNvPr id="40" name="Google Shape;40;p32"/>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2"/>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42" name="Shape 42"/>
        <p:cNvGrpSpPr/>
        <p:nvPr/>
      </p:nvGrpSpPr>
      <p:grpSpPr>
        <a:xfrm>
          <a:off x="0" y="0"/>
          <a:ext cx="0" cy="0"/>
          <a:chOff x="0" y="0"/>
          <a:chExt cx="0" cy="0"/>
        </a:xfrm>
      </p:grpSpPr>
      <p:sp>
        <p:nvSpPr>
          <p:cNvPr id="43" name="Google Shape;43;p3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5" name="Google Shape;45;p33"/>
          <p:cNvSpPr txBox="1"/>
          <p:nvPr>
            <p:ph idx="11" type="ftr"/>
          </p:nvPr>
        </p:nvSpPr>
        <p:spPr>
          <a:xfrm>
            <a:off x="457199" y="6356520"/>
            <a:ext cx="8229239"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3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4"/>
          <p:cNvSpPr txBox="1"/>
          <p:nvPr>
            <p:ph idx="11" type="ftr"/>
          </p:nvPr>
        </p:nvSpPr>
        <p:spPr>
          <a:xfrm>
            <a:off x="352540" y="6356520"/>
            <a:ext cx="8361802"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p:cSld name="Centered Text">
    <p:spTree>
      <p:nvGrpSpPr>
        <p:cNvPr id="49" name="Shape 49"/>
        <p:cNvGrpSpPr/>
        <p:nvPr/>
      </p:nvGrpSpPr>
      <p:grpSpPr>
        <a:xfrm>
          <a:off x="0" y="0"/>
          <a:ext cx="0" cy="0"/>
          <a:chOff x="0" y="0"/>
          <a:chExt cx="0" cy="0"/>
        </a:xfrm>
      </p:grpSpPr>
      <p:sp>
        <p:nvSpPr>
          <p:cNvPr id="50" name="Google Shape;50;p35"/>
          <p:cNvSpPr txBox="1"/>
          <p:nvPr>
            <p:ph idx="1" type="subTitle"/>
          </p:nvPr>
        </p:nvSpPr>
        <p:spPr>
          <a:xfrm>
            <a:off x="0" y="0"/>
            <a:ext cx="5486040" cy="4238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51" name="Google Shape;51;p35"/>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52" name="Shape 52"/>
        <p:cNvGrpSpPr/>
        <p:nvPr/>
      </p:nvGrpSpPr>
      <p:grpSpPr>
        <a:xfrm>
          <a:off x="0" y="0"/>
          <a:ext cx="0" cy="0"/>
          <a:chOff x="0" y="0"/>
          <a:chExt cx="0" cy="0"/>
        </a:xfrm>
      </p:grpSpPr>
      <p:sp>
        <p:nvSpPr>
          <p:cNvPr id="53" name="Google Shape;53;p3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6"/>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36"/>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36"/>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5.pn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8"/>
          <p:cNvSpPr/>
          <p:nvPr/>
        </p:nvSpPr>
        <p:spPr>
          <a:xfrm flipH="1" rot="10800000">
            <a:off x="0" y="6704640"/>
            <a:ext cx="9143640" cy="19764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2" name="Google Shape;1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pic>
        <p:nvPicPr>
          <p:cNvPr descr="LOGO.gif" id="13" name="Google Shape;13;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6" name="Google Shape;16;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18" name="Google Shape;18;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pic>
        <p:nvPicPr>
          <p:cNvPr descr="LOGO.gif" id="19" name="Google Shape;19;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22" name="Google Shape;2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24" name="Google Shape;24;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sp>
        <p:nvSpPr>
          <p:cNvPr id="25" name="Google Shape;25;p28"/>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28"/>
          <p:cNvSpPr txBox="1"/>
          <p:nvPr>
            <p:ph idx="1" type="body"/>
          </p:nvPr>
        </p:nvSpPr>
        <p:spPr>
          <a:xfrm>
            <a:off x="457200" y="1371600"/>
            <a:ext cx="8229240" cy="452556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292100" lvl="4" marL="2286000" marR="0" rtl="0" algn="l">
              <a:lnSpc>
                <a:spcPct val="90000"/>
              </a:lnSpc>
              <a:spcBef>
                <a:spcPts val="5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2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8.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txBox="1"/>
          <p:nvPr/>
        </p:nvSpPr>
        <p:spPr>
          <a:xfrm>
            <a:off x="0" y="1404594"/>
            <a:ext cx="9144000" cy="90497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400"/>
              </a:spcBef>
              <a:spcAft>
                <a:spcPts val="0"/>
              </a:spcAft>
              <a:buClr>
                <a:srgbClr val="000000"/>
              </a:buClr>
              <a:buSzPts val="3600"/>
              <a:buFont typeface="Arial"/>
              <a:buNone/>
            </a:pPr>
            <a:r>
              <a:t/>
            </a:r>
            <a:endParaRPr b="1" i="0" sz="3600" u="none" cap="none" strike="noStrike">
              <a:solidFill>
                <a:srgbClr val="0070C0"/>
              </a:solidFill>
              <a:latin typeface="Times New Roman"/>
              <a:ea typeface="Times New Roman"/>
              <a:cs typeface="Times New Roman"/>
              <a:sym typeface="Times New Roman"/>
            </a:endParaRPr>
          </a:p>
        </p:txBody>
      </p:sp>
      <p:sp>
        <p:nvSpPr>
          <p:cNvPr id="96" name="Google Shape;96;p1"/>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
        <p:nvSpPr>
          <p:cNvPr id="97" name="Google Shape;97;p1"/>
          <p:cNvSpPr txBox="1"/>
          <p:nvPr/>
        </p:nvSpPr>
        <p:spPr>
          <a:xfrm>
            <a:off x="-94021" y="1319752"/>
            <a:ext cx="9144000" cy="6381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40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Network Classes and Subnetting, </a:t>
            </a:r>
            <a:endParaRPr/>
          </a:p>
          <a:p>
            <a:pPr indent="0" lvl="0" marL="0" marR="0" rtl="0" algn="ctr">
              <a:lnSpc>
                <a:spcPct val="100000"/>
              </a:lnSpc>
              <a:spcBef>
                <a:spcPts val="40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Troubleshooting</a:t>
            </a:r>
            <a:endParaRPr b="1" i="0" sz="32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70C0"/>
                </a:solidFill>
                <a:latin typeface="Times New Roman"/>
                <a:ea typeface="Times New Roman"/>
                <a:cs typeface="Times New Roman"/>
                <a:sym typeface="Times New Roman"/>
              </a:rPr>
              <a:t>Lecture 28-30 (Theory)</a:t>
            </a:r>
            <a:endParaRPr/>
          </a:p>
          <a:p>
            <a:pPr indent="0" lvl="0" marL="0" marR="0" rtl="0" algn="ctr">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Department of Computer Science and Engineering, </a:t>
            </a:r>
            <a:endParaRPr/>
          </a:p>
          <a:p>
            <a:pPr indent="0" lvl="0" marL="0" marR="0" rtl="0" algn="ctr">
              <a:lnSpc>
                <a:spcPct val="100000"/>
              </a:lnSpc>
              <a:spcBef>
                <a:spcPts val="40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Chitkara University, Punjab</a:t>
            </a:r>
            <a:endParaRPr/>
          </a:p>
          <a:p>
            <a:pPr indent="0" lvl="0" marL="0" marR="0" rtl="0" algn="ctr">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Prepared by:</a:t>
            </a:r>
            <a:endParaRPr/>
          </a:p>
          <a:p>
            <a:pPr indent="0" lvl="0" marL="0" marR="0" rtl="0" algn="ctr">
              <a:lnSpc>
                <a:spcPct val="100000"/>
              </a:lnSpc>
              <a:spcBef>
                <a:spcPts val="40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Dr. Suvarna Sharma</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9"/>
          <p:cNvSpPr txBox="1"/>
          <p:nvPr>
            <p:ph type="title"/>
          </p:nvPr>
        </p:nvSpPr>
        <p:spPr>
          <a:xfrm>
            <a:off x="1197206" y="1470579"/>
            <a:ext cx="6551625" cy="914040"/>
          </a:xfrm>
          <a:prstGeom prst="rect">
            <a:avLst/>
          </a:prstGeom>
          <a:noFill/>
          <a:ln>
            <a:noFill/>
          </a:ln>
        </p:spPr>
        <p:txBody>
          <a:bodyPr anchorCtr="0" anchor="ctr" bIns="0" lIns="0" spcFirstLastPara="1" rIns="0" wrap="square" tIns="0">
            <a:noAutofit/>
          </a:bodyPr>
          <a:lstStyle/>
          <a:p>
            <a:pPr indent="0" lvl="0" marL="0" rtl="0" algn="just">
              <a:lnSpc>
                <a:spcPct val="90000"/>
              </a:lnSpc>
              <a:spcBef>
                <a:spcPts val="0"/>
              </a:spcBef>
              <a:spcAft>
                <a:spcPts val="0"/>
              </a:spcAft>
              <a:buSzPts val="1800"/>
              <a:buNone/>
            </a:pPr>
            <a:r>
              <a:rPr lang="en-US" sz="1800"/>
              <a:t>In the diagram, we observe that each class have a specific range of IP addresses. The class of IP address is used to determine the number of bits used in a class and number of networks and hosts available in the class.</a:t>
            </a:r>
            <a:endParaRPr/>
          </a:p>
        </p:txBody>
      </p:sp>
      <p:pic>
        <p:nvPicPr>
          <p:cNvPr descr="Network Addressing" id="179" name="Google Shape;179;p49"/>
          <p:cNvPicPr preferRelativeResize="0"/>
          <p:nvPr/>
        </p:nvPicPr>
        <p:blipFill rotWithShape="1">
          <a:blip r:embed="rId3">
            <a:alphaModFix/>
          </a:blip>
          <a:srcRect b="0" l="0" r="0" t="0"/>
          <a:stretch/>
        </p:blipFill>
        <p:spPr>
          <a:xfrm>
            <a:off x="1440181" y="2685982"/>
            <a:ext cx="5104310" cy="3095897"/>
          </a:xfrm>
          <a:prstGeom prst="rect">
            <a:avLst/>
          </a:prstGeom>
          <a:noFill/>
          <a:ln>
            <a:noFill/>
          </a:ln>
        </p:spPr>
      </p:pic>
      <p:sp>
        <p:nvSpPr>
          <p:cNvPr id="180" name="Google Shape;180;p49"/>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181" name="Google Shape;181;p49"/>
          <p:cNvSpPr txBox="1"/>
          <p:nvPr/>
        </p:nvSpPr>
        <p:spPr>
          <a:xfrm>
            <a:off x="2856860" y="5867487"/>
            <a:ext cx="238078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folHlink"/>
                </a:solidFill>
                <a:latin typeface="Times"/>
                <a:ea typeface="Times"/>
                <a:cs typeface="Times"/>
                <a:sym typeface="Times"/>
              </a:rPr>
              <a:t>Figure 3:  </a:t>
            </a:r>
            <a:r>
              <a:rPr b="0" i="0" lang="en-US" sz="1400" u="none" cap="none" strike="noStrike">
                <a:solidFill>
                  <a:srgbClr val="000000"/>
                </a:solidFill>
                <a:latin typeface="Times"/>
                <a:ea typeface="Times"/>
                <a:cs typeface="Times"/>
                <a:sym typeface="Times"/>
              </a:rPr>
              <a:t>Classful Addressing</a:t>
            </a:r>
            <a:endParaRPr/>
          </a:p>
        </p:txBody>
      </p:sp>
      <p:sp>
        <p:nvSpPr>
          <p:cNvPr id="182" name="Google Shape;182;p49"/>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
        <p:nvSpPr>
          <p:cNvPr id="183" name="Google Shape;183;p49"/>
          <p:cNvSpPr txBox="1"/>
          <p:nvPr/>
        </p:nvSpPr>
        <p:spPr>
          <a:xfrm>
            <a:off x="292231" y="0"/>
            <a:ext cx="5486040" cy="9140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800"/>
              <a:buFont typeface="Times New Roman"/>
              <a:buNone/>
            </a:pPr>
            <a:r>
              <a:rPr b="1" i="0" lang="en-US" sz="3200" u="none" cap="none" strike="noStrike">
                <a:solidFill>
                  <a:schemeClr val="dk1"/>
                </a:solidFill>
                <a:latin typeface="Times New Roman"/>
                <a:ea typeface="Times New Roman"/>
                <a:cs typeface="Times New Roman"/>
                <a:sym typeface="Times New Roman"/>
              </a:rPr>
              <a:t>Classful Addressing (contd.)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50"/>
          <p:cNvPicPr preferRelativeResize="0"/>
          <p:nvPr/>
        </p:nvPicPr>
        <p:blipFill rotWithShape="1">
          <a:blip r:embed="rId3">
            <a:alphaModFix/>
          </a:blip>
          <a:srcRect b="0" l="0" r="0" t="0"/>
          <a:stretch/>
        </p:blipFill>
        <p:spPr>
          <a:xfrm>
            <a:off x="381000" y="2133600"/>
            <a:ext cx="8226425" cy="2859088"/>
          </a:xfrm>
          <a:prstGeom prst="rect">
            <a:avLst/>
          </a:prstGeom>
          <a:noFill/>
          <a:ln>
            <a:noFill/>
          </a:ln>
        </p:spPr>
      </p:pic>
      <p:sp>
        <p:nvSpPr>
          <p:cNvPr id="190" name="Google Shape;190;p50"/>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191" name="Google Shape;191;p50"/>
          <p:cNvSpPr txBox="1"/>
          <p:nvPr/>
        </p:nvSpPr>
        <p:spPr>
          <a:xfrm>
            <a:off x="2187556" y="5366741"/>
            <a:ext cx="504336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folHlink"/>
                </a:solidFill>
                <a:latin typeface="Times"/>
                <a:ea typeface="Times"/>
                <a:cs typeface="Times"/>
                <a:sym typeface="Times"/>
              </a:rPr>
              <a:t>Figure 4:  </a:t>
            </a:r>
            <a:r>
              <a:rPr b="0" i="0" lang="en-US" sz="1400" u="none" cap="none" strike="noStrike">
                <a:solidFill>
                  <a:srgbClr val="000000"/>
                </a:solidFill>
                <a:latin typeface="Times New Roman"/>
                <a:ea typeface="Times New Roman"/>
                <a:cs typeface="Times New Roman"/>
                <a:sym typeface="Times New Roman"/>
              </a:rPr>
              <a:t>Finding the classes in binary and dotted-decimal notation</a:t>
            </a:r>
            <a:endParaRPr/>
          </a:p>
        </p:txBody>
      </p:sp>
      <p:sp>
        <p:nvSpPr>
          <p:cNvPr id="192" name="Google Shape;192;p50"/>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
        <p:nvSpPr>
          <p:cNvPr id="193" name="Google Shape;193;p50"/>
          <p:cNvSpPr txBox="1"/>
          <p:nvPr/>
        </p:nvSpPr>
        <p:spPr>
          <a:xfrm>
            <a:off x="292231" y="0"/>
            <a:ext cx="5486040" cy="9140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800"/>
              <a:buFont typeface="Times New Roman"/>
              <a:buNone/>
            </a:pPr>
            <a:br>
              <a:rPr b="1" i="0" lang="en-US" sz="3200" u="none" cap="none" strike="noStrike">
                <a:solidFill>
                  <a:schemeClr val="dk1"/>
                </a:solidFill>
                <a:latin typeface="Times New Roman"/>
                <a:ea typeface="Times New Roman"/>
                <a:cs typeface="Times New Roman"/>
                <a:sym typeface="Times New Roman"/>
              </a:rPr>
            </a:br>
            <a:br>
              <a:rPr b="1" i="0" lang="en-US" sz="3200" u="none" cap="none" strike="noStrike">
                <a:solidFill>
                  <a:schemeClr val="dk1"/>
                </a:solidFill>
                <a:latin typeface="Times New Roman"/>
                <a:ea typeface="Times New Roman"/>
                <a:cs typeface="Times New Roman"/>
                <a:sym typeface="Times New Roman"/>
              </a:rPr>
            </a:br>
            <a:br>
              <a:rPr b="1" i="0" lang="en-US" sz="3200" u="none" cap="none" strike="noStrike">
                <a:solidFill>
                  <a:schemeClr val="dk1"/>
                </a:solidFill>
                <a:latin typeface="Times New Roman"/>
                <a:ea typeface="Times New Roman"/>
                <a:cs typeface="Times New Roman"/>
                <a:sym typeface="Times New Roman"/>
              </a:rPr>
            </a:br>
            <a:r>
              <a:rPr b="1" i="0" lang="en-US" sz="3200" u="none" cap="none" strike="noStrike">
                <a:solidFill>
                  <a:schemeClr val="dk1"/>
                </a:solidFill>
                <a:latin typeface="Times New Roman"/>
                <a:ea typeface="Times New Roman"/>
                <a:cs typeface="Times New Roman"/>
                <a:sym typeface="Times New Roman"/>
              </a:rPr>
              <a:t> Classful Addressing (contd.)</a:t>
            </a:r>
            <a:br>
              <a:rPr b="1" i="0" lang="en-US" sz="3200" u="none" cap="none" strike="noStrike">
                <a:solidFill>
                  <a:schemeClr val="dk1"/>
                </a:solidFill>
                <a:latin typeface="Times New Roman"/>
                <a:ea typeface="Times New Roman"/>
                <a:cs typeface="Times New Roman"/>
                <a:sym typeface="Times New Roman"/>
              </a:rPr>
            </a:br>
            <a:br>
              <a:rPr b="1" i="0" lang="en-US" sz="3200" u="none" cap="none" strike="noStrike">
                <a:solidFill>
                  <a:schemeClr val="dk1"/>
                </a:solidFill>
                <a:latin typeface="Times New Roman"/>
                <a:ea typeface="Times New Roman"/>
                <a:cs typeface="Times New Roman"/>
                <a:sym typeface="Times New Roman"/>
              </a:rPr>
            </a:br>
            <a:br>
              <a:rPr b="1" i="0" lang="en-US" sz="3200" u="none" cap="none" strike="noStrike">
                <a:solidFill>
                  <a:schemeClr val="dk1"/>
                </a:solidFill>
                <a:latin typeface="Times New Roman"/>
                <a:ea typeface="Times New Roman"/>
                <a:cs typeface="Times New Roman"/>
                <a:sym typeface="Times New Roman"/>
              </a:rPr>
            </a:br>
            <a:endParaRPr b="1"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51"/>
          <p:cNvPicPr preferRelativeResize="0"/>
          <p:nvPr/>
        </p:nvPicPr>
        <p:blipFill rotWithShape="1">
          <a:blip r:embed="rId3">
            <a:alphaModFix/>
          </a:blip>
          <a:srcRect b="12565" l="15464" r="15670" t="13573"/>
          <a:stretch/>
        </p:blipFill>
        <p:spPr>
          <a:xfrm>
            <a:off x="1414021" y="1555422"/>
            <a:ext cx="6297106" cy="3799003"/>
          </a:xfrm>
          <a:prstGeom prst="rect">
            <a:avLst/>
          </a:prstGeom>
          <a:noFill/>
          <a:ln>
            <a:noFill/>
          </a:ln>
        </p:spPr>
      </p:pic>
      <p:sp>
        <p:nvSpPr>
          <p:cNvPr id="199" name="Google Shape;199;p51"/>
          <p:cNvSpPr txBox="1"/>
          <p:nvPr/>
        </p:nvSpPr>
        <p:spPr>
          <a:xfrm>
            <a:off x="292231" y="0"/>
            <a:ext cx="5486040" cy="9140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800"/>
              <a:buFont typeface="Times New Roman"/>
              <a:buNone/>
            </a:pPr>
            <a:br>
              <a:rPr b="1" i="0" lang="en-US" sz="3200" u="none" cap="none" strike="noStrike">
                <a:solidFill>
                  <a:schemeClr val="dk1"/>
                </a:solidFill>
                <a:latin typeface="Times New Roman"/>
                <a:ea typeface="Times New Roman"/>
                <a:cs typeface="Times New Roman"/>
                <a:sym typeface="Times New Roman"/>
              </a:rPr>
            </a:br>
            <a:br>
              <a:rPr b="1" i="0" lang="en-US" sz="3200" u="none" cap="none" strike="noStrike">
                <a:solidFill>
                  <a:schemeClr val="dk1"/>
                </a:solidFill>
                <a:latin typeface="Times New Roman"/>
                <a:ea typeface="Times New Roman"/>
                <a:cs typeface="Times New Roman"/>
                <a:sym typeface="Times New Roman"/>
              </a:rPr>
            </a:br>
            <a:br>
              <a:rPr b="1" i="0" lang="en-US" sz="3200" u="none" cap="none" strike="noStrike">
                <a:solidFill>
                  <a:schemeClr val="dk1"/>
                </a:solidFill>
                <a:latin typeface="Times New Roman"/>
                <a:ea typeface="Times New Roman"/>
                <a:cs typeface="Times New Roman"/>
                <a:sym typeface="Times New Roman"/>
              </a:rPr>
            </a:br>
            <a:r>
              <a:rPr b="1" i="0" lang="en-US" sz="3200" u="none" cap="none" strike="noStrike">
                <a:solidFill>
                  <a:schemeClr val="dk1"/>
                </a:solidFill>
                <a:latin typeface="Times New Roman"/>
                <a:ea typeface="Times New Roman"/>
                <a:cs typeface="Times New Roman"/>
                <a:sym typeface="Times New Roman"/>
              </a:rPr>
              <a:t> Classful Addressing (contd.)</a:t>
            </a:r>
            <a:br>
              <a:rPr b="1" i="0" lang="en-US" sz="3200" u="none" cap="none" strike="noStrike">
                <a:solidFill>
                  <a:schemeClr val="dk1"/>
                </a:solidFill>
                <a:latin typeface="Times New Roman"/>
                <a:ea typeface="Times New Roman"/>
                <a:cs typeface="Times New Roman"/>
                <a:sym typeface="Times New Roman"/>
              </a:rPr>
            </a:br>
            <a:br>
              <a:rPr b="1" i="0" lang="en-US" sz="3200" u="none" cap="none" strike="noStrike">
                <a:solidFill>
                  <a:schemeClr val="dk1"/>
                </a:solidFill>
                <a:latin typeface="Times New Roman"/>
                <a:ea typeface="Times New Roman"/>
                <a:cs typeface="Times New Roman"/>
                <a:sym typeface="Times New Roman"/>
              </a:rPr>
            </a:br>
            <a:br>
              <a:rPr b="1" i="0" lang="en-US" sz="3200" u="none" cap="none" strike="noStrike">
                <a:solidFill>
                  <a:schemeClr val="dk1"/>
                </a:solidFill>
                <a:latin typeface="Times New Roman"/>
                <a:ea typeface="Times New Roman"/>
                <a:cs typeface="Times New Roman"/>
                <a:sym typeface="Times New Roman"/>
              </a:rPr>
            </a:br>
            <a:endParaRPr b="1" i="0" sz="3200" u="none" cap="none" strike="noStrike">
              <a:solidFill>
                <a:schemeClr val="dk1"/>
              </a:solidFill>
              <a:latin typeface="Times New Roman"/>
              <a:ea typeface="Times New Roman"/>
              <a:cs typeface="Times New Roman"/>
              <a:sym typeface="Times New Roman"/>
            </a:endParaRPr>
          </a:p>
        </p:txBody>
      </p:sp>
      <p:sp>
        <p:nvSpPr>
          <p:cNvPr id="200" name="Google Shape;200;p51"/>
          <p:cNvSpPr txBox="1"/>
          <p:nvPr/>
        </p:nvSpPr>
        <p:spPr>
          <a:xfrm>
            <a:off x="2427402" y="5354425"/>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folHlink"/>
                </a:solidFill>
                <a:latin typeface="Times"/>
                <a:ea typeface="Times"/>
                <a:cs typeface="Times"/>
                <a:sym typeface="Times"/>
              </a:rPr>
              <a:t>Figure 5:  </a:t>
            </a:r>
            <a:r>
              <a:rPr b="0" i="0" lang="en-US" sz="1400" u="none" cap="none" strike="noStrike">
                <a:solidFill>
                  <a:srgbClr val="000000"/>
                </a:solidFill>
                <a:latin typeface="Times New Roman"/>
                <a:ea typeface="Times New Roman"/>
                <a:cs typeface="Times New Roman"/>
                <a:sym typeface="Times New Roman"/>
              </a:rPr>
              <a:t>Networks and Hosts in classes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52"/>
          <p:cNvSpPr txBox="1"/>
          <p:nvPr>
            <p:ph type="title"/>
          </p:nvPr>
        </p:nvSpPr>
        <p:spPr>
          <a:xfrm>
            <a:off x="62865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Class A</a:t>
            </a:r>
            <a:endParaRPr/>
          </a:p>
        </p:txBody>
      </p:sp>
      <p:sp>
        <p:nvSpPr>
          <p:cNvPr id="206" name="Google Shape;206;p52"/>
          <p:cNvSpPr txBox="1"/>
          <p:nvPr>
            <p:ph idx="1" type="body"/>
          </p:nvPr>
        </p:nvSpPr>
        <p:spPr>
          <a:xfrm>
            <a:off x="628650" y="1402188"/>
            <a:ext cx="7886700" cy="3272246"/>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In Class A, an IP address is assigned to those networks that contain a large number of hosts.</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 network ID is 8 bits long.</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 host ID is 24 bits long.</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In Class A, the first bit in higher order bits of the first octet is always set to 0 and the remaining 7 bits determine the network ID. The 24 bits determine the host ID in any network.</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 total number of networks in Class A = 2</a:t>
            </a:r>
            <a:r>
              <a:rPr baseline="30000" lang="en-US" sz="1800">
                <a:latin typeface="Times New Roman"/>
                <a:ea typeface="Times New Roman"/>
                <a:cs typeface="Times New Roman"/>
                <a:sym typeface="Times New Roman"/>
              </a:rPr>
              <a:t>7</a:t>
            </a:r>
            <a:r>
              <a:rPr lang="en-US" sz="1800">
                <a:latin typeface="Times New Roman"/>
                <a:ea typeface="Times New Roman"/>
                <a:cs typeface="Times New Roman"/>
                <a:sym typeface="Times New Roman"/>
              </a:rPr>
              <a:t> = 128 network address</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 total number of hosts in Class A = 2</a:t>
            </a:r>
            <a:r>
              <a:rPr baseline="30000" lang="en-US" sz="1800">
                <a:latin typeface="Times New Roman"/>
                <a:ea typeface="Times New Roman"/>
                <a:cs typeface="Times New Roman"/>
                <a:sym typeface="Times New Roman"/>
              </a:rPr>
              <a:t>24</a:t>
            </a:r>
            <a:r>
              <a:rPr lang="en-US" sz="1800">
                <a:latin typeface="Times New Roman"/>
                <a:ea typeface="Times New Roman"/>
                <a:cs typeface="Times New Roman"/>
                <a:sym typeface="Times New Roman"/>
              </a:rPr>
              <a:t> - 2 = 16,777,214 host address</a:t>
            </a:r>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pic>
        <p:nvPicPr>
          <p:cNvPr descr="Network Addressing" id="207" name="Google Shape;207;p52"/>
          <p:cNvPicPr preferRelativeResize="0"/>
          <p:nvPr/>
        </p:nvPicPr>
        <p:blipFill rotWithShape="1">
          <a:blip r:embed="rId3">
            <a:alphaModFix/>
          </a:blip>
          <a:srcRect b="0" l="0" r="0" t="0"/>
          <a:stretch/>
        </p:blipFill>
        <p:spPr>
          <a:xfrm>
            <a:off x="2067198" y="5162583"/>
            <a:ext cx="3536768" cy="756829"/>
          </a:xfrm>
          <a:prstGeom prst="rect">
            <a:avLst/>
          </a:prstGeom>
          <a:noFill/>
          <a:ln>
            <a:noFill/>
          </a:ln>
        </p:spPr>
      </p:pic>
      <p:sp>
        <p:nvSpPr>
          <p:cNvPr id="208" name="Google Shape;208;p52"/>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209" name="Google Shape;209;p52"/>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53"/>
          <p:cNvSpPr txBox="1"/>
          <p:nvPr>
            <p:ph idx="1" type="body"/>
          </p:nvPr>
        </p:nvSpPr>
        <p:spPr>
          <a:xfrm>
            <a:off x="628650" y="1699805"/>
            <a:ext cx="7886700" cy="3233057"/>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In Class B, an IP address is assigned to those networks that range from small-sized to large-sized networks.</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 Network ID is 16 bits long.</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 Host ID is 16 bits long.</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In Class B, the higher order bits of the first octet is always set to 10, and the remaining14 bits determine the network ID. The other 16 bits determine the Host ID.</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 total number of networks in Class B = 2</a:t>
            </a:r>
            <a:r>
              <a:rPr baseline="30000" lang="en-US" sz="1800">
                <a:latin typeface="Times New Roman"/>
                <a:ea typeface="Times New Roman"/>
                <a:cs typeface="Times New Roman"/>
                <a:sym typeface="Times New Roman"/>
              </a:rPr>
              <a:t>14</a:t>
            </a:r>
            <a:r>
              <a:rPr lang="en-US" sz="1800">
                <a:latin typeface="Times New Roman"/>
                <a:ea typeface="Times New Roman"/>
                <a:cs typeface="Times New Roman"/>
                <a:sym typeface="Times New Roman"/>
              </a:rPr>
              <a:t> = 16384 network address</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 total number of hosts in Class B = 2</a:t>
            </a:r>
            <a:r>
              <a:rPr baseline="30000" lang="en-US" sz="1800">
                <a:latin typeface="Times New Roman"/>
                <a:ea typeface="Times New Roman"/>
                <a:cs typeface="Times New Roman"/>
                <a:sym typeface="Times New Roman"/>
              </a:rPr>
              <a:t>16</a:t>
            </a:r>
            <a:r>
              <a:rPr lang="en-US" sz="1800">
                <a:latin typeface="Times New Roman"/>
                <a:ea typeface="Times New Roman"/>
                <a:cs typeface="Times New Roman"/>
                <a:sym typeface="Times New Roman"/>
              </a:rPr>
              <a:t> - 2 = 65534 host address</a:t>
            </a:r>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pic>
        <p:nvPicPr>
          <p:cNvPr descr="Network Addressing" id="215" name="Google Shape;215;p53"/>
          <p:cNvPicPr preferRelativeResize="0"/>
          <p:nvPr/>
        </p:nvPicPr>
        <p:blipFill rotWithShape="1">
          <a:blip r:embed="rId3">
            <a:alphaModFix/>
          </a:blip>
          <a:srcRect b="0" l="0" r="0" t="0"/>
          <a:stretch/>
        </p:blipFill>
        <p:spPr>
          <a:xfrm>
            <a:off x="1871255" y="5057775"/>
            <a:ext cx="3654334" cy="796018"/>
          </a:xfrm>
          <a:prstGeom prst="rect">
            <a:avLst/>
          </a:prstGeom>
          <a:noFill/>
          <a:ln>
            <a:noFill/>
          </a:ln>
        </p:spPr>
      </p:pic>
      <p:sp>
        <p:nvSpPr>
          <p:cNvPr id="216" name="Google Shape;216;p53"/>
          <p:cNvSpPr txBox="1"/>
          <p:nvPr>
            <p:ph type="title"/>
          </p:nvPr>
        </p:nvSpPr>
        <p:spPr>
          <a:xfrm>
            <a:off x="600861"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Class B</a:t>
            </a:r>
            <a:endParaRPr/>
          </a:p>
        </p:txBody>
      </p:sp>
      <p:sp>
        <p:nvSpPr>
          <p:cNvPr id="217" name="Google Shape;217;p53"/>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218" name="Google Shape;218;p53"/>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54"/>
          <p:cNvSpPr txBox="1"/>
          <p:nvPr>
            <p:ph idx="1" type="body"/>
          </p:nvPr>
        </p:nvSpPr>
        <p:spPr>
          <a:xfrm>
            <a:off x="628650" y="1687558"/>
            <a:ext cx="7886700" cy="3184071"/>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In Class C, an IP address is assigned to only small-sized networks.</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 Network ID is 24 bits long.</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 host ID is 8 bits long.</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In Class C, the higher order bits of the first octet is always set to 110, and the remaining 21 bits determine the network ID. The 8 bits of the host ID determine the host in a network.</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 total number of networks = 2</a:t>
            </a:r>
            <a:r>
              <a:rPr baseline="30000" lang="en-US" sz="1800">
                <a:latin typeface="Times New Roman"/>
                <a:ea typeface="Times New Roman"/>
                <a:cs typeface="Times New Roman"/>
                <a:sym typeface="Times New Roman"/>
              </a:rPr>
              <a:t>21</a:t>
            </a:r>
            <a:r>
              <a:rPr lang="en-US" sz="1800">
                <a:latin typeface="Times New Roman"/>
                <a:ea typeface="Times New Roman"/>
                <a:cs typeface="Times New Roman"/>
                <a:sym typeface="Times New Roman"/>
              </a:rPr>
              <a:t> = 2097152 network address</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 total number of hosts = 2</a:t>
            </a:r>
            <a:r>
              <a:rPr baseline="30000" lang="en-US" sz="1800">
                <a:latin typeface="Times New Roman"/>
                <a:ea typeface="Times New Roman"/>
                <a:cs typeface="Times New Roman"/>
                <a:sym typeface="Times New Roman"/>
              </a:rPr>
              <a:t>8</a:t>
            </a:r>
            <a:r>
              <a:rPr lang="en-US" sz="1800">
                <a:latin typeface="Times New Roman"/>
                <a:ea typeface="Times New Roman"/>
                <a:cs typeface="Times New Roman"/>
                <a:sym typeface="Times New Roman"/>
              </a:rPr>
              <a:t> - 2 = 254 host address</a:t>
            </a:r>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pic>
        <p:nvPicPr>
          <p:cNvPr descr="Network Addressing" id="224" name="Google Shape;224;p54"/>
          <p:cNvPicPr preferRelativeResize="0"/>
          <p:nvPr/>
        </p:nvPicPr>
        <p:blipFill rotWithShape="1">
          <a:blip r:embed="rId3">
            <a:alphaModFix/>
          </a:blip>
          <a:srcRect b="0" l="0" r="0" t="0"/>
          <a:stretch/>
        </p:blipFill>
        <p:spPr>
          <a:xfrm>
            <a:off x="2233749" y="4871629"/>
            <a:ext cx="3468189" cy="747032"/>
          </a:xfrm>
          <a:prstGeom prst="rect">
            <a:avLst/>
          </a:prstGeom>
          <a:noFill/>
          <a:ln>
            <a:noFill/>
          </a:ln>
        </p:spPr>
      </p:pic>
      <p:sp>
        <p:nvSpPr>
          <p:cNvPr id="225" name="Google Shape;225;p54"/>
          <p:cNvSpPr txBox="1"/>
          <p:nvPr>
            <p:ph type="title"/>
          </p:nvPr>
        </p:nvSpPr>
        <p:spPr>
          <a:xfrm>
            <a:off x="62865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Class C</a:t>
            </a:r>
            <a:endParaRPr/>
          </a:p>
        </p:txBody>
      </p:sp>
      <p:sp>
        <p:nvSpPr>
          <p:cNvPr id="226" name="Google Shape;226;p54"/>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227" name="Google Shape;227;p54"/>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55"/>
          <p:cNvSpPr txBox="1"/>
          <p:nvPr>
            <p:ph idx="1" type="body"/>
          </p:nvPr>
        </p:nvSpPr>
        <p:spPr>
          <a:xfrm>
            <a:off x="628650" y="2226469"/>
            <a:ext cx="7886700" cy="1305401"/>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In Class D, an IP address is reserved for multicast addresses. It does not possess subnetting. </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 higher order bits of the first octet is always set to 1110, and the remaining bits determines the host ID in any network.</a:t>
            </a:r>
            <a:endParaRPr/>
          </a:p>
        </p:txBody>
      </p:sp>
      <p:pic>
        <p:nvPicPr>
          <p:cNvPr descr="Network Addressing" id="233" name="Google Shape;233;p55"/>
          <p:cNvPicPr preferRelativeResize="0"/>
          <p:nvPr/>
        </p:nvPicPr>
        <p:blipFill rotWithShape="1">
          <a:blip r:embed="rId3">
            <a:alphaModFix/>
          </a:blip>
          <a:srcRect b="0" l="0" r="0" t="0"/>
          <a:stretch/>
        </p:blipFill>
        <p:spPr>
          <a:xfrm>
            <a:off x="2290712" y="3922602"/>
            <a:ext cx="3385535" cy="1003424"/>
          </a:xfrm>
          <a:prstGeom prst="rect">
            <a:avLst/>
          </a:prstGeom>
          <a:noFill/>
          <a:ln>
            <a:noFill/>
          </a:ln>
        </p:spPr>
      </p:pic>
      <p:sp>
        <p:nvSpPr>
          <p:cNvPr id="234" name="Google Shape;234;p55"/>
          <p:cNvSpPr txBox="1"/>
          <p:nvPr>
            <p:ph type="title"/>
          </p:nvPr>
        </p:nvSpPr>
        <p:spPr>
          <a:xfrm>
            <a:off x="546755"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Class D</a:t>
            </a:r>
            <a:endParaRPr/>
          </a:p>
        </p:txBody>
      </p:sp>
      <p:sp>
        <p:nvSpPr>
          <p:cNvPr id="235" name="Google Shape;235;p55"/>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236" name="Google Shape;236;p55"/>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56"/>
          <p:cNvSpPr txBox="1"/>
          <p:nvPr>
            <p:ph idx="1" type="body"/>
          </p:nvPr>
        </p:nvSpPr>
        <p:spPr>
          <a:xfrm>
            <a:off x="628650" y="2242355"/>
            <a:ext cx="7886700" cy="1462156"/>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In Class E, an IP address is used for the future use or for the research and development purposes. It does not possess any subnetting. The higher order bits of the first octet is always set to 1111, and the remaining bits determines the host ID in any network.</a:t>
            </a:r>
            <a:endParaRPr/>
          </a:p>
        </p:txBody>
      </p:sp>
      <p:pic>
        <p:nvPicPr>
          <p:cNvPr descr="Network Addressing" id="242" name="Google Shape;242;p56"/>
          <p:cNvPicPr preferRelativeResize="0"/>
          <p:nvPr/>
        </p:nvPicPr>
        <p:blipFill rotWithShape="1">
          <a:blip r:embed="rId3">
            <a:alphaModFix/>
          </a:blip>
          <a:srcRect b="0" l="0" r="0" t="0"/>
          <a:stretch/>
        </p:blipFill>
        <p:spPr>
          <a:xfrm>
            <a:off x="1923068" y="3947485"/>
            <a:ext cx="3916030" cy="889037"/>
          </a:xfrm>
          <a:prstGeom prst="rect">
            <a:avLst/>
          </a:prstGeom>
          <a:noFill/>
          <a:ln>
            <a:noFill/>
          </a:ln>
        </p:spPr>
      </p:pic>
      <p:sp>
        <p:nvSpPr>
          <p:cNvPr id="243" name="Google Shape;243;p56"/>
          <p:cNvSpPr txBox="1"/>
          <p:nvPr>
            <p:ph type="title"/>
          </p:nvPr>
        </p:nvSpPr>
        <p:spPr>
          <a:xfrm>
            <a:off x="628650" y="-2894"/>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Class E</a:t>
            </a:r>
            <a:endParaRPr/>
          </a:p>
        </p:txBody>
      </p:sp>
      <p:sp>
        <p:nvSpPr>
          <p:cNvPr id="244" name="Google Shape;244;p56"/>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245" name="Google Shape;245;p56"/>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57"/>
          <p:cNvSpPr txBox="1"/>
          <p:nvPr/>
        </p:nvSpPr>
        <p:spPr>
          <a:xfrm>
            <a:off x="427743" y="1417163"/>
            <a:ext cx="8458200" cy="3693319"/>
          </a:xfrm>
          <a:prstGeom prst="rect">
            <a:avLst/>
          </a:prstGeom>
          <a:noFill/>
          <a:ln>
            <a:noFill/>
          </a:ln>
        </p:spPr>
        <p:txBody>
          <a:bodyPr anchorCtr="0" anchor="t" bIns="45700" lIns="91425" spcFirstLastPara="1" rIns="91425" wrap="square" tIns="45700">
            <a:spAutoFit/>
          </a:bodyPr>
          <a:lstStyle/>
          <a:p>
            <a:pPr indent="-114300" lvl="0" marL="0" marR="0" rtl="0" algn="just">
              <a:lnSpc>
                <a:spcPct val="10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A block in class A address is too large for almost any organization. It means that most of the IP addresses in class A were wasted.</a:t>
            </a:r>
            <a:endParaRPr/>
          </a:p>
          <a:p>
            <a:pPr indent="0" lvl="0" marL="0" marR="0" rtl="0" algn="just">
              <a:lnSpc>
                <a:spcPct val="10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114300" lvl="0" marL="0" marR="0" rtl="0" algn="just">
              <a:lnSpc>
                <a:spcPct val="10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A block in class B is also very large.</a:t>
            </a:r>
            <a:endParaRPr/>
          </a:p>
          <a:p>
            <a:pPr indent="0" lvl="0" marL="0" marR="0" rtl="0" algn="just">
              <a:lnSpc>
                <a:spcPct val="10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114300" lvl="0" marL="0" marR="0" rtl="0" algn="just">
              <a:lnSpc>
                <a:spcPct val="10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A block in class C is probably too small for many organizations.</a:t>
            </a:r>
            <a:endParaRPr/>
          </a:p>
          <a:p>
            <a:pPr indent="0" lvl="0" marL="0" marR="0" rtl="0" algn="just">
              <a:lnSpc>
                <a:spcPct val="10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114300" lvl="0" marL="0" marR="0" rtl="0" algn="just">
              <a:lnSpc>
                <a:spcPct val="10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Class D addresses were designed for multicasting. Each IP  address in this class is used to define one group of hosts on the Internet. The Internet authorities wrongly predicted a need of 268,435,456 groups. This never happened and many IP addresses were wasted.</a:t>
            </a:r>
            <a:endParaRPr/>
          </a:p>
          <a:p>
            <a:pPr indent="0" lvl="0" marL="0" marR="0" rtl="0" algn="just">
              <a:lnSpc>
                <a:spcPct val="10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114300" lvl="0" marL="0" marR="0" rtl="0" algn="just">
              <a:lnSpc>
                <a:spcPct val="10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Class E IP addresses were reserved for future use; only a few were used, resulting in another waste of IP addresses</a:t>
            </a:r>
            <a:endParaRPr b="0" baseline="-25000" i="0" sz="1800" u="none" cap="none" strike="noStrike">
              <a:solidFill>
                <a:schemeClr val="dk1"/>
              </a:solidFill>
              <a:latin typeface="Times New Roman"/>
              <a:ea typeface="Times New Roman"/>
              <a:cs typeface="Times New Roman"/>
              <a:sym typeface="Times New Roman"/>
            </a:endParaRPr>
          </a:p>
        </p:txBody>
      </p:sp>
      <p:sp>
        <p:nvSpPr>
          <p:cNvPr id="251" name="Google Shape;251;p57"/>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252" name="Google Shape;252;p57"/>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
        <p:nvSpPr>
          <p:cNvPr id="253" name="Google Shape;253;p57"/>
          <p:cNvSpPr txBox="1"/>
          <p:nvPr/>
        </p:nvSpPr>
        <p:spPr>
          <a:xfrm>
            <a:off x="-131975" y="147989"/>
            <a:ext cx="5486040" cy="91404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Classful Addressing</a:t>
            </a:r>
            <a:br>
              <a:rPr b="1" i="0" lang="en-US" sz="3200" u="none" cap="none" strike="noStrike">
                <a:solidFill>
                  <a:srgbClr val="000000"/>
                </a:solidFill>
                <a:latin typeface="Times New Roman"/>
                <a:ea typeface="Times New Roman"/>
                <a:cs typeface="Times New Roman"/>
                <a:sym typeface="Times New Roman"/>
              </a:rPr>
            </a:br>
            <a:br>
              <a:rPr b="1" i="0" lang="en-US" sz="3200" u="none" cap="none" strike="noStrike">
                <a:solidFill>
                  <a:srgbClr val="000000"/>
                </a:solidFill>
                <a:latin typeface="Times New Roman"/>
                <a:ea typeface="Times New Roman"/>
                <a:cs typeface="Times New Roman"/>
                <a:sym typeface="Times New Roman"/>
              </a:rPr>
            </a:br>
            <a:br>
              <a:rPr b="1" i="0" lang="en-US" sz="3200" u="none" cap="none" strike="noStrike">
                <a:solidFill>
                  <a:srgbClr val="000000"/>
                </a:solidFill>
                <a:latin typeface="Times New Roman"/>
                <a:ea typeface="Times New Roman"/>
                <a:cs typeface="Times New Roman"/>
                <a:sym typeface="Times New Roman"/>
              </a:rPr>
            </a:br>
            <a:endParaRPr b="1" i="0" sz="3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58"/>
          <p:cNvSpPr txBox="1"/>
          <p:nvPr/>
        </p:nvSpPr>
        <p:spPr>
          <a:xfrm>
            <a:off x="304800" y="-140425"/>
            <a:ext cx="6642757" cy="11387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300" u="none" cap="none" strike="noStrike">
                <a:solidFill>
                  <a:schemeClr val="dk1"/>
                </a:solidFill>
                <a:latin typeface="Times New Roman"/>
                <a:ea typeface="Times New Roman"/>
                <a:cs typeface="Times New Roman"/>
                <a:sym typeface="Times New Roman"/>
              </a:rPr>
              <a:t>Two level hierarchy in an IPv4 address</a:t>
            </a:r>
            <a:endParaRPr b="1" i="1" sz="3300" u="none" cap="none" strike="noStrike">
              <a:solidFill>
                <a:schemeClr val="dk1"/>
              </a:solidFill>
              <a:latin typeface="Times New Roman"/>
              <a:ea typeface="Times New Roman"/>
              <a:cs typeface="Times New Roman"/>
              <a:sym typeface="Times New Roman"/>
            </a:endParaRPr>
          </a:p>
        </p:txBody>
      </p:sp>
      <p:pic>
        <p:nvPicPr>
          <p:cNvPr id="260" name="Google Shape;260;p58"/>
          <p:cNvPicPr preferRelativeResize="0"/>
          <p:nvPr/>
        </p:nvPicPr>
        <p:blipFill rotWithShape="1">
          <a:blip r:embed="rId3">
            <a:alphaModFix/>
          </a:blip>
          <a:srcRect b="0" l="0" r="0" t="0"/>
          <a:stretch/>
        </p:blipFill>
        <p:spPr>
          <a:xfrm>
            <a:off x="1150069" y="2254402"/>
            <a:ext cx="4449451" cy="1254069"/>
          </a:xfrm>
          <a:prstGeom prst="rect">
            <a:avLst/>
          </a:prstGeom>
          <a:noFill/>
          <a:ln>
            <a:noFill/>
          </a:ln>
        </p:spPr>
      </p:pic>
      <p:sp>
        <p:nvSpPr>
          <p:cNvPr id="261" name="Google Shape;261;p58"/>
          <p:cNvSpPr txBox="1"/>
          <p:nvPr/>
        </p:nvSpPr>
        <p:spPr>
          <a:xfrm>
            <a:off x="838200" y="4038600"/>
            <a:ext cx="7696200" cy="4206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baseline="-25000" i="0" sz="3200" u="none" cap="none" strike="noStrike">
              <a:solidFill>
                <a:schemeClr val="dk1"/>
              </a:solidFill>
              <a:latin typeface="Arial"/>
              <a:ea typeface="Arial"/>
              <a:cs typeface="Arial"/>
              <a:sym typeface="Arial"/>
            </a:endParaRPr>
          </a:p>
        </p:txBody>
      </p:sp>
      <p:sp>
        <p:nvSpPr>
          <p:cNvPr id="262" name="Google Shape;262;p58"/>
          <p:cNvSpPr txBox="1"/>
          <p:nvPr/>
        </p:nvSpPr>
        <p:spPr>
          <a:xfrm>
            <a:off x="304800" y="4022010"/>
            <a:ext cx="7772400" cy="2215991"/>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Leftmost n bits (prefix) define the network id and,</a:t>
            </a:r>
            <a:endParaRPr/>
          </a:p>
          <a:p>
            <a:pPr indent="0" lvl="0" marL="0" marR="0" rtl="0" algn="just">
              <a:lnSpc>
                <a:spcPct val="100000"/>
              </a:lnSpc>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The right most 32-n (suffix) bits define the host id.</a:t>
            </a:r>
            <a:endParaRPr/>
          </a:p>
          <a:p>
            <a:pPr indent="0" lvl="0" marL="0" marR="0" rtl="0" algn="just">
              <a:lnSpc>
                <a:spcPct val="100000"/>
              </a:lnSpc>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The prefix is common to all devices in the network, suffix changes from one device to another.</a:t>
            </a:r>
            <a:endParaRPr/>
          </a:p>
          <a:p>
            <a:pPr indent="0" lvl="0" marL="0" marR="0" rtl="0" algn="just">
              <a:lnSpc>
                <a:spcPct val="100000"/>
              </a:lnSpc>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baseline="-25000" i="0" sz="1800" u="none" cap="none" strike="noStrike">
              <a:solidFill>
                <a:schemeClr val="dk1"/>
              </a:solidFill>
              <a:latin typeface="Times New Roman"/>
              <a:ea typeface="Times New Roman"/>
              <a:cs typeface="Times New Roman"/>
              <a:sym typeface="Times New Roman"/>
            </a:endParaRPr>
          </a:p>
        </p:txBody>
      </p:sp>
      <p:sp>
        <p:nvSpPr>
          <p:cNvPr id="263" name="Google Shape;263;p58"/>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264" name="Google Shape;264;p58"/>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nvSpPr>
        <p:spPr>
          <a:xfrm>
            <a:off x="394594" y="41617"/>
            <a:ext cx="6019560" cy="8377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Index</a:t>
            </a:r>
            <a:endParaRPr b="0" i="0" sz="3200" u="none" cap="none" strike="noStrike">
              <a:solidFill>
                <a:srgbClr val="000000"/>
              </a:solidFill>
              <a:latin typeface="Times New Roman"/>
              <a:ea typeface="Times New Roman"/>
              <a:cs typeface="Times New Roman"/>
              <a:sym typeface="Times New Roman"/>
            </a:endParaRPr>
          </a:p>
        </p:txBody>
      </p:sp>
      <p:sp>
        <p:nvSpPr>
          <p:cNvPr id="103" name="Google Shape;103;p2"/>
          <p:cNvSpPr txBox="1"/>
          <p:nvPr/>
        </p:nvSpPr>
        <p:spPr>
          <a:xfrm>
            <a:off x="152640" y="956017"/>
            <a:ext cx="8838720" cy="4945966"/>
          </a:xfrm>
          <a:prstGeom prst="rect">
            <a:avLst/>
          </a:prstGeom>
          <a:noFill/>
          <a:ln>
            <a:noFill/>
          </a:ln>
        </p:spPr>
        <p:txBody>
          <a:bodyPr anchorCtr="0" anchor="t" bIns="45700" lIns="91425" spcFirstLastPara="1" rIns="91425" wrap="square" tIns="45700">
            <a:noAutofit/>
          </a:bodyPr>
          <a:lstStyle/>
          <a:p>
            <a:pPr indent="-222250" lvl="0" marL="342900" marR="0" rtl="0" algn="l">
              <a:lnSpc>
                <a:spcPct val="150000"/>
              </a:lnSpc>
              <a:spcBef>
                <a:spcPts val="0"/>
              </a:spcBef>
              <a:spcAft>
                <a:spcPts val="0"/>
              </a:spcAft>
              <a:buClr>
                <a:schemeClr val="dk1"/>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sp>
        <p:nvSpPr>
          <p:cNvPr id="104" name="Google Shape;104;p2"/>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105" name="Google Shape;105;p2"/>
          <p:cNvSpPr txBox="1"/>
          <p:nvPr/>
        </p:nvSpPr>
        <p:spPr>
          <a:xfrm>
            <a:off x="658999" y="1409132"/>
            <a:ext cx="7826002" cy="4039737"/>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chemeClr val="dk1"/>
              </a:buClr>
              <a:buSzPts val="2800"/>
              <a:buFont typeface="Arial"/>
              <a:buNone/>
            </a:pPr>
            <a:r>
              <a:rPr b="0" i="0" lang="en-US" sz="1800" u="none" cap="none" strike="noStrike">
                <a:solidFill>
                  <a:schemeClr val="dk1"/>
                </a:solidFill>
                <a:latin typeface="Times New Roman"/>
                <a:ea typeface="Times New Roman"/>
                <a:cs typeface="Times New Roman"/>
                <a:sym typeface="Times New Roman"/>
              </a:rPr>
              <a:t>1. Logical Addressing</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2800"/>
              <a:buFont typeface="Arial"/>
              <a:buNone/>
            </a:pPr>
            <a:r>
              <a:rPr b="0" i="0" lang="en-US" sz="1800" u="none" cap="none" strike="noStrike">
                <a:solidFill>
                  <a:schemeClr val="dk1"/>
                </a:solidFill>
                <a:latin typeface="Times New Roman"/>
                <a:ea typeface="Times New Roman"/>
                <a:cs typeface="Times New Roman"/>
                <a:sym typeface="Times New Roman"/>
              </a:rPr>
              <a:t>2. Classful Addressing</a:t>
            </a:r>
            <a:endParaRPr/>
          </a:p>
          <a:p>
            <a:pPr indent="0" lvl="0" marL="0" marR="0" rtl="0" algn="l">
              <a:lnSpc>
                <a:spcPct val="150000"/>
              </a:lnSpc>
              <a:spcBef>
                <a:spcPts val="0"/>
              </a:spcBef>
              <a:spcAft>
                <a:spcPts val="0"/>
              </a:spcAft>
              <a:buClr>
                <a:schemeClr val="dk1"/>
              </a:buClr>
              <a:buSzPts val="2800"/>
              <a:buFont typeface="Arial"/>
              <a:buNone/>
            </a:pPr>
            <a:r>
              <a:rPr b="0" i="0" lang="en-US" sz="1800" u="none" cap="none" strike="noStrike">
                <a:solidFill>
                  <a:schemeClr val="dk1"/>
                </a:solidFill>
                <a:latin typeface="Times New Roman"/>
                <a:ea typeface="Times New Roman"/>
                <a:cs typeface="Times New Roman"/>
                <a:sym typeface="Times New Roman"/>
              </a:rPr>
              <a:t>3. Hierarchy of IPv4 Addresses</a:t>
            </a:r>
            <a:endParaRPr/>
          </a:p>
          <a:p>
            <a:pPr indent="0" lvl="0" marL="0" marR="0" rtl="0" algn="l">
              <a:lnSpc>
                <a:spcPct val="150000"/>
              </a:lnSpc>
              <a:spcBef>
                <a:spcPts val="0"/>
              </a:spcBef>
              <a:spcAft>
                <a:spcPts val="0"/>
              </a:spcAft>
              <a:buClr>
                <a:schemeClr val="dk1"/>
              </a:buClr>
              <a:buSzPts val="2800"/>
              <a:buFont typeface="Arial"/>
              <a:buNone/>
            </a:pPr>
            <a:r>
              <a:rPr b="0" i="0" lang="en-US" sz="1800" u="none" cap="none" strike="noStrike">
                <a:solidFill>
                  <a:schemeClr val="dk1"/>
                </a:solidFill>
                <a:latin typeface="Times New Roman"/>
                <a:ea typeface="Times New Roman"/>
                <a:cs typeface="Times New Roman"/>
                <a:sym typeface="Times New Roman"/>
              </a:rPr>
              <a:t>4. Network Classes (A,B,C,D,E)</a:t>
            </a:r>
            <a:endParaRPr/>
          </a:p>
          <a:p>
            <a:pPr indent="0" lvl="0" marL="0" marR="0" rtl="0" algn="l">
              <a:lnSpc>
                <a:spcPct val="150000"/>
              </a:lnSpc>
              <a:spcBef>
                <a:spcPts val="0"/>
              </a:spcBef>
              <a:spcAft>
                <a:spcPts val="0"/>
              </a:spcAft>
              <a:buClr>
                <a:schemeClr val="dk1"/>
              </a:buClr>
              <a:buSzPts val="2800"/>
              <a:buFont typeface="Arial"/>
              <a:buNone/>
            </a:pPr>
            <a:r>
              <a:rPr b="0" i="0" lang="en-US" sz="1800" u="none" cap="none" strike="noStrike">
                <a:solidFill>
                  <a:schemeClr val="dk1"/>
                </a:solidFill>
                <a:latin typeface="Times New Roman"/>
                <a:ea typeface="Times New Roman"/>
                <a:cs typeface="Times New Roman"/>
                <a:sym typeface="Times New Roman"/>
              </a:rPr>
              <a:t>5. Subnetting</a:t>
            </a:r>
            <a:endParaRPr b="0" i="0" sz="1800" u="none" cap="none" strike="noStrike">
              <a:solidFill>
                <a:schemeClr val="dk1"/>
              </a:solidFill>
              <a:latin typeface="Arial"/>
              <a:ea typeface="Arial"/>
              <a:cs typeface="Arial"/>
              <a:sym typeface="Arial"/>
            </a:endParaRPr>
          </a:p>
        </p:txBody>
      </p:sp>
      <p:sp>
        <p:nvSpPr>
          <p:cNvPr id="106" name="Google Shape;106;p2"/>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59"/>
          <p:cNvSpPr txBox="1"/>
          <p:nvPr>
            <p:ph idx="1" type="body"/>
          </p:nvPr>
        </p:nvSpPr>
        <p:spPr>
          <a:xfrm>
            <a:off x="457200" y="1178351"/>
            <a:ext cx="8229600" cy="4947812"/>
          </a:xfrm>
          <a:prstGeom prst="rect">
            <a:avLst/>
          </a:prstGeom>
          <a:noFill/>
          <a:ln>
            <a:noFill/>
          </a:ln>
        </p:spPr>
        <p:txBody>
          <a:bodyPr anchorCtr="0" anchor="t" bIns="45700" lIns="91425" spcFirstLastPara="1" rIns="91425" wrap="square" tIns="45700">
            <a:noAutofit/>
          </a:bodyPr>
          <a:lstStyle/>
          <a:p>
            <a:pPr indent="-330200" lvl="0" marL="457200" rtl="0" algn="l">
              <a:lnSpc>
                <a:spcPct val="90000"/>
              </a:lnSpc>
              <a:spcBef>
                <a:spcPts val="1000"/>
              </a:spcBef>
              <a:spcAft>
                <a:spcPts val="0"/>
              </a:spcAft>
              <a:buSzPts val="1600"/>
              <a:buFont typeface="Noto Sans Symbols"/>
              <a:buNone/>
            </a:pPr>
            <a:r>
              <a:rPr b="1" lang="en-US" sz="1800">
                <a:latin typeface="Times New Roman"/>
                <a:ea typeface="Times New Roman"/>
                <a:cs typeface="Times New Roman"/>
                <a:sym typeface="Times New Roman"/>
              </a:rPr>
              <a:t>Netid and Hostid:</a:t>
            </a:r>
            <a:endParaRPr/>
          </a:p>
          <a:p>
            <a:pPr indent="-228600" lvl="0" marL="457200" rtl="0" algn="l">
              <a:lnSpc>
                <a:spcPct val="90000"/>
              </a:lnSpc>
              <a:spcBef>
                <a:spcPts val="1000"/>
              </a:spcBef>
              <a:spcAft>
                <a:spcPts val="0"/>
              </a:spcAft>
              <a:buSzPts val="1600"/>
              <a:buNone/>
            </a:pPr>
            <a:r>
              <a:t/>
            </a:r>
            <a:endParaRPr sz="1800">
              <a:latin typeface="Times New Roman"/>
              <a:ea typeface="Times New Roman"/>
              <a:cs typeface="Times New Roman"/>
              <a:sym typeface="Times New Roman"/>
            </a:endParaRPr>
          </a:p>
          <a:p>
            <a:pPr indent="-330200" lvl="0" marL="457200" rtl="0" algn="l">
              <a:lnSpc>
                <a:spcPct val="90000"/>
              </a:lnSpc>
              <a:spcBef>
                <a:spcPts val="1000"/>
              </a:spcBef>
              <a:spcAft>
                <a:spcPts val="0"/>
              </a:spcAft>
              <a:buSzPts val="1600"/>
              <a:buChar char="•"/>
            </a:pPr>
            <a:r>
              <a:rPr lang="en-US" sz="1800">
                <a:latin typeface="Times New Roman"/>
                <a:ea typeface="Times New Roman"/>
                <a:cs typeface="Times New Roman"/>
                <a:sym typeface="Times New Roman"/>
              </a:rPr>
              <a:t>This concept does not apply to class D and E.</a:t>
            </a:r>
            <a:endParaRPr/>
          </a:p>
          <a:p>
            <a:pPr indent="-228600" lvl="0" marL="457200" rtl="0" algn="l">
              <a:lnSpc>
                <a:spcPct val="90000"/>
              </a:lnSpc>
              <a:spcBef>
                <a:spcPts val="1000"/>
              </a:spcBef>
              <a:spcAft>
                <a:spcPts val="0"/>
              </a:spcAft>
              <a:buSzPts val="1600"/>
              <a:buNone/>
            </a:pPr>
            <a:r>
              <a:t/>
            </a:r>
            <a:endParaRPr sz="1800">
              <a:latin typeface="Times New Roman"/>
              <a:ea typeface="Times New Roman"/>
              <a:cs typeface="Times New Roman"/>
              <a:sym typeface="Times New Roman"/>
            </a:endParaRPr>
          </a:p>
          <a:p>
            <a:pPr indent="-330200" lvl="0" marL="457200" rtl="0" algn="l">
              <a:lnSpc>
                <a:spcPct val="90000"/>
              </a:lnSpc>
              <a:spcBef>
                <a:spcPts val="1000"/>
              </a:spcBef>
              <a:spcAft>
                <a:spcPts val="0"/>
              </a:spcAft>
              <a:buSzPts val="1600"/>
              <a:buChar char="•"/>
            </a:pPr>
            <a:r>
              <a:rPr lang="en-US" sz="1800">
                <a:latin typeface="Times New Roman"/>
                <a:ea typeface="Times New Roman"/>
                <a:cs typeface="Times New Roman"/>
                <a:sym typeface="Times New Roman"/>
              </a:rPr>
              <a:t>For class A, one byte defines netid, and three bytes define hostid.</a:t>
            </a:r>
            <a:endParaRPr/>
          </a:p>
          <a:p>
            <a:pPr indent="-228600" lvl="0" marL="457200" rtl="0" algn="l">
              <a:lnSpc>
                <a:spcPct val="90000"/>
              </a:lnSpc>
              <a:spcBef>
                <a:spcPts val="1000"/>
              </a:spcBef>
              <a:spcAft>
                <a:spcPts val="0"/>
              </a:spcAft>
              <a:buSzPts val="1600"/>
              <a:buNone/>
            </a:pPr>
            <a:r>
              <a:t/>
            </a:r>
            <a:endParaRPr sz="1800">
              <a:latin typeface="Times New Roman"/>
              <a:ea typeface="Times New Roman"/>
              <a:cs typeface="Times New Roman"/>
              <a:sym typeface="Times New Roman"/>
            </a:endParaRPr>
          </a:p>
          <a:p>
            <a:pPr indent="-330200" lvl="0" marL="457200" rtl="0" algn="l">
              <a:lnSpc>
                <a:spcPct val="90000"/>
              </a:lnSpc>
              <a:spcBef>
                <a:spcPts val="1000"/>
              </a:spcBef>
              <a:spcAft>
                <a:spcPts val="0"/>
              </a:spcAft>
              <a:buSzPts val="1600"/>
              <a:buChar char="•"/>
            </a:pPr>
            <a:r>
              <a:rPr lang="en-US" sz="1800">
                <a:latin typeface="Times New Roman"/>
                <a:ea typeface="Times New Roman"/>
                <a:cs typeface="Times New Roman"/>
                <a:sym typeface="Times New Roman"/>
              </a:rPr>
              <a:t>In class B, two bytes define the netid, and two bytes define the hostid.</a:t>
            </a:r>
            <a:endParaRPr/>
          </a:p>
          <a:p>
            <a:pPr indent="-228600" lvl="0" marL="457200" rtl="0" algn="l">
              <a:lnSpc>
                <a:spcPct val="90000"/>
              </a:lnSpc>
              <a:spcBef>
                <a:spcPts val="1000"/>
              </a:spcBef>
              <a:spcAft>
                <a:spcPts val="0"/>
              </a:spcAft>
              <a:buSzPts val="1600"/>
              <a:buNone/>
            </a:pPr>
            <a:r>
              <a:t/>
            </a:r>
            <a:endParaRPr sz="1800">
              <a:latin typeface="Times New Roman"/>
              <a:ea typeface="Times New Roman"/>
              <a:cs typeface="Times New Roman"/>
              <a:sym typeface="Times New Roman"/>
            </a:endParaRPr>
          </a:p>
          <a:p>
            <a:pPr indent="-330200" lvl="0" marL="457200" rtl="0" algn="l">
              <a:lnSpc>
                <a:spcPct val="90000"/>
              </a:lnSpc>
              <a:spcBef>
                <a:spcPts val="1000"/>
              </a:spcBef>
              <a:spcAft>
                <a:spcPts val="0"/>
              </a:spcAft>
              <a:buSzPts val="1600"/>
              <a:buChar char="•"/>
            </a:pPr>
            <a:r>
              <a:rPr lang="en-US" sz="1800">
                <a:latin typeface="Times New Roman"/>
                <a:ea typeface="Times New Roman"/>
                <a:cs typeface="Times New Roman"/>
                <a:sym typeface="Times New Roman"/>
              </a:rPr>
              <a:t>In class C, three bytes define the netid , and one byte defines the hostid.</a:t>
            </a:r>
            <a:endParaRPr/>
          </a:p>
        </p:txBody>
      </p:sp>
      <p:sp>
        <p:nvSpPr>
          <p:cNvPr id="270" name="Google Shape;270;p59"/>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271" name="Google Shape;271;p59"/>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60"/>
          <p:cNvPicPr preferRelativeResize="0"/>
          <p:nvPr/>
        </p:nvPicPr>
        <p:blipFill rotWithShape="1">
          <a:blip r:embed="rId3">
            <a:alphaModFix/>
          </a:blip>
          <a:srcRect b="0" l="0" r="0" t="0"/>
          <a:stretch/>
        </p:blipFill>
        <p:spPr>
          <a:xfrm>
            <a:off x="395288" y="3421714"/>
            <a:ext cx="8291512" cy="1620837"/>
          </a:xfrm>
          <a:prstGeom prst="rect">
            <a:avLst/>
          </a:prstGeom>
          <a:noFill/>
          <a:ln>
            <a:noFill/>
          </a:ln>
        </p:spPr>
      </p:pic>
      <p:sp>
        <p:nvSpPr>
          <p:cNvPr id="278" name="Google Shape;278;p60"/>
          <p:cNvSpPr txBox="1"/>
          <p:nvPr/>
        </p:nvSpPr>
        <p:spPr>
          <a:xfrm>
            <a:off x="457200" y="1020454"/>
            <a:ext cx="8229600" cy="3124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080"/>
              <a:buFont typeface="Noto Sans Symbols"/>
              <a:buNone/>
            </a:pPr>
            <a:r>
              <a:rPr b="1" i="0" lang="en-US" sz="1800" u="none" cap="none" strike="noStrike">
                <a:solidFill>
                  <a:srgbClr val="000000"/>
                </a:solidFill>
                <a:latin typeface="Times New Roman"/>
                <a:ea typeface="Times New Roman"/>
                <a:cs typeface="Times New Roman"/>
                <a:sym typeface="Times New Roman"/>
              </a:rPr>
              <a:t>Mask:</a:t>
            </a:r>
            <a:endParaRPr/>
          </a:p>
          <a:p>
            <a:pPr indent="-342900" lvl="0" marL="342900" marR="0" rtl="0" algn="l">
              <a:lnSpc>
                <a:spcPct val="100000"/>
              </a:lnSpc>
              <a:spcBef>
                <a:spcPts val="360"/>
              </a:spcBef>
              <a:spcAft>
                <a:spcPts val="0"/>
              </a:spcAft>
              <a:buClr>
                <a:schemeClr val="folHlink"/>
              </a:buClr>
              <a:buSzPts val="1080"/>
              <a:buFont typeface="Noto Sans Symbols"/>
              <a:buChar char="■"/>
            </a:pPr>
            <a:r>
              <a:rPr b="0" i="0" lang="en-US" sz="1800" u="none" cap="none" strike="noStrike">
                <a:solidFill>
                  <a:srgbClr val="000000"/>
                </a:solidFill>
                <a:latin typeface="Times New Roman"/>
                <a:ea typeface="Times New Roman"/>
                <a:cs typeface="Times New Roman"/>
                <a:sym typeface="Times New Roman"/>
              </a:rPr>
              <a:t>The concept does not apply to classes D and E.</a:t>
            </a:r>
            <a:endParaRPr/>
          </a:p>
          <a:p>
            <a:pPr indent="-342900" lvl="0" marL="342900" marR="0" rtl="0" algn="l">
              <a:lnSpc>
                <a:spcPct val="100000"/>
              </a:lnSpc>
              <a:spcBef>
                <a:spcPts val="360"/>
              </a:spcBef>
              <a:spcAft>
                <a:spcPts val="0"/>
              </a:spcAft>
              <a:buClr>
                <a:schemeClr val="folHlink"/>
              </a:buClr>
              <a:buSzPts val="1080"/>
              <a:buFont typeface="Noto Sans Symbols"/>
              <a:buChar char="■"/>
            </a:pPr>
            <a:r>
              <a:rPr b="0" i="0" lang="en-US" sz="1800" u="none" cap="none" strike="noStrike">
                <a:solidFill>
                  <a:srgbClr val="000000"/>
                </a:solidFill>
                <a:latin typeface="Times New Roman"/>
                <a:ea typeface="Times New Roman"/>
                <a:cs typeface="Times New Roman"/>
                <a:sym typeface="Times New Roman"/>
              </a:rPr>
              <a:t>The mask can help us find netid and hostid.</a:t>
            </a:r>
            <a:endParaRPr/>
          </a:p>
          <a:p>
            <a:pPr indent="-342900" lvl="0" marL="342900" marR="0" rtl="0" algn="l">
              <a:lnSpc>
                <a:spcPct val="100000"/>
              </a:lnSpc>
              <a:spcBef>
                <a:spcPts val="360"/>
              </a:spcBef>
              <a:spcAft>
                <a:spcPts val="0"/>
              </a:spcAft>
              <a:buClr>
                <a:schemeClr val="folHlink"/>
              </a:buClr>
              <a:buSzPts val="1080"/>
              <a:buFont typeface="Noto Sans Symbols"/>
              <a:buChar char="■"/>
            </a:pPr>
            <a:r>
              <a:rPr b="0" i="0" lang="en-US" sz="1800" u="none" cap="none" strike="noStrike">
                <a:solidFill>
                  <a:srgbClr val="000000"/>
                </a:solidFill>
                <a:latin typeface="Times New Roman"/>
                <a:ea typeface="Times New Roman"/>
                <a:cs typeface="Times New Roman"/>
                <a:sym typeface="Times New Roman"/>
              </a:rPr>
              <a:t>The last column shows the mask in the form /n, where n can be 8,16, or 24. This notation is called </a:t>
            </a:r>
            <a:r>
              <a:rPr b="0" i="0" lang="en-US" sz="1800" u="sng" cap="none" strike="noStrike">
                <a:solidFill>
                  <a:srgbClr val="000000"/>
                </a:solidFill>
                <a:latin typeface="Times New Roman"/>
                <a:ea typeface="Times New Roman"/>
                <a:cs typeface="Times New Roman"/>
                <a:sym typeface="Times New Roman"/>
              </a:rPr>
              <a:t>slash notation</a:t>
            </a:r>
            <a:r>
              <a:rPr b="0" i="0" lang="en-US" sz="1800" u="none" cap="none" strike="noStrike">
                <a:solidFill>
                  <a:srgbClr val="000000"/>
                </a:solidFill>
                <a:latin typeface="Times New Roman"/>
                <a:ea typeface="Times New Roman"/>
                <a:cs typeface="Times New Roman"/>
                <a:sym typeface="Times New Roman"/>
              </a:rPr>
              <a:t> or </a:t>
            </a:r>
            <a:r>
              <a:rPr b="0" i="0" lang="en-US" sz="1800" u="sng" cap="none" strike="noStrike">
                <a:solidFill>
                  <a:srgbClr val="000000"/>
                </a:solidFill>
                <a:latin typeface="Times New Roman"/>
                <a:ea typeface="Times New Roman"/>
                <a:cs typeface="Times New Roman"/>
                <a:sym typeface="Times New Roman"/>
              </a:rPr>
              <a:t>Classless Interdomain Routing (CIDR) notation</a:t>
            </a:r>
            <a:r>
              <a:rPr b="0" i="0" lang="en-US" sz="1800" u="none" cap="none" strike="noStrike">
                <a:solidFill>
                  <a:srgbClr val="000000"/>
                </a:solidFill>
                <a:latin typeface="Times New Roman"/>
                <a:ea typeface="Times New Roman"/>
                <a:cs typeface="Times New Roman"/>
                <a:sym typeface="Times New Roman"/>
              </a:rPr>
              <a:t>.</a:t>
            </a:r>
            <a:endParaRPr/>
          </a:p>
          <a:p>
            <a:pPr indent="-274320" lvl="0" marL="342900" marR="0" rtl="0" algn="l">
              <a:lnSpc>
                <a:spcPct val="100000"/>
              </a:lnSpc>
              <a:spcBef>
                <a:spcPts val="360"/>
              </a:spcBef>
              <a:spcAft>
                <a:spcPts val="0"/>
              </a:spcAft>
              <a:buClr>
                <a:schemeClr val="folHlink"/>
              </a:buClr>
              <a:buSzPts val="1080"/>
              <a:buFont typeface="Noto Sans Symbols"/>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279" name="Google Shape;279;p60"/>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280" name="Google Shape;280;p60"/>
          <p:cNvSpPr txBox="1"/>
          <p:nvPr/>
        </p:nvSpPr>
        <p:spPr>
          <a:xfrm>
            <a:off x="2856860" y="5179323"/>
            <a:ext cx="362310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folHlink"/>
                </a:solidFill>
                <a:latin typeface="Times"/>
                <a:ea typeface="Times"/>
                <a:cs typeface="Times"/>
                <a:sym typeface="Times"/>
              </a:rPr>
              <a:t>Figure 6:  </a:t>
            </a:r>
            <a:r>
              <a:rPr b="0" i="0" lang="en-US" sz="1400" u="none" cap="none" strike="noStrike">
                <a:solidFill>
                  <a:srgbClr val="000000"/>
                </a:solidFill>
                <a:latin typeface="Times New Roman"/>
                <a:ea typeface="Times New Roman"/>
                <a:cs typeface="Times New Roman"/>
                <a:sym typeface="Times New Roman"/>
              </a:rPr>
              <a:t>Default masks for classful addressing</a:t>
            </a:r>
            <a:endParaRPr/>
          </a:p>
        </p:txBody>
      </p:sp>
      <p:sp>
        <p:nvSpPr>
          <p:cNvPr id="281" name="Google Shape;281;p60"/>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
        <p:nvSpPr>
          <p:cNvPr id="282" name="Google Shape;282;p60"/>
          <p:cNvSpPr txBox="1"/>
          <p:nvPr/>
        </p:nvSpPr>
        <p:spPr>
          <a:xfrm>
            <a:off x="249936" y="151204"/>
            <a:ext cx="457200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Network Masks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61"/>
          <p:cNvSpPr txBox="1"/>
          <p:nvPr/>
        </p:nvSpPr>
        <p:spPr>
          <a:xfrm>
            <a:off x="591312" y="2678566"/>
            <a:ext cx="8229600" cy="3124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080"/>
              <a:buFont typeface="Noto Sans Symbols"/>
              <a:buNone/>
            </a:pPr>
            <a:r>
              <a:t/>
            </a:r>
            <a:endParaRPr b="0" i="0" sz="1800" u="none" cap="none" strike="noStrike">
              <a:solidFill>
                <a:srgbClr val="000000"/>
              </a:solidFill>
              <a:latin typeface="Times New Roman"/>
              <a:ea typeface="Times New Roman"/>
              <a:cs typeface="Times New Roman"/>
              <a:sym typeface="Times New Roman"/>
            </a:endParaRPr>
          </a:p>
          <a:p>
            <a:pPr indent="-274320" lvl="0" marL="342900" marR="0" rtl="0" algn="l">
              <a:lnSpc>
                <a:spcPct val="100000"/>
              </a:lnSpc>
              <a:spcBef>
                <a:spcPts val="360"/>
              </a:spcBef>
              <a:spcAft>
                <a:spcPts val="0"/>
              </a:spcAft>
              <a:buClr>
                <a:schemeClr val="folHlink"/>
              </a:buClr>
              <a:buSzPts val="1080"/>
              <a:buFont typeface="Noto Sans Symbols"/>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289" name="Google Shape;289;p61"/>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290" name="Google Shape;290;p61"/>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
        <p:nvSpPr>
          <p:cNvPr id="291" name="Google Shape;291;p61"/>
          <p:cNvSpPr txBox="1"/>
          <p:nvPr/>
        </p:nvSpPr>
        <p:spPr>
          <a:xfrm>
            <a:off x="249936" y="151204"/>
            <a:ext cx="457200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Network Masks (Contd.)</a:t>
            </a:r>
            <a:endParaRPr b="1" i="0" sz="3200" u="none" cap="none" strike="noStrike">
              <a:solidFill>
                <a:schemeClr val="dk1"/>
              </a:solidFill>
              <a:latin typeface="Times New Roman"/>
              <a:ea typeface="Times New Roman"/>
              <a:cs typeface="Times New Roman"/>
              <a:sym typeface="Times New Roman"/>
            </a:endParaRPr>
          </a:p>
        </p:txBody>
      </p:sp>
      <p:sp>
        <p:nvSpPr>
          <p:cNvPr id="292" name="Google Shape;292;p61"/>
          <p:cNvSpPr/>
          <p:nvPr/>
        </p:nvSpPr>
        <p:spPr>
          <a:xfrm>
            <a:off x="268691" y="830586"/>
            <a:ext cx="8747261" cy="5668178"/>
          </a:xfrm>
          <a:prstGeom prst="rect">
            <a:avLst/>
          </a:prstGeom>
          <a:solidFill>
            <a:srgbClr val="FFFFFF"/>
          </a:solidFill>
          <a:ln>
            <a:noFill/>
          </a:ln>
        </p:spPr>
        <p:txBody>
          <a:bodyPr anchorCtr="0" anchor="ctr" bIns="63475" lIns="0" spcFirstLastPara="1" rIns="0" wrap="square" tIns="63475">
            <a:spAutoFit/>
          </a:bodyPr>
          <a:lstStyle/>
          <a:p>
            <a:pPr indent="0" lvl="0" marL="0" marR="0" rtl="0" algn="just">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An IP address on a Class A network that has not been subnetted would have an address/mask pair similar to: 10.20.15.1 </a:t>
            </a: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255.0.0.0. </a:t>
            </a:r>
            <a:endParaRPr/>
          </a:p>
          <a:p>
            <a:pPr indent="0" lvl="0" marL="0" marR="0" rtl="0" algn="just">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 order to see how the mask helps you identify the network and node parts of the address, convert the address and mask to binary numbers.</a:t>
            </a:r>
            <a:endParaRPr/>
          </a:p>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10.20.15.1 = 00001010.00010100.00001111.00000001</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255.0.0.0   = 11111111.00000000.00000000.00000000</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Once you have the address and the mask represented in binary, then identification of the network and host ID is easier. Any address bits which have corresponding mask bits set to 1 represent the network ID. Any address bits that have corresponding mask bits set to 0 represent the node ID.</a:t>
            </a:r>
            <a:endParaRPr/>
          </a:p>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10.20.15.1 = 00001010.00010100.00001111.00000001 </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255.0.0.0   = 11111111.00000000.00000000.00000000 </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net id  | 	      host id </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netid = 00001010 = 10 </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hostid = 00010100.00001111.00000001 = 20.15.1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62"/>
          <p:cNvSpPr txBox="1"/>
          <p:nvPr>
            <p:ph type="title"/>
          </p:nvPr>
        </p:nvSpPr>
        <p:spPr>
          <a:xfrm>
            <a:off x="0" y="75413"/>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sz="3200"/>
              <a:t>Rules for assigning Host ID:</a:t>
            </a:r>
            <a:endParaRPr/>
          </a:p>
        </p:txBody>
      </p:sp>
      <p:sp>
        <p:nvSpPr>
          <p:cNvPr id="298" name="Google Shape;298;p62"/>
          <p:cNvSpPr txBox="1"/>
          <p:nvPr>
            <p:ph idx="1" type="body"/>
          </p:nvPr>
        </p:nvSpPr>
        <p:spPr>
          <a:xfrm>
            <a:off x="457380" y="1670510"/>
            <a:ext cx="8229240" cy="2807221"/>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 Host ID is used to determine the host within any network. The Host ID is assigned based on the following rules:</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 Host ID must be unique within any network.</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 Host ID in which all the bits are set to 0 cannot be assigned as it is used to represent the network ID of the IP address.</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 Host ID in which all the bits are set to 1 cannot be assigned as it is reserved for the multicast address.</a:t>
            </a:r>
            <a:endParaRPr/>
          </a:p>
        </p:txBody>
      </p:sp>
      <p:sp>
        <p:nvSpPr>
          <p:cNvPr id="299" name="Google Shape;299;p62"/>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300" name="Google Shape;300;p62"/>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63"/>
          <p:cNvSpPr txBox="1"/>
          <p:nvPr>
            <p:ph type="title"/>
          </p:nvPr>
        </p:nvSpPr>
        <p:spPr>
          <a:xfrm>
            <a:off x="292230" y="0"/>
            <a:ext cx="5759777"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sz="3200"/>
              <a:t>Rules for assigning Network ID:</a:t>
            </a:r>
            <a:endParaRPr/>
          </a:p>
        </p:txBody>
      </p:sp>
      <p:sp>
        <p:nvSpPr>
          <p:cNvPr id="306" name="Google Shape;306;p63"/>
          <p:cNvSpPr txBox="1"/>
          <p:nvPr>
            <p:ph idx="1" type="body"/>
          </p:nvPr>
        </p:nvSpPr>
        <p:spPr>
          <a:xfrm>
            <a:off x="457380" y="1604520"/>
            <a:ext cx="8229240" cy="3977280"/>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If the hosts are located within the same local network, then they are assigned with the same network ID. The following are the rules for assigning Network ID:</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 network ID cannot start with 127 as 127 is used by Class A.</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 Network ID in which all the bits are set to 0 cannot be assigned as it is used to specify a particular host on the local network.</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 Network ID in which all the bits are set to 1 cannot be assigned as it is reserved for the multicast address.</a:t>
            </a:r>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sp>
        <p:nvSpPr>
          <p:cNvPr id="307" name="Google Shape;307;p63"/>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308" name="Google Shape;308;p63"/>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64"/>
          <p:cNvPicPr preferRelativeResize="0"/>
          <p:nvPr/>
        </p:nvPicPr>
        <p:blipFill rotWithShape="1">
          <a:blip r:embed="rId3">
            <a:alphaModFix/>
          </a:blip>
          <a:srcRect b="0" l="0" r="0" t="0"/>
          <a:stretch/>
        </p:blipFill>
        <p:spPr>
          <a:xfrm>
            <a:off x="508000" y="2293938"/>
            <a:ext cx="8026400" cy="2354262"/>
          </a:xfrm>
          <a:prstGeom prst="rect">
            <a:avLst/>
          </a:prstGeom>
          <a:noFill/>
          <a:ln>
            <a:noFill/>
          </a:ln>
        </p:spPr>
      </p:pic>
      <p:sp>
        <p:nvSpPr>
          <p:cNvPr id="315" name="Google Shape;315;p64"/>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316" name="Google Shape;316;p64"/>
          <p:cNvSpPr txBox="1"/>
          <p:nvPr/>
        </p:nvSpPr>
        <p:spPr>
          <a:xfrm>
            <a:off x="2187556" y="4904826"/>
            <a:ext cx="527420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folHlink"/>
                </a:solidFill>
                <a:latin typeface="Times"/>
                <a:ea typeface="Times"/>
                <a:cs typeface="Times"/>
                <a:sym typeface="Times"/>
              </a:rPr>
              <a:t>Figure 7:  </a:t>
            </a:r>
            <a:r>
              <a:rPr b="0" i="0" lang="en-US" sz="1400" u="none" cap="none" strike="noStrike">
                <a:solidFill>
                  <a:srgbClr val="000000"/>
                </a:solidFill>
                <a:latin typeface="Times New Roman"/>
                <a:ea typeface="Times New Roman"/>
                <a:cs typeface="Times New Roman"/>
                <a:sym typeface="Times New Roman"/>
              </a:rPr>
              <a:t>Number of blocks and block size in classful IPv4 addressing</a:t>
            </a:r>
            <a:endParaRPr/>
          </a:p>
        </p:txBody>
      </p:sp>
      <p:sp>
        <p:nvSpPr>
          <p:cNvPr id="317" name="Google Shape;317;p64"/>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graphicFrame>
        <p:nvGraphicFramePr>
          <p:cNvPr id="322" name="Google Shape;322;p65"/>
          <p:cNvGraphicFramePr/>
          <p:nvPr/>
        </p:nvGraphicFramePr>
        <p:xfrm>
          <a:off x="518474" y="1062989"/>
          <a:ext cx="3000000" cy="3000000"/>
        </p:xfrm>
        <a:graphic>
          <a:graphicData uri="http://schemas.openxmlformats.org/drawingml/2006/table">
            <a:tbl>
              <a:tblPr bandRow="1" firstRow="1">
                <a:noFill/>
                <a:tableStyleId>{4C44DC1F-D3A0-4799-A024-18591F643B8C}</a:tableStyleId>
              </a:tblPr>
              <a:tblGrid>
                <a:gridCol w="715975"/>
                <a:gridCol w="1028700"/>
                <a:gridCol w="1058100"/>
                <a:gridCol w="1067900"/>
                <a:gridCol w="999300"/>
                <a:gridCol w="1156075"/>
                <a:gridCol w="2165175"/>
              </a:tblGrid>
              <a:tr h="876000">
                <a:tc>
                  <a:txBody>
                    <a:bodyPr/>
                    <a:lstStyle/>
                    <a:p>
                      <a:pPr indent="0" lvl="0" marL="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Class</a:t>
                      </a:r>
                      <a:endParaRPr/>
                    </a:p>
                  </a:txBody>
                  <a:tcPr marT="34300" marB="34300" marR="68575" marL="68575"/>
                </a:tc>
                <a:tc>
                  <a:txBody>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Times New Roman"/>
                          <a:ea typeface="Times New Roman"/>
                          <a:cs typeface="Times New Roman"/>
                          <a:sym typeface="Times New Roman"/>
                        </a:rPr>
                        <a:t>Higher bits</a:t>
                      </a:r>
                      <a:endParaRPr sz="1800" u="none" cap="none" strike="noStrike">
                        <a:latin typeface="Times New Roman"/>
                        <a:ea typeface="Times New Roman"/>
                        <a:cs typeface="Times New Roman"/>
                        <a:sym typeface="Times New Roman"/>
                      </a:endParaRPr>
                    </a:p>
                  </a:txBody>
                  <a:tcPr marT="34300" marB="34300" marR="68575" marL="68575"/>
                </a:tc>
                <a:tc>
                  <a:txBody>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Times New Roman"/>
                          <a:ea typeface="Times New Roman"/>
                          <a:cs typeface="Times New Roman"/>
                          <a:sym typeface="Times New Roman"/>
                        </a:rPr>
                        <a:t>NET ID bits</a:t>
                      </a:r>
                      <a:endParaRPr sz="1800" u="none" cap="none" strike="noStrike">
                        <a:latin typeface="Times New Roman"/>
                        <a:ea typeface="Times New Roman"/>
                        <a:cs typeface="Times New Roman"/>
                        <a:sym typeface="Times New Roman"/>
                      </a:endParaRPr>
                    </a:p>
                  </a:txBody>
                  <a:tcPr marT="34300" marB="34300" marR="68575" marL="68575"/>
                </a:tc>
                <a:tc>
                  <a:txBody>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Times New Roman"/>
                          <a:ea typeface="Times New Roman"/>
                          <a:cs typeface="Times New Roman"/>
                          <a:sym typeface="Times New Roman"/>
                        </a:rPr>
                        <a:t>HOST ID bits</a:t>
                      </a:r>
                      <a:endParaRPr sz="1800" u="none" cap="none" strike="noStrike">
                        <a:latin typeface="Times New Roman"/>
                        <a:ea typeface="Times New Roman"/>
                        <a:cs typeface="Times New Roman"/>
                        <a:sym typeface="Times New Roman"/>
                      </a:endParaRPr>
                    </a:p>
                  </a:txBody>
                  <a:tcPr marT="34300" marB="34300" marR="68575" marL="68575"/>
                </a:tc>
                <a:tc>
                  <a:txBody>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Times New Roman"/>
                          <a:ea typeface="Times New Roman"/>
                          <a:cs typeface="Times New Roman"/>
                          <a:sym typeface="Times New Roman"/>
                        </a:rPr>
                        <a:t>No. of networks</a:t>
                      </a:r>
                      <a:endParaRPr sz="1800" u="none" cap="none" strike="noStrike">
                        <a:latin typeface="Times New Roman"/>
                        <a:ea typeface="Times New Roman"/>
                        <a:cs typeface="Times New Roman"/>
                        <a:sym typeface="Times New Roman"/>
                      </a:endParaRPr>
                    </a:p>
                  </a:txBody>
                  <a:tcPr marT="34300" marB="34300" marR="68575" marL="68575"/>
                </a:tc>
                <a:tc>
                  <a:txBody>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Times New Roman"/>
                          <a:ea typeface="Times New Roman"/>
                          <a:cs typeface="Times New Roman"/>
                          <a:sym typeface="Times New Roman"/>
                        </a:rPr>
                        <a:t>No. of hosts per network</a:t>
                      </a:r>
                      <a:endParaRPr sz="1800" u="none" cap="none" strike="noStrike">
                        <a:latin typeface="Times New Roman"/>
                        <a:ea typeface="Times New Roman"/>
                        <a:cs typeface="Times New Roman"/>
                        <a:sym typeface="Times New Roman"/>
                      </a:endParaRPr>
                    </a:p>
                  </a:txBody>
                  <a:tcPr marT="34300" marB="34300" marR="68575" marL="68575"/>
                </a:tc>
                <a:tc>
                  <a:txBody>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Times New Roman"/>
                          <a:ea typeface="Times New Roman"/>
                          <a:cs typeface="Times New Roman"/>
                          <a:sym typeface="Times New Roman"/>
                        </a:rPr>
                        <a:t>Range</a:t>
                      </a:r>
                      <a:endParaRPr sz="1800" u="none" cap="none" strike="noStrike">
                        <a:latin typeface="Times New Roman"/>
                        <a:ea typeface="Times New Roman"/>
                        <a:cs typeface="Times New Roman"/>
                        <a:sym typeface="Times New Roman"/>
                      </a:endParaRPr>
                    </a:p>
                  </a:txBody>
                  <a:tcPr marT="34300" marB="34300" marR="68575" marL="68575"/>
                </a:tc>
              </a:tr>
              <a:tr h="745150">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A</a:t>
                      </a:r>
                      <a:endParaRPr/>
                    </a:p>
                  </a:txBody>
                  <a:tcPr marT="34300" marB="34300" marR="68575" marL="68575"/>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0</a:t>
                      </a:r>
                      <a:endParaRPr/>
                    </a:p>
                  </a:txBody>
                  <a:tcPr marT="34300" marB="34300" marR="68575" marL="68575"/>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8</a:t>
                      </a:r>
                      <a:endParaRPr/>
                    </a:p>
                  </a:txBody>
                  <a:tcPr marT="34300" marB="34300" marR="68575" marL="68575"/>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24</a:t>
                      </a:r>
                      <a:endParaRPr/>
                    </a:p>
                  </a:txBody>
                  <a:tcPr marT="34300" marB="34300" marR="68575" marL="68575"/>
                </a:tc>
                <a:tc>
                  <a:txBody>
                    <a:bodyPr/>
                    <a:lstStyle/>
                    <a:p>
                      <a:pPr indent="0" lvl="0" marL="0" marR="0" rtl="0" algn="ctr">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2</a:t>
                      </a:r>
                      <a:r>
                        <a:rPr b="0" baseline="30000" i="0" lang="en-US" sz="1800" u="none" cap="none" strike="noStrike">
                          <a:solidFill>
                            <a:schemeClr val="dk1"/>
                          </a:solidFill>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34300" marB="34300" marR="68575" marL="68575"/>
                </a:tc>
                <a:tc>
                  <a:txBody>
                    <a:bodyPr/>
                    <a:lstStyle/>
                    <a:p>
                      <a:pPr indent="0" lvl="0" marL="0" marR="0" rtl="0" algn="ctr">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2</a:t>
                      </a:r>
                      <a:r>
                        <a:rPr b="0" baseline="30000" i="0" lang="en-US" sz="1800" u="none" cap="none" strike="noStrike">
                          <a:solidFill>
                            <a:schemeClr val="dk1"/>
                          </a:solidFill>
                          <a:latin typeface="Times New Roman"/>
                          <a:ea typeface="Times New Roman"/>
                          <a:cs typeface="Times New Roman"/>
                          <a:sym typeface="Times New Roman"/>
                        </a:rPr>
                        <a:t>24</a:t>
                      </a:r>
                      <a:endParaRPr sz="1800" u="none" cap="none" strike="noStrike">
                        <a:latin typeface="Times New Roman"/>
                        <a:ea typeface="Times New Roman"/>
                        <a:cs typeface="Times New Roman"/>
                        <a:sym typeface="Times New Roman"/>
                      </a:endParaRPr>
                    </a:p>
                  </a:txBody>
                  <a:tcPr marT="34300" marB="34300" marR="68575" marL="68575"/>
                </a:tc>
                <a:tc>
                  <a:txBody>
                    <a:bodyPr/>
                    <a:lstStyle/>
                    <a:p>
                      <a:pPr indent="0" lvl="0" marL="0" marR="0" rtl="0" algn="ctr">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0.0.0.0 to 127.255.255.255</a:t>
                      </a:r>
                      <a:endParaRPr sz="1800" u="none" cap="none" strike="noStrike">
                        <a:latin typeface="Times New Roman"/>
                        <a:ea typeface="Times New Roman"/>
                        <a:cs typeface="Times New Roman"/>
                        <a:sym typeface="Times New Roman"/>
                      </a:endParaRPr>
                    </a:p>
                  </a:txBody>
                  <a:tcPr marT="34300" marB="34300" marR="68575" marL="68575"/>
                </a:tc>
              </a:tr>
              <a:tr h="745150">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B</a:t>
                      </a:r>
                      <a:endParaRPr/>
                    </a:p>
                  </a:txBody>
                  <a:tcPr marT="34300" marB="34300" marR="68575" marL="68575"/>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10</a:t>
                      </a:r>
                      <a:endParaRPr/>
                    </a:p>
                  </a:txBody>
                  <a:tcPr marT="34300" marB="34300" marR="68575" marL="68575"/>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16</a:t>
                      </a:r>
                      <a:endParaRPr/>
                    </a:p>
                  </a:txBody>
                  <a:tcPr marT="34300" marB="34300" marR="68575" marL="68575"/>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16</a:t>
                      </a:r>
                      <a:endParaRPr/>
                    </a:p>
                  </a:txBody>
                  <a:tcPr marT="34300" marB="34300" marR="68575" marL="68575"/>
                </a:tc>
                <a:tc>
                  <a:txBody>
                    <a:bodyPr/>
                    <a:lstStyle/>
                    <a:p>
                      <a:pPr indent="0" lvl="0" marL="0" marR="0" rtl="0" algn="ctr">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2</a:t>
                      </a:r>
                      <a:r>
                        <a:rPr b="0" baseline="30000" i="0" lang="en-US" sz="1800" u="none" cap="none" strike="noStrike">
                          <a:solidFill>
                            <a:schemeClr val="dk1"/>
                          </a:solidFill>
                          <a:latin typeface="Times New Roman"/>
                          <a:ea typeface="Times New Roman"/>
                          <a:cs typeface="Times New Roman"/>
                          <a:sym typeface="Times New Roman"/>
                        </a:rPr>
                        <a:t>14</a:t>
                      </a:r>
                      <a:endParaRPr sz="1800" u="none" cap="none" strike="noStrike">
                        <a:latin typeface="Times New Roman"/>
                        <a:ea typeface="Times New Roman"/>
                        <a:cs typeface="Times New Roman"/>
                        <a:sym typeface="Times New Roman"/>
                      </a:endParaRPr>
                    </a:p>
                  </a:txBody>
                  <a:tcPr marT="34300" marB="34300" marR="68575" marL="68575"/>
                </a:tc>
                <a:tc>
                  <a:txBody>
                    <a:bodyPr/>
                    <a:lstStyle/>
                    <a:p>
                      <a:pPr indent="0" lvl="0" marL="0" marR="0" rtl="0" algn="ctr">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2</a:t>
                      </a:r>
                      <a:r>
                        <a:rPr b="0" baseline="30000" i="0" lang="en-US" sz="1800" u="none" cap="none" strike="noStrike">
                          <a:solidFill>
                            <a:schemeClr val="dk1"/>
                          </a:solidFill>
                          <a:latin typeface="Times New Roman"/>
                          <a:ea typeface="Times New Roman"/>
                          <a:cs typeface="Times New Roman"/>
                          <a:sym typeface="Times New Roman"/>
                        </a:rPr>
                        <a:t>16</a:t>
                      </a:r>
                      <a:endParaRPr sz="1800" u="none" cap="none" strike="noStrike">
                        <a:latin typeface="Times New Roman"/>
                        <a:ea typeface="Times New Roman"/>
                        <a:cs typeface="Times New Roman"/>
                        <a:sym typeface="Times New Roman"/>
                      </a:endParaRPr>
                    </a:p>
                  </a:txBody>
                  <a:tcPr marT="34300" marB="34300" marR="68575" marL="68575"/>
                </a:tc>
                <a:tc>
                  <a:txBody>
                    <a:bodyPr/>
                    <a:lstStyle/>
                    <a:p>
                      <a:pPr indent="0" lvl="0" marL="0" marR="0" rtl="0" algn="ctr">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128.0.0.0 to 191.255.255.255</a:t>
                      </a:r>
                      <a:endParaRPr sz="1800" u="none" cap="none" strike="noStrike">
                        <a:latin typeface="Times New Roman"/>
                        <a:ea typeface="Times New Roman"/>
                        <a:cs typeface="Times New Roman"/>
                        <a:sym typeface="Times New Roman"/>
                      </a:endParaRPr>
                    </a:p>
                  </a:txBody>
                  <a:tcPr marT="34300" marB="34300" marR="68575" marL="68575"/>
                </a:tc>
              </a:tr>
              <a:tr h="525600">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C</a:t>
                      </a:r>
                      <a:endParaRPr/>
                    </a:p>
                  </a:txBody>
                  <a:tcPr marT="34300" marB="34300" marR="68575" marL="68575"/>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110</a:t>
                      </a:r>
                      <a:endParaRPr/>
                    </a:p>
                  </a:txBody>
                  <a:tcPr marT="34300" marB="34300" marR="68575" marL="68575"/>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24</a:t>
                      </a:r>
                      <a:endParaRPr/>
                    </a:p>
                  </a:txBody>
                  <a:tcPr marT="34300" marB="34300" marR="68575" marL="68575"/>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8</a:t>
                      </a:r>
                      <a:endParaRPr/>
                    </a:p>
                  </a:txBody>
                  <a:tcPr marT="34300" marB="34300" marR="68575" marL="68575"/>
                </a:tc>
                <a:tc>
                  <a:txBody>
                    <a:bodyPr/>
                    <a:lstStyle/>
                    <a:p>
                      <a:pPr indent="0" lvl="0" marL="0" marR="0" rtl="0" algn="ctr">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2</a:t>
                      </a:r>
                      <a:r>
                        <a:rPr b="0" baseline="30000" i="0" lang="en-US" sz="1800" u="none" cap="none" strike="noStrike">
                          <a:solidFill>
                            <a:schemeClr val="dk1"/>
                          </a:solidFill>
                          <a:latin typeface="Times New Roman"/>
                          <a:ea typeface="Times New Roman"/>
                          <a:cs typeface="Times New Roman"/>
                          <a:sym typeface="Times New Roman"/>
                        </a:rPr>
                        <a:t>21</a:t>
                      </a:r>
                      <a:endParaRPr sz="1800" u="none" cap="none" strike="noStrike">
                        <a:latin typeface="Times New Roman"/>
                        <a:ea typeface="Times New Roman"/>
                        <a:cs typeface="Times New Roman"/>
                        <a:sym typeface="Times New Roman"/>
                      </a:endParaRPr>
                    </a:p>
                  </a:txBody>
                  <a:tcPr marT="34300" marB="34300" marR="68575" marL="68575"/>
                </a:tc>
                <a:tc>
                  <a:txBody>
                    <a:bodyPr/>
                    <a:lstStyle/>
                    <a:p>
                      <a:pPr indent="0" lvl="0" marL="0" marR="0" rtl="0" algn="ctr">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2</a:t>
                      </a:r>
                      <a:r>
                        <a:rPr b="0" baseline="30000" i="0" lang="en-US" sz="1800" u="none" cap="none" strike="noStrike">
                          <a:solidFill>
                            <a:schemeClr val="dk1"/>
                          </a:solidFill>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34300" marB="34300" marR="68575" marL="68575"/>
                </a:tc>
                <a:tc>
                  <a:txBody>
                    <a:bodyPr/>
                    <a:lstStyle/>
                    <a:p>
                      <a:pPr indent="0" lvl="0" marL="0" marR="0" rtl="0" algn="ctr">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192.0.0.0 to 223.255.255.255</a:t>
                      </a:r>
                      <a:endParaRPr sz="1800" u="none" cap="none" strike="noStrike">
                        <a:latin typeface="Times New Roman"/>
                        <a:ea typeface="Times New Roman"/>
                        <a:cs typeface="Times New Roman"/>
                        <a:sym typeface="Times New Roman"/>
                      </a:endParaRPr>
                    </a:p>
                  </a:txBody>
                  <a:tcPr marT="34300" marB="34300" marR="68575" marL="68575"/>
                </a:tc>
              </a:tr>
              <a:tr h="876000">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D</a:t>
                      </a:r>
                      <a:endParaRPr/>
                    </a:p>
                  </a:txBody>
                  <a:tcPr marT="34300" marB="34300" marR="68575" marL="68575"/>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1110</a:t>
                      </a:r>
                      <a:endParaRPr/>
                    </a:p>
                  </a:txBody>
                  <a:tcPr marT="34300" marB="34300" marR="68575" marL="68575"/>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Not defined</a:t>
                      </a:r>
                      <a:endParaRPr/>
                    </a:p>
                  </a:txBody>
                  <a:tcPr marT="34300" marB="34300" marR="68575" marL="68575"/>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Not defined</a:t>
                      </a:r>
                      <a:endParaRPr/>
                    </a:p>
                    <a:p>
                      <a:pPr indent="0" lvl="0" marL="0" marR="0" rtl="0" algn="ctr">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34300" marB="34300" marR="68575" marL="68575"/>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Not defined</a:t>
                      </a:r>
                      <a:endParaRPr/>
                    </a:p>
                    <a:p>
                      <a:pPr indent="0" lvl="0" marL="0" marR="0" rtl="0" algn="ctr">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34300" marB="34300" marR="68575" marL="68575"/>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Not defined</a:t>
                      </a:r>
                      <a:endParaRPr/>
                    </a:p>
                    <a:p>
                      <a:pPr indent="0" lvl="0" marL="0" marR="0" rtl="0" algn="ctr">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34300" marB="34300" marR="68575" marL="68575"/>
                </a:tc>
                <a:tc>
                  <a:txBody>
                    <a:bodyPr/>
                    <a:lstStyle/>
                    <a:p>
                      <a:pPr indent="0" lvl="0" marL="0" marR="0" rtl="0" algn="ctr">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224.0.0.0 to 239.255.255.255</a:t>
                      </a:r>
                      <a:endParaRPr sz="1800" u="none" cap="none" strike="noStrike">
                        <a:latin typeface="Times New Roman"/>
                        <a:ea typeface="Times New Roman"/>
                        <a:cs typeface="Times New Roman"/>
                        <a:sym typeface="Times New Roman"/>
                      </a:endParaRPr>
                    </a:p>
                  </a:txBody>
                  <a:tcPr marT="34300" marB="34300" marR="68575" marL="68575"/>
                </a:tc>
              </a:tr>
              <a:tr h="876000">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E</a:t>
                      </a:r>
                      <a:endParaRPr/>
                    </a:p>
                  </a:txBody>
                  <a:tcPr marT="34300" marB="34300" marR="68575" marL="68575"/>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1111</a:t>
                      </a:r>
                      <a:endParaRPr/>
                    </a:p>
                  </a:txBody>
                  <a:tcPr marT="34300" marB="34300" marR="68575" marL="68575"/>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Not defined</a:t>
                      </a:r>
                      <a:endParaRPr/>
                    </a:p>
                  </a:txBody>
                  <a:tcPr marT="34300" marB="34300" marR="68575" marL="68575"/>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Not defined</a:t>
                      </a:r>
                      <a:endParaRPr/>
                    </a:p>
                    <a:p>
                      <a:pPr indent="0" lvl="0" marL="0" marR="0" rtl="0" algn="ctr">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34300" marB="34300" marR="68575" marL="68575"/>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Not defined</a:t>
                      </a:r>
                      <a:endParaRPr/>
                    </a:p>
                    <a:p>
                      <a:pPr indent="0" lvl="0" marL="0" marR="0" rtl="0" algn="ctr">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34300" marB="34300" marR="68575" marL="68575"/>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Not defined</a:t>
                      </a:r>
                      <a:endParaRPr/>
                    </a:p>
                  </a:txBody>
                  <a:tcPr marT="34300" marB="34300" marR="68575" marL="68575"/>
                </a:tc>
                <a:tc>
                  <a:txBody>
                    <a:bodyPr/>
                    <a:lstStyle/>
                    <a:p>
                      <a:pPr indent="0" lvl="0" marL="0" marR="0" rtl="0" algn="ctr">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240.0.0.0 to 255.255.255.255</a:t>
                      </a:r>
                      <a:endParaRPr sz="1800" u="none" cap="none" strike="noStrike">
                        <a:latin typeface="Times New Roman"/>
                        <a:ea typeface="Times New Roman"/>
                        <a:cs typeface="Times New Roman"/>
                        <a:sym typeface="Times New Roman"/>
                      </a:endParaRPr>
                    </a:p>
                  </a:txBody>
                  <a:tcPr marT="34300" marB="34300" marR="68575" marL="68575"/>
                </a:tc>
              </a:tr>
            </a:tbl>
          </a:graphicData>
        </a:graphic>
      </p:graphicFrame>
      <p:sp>
        <p:nvSpPr>
          <p:cNvPr id="323" name="Google Shape;323;p65"/>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324" name="Google Shape;324;p65"/>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66"/>
          <p:cNvSpPr/>
          <p:nvPr/>
        </p:nvSpPr>
        <p:spPr>
          <a:xfrm>
            <a:off x="228600" y="1143000"/>
            <a:ext cx="8686800" cy="286232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Classless Addressing is one of the IP(Internet Protocol) address classifications. IP addresses are unique and universal. No two hosts will simultaneously have the same IP address in the world. The most common use of the classless addressing system Or Classless interdomain routing (CIDR) for actually addressing is to combine two or more class C networks to create a /23 or /22 Supernet.</a:t>
            </a:r>
            <a:endParaRPr/>
          </a:p>
          <a:p>
            <a:pPr indent="0" lvl="0" marL="0" marR="0" rtl="0" algn="just">
              <a:lnSpc>
                <a:spcPct val="100000"/>
              </a:lnSpc>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To overcome address depletion and give Internet access to  more organizations, classless addressing was designed and implemented. </a:t>
            </a:r>
            <a:endParaRPr/>
          </a:p>
          <a:p>
            <a:pPr indent="0" lvl="0" marL="0" marR="0" rtl="0" algn="just">
              <a:lnSpc>
                <a:spcPct val="100000"/>
              </a:lnSpc>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In this scheme, there are no classes but the addresses are still granted in blocks.</a:t>
            </a:r>
            <a:r>
              <a:rPr b="1" i="1" lang="en-US" sz="1800" u="none" cap="none" strike="noStrike">
                <a:solidFill>
                  <a:schemeClr val="dk1"/>
                </a:solidFill>
                <a:latin typeface="Times New Roman"/>
                <a:ea typeface="Times New Roman"/>
                <a:cs typeface="Times New Roman"/>
                <a:sym typeface="Times New Roman"/>
              </a:rPr>
              <a:t> </a:t>
            </a:r>
            <a:endParaRPr/>
          </a:p>
        </p:txBody>
      </p:sp>
      <p:sp>
        <p:nvSpPr>
          <p:cNvPr id="331" name="Google Shape;331;p66"/>
          <p:cNvSpPr txBox="1"/>
          <p:nvPr/>
        </p:nvSpPr>
        <p:spPr>
          <a:xfrm>
            <a:off x="95858" y="126390"/>
            <a:ext cx="3825086"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Classless Addressing</a:t>
            </a:r>
            <a:endParaRPr/>
          </a:p>
        </p:txBody>
      </p:sp>
      <p:sp>
        <p:nvSpPr>
          <p:cNvPr id="332" name="Google Shape;332;p66"/>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333" name="Google Shape;333;p66"/>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
        <p:nvSpPr>
          <p:cNvPr id="334" name="Google Shape;334;p66"/>
          <p:cNvSpPr txBox="1"/>
          <p:nvPr/>
        </p:nvSpPr>
        <p:spPr>
          <a:xfrm>
            <a:off x="266307" y="4330005"/>
            <a:ext cx="8462914" cy="178510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Number of Addresses in a Block</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There is only one condition on the number of addresses in a block; it must be a power of 2 (2, 4, 8, ...).</a:t>
            </a:r>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A household may be given a block of 2 addresses.</a:t>
            </a:r>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A small business may be given 16 addresses.</a:t>
            </a:r>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A large organization may be given 1024 addresses.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67"/>
          <p:cNvSpPr txBox="1"/>
          <p:nvPr/>
        </p:nvSpPr>
        <p:spPr>
          <a:xfrm>
            <a:off x="95858" y="126390"/>
            <a:ext cx="539602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Classless Addressing (Contd.)</a:t>
            </a:r>
            <a:endParaRPr/>
          </a:p>
        </p:txBody>
      </p:sp>
      <p:sp>
        <p:nvSpPr>
          <p:cNvPr id="341" name="Google Shape;341;p67"/>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342" name="Google Shape;342;p67"/>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
        <p:nvSpPr>
          <p:cNvPr id="343" name="Google Shape;343;p67"/>
          <p:cNvSpPr txBox="1"/>
          <p:nvPr/>
        </p:nvSpPr>
        <p:spPr>
          <a:xfrm>
            <a:off x="417135" y="1332282"/>
            <a:ext cx="8463000" cy="2646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Beginning Address</a:t>
            </a:r>
            <a:endParaRPr/>
          </a:p>
          <a:p>
            <a:pPr indent="0" lvl="0" marL="0" marR="0" rtl="0" algn="just">
              <a:lnSpc>
                <a:spcPct val="100000"/>
              </a:lnSpc>
              <a:spcBef>
                <a:spcPts val="0"/>
              </a:spcBef>
              <a:spcAft>
                <a:spcPts val="0"/>
              </a:spcAft>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The beginning address must be evenly divisible by the number of addresses.</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For example, if a block contains 4 addresses, the beginning address must be divisible by 4.</a:t>
            </a:r>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If the block has less than 256 addresses, we need to check only the rightmost byte.</a:t>
            </a:r>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If it has less than 65,536 addresses, we need to check only the two rightmost bytes, and so on.</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68"/>
          <p:cNvSpPr txBox="1"/>
          <p:nvPr/>
        </p:nvSpPr>
        <p:spPr>
          <a:xfrm>
            <a:off x="95858" y="126390"/>
            <a:ext cx="1895071"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Examples</a:t>
            </a:r>
            <a:endParaRPr/>
          </a:p>
        </p:txBody>
      </p:sp>
      <p:sp>
        <p:nvSpPr>
          <p:cNvPr id="349" name="Google Shape;349;p68"/>
          <p:cNvSpPr txBox="1"/>
          <p:nvPr/>
        </p:nvSpPr>
        <p:spPr>
          <a:xfrm>
            <a:off x="417135" y="1155156"/>
            <a:ext cx="8104695" cy="34163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Which of the following can be the beginning address of a block that contains 16 addresses?</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205.16.37.32</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190.16.42.44</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17.17.33.80</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123.45.24.52</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The address 205.16.37.32 is eligible because 32 is divisible by16.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The address 17.17.33.80 is eligible because 80 is divisible by 16.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2"/>
          <p:cNvSpPr txBox="1"/>
          <p:nvPr>
            <p:ph type="title"/>
          </p:nvPr>
        </p:nvSpPr>
        <p:spPr>
          <a:xfrm>
            <a:off x="452487" y="-74780"/>
            <a:ext cx="5486040" cy="91404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1800"/>
              <a:buNone/>
            </a:pPr>
            <a:r>
              <a:rPr b="1" lang="en-US" sz="3200"/>
              <a:t>Logical Addressing</a:t>
            </a:r>
            <a:endParaRPr/>
          </a:p>
        </p:txBody>
      </p:sp>
      <p:sp>
        <p:nvSpPr>
          <p:cNvPr id="112" name="Google Shape;112;p42"/>
          <p:cNvSpPr txBox="1"/>
          <p:nvPr>
            <p:ph idx="1" type="body"/>
          </p:nvPr>
        </p:nvSpPr>
        <p:spPr>
          <a:xfrm>
            <a:off x="628650" y="1526788"/>
            <a:ext cx="7886700" cy="4124597"/>
          </a:xfrm>
          <a:prstGeom prst="rect">
            <a:avLst/>
          </a:prstGeom>
          <a:noFill/>
          <a:ln>
            <a:noFill/>
          </a:ln>
        </p:spPr>
        <p:txBody>
          <a:bodyPr anchorCtr="0" anchor="t" bIns="0" lIns="0" spcFirstLastPara="1" rIns="0" wrap="square" tIns="0">
            <a:noAutofit/>
          </a:bodyPr>
          <a:lstStyle/>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Network Addressing is one of the major responsibilities of the network layer.</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Network addresses are always logical, i.e., software-based addresses.</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A host is also known as end system that has one link to the network. The boundary between the host and link is known as an interface. Therefore, the host can have only one interface.</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A router is different from the host in that it has two or more links that connect to it. The boundary between the router and link is known as an interface, and the router can have multiple interfaces, one for each of its links. Each interface is capable of sending and receiving the IP packets, so IP requires each interface to have an address.</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Each IP address is 32 bits long, and they are represented in the form of "dot-decimal notation" where each byte is written in the decimal form, and they are separated by the period. An IP address would look like 193.32.216.9 where 193 represents the decimal notation of first 8 bits of an address, 32 represents the decimal notation of second 8 bits of an address, and so on.</a:t>
            </a:r>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sp>
        <p:nvSpPr>
          <p:cNvPr id="113" name="Google Shape;113;p42"/>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114" name="Google Shape;114;p42"/>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9"/>
          <p:cNvSpPr txBox="1"/>
          <p:nvPr/>
        </p:nvSpPr>
        <p:spPr>
          <a:xfrm>
            <a:off x="95858" y="126390"/>
            <a:ext cx="1895071"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Examples</a:t>
            </a:r>
            <a:endParaRPr/>
          </a:p>
        </p:txBody>
      </p:sp>
      <p:sp>
        <p:nvSpPr>
          <p:cNvPr id="355" name="Google Shape;355;p69"/>
          <p:cNvSpPr txBox="1"/>
          <p:nvPr/>
        </p:nvSpPr>
        <p:spPr>
          <a:xfrm>
            <a:off x="417135" y="1155156"/>
            <a:ext cx="8104695" cy="369331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Which of the following can be the beginning address of a block that contains 1024 addresses?</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205.16.37.32</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190.16.42.0</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17.17.32.0</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123.45.24.52</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To be divisible by 1024, the rightmost byte of an address should be 0 and the second rightmost byte must be divisible by 4. Only the address 17.17.32.0 meets this condition.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70"/>
          <p:cNvSpPr txBox="1"/>
          <p:nvPr>
            <p:ph idx="1" type="body"/>
          </p:nvPr>
        </p:nvSpPr>
        <p:spPr>
          <a:xfrm>
            <a:off x="363179" y="1407534"/>
            <a:ext cx="8229600" cy="1753386"/>
          </a:xfrm>
          <a:prstGeom prst="rect">
            <a:avLst/>
          </a:prstGeom>
          <a:noFill/>
          <a:ln>
            <a:noFill/>
          </a:ln>
        </p:spPr>
        <p:txBody>
          <a:bodyPr anchorCtr="0" anchor="t" bIns="45700" lIns="91425" spcFirstLastPara="1" rIns="91425" wrap="square" tIns="45700">
            <a:noAutofit/>
          </a:bodyPr>
          <a:lstStyle/>
          <a:p>
            <a:pPr indent="-330200" lvl="0" marL="457200" rtl="0" algn="just">
              <a:lnSpc>
                <a:spcPct val="90000"/>
              </a:lnSpc>
              <a:spcBef>
                <a:spcPts val="1000"/>
              </a:spcBef>
              <a:spcAft>
                <a:spcPts val="0"/>
              </a:spcAft>
              <a:buSzPts val="1600"/>
              <a:buChar char="•"/>
            </a:pPr>
            <a:r>
              <a:rPr lang="en-US" sz="1800">
                <a:latin typeface="Times New Roman"/>
                <a:ea typeface="Times New Roman"/>
                <a:cs typeface="Times New Roman"/>
                <a:sym typeface="Times New Roman"/>
              </a:rPr>
              <a:t>If an organization was granted a large block in class A or B, it could divide the addresses into several contiguous groups and assign each group to smaller networks (called subnets).</a:t>
            </a:r>
            <a:endParaRPr/>
          </a:p>
          <a:p>
            <a:pPr indent="-228600" lvl="0" marL="457200" rtl="0" algn="just">
              <a:lnSpc>
                <a:spcPct val="90000"/>
              </a:lnSpc>
              <a:spcBef>
                <a:spcPts val="1000"/>
              </a:spcBef>
              <a:spcAft>
                <a:spcPts val="0"/>
              </a:spcAft>
              <a:buSzPts val="1600"/>
              <a:buNone/>
            </a:pPr>
            <a:r>
              <a:t/>
            </a:r>
            <a:endParaRPr sz="1800">
              <a:latin typeface="Times New Roman"/>
              <a:ea typeface="Times New Roman"/>
              <a:cs typeface="Times New Roman"/>
              <a:sym typeface="Times New Roman"/>
            </a:endParaRPr>
          </a:p>
          <a:p>
            <a:pPr indent="-330200" lvl="0" marL="457200" rtl="0" algn="just">
              <a:lnSpc>
                <a:spcPct val="90000"/>
              </a:lnSpc>
              <a:spcBef>
                <a:spcPts val="1000"/>
              </a:spcBef>
              <a:spcAft>
                <a:spcPts val="0"/>
              </a:spcAft>
              <a:buSzPts val="1600"/>
              <a:buChar char="•"/>
            </a:pPr>
            <a:r>
              <a:rPr lang="en-US" sz="1800">
                <a:latin typeface="Times New Roman"/>
                <a:ea typeface="Times New Roman"/>
                <a:cs typeface="Times New Roman"/>
                <a:sym typeface="Times New Roman"/>
              </a:rPr>
              <a:t>Subnetting increases the number of 1s in the mask.</a:t>
            </a:r>
            <a:endParaRPr/>
          </a:p>
        </p:txBody>
      </p:sp>
      <p:sp>
        <p:nvSpPr>
          <p:cNvPr id="361" name="Google Shape;361;p70"/>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362" name="Google Shape;362;p70"/>
          <p:cNvSpPr txBox="1"/>
          <p:nvPr/>
        </p:nvSpPr>
        <p:spPr>
          <a:xfrm>
            <a:off x="65989" y="0"/>
            <a:ext cx="4506011" cy="914040"/>
          </a:xfrm>
          <a:prstGeom prst="rect">
            <a:avLst/>
          </a:prstGeom>
          <a:noFill/>
          <a:ln>
            <a:noFill/>
          </a:ln>
        </p:spPr>
        <p:txBody>
          <a:bodyPr anchorCtr="0" anchor="t" bIns="45700" lIns="91425" spcFirstLastPara="1" rIns="91425" wrap="square" tIns="45700">
            <a:noAutofit/>
          </a:bodyPr>
          <a:lstStyle/>
          <a:p>
            <a:pPr indent="-330200" lvl="0" marL="457200" marR="0" rtl="0" algn="l">
              <a:lnSpc>
                <a:spcPct val="90000"/>
              </a:lnSpc>
              <a:spcBef>
                <a:spcPts val="1000"/>
              </a:spcBef>
              <a:spcAft>
                <a:spcPts val="0"/>
              </a:spcAft>
              <a:buClr>
                <a:schemeClr val="dk1"/>
              </a:buClr>
              <a:buSzPts val="1600"/>
              <a:buFont typeface="Noto Sans Symbols"/>
              <a:buNone/>
            </a:pPr>
            <a:r>
              <a:rPr b="1" i="0" lang="en-US" sz="3200" u="none" cap="none" strike="noStrike">
                <a:solidFill>
                  <a:schemeClr val="dk1"/>
                </a:solidFill>
                <a:latin typeface="Times New Roman"/>
                <a:ea typeface="Times New Roman"/>
                <a:cs typeface="Times New Roman"/>
                <a:sym typeface="Times New Roman"/>
              </a:rPr>
              <a:t>Subnetting</a:t>
            </a:r>
            <a:endParaRPr b="0" i="0" sz="1000" u="none" cap="none" strike="noStrike">
              <a:solidFill>
                <a:schemeClr val="dk1"/>
              </a:solidFill>
              <a:latin typeface="Times New Roman"/>
              <a:ea typeface="Times New Roman"/>
              <a:cs typeface="Times New Roman"/>
              <a:sym typeface="Times New Roman"/>
            </a:endParaRPr>
          </a:p>
        </p:txBody>
      </p:sp>
      <p:sp>
        <p:nvSpPr>
          <p:cNvPr id="363" name="Google Shape;363;p70"/>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71"/>
          <p:cNvSpPr txBox="1"/>
          <p:nvPr>
            <p:ph idx="1" type="body"/>
          </p:nvPr>
        </p:nvSpPr>
        <p:spPr>
          <a:xfrm>
            <a:off x="457200" y="1005170"/>
            <a:ext cx="8229600" cy="5249470"/>
          </a:xfrm>
          <a:prstGeom prst="rect">
            <a:avLst/>
          </a:prstGeom>
          <a:noFill/>
          <a:ln>
            <a:noFill/>
          </a:ln>
        </p:spPr>
        <p:txBody>
          <a:bodyPr anchorCtr="0" anchor="t" bIns="45700" lIns="91425" spcFirstLastPara="1" rIns="91425" wrap="square" tIns="45700">
            <a:noAutofit/>
          </a:bodyPr>
          <a:lstStyle/>
          <a:p>
            <a:pPr indent="-330200" lvl="0" marL="457200" rtl="0" algn="l">
              <a:lnSpc>
                <a:spcPct val="90000"/>
              </a:lnSpc>
              <a:spcBef>
                <a:spcPts val="1000"/>
              </a:spcBef>
              <a:spcAft>
                <a:spcPts val="0"/>
              </a:spcAft>
              <a:buSzPts val="1600"/>
              <a:buChar char="•"/>
            </a:pPr>
            <a:r>
              <a:rPr lang="en-US" sz="1800">
                <a:latin typeface="Times New Roman"/>
                <a:ea typeface="Times New Roman"/>
                <a:cs typeface="Times New Roman"/>
                <a:sym typeface="Times New Roman"/>
              </a:rPr>
              <a:t>The size of a class C block with a maximum number of 256 addresses did not satisfy the needs of most organizations.</a:t>
            </a:r>
            <a:endParaRPr/>
          </a:p>
          <a:p>
            <a:pPr indent="-228600" lvl="0" marL="457200" rtl="0" algn="l">
              <a:lnSpc>
                <a:spcPct val="90000"/>
              </a:lnSpc>
              <a:spcBef>
                <a:spcPts val="1000"/>
              </a:spcBef>
              <a:spcAft>
                <a:spcPts val="0"/>
              </a:spcAft>
              <a:buSzPts val="1600"/>
              <a:buNone/>
            </a:pPr>
            <a:r>
              <a:t/>
            </a:r>
            <a:endParaRPr sz="1800">
              <a:latin typeface="Times New Roman"/>
              <a:ea typeface="Times New Roman"/>
              <a:cs typeface="Times New Roman"/>
              <a:sym typeface="Times New Roman"/>
            </a:endParaRPr>
          </a:p>
          <a:p>
            <a:pPr indent="-330200" lvl="0" marL="457200" rtl="0" algn="l">
              <a:lnSpc>
                <a:spcPct val="90000"/>
              </a:lnSpc>
              <a:spcBef>
                <a:spcPts val="1000"/>
              </a:spcBef>
              <a:spcAft>
                <a:spcPts val="0"/>
              </a:spcAft>
              <a:buSzPts val="1600"/>
              <a:buChar char="•"/>
            </a:pPr>
            <a:r>
              <a:rPr lang="en-US" sz="1800">
                <a:latin typeface="Times New Roman"/>
                <a:ea typeface="Times New Roman"/>
                <a:cs typeface="Times New Roman"/>
                <a:sym typeface="Times New Roman"/>
              </a:rPr>
              <a:t>In supernetting, an organization can combine several class C blocks to create a larger range of addresses.</a:t>
            </a:r>
            <a:endParaRPr/>
          </a:p>
          <a:p>
            <a:pPr indent="-228600" lvl="0" marL="457200" rtl="0" algn="l">
              <a:lnSpc>
                <a:spcPct val="90000"/>
              </a:lnSpc>
              <a:spcBef>
                <a:spcPts val="1000"/>
              </a:spcBef>
              <a:spcAft>
                <a:spcPts val="0"/>
              </a:spcAft>
              <a:buSzPts val="1600"/>
              <a:buNone/>
            </a:pPr>
            <a:r>
              <a:t/>
            </a:r>
            <a:endParaRPr sz="1800">
              <a:latin typeface="Times New Roman"/>
              <a:ea typeface="Times New Roman"/>
              <a:cs typeface="Times New Roman"/>
              <a:sym typeface="Times New Roman"/>
            </a:endParaRPr>
          </a:p>
          <a:p>
            <a:pPr indent="-330200" lvl="0" marL="457200" rtl="0" algn="l">
              <a:lnSpc>
                <a:spcPct val="90000"/>
              </a:lnSpc>
              <a:spcBef>
                <a:spcPts val="1000"/>
              </a:spcBef>
              <a:spcAft>
                <a:spcPts val="0"/>
              </a:spcAft>
              <a:buSzPts val="1600"/>
              <a:buChar char="•"/>
            </a:pPr>
            <a:r>
              <a:rPr lang="en-US" sz="1800">
                <a:latin typeface="Times New Roman"/>
                <a:ea typeface="Times New Roman"/>
                <a:cs typeface="Times New Roman"/>
                <a:sym typeface="Times New Roman"/>
              </a:rPr>
              <a:t>In other words, several networks are combined to create a supernetwork or supernet.</a:t>
            </a:r>
            <a:endParaRPr/>
          </a:p>
          <a:p>
            <a:pPr indent="-330200" lvl="0" marL="457200" rtl="0" algn="l">
              <a:lnSpc>
                <a:spcPct val="90000"/>
              </a:lnSpc>
              <a:spcBef>
                <a:spcPts val="1000"/>
              </a:spcBef>
              <a:spcAft>
                <a:spcPts val="0"/>
              </a:spcAft>
              <a:buSzPts val="1600"/>
              <a:buChar char="•"/>
            </a:pPr>
            <a:r>
              <a:rPr lang="en-US" sz="1800">
                <a:latin typeface="Times New Roman"/>
                <a:ea typeface="Times New Roman"/>
                <a:cs typeface="Times New Roman"/>
                <a:sym typeface="Times New Roman"/>
              </a:rPr>
              <a:t>E.g. an organization that needs 1000 addresses can be granted four contiguous class C blocks.</a:t>
            </a:r>
            <a:endParaRPr/>
          </a:p>
          <a:p>
            <a:pPr indent="-228600" lvl="0" marL="457200" rtl="0" algn="l">
              <a:lnSpc>
                <a:spcPct val="90000"/>
              </a:lnSpc>
              <a:spcBef>
                <a:spcPts val="1000"/>
              </a:spcBef>
              <a:spcAft>
                <a:spcPts val="0"/>
              </a:spcAft>
              <a:buSzPts val="1600"/>
              <a:buNone/>
            </a:pPr>
            <a:r>
              <a:t/>
            </a:r>
            <a:endParaRPr sz="1800">
              <a:latin typeface="Times New Roman"/>
              <a:ea typeface="Times New Roman"/>
              <a:cs typeface="Times New Roman"/>
              <a:sym typeface="Times New Roman"/>
            </a:endParaRPr>
          </a:p>
          <a:p>
            <a:pPr indent="-330200" lvl="0" marL="457200" rtl="0" algn="l">
              <a:lnSpc>
                <a:spcPct val="90000"/>
              </a:lnSpc>
              <a:spcBef>
                <a:spcPts val="1000"/>
              </a:spcBef>
              <a:spcAft>
                <a:spcPts val="0"/>
              </a:spcAft>
              <a:buSzPts val="1600"/>
              <a:buChar char="•"/>
            </a:pPr>
            <a:r>
              <a:rPr lang="en-US" sz="1800">
                <a:latin typeface="Times New Roman"/>
                <a:ea typeface="Times New Roman"/>
                <a:cs typeface="Times New Roman"/>
                <a:sym typeface="Times New Roman"/>
              </a:rPr>
              <a:t>Supernetting decreases the number of 1s in the mask.</a:t>
            </a:r>
            <a:endParaRPr/>
          </a:p>
          <a:p>
            <a:pPr indent="-330200" lvl="0" marL="457200" rtl="0" algn="l">
              <a:lnSpc>
                <a:spcPct val="90000"/>
              </a:lnSpc>
              <a:spcBef>
                <a:spcPts val="1000"/>
              </a:spcBef>
              <a:spcAft>
                <a:spcPts val="0"/>
              </a:spcAft>
              <a:buSzPts val="1600"/>
              <a:buChar char="•"/>
            </a:pPr>
            <a:r>
              <a:rPr lang="en-US" sz="1800">
                <a:latin typeface="Times New Roman"/>
                <a:ea typeface="Times New Roman"/>
                <a:cs typeface="Times New Roman"/>
                <a:sym typeface="Times New Roman"/>
              </a:rPr>
              <a:t>E.g. if an organization is given four class C blocks, the mask changes from /24 to /22.</a:t>
            </a:r>
            <a:endParaRPr/>
          </a:p>
          <a:p>
            <a:pPr indent="-330200" lvl="0" marL="457200" rtl="0" algn="l">
              <a:lnSpc>
                <a:spcPct val="90000"/>
              </a:lnSpc>
              <a:spcBef>
                <a:spcPts val="1000"/>
              </a:spcBef>
              <a:spcAft>
                <a:spcPts val="0"/>
              </a:spcAft>
              <a:buSzPts val="1600"/>
              <a:buChar char="•"/>
            </a:pPr>
            <a:r>
              <a:rPr lang="en-US" sz="1800">
                <a:latin typeface="Times New Roman"/>
                <a:ea typeface="Times New Roman"/>
                <a:cs typeface="Times New Roman"/>
                <a:sym typeface="Times New Roman"/>
              </a:rPr>
              <a:t>Classless addressing eliminated the need for supernetting.</a:t>
            </a:r>
            <a:endParaRPr/>
          </a:p>
        </p:txBody>
      </p:sp>
      <p:sp>
        <p:nvSpPr>
          <p:cNvPr id="369" name="Google Shape;369;p71"/>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370" name="Google Shape;370;p71"/>
          <p:cNvSpPr txBox="1"/>
          <p:nvPr/>
        </p:nvSpPr>
        <p:spPr>
          <a:xfrm>
            <a:off x="216816" y="0"/>
            <a:ext cx="4506011" cy="914040"/>
          </a:xfrm>
          <a:prstGeom prst="rect">
            <a:avLst/>
          </a:prstGeom>
          <a:noFill/>
          <a:ln>
            <a:noFill/>
          </a:ln>
        </p:spPr>
        <p:txBody>
          <a:bodyPr anchorCtr="0" anchor="t" bIns="45700" lIns="91425" spcFirstLastPara="1" rIns="91425" wrap="square" tIns="45700">
            <a:noAutofit/>
          </a:bodyPr>
          <a:lstStyle/>
          <a:p>
            <a:pPr indent="-330200" lvl="0" marL="457200" marR="0" rtl="0" algn="l">
              <a:lnSpc>
                <a:spcPct val="90000"/>
              </a:lnSpc>
              <a:spcBef>
                <a:spcPts val="1000"/>
              </a:spcBef>
              <a:spcAft>
                <a:spcPts val="0"/>
              </a:spcAft>
              <a:buClr>
                <a:schemeClr val="dk1"/>
              </a:buClr>
              <a:buSzPts val="1600"/>
              <a:buFont typeface="Noto Sans Symbols"/>
              <a:buNone/>
            </a:pPr>
            <a:r>
              <a:rPr b="1" i="0" lang="en-US" sz="3200" u="none" cap="none" strike="noStrike">
                <a:solidFill>
                  <a:schemeClr val="dk1"/>
                </a:solidFill>
                <a:latin typeface="Times New Roman"/>
                <a:ea typeface="Times New Roman"/>
                <a:cs typeface="Times New Roman"/>
                <a:sym typeface="Times New Roman"/>
              </a:rPr>
              <a:t>Supernetting</a:t>
            </a:r>
            <a:endParaRPr/>
          </a:p>
        </p:txBody>
      </p:sp>
      <p:sp>
        <p:nvSpPr>
          <p:cNvPr id="371" name="Google Shape;371;p71"/>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72"/>
          <p:cNvSpPr/>
          <p:nvPr/>
        </p:nvSpPr>
        <p:spPr>
          <a:xfrm>
            <a:off x="228600" y="1143000"/>
            <a:ext cx="8686800" cy="92333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In classless addressing, when an entity small or large, needs to be connected to the Internet, it is granted a block of addresses. The size of the block varies based on the need of the organization.</a:t>
            </a:r>
            <a:endParaRPr b="1" i="1" sz="1800" u="none" cap="none" strike="noStrike">
              <a:solidFill>
                <a:schemeClr val="dk1"/>
              </a:solidFill>
              <a:latin typeface="Times New Roman"/>
              <a:ea typeface="Times New Roman"/>
              <a:cs typeface="Times New Roman"/>
              <a:sym typeface="Times New Roman"/>
            </a:endParaRPr>
          </a:p>
        </p:txBody>
      </p:sp>
      <p:sp>
        <p:nvSpPr>
          <p:cNvPr id="378" name="Google Shape;378;p72"/>
          <p:cNvSpPr txBox="1"/>
          <p:nvPr/>
        </p:nvSpPr>
        <p:spPr>
          <a:xfrm>
            <a:off x="1578204" y="177800"/>
            <a:ext cx="288893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Address Blocks</a:t>
            </a:r>
            <a:endParaRPr/>
          </a:p>
        </p:txBody>
      </p:sp>
      <p:sp>
        <p:nvSpPr>
          <p:cNvPr id="379" name="Google Shape;379;p72"/>
          <p:cNvSpPr txBox="1"/>
          <p:nvPr/>
        </p:nvSpPr>
        <p:spPr>
          <a:xfrm>
            <a:off x="304800" y="3149600"/>
            <a:ext cx="135806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US" sz="1800" u="none" cap="none" strike="noStrike">
                <a:solidFill>
                  <a:schemeClr val="dk1"/>
                </a:solidFill>
                <a:latin typeface="Times New Roman"/>
                <a:ea typeface="Times New Roman"/>
                <a:cs typeface="Times New Roman"/>
                <a:sym typeface="Times New Roman"/>
              </a:rPr>
              <a:t>Restriction- </a:t>
            </a:r>
            <a:endParaRPr/>
          </a:p>
        </p:txBody>
      </p:sp>
      <p:sp>
        <p:nvSpPr>
          <p:cNvPr id="380" name="Google Shape;380;p72"/>
          <p:cNvSpPr/>
          <p:nvPr/>
        </p:nvSpPr>
        <p:spPr>
          <a:xfrm>
            <a:off x="304800" y="3822700"/>
            <a:ext cx="8686800" cy="923330"/>
          </a:xfrm>
          <a:prstGeom prst="rect">
            <a:avLst/>
          </a:prstGeom>
          <a:solidFill>
            <a:schemeClr val="lt1"/>
          </a:solidFill>
          <a:ln>
            <a:noFill/>
          </a:ln>
        </p:spPr>
        <p:txBody>
          <a:bodyPr anchorCtr="0" anchor="t" bIns="45700" lIns="91425" spcFirstLastPara="1" rIns="91425" wrap="square" tIns="45700">
            <a:spAutoFit/>
          </a:bodyPr>
          <a:lstStyle/>
          <a:p>
            <a:pPr indent="-514350" lvl="0" marL="514350" marR="0" rtl="0" algn="just">
              <a:lnSpc>
                <a:spcPct val="100000"/>
              </a:lnSpc>
              <a:spcBef>
                <a:spcPts val="0"/>
              </a:spcBef>
              <a:spcAft>
                <a:spcPts val="0"/>
              </a:spcAft>
              <a:buClr>
                <a:srgbClr val="000000"/>
              </a:buClr>
              <a:buSzPts val="1800"/>
              <a:buFont typeface="Tahoma"/>
              <a:buAutoNum type="arabicPeriod"/>
            </a:pPr>
            <a:r>
              <a:rPr b="0" i="0" lang="en-US" sz="1800" u="none" cap="none" strike="noStrike">
                <a:solidFill>
                  <a:schemeClr val="dk1"/>
                </a:solidFill>
                <a:latin typeface="Times New Roman"/>
                <a:ea typeface="Times New Roman"/>
                <a:cs typeface="Times New Roman"/>
                <a:sym typeface="Times New Roman"/>
              </a:rPr>
              <a:t>The addresses in a block must be contiguous.</a:t>
            </a:r>
            <a:endParaRPr/>
          </a:p>
          <a:p>
            <a:pPr indent="-514350" lvl="0" marL="514350" marR="0" rtl="0" algn="just">
              <a:lnSpc>
                <a:spcPct val="100000"/>
              </a:lnSpc>
              <a:spcBef>
                <a:spcPts val="0"/>
              </a:spcBef>
              <a:spcAft>
                <a:spcPts val="0"/>
              </a:spcAft>
              <a:buClr>
                <a:srgbClr val="000000"/>
              </a:buClr>
              <a:buSzPts val="1800"/>
              <a:buFont typeface="Tahoma"/>
              <a:buAutoNum type="arabicPeriod"/>
            </a:pPr>
            <a:r>
              <a:rPr b="0" i="0" lang="en-US" sz="1800" u="none" cap="none" strike="noStrike">
                <a:solidFill>
                  <a:schemeClr val="dk1"/>
                </a:solidFill>
                <a:latin typeface="Times New Roman"/>
                <a:ea typeface="Times New Roman"/>
                <a:cs typeface="Times New Roman"/>
                <a:sym typeface="Times New Roman"/>
              </a:rPr>
              <a:t>The no of addresses in a block must be a power of 2.</a:t>
            </a:r>
            <a:endParaRPr/>
          </a:p>
          <a:p>
            <a:pPr indent="-514350" lvl="0" marL="514350" marR="0" rtl="0" algn="just">
              <a:lnSpc>
                <a:spcPct val="100000"/>
              </a:lnSpc>
              <a:spcBef>
                <a:spcPts val="0"/>
              </a:spcBef>
              <a:spcAft>
                <a:spcPts val="0"/>
              </a:spcAft>
              <a:buClr>
                <a:srgbClr val="000000"/>
              </a:buClr>
              <a:buSzPts val="1800"/>
              <a:buFont typeface="Tahoma"/>
              <a:buAutoNum type="arabicPeriod"/>
            </a:pPr>
            <a:r>
              <a:rPr b="0" i="0" lang="en-US" sz="1800" u="none" cap="none" strike="noStrike">
                <a:solidFill>
                  <a:schemeClr val="dk1"/>
                </a:solidFill>
                <a:latin typeface="Times New Roman"/>
                <a:ea typeface="Times New Roman"/>
                <a:cs typeface="Times New Roman"/>
                <a:sym typeface="Times New Roman"/>
              </a:rPr>
              <a:t>The first address must be evenly divisible by the number of addresses.</a:t>
            </a:r>
            <a:endParaRPr b="1" i="0" sz="1800" u="none" cap="none" strike="noStrike">
              <a:solidFill>
                <a:schemeClr val="dk1"/>
              </a:solidFill>
              <a:latin typeface="Times New Roman"/>
              <a:ea typeface="Times New Roman"/>
              <a:cs typeface="Times New Roman"/>
              <a:sym typeface="Times New Roman"/>
            </a:endParaRPr>
          </a:p>
        </p:txBody>
      </p:sp>
      <p:sp>
        <p:nvSpPr>
          <p:cNvPr id="381" name="Google Shape;381;p72"/>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382" name="Google Shape;382;p72"/>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73"/>
          <p:cNvSpPr/>
          <p:nvPr/>
        </p:nvSpPr>
        <p:spPr>
          <a:xfrm>
            <a:off x="228600" y="1143000"/>
            <a:ext cx="8686800" cy="286232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Figure (on next slide) shows a block of addresses, in both binary and dotted-decimal notation, granted to a small business that needs 16 addresses.</a:t>
            </a:r>
            <a:endParaRPr/>
          </a:p>
          <a:p>
            <a:pPr indent="0" lvl="0" marL="0" marR="0" rtl="0" algn="just">
              <a:lnSpc>
                <a:spcPct val="100000"/>
              </a:lnSpc>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We can see that the restrictions are applied to this block. The addresses are contiguous. </a:t>
            </a:r>
            <a:endParaRPr/>
          </a:p>
          <a:p>
            <a:pPr indent="0" lvl="0" marL="0" marR="0" rtl="0" algn="just">
              <a:lnSpc>
                <a:spcPct val="100000"/>
              </a:lnSpc>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The number of addresses is a power of 2 (16 = 2</a:t>
            </a:r>
            <a:r>
              <a:rPr b="0" baseline="30000" i="0" lang="en-US" sz="1800" u="none" cap="none" strike="noStrike">
                <a:solidFill>
                  <a:schemeClr val="dk1"/>
                </a:solidFill>
                <a:latin typeface="Times New Roman"/>
                <a:ea typeface="Times New Roman"/>
                <a:cs typeface="Times New Roman"/>
                <a:sym typeface="Times New Roman"/>
              </a:rPr>
              <a:t>4</a:t>
            </a:r>
            <a:r>
              <a:rPr b="0" i="0" lang="en-US" sz="1800" u="none" cap="none" strike="noStrike">
                <a:solidFill>
                  <a:schemeClr val="dk1"/>
                </a:solidFill>
                <a:latin typeface="Times New Roman"/>
                <a:ea typeface="Times New Roman"/>
                <a:cs typeface="Times New Roman"/>
                <a:sym typeface="Times New Roman"/>
              </a:rPr>
              <a:t>), and the first address is divisible by 16. </a:t>
            </a:r>
            <a:endParaRPr/>
          </a:p>
          <a:p>
            <a:pPr indent="0" lvl="0" marL="0" marR="0" rtl="0" algn="just">
              <a:lnSpc>
                <a:spcPct val="100000"/>
              </a:lnSpc>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The first address, when converted to a decimal number, is 3,440,387,360, which when divided by 16 results in 215,024,210. </a:t>
            </a:r>
            <a:endParaRPr/>
          </a:p>
        </p:txBody>
      </p:sp>
      <p:sp>
        <p:nvSpPr>
          <p:cNvPr id="389" name="Google Shape;389;p73"/>
          <p:cNvSpPr txBox="1"/>
          <p:nvPr/>
        </p:nvSpPr>
        <p:spPr>
          <a:xfrm>
            <a:off x="2707849" y="103697"/>
            <a:ext cx="173477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Example</a:t>
            </a:r>
            <a:endParaRPr/>
          </a:p>
        </p:txBody>
      </p:sp>
      <p:sp>
        <p:nvSpPr>
          <p:cNvPr id="390" name="Google Shape;390;p73"/>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391" name="Google Shape;391;p73"/>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id="397" name="Google Shape;397;p74"/>
          <p:cNvPicPr preferRelativeResize="0"/>
          <p:nvPr/>
        </p:nvPicPr>
        <p:blipFill rotWithShape="1">
          <a:blip r:embed="rId3">
            <a:alphaModFix/>
          </a:blip>
          <a:srcRect b="0" l="0" r="0" t="0"/>
          <a:stretch/>
        </p:blipFill>
        <p:spPr>
          <a:xfrm>
            <a:off x="782424" y="2194552"/>
            <a:ext cx="7753546" cy="2204411"/>
          </a:xfrm>
          <a:prstGeom prst="rect">
            <a:avLst/>
          </a:prstGeom>
          <a:noFill/>
          <a:ln>
            <a:noFill/>
          </a:ln>
        </p:spPr>
      </p:pic>
      <p:sp>
        <p:nvSpPr>
          <p:cNvPr id="398" name="Google Shape;398;p74"/>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399" name="Google Shape;399;p74"/>
          <p:cNvSpPr txBox="1"/>
          <p:nvPr/>
        </p:nvSpPr>
        <p:spPr>
          <a:xfrm>
            <a:off x="2310105" y="4707986"/>
            <a:ext cx="492474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folHlink"/>
                </a:solidFill>
                <a:latin typeface="Times"/>
                <a:ea typeface="Times"/>
                <a:cs typeface="Times"/>
                <a:sym typeface="Times"/>
              </a:rPr>
              <a:t>Figure 8:  </a:t>
            </a:r>
            <a:r>
              <a:rPr b="0" i="0" lang="en-US" sz="1400" u="none" cap="none" strike="noStrike">
                <a:solidFill>
                  <a:srgbClr val="000000"/>
                </a:solidFill>
                <a:latin typeface="Times New Roman"/>
                <a:ea typeface="Times New Roman"/>
                <a:cs typeface="Times New Roman"/>
                <a:sym typeface="Times New Roman"/>
              </a:rPr>
              <a:t>A block of 16 addresses granted to a small organization</a:t>
            </a:r>
            <a:endParaRPr/>
          </a:p>
        </p:txBody>
      </p:sp>
      <p:sp>
        <p:nvSpPr>
          <p:cNvPr id="400" name="Google Shape;400;p74"/>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
        <p:nvSpPr>
          <p:cNvPr id="401" name="Google Shape;401;p74"/>
          <p:cNvSpPr txBox="1"/>
          <p:nvPr/>
        </p:nvSpPr>
        <p:spPr>
          <a:xfrm>
            <a:off x="1831155" y="103697"/>
            <a:ext cx="319189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Example (contd.)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cxnSp>
        <p:nvCxnSpPr>
          <p:cNvPr id="407" name="Google Shape;407;p75"/>
          <p:cNvCxnSpPr/>
          <p:nvPr/>
        </p:nvCxnSpPr>
        <p:spPr>
          <a:xfrm>
            <a:off x="457200" y="2667000"/>
            <a:ext cx="8153400" cy="0"/>
          </a:xfrm>
          <a:prstGeom prst="straightConnector1">
            <a:avLst/>
          </a:prstGeom>
          <a:noFill/>
          <a:ln cap="flat" cmpd="sng" w="76200">
            <a:solidFill>
              <a:srgbClr val="009900"/>
            </a:solidFill>
            <a:prstDash val="solid"/>
            <a:round/>
            <a:headEnd len="med" w="med" type="none"/>
            <a:tailEnd len="med" w="med" type="none"/>
          </a:ln>
        </p:spPr>
      </p:cxnSp>
      <p:cxnSp>
        <p:nvCxnSpPr>
          <p:cNvPr id="408" name="Google Shape;408;p75"/>
          <p:cNvCxnSpPr/>
          <p:nvPr/>
        </p:nvCxnSpPr>
        <p:spPr>
          <a:xfrm>
            <a:off x="458788" y="3986750"/>
            <a:ext cx="8153400" cy="0"/>
          </a:xfrm>
          <a:prstGeom prst="straightConnector1">
            <a:avLst/>
          </a:prstGeom>
          <a:noFill/>
          <a:ln cap="flat" cmpd="sng" w="76200">
            <a:solidFill>
              <a:srgbClr val="009900"/>
            </a:solidFill>
            <a:prstDash val="solid"/>
            <a:round/>
            <a:headEnd len="med" w="med" type="none"/>
            <a:tailEnd len="med" w="med" type="none"/>
          </a:ln>
        </p:spPr>
      </p:cxnSp>
      <p:sp>
        <p:nvSpPr>
          <p:cNvPr id="409" name="Google Shape;409;p75"/>
          <p:cNvSpPr/>
          <p:nvPr/>
        </p:nvSpPr>
        <p:spPr>
          <a:xfrm>
            <a:off x="457200" y="2713672"/>
            <a:ext cx="8077200" cy="1200329"/>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In IPv4 addressing, a block of </a:t>
            </a:r>
            <a:br>
              <a:rPr b="1" i="0" lang="en-US" sz="1800" u="none" cap="none" strike="noStrike">
                <a:solidFill>
                  <a:schemeClr val="dk1"/>
                </a:solidFill>
                <a:latin typeface="Times New Roman"/>
                <a:ea typeface="Times New Roman"/>
                <a:cs typeface="Times New Roman"/>
                <a:sym typeface="Times New Roman"/>
              </a:rPr>
            </a:br>
            <a:r>
              <a:rPr b="1" i="0" lang="en-US" sz="1800" u="none" cap="none" strike="noStrike">
                <a:solidFill>
                  <a:schemeClr val="dk1"/>
                </a:solidFill>
                <a:latin typeface="Times New Roman"/>
                <a:ea typeface="Times New Roman"/>
                <a:cs typeface="Times New Roman"/>
                <a:sym typeface="Times New Roman"/>
              </a:rPr>
              <a:t>addresses can be defined as</a:t>
            </a:r>
            <a:endParaRPr/>
          </a:p>
          <a:p>
            <a:pPr indent="0" lvl="0" marL="0" marR="0" rtl="0" algn="ctr">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x.y.z.t /</a:t>
            </a:r>
            <a:r>
              <a:rPr b="1" i="1" lang="en-US" sz="1800" u="none" cap="none" strike="noStrike">
                <a:solidFill>
                  <a:schemeClr val="dk1"/>
                </a:solidFill>
                <a:latin typeface="Times New Roman"/>
                <a:ea typeface="Times New Roman"/>
                <a:cs typeface="Times New Roman"/>
                <a:sym typeface="Times New Roman"/>
              </a:rPr>
              <a:t>n</a:t>
            </a:r>
            <a:endParaRPr/>
          </a:p>
          <a:p>
            <a:pPr indent="0" lvl="0" marL="0" marR="0" rtl="0" algn="ctr">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in which x.y.z.t defines one of the addresses and the /</a:t>
            </a:r>
            <a:r>
              <a:rPr b="1" i="1" lang="en-US" sz="1800" u="none" cap="none" strike="noStrike">
                <a:solidFill>
                  <a:schemeClr val="dk1"/>
                </a:solidFill>
                <a:latin typeface="Times New Roman"/>
                <a:ea typeface="Times New Roman"/>
                <a:cs typeface="Times New Roman"/>
                <a:sym typeface="Times New Roman"/>
              </a:rPr>
              <a:t>n</a:t>
            </a:r>
            <a:r>
              <a:rPr b="1" i="0" lang="en-US" sz="1800" u="none" cap="none" strike="noStrike">
                <a:solidFill>
                  <a:schemeClr val="dk1"/>
                </a:solidFill>
                <a:latin typeface="Times New Roman"/>
                <a:ea typeface="Times New Roman"/>
                <a:cs typeface="Times New Roman"/>
                <a:sym typeface="Times New Roman"/>
              </a:rPr>
              <a:t> defines the mask.</a:t>
            </a:r>
            <a:endParaRPr/>
          </a:p>
        </p:txBody>
      </p:sp>
      <p:sp>
        <p:nvSpPr>
          <p:cNvPr id="410" name="Google Shape;410;p75"/>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411" name="Google Shape;411;p75"/>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cxnSp>
        <p:nvCxnSpPr>
          <p:cNvPr id="417" name="Google Shape;417;p76"/>
          <p:cNvCxnSpPr/>
          <p:nvPr/>
        </p:nvCxnSpPr>
        <p:spPr>
          <a:xfrm>
            <a:off x="457200" y="2667000"/>
            <a:ext cx="8153400" cy="0"/>
          </a:xfrm>
          <a:prstGeom prst="straightConnector1">
            <a:avLst/>
          </a:prstGeom>
          <a:noFill/>
          <a:ln cap="flat" cmpd="sng" w="76200">
            <a:solidFill>
              <a:srgbClr val="009900"/>
            </a:solidFill>
            <a:prstDash val="solid"/>
            <a:round/>
            <a:headEnd len="med" w="med" type="none"/>
            <a:tailEnd len="med" w="med" type="none"/>
          </a:ln>
        </p:spPr>
      </p:cxnSp>
      <p:cxnSp>
        <p:nvCxnSpPr>
          <p:cNvPr id="418" name="Google Shape;418;p76"/>
          <p:cNvCxnSpPr/>
          <p:nvPr/>
        </p:nvCxnSpPr>
        <p:spPr>
          <a:xfrm>
            <a:off x="458788" y="3495771"/>
            <a:ext cx="8153400" cy="0"/>
          </a:xfrm>
          <a:prstGeom prst="straightConnector1">
            <a:avLst/>
          </a:prstGeom>
          <a:noFill/>
          <a:ln cap="flat" cmpd="sng" w="76200">
            <a:solidFill>
              <a:srgbClr val="009900"/>
            </a:solidFill>
            <a:prstDash val="solid"/>
            <a:round/>
            <a:headEnd len="med" w="med" type="none"/>
            <a:tailEnd len="med" w="med" type="none"/>
          </a:ln>
        </p:spPr>
      </p:cxnSp>
      <p:sp>
        <p:nvSpPr>
          <p:cNvPr id="419" name="Google Shape;419;p76"/>
          <p:cNvSpPr/>
          <p:nvPr/>
        </p:nvSpPr>
        <p:spPr>
          <a:xfrm>
            <a:off x="457200" y="2759075"/>
            <a:ext cx="8077200" cy="646331"/>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chemeClr val="dk1"/>
                </a:solidFill>
                <a:latin typeface="Arial"/>
                <a:ea typeface="Arial"/>
                <a:cs typeface="Arial"/>
                <a:sym typeface="Arial"/>
              </a:rPr>
              <a:t>The first address in the block can be found by setting the rightmost </a:t>
            </a:r>
            <a:br>
              <a:rPr b="1" i="0" lang="en-US" sz="1800" u="none" cap="none" strike="noStrike">
                <a:solidFill>
                  <a:schemeClr val="dk1"/>
                </a:solidFill>
                <a:latin typeface="Arial"/>
                <a:ea typeface="Arial"/>
                <a:cs typeface="Arial"/>
                <a:sym typeface="Arial"/>
              </a:rPr>
            </a:br>
            <a:r>
              <a:rPr b="1" i="0" lang="en-US" sz="1800" u="none" cap="none" strike="noStrike">
                <a:solidFill>
                  <a:schemeClr val="dk1"/>
                </a:solidFill>
                <a:latin typeface="Arial"/>
                <a:ea typeface="Arial"/>
                <a:cs typeface="Arial"/>
                <a:sym typeface="Arial"/>
              </a:rPr>
              <a:t>32 − </a:t>
            </a:r>
            <a:r>
              <a:rPr b="1" i="1" lang="en-US" sz="1800" u="none" cap="none" strike="noStrike">
                <a:solidFill>
                  <a:schemeClr val="dk1"/>
                </a:solidFill>
                <a:latin typeface="Arial"/>
                <a:ea typeface="Arial"/>
                <a:cs typeface="Arial"/>
                <a:sym typeface="Arial"/>
              </a:rPr>
              <a:t>n</a:t>
            </a:r>
            <a:r>
              <a:rPr b="1" i="0" lang="en-US" sz="1800" u="none" cap="none" strike="noStrike">
                <a:solidFill>
                  <a:schemeClr val="dk1"/>
                </a:solidFill>
                <a:latin typeface="Arial"/>
                <a:ea typeface="Arial"/>
                <a:cs typeface="Arial"/>
                <a:sym typeface="Arial"/>
              </a:rPr>
              <a:t> bits to 0s.</a:t>
            </a:r>
            <a:endParaRPr/>
          </a:p>
        </p:txBody>
      </p:sp>
      <p:sp>
        <p:nvSpPr>
          <p:cNvPr id="420" name="Google Shape;420;p76"/>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421" name="Google Shape;421;p76"/>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7"/>
          <p:cNvSpPr/>
          <p:nvPr/>
        </p:nvSpPr>
        <p:spPr>
          <a:xfrm>
            <a:off x="233969" y="865191"/>
            <a:ext cx="8686800" cy="577081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A block of addresses is granted to a small organization. We know that one of the addresses is 205.16.37.39/28. What is the first address in the block? </a:t>
            </a:r>
            <a:endParaRPr/>
          </a:p>
          <a:p>
            <a:pPr indent="0" lvl="0" marL="0" marR="0" rtl="0" algn="just">
              <a:lnSpc>
                <a:spcPct val="100000"/>
              </a:lnSpc>
              <a:spcBef>
                <a:spcPts val="0"/>
              </a:spcBef>
              <a:spcAft>
                <a:spcPts val="0"/>
              </a:spcAft>
              <a:buNone/>
            </a:pPr>
            <a:r>
              <a:t/>
            </a:r>
            <a:endParaRPr b="1" i="0" sz="9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1800" u="none" cap="none" strike="noStrik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The block of addresses 205.16.37.39/28 represents a subnet with a subnet mask of 28 bits.</a:t>
            </a:r>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To determine the first and last addresses in the block, we need to convert the subnet mask to its binary representation and perform some calculations.</a:t>
            </a:r>
            <a:endParaRPr/>
          </a:p>
          <a:p>
            <a:pPr indent="0" lvl="0" marL="0" marR="0" rtl="0" algn="just">
              <a:lnSpc>
                <a:spcPct val="100000"/>
              </a:lnSpc>
              <a:spcBef>
                <a:spcPts val="0"/>
              </a:spcBef>
              <a:spcAft>
                <a:spcPts val="0"/>
              </a:spcAft>
              <a:buNone/>
            </a:pPr>
            <a:r>
              <a:t/>
            </a:r>
            <a:endParaRPr b="0" i="0" sz="9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The subnet mask 28 means that the first 28 bits of the IP address represent the network portion, and the remaining 4 bits are available for host addresses.</a:t>
            </a:r>
            <a:endParaRPr/>
          </a:p>
          <a:p>
            <a:pPr indent="0" lvl="0" marL="0" marR="0" rtl="0" algn="just">
              <a:lnSpc>
                <a:spcPct val="100000"/>
              </a:lnSpc>
              <a:spcBef>
                <a:spcPts val="0"/>
              </a:spcBef>
              <a:spcAft>
                <a:spcPts val="0"/>
              </a:spcAft>
              <a:buNone/>
            </a:pPr>
            <a:r>
              <a:t/>
            </a:r>
            <a:endParaRPr b="0" i="0" sz="9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Converting the subnet mask 28 to binary results in 32 bits with the first 28 bits set to 1 and the last 4 bits set to 0:</a:t>
            </a:r>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11111111.11111111.11111111.11110000</a:t>
            </a:r>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To calculate the first address, we perform a logical AND operation between the given address (205.16.37.39) and the subnet mask:</a:t>
            </a:r>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Address: 11001101.00010000.00100101.00100111</a:t>
            </a:r>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Subnet Mask: 11111111.11111111.11111111.11110000</a:t>
            </a:r>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AND Operation: 11001101.00010000.00100101.00100000</a:t>
            </a:r>
            <a:endParaRPr/>
          </a:p>
          <a:p>
            <a:pPr indent="0" lvl="0" marL="0" marR="0" rtl="0" algn="just">
              <a:lnSpc>
                <a:spcPct val="100000"/>
              </a:lnSpc>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The result of the AND operation gives us the network address, which is 205.16.37.32.</a:t>
            </a:r>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Therefore, the first address in the block is 205.16.37.32.  </a:t>
            </a:r>
            <a:endParaRPr/>
          </a:p>
        </p:txBody>
      </p:sp>
      <p:sp>
        <p:nvSpPr>
          <p:cNvPr id="428" name="Google Shape;428;p77"/>
          <p:cNvSpPr txBox="1"/>
          <p:nvPr/>
        </p:nvSpPr>
        <p:spPr>
          <a:xfrm>
            <a:off x="2707849" y="103697"/>
            <a:ext cx="173477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Example</a:t>
            </a:r>
            <a:endParaRPr/>
          </a:p>
        </p:txBody>
      </p:sp>
      <p:sp>
        <p:nvSpPr>
          <p:cNvPr id="429" name="Google Shape;429;p77"/>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430" name="Google Shape;430;p77"/>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78"/>
          <p:cNvSpPr txBox="1"/>
          <p:nvPr>
            <p:ph idx="1" type="body"/>
          </p:nvPr>
        </p:nvSpPr>
        <p:spPr>
          <a:xfrm>
            <a:off x="457200" y="1376313"/>
            <a:ext cx="8229600" cy="4749850"/>
          </a:xfrm>
          <a:prstGeom prst="rect">
            <a:avLst/>
          </a:prstGeom>
          <a:noFill/>
          <a:ln>
            <a:noFill/>
          </a:ln>
        </p:spPr>
        <p:txBody>
          <a:bodyPr anchorCtr="0" anchor="t" bIns="45700" lIns="91425" spcFirstLastPara="1" rIns="91425" wrap="square" tIns="45700">
            <a:noAutofit/>
          </a:bodyPr>
          <a:lstStyle/>
          <a:p>
            <a:pPr indent="-330200" lvl="0" marL="457200" rtl="0" algn="l">
              <a:lnSpc>
                <a:spcPct val="90000"/>
              </a:lnSpc>
              <a:spcBef>
                <a:spcPts val="1000"/>
              </a:spcBef>
              <a:spcAft>
                <a:spcPts val="0"/>
              </a:spcAft>
              <a:buSzPts val="1600"/>
              <a:buFont typeface="Noto Sans Symbols"/>
              <a:buNone/>
            </a:pPr>
            <a:r>
              <a:rPr b="1" lang="en-US" sz="1800"/>
              <a:t>Network Address:</a:t>
            </a:r>
            <a:endParaRPr/>
          </a:p>
          <a:p>
            <a:pPr indent="-330200" lvl="0" marL="457200" rtl="0" algn="l">
              <a:lnSpc>
                <a:spcPct val="90000"/>
              </a:lnSpc>
              <a:spcBef>
                <a:spcPts val="1000"/>
              </a:spcBef>
              <a:spcAft>
                <a:spcPts val="0"/>
              </a:spcAft>
              <a:buSzPts val="1600"/>
              <a:buFont typeface="Noto Sans Symbols"/>
              <a:buNone/>
            </a:pPr>
            <a:r>
              <a:t/>
            </a:r>
            <a:endParaRPr b="1" sz="1800"/>
          </a:p>
          <a:p>
            <a:pPr indent="-330200" lvl="0" marL="457200" rtl="0" algn="l">
              <a:lnSpc>
                <a:spcPct val="90000"/>
              </a:lnSpc>
              <a:spcBef>
                <a:spcPts val="1000"/>
              </a:spcBef>
              <a:spcAft>
                <a:spcPts val="0"/>
              </a:spcAft>
              <a:buSzPts val="1600"/>
              <a:buChar char="•"/>
            </a:pPr>
            <a:r>
              <a:rPr lang="en-US" sz="1800"/>
              <a:t>The first address is called the network address and defines the organization network</a:t>
            </a:r>
            <a:endParaRPr/>
          </a:p>
          <a:p>
            <a:pPr indent="-228600" lvl="0" marL="457200" rtl="0" algn="l">
              <a:lnSpc>
                <a:spcPct val="90000"/>
              </a:lnSpc>
              <a:spcBef>
                <a:spcPts val="1000"/>
              </a:spcBef>
              <a:spcAft>
                <a:spcPts val="0"/>
              </a:spcAft>
              <a:buSzPts val="1600"/>
              <a:buNone/>
            </a:pPr>
            <a:r>
              <a:t/>
            </a:r>
            <a:endParaRPr sz="1800"/>
          </a:p>
          <a:p>
            <a:pPr indent="-330200" lvl="0" marL="457200" rtl="0" algn="l">
              <a:lnSpc>
                <a:spcPct val="90000"/>
              </a:lnSpc>
              <a:spcBef>
                <a:spcPts val="1000"/>
              </a:spcBef>
              <a:spcAft>
                <a:spcPts val="0"/>
              </a:spcAft>
              <a:buSzPts val="1600"/>
              <a:buChar char="•"/>
            </a:pPr>
            <a:r>
              <a:rPr lang="en-US" sz="1800"/>
              <a:t>First address is used as the network address that represents the organization to the rest of the world.</a:t>
            </a:r>
            <a:endParaRPr/>
          </a:p>
        </p:txBody>
      </p:sp>
      <p:sp>
        <p:nvSpPr>
          <p:cNvPr id="436" name="Google Shape;436;p78"/>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437" name="Google Shape;437;p78"/>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3"/>
          <p:cNvSpPr txBox="1"/>
          <p:nvPr/>
        </p:nvSpPr>
        <p:spPr>
          <a:xfrm>
            <a:off x="7315201" y="5657851"/>
            <a:ext cx="184731" cy="3000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1350" u="none" cap="none" strike="noStrike">
              <a:solidFill>
                <a:schemeClr val="dk1"/>
              </a:solidFill>
              <a:latin typeface="Times New Roman"/>
              <a:ea typeface="Times New Roman"/>
              <a:cs typeface="Times New Roman"/>
              <a:sym typeface="Times New Roman"/>
            </a:endParaRPr>
          </a:p>
        </p:txBody>
      </p:sp>
      <p:pic>
        <p:nvPicPr>
          <p:cNvPr descr="Network Addressing" id="121" name="Google Shape;121;p43"/>
          <p:cNvPicPr preferRelativeResize="0"/>
          <p:nvPr/>
        </p:nvPicPr>
        <p:blipFill rotWithShape="1">
          <a:blip r:embed="rId3">
            <a:alphaModFix/>
          </a:blip>
          <a:srcRect b="0" l="0" r="0" t="0"/>
          <a:stretch/>
        </p:blipFill>
        <p:spPr>
          <a:xfrm>
            <a:off x="950323" y="1787979"/>
            <a:ext cx="6328955" cy="3703319"/>
          </a:xfrm>
          <a:prstGeom prst="rect">
            <a:avLst/>
          </a:prstGeom>
          <a:noFill/>
          <a:ln>
            <a:noFill/>
          </a:ln>
        </p:spPr>
      </p:pic>
      <p:sp>
        <p:nvSpPr>
          <p:cNvPr id="122" name="Google Shape;122;p43"/>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123" name="Google Shape;123;p43"/>
          <p:cNvSpPr txBox="1"/>
          <p:nvPr/>
        </p:nvSpPr>
        <p:spPr>
          <a:xfrm>
            <a:off x="2856860" y="5788656"/>
            <a:ext cx="278794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folHlink"/>
                </a:solidFill>
                <a:latin typeface="Times New Roman"/>
                <a:ea typeface="Times New Roman"/>
                <a:cs typeface="Times New Roman"/>
                <a:sym typeface="Times New Roman"/>
              </a:rPr>
              <a:t>Figure 1:  </a:t>
            </a:r>
            <a:r>
              <a:rPr b="0" i="0" lang="en-US" sz="1400" u="none" cap="none" strike="noStrike">
                <a:solidFill>
                  <a:srgbClr val="000000"/>
                </a:solidFill>
                <a:latin typeface="Times New Roman"/>
                <a:ea typeface="Times New Roman"/>
                <a:cs typeface="Times New Roman"/>
                <a:sym typeface="Times New Roman"/>
              </a:rPr>
              <a:t>Router and IP Addressing</a:t>
            </a:r>
            <a:endParaRPr/>
          </a:p>
        </p:txBody>
      </p:sp>
      <p:sp>
        <p:nvSpPr>
          <p:cNvPr id="124" name="Google Shape;124;p43"/>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
        <p:nvSpPr>
          <p:cNvPr id="125" name="Google Shape;125;p43"/>
          <p:cNvSpPr txBox="1"/>
          <p:nvPr>
            <p:ph type="title"/>
          </p:nvPr>
        </p:nvSpPr>
        <p:spPr>
          <a:xfrm>
            <a:off x="245098" y="0"/>
            <a:ext cx="5486040" cy="914040"/>
          </a:xfrm>
          <a:prstGeom prst="rect">
            <a:avLst/>
          </a:prstGeom>
          <a:noFill/>
          <a:ln>
            <a:noFill/>
          </a:ln>
        </p:spPr>
        <p:txBody>
          <a:bodyPr anchorCtr="0" anchor="ctr" bIns="0" lIns="0" spcFirstLastPara="1" rIns="0" wrap="square" tIns="0">
            <a:normAutofit/>
          </a:bodyPr>
          <a:lstStyle/>
          <a:p>
            <a:pPr indent="0" lvl="0" marL="0" rtl="0" algn="ctr">
              <a:lnSpc>
                <a:spcPct val="90000"/>
              </a:lnSpc>
              <a:spcBef>
                <a:spcPts val="0"/>
              </a:spcBef>
              <a:spcAft>
                <a:spcPts val="0"/>
              </a:spcAft>
              <a:buSzPts val="1800"/>
              <a:buNone/>
            </a:pPr>
            <a:r>
              <a:rPr b="1" lang="en-US" sz="3200"/>
              <a:t>Logical Addressing (contd.)</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cxnSp>
        <p:nvCxnSpPr>
          <p:cNvPr id="443" name="Google Shape;443;p79"/>
          <p:cNvCxnSpPr/>
          <p:nvPr/>
        </p:nvCxnSpPr>
        <p:spPr>
          <a:xfrm>
            <a:off x="457200" y="2667000"/>
            <a:ext cx="8153400" cy="0"/>
          </a:xfrm>
          <a:prstGeom prst="straightConnector1">
            <a:avLst/>
          </a:prstGeom>
          <a:noFill/>
          <a:ln cap="flat" cmpd="sng" w="76200">
            <a:solidFill>
              <a:srgbClr val="009900"/>
            </a:solidFill>
            <a:prstDash val="solid"/>
            <a:round/>
            <a:headEnd len="med" w="med" type="none"/>
            <a:tailEnd len="med" w="med" type="none"/>
          </a:ln>
        </p:spPr>
      </p:cxnSp>
      <p:cxnSp>
        <p:nvCxnSpPr>
          <p:cNvPr id="444" name="Google Shape;444;p79"/>
          <p:cNvCxnSpPr/>
          <p:nvPr/>
        </p:nvCxnSpPr>
        <p:spPr>
          <a:xfrm>
            <a:off x="458788" y="3495773"/>
            <a:ext cx="8153400" cy="0"/>
          </a:xfrm>
          <a:prstGeom prst="straightConnector1">
            <a:avLst/>
          </a:prstGeom>
          <a:noFill/>
          <a:ln cap="flat" cmpd="sng" w="76200">
            <a:solidFill>
              <a:srgbClr val="009900"/>
            </a:solidFill>
            <a:prstDash val="solid"/>
            <a:round/>
            <a:headEnd len="med" w="med" type="none"/>
            <a:tailEnd len="med" w="med" type="none"/>
          </a:ln>
        </p:spPr>
      </p:cxnSp>
      <p:sp>
        <p:nvSpPr>
          <p:cNvPr id="445" name="Google Shape;445;p79"/>
          <p:cNvSpPr/>
          <p:nvPr/>
        </p:nvSpPr>
        <p:spPr>
          <a:xfrm>
            <a:off x="457200" y="2759075"/>
            <a:ext cx="8077200" cy="646331"/>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The last address in the block can be found by setting the rightmost </a:t>
            </a:r>
            <a:br>
              <a:rPr b="1" i="0" lang="en-US" sz="1800" u="none" cap="none" strike="noStrike">
                <a:solidFill>
                  <a:schemeClr val="dk1"/>
                </a:solidFill>
                <a:latin typeface="Times New Roman"/>
                <a:ea typeface="Times New Roman"/>
                <a:cs typeface="Times New Roman"/>
                <a:sym typeface="Times New Roman"/>
              </a:rPr>
            </a:br>
            <a:r>
              <a:rPr b="1" i="0" lang="en-US" sz="1800" u="none" cap="none" strike="noStrike">
                <a:solidFill>
                  <a:schemeClr val="dk1"/>
                </a:solidFill>
                <a:latin typeface="Times New Roman"/>
                <a:ea typeface="Times New Roman"/>
                <a:cs typeface="Times New Roman"/>
                <a:sym typeface="Times New Roman"/>
              </a:rPr>
              <a:t>32 - n bits to 1s.</a:t>
            </a:r>
            <a:endParaRPr/>
          </a:p>
        </p:txBody>
      </p:sp>
      <p:sp>
        <p:nvSpPr>
          <p:cNvPr id="446" name="Google Shape;446;p79"/>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447" name="Google Shape;447;p79"/>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80"/>
          <p:cNvSpPr/>
          <p:nvPr/>
        </p:nvSpPr>
        <p:spPr>
          <a:xfrm>
            <a:off x="228600" y="1257849"/>
            <a:ext cx="8686800" cy="480131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A block of addresses is granted to a small organization. We know that one of the addresses is 205.16.37.39/28. What is the last address in the block? </a:t>
            </a:r>
            <a:endParaRPr/>
          </a:p>
          <a:p>
            <a:pPr indent="0" lvl="0" marL="0" marR="0" rtl="0" algn="just">
              <a:lnSpc>
                <a:spcPct val="100000"/>
              </a:lnSpc>
              <a:spcBef>
                <a:spcPts val="0"/>
              </a:spcBef>
              <a:spcAft>
                <a:spcPts val="0"/>
              </a:spcAft>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1800" u="none" cap="none" strike="noStrik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To calculate the last address, we need to find the highest possible host address within the block. Since we have 4 bits available for host addresses (2^4 = 16), the highest host address is obtained by setting all 4 bits to 1:</a:t>
            </a:r>
            <a:endParaRPr/>
          </a:p>
          <a:p>
            <a:pPr indent="0" lvl="0" marL="0" marR="0" rtl="0" algn="just">
              <a:lnSpc>
                <a:spcPct val="100000"/>
              </a:lnSpc>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Address: 11001101.00010000.00100101.00100111</a:t>
            </a:r>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Subnet Mask: 11111111.11111111.11111111.11110000</a:t>
            </a:r>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OR Operation: 11001101.00010000.00100101.00101111</a:t>
            </a:r>
            <a:endParaRPr/>
          </a:p>
          <a:p>
            <a:pPr indent="0" lvl="0" marL="0" marR="0" rtl="0" algn="just">
              <a:lnSpc>
                <a:spcPct val="100000"/>
              </a:lnSpc>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The result of the OR operation gives us the broadcast address, which is 205.16.37.47. However, the last address in the block is always reserved as the broadcast address, so the actual last usable address is the one before the broadcast address. Therefore, the last address in the block is 205.16.37.46.</a:t>
            </a:r>
            <a:endParaRPr/>
          </a:p>
          <a:p>
            <a:pPr indent="0" lvl="0" marL="0" marR="0" rtl="0" algn="just">
              <a:lnSpc>
                <a:spcPct val="100000"/>
              </a:lnSpc>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454" name="Google Shape;454;p80"/>
          <p:cNvSpPr txBox="1"/>
          <p:nvPr/>
        </p:nvSpPr>
        <p:spPr>
          <a:xfrm>
            <a:off x="2707849" y="103697"/>
            <a:ext cx="173477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Example</a:t>
            </a:r>
            <a:endParaRPr/>
          </a:p>
        </p:txBody>
      </p:sp>
      <p:sp>
        <p:nvSpPr>
          <p:cNvPr id="455" name="Google Shape;455;p80"/>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456" name="Google Shape;456;p80"/>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cxnSp>
        <p:nvCxnSpPr>
          <p:cNvPr id="462" name="Google Shape;462;p81"/>
          <p:cNvCxnSpPr/>
          <p:nvPr/>
        </p:nvCxnSpPr>
        <p:spPr>
          <a:xfrm>
            <a:off x="457200" y="2667000"/>
            <a:ext cx="8153400" cy="0"/>
          </a:xfrm>
          <a:prstGeom prst="straightConnector1">
            <a:avLst/>
          </a:prstGeom>
          <a:noFill/>
          <a:ln cap="flat" cmpd="sng" w="76200">
            <a:solidFill>
              <a:srgbClr val="009900"/>
            </a:solidFill>
            <a:prstDash val="solid"/>
            <a:round/>
            <a:headEnd len="med" w="med" type="none"/>
            <a:tailEnd len="med" w="med" type="none"/>
          </a:ln>
        </p:spPr>
      </p:cxnSp>
      <p:cxnSp>
        <p:nvCxnSpPr>
          <p:cNvPr id="463" name="Google Shape;463;p81"/>
          <p:cNvCxnSpPr/>
          <p:nvPr/>
        </p:nvCxnSpPr>
        <p:spPr>
          <a:xfrm>
            <a:off x="458788" y="3486344"/>
            <a:ext cx="8153400" cy="0"/>
          </a:xfrm>
          <a:prstGeom prst="straightConnector1">
            <a:avLst/>
          </a:prstGeom>
          <a:noFill/>
          <a:ln cap="flat" cmpd="sng" w="76200">
            <a:solidFill>
              <a:srgbClr val="009900"/>
            </a:solidFill>
            <a:prstDash val="solid"/>
            <a:round/>
            <a:headEnd len="med" w="med" type="none"/>
            <a:tailEnd len="med" w="med" type="none"/>
          </a:ln>
        </p:spPr>
      </p:cxnSp>
      <p:sp>
        <p:nvSpPr>
          <p:cNvPr id="464" name="Google Shape;464;p81"/>
          <p:cNvSpPr/>
          <p:nvPr/>
        </p:nvSpPr>
        <p:spPr>
          <a:xfrm>
            <a:off x="457200" y="2759075"/>
            <a:ext cx="8077200" cy="646331"/>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The number of addresses in the block can be found by using the formula </a:t>
            </a:r>
            <a:br>
              <a:rPr b="1" i="0" lang="en-US" sz="1800" u="none" cap="none" strike="noStrike">
                <a:solidFill>
                  <a:schemeClr val="dk1"/>
                </a:solidFill>
                <a:latin typeface="Times New Roman"/>
                <a:ea typeface="Times New Roman"/>
                <a:cs typeface="Times New Roman"/>
                <a:sym typeface="Times New Roman"/>
              </a:rPr>
            </a:br>
            <a:r>
              <a:rPr b="1" i="0" lang="en-US" sz="1800" u="none" cap="none" strike="noStrike">
                <a:solidFill>
                  <a:schemeClr val="dk1"/>
                </a:solidFill>
                <a:latin typeface="Times New Roman"/>
                <a:ea typeface="Times New Roman"/>
                <a:cs typeface="Times New Roman"/>
                <a:sym typeface="Times New Roman"/>
              </a:rPr>
              <a:t>2</a:t>
            </a:r>
            <a:r>
              <a:rPr b="1" baseline="30000" i="0" lang="en-US" sz="1800" u="none" cap="none" strike="noStrike">
                <a:solidFill>
                  <a:schemeClr val="dk1"/>
                </a:solidFill>
                <a:latin typeface="Times New Roman"/>
                <a:ea typeface="Times New Roman"/>
                <a:cs typeface="Times New Roman"/>
                <a:sym typeface="Times New Roman"/>
              </a:rPr>
              <a:t>32-n</a:t>
            </a:r>
            <a:r>
              <a:rPr b="1" i="0" lang="en-US" sz="1800" u="none" cap="none" strike="noStrike">
                <a:solidFill>
                  <a:schemeClr val="dk1"/>
                </a:solidFill>
                <a:latin typeface="Times New Roman"/>
                <a:ea typeface="Times New Roman"/>
                <a:cs typeface="Times New Roman"/>
                <a:sym typeface="Times New Roman"/>
              </a:rPr>
              <a:t>.</a:t>
            </a:r>
            <a:endParaRPr/>
          </a:p>
        </p:txBody>
      </p:sp>
      <p:sp>
        <p:nvSpPr>
          <p:cNvPr id="465" name="Google Shape;465;p81"/>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466" name="Google Shape;466;p81"/>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82"/>
          <p:cNvSpPr/>
          <p:nvPr/>
        </p:nvSpPr>
        <p:spPr>
          <a:xfrm>
            <a:off x="228600" y="1143000"/>
            <a:ext cx="8686800" cy="286232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An organization that is granted a large block of addresses may want to create clusters of networks (subnets) and divide the addresses between the different subnets. </a:t>
            </a:r>
            <a:endParaRPr/>
          </a:p>
          <a:p>
            <a:pPr indent="0" lvl="0" marL="0" marR="0" rtl="0" algn="just">
              <a:lnSpc>
                <a:spcPct val="100000"/>
              </a:lnSpc>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The rest of the world still sees the organization as one entity; however internally there are several subnets. </a:t>
            </a:r>
            <a:endParaRPr/>
          </a:p>
          <a:p>
            <a:pPr indent="0" lvl="0" marL="0" marR="0" rtl="0" algn="just">
              <a:lnSpc>
                <a:spcPct val="100000"/>
              </a:lnSpc>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All messages are sent to the router that connects the organization to the rest of the Internet; the router routes the message to the appropriate subnets.</a:t>
            </a:r>
            <a:endParaRPr/>
          </a:p>
          <a:p>
            <a:pPr indent="0" lvl="0" marL="0" marR="0" rtl="0" algn="just">
              <a:lnSpc>
                <a:spcPct val="100000"/>
              </a:lnSpc>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The organization has its own mask and each subnet must also have its own.</a:t>
            </a:r>
            <a:endParaRPr b="1" i="0" sz="1800" u="none" cap="none" strike="noStrike">
              <a:solidFill>
                <a:schemeClr val="dk1"/>
              </a:solidFill>
              <a:latin typeface="Times New Roman"/>
              <a:ea typeface="Times New Roman"/>
              <a:cs typeface="Times New Roman"/>
              <a:sym typeface="Times New Roman"/>
            </a:endParaRPr>
          </a:p>
        </p:txBody>
      </p:sp>
      <p:sp>
        <p:nvSpPr>
          <p:cNvPr id="473" name="Google Shape;473;p82"/>
          <p:cNvSpPr txBox="1"/>
          <p:nvPr/>
        </p:nvSpPr>
        <p:spPr>
          <a:xfrm>
            <a:off x="239595" y="177800"/>
            <a:ext cx="6567824"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100" u="none" cap="none" strike="noStrike">
                <a:solidFill>
                  <a:schemeClr val="dk1"/>
                </a:solidFill>
                <a:latin typeface="Times New Roman"/>
                <a:ea typeface="Times New Roman"/>
                <a:cs typeface="Times New Roman"/>
                <a:sym typeface="Times New Roman"/>
              </a:rPr>
              <a:t>Three level of Hierarchy: subnetting</a:t>
            </a:r>
            <a:endParaRPr/>
          </a:p>
        </p:txBody>
      </p:sp>
      <p:sp>
        <p:nvSpPr>
          <p:cNvPr id="474" name="Google Shape;474;p82"/>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475" name="Google Shape;475;p82"/>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83"/>
          <p:cNvSpPr/>
          <p:nvPr/>
        </p:nvSpPr>
        <p:spPr>
          <a:xfrm>
            <a:off x="228600" y="1143000"/>
            <a:ext cx="8686800" cy="2585323"/>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Suppose an organization is given the block 17.12.40.0/26, which contains 64 IP addresses. The organization has three offices and needs to divide the addresses into three subblocks of 32,16, and 16 IP addresses.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We can find the new masks as</a:t>
            </a:r>
            <a:endParaRPr/>
          </a:p>
          <a:p>
            <a:pPr indent="-514350" lvl="0" marL="514350" marR="0" rtl="0" algn="just">
              <a:lnSpc>
                <a:spcPct val="100000"/>
              </a:lnSpc>
              <a:spcBef>
                <a:spcPts val="0"/>
              </a:spcBef>
              <a:spcAft>
                <a:spcPts val="0"/>
              </a:spcAft>
              <a:buClr>
                <a:srgbClr val="000000"/>
              </a:buClr>
              <a:buSzPts val="1800"/>
              <a:buFont typeface="Arial"/>
              <a:buAutoNum type="arabicPeriod"/>
            </a:pPr>
            <a:r>
              <a:rPr b="0" i="1" lang="en-US" sz="1800" u="none" cap="none" strike="noStrike">
                <a:solidFill>
                  <a:srgbClr val="000000"/>
                </a:solidFill>
                <a:latin typeface="Times New Roman"/>
                <a:ea typeface="Times New Roman"/>
                <a:cs typeface="Times New Roman"/>
                <a:sym typeface="Times New Roman"/>
              </a:rPr>
              <a:t>Suppose the mask for the first subnet is n</a:t>
            </a:r>
            <a:r>
              <a:rPr b="0" baseline="-25000" i="1" lang="en-US" sz="1800" u="none" cap="none" strike="noStrike">
                <a:solidFill>
                  <a:srgbClr val="000000"/>
                </a:solidFill>
                <a:latin typeface="Times New Roman"/>
                <a:ea typeface="Times New Roman"/>
                <a:cs typeface="Times New Roman"/>
                <a:sym typeface="Times New Roman"/>
              </a:rPr>
              <a:t>1</a:t>
            </a:r>
            <a:r>
              <a:rPr b="0" i="1" lang="en-US" sz="1800" u="none" cap="none" strike="noStrike">
                <a:solidFill>
                  <a:srgbClr val="000000"/>
                </a:solidFill>
                <a:latin typeface="Times New Roman"/>
                <a:ea typeface="Times New Roman"/>
                <a:cs typeface="Times New Roman"/>
                <a:sym typeface="Times New Roman"/>
              </a:rPr>
              <a:t> then 2</a:t>
            </a:r>
            <a:r>
              <a:rPr b="0" baseline="30000" i="1" lang="en-US" sz="1800" u="none" cap="none" strike="noStrike">
                <a:solidFill>
                  <a:srgbClr val="000000"/>
                </a:solidFill>
                <a:latin typeface="Times New Roman"/>
                <a:ea typeface="Times New Roman"/>
                <a:cs typeface="Times New Roman"/>
                <a:sym typeface="Times New Roman"/>
              </a:rPr>
              <a:t>32-n1</a:t>
            </a:r>
            <a:r>
              <a:rPr b="0" i="1" lang="en-US" sz="1800" u="none" cap="none" strike="noStrike">
                <a:solidFill>
                  <a:srgbClr val="000000"/>
                </a:solidFill>
                <a:latin typeface="Times New Roman"/>
                <a:ea typeface="Times New Roman"/>
                <a:cs typeface="Times New Roman"/>
                <a:sym typeface="Times New Roman"/>
              </a:rPr>
              <a:t> must be 32, which means n</a:t>
            </a:r>
            <a:r>
              <a:rPr b="0" baseline="-25000" i="1" lang="en-US" sz="1800" u="none" cap="none" strike="noStrike">
                <a:solidFill>
                  <a:srgbClr val="000000"/>
                </a:solidFill>
                <a:latin typeface="Times New Roman"/>
                <a:ea typeface="Times New Roman"/>
                <a:cs typeface="Times New Roman"/>
                <a:sym typeface="Times New Roman"/>
              </a:rPr>
              <a:t>1</a:t>
            </a:r>
            <a:r>
              <a:rPr b="0" i="1" lang="en-US" sz="1800" u="none" cap="none" strike="noStrike">
                <a:solidFill>
                  <a:srgbClr val="000000"/>
                </a:solidFill>
                <a:latin typeface="Times New Roman"/>
                <a:ea typeface="Times New Roman"/>
                <a:cs typeface="Times New Roman"/>
                <a:sym typeface="Times New Roman"/>
              </a:rPr>
              <a:t>=27.</a:t>
            </a:r>
            <a:endParaRPr/>
          </a:p>
          <a:p>
            <a:pPr indent="-514350" lvl="0" marL="514350" marR="0" rtl="0" algn="just">
              <a:lnSpc>
                <a:spcPct val="100000"/>
              </a:lnSpc>
              <a:spcBef>
                <a:spcPts val="0"/>
              </a:spcBef>
              <a:spcAft>
                <a:spcPts val="0"/>
              </a:spcAft>
              <a:buClr>
                <a:srgbClr val="000000"/>
              </a:buClr>
              <a:buSzPts val="1800"/>
              <a:buFont typeface="Arial"/>
              <a:buAutoNum type="arabicPeriod"/>
            </a:pPr>
            <a:r>
              <a:rPr b="0" i="1" lang="en-US" sz="1800" u="none" cap="none" strike="noStrike">
                <a:solidFill>
                  <a:srgbClr val="000000"/>
                </a:solidFill>
                <a:latin typeface="Times New Roman"/>
                <a:ea typeface="Times New Roman"/>
                <a:cs typeface="Times New Roman"/>
                <a:sym typeface="Times New Roman"/>
              </a:rPr>
              <a:t>Suppose the mask for the second subnet is n</a:t>
            </a:r>
            <a:r>
              <a:rPr b="0" baseline="-25000" i="1" lang="en-US" sz="1800" u="none" cap="none" strike="noStrike">
                <a:solidFill>
                  <a:srgbClr val="000000"/>
                </a:solidFill>
                <a:latin typeface="Times New Roman"/>
                <a:ea typeface="Times New Roman"/>
                <a:cs typeface="Times New Roman"/>
                <a:sym typeface="Times New Roman"/>
              </a:rPr>
              <a:t>2</a:t>
            </a:r>
            <a:r>
              <a:rPr b="0" i="1" lang="en-US" sz="1800" u="none" cap="none" strike="noStrike">
                <a:solidFill>
                  <a:srgbClr val="000000"/>
                </a:solidFill>
                <a:latin typeface="Times New Roman"/>
                <a:ea typeface="Times New Roman"/>
                <a:cs typeface="Times New Roman"/>
                <a:sym typeface="Times New Roman"/>
              </a:rPr>
              <a:t> then 2</a:t>
            </a:r>
            <a:r>
              <a:rPr b="0" baseline="30000" i="1" lang="en-US" sz="1800" u="none" cap="none" strike="noStrike">
                <a:solidFill>
                  <a:srgbClr val="000000"/>
                </a:solidFill>
                <a:latin typeface="Times New Roman"/>
                <a:ea typeface="Times New Roman"/>
                <a:cs typeface="Times New Roman"/>
                <a:sym typeface="Times New Roman"/>
              </a:rPr>
              <a:t>32-n2</a:t>
            </a:r>
            <a:r>
              <a:rPr b="0" i="1" lang="en-US" sz="1800" u="none" cap="none" strike="noStrike">
                <a:solidFill>
                  <a:srgbClr val="000000"/>
                </a:solidFill>
                <a:latin typeface="Times New Roman"/>
                <a:ea typeface="Times New Roman"/>
                <a:cs typeface="Times New Roman"/>
                <a:sym typeface="Times New Roman"/>
              </a:rPr>
              <a:t> must be 16, which means n</a:t>
            </a:r>
            <a:r>
              <a:rPr b="0" baseline="-25000" i="1" lang="en-US" sz="1800" u="none" cap="none" strike="noStrike">
                <a:solidFill>
                  <a:srgbClr val="000000"/>
                </a:solidFill>
                <a:latin typeface="Times New Roman"/>
                <a:ea typeface="Times New Roman"/>
                <a:cs typeface="Times New Roman"/>
                <a:sym typeface="Times New Roman"/>
              </a:rPr>
              <a:t>1</a:t>
            </a:r>
            <a:r>
              <a:rPr b="0" i="1" lang="en-US" sz="1800" u="none" cap="none" strike="noStrike">
                <a:solidFill>
                  <a:srgbClr val="000000"/>
                </a:solidFill>
                <a:latin typeface="Times New Roman"/>
                <a:ea typeface="Times New Roman"/>
                <a:cs typeface="Times New Roman"/>
                <a:sym typeface="Times New Roman"/>
              </a:rPr>
              <a:t>=28.</a:t>
            </a:r>
            <a:endParaRPr/>
          </a:p>
          <a:p>
            <a:pPr indent="-514350" lvl="0" marL="514350" marR="0" rtl="0" algn="just">
              <a:lnSpc>
                <a:spcPct val="100000"/>
              </a:lnSpc>
              <a:spcBef>
                <a:spcPts val="0"/>
              </a:spcBef>
              <a:spcAft>
                <a:spcPts val="0"/>
              </a:spcAft>
              <a:buClr>
                <a:srgbClr val="000000"/>
              </a:buClr>
              <a:buSzPts val="1800"/>
              <a:buFont typeface="Arial"/>
              <a:buAutoNum type="arabicPeriod"/>
            </a:pPr>
            <a:r>
              <a:rPr b="0" i="1" lang="en-US" sz="1800" u="none" cap="none" strike="noStrike">
                <a:solidFill>
                  <a:srgbClr val="000000"/>
                </a:solidFill>
                <a:latin typeface="Times New Roman"/>
                <a:ea typeface="Times New Roman"/>
                <a:cs typeface="Times New Roman"/>
                <a:sym typeface="Times New Roman"/>
              </a:rPr>
              <a:t>Suppose the mask for the third subnet is n</a:t>
            </a:r>
            <a:r>
              <a:rPr b="0" baseline="-25000" i="1" lang="en-US" sz="1800" u="none" cap="none" strike="noStrike">
                <a:solidFill>
                  <a:srgbClr val="000000"/>
                </a:solidFill>
                <a:latin typeface="Times New Roman"/>
                <a:ea typeface="Times New Roman"/>
                <a:cs typeface="Times New Roman"/>
                <a:sym typeface="Times New Roman"/>
              </a:rPr>
              <a:t>3</a:t>
            </a:r>
            <a:r>
              <a:rPr b="0" i="1" lang="en-US" sz="1800" u="none" cap="none" strike="noStrike">
                <a:solidFill>
                  <a:srgbClr val="000000"/>
                </a:solidFill>
                <a:latin typeface="Times New Roman"/>
                <a:ea typeface="Times New Roman"/>
                <a:cs typeface="Times New Roman"/>
                <a:sym typeface="Times New Roman"/>
              </a:rPr>
              <a:t> then 2</a:t>
            </a:r>
            <a:r>
              <a:rPr b="0" baseline="30000" i="1" lang="en-US" sz="1800" u="none" cap="none" strike="noStrike">
                <a:solidFill>
                  <a:srgbClr val="000000"/>
                </a:solidFill>
                <a:latin typeface="Times New Roman"/>
                <a:ea typeface="Times New Roman"/>
                <a:cs typeface="Times New Roman"/>
                <a:sym typeface="Times New Roman"/>
              </a:rPr>
              <a:t>32-n3</a:t>
            </a:r>
            <a:r>
              <a:rPr b="0" i="1" lang="en-US" sz="1800" u="none" cap="none" strike="noStrike">
                <a:solidFill>
                  <a:srgbClr val="000000"/>
                </a:solidFill>
                <a:latin typeface="Times New Roman"/>
                <a:ea typeface="Times New Roman"/>
                <a:cs typeface="Times New Roman"/>
                <a:sym typeface="Times New Roman"/>
              </a:rPr>
              <a:t> must be 16, which means n</a:t>
            </a:r>
            <a:r>
              <a:rPr b="0" baseline="-25000" i="1" lang="en-US" sz="1800" u="none" cap="none" strike="noStrike">
                <a:solidFill>
                  <a:srgbClr val="000000"/>
                </a:solidFill>
                <a:latin typeface="Times New Roman"/>
                <a:ea typeface="Times New Roman"/>
                <a:cs typeface="Times New Roman"/>
                <a:sym typeface="Times New Roman"/>
              </a:rPr>
              <a:t>1</a:t>
            </a:r>
            <a:r>
              <a:rPr b="0" i="1" lang="en-US" sz="1800" u="none" cap="none" strike="noStrike">
                <a:solidFill>
                  <a:srgbClr val="000000"/>
                </a:solidFill>
                <a:latin typeface="Times New Roman"/>
                <a:ea typeface="Times New Roman"/>
                <a:cs typeface="Times New Roman"/>
                <a:sym typeface="Times New Roman"/>
              </a:rPr>
              <a:t>=28.</a:t>
            </a:r>
            <a:endParaRPr b="0" i="1" sz="1800" u="none" cap="none" strike="noStrike">
              <a:solidFill>
                <a:srgbClr val="000000"/>
              </a:solidFill>
              <a:latin typeface="Times New Roman"/>
              <a:ea typeface="Times New Roman"/>
              <a:cs typeface="Times New Roman"/>
              <a:sym typeface="Times New Roman"/>
            </a:endParaRPr>
          </a:p>
        </p:txBody>
      </p:sp>
      <p:sp>
        <p:nvSpPr>
          <p:cNvPr id="482" name="Google Shape;482;p83"/>
          <p:cNvSpPr txBox="1"/>
          <p:nvPr/>
        </p:nvSpPr>
        <p:spPr>
          <a:xfrm>
            <a:off x="2707849" y="103697"/>
            <a:ext cx="173477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Example</a:t>
            </a:r>
            <a:endParaRPr/>
          </a:p>
        </p:txBody>
      </p:sp>
      <p:sp>
        <p:nvSpPr>
          <p:cNvPr id="483" name="Google Shape;483;p83"/>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484" name="Google Shape;484;p83"/>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pic>
        <p:nvPicPr>
          <p:cNvPr id="490" name="Google Shape;490;p84"/>
          <p:cNvPicPr preferRelativeResize="0"/>
          <p:nvPr/>
        </p:nvPicPr>
        <p:blipFill rotWithShape="1">
          <a:blip r:embed="rId3">
            <a:alphaModFix/>
          </a:blip>
          <a:srcRect b="0" l="0" r="0" t="0"/>
          <a:stretch/>
        </p:blipFill>
        <p:spPr>
          <a:xfrm>
            <a:off x="1753386" y="1336848"/>
            <a:ext cx="5492043" cy="4557909"/>
          </a:xfrm>
          <a:prstGeom prst="rect">
            <a:avLst/>
          </a:prstGeom>
          <a:noFill/>
          <a:ln>
            <a:noFill/>
          </a:ln>
        </p:spPr>
      </p:pic>
      <p:sp>
        <p:nvSpPr>
          <p:cNvPr id="491" name="Google Shape;491;p84"/>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492" name="Google Shape;492;p84"/>
          <p:cNvSpPr txBox="1"/>
          <p:nvPr/>
        </p:nvSpPr>
        <p:spPr>
          <a:xfrm>
            <a:off x="2187020" y="5990031"/>
            <a:ext cx="474271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folHlink"/>
                </a:solidFill>
                <a:latin typeface="Times"/>
                <a:ea typeface="Times"/>
                <a:cs typeface="Times"/>
                <a:sym typeface="Times"/>
              </a:rPr>
              <a:t>Figure 9:  </a:t>
            </a:r>
            <a:r>
              <a:rPr b="0" i="0" lang="en-US" sz="1400" u="none" cap="none" strike="noStrike">
                <a:solidFill>
                  <a:srgbClr val="000000"/>
                </a:solidFill>
                <a:latin typeface="Times New Roman"/>
                <a:ea typeface="Times New Roman"/>
                <a:cs typeface="Times New Roman"/>
                <a:sym typeface="Times New Roman"/>
              </a:rPr>
              <a:t>Configuration and addresses in a subnetted network</a:t>
            </a:r>
            <a:endParaRPr/>
          </a:p>
        </p:txBody>
      </p:sp>
      <p:sp>
        <p:nvSpPr>
          <p:cNvPr id="493" name="Google Shape;493;p84"/>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
        <p:nvSpPr>
          <p:cNvPr id="494" name="Google Shape;494;p84"/>
          <p:cNvSpPr txBox="1"/>
          <p:nvPr/>
        </p:nvSpPr>
        <p:spPr>
          <a:xfrm>
            <a:off x="1831155" y="103697"/>
            <a:ext cx="319189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Example (contd.)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85"/>
          <p:cNvSpPr txBox="1"/>
          <p:nvPr/>
        </p:nvSpPr>
        <p:spPr>
          <a:xfrm>
            <a:off x="320512" y="-122551"/>
            <a:ext cx="5064207"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Three-level hierarchy in an </a:t>
            </a:r>
            <a:endParaRPr/>
          </a:p>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IPv4 address</a:t>
            </a:r>
            <a:endParaRPr/>
          </a:p>
        </p:txBody>
      </p:sp>
      <p:pic>
        <p:nvPicPr>
          <p:cNvPr id="501" name="Google Shape;501;p85"/>
          <p:cNvPicPr preferRelativeResize="0"/>
          <p:nvPr/>
        </p:nvPicPr>
        <p:blipFill rotWithShape="1">
          <a:blip r:embed="rId3">
            <a:alphaModFix/>
          </a:blip>
          <a:srcRect b="0" l="0" r="0" t="0"/>
          <a:stretch/>
        </p:blipFill>
        <p:spPr>
          <a:xfrm>
            <a:off x="311150" y="2338633"/>
            <a:ext cx="8299450" cy="1670050"/>
          </a:xfrm>
          <a:prstGeom prst="rect">
            <a:avLst/>
          </a:prstGeom>
          <a:noFill/>
          <a:ln>
            <a:noFill/>
          </a:ln>
        </p:spPr>
      </p:pic>
      <p:sp>
        <p:nvSpPr>
          <p:cNvPr id="502" name="Google Shape;502;p85"/>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503" name="Google Shape;503;p85"/>
          <p:cNvSpPr txBox="1"/>
          <p:nvPr/>
        </p:nvSpPr>
        <p:spPr>
          <a:xfrm>
            <a:off x="2310105" y="4406324"/>
            <a:ext cx="415668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folHlink"/>
                </a:solidFill>
                <a:latin typeface="Times"/>
                <a:ea typeface="Times"/>
                <a:cs typeface="Times"/>
                <a:sym typeface="Times"/>
              </a:rPr>
              <a:t>Figure 10:  </a:t>
            </a:r>
            <a:r>
              <a:rPr b="0" i="1" lang="en-US" sz="1400" u="none" cap="none" strike="noStrike">
                <a:solidFill>
                  <a:srgbClr val="000000"/>
                </a:solidFill>
                <a:latin typeface="Times New Roman"/>
                <a:ea typeface="Times New Roman"/>
                <a:cs typeface="Times New Roman"/>
                <a:sym typeface="Times New Roman"/>
              </a:rPr>
              <a:t>Three-level hierarchy in an  IPv4 address</a:t>
            </a:r>
            <a:endParaRPr/>
          </a:p>
        </p:txBody>
      </p:sp>
      <p:sp>
        <p:nvSpPr>
          <p:cNvPr id="504" name="Google Shape;504;p85"/>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6"/>
          <p:cNvSpPr/>
          <p:nvPr/>
        </p:nvSpPr>
        <p:spPr>
          <a:xfrm>
            <a:off x="228600" y="1167352"/>
            <a:ext cx="8686800" cy="230832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An ISP is granted a block of addresses starting with 190.100.0.0/16 (65,536 addresses). The ISP needs to distribute these addresses to three groups of customers as follows:</a:t>
            </a:r>
            <a:endParaRPr/>
          </a:p>
          <a:p>
            <a:pPr indent="0" lvl="0" marL="0" marR="0" rtl="0" algn="just">
              <a:lnSpc>
                <a:spcPct val="100000"/>
              </a:lnSpc>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chemeClr val="hlink"/>
                </a:solidFill>
                <a:latin typeface="Times New Roman"/>
                <a:ea typeface="Times New Roman"/>
                <a:cs typeface="Times New Roman"/>
                <a:sym typeface="Times New Roman"/>
              </a:rPr>
              <a:t>a.</a:t>
            </a:r>
            <a:r>
              <a:rPr b="0" i="0" lang="en-US" sz="1800" u="none" cap="none" strike="noStrike">
                <a:solidFill>
                  <a:schemeClr val="dk1"/>
                </a:solidFill>
                <a:latin typeface="Times New Roman"/>
                <a:ea typeface="Times New Roman"/>
                <a:cs typeface="Times New Roman"/>
                <a:sym typeface="Times New Roman"/>
              </a:rPr>
              <a:t> The first group has 64 customers; each needs 256 addresses.</a:t>
            </a:r>
            <a:endParaRPr/>
          </a:p>
          <a:p>
            <a:pPr indent="0" lvl="0" marL="0" marR="0" rtl="0" algn="just">
              <a:lnSpc>
                <a:spcPct val="100000"/>
              </a:lnSpc>
              <a:spcBef>
                <a:spcPts val="0"/>
              </a:spcBef>
              <a:spcAft>
                <a:spcPts val="0"/>
              </a:spcAft>
              <a:buNone/>
            </a:pPr>
            <a:r>
              <a:rPr b="0" i="0" lang="en-US" sz="1800" u="none" cap="none" strike="noStrike">
                <a:solidFill>
                  <a:schemeClr val="hlink"/>
                </a:solidFill>
                <a:latin typeface="Times New Roman"/>
                <a:ea typeface="Times New Roman"/>
                <a:cs typeface="Times New Roman"/>
                <a:sym typeface="Times New Roman"/>
              </a:rPr>
              <a:t>b.</a:t>
            </a:r>
            <a:r>
              <a:rPr b="0" i="0" lang="en-US" sz="1800" u="none" cap="none" strike="noStrike">
                <a:solidFill>
                  <a:schemeClr val="dk1"/>
                </a:solidFill>
                <a:latin typeface="Times New Roman"/>
                <a:ea typeface="Times New Roman"/>
                <a:cs typeface="Times New Roman"/>
                <a:sym typeface="Times New Roman"/>
              </a:rPr>
              <a:t> The second group has 128 customers; each needs 128 addresses.</a:t>
            </a:r>
            <a:endParaRPr/>
          </a:p>
          <a:p>
            <a:pPr indent="0" lvl="0" marL="0" marR="0" rtl="0" algn="just">
              <a:lnSpc>
                <a:spcPct val="100000"/>
              </a:lnSpc>
              <a:spcBef>
                <a:spcPts val="0"/>
              </a:spcBef>
              <a:spcAft>
                <a:spcPts val="0"/>
              </a:spcAft>
              <a:buNone/>
            </a:pPr>
            <a:r>
              <a:rPr b="0" i="0" lang="en-US" sz="1800" u="none" cap="none" strike="noStrike">
                <a:solidFill>
                  <a:schemeClr val="hlink"/>
                </a:solidFill>
                <a:latin typeface="Times New Roman"/>
                <a:ea typeface="Times New Roman"/>
                <a:cs typeface="Times New Roman"/>
                <a:sym typeface="Times New Roman"/>
              </a:rPr>
              <a:t>c.</a:t>
            </a:r>
            <a:r>
              <a:rPr b="0" i="0" lang="en-US" sz="1800" u="none" cap="none" strike="noStrike">
                <a:solidFill>
                  <a:schemeClr val="dk1"/>
                </a:solidFill>
                <a:latin typeface="Times New Roman"/>
                <a:ea typeface="Times New Roman"/>
                <a:cs typeface="Times New Roman"/>
                <a:sym typeface="Times New Roman"/>
              </a:rPr>
              <a:t> The third group has 128 customers; each needs 64 addresses.</a:t>
            </a:r>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Design the subblocks and find out how many addresses are still available after these allocations.</a:t>
            </a:r>
            <a:endParaRPr/>
          </a:p>
        </p:txBody>
      </p:sp>
      <p:sp>
        <p:nvSpPr>
          <p:cNvPr id="511" name="Google Shape;511;p86"/>
          <p:cNvSpPr txBox="1"/>
          <p:nvPr/>
        </p:nvSpPr>
        <p:spPr>
          <a:xfrm>
            <a:off x="2707849" y="103697"/>
            <a:ext cx="173477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Example</a:t>
            </a:r>
            <a:endParaRPr/>
          </a:p>
        </p:txBody>
      </p:sp>
      <p:sp>
        <p:nvSpPr>
          <p:cNvPr id="512" name="Google Shape;512;p86"/>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513" name="Google Shape;513;p86"/>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87"/>
          <p:cNvSpPr/>
          <p:nvPr/>
        </p:nvSpPr>
        <p:spPr>
          <a:xfrm>
            <a:off x="228600" y="1050304"/>
            <a:ext cx="8686800"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1" lang="en-US" sz="1800" u="none" cap="none" strike="noStrike">
                <a:solidFill>
                  <a:schemeClr val="hlink"/>
                </a:solidFill>
                <a:latin typeface="Times New Roman"/>
                <a:ea typeface="Times New Roman"/>
                <a:cs typeface="Times New Roman"/>
                <a:sym typeface="Times New Roman"/>
              </a:rPr>
              <a:t>Solution</a:t>
            </a:r>
            <a:endParaRPr/>
          </a:p>
        </p:txBody>
      </p:sp>
      <p:sp>
        <p:nvSpPr>
          <p:cNvPr id="520" name="Google Shape;520;p87"/>
          <p:cNvSpPr/>
          <p:nvPr/>
        </p:nvSpPr>
        <p:spPr>
          <a:xfrm>
            <a:off x="152400" y="1758887"/>
            <a:ext cx="8686800" cy="92333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1" lang="en-US" sz="1800" u="none" cap="none" strike="noStrike">
                <a:solidFill>
                  <a:schemeClr val="hlink"/>
                </a:solidFill>
                <a:latin typeface="Times New Roman"/>
                <a:ea typeface="Times New Roman"/>
                <a:cs typeface="Times New Roman"/>
                <a:sym typeface="Times New Roman"/>
              </a:rPr>
              <a:t>Group 1</a:t>
            </a:r>
            <a:endParaRPr/>
          </a:p>
          <a:p>
            <a:pPr indent="0" lvl="0" marL="0" marR="0" rtl="0" algn="just">
              <a:lnSpc>
                <a:spcPct val="100000"/>
              </a:lnSpc>
              <a:spcBef>
                <a:spcPts val="0"/>
              </a:spcBef>
              <a:spcAft>
                <a:spcPts val="0"/>
              </a:spcAft>
              <a:buNone/>
            </a:pPr>
            <a:r>
              <a:rPr b="1" i="1" lang="en-US" sz="1800" u="none" cap="none" strike="noStrike">
                <a:solidFill>
                  <a:schemeClr val="dk1"/>
                </a:solidFill>
                <a:latin typeface="Times New Roman"/>
                <a:ea typeface="Times New Roman"/>
                <a:cs typeface="Times New Roman"/>
                <a:sym typeface="Times New Roman"/>
              </a:rPr>
              <a:t>For this group, each customer needs 256 addresses. This means that 8 (log</a:t>
            </a:r>
            <a:r>
              <a:rPr b="1" baseline="-25000" i="0" lang="en-US" sz="1800" u="none" cap="none" strike="noStrike">
                <a:solidFill>
                  <a:schemeClr val="dk1"/>
                </a:solidFill>
                <a:latin typeface="Times New Roman"/>
                <a:ea typeface="Times New Roman"/>
                <a:cs typeface="Times New Roman"/>
                <a:sym typeface="Times New Roman"/>
              </a:rPr>
              <a:t>2</a:t>
            </a:r>
            <a:r>
              <a:rPr b="1" i="1" lang="en-US" sz="1800" u="none" cap="none" strike="noStrike">
                <a:solidFill>
                  <a:schemeClr val="dk1"/>
                </a:solidFill>
                <a:latin typeface="Times New Roman"/>
                <a:ea typeface="Times New Roman"/>
                <a:cs typeface="Times New Roman"/>
                <a:sym typeface="Times New Roman"/>
              </a:rPr>
              <a:t> 256) bits are needed to define each host. The prefix length is then 32 − 8 = 24. The addresses are</a:t>
            </a:r>
            <a:endParaRPr/>
          </a:p>
        </p:txBody>
      </p:sp>
      <p:pic>
        <p:nvPicPr>
          <p:cNvPr id="521" name="Google Shape;521;p87"/>
          <p:cNvPicPr preferRelativeResize="0"/>
          <p:nvPr/>
        </p:nvPicPr>
        <p:blipFill rotWithShape="1">
          <a:blip r:embed="rId3">
            <a:alphaModFix/>
          </a:blip>
          <a:srcRect b="0" l="0" r="0" t="0"/>
          <a:stretch/>
        </p:blipFill>
        <p:spPr>
          <a:xfrm>
            <a:off x="1102935" y="3228577"/>
            <a:ext cx="6250986" cy="1695013"/>
          </a:xfrm>
          <a:prstGeom prst="rect">
            <a:avLst/>
          </a:prstGeom>
          <a:noFill/>
          <a:ln cap="flat" cmpd="thickThin" w="57150">
            <a:solidFill>
              <a:schemeClr val="folHlink"/>
            </a:solidFill>
            <a:prstDash val="solid"/>
            <a:miter lim="800000"/>
            <a:headEnd len="sm" w="sm" type="none"/>
            <a:tailEnd len="sm" w="sm" type="none"/>
          </a:ln>
        </p:spPr>
      </p:pic>
      <p:sp>
        <p:nvSpPr>
          <p:cNvPr id="522" name="Google Shape;522;p87"/>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523" name="Google Shape;523;p87"/>
          <p:cNvSpPr txBox="1"/>
          <p:nvPr/>
        </p:nvSpPr>
        <p:spPr>
          <a:xfrm>
            <a:off x="1831155" y="103697"/>
            <a:ext cx="319189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Example (contd.)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8"/>
          <p:cNvSpPr/>
          <p:nvPr/>
        </p:nvSpPr>
        <p:spPr>
          <a:xfrm>
            <a:off x="152400" y="1333108"/>
            <a:ext cx="8686800" cy="92333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1" lang="en-US" sz="1800" u="none" cap="none" strike="noStrike">
                <a:solidFill>
                  <a:schemeClr val="hlink"/>
                </a:solidFill>
                <a:latin typeface="Times New Roman"/>
                <a:ea typeface="Times New Roman"/>
                <a:cs typeface="Times New Roman"/>
                <a:sym typeface="Times New Roman"/>
              </a:rPr>
              <a:t>Group 2</a:t>
            </a:r>
            <a:endParaRPr/>
          </a:p>
          <a:p>
            <a:pPr indent="0" lvl="0" marL="0" marR="0" rtl="0" algn="just">
              <a:lnSpc>
                <a:spcPct val="100000"/>
              </a:lnSpc>
              <a:spcBef>
                <a:spcPts val="0"/>
              </a:spcBef>
              <a:spcAft>
                <a:spcPts val="0"/>
              </a:spcAft>
              <a:buNone/>
            </a:pPr>
            <a:r>
              <a:rPr b="1" i="1" lang="en-US" sz="1800" u="none" cap="none" strike="noStrike">
                <a:solidFill>
                  <a:schemeClr val="dk1"/>
                </a:solidFill>
                <a:latin typeface="Times New Roman"/>
                <a:ea typeface="Times New Roman"/>
                <a:cs typeface="Times New Roman"/>
                <a:sym typeface="Times New Roman"/>
              </a:rPr>
              <a:t>For this group, each customer needs 128 addresses. This means that 7 (log</a:t>
            </a:r>
            <a:r>
              <a:rPr b="1" baseline="-25000" i="0" lang="en-US" sz="1800" u="none" cap="none" strike="noStrike">
                <a:solidFill>
                  <a:schemeClr val="dk1"/>
                </a:solidFill>
                <a:latin typeface="Times New Roman"/>
                <a:ea typeface="Times New Roman"/>
                <a:cs typeface="Times New Roman"/>
                <a:sym typeface="Times New Roman"/>
              </a:rPr>
              <a:t>2</a:t>
            </a:r>
            <a:r>
              <a:rPr b="1" i="1" lang="en-US" sz="1800" u="none" cap="none" strike="noStrike">
                <a:solidFill>
                  <a:schemeClr val="dk1"/>
                </a:solidFill>
                <a:latin typeface="Times New Roman"/>
                <a:ea typeface="Times New Roman"/>
                <a:cs typeface="Times New Roman"/>
                <a:sym typeface="Times New Roman"/>
              </a:rPr>
              <a:t> 128) bits are needed to define each host. The prefix length is then 32 − 7 = 25. The addresses are</a:t>
            </a:r>
            <a:endParaRPr/>
          </a:p>
        </p:txBody>
      </p:sp>
      <p:pic>
        <p:nvPicPr>
          <p:cNvPr id="530" name="Google Shape;530;p88"/>
          <p:cNvPicPr preferRelativeResize="0"/>
          <p:nvPr/>
        </p:nvPicPr>
        <p:blipFill rotWithShape="1">
          <a:blip r:embed="rId3">
            <a:alphaModFix/>
          </a:blip>
          <a:srcRect b="0" l="0" r="0" t="0"/>
          <a:stretch/>
        </p:blipFill>
        <p:spPr>
          <a:xfrm>
            <a:off x="923827" y="2763806"/>
            <a:ext cx="5811707" cy="1649509"/>
          </a:xfrm>
          <a:prstGeom prst="rect">
            <a:avLst/>
          </a:prstGeom>
          <a:noFill/>
          <a:ln cap="flat" cmpd="thickThin" w="57150">
            <a:solidFill>
              <a:schemeClr val="folHlink"/>
            </a:solidFill>
            <a:prstDash val="solid"/>
            <a:miter lim="800000"/>
            <a:headEnd len="sm" w="sm" type="none"/>
            <a:tailEnd len="sm" w="sm" type="none"/>
          </a:ln>
        </p:spPr>
      </p:pic>
      <p:sp>
        <p:nvSpPr>
          <p:cNvPr id="531" name="Google Shape;531;p88"/>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532" name="Google Shape;532;p88"/>
          <p:cNvSpPr txBox="1"/>
          <p:nvPr/>
        </p:nvSpPr>
        <p:spPr>
          <a:xfrm>
            <a:off x="1831155" y="103697"/>
            <a:ext cx="319189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Example (contd.)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4"/>
          <p:cNvSpPr txBox="1"/>
          <p:nvPr>
            <p:ph idx="1" type="body"/>
          </p:nvPr>
        </p:nvSpPr>
        <p:spPr>
          <a:xfrm>
            <a:off x="628650" y="1474470"/>
            <a:ext cx="7886700" cy="4105003"/>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In the Figure 1, a router has three interfaces labeled as 1, 2 &amp; 3 and each router interface contains its own IP address.</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Each host contains its own interface and IP address.</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All the interfaces attached to the LAN 1 is having an IP address in the form of 223.1.1.xxx, and the interfaces attached to the LAN 2 and LAN 3 have an IP address in the form of 223.1.2.xxx and 223.1.3.xxx respectively.</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Each IP address consists of two parts. The first part (first three bytes in IP address) specifies the network and second part (last byte of an IP address) specifies the host in the network.</a:t>
            </a:r>
            <a:endParaRPr/>
          </a:p>
        </p:txBody>
      </p:sp>
      <p:sp>
        <p:nvSpPr>
          <p:cNvPr id="131" name="Google Shape;131;p44"/>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132" name="Google Shape;132;p44"/>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
        <p:nvSpPr>
          <p:cNvPr id="133" name="Google Shape;133;p44"/>
          <p:cNvSpPr txBox="1"/>
          <p:nvPr>
            <p:ph type="title"/>
          </p:nvPr>
        </p:nvSpPr>
        <p:spPr>
          <a:xfrm>
            <a:off x="245098" y="0"/>
            <a:ext cx="5486040" cy="914040"/>
          </a:xfrm>
          <a:prstGeom prst="rect">
            <a:avLst/>
          </a:prstGeom>
          <a:noFill/>
          <a:ln>
            <a:noFill/>
          </a:ln>
        </p:spPr>
        <p:txBody>
          <a:bodyPr anchorCtr="0" anchor="ctr" bIns="0" lIns="0" spcFirstLastPara="1" rIns="0" wrap="square" tIns="0">
            <a:normAutofit/>
          </a:bodyPr>
          <a:lstStyle/>
          <a:p>
            <a:pPr indent="0" lvl="0" marL="0" rtl="0" algn="ctr">
              <a:lnSpc>
                <a:spcPct val="90000"/>
              </a:lnSpc>
              <a:spcBef>
                <a:spcPts val="0"/>
              </a:spcBef>
              <a:spcAft>
                <a:spcPts val="0"/>
              </a:spcAft>
              <a:buSzPts val="1800"/>
              <a:buNone/>
            </a:pPr>
            <a:r>
              <a:rPr b="1" lang="en-US" sz="3200"/>
              <a:t>Logical Addressing (contd.)</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89"/>
          <p:cNvSpPr/>
          <p:nvPr/>
        </p:nvSpPr>
        <p:spPr>
          <a:xfrm>
            <a:off x="152400" y="944255"/>
            <a:ext cx="8686800" cy="92333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1" lang="en-US" sz="1800" u="none" cap="none" strike="noStrike">
                <a:solidFill>
                  <a:schemeClr val="hlink"/>
                </a:solidFill>
                <a:latin typeface="Times New Roman"/>
                <a:ea typeface="Times New Roman"/>
                <a:cs typeface="Times New Roman"/>
                <a:sym typeface="Times New Roman"/>
              </a:rPr>
              <a:t>Group 3</a:t>
            </a:r>
            <a:endParaRPr/>
          </a:p>
          <a:p>
            <a:pPr indent="0" lvl="0" marL="0" marR="0" rtl="0" algn="just">
              <a:lnSpc>
                <a:spcPct val="100000"/>
              </a:lnSpc>
              <a:spcBef>
                <a:spcPts val="0"/>
              </a:spcBef>
              <a:spcAft>
                <a:spcPts val="0"/>
              </a:spcAft>
              <a:buNone/>
            </a:pPr>
            <a:r>
              <a:rPr b="1" i="1" lang="en-US" sz="1800" u="none" cap="none" strike="noStrike">
                <a:solidFill>
                  <a:schemeClr val="dk1"/>
                </a:solidFill>
                <a:latin typeface="Times New Roman"/>
                <a:ea typeface="Times New Roman"/>
                <a:cs typeface="Times New Roman"/>
                <a:sym typeface="Times New Roman"/>
              </a:rPr>
              <a:t>For this group, each customer needs 64 addresses. This means that 6 (log</a:t>
            </a:r>
            <a:r>
              <a:rPr b="1" baseline="-25000" i="1" lang="en-US" sz="1800" u="none" cap="none" strike="noStrike">
                <a:solidFill>
                  <a:schemeClr val="dk1"/>
                </a:solidFill>
                <a:latin typeface="Times New Roman"/>
                <a:ea typeface="Times New Roman"/>
                <a:cs typeface="Times New Roman"/>
                <a:sym typeface="Times New Roman"/>
              </a:rPr>
              <a:t>2</a:t>
            </a:r>
            <a:r>
              <a:rPr b="1" i="1" lang="en-US" sz="1800" u="none" cap="none" strike="noStrike">
                <a:solidFill>
                  <a:schemeClr val="dk1"/>
                </a:solidFill>
                <a:latin typeface="Times New Roman"/>
                <a:ea typeface="Times New Roman"/>
                <a:cs typeface="Times New Roman"/>
                <a:sym typeface="Times New Roman"/>
              </a:rPr>
              <a:t>64) bits are needed to each host. The prefix length is then 32 − 6 = 26. The addresses are</a:t>
            </a:r>
            <a:endParaRPr/>
          </a:p>
        </p:txBody>
      </p:sp>
      <p:pic>
        <p:nvPicPr>
          <p:cNvPr id="539" name="Google Shape;539;p89"/>
          <p:cNvPicPr preferRelativeResize="0"/>
          <p:nvPr/>
        </p:nvPicPr>
        <p:blipFill rotWithShape="1">
          <a:blip r:embed="rId3">
            <a:alphaModFix/>
          </a:blip>
          <a:srcRect b="0" l="0" r="0" t="0"/>
          <a:stretch/>
        </p:blipFill>
        <p:spPr>
          <a:xfrm>
            <a:off x="329938" y="2260680"/>
            <a:ext cx="5771414" cy="1589385"/>
          </a:xfrm>
          <a:prstGeom prst="rect">
            <a:avLst/>
          </a:prstGeom>
          <a:noFill/>
          <a:ln cap="flat" cmpd="thickThin" w="57150">
            <a:solidFill>
              <a:schemeClr val="folHlink"/>
            </a:solidFill>
            <a:prstDash val="solid"/>
            <a:miter lim="800000"/>
            <a:headEnd len="sm" w="sm" type="none"/>
            <a:tailEnd len="sm" w="sm" type="none"/>
          </a:ln>
        </p:spPr>
      </p:pic>
      <p:sp>
        <p:nvSpPr>
          <p:cNvPr id="540" name="Google Shape;540;p89"/>
          <p:cNvSpPr/>
          <p:nvPr/>
        </p:nvSpPr>
        <p:spPr>
          <a:xfrm>
            <a:off x="152400" y="4774662"/>
            <a:ext cx="8686800" cy="92333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Number of granted addresses to the ISP: 65,536</a:t>
            </a:r>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Number of allocated addresses by the ISP: 40,960</a:t>
            </a:r>
            <a:endParaRPr/>
          </a:p>
          <a:p>
            <a:pPr indent="0" lvl="0" marL="0" marR="0" rtl="0" algn="just">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Number of available addresses: 24,576</a:t>
            </a:r>
            <a:endParaRPr/>
          </a:p>
        </p:txBody>
      </p:sp>
      <p:sp>
        <p:nvSpPr>
          <p:cNvPr id="541" name="Google Shape;541;p89"/>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542" name="Google Shape;542;p89"/>
          <p:cNvSpPr txBox="1"/>
          <p:nvPr/>
        </p:nvSpPr>
        <p:spPr>
          <a:xfrm>
            <a:off x="1831155" y="103697"/>
            <a:ext cx="319189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Example (contd.)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pic>
        <p:nvPicPr>
          <p:cNvPr id="548" name="Google Shape;548;p90"/>
          <p:cNvPicPr preferRelativeResize="0"/>
          <p:nvPr/>
        </p:nvPicPr>
        <p:blipFill rotWithShape="1">
          <a:blip r:embed="rId3">
            <a:alphaModFix/>
          </a:blip>
          <a:srcRect b="0" l="0" r="0" t="0"/>
          <a:stretch/>
        </p:blipFill>
        <p:spPr>
          <a:xfrm>
            <a:off x="128048" y="1412859"/>
            <a:ext cx="8428037" cy="4111625"/>
          </a:xfrm>
          <a:prstGeom prst="rect">
            <a:avLst/>
          </a:prstGeom>
          <a:noFill/>
          <a:ln>
            <a:noFill/>
          </a:ln>
        </p:spPr>
      </p:pic>
      <p:sp>
        <p:nvSpPr>
          <p:cNvPr id="549" name="Google Shape;549;p90"/>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550" name="Google Shape;550;p90"/>
          <p:cNvSpPr txBox="1"/>
          <p:nvPr/>
        </p:nvSpPr>
        <p:spPr>
          <a:xfrm>
            <a:off x="1397751" y="5709208"/>
            <a:ext cx="534152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folHlink"/>
                </a:solidFill>
                <a:latin typeface="Times"/>
                <a:ea typeface="Times"/>
                <a:cs typeface="Times"/>
                <a:sym typeface="Times"/>
              </a:rPr>
              <a:t>Figure 11:  </a:t>
            </a:r>
            <a:r>
              <a:rPr b="0" i="0" lang="en-US" sz="1400" u="none" cap="none" strike="noStrike">
                <a:solidFill>
                  <a:srgbClr val="000000"/>
                </a:solidFill>
                <a:latin typeface="Times New Roman"/>
                <a:ea typeface="Times New Roman"/>
                <a:cs typeface="Times New Roman"/>
                <a:sym typeface="Times New Roman"/>
              </a:rPr>
              <a:t>An example of address allocation and distribution by an ISP</a:t>
            </a:r>
            <a:endParaRPr/>
          </a:p>
        </p:txBody>
      </p:sp>
      <p:sp>
        <p:nvSpPr>
          <p:cNvPr id="551" name="Google Shape;551;p90"/>
          <p:cNvSpPr txBox="1"/>
          <p:nvPr/>
        </p:nvSpPr>
        <p:spPr>
          <a:xfrm>
            <a:off x="1831155" y="103697"/>
            <a:ext cx="319189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Example (contd.)</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91"/>
          <p:cNvSpPr/>
          <p:nvPr/>
        </p:nvSpPr>
        <p:spPr>
          <a:xfrm>
            <a:off x="228600" y="1143000"/>
            <a:ext cx="8686800"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Change the following IPv4 addresses from binary notation to dotted-decimal notation.</a:t>
            </a:r>
            <a:endParaRPr/>
          </a:p>
        </p:txBody>
      </p:sp>
      <p:pic>
        <p:nvPicPr>
          <p:cNvPr id="558" name="Google Shape;558;p91"/>
          <p:cNvPicPr preferRelativeResize="0"/>
          <p:nvPr/>
        </p:nvPicPr>
        <p:blipFill rotWithShape="1">
          <a:blip r:embed="rId3">
            <a:alphaModFix/>
          </a:blip>
          <a:srcRect b="0" l="0" r="0" t="0"/>
          <a:stretch/>
        </p:blipFill>
        <p:spPr>
          <a:xfrm>
            <a:off x="848411" y="1815445"/>
            <a:ext cx="5213023" cy="660746"/>
          </a:xfrm>
          <a:prstGeom prst="rect">
            <a:avLst/>
          </a:prstGeom>
          <a:noFill/>
          <a:ln>
            <a:noFill/>
          </a:ln>
        </p:spPr>
      </p:pic>
      <p:sp>
        <p:nvSpPr>
          <p:cNvPr id="559" name="Google Shape;559;p91"/>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560" name="Google Shape;560;p91"/>
          <p:cNvSpPr txBox="1"/>
          <p:nvPr/>
        </p:nvSpPr>
        <p:spPr>
          <a:xfrm>
            <a:off x="605671" y="150832"/>
            <a:ext cx="3456395"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Practice Questions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92"/>
          <p:cNvSpPr/>
          <p:nvPr/>
        </p:nvSpPr>
        <p:spPr>
          <a:xfrm>
            <a:off x="228600" y="990600"/>
            <a:ext cx="8686800"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Find the error, if any, in the following IPv4 addresses.</a:t>
            </a:r>
            <a:endParaRPr/>
          </a:p>
        </p:txBody>
      </p:sp>
      <p:pic>
        <p:nvPicPr>
          <p:cNvPr id="567" name="Google Shape;567;p92"/>
          <p:cNvPicPr preferRelativeResize="0"/>
          <p:nvPr/>
        </p:nvPicPr>
        <p:blipFill rotWithShape="1">
          <a:blip r:embed="rId3">
            <a:alphaModFix/>
          </a:blip>
          <a:srcRect b="0" l="0" r="0" t="0"/>
          <a:stretch/>
        </p:blipFill>
        <p:spPr>
          <a:xfrm>
            <a:off x="605671" y="1447801"/>
            <a:ext cx="2278931" cy="1312721"/>
          </a:xfrm>
          <a:prstGeom prst="rect">
            <a:avLst/>
          </a:prstGeom>
          <a:noFill/>
          <a:ln>
            <a:noFill/>
          </a:ln>
        </p:spPr>
      </p:pic>
      <p:sp>
        <p:nvSpPr>
          <p:cNvPr id="568" name="Google Shape;568;p92"/>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569" name="Google Shape;569;p92"/>
          <p:cNvSpPr txBox="1"/>
          <p:nvPr/>
        </p:nvSpPr>
        <p:spPr>
          <a:xfrm>
            <a:off x="605671" y="150832"/>
            <a:ext cx="3456395"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Practice Questions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93"/>
          <p:cNvSpPr/>
          <p:nvPr/>
        </p:nvSpPr>
        <p:spPr>
          <a:xfrm>
            <a:off x="228600" y="1143000"/>
            <a:ext cx="8686800" cy="1754326"/>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Find the class of each address.</a:t>
            </a:r>
            <a:endParaRPr/>
          </a:p>
          <a:p>
            <a:pPr indent="0" lvl="0" marL="0" marR="0" rtl="0" algn="just">
              <a:lnSpc>
                <a:spcPct val="100000"/>
              </a:lnSpc>
              <a:spcBef>
                <a:spcPts val="0"/>
              </a:spcBef>
              <a:spcAft>
                <a:spcPts val="0"/>
              </a:spcAft>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US" sz="1800" u="none" cap="none" strike="noStrike">
                <a:solidFill>
                  <a:schemeClr val="hlink"/>
                </a:solidFill>
                <a:latin typeface="Times New Roman"/>
                <a:ea typeface="Times New Roman"/>
                <a:cs typeface="Times New Roman"/>
                <a:sym typeface="Times New Roman"/>
              </a:rPr>
              <a:t>a.</a:t>
            </a:r>
            <a:r>
              <a:rPr b="1" i="0" lang="en-US" sz="1800" u="none" cap="none" strike="noStrike">
                <a:solidFill>
                  <a:schemeClr val="dk1"/>
                </a:solidFill>
                <a:latin typeface="Times New Roman"/>
                <a:ea typeface="Times New Roman"/>
                <a:cs typeface="Times New Roman"/>
                <a:sym typeface="Times New Roman"/>
              </a:rPr>
              <a:t>   </a:t>
            </a:r>
            <a:r>
              <a:rPr b="1" i="0" lang="en-US" sz="1800" u="sng" cap="none" strike="noStrike">
                <a:solidFill>
                  <a:srgbClr val="009900"/>
                </a:solidFill>
                <a:latin typeface="Times New Roman"/>
                <a:ea typeface="Times New Roman"/>
                <a:cs typeface="Times New Roman"/>
                <a:sym typeface="Times New Roman"/>
              </a:rPr>
              <a:t>0</a:t>
            </a:r>
            <a:r>
              <a:rPr b="0" i="0" lang="en-US" sz="1800" u="none" cap="none" strike="noStrike">
                <a:solidFill>
                  <a:schemeClr val="dk1"/>
                </a:solidFill>
                <a:latin typeface="Times New Roman"/>
                <a:ea typeface="Times New Roman"/>
                <a:cs typeface="Times New Roman"/>
                <a:sym typeface="Times New Roman"/>
              </a:rPr>
              <a:t>0000001 00001011 00001011 11101111</a:t>
            </a:r>
            <a:endParaRPr/>
          </a:p>
          <a:p>
            <a:pPr indent="0" lvl="0" marL="0" marR="0" rtl="0" algn="just">
              <a:lnSpc>
                <a:spcPct val="100000"/>
              </a:lnSpc>
              <a:spcBef>
                <a:spcPts val="0"/>
              </a:spcBef>
              <a:spcAft>
                <a:spcPts val="0"/>
              </a:spcAft>
              <a:buNone/>
            </a:pPr>
            <a:r>
              <a:rPr b="1" i="0" lang="en-US" sz="1800" u="none" cap="none" strike="noStrike">
                <a:solidFill>
                  <a:schemeClr val="hlink"/>
                </a:solidFill>
                <a:latin typeface="Times New Roman"/>
                <a:ea typeface="Times New Roman"/>
                <a:cs typeface="Times New Roman"/>
                <a:sym typeface="Times New Roman"/>
              </a:rPr>
              <a:t>b.</a:t>
            </a:r>
            <a:r>
              <a:rPr b="1" i="0" lang="en-US" sz="1800" u="none" cap="none" strike="noStrike">
                <a:solidFill>
                  <a:schemeClr val="dk1"/>
                </a:solidFill>
                <a:latin typeface="Times New Roman"/>
                <a:ea typeface="Times New Roman"/>
                <a:cs typeface="Times New Roman"/>
                <a:sym typeface="Times New Roman"/>
              </a:rPr>
              <a:t>   </a:t>
            </a:r>
            <a:r>
              <a:rPr b="1" i="0" lang="en-US" sz="1800" u="sng" cap="none" strike="noStrike">
                <a:solidFill>
                  <a:srgbClr val="009900"/>
                </a:solidFill>
                <a:latin typeface="Times New Roman"/>
                <a:ea typeface="Times New Roman"/>
                <a:cs typeface="Times New Roman"/>
                <a:sym typeface="Times New Roman"/>
              </a:rPr>
              <a:t>110</a:t>
            </a:r>
            <a:r>
              <a:rPr b="0" i="0" lang="en-US" sz="1800" u="none" cap="none" strike="noStrike">
                <a:solidFill>
                  <a:schemeClr val="dk1"/>
                </a:solidFill>
                <a:latin typeface="Times New Roman"/>
                <a:ea typeface="Times New Roman"/>
                <a:cs typeface="Times New Roman"/>
                <a:sym typeface="Times New Roman"/>
              </a:rPr>
              <a:t>00001 10000011 00011011 11111111</a:t>
            </a:r>
            <a:endParaRPr/>
          </a:p>
          <a:p>
            <a:pPr indent="0" lvl="0" marL="0" marR="0" rtl="0" algn="just">
              <a:lnSpc>
                <a:spcPct val="100000"/>
              </a:lnSpc>
              <a:spcBef>
                <a:spcPts val="0"/>
              </a:spcBef>
              <a:spcAft>
                <a:spcPts val="0"/>
              </a:spcAft>
              <a:buNone/>
            </a:pPr>
            <a:r>
              <a:rPr b="1" i="0" lang="en-US" sz="1800" u="none" cap="none" strike="noStrike">
                <a:solidFill>
                  <a:schemeClr val="hlink"/>
                </a:solidFill>
                <a:latin typeface="Times New Roman"/>
                <a:ea typeface="Times New Roman"/>
                <a:cs typeface="Times New Roman"/>
                <a:sym typeface="Times New Roman"/>
              </a:rPr>
              <a:t>c.</a:t>
            </a:r>
            <a:r>
              <a:rPr b="1" i="0" lang="en-US" sz="1800" u="none" cap="none" strike="noStrike">
                <a:solidFill>
                  <a:schemeClr val="dk1"/>
                </a:solidFill>
                <a:latin typeface="Times New Roman"/>
                <a:ea typeface="Times New Roman"/>
                <a:cs typeface="Times New Roman"/>
                <a:sym typeface="Times New Roman"/>
              </a:rPr>
              <a:t>   </a:t>
            </a:r>
            <a:r>
              <a:rPr b="1" i="0" lang="en-US" sz="1800" u="sng" cap="none" strike="noStrike">
                <a:solidFill>
                  <a:srgbClr val="009900"/>
                </a:solidFill>
                <a:latin typeface="Times New Roman"/>
                <a:ea typeface="Times New Roman"/>
                <a:cs typeface="Times New Roman"/>
                <a:sym typeface="Times New Roman"/>
              </a:rPr>
              <a:t>14</a:t>
            </a:r>
            <a:r>
              <a:rPr b="0" i="0" lang="en-US" sz="1800" u="none" cap="none" strike="noStrike">
                <a:solidFill>
                  <a:schemeClr val="dk1"/>
                </a:solidFill>
                <a:latin typeface="Times New Roman"/>
                <a:ea typeface="Times New Roman"/>
                <a:cs typeface="Times New Roman"/>
                <a:sym typeface="Times New Roman"/>
              </a:rPr>
              <a:t>.23.120.8</a:t>
            </a:r>
            <a:endParaRPr/>
          </a:p>
          <a:p>
            <a:pPr indent="0" lvl="0" marL="0" marR="0" rtl="0" algn="just">
              <a:lnSpc>
                <a:spcPct val="100000"/>
              </a:lnSpc>
              <a:spcBef>
                <a:spcPts val="0"/>
              </a:spcBef>
              <a:spcAft>
                <a:spcPts val="0"/>
              </a:spcAft>
              <a:buNone/>
            </a:pPr>
            <a:r>
              <a:rPr b="1" i="0" lang="en-US" sz="1800" u="none" cap="none" strike="noStrike">
                <a:solidFill>
                  <a:schemeClr val="hlink"/>
                </a:solidFill>
                <a:latin typeface="Times New Roman"/>
                <a:ea typeface="Times New Roman"/>
                <a:cs typeface="Times New Roman"/>
                <a:sym typeface="Times New Roman"/>
              </a:rPr>
              <a:t>d.</a:t>
            </a:r>
            <a:r>
              <a:rPr b="1" i="0" lang="en-US" sz="1800" u="none" cap="none" strike="noStrike">
                <a:solidFill>
                  <a:schemeClr val="dk1"/>
                </a:solidFill>
                <a:latin typeface="Times New Roman"/>
                <a:ea typeface="Times New Roman"/>
                <a:cs typeface="Times New Roman"/>
                <a:sym typeface="Times New Roman"/>
              </a:rPr>
              <a:t>   </a:t>
            </a:r>
            <a:r>
              <a:rPr b="1" i="0" lang="en-US" sz="1800" u="sng" cap="none" strike="noStrike">
                <a:solidFill>
                  <a:srgbClr val="009900"/>
                </a:solidFill>
                <a:latin typeface="Times New Roman"/>
                <a:ea typeface="Times New Roman"/>
                <a:cs typeface="Times New Roman"/>
                <a:sym typeface="Times New Roman"/>
              </a:rPr>
              <a:t>252</a:t>
            </a:r>
            <a:r>
              <a:rPr b="0" i="0" lang="en-US" sz="1800" u="none" cap="none" strike="noStrike">
                <a:solidFill>
                  <a:schemeClr val="dk1"/>
                </a:solidFill>
                <a:latin typeface="Times New Roman"/>
                <a:ea typeface="Times New Roman"/>
                <a:cs typeface="Times New Roman"/>
                <a:sym typeface="Times New Roman"/>
              </a:rPr>
              <a:t>.5.15.111</a:t>
            </a:r>
            <a:endParaRPr/>
          </a:p>
        </p:txBody>
      </p:sp>
      <p:sp>
        <p:nvSpPr>
          <p:cNvPr id="576" name="Google Shape;576;p93"/>
          <p:cNvSpPr txBox="1"/>
          <p:nvPr/>
        </p:nvSpPr>
        <p:spPr>
          <a:xfrm>
            <a:off x="605671" y="150832"/>
            <a:ext cx="3456395"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Practice Questions</a:t>
            </a:r>
            <a:endParaRPr/>
          </a:p>
        </p:txBody>
      </p:sp>
      <p:sp>
        <p:nvSpPr>
          <p:cNvPr id="577" name="Google Shape;577;p93"/>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94"/>
          <p:cNvSpPr/>
          <p:nvPr/>
        </p:nvSpPr>
        <p:spPr>
          <a:xfrm>
            <a:off x="228600" y="1143000"/>
            <a:ext cx="8686800"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A block of addresses is granted to a small organization. We know that one of the addresses is 205.16.37.39/28. Find the number of addresses in this block.</a:t>
            </a:r>
            <a:endParaRPr/>
          </a:p>
        </p:txBody>
      </p:sp>
      <p:sp>
        <p:nvSpPr>
          <p:cNvPr id="584" name="Google Shape;584;p94"/>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585" name="Google Shape;585;p94"/>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
        <p:nvSpPr>
          <p:cNvPr id="586" name="Google Shape;586;p94"/>
          <p:cNvSpPr txBox="1"/>
          <p:nvPr/>
        </p:nvSpPr>
        <p:spPr>
          <a:xfrm>
            <a:off x="605671" y="150832"/>
            <a:ext cx="3456395"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Practice Questions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2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t/>
            </a:r>
            <a:endParaRPr/>
          </a:p>
        </p:txBody>
      </p:sp>
      <p:pic>
        <p:nvPicPr>
          <p:cNvPr descr="See the source image" id="592" name="Google Shape;592;p27"/>
          <p:cNvPicPr preferRelativeResize="0"/>
          <p:nvPr/>
        </p:nvPicPr>
        <p:blipFill rotWithShape="1">
          <a:blip r:embed="rId3">
            <a:alphaModFix/>
          </a:blip>
          <a:srcRect b="0" l="0" r="0" t="0"/>
          <a:stretch/>
        </p:blipFill>
        <p:spPr>
          <a:xfrm>
            <a:off x="0" y="163513"/>
            <a:ext cx="9143999" cy="6530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45"/>
          <p:cNvSpPr txBox="1"/>
          <p:nvPr/>
        </p:nvSpPr>
        <p:spPr>
          <a:xfrm>
            <a:off x="1510645" y="246141"/>
            <a:ext cx="3643313"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IPv4 ADDRESSES</a:t>
            </a:r>
            <a:endParaRPr/>
          </a:p>
        </p:txBody>
      </p:sp>
      <p:sp>
        <p:nvSpPr>
          <p:cNvPr id="140" name="Google Shape;140;p45"/>
          <p:cNvSpPr txBox="1"/>
          <p:nvPr/>
        </p:nvSpPr>
        <p:spPr>
          <a:xfrm>
            <a:off x="8229600" y="6400800"/>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141" name="Google Shape;141;p45"/>
          <p:cNvSpPr/>
          <p:nvPr/>
        </p:nvSpPr>
        <p:spPr>
          <a:xfrm>
            <a:off x="304800" y="1151178"/>
            <a:ext cx="8229600" cy="3139321"/>
          </a:xfrm>
          <a:prstGeom prst="rect">
            <a:avLst/>
          </a:prstGeom>
          <a:noFill/>
          <a:ln>
            <a:noFill/>
          </a:ln>
        </p:spPr>
        <p:txBody>
          <a:bodyPr anchorCtr="0" anchor="ctr" bIns="45700" lIns="91425" spcFirstLastPara="1" rIns="91425" wrap="square" tIns="45700">
            <a:spAutoFit/>
          </a:bodyPr>
          <a:lstStyle/>
          <a:p>
            <a:pPr indent="-114300" lvl="0" marL="0" marR="0" rtl="0" algn="just">
              <a:lnSpc>
                <a:spcPct val="10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An IPv4 address is a 32-bit address that uniquely and universally defines the connection of a device (for example, a computer or a router) to the Internet.</a:t>
            </a:r>
            <a:endParaRPr/>
          </a:p>
          <a:p>
            <a:pPr indent="-114300" lvl="0" marL="0" marR="0" rtl="0" algn="just">
              <a:lnSpc>
                <a:spcPct val="10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Each computer in a TCP/IP network must be given a unique identifier, or IP address.</a:t>
            </a:r>
            <a:endParaRPr/>
          </a:p>
          <a:p>
            <a:pPr indent="-114300" lvl="0" marL="0" marR="0" rtl="0" algn="just">
              <a:lnSpc>
                <a:spcPct val="10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This address, which</a:t>
            </a:r>
            <a:endParaRPr/>
          </a:p>
          <a:p>
            <a:pPr indent="-114300" lvl="0" marL="0" marR="0" rtl="0" algn="just">
              <a:lnSpc>
                <a:spcPct val="10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operates at Layer 3, allows one computer to locate another computer on a network. </a:t>
            </a:r>
            <a:endParaRPr/>
          </a:p>
          <a:p>
            <a:pPr indent="0" lvl="0" marL="0" marR="0" rtl="0" algn="just">
              <a:lnSpc>
                <a:spcPct val="100000"/>
              </a:lnSpc>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114300" lvl="0" marL="0" marR="0" rtl="0" algn="just">
              <a:lnSpc>
                <a:spcPct val="10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An address space is the total number of addresses used by the protocol.</a:t>
            </a:r>
            <a:endParaRPr/>
          </a:p>
          <a:p>
            <a:pPr indent="-114300" lvl="0" marL="0" marR="0" rtl="0" algn="just">
              <a:lnSpc>
                <a:spcPct val="10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The address space of IPv4 is 2</a:t>
            </a:r>
            <a:r>
              <a:rPr b="0" baseline="30000" i="0" lang="en-US" sz="1800" u="none" cap="none" strike="noStrike">
                <a:solidFill>
                  <a:schemeClr val="dk1"/>
                </a:solidFill>
                <a:latin typeface="Times New Roman"/>
                <a:ea typeface="Times New Roman"/>
                <a:cs typeface="Times New Roman"/>
                <a:sym typeface="Times New Roman"/>
              </a:rPr>
              <a:t>32</a:t>
            </a:r>
            <a:r>
              <a:rPr b="0" i="0" lang="en-US" sz="1800" u="none" cap="none" strike="noStrike">
                <a:solidFill>
                  <a:schemeClr val="dk1"/>
                </a:solidFill>
                <a:latin typeface="Times New Roman"/>
                <a:ea typeface="Times New Roman"/>
                <a:cs typeface="Times New Roman"/>
                <a:sym typeface="Times New Roman"/>
              </a:rPr>
              <a:t>  or  4,294,967,296 (more than 4 billion).</a:t>
            </a:r>
            <a:endParaRPr/>
          </a:p>
          <a:p>
            <a:pPr indent="0" lvl="0" marL="0" marR="0" rtl="0" algn="just">
              <a:lnSpc>
                <a:spcPct val="10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114300" lvl="0" marL="0" marR="0" rtl="0" algn="just">
              <a:lnSpc>
                <a:spcPct val="10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If a device operating at the network layer has </a:t>
            </a:r>
            <a:r>
              <a:rPr b="0" i="1" lang="en-US" sz="1800" u="none" cap="none" strike="noStrike">
                <a:solidFill>
                  <a:schemeClr val="dk1"/>
                </a:solidFill>
                <a:latin typeface="Times New Roman"/>
                <a:ea typeface="Times New Roman"/>
                <a:cs typeface="Times New Roman"/>
                <a:sym typeface="Times New Roman"/>
              </a:rPr>
              <a:t>m</a:t>
            </a:r>
            <a:r>
              <a:rPr b="0" i="0" lang="en-US" sz="1800" u="none" cap="none" strike="noStrike">
                <a:solidFill>
                  <a:schemeClr val="dk1"/>
                </a:solidFill>
                <a:latin typeface="Times New Roman"/>
                <a:ea typeface="Times New Roman"/>
                <a:cs typeface="Times New Roman"/>
                <a:sym typeface="Times New Roman"/>
              </a:rPr>
              <a:t> connections to the internet, it needs to have </a:t>
            </a:r>
            <a:r>
              <a:rPr b="0" i="1" lang="en-US" sz="1800" u="none" cap="none" strike="noStrike">
                <a:solidFill>
                  <a:schemeClr val="dk1"/>
                </a:solidFill>
                <a:latin typeface="Times New Roman"/>
                <a:ea typeface="Times New Roman"/>
                <a:cs typeface="Times New Roman"/>
                <a:sym typeface="Times New Roman"/>
              </a:rPr>
              <a:t>m</a:t>
            </a:r>
            <a:r>
              <a:rPr b="0" i="0" lang="en-US" sz="1800" u="none" cap="none" strike="noStrike">
                <a:solidFill>
                  <a:schemeClr val="dk1"/>
                </a:solidFill>
                <a:latin typeface="Times New Roman"/>
                <a:ea typeface="Times New Roman"/>
                <a:cs typeface="Times New Roman"/>
                <a:sym typeface="Times New Roman"/>
              </a:rPr>
              <a:t> addresses. E.g.: router</a:t>
            </a:r>
            <a:endParaRPr/>
          </a:p>
        </p:txBody>
      </p:sp>
      <p:sp>
        <p:nvSpPr>
          <p:cNvPr id="142" name="Google Shape;142;p45"/>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143" name="Google Shape;143;p45"/>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46"/>
          <p:cNvPicPr preferRelativeResize="0"/>
          <p:nvPr/>
        </p:nvPicPr>
        <p:blipFill rotWithShape="1">
          <a:blip r:embed="rId3">
            <a:alphaModFix/>
          </a:blip>
          <a:srcRect b="0" l="0" r="0" t="0"/>
          <a:stretch/>
        </p:blipFill>
        <p:spPr>
          <a:xfrm>
            <a:off x="1960776" y="2432959"/>
            <a:ext cx="5220952" cy="1222086"/>
          </a:xfrm>
          <a:prstGeom prst="rect">
            <a:avLst/>
          </a:prstGeom>
          <a:noFill/>
          <a:ln>
            <a:noFill/>
          </a:ln>
        </p:spPr>
      </p:pic>
      <p:sp>
        <p:nvSpPr>
          <p:cNvPr id="150" name="Google Shape;150;p46"/>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151" name="Google Shape;151;p46"/>
          <p:cNvSpPr txBox="1"/>
          <p:nvPr/>
        </p:nvSpPr>
        <p:spPr>
          <a:xfrm>
            <a:off x="1814040" y="4015194"/>
            <a:ext cx="555472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folHlink"/>
                </a:solidFill>
                <a:latin typeface="Times"/>
                <a:ea typeface="Times"/>
                <a:cs typeface="Times"/>
                <a:sym typeface="Times"/>
              </a:rPr>
              <a:t>Figure 2:  </a:t>
            </a:r>
            <a:r>
              <a:rPr b="0" i="0" lang="en-US" sz="1400" u="none" cap="none" strike="noStrike">
                <a:solidFill>
                  <a:srgbClr val="000000"/>
                </a:solidFill>
                <a:latin typeface="Times New Roman"/>
                <a:ea typeface="Times New Roman"/>
                <a:cs typeface="Times New Roman"/>
                <a:sym typeface="Times New Roman"/>
              </a:rPr>
              <a:t>Dotted-decimal notation and binary notation  for an IPv4 address</a:t>
            </a:r>
            <a:endParaRPr/>
          </a:p>
        </p:txBody>
      </p:sp>
      <p:sp>
        <p:nvSpPr>
          <p:cNvPr id="152" name="Google Shape;152;p46"/>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
        <p:nvSpPr>
          <p:cNvPr id="153" name="Google Shape;153;p46"/>
          <p:cNvSpPr txBox="1"/>
          <p:nvPr/>
        </p:nvSpPr>
        <p:spPr>
          <a:xfrm>
            <a:off x="1077012" y="255568"/>
            <a:ext cx="4982454"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IPv4 ADDRESSES (contd.)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7"/>
          <p:cNvSpPr/>
          <p:nvPr/>
        </p:nvSpPr>
        <p:spPr>
          <a:xfrm>
            <a:off x="228600" y="1346352"/>
            <a:ext cx="8686800"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1" lang="en-US" sz="1800" u="none" cap="none" strike="noStrike">
                <a:solidFill>
                  <a:schemeClr val="dk1"/>
                </a:solidFill>
                <a:latin typeface="Times New Roman"/>
                <a:ea typeface="Times New Roman"/>
                <a:cs typeface="Times New Roman"/>
                <a:sym typeface="Times New Roman"/>
              </a:rPr>
              <a:t>Change the following IPv4 addresses from dotted-decimal notation to binary notation.</a:t>
            </a:r>
            <a:endParaRPr/>
          </a:p>
        </p:txBody>
      </p:sp>
      <p:pic>
        <p:nvPicPr>
          <p:cNvPr id="160" name="Google Shape;160;p47"/>
          <p:cNvPicPr preferRelativeResize="0"/>
          <p:nvPr/>
        </p:nvPicPr>
        <p:blipFill rotWithShape="1">
          <a:blip r:embed="rId3">
            <a:alphaModFix/>
          </a:blip>
          <a:srcRect b="0" l="0" r="0" t="0"/>
          <a:stretch/>
        </p:blipFill>
        <p:spPr>
          <a:xfrm>
            <a:off x="895546" y="1922958"/>
            <a:ext cx="1951349" cy="595765"/>
          </a:xfrm>
          <a:prstGeom prst="rect">
            <a:avLst/>
          </a:prstGeom>
          <a:noFill/>
          <a:ln>
            <a:noFill/>
          </a:ln>
        </p:spPr>
      </p:pic>
      <p:sp>
        <p:nvSpPr>
          <p:cNvPr id="161" name="Google Shape;161;p47"/>
          <p:cNvSpPr/>
          <p:nvPr/>
        </p:nvSpPr>
        <p:spPr>
          <a:xfrm>
            <a:off x="379430" y="3229280"/>
            <a:ext cx="6690673"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1" lang="en-US" sz="1800" u="none" cap="none" strike="noStrik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None/>
            </a:pPr>
            <a:r>
              <a:rPr b="1" i="1" lang="en-US" sz="1800" u="none" cap="none" strike="noStrike">
                <a:solidFill>
                  <a:schemeClr val="dk1"/>
                </a:solidFill>
                <a:latin typeface="Times New Roman"/>
                <a:ea typeface="Times New Roman"/>
                <a:cs typeface="Times New Roman"/>
                <a:sym typeface="Times New Roman"/>
              </a:rPr>
              <a:t>We replace each decimal number with its binary equivalent.</a:t>
            </a:r>
            <a:endParaRPr/>
          </a:p>
        </p:txBody>
      </p:sp>
      <p:pic>
        <p:nvPicPr>
          <p:cNvPr id="162" name="Google Shape;162;p47"/>
          <p:cNvPicPr preferRelativeResize="0"/>
          <p:nvPr/>
        </p:nvPicPr>
        <p:blipFill rotWithShape="1">
          <a:blip r:embed="rId4">
            <a:alphaModFix/>
          </a:blip>
          <a:srcRect b="0" l="0" r="0" t="0"/>
          <a:stretch/>
        </p:blipFill>
        <p:spPr>
          <a:xfrm>
            <a:off x="606854" y="4095188"/>
            <a:ext cx="5200061" cy="747565"/>
          </a:xfrm>
          <a:prstGeom prst="rect">
            <a:avLst/>
          </a:prstGeom>
          <a:noFill/>
          <a:ln>
            <a:noFill/>
          </a:ln>
        </p:spPr>
      </p:pic>
      <p:sp>
        <p:nvSpPr>
          <p:cNvPr id="163" name="Google Shape;163;p47"/>
          <p:cNvSpPr txBox="1"/>
          <p:nvPr/>
        </p:nvSpPr>
        <p:spPr>
          <a:xfrm>
            <a:off x="379430" y="92523"/>
            <a:ext cx="183736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Example </a:t>
            </a:r>
            <a:endParaRPr/>
          </a:p>
        </p:txBody>
      </p:sp>
      <p:sp>
        <p:nvSpPr>
          <p:cNvPr id="164" name="Google Shape;164;p47"/>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165" name="Google Shape;165;p47"/>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4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br>
              <a:rPr b="1" lang="en-US" sz="3200"/>
            </a:br>
            <a:br>
              <a:rPr b="1" lang="en-US" sz="3200"/>
            </a:br>
            <a:br>
              <a:rPr b="1" lang="en-US" sz="3200"/>
            </a:br>
            <a:r>
              <a:rPr b="1" lang="en-US" sz="3200"/>
              <a:t> Classful Addressing</a:t>
            </a:r>
            <a:br>
              <a:rPr b="1" lang="en-US" sz="3200"/>
            </a:br>
            <a:br>
              <a:rPr b="1" lang="en-US" sz="3200"/>
            </a:br>
            <a:br>
              <a:rPr b="1" lang="en-US" sz="3200"/>
            </a:br>
            <a:endParaRPr b="1" sz="3200"/>
          </a:p>
        </p:txBody>
      </p:sp>
      <p:sp>
        <p:nvSpPr>
          <p:cNvPr id="171" name="Google Shape;171;p48"/>
          <p:cNvSpPr txBox="1"/>
          <p:nvPr>
            <p:ph idx="1" type="body"/>
          </p:nvPr>
        </p:nvSpPr>
        <p:spPr>
          <a:xfrm>
            <a:off x="402406" y="1226815"/>
            <a:ext cx="7886700" cy="3584428"/>
          </a:xfrm>
          <a:prstGeom prst="rect">
            <a:avLst/>
          </a:prstGeom>
          <a:noFill/>
          <a:ln>
            <a:noFill/>
          </a:ln>
        </p:spPr>
        <p:txBody>
          <a:bodyPr anchorCtr="0" anchor="t" bIns="0" lIns="0" spcFirstLastPara="1" rIns="0" wrap="square" tIns="0">
            <a:noAutofit/>
          </a:bodyPr>
          <a:lstStyle/>
          <a:p>
            <a:pPr indent="0" lvl="0" marL="114300" rtl="0" algn="l">
              <a:lnSpc>
                <a:spcPct val="90000"/>
              </a:lnSpc>
              <a:spcBef>
                <a:spcPts val="1000"/>
              </a:spcBef>
              <a:spcAft>
                <a:spcPts val="0"/>
              </a:spcAft>
              <a:buSzPts val="1800"/>
              <a:buNone/>
            </a:pPr>
            <a:r>
              <a:rPr lang="en-US" sz="1800">
                <a:latin typeface="Times New Roman"/>
                <a:ea typeface="Times New Roman"/>
                <a:cs typeface="Times New Roman"/>
                <a:sym typeface="Times New Roman"/>
              </a:rPr>
              <a:t>An IP address is 32-bit long. An IP address is divided into sub-classes:</a:t>
            </a:r>
            <a:endParaRPr/>
          </a:p>
          <a:p>
            <a:pPr indent="-342900" lvl="0" marL="4572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Class A</a:t>
            </a:r>
            <a:endParaRPr/>
          </a:p>
          <a:p>
            <a:pPr indent="-342900" lvl="0" marL="4572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Class B</a:t>
            </a:r>
            <a:endParaRPr/>
          </a:p>
          <a:p>
            <a:pPr indent="-342900" lvl="0" marL="4572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Class C</a:t>
            </a:r>
            <a:endParaRPr/>
          </a:p>
          <a:p>
            <a:pPr indent="-342900" lvl="0" marL="4572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Class D</a:t>
            </a:r>
            <a:endParaRPr/>
          </a:p>
          <a:p>
            <a:pPr indent="-342900" lvl="0" marL="4572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Class E</a:t>
            </a:r>
            <a:endParaRPr/>
          </a:p>
          <a:p>
            <a:pPr indent="-228600" lvl="0" marL="457200" rtl="0" algn="l">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None/>
            </a:pPr>
            <a:r>
              <a:rPr b="1" lang="en-US" sz="1800">
                <a:latin typeface="Times New Roman"/>
                <a:ea typeface="Times New Roman"/>
                <a:cs typeface="Times New Roman"/>
                <a:sym typeface="Times New Roman"/>
              </a:rPr>
              <a:t>An IP address is divided into two parts:</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b="1" lang="en-US" sz="1800">
                <a:latin typeface="Times New Roman"/>
                <a:ea typeface="Times New Roman"/>
                <a:cs typeface="Times New Roman"/>
                <a:sym typeface="Times New Roman"/>
              </a:rPr>
              <a:t>Network ID:</a:t>
            </a:r>
            <a:r>
              <a:rPr lang="en-US" sz="1800">
                <a:latin typeface="Times New Roman"/>
                <a:ea typeface="Times New Roman"/>
                <a:cs typeface="Times New Roman"/>
                <a:sym typeface="Times New Roman"/>
              </a:rPr>
              <a:t> It represents the number of networks.</a:t>
            </a:r>
            <a:endParaRPr/>
          </a:p>
          <a:p>
            <a:pPr indent="-342900" lvl="0" marL="457200" rtl="0" algn="l">
              <a:lnSpc>
                <a:spcPct val="90000"/>
              </a:lnSpc>
              <a:spcBef>
                <a:spcPts val="1000"/>
              </a:spcBef>
              <a:spcAft>
                <a:spcPts val="0"/>
              </a:spcAft>
              <a:buClr>
                <a:schemeClr val="dk1"/>
              </a:buClr>
              <a:buSzPts val="1800"/>
              <a:buChar char="•"/>
            </a:pPr>
            <a:r>
              <a:rPr b="1" lang="en-US" sz="1800">
                <a:latin typeface="Times New Roman"/>
                <a:ea typeface="Times New Roman"/>
                <a:cs typeface="Times New Roman"/>
                <a:sym typeface="Times New Roman"/>
              </a:rPr>
              <a:t>Host ID:</a:t>
            </a:r>
            <a:r>
              <a:rPr lang="en-US" sz="1800">
                <a:latin typeface="Times New Roman"/>
                <a:ea typeface="Times New Roman"/>
                <a:cs typeface="Times New Roman"/>
                <a:sym typeface="Times New Roman"/>
              </a:rPr>
              <a:t> It represents the number of hosts.</a:t>
            </a:r>
            <a:endParaRPr/>
          </a:p>
          <a:p>
            <a:pPr indent="-228600" lvl="0" marL="457200" rtl="0" algn="l">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sp>
        <p:nvSpPr>
          <p:cNvPr id="172" name="Google Shape;172;p48"/>
          <p:cNvSpPr txBox="1"/>
          <p:nvPr/>
        </p:nvSpPr>
        <p:spPr>
          <a:xfrm>
            <a:off x="6272752"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173" name="Google Shape;173;p48"/>
          <p:cNvSpPr txBox="1"/>
          <p:nvPr/>
        </p:nvSpPr>
        <p:spPr>
          <a:xfrm>
            <a:off x="2008401" y="6366930"/>
            <a:ext cx="4939156" cy="3646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888888"/>
                </a:solidFill>
                <a:latin typeface="Times New Roman"/>
                <a:ea typeface="Times New Roman"/>
                <a:cs typeface="Times New Roman"/>
                <a:sym typeface="Times New Roman"/>
              </a:rPr>
              <a:t>Computer Networks               </a:t>
            </a:r>
            <a:endParaRPr b="0" i="0" sz="14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2010-04-09T07:36:15Z</dcterms:created>
  <dc:creator>ABC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