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Lst>
  <p:sldSz cy="6858000" cx="9144000"/>
  <p:notesSz cx="7559675" cy="10691800"/>
  <p:embeddedFontLst>
    <p:embeddedFont>
      <p:font typeface="Open Sans"/>
      <p:regular r:id="rId36"/>
      <p:bold r:id="rId37"/>
      <p:italic r:id="rId38"/>
      <p:boldItalic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99">
          <p15:clr>
            <a:srgbClr val="A4A3A4"/>
          </p15:clr>
        </p15:guide>
      </p15:sldGuideLst>
    </p:ext>
    <p:ext uri="GoogleSlidesCustomDataVersion2">
      <go:slidesCustomData xmlns:go="http://customooxmlschemas.google.com/" r:id="rId40" roundtripDataSignature="AMtx7mhvdYBNURYjOGMQyqvxjMCRKckWw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99"/>
      </p:guideLst>
    </p:cSldViewPr>
  </p:slideViewPr>
</p:viewPr>
</file>

<file path=ppt/_rels/presentation.xml.rels><?xml version="1.0" encoding="UTF-8" standalone="yes"?><Relationships xmlns="http://schemas.openxmlformats.org/package/2006/relationships"><Relationship Id="rId40" Type="http://customschemas.google.com/relationships/presentationmetadata" Target="meta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font" Target="fonts/OpenSans-bold.fntdata"/><Relationship Id="rId14" Type="http://schemas.openxmlformats.org/officeDocument/2006/relationships/slide" Target="slides/slide9.xml"/><Relationship Id="rId36" Type="http://schemas.openxmlformats.org/officeDocument/2006/relationships/font" Target="fonts/OpenSans-regular.fntdata"/><Relationship Id="rId17" Type="http://schemas.openxmlformats.org/officeDocument/2006/relationships/slide" Target="slides/slide12.xml"/><Relationship Id="rId39" Type="http://schemas.openxmlformats.org/officeDocument/2006/relationships/font" Target="fonts/OpenSans-boldItalic.fntdata"/><Relationship Id="rId16" Type="http://schemas.openxmlformats.org/officeDocument/2006/relationships/slide" Target="slides/slide11.xml"/><Relationship Id="rId38" Type="http://schemas.openxmlformats.org/officeDocument/2006/relationships/font" Target="fonts/OpenSans-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3276600" cy="53657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4281488" y="0"/>
            <a:ext cx="3276600" cy="536575"/>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10155238"/>
            <a:ext cx="3276600" cy="536575"/>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4281488" y="10155238"/>
            <a:ext cx="3276600" cy="536575"/>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6" name="Google Shape;86;p1: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9: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1" name="Google Shape;151;p9: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10: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9" name="Google Shape;159;p10: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11: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7" name="Google Shape;167;p11: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12: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6" name="Google Shape;176;p12: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13: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5" name="Google Shape;185;p13: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14: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2" name="Google Shape;192;p14: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15: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1" name="Google Shape;201;p15: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16: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7" name="Google Shape;207;p16: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17: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4" name="Google Shape;214;p17: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18:notes"/>
          <p:cNvSpPr txBox="1"/>
          <p:nvPr>
            <p:ph idx="12" type="sldNum"/>
          </p:nvPr>
        </p:nvSpPr>
        <p:spPr>
          <a:xfrm>
            <a:off x="4281488" y="10155238"/>
            <a:ext cx="3276600" cy="53657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200"/>
              <a:buNone/>
            </a:pPr>
            <a:fld id="{00000000-1234-1234-1234-123412341234}" type="slidenum">
              <a:rPr b="0" i="0" lang="en-US"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
        <p:nvSpPr>
          <p:cNvPr id="221" name="Google Shape;221;p18: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a:noFill/>
          </a:ln>
        </p:spPr>
      </p:sp>
      <p:sp>
        <p:nvSpPr>
          <p:cNvPr id="222" name="Google Shape;222;p18: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228600" lvl="0" marL="457200" rtl="0" algn="l">
              <a:lnSpc>
                <a:spcPct val="100000"/>
              </a:lnSpc>
              <a:spcBef>
                <a:spcPts val="0"/>
              </a:spcBef>
              <a:spcAft>
                <a:spcPts val="0"/>
              </a:spcAft>
              <a:buSzPts val="14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2: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2" name="Google Shape;92;p2: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19:notes"/>
          <p:cNvSpPr txBox="1"/>
          <p:nvPr>
            <p:ph idx="12" type="sldNum"/>
          </p:nvPr>
        </p:nvSpPr>
        <p:spPr>
          <a:xfrm>
            <a:off x="4281488" y="10155238"/>
            <a:ext cx="3276600" cy="53657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200"/>
              <a:buNone/>
            </a:pPr>
            <a:fld id="{00000000-1234-1234-1234-123412341234}" type="slidenum">
              <a:rPr b="0" i="0" lang="en-US"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
        <p:nvSpPr>
          <p:cNvPr id="232" name="Google Shape;232;p19: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a:noFill/>
          </a:ln>
        </p:spPr>
      </p:sp>
      <p:sp>
        <p:nvSpPr>
          <p:cNvPr id="233" name="Google Shape;233;p19: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228600" lvl="0" marL="457200" rtl="0" algn="l">
              <a:lnSpc>
                <a:spcPct val="100000"/>
              </a:lnSpc>
              <a:spcBef>
                <a:spcPts val="0"/>
              </a:spcBef>
              <a:spcAft>
                <a:spcPts val="0"/>
              </a:spcAft>
              <a:buSzPts val="14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p20:notes"/>
          <p:cNvSpPr txBox="1"/>
          <p:nvPr>
            <p:ph idx="12" type="sldNum"/>
          </p:nvPr>
        </p:nvSpPr>
        <p:spPr>
          <a:xfrm>
            <a:off x="4281488" y="10155238"/>
            <a:ext cx="3276600" cy="53657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200"/>
              <a:buNone/>
            </a:pPr>
            <a:fld id="{00000000-1234-1234-1234-123412341234}" type="slidenum">
              <a:rPr b="0" i="0" lang="en-US"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
        <p:nvSpPr>
          <p:cNvPr id="241" name="Google Shape;241;p20: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a:noFill/>
          </a:ln>
        </p:spPr>
      </p:sp>
      <p:sp>
        <p:nvSpPr>
          <p:cNvPr id="242" name="Google Shape;242;p20: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228600" lvl="0" marL="457200" rtl="0" algn="l">
              <a:lnSpc>
                <a:spcPct val="100000"/>
              </a:lnSpc>
              <a:spcBef>
                <a:spcPts val="0"/>
              </a:spcBef>
              <a:spcAft>
                <a:spcPts val="0"/>
              </a:spcAft>
              <a:buSzPts val="14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p21:notes"/>
          <p:cNvSpPr txBox="1"/>
          <p:nvPr>
            <p:ph idx="12" type="sldNum"/>
          </p:nvPr>
        </p:nvSpPr>
        <p:spPr>
          <a:xfrm>
            <a:off x="4281488" y="10155238"/>
            <a:ext cx="3276600" cy="53657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200"/>
              <a:buNone/>
            </a:pPr>
            <a:fld id="{00000000-1234-1234-1234-123412341234}" type="slidenum">
              <a:rPr b="0" i="0" lang="en-US"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
        <p:nvSpPr>
          <p:cNvPr id="250" name="Google Shape;250;p21: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a:noFill/>
          </a:ln>
        </p:spPr>
      </p:sp>
      <p:sp>
        <p:nvSpPr>
          <p:cNvPr id="251" name="Google Shape;251;p21: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228600" lvl="0" marL="457200" rtl="0" algn="l">
              <a:lnSpc>
                <a:spcPct val="100000"/>
              </a:lnSpc>
              <a:spcBef>
                <a:spcPts val="0"/>
              </a:spcBef>
              <a:spcAft>
                <a:spcPts val="0"/>
              </a:spcAft>
              <a:buSzPts val="14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p22:notes"/>
          <p:cNvSpPr txBox="1"/>
          <p:nvPr>
            <p:ph idx="12" type="sldNum"/>
          </p:nvPr>
        </p:nvSpPr>
        <p:spPr>
          <a:xfrm>
            <a:off x="4281488" y="10155238"/>
            <a:ext cx="3276600" cy="53657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200"/>
              <a:buNone/>
            </a:pPr>
            <a:fld id="{00000000-1234-1234-1234-123412341234}" type="slidenum">
              <a:rPr b="0" i="0" lang="en-US"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
        <p:nvSpPr>
          <p:cNvPr id="261" name="Google Shape;261;p22: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a:noFill/>
          </a:ln>
        </p:spPr>
      </p:sp>
      <p:sp>
        <p:nvSpPr>
          <p:cNvPr id="262" name="Google Shape;262;p22: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228600" lvl="0" marL="457200" rtl="0" algn="l">
              <a:lnSpc>
                <a:spcPct val="100000"/>
              </a:lnSpc>
              <a:spcBef>
                <a:spcPts val="0"/>
              </a:spcBef>
              <a:spcAft>
                <a:spcPts val="0"/>
              </a:spcAft>
              <a:buSzPts val="14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p23:notes"/>
          <p:cNvSpPr txBox="1"/>
          <p:nvPr>
            <p:ph idx="12" type="sldNum"/>
          </p:nvPr>
        </p:nvSpPr>
        <p:spPr>
          <a:xfrm>
            <a:off x="4281488" y="10155238"/>
            <a:ext cx="3276600" cy="53657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200"/>
              <a:buNone/>
            </a:pPr>
            <a:fld id="{00000000-1234-1234-1234-123412341234}" type="slidenum">
              <a:rPr b="0" i="0" lang="en-US"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
        <p:nvSpPr>
          <p:cNvPr id="273" name="Google Shape;273;p23: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a:noFill/>
          </a:ln>
        </p:spPr>
      </p:sp>
      <p:sp>
        <p:nvSpPr>
          <p:cNvPr id="274" name="Google Shape;274;p23: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228600" lvl="0" marL="457200" rtl="0" algn="l">
              <a:lnSpc>
                <a:spcPct val="100000"/>
              </a:lnSpc>
              <a:spcBef>
                <a:spcPts val="0"/>
              </a:spcBef>
              <a:spcAft>
                <a:spcPts val="0"/>
              </a:spcAft>
              <a:buSzPts val="14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p24:notes"/>
          <p:cNvSpPr txBox="1"/>
          <p:nvPr>
            <p:ph idx="12" type="sldNum"/>
          </p:nvPr>
        </p:nvSpPr>
        <p:spPr>
          <a:xfrm>
            <a:off x="4281488" y="10155238"/>
            <a:ext cx="3276600" cy="53657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200"/>
              <a:buNone/>
            </a:pPr>
            <a:fld id="{00000000-1234-1234-1234-123412341234}" type="slidenum">
              <a:rPr b="0" i="0" lang="en-US"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
        <p:nvSpPr>
          <p:cNvPr id="285" name="Google Shape;285;p24: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a:noFill/>
          </a:ln>
        </p:spPr>
      </p:sp>
      <p:sp>
        <p:nvSpPr>
          <p:cNvPr id="286" name="Google Shape;286;p24: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228600" lvl="0" marL="457200" rtl="0" algn="l">
              <a:lnSpc>
                <a:spcPct val="100000"/>
              </a:lnSpc>
              <a:spcBef>
                <a:spcPts val="0"/>
              </a:spcBef>
              <a:spcAft>
                <a:spcPts val="0"/>
              </a:spcAft>
              <a:buSzPts val="14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p25:notes"/>
          <p:cNvSpPr txBox="1"/>
          <p:nvPr>
            <p:ph idx="12" type="sldNum"/>
          </p:nvPr>
        </p:nvSpPr>
        <p:spPr>
          <a:xfrm>
            <a:off x="4281488" y="10155238"/>
            <a:ext cx="3276600" cy="53657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200"/>
              <a:buNone/>
            </a:pPr>
            <a:fld id="{00000000-1234-1234-1234-123412341234}" type="slidenum">
              <a:rPr b="0" i="0" lang="en-US"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
        <p:nvSpPr>
          <p:cNvPr id="294" name="Google Shape;294;p25: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a:noFill/>
          </a:ln>
        </p:spPr>
      </p:sp>
      <p:sp>
        <p:nvSpPr>
          <p:cNvPr id="295" name="Google Shape;295;p25: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228600" lvl="0" marL="457200" rtl="0" algn="l">
              <a:lnSpc>
                <a:spcPct val="100000"/>
              </a:lnSpc>
              <a:spcBef>
                <a:spcPts val="0"/>
              </a:spcBef>
              <a:spcAft>
                <a:spcPts val="0"/>
              </a:spcAft>
              <a:buSzPts val="14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p26: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05" name="Google Shape;305;p26: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p27: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12" name="Google Shape;312;p27: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p28: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18" name="Google Shape;318;p28: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3: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8" name="Google Shape;98;p3: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p29: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24" name="Google Shape;324;p29: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4: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1" name="Google Shape;111;p4: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5: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8" name="Google Shape;118;p5: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6: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4" name="Google Shape;124;p6: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7: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0" name="Google Shape;130;p7: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8: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7" name="Google Shape;137;p8: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44:notes"/>
          <p:cNvSpPr txBox="1"/>
          <p:nvPr>
            <p:ph idx="1" type="body"/>
          </p:nvPr>
        </p:nvSpPr>
        <p:spPr>
          <a:xfrm>
            <a:off x="755650" y="5145088"/>
            <a:ext cx="6048375" cy="42100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5" name="Google Shape;145;p44: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p:cSld name="Blank Slide">
    <p:spTree>
      <p:nvGrpSpPr>
        <p:cNvPr id="28" name="Shape 28"/>
        <p:cNvGrpSpPr/>
        <p:nvPr/>
      </p:nvGrpSpPr>
      <p:grpSpPr>
        <a:xfrm>
          <a:off x="0" y="0"/>
          <a:ext cx="0" cy="0"/>
          <a:chOff x="0" y="0"/>
          <a:chExt cx="0" cy="0"/>
        </a:xfrm>
      </p:grpSpPr>
      <p:sp>
        <p:nvSpPr>
          <p:cNvPr id="29" name="Google Shape;29;p31"/>
          <p:cNvSpPr txBox="1"/>
          <p:nvPr>
            <p:ph idx="11" type="ftr"/>
          </p:nvPr>
        </p:nvSpPr>
        <p:spPr>
          <a:xfrm>
            <a:off x="457559" y="6356520"/>
            <a:ext cx="8499154" cy="36468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sz="1200">
                <a:solidFill>
                  <a:srgbClr val="0070C0"/>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60" name="Shape 60"/>
        <p:cNvGrpSpPr/>
        <p:nvPr/>
      </p:nvGrpSpPr>
      <p:grpSpPr>
        <a:xfrm>
          <a:off x="0" y="0"/>
          <a:ext cx="0" cy="0"/>
          <a:chOff x="0" y="0"/>
          <a:chExt cx="0" cy="0"/>
        </a:xfrm>
      </p:grpSpPr>
      <p:sp>
        <p:nvSpPr>
          <p:cNvPr id="61" name="Google Shape;61;p40"/>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 name="Google Shape;62;p40"/>
          <p:cNvSpPr txBox="1"/>
          <p:nvPr>
            <p:ph idx="1" type="body"/>
          </p:nvPr>
        </p:nvSpPr>
        <p:spPr>
          <a:xfrm>
            <a:off x="457200" y="1604520"/>
            <a:ext cx="4015800" cy="397728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3" name="Google Shape;63;p40"/>
          <p:cNvSpPr txBox="1"/>
          <p:nvPr>
            <p:ph idx="2" type="body"/>
          </p:nvPr>
        </p:nvSpPr>
        <p:spPr>
          <a:xfrm>
            <a:off x="4674240" y="1604520"/>
            <a:ext cx="401580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4" name="Google Shape;64;p40"/>
          <p:cNvSpPr txBox="1"/>
          <p:nvPr>
            <p:ph idx="3" type="body"/>
          </p:nvPr>
        </p:nvSpPr>
        <p:spPr>
          <a:xfrm>
            <a:off x="4674240" y="3682080"/>
            <a:ext cx="401580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5" name="Google Shape;65;p40"/>
          <p:cNvSpPr txBox="1"/>
          <p:nvPr>
            <p:ph idx="11" type="ftr"/>
          </p:nvPr>
        </p:nvSpPr>
        <p:spPr>
          <a:xfrm>
            <a:off x="374573" y="6356350"/>
            <a:ext cx="8482988"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66" name="Shape 66"/>
        <p:cNvGrpSpPr/>
        <p:nvPr/>
      </p:nvGrpSpPr>
      <p:grpSpPr>
        <a:xfrm>
          <a:off x="0" y="0"/>
          <a:ext cx="0" cy="0"/>
          <a:chOff x="0" y="0"/>
          <a:chExt cx="0" cy="0"/>
        </a:xfrm>
      </p:grpSpPr>
      <p:sp>
        <p:nvSpPr>
          <p:cNvPr id="67" name="Google Shape;67;p41"/>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8" name="Google Shape;68;p41"/>
          <p:cNvSpPr txBox="1"/>
          <p:nvPr>
            <p:ph idx="1" type="body"/>
          </p:nvPr>
        </p:nvSpPr>
        <p:spPr>
          <a:xfrm>
            <a:off x="457200" y="1604520"/>
            <a:ext cx="401580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9" name="Google Shape;69;p41"/>
          <p:cNvSpPr txBox="1"/>
          <p:nvPr>
            <p:ph idx="2" type="body"/>
          </p:nvPr>
        </p:nvSpPr>
        <p:spPr>
          <a:xfrm>
            <a:off x="4674240" y="1604520"/>
            <a:ext cx="401580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0" name="Google Shape;70;p41"/>
          <p:cNvSpPr txBox="1"/>
          <p:nvPr>
            <p:ph idx="3" type="body"/>
          </p:nvPr>
        </p:nvSpPr>
        <p:spPr>
          <a:xfrm>
            <a:off x="457200" y="3682080"/>
            <a:ext cx="822924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41"/>
          <p:cNvSpPr txBox="1"/>
          <p:nvPr>
            <p:ph idx="11" type="ftr"/>
          </p:nvPr>
        </p:nvSpPr>
        <p:spPr>
          <a:xfrm>
            <a:off x="374573" y="6356350"/>
            <a:ext cx="8482988"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72" name="Shape 72"/>
        <p:cNvGrpSpPr/>
        <p:nvPr/>
      </p:nvGrpSpPr>
      <p:grpSpPr>
        <a:xfrm>
          <a:off x="0" y="0"/>
          <a:ext cx="0" cy="0"/>
          <a:chOff x="0" y="0"/>
          <a:chExt cx="0" cy="0"/>
        </a:xfrm>
      </p:grpSpPr>
      <p:sp>
        <p:nvSpPr>
          <p:cNvPr id="73" name="Google Shape;73;p42"/>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42"/>
          <p:cNvSpPr txBox="1"/>
          <p:nvPr>
            <p:ph idx="1" type="body"/>
          </p:nvPr>
        </p:nvSpPr>
        <p:spPr>
          <a:xfrm>
            <a:off x="457200" y="1604520"/>
            <a:ext cx="822924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42"/>
          <p:cNvSpPr txBox="1"/>
          <p:nvPr>
            <p:ph idx="2" type="body"/>
          </p:nvPr>
        </p:nvSpPr>
        <p:spPr>
          <a:xfrm>
            <a:off x="457200" y="3682080"/>
            <a:ext cx="822924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6" name="Google Shape;76;p42"/>
          <p:cNvSpPr txBox="1"/>
          <p:nvPr>
            <p:ph idx="11" type="ftr"/>
          </p:nvPr>
        </p:nvSpPr>
        <p:spPr>
          <a:xfrm>
            <a:off x="374573" y="6356350"/>
            <a:ext cx="8482988"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77" name="Shape 77"/>
        <p:cNvGrpSpPr/>
        <p:nvPr/>
      </p:nvGrpSpPr>
      <p:grpSpPr>
        <a:xfrm>
          <a:off x="0" y="0"/>
          <a:ext cx="0" cy="0"/>
          <a:chOff x="0" y="0"/>
          <a:chExt cx="0" cy="0"/>
        </a:xfrm>
      </p:grpSpPr>
      <p:sp>
        <p:nvSpPr>
          <p:cNvPr id="78" name="Google Shape;78;p43"/>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43"/>
          <p:cNvSpPr txBox="1"/>
          <p:nvPr>
            <p:ph idx="1" type="body"/>
          </p:nvPr>
        </p:nvSpPr>
        <p:spPr>
          <a:xfrm>
            <a:off x="457200" y="1604520"/>
            <a:ext cx="401580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0" name="Google Shape;80;p43"/>
          <p:cNvSpPr txBox="1"/>
          <p:nvPr>
            <p:ph idx="2" type="body"/>
          </p:nvPr>
        </p:nvSpPr>
        <p:spPr>
          <a:xfrm>
            <a:off x="4674240" y="1604520"/>
            <a:ext cx="401580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43"/>
          <p:cNvSpPr txBox="1"/>
          <p:nvPr>
            <p:ph idx="3" type="body"/>
          </p:nvPr>
        </p:nvSpPr>
        <p:spPr>
          <a:xfrm>
            <a:off x="457200" y="3682080"/>
            <a:ext cx="401580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2" name="Google Shape;82;p43"/>
          <p:cNvSpPr txBox="1"/>
          <p:nvPr>
            <p:ph idx="4" type="body"/>
          </p:nvPr>
        </p:nvSpPr>
        <p:spPr>
          <a:xfrm>
            <a:off x="4674240" y="3682080"/>
            <a:ext cx="401580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3" name="Google Shape;83;p43"/>
          <p:cNvSpPr txBox="1"/>
          <p:nvPr>
            <p:ph idx="11" type="ftr"/>
          </p:nvPr>
        </p:nvSpPr>
        <p:spPr>
          <a:xfrm>
            <a:off x="374573" y="6356350"/>
            <a:ext cx="8482988"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30" name="Shape 30"/>
        <p:cNvGrpSpPr/>
        <p:nvPr/>
      </p:nvGrpSpPr>
      <p:grpSpPr>
        <a:xfrm>
          <a:off x="0" y="0"/>
          <a:ext cx="0" cy="0"/>
          <a:chOff x="0" y="0"/>
          <a:chExt cx="0" cy="0"/>
        </a:xfrm>
      </p:grpSpPr>
      <p:sp>
        <p:nvSpPr>
          <p:cNvPr id="31" name="Google Shape;31;p32"/>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32"/>
          <p:cNvSpPr txBox="1"/>
          <p:nvPr>
            <p:ph idx="1" type="body"/>
          </p:nvPr>
        </p:nvSpPr>
        <p:spPr>
          <a:xfrm>
            <a:off x="457200" y="1604520"/>
            <a:ext cx="8229240" cy="397728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32"/>
          <p:cNvSpPr txBox="1"/>
          <p:nvPr>
            <p:ph idx="11" type="ftr"/>
          </p:nvPr>
        </p:nvSpPr>
        <p:spPr>
          <a:xfrm>
            <a:off x="352540" y="6356520"/>
            <a:ext cx="8333900" cy="36468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34" name="Shape 34"/>
        <p:cNvGrpSpPr/>
        <p:nvPr/>
      </p:nvGrpSpPr>
      <p:grpSpPr>
        <a:xfrm>
          <a:off x="0" y="0"/>
          <a:ext cx="0" cy="0"/>
          <a:chOff x="0" y="0"/>
          <a:chExt cx="0" cy="0"/>
        </a:xfrm>
      </p:grpSpPr>
      <p:sp>
        <p:nvSpPr>
          <p:cNvPr id="35" name="Google Shape;35;p33"/>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33"/>
          <p:cNvSpPr txBox="1"/>
          <p:nvPr>
            <p:ph idx="1" type="body"/>
          </p:nvPr>
        </p:nvSpPr>
        <p:spPr>
          <a:xfrm>
            <a:off x="457200" y="1604520"/>
            <a:ext cx="4015800" cy="397728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33"/>
          <p:cNvSpPr txBox="1"/>
          <p:nvPr>
            <p:ph idx="2" type="body"/>
          </p:nvPr>
        </p:nvSpPr>
        <p:spPr>
          <a:xfrm>
            <a:off x="4674240" y="1604520"/>
            <a:ext cx="4015800" cy="397728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8" name="Google Shape;38;p33"/>
          <p:cNvSpPr txBox="1"/>
          <p:nvPr>
            <p:ph idx="11" type="ftr"/>
          </p:nvPr>
        </p:nvSpPr>
        <p:spPr>
          <a:xfrm>
            <a:off x="533159" y="6356520"/>
            <a:ext cx="8269317" cy="36468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9" name="Shape 39"/>
        <p:cNvGrpSpPr/>
        <p:nvPr/>
      </p:nvGrpSpPr>
      <p:grpSpPr>
        <a:xfrm>
          <a:off x="0" y="0"/>
          <a:ext cx="0" cy="0"/>
          <a:chOff x="0" y="0"/>
          <a:chExt cx="0" cy="0"/>
        </a:xfrm>
      </p:grpSpPr>
      <p:sp>
        <p:nvSpPr>
          <p:cNvPr id="40" name="Google Shape;40;p34"/>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r>
              <a:rPr lang="en-US"/>
              <a:t>22.</a:t>
            </a: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Custom Layout">
    <p:spTree>
      <p:nvGrpSpPr>
        <p:cNvPr id="41" name="Shape 41"/>
        <p:cNvGrpSpPr/>
        <p:nvPr/>
      </p:nvGrpSpPr>
      <p:grpSpPr>
        <a:xfrm>
          <a:off x="0" y="0"/>
          <a:ext cx="0" cy="0"/>
          <a:chOff x="0" y="0"/>
          <a:chExt cx="0" cy="0"/>
        </a:xfrm>
      </p:grpSpPr>
      <p:sp>
        <p:nvSpPr>
          <p:cNvPr id="42" name="Google Shape;42;p35"/>
          <p:cNvSpPr txBox="1"/>
          <p:nvPr>
            <p:ph type="title"/>
          </p:nvPr>
        </p:nvSpPr>
        <p:spPr>
          <a:xfrm>
            <a:off x="0" y="0"/>
            <a:ext cx="6476760" cy="83772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35"/>
          <p:cNvSpPr txBox="1"/>
          <p:nvPr>
            <p:ph idx="11" type="ftr"/>
          </p:nvPr>
        </p:nvSpPr>
        <p:spPr>
          <a:xfrm>
            <a:off x="374573" y="6356350"/>
            <a:ext cx="8482988"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44" name="Shape 44"/>
        <p:cNvGrpSpPr/>
        <p:nvPr/>
      </p:nvGrpSpPr>
      <p:grpSpPr>
        <a:xfrm>
          <a:off x="0" y="0"/>
          <a:ext cx="0" cy="0"/>
          <a:chOff x="0" y="0"/>
          <a:chExt cx="0" cy="0"/>
        </a:xfrm>
      </p:grpSpPr>
      <p:sp>
        <p:nvSpPr>
          <p:cNvPr id="45" name="Google Shape;45;p36"/>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36"/>
          <p:cNvSpPr txBox="1"/>
          <p:nvPr>
            <p:ph idx="1" type="subTitle"/>
          </p:nvPr>
        </p:nvSpPr>
        <p:spPr>
          <a:xfrm>
            <a:off x="457200" y="1604520"/>
            <a:ext cx="8229240" cy="3977280"/>
          </a:xfrm>
          <a:prstGeom prst="rect">
            <a:avLst/>
          </a:prstGeom>
          <a:noFill/>
          <a:ln>
            <a:noFill/>
          </a:ln>
        </p:spPr>
        <p:txBody>
          <a:bodyPr anchorCtr="0" anchor="ctr" bIns="0" lIns="0" spcFirstLastPara="1" rIns="0" wrap="square" tIns="0">
            <a:no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p:txBody>
      </p:sp>
      <p:sp>
        <p:nvSpPr>
          <p:cNvPr id="47" name="Google Shape;47;p36"/>
          <p:cNvSpPr txBox="1"/>
          <p:nvPr>
            <p:ph idx="11" type="ftr"/>
          </p:nvPr>
        </p:nvSpPr>
        <p:spPr>
          <a:xfrm>
            <a:off x="457199" y="6356520"/>
            <a:ext cx="8229239" cy="36468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8" name="Shape 48"/>
        <p:cNvGrpSpPr/>
        <p:nvPr/>
      </p:nvGrpSpPr>
      <p:grpSpPr>
        <a:xfrm>
          <a:off x="0" y="0"/>
          <a:ext cx="0" cy="0"/>
          <a:chOff x="0" y="0"/>
          <a:chExt cx="0" cy="0"/>
        </a:xfrm>
      </p:grpSpPr>
      <p:sp>
        <p:nvSpPr>
          <p:cNvPr id="49" name="Google Shape;49;p37"/>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37"/>
          <p:cNvSpPr txBox="1"/>
          <p:nvPr>
            <p:ph idx="11" type="ftr"/>
          </p:nvPr>
        </p:nvSpPr>
        <p:spPr>
          <a:xfrm>
            <a:off x="352540" y="6356520"/>
            <a:ext cx="8361802" cy="36468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p:cSld name="Centered Text">
    <p:spTree>
      <p:nvGrpSpPr>
        <p:cNvPr id="51" name="Shape 51"/>
        <p:cNvGrpSpPr/>
        <p:nvPr/>
      </p:nvGrpSpPr>
      <p:grpSpPr>
        <a:xfrm>
          <a:off x="0" y="0"/>
          <a:ext cx="0" cy="0"/>
          <a:chOff x="0" y="0"/>
          <a:chExt cx="0" cy="0"/>
        </a:xfrm>
      </p:grpSpPr>
      <p:sp>
        <p:nvSpPr>
          <p:cNvPr id="52" name="Google Shape;52;p38"/>
          <p:cNvSpPr txBox="1"/>
          <p:nvPr>
            <p:ph idx="1" type="subTitle"/>
          </p:nvPr>
        </p:nvSpPr>
        <p:spPr>
          <a:xfrm>
            <a:off x="0" y="0"/>
            <a:ext cx="5486040" cy="4238280"/>
          </a:xfrm>
          <a:prstGeom prst="rect">
            <a:avLst/>
          </a:prstGeom>
          <a:noFill/>
          <a:ln>
            <a:noFill/>
          </a:ln>
        </p:spPr>
        <p:txBody>
          <a:bodyPr anchorCtr="0" anchor="ctr" bIns="0" lIns="0" spcFirstLastPara="1" rIns="0" wrap="square" tIns="0">
            <a:no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p:txBody>
      </p:sp>
      <p:sp>
        <p:nvSpPr>
          <p:cNvPr id="53" name="Google Shape;53;p38"/>
          <p:cNvSpPr txBox="1"/>
          <p:nvPr>
            <p:ph idx="11" type="ftr"/>
          </p:nvPr>
        </p:nvSpPr>
        <p:spPr>
          <a:xfrm>
            <a:off x="374573" y="6356350"/>
            <a:ext cx="8482988"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54" name="Shape 54"/>
        <p:cNvGrpSpPr/>
        <p:nvPr/>
      </p:nvGrpSpPr>
      <p:grpSpPr>
        <a:xfrm>
          <a:off x="0" y="0"/>
          <a:ext cx="0" cy="0"/>
          <a:chOff x="0" y="0"/>
          <a:chExt cx="0" cy="0"/>
        </a:xfrm>
      </p:grpSpPr>
      <p:sp>
        <p:nvSpPr>
          <p:cNvPr id="55" name="Google Shape;55;p39"/>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39"/>
          <p:cNvSpPr txBox="1"/>
          <p:nvPr>
            <p:ph idx="1" type="body"/>
          </p:nvPr>
        </p:nvSpPr>
        <p:spPr>
          <a:xfrm>
            <a:off x="457200" y="1604520"/>
            <a:ext cx="401580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7" name="Google Shape;57;p39"/>
          <p:cNvSpPr txBox="1"/>
          <p:nvPr>
            <p:ph idx="2" type="body"/>
          </p:nvPr>
        </p:nvSpPr>
        <p:spPr>
          <a:xfrm>
            <a:off x="4674240" y="1604520"/>
            <a:ext cx="4015800" cy="397728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8" name="Google Shape;58;p39"/>
          <p:cNvSpPr txBox="1"/>
          <p:nvPr>
            <p:ph idx="3" type="body"/>
          </p:nvPr>
        </p:nvSpPr>
        <p:spPr>
          <a:xfrm>
            <a:off x="457200" y="3682080"/>
            <a:ext cx="401580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9" name="Google Shape;59;p39"/>
          <p:cNvSpPr txBox="1"/>
          <p:nvPr>
            <p:ph idx="11" type="ftr"/>
          </p:nvPr>
        </p:nvSpPr>
        <p:spPr>
          <a:xfrm>
            <a:off x="374573" y="6356350"/>
            <a:ext cx="8482988"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9.xml"/><Relationship Id="rId10" Type="http://schemas.openxmlformats.org/officeDocument/2006/relationships/slideLayout" Target="../slideLayouts/slideLayout8.xml"/><Relationship Id="rId13" Type="http://schemas.openxmlformats.org/officeDocument/2006/relationships/slideLayout" Target="../slideLayouts/slideLayout11.xml"/><Relationship Id="rId12" Type="http://schemas.openxmlformats.org/officeDocument/2006/relationships/slideLayout" Target="../slideLayouts/slideLayout10.xml"/><Relationship Id="rId1" Type="http://schemas.openxmlformats.org/officeDocument/2006/relationships/image" Target="../media/image3.png"/><Relationship Id="rId2" Type="http://schemas.openxmlformats.org/officeDocument/2006/relationships/image" Target="../media/image1.jp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15" Type="http://schemas.openxmlformats.org/officeDocument/2006/relationships/slideLayout" Target="../slideLayouts/slideLayout13.xml"/><Relationship Id="rId14" Type="http://schemas.openxmlformats.org/officeDocument/2006/relationships/slideLayout" Target="../slideLayouts/slideLayout12.xml"/><Relationship Id="rId16" Type="http://schemas.openxmlformats.org/officeDocument/2006/relationships/theme" Target="../theme/theme1.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9" name="Shape 9"/>
        <p:cNvGrpSpPr/>
        <p:nvPr/>
      </p:nvGrpSpPr>
      <p:grpSpPr>
        <a:xfrm>
          <a:off x="0" y="0"/>
          <a:ext cx="0" cy="0"/>
          <a:chOff x="0" y="0"/>
          <a:chExt cx="0" cy="0"/>
        </a:xfrm>
      </p:grpSpPr>
      <p:sp>
        <p:nvSpPr>
          <p:cNvPr id="10" name="Google Shape;10;p30"/>
          <p:cNvSpPr/>
          <p:nvPr/>
        </p:nvSpPr>
        <p:spPr>
          <a:xfrm>
            <a:off x="0" y="0"/>
            <a:ext cx="9143640" cy="837720"/>
          </a:xfrm>
          <a:prstGeom prst="rect">
            <a:avLst/>
          </a:prstGeom>
          <a:solidFill>
            <a:srgbClr val="FF33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 name="Google Shape;11;p30"/>
          <p:cNvSpPr/>
          <p:nvPr/>
        </p:nvSpPr>
        <p:spPr>
          <a:xfrm flipH="1" rot="10800000">
            <a:off x="0" y="6704640"/>
            <a:ext cx="9143640" cy="197640"/>
          </a:xfrm>
          <a:prstGeom prst="rect">
            <a:avLst/>
          </a:prstGeom>
          <a:solidFill>
            <a:srgbClr val="FF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descr="LOGO.gif" id="12" name="Google Shape;12;p30"/>
          <p:cNvPicPr preferRelativeResize="0"/>
          <p:nvPr/>
        </p:nvPicPr>
        <p:blipFill rotWithShape="1">
          <a:blip r:embed="rId1">
            <a:alphaModFix/>
          </a:blip>
          <a:srcRect b="10718" l="0" r="0" t="0"/>
          <a:stretch/>
        </p:blipFill>
        <p:spPr>
          <a:xfrm>
            <a:off x="6553080" y="228600"/>
            <a:ext cx="2057040" cy="634680"/>
          </a:xfrm>
          <a:prstGeom prst="rect">
            <a:avLst/>
          </a:prstGeom>
          <a:noFill/>
          <a:ln>
            <a:noFill/>
          </a:ln>
        </p:spPr>
      </p:pic>
      <p:pic>
        <p:nvPicPr>
          <p:cNvPr descr="LOGO.gif" id="13" name="Google Shape;13;p30"/>
          <p:cNvPicPr preferRelativeResize="0"/>
          <p:nvPr/>
        </p:nvPicPr>
        <p:blipFill rotWithShape="1">
          <a:blip r:embed="rId1">
            <a:alphaModFix/>
          </a:blip>
          <a:srcRect b="10718" l="0" r="0" t="0"/>
          <a:stretch/>
        </p:blipFill>
        <p:spPr>
          <a:xfrm>
            <a:off x="6553080" y="228600"/>
            <a:ext cx="2057040" cy="634680"/>
          </a:xfrm>
          <a:prstGeom prst="rect">
            <a:avLst/>
          </a:prstGeom>
          <a:noFill/>
          <a:ln>
            <a:noFill/>
          </a:ln>
        </p:spPr>
      </p:pic>
      <p:grpSp>
        <p:nvGrpSpPr>
          <p:cNvPr id="14" name="Google Shape;14;p30"/>
          <p:cNvGrpSpPr/>
          <p:nvPr/>
        </p:nvGrpSpPr>
        <p:grpSpPr>
          <a:xfrm>
            <a:off x="6146640" y="0"/>
            <a:ext cx="2997000" cy="875880"/>
            <a:chOff x="6146640" y="0"/>
            <a:chExt cx="2997000" cy="875880"/>
          </a:xfrm>
        </p:grpSpPr>
        <p:sp>
          <p:nvSpPr>
            <p:cNvPr id="15" name="Google Shape;15;p30"/>
            <p:cNvSpPr/>
            <p:nvPr/>
          </p:nvSpPr>
          <p:spPr>
            <a:xfrm>
              <a:off x="6146640" y="0"/>
              <a:ext cx="2997000" cy="837720"/>
            </a:xfrm>
            <a:prstGeom prst="rect">
              <a:avLst/>
            </a:prstGeom>
            <a:solidFill>
              <a:srgbClr val="FF33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descr="LOGO.gif" id="16" name="Google Shape;16;p30"/>
            <p:cNvPicPr preferRelativeResize="0"/>
            <p:nvPr/>
          </p:nvPicPr>
          <p:blipFill rotWithShape="1">
            <a:blip r:embed="rId1">
              <a:alphaModFix/>
            </a:blip>
            <a:srcRect b="10718" l="0" r="0" t="0"/>
            <a:stretch/>
          </p:blipFill>
          <p:spPr>
            <a:xfrm>
              <a:off x="6553080" y="228600"/>
              <a:ext cx="2057040" cy="634680"/>
            </a:xfrm>
            <a:prstGeom prst="rect">
              <a:avLst/>
            </a:prstGeom>
            <a:noFill/>
            <a:ln>
              <a:noFill/>
            </a:ln>
          </p:spPr>
        </p:pic>
        <p:sp>
          <p:nvSpPr>
            <p:cNvPr id="17" name="Google Shape;17;p30"/>
            <p:cNvSpPr/>
            <p:nvPr/>
          </p:nvSpPr>
          <p:spPr>
            <a:xfrm>
              <a:off x="6527880" y="190440"/>
              <a:ext cx="2076120" cy="68544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descr="logo.jpg" id="18" name="Google Shape;18;p30"/>
          <p:cNvPicPr preferRelativeResize="0"/>
          <p:nvPr/>
        </p:nvPicPr>
        <p:blipFill rotWithShape="1">
          <a:blip r:embed="rId2">
            <a:alphaModFix/>
          </a:blip>
          <a:srcRect b="0" l="0" r="0" t="0"/>
          <a:stretch/>
        </p:blipFill>
        <p:spPr>
          <a:xfrm>
            <a:off x="6553080" y="228600"/>
            <a:ext cx="1920600" cy="609120"/>
          </a:xfrm>
          <a:prstGeom prst="rect">
            <a:avLst/>
          </a:prstGeom>
          <a:noFill/>
          <a:ln>
            <a:noFill/>
          </a:ln>
        </p:spPr>
      </p:pic>
      <p:pic>
        <p:nvPicPr>
          <p:cNvPr descr="LOGO.gif" id="19" name="Google Shape;19;p30"/>
          <p:cNvPicPr preferRelativeResize="0"/>
          <p:nvPr/>
        </p:nvPicPr>
        <p:blipFill rotWithShape="1">
          <a:blip r:embed="rId1">
            <a:alphaModFix/>
          </a:blip>
          <a:srcRect b="10718" l="0" r="0" t="0"/>
          <a:stretch/>
        </p:blipFill>
        <p:spPr>
          <a:xfrm>
            <a:off x="6553080" y="228600"/>
            <a:ext cx="2057040" cy="634680"/>
          </a:xfrm>
          <a:prstGeom prst="rect">
            <a:avLst/>
          </a:prstGeom>
          <a:noFill/>
          <a:ln>
            <a:noFill/>
          </a:ln>
        </p:spPr>
      </p:pic>
      <p:grpSp>
        <p:nvGrpSpPr>
          <p:cNvPr id="20" name="Google Shape;20;p30"/>
          <p:cNvGrpSpPr/>
          <p:nvPr/>
        </p:nvGrpSpPr>
        <p:grpSpPr>
          <a:xfrm>
            <a:off x="6146640" y="0"/>
            <a:ext cx="2997000" cy="875880"/>
            <a:chOff x="6146640" y="0"/>
            <a:chExt cx="2997000" cy="875880"/>
          </a:xfrm>
        </p:grpSpPr>
        <p:sp>
          <p:nvSpPr>
            <p:cNvPr id="21" name="Google Shape;21;p30"/>
            <p:cNvSpPr/>
            <p:nvPr/>
          </p:nvSpPr>
          <p:spPr>
            <a:xfrm>
              <a:off x="6146640" y="0"/>
              <a:ext cx="2997000" cy="837720"/>
            </a:xfrm>
            <a:prstGeom prst="rect">
              <a:avLst/>
            </a:prstGeom>
            <a:solidFill>
              <a:srgbClr val="FF33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descr="LOGO.gif" id="22" name="Google Shape;22;p30"/>
            <p:cNvPicPr preferRelativeResize="0"/>
            <p:nvPr/>
          </p:nvPicPr>
          <p:blipFill rotWithShape="1">
            <a:blip r:embed="rId1">
              <a:alphaModFix/>
            </a:blip>
            <a:srcRect b="10718" l="0" r="0" t="0"/>
            <a:stretch/>
          </p:blipFill>
          <p:spPr>
            <a:xfrm>
              <a:off x="6553080" y="228600"/>
              <a:ext cx="2057040" cy="634680"/>
            </a:xfrm>
            <a:prstGeom prst="rect">
              <a:avLst/>
            </a:prstGeom>
            <a:noFill/>
            <a:ln>
              <a:noFill/>
            </a:ln>
          </p:spPr>
        </p:pic>
        <p:sp>
          <p:nvSpPr>
            <p:cNvPr id="23" name="Google Shape;23;p30"/>
            <p:cNvSpPr/>
            <p:nvPr/>
          </p:nvSpPr>
          <p:spPr>
            <a:xfrm>
              <a:off x="6527880" y="190440"/>
              <a:ext cx="2076120" cy="68544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descr="logo.jpg" id="24" name="Google Shape;24;p30"/>
          <p:cNvPicPr preferRelativeResize="0"/>
          <p:nvPr/>
        </p:nvPicPr>
        <p:blipFill rotWithShape="1">
          <a:blip r:embed="rId2">
            <a:alphaModFix/>
          </a:blip>
          <a:srcRect b="0" l="0" r="0" t="0"/>
          <a:stretch/>
        </p:blipFill>
        <p:spPr>
          <a:xfrm>
            <a:off x="6553080" y="228600"/>
            <a:ext cx="1920600" cy="609120"/>
          </a:xfrm>
          <a:prstGeom prst="rect">
            <a:avLst/>
          </a:prstGeom>
          <a:noFill/>
          <a:ln>
            <a:noFill/>
          </a:ln>
        </p:spPr>
      </p:pic>
      <p:sp>
        <p:nvSpPr>
          <p:cNvPr id="25" name="Google Shape;25;p30"/>
          <p:cNvSpPr txBox="1"/>
          <p:nvPr>
            <p:ph type="title"/>
          </p:nvPr>
        </p:nvSpPr>
        <p:spPr>
          <a:xfrm>
            <a:off x="0" y="0"/>
            <a:ext cx="6476760" cy="837720"/>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dk1"/>
              </a:buClr>
              <a:buSzPts val="2800"/>
              <a:buFont typeface="Times New Roman"/>
              <a:buNone/>
              <a:defRPr b="0" i="0" sz="2800" u="none" cap="none" strike="noStrike">
                <a:solidFill>
                  <a:schemeClr val="dk1"/>
                </a:solidFill>
                <a:latin typeface="Times New Roman"/>
                <a:ea typeface="Times New Roman"/>
                <a:cs typeface="Times New Roman"/>
                <a:sym typeface="Times New Roma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26" name="Google Shape;26;p30"/>
          <p:cNvSpPr txBox="1"/>
          <p:nvPr>
            <p:ph idx="1" type="body"/>
          </p:nvPr>
        </p:nvSpPr>
        <p:spPr>
          <a:xfrm>
            <a:off x="457200" y="1371600"/>
            <a:ext cx="8229240" cy="4525560"/>
          </a:xfrm>
          <a:prstGeom prst="rect">
            <a:avLst/>
          </a:prstGeom>
          <a:noFill/>
          <a:ln>
            <a:noFill/>
          </a:ln>
        </p:spPr>
        <p:txBody>
          <a:bodyPr anchorCtr="0" anchor="t" bIns="45700" lIns="91425" spcFirstLastPara="1" rIns="91425" wrap="square" tIns="45700">
            <a:noAutofit/>
          </a:bodyPr>
          <a:lstStyle>
            <a:lvl1pPr indent="-330200" lvl="0" marL="457200" marR="0" rtl="0" algn="l">
              <a:lnSpc>
                <a:spcPct val="90000"/>
              </a:lnSpc>
              <a:spcBef>
                <a:spcPts val="10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1pPr>
            <a:lvl2pPr indent="-317500" lvl="1" marL="9144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04800" lvl="3" marL="1828800" marR="0" rtl="0" algn="l">
              <a:lnSpc>
                <a:spcPct val="9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4pPr>
            <a:lvl5pPr indent="-292100" lvl="4" marL="2286000" marR="0" rtl="0" algn="l">
              <a:lnSpc>
                <a:spcPct val="90000"/>
              </a:lnSpc>
              <a:spcBef>
                <a:spcPts val="500"/>
              </a:spcBef>
              <a:spcAft>
                <a:spcPts val="0"/>
              </a:spcAft>
              <a:buClr>
                <a:schemeClr val="dk1"/>
              </a:buClr>
              <a:buSzPts val="1000"/>
              <a:buFont typeface="Arial"/>
              <a:buChar char="•"/>
              <a:defRPr b="0" i="0" sz="10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27" name="Google Shape;27;p30"/>
          <p:cNvSpPr txBox="1"/>
          <p:nvPr>
            <p:ph idx="11" type="ftr"/>
          </p:nvPr>
        </p:nvSpPr>
        <p:spPr>
          <a:xfrm>
            <a:off x="374573" y="6356350"/>
            <a:ext cx="8482988"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2.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5.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4.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0.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1.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5.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 Id="rId3" Type="http://schemas.openxmlformats.org/officeDocument/2006/relationships/image" Target="../media/image19.png"/><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 Id="rId3" Type="http://schemas.openxmlformats.org/officeDocument/2006/relationships/image" Target="../media/image2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 Id="rId3" Type="http://schemas.openxmlformats.org/officeDocument/2006/relationships/image" Target="../media/image2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 Id="rId3" Type="http://schemas.openxmlformats.org/officeDocument/2006/relationships/image" Target="../media/image24.png"/><Relationship Id="rId4" Type="http://schemas.openxmlformats.org/officeDocument/2006/relationships/image" Target="../media/image1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 Id="rId3" Type="http://schemas.openxmlformats.org/officeDocument/2006/relationships/image" Target="../media/image28.png"/><Relationship Id="rId4" Type="http://schemas.openxmlformats.org/officeDocument/2006/relationships/image" Target="../media/image2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 Id="rId3" Type="http://schemas.openxmlformats.org/officeDocument/2006/relationships/image" Target="../media/image2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 Id="rId3" Type="http://schemas.openxmlformats.org/officeDocument/2006/relationships/image" Target="../media/image2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 Id="rId3" Type="http://schemas.openxmlformats.org/officeDocument/2006/relationships/image" Target="../media/image31.png"/><Relationship Id="rId4" Type="http://schemas.openxmlformats.org/officeDocument/2006/relationships/image" Target="../media/image30.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6.jpg"/><Relationship Id="rId4" Type="http://schemas.openxmlformats.org/officeDocument/2006/relationships/image" Target="../media/image8.png"/><Relationship Id="rId5" Type="http://schemas.openxmlformats.org/officeDocument/2006/relationships/image" Target="../media/image18.png"/><Relationship Id="rId6" Type="http://schemas.openxmlformats.org/officeDocument/2006/relationships/image" Target="../media/image1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32.gi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
          <p:cNvSpPr txBox="1"/>
          <p:nvPr/>
        </p:nvSpPr>
        <p:spPr>
          <a:xfrm>
            <a:off x="0" y="1894787"/>
            <a:ext cx="9144000" cy="442155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200"/>
              <a:buFont typeface="Arial"/>
              <a:buNone/>
            </a:pPr>
            <a:r>
              <a:rPr b="1" i="0" lang="en-US" sz="3200" u="none" cap="none" strike="noStrike">
                <a:solidFill>
                  <a:schemeClr val="dk1"/>
                </a:solidFill>
                <a:latin typeface="Times New Roman"/>
                <a:ea typeface="Times New Roman"/>
                <a:cs typeface="Times New Roman"/>
                <a:sym typeface="Times New Roman"/>
              </a:rPr>
              <a:t>Static and Dynamic Routing Algorithms</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3200"/>
              <a:buFont typeface="Arial"/>
              <a:buNone/>
            </a:pPr>
            <a:r>
              <a:rPr b="1" i="0" lang="en-US" sz="3200" u="none" cap="none" strike="noStrike">
                <a:solidFill>
                  <a:srgbClr val="0070C0"/>
                </a:solidFill>
                <a:latin typeface="Times New Roman"/>
                <a:ea typeface="Times New Roman"/>
                <a:cs typeface="Times New Roman"/>
                <a:sym typeface="Times New Roman"/>
              </a:rPr>
              <a:t>Lecture 31-33 (Theory)</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400"/>
              </a:spcBef>
              <a:spcAft>
                <a:spcPts val="0"/>
              </a:spcAft>
              <a:buClr>
                <a:srgbClr val="000000"/>
              </a:buClr>
              <a:buSzPts val="2000"/>
              <a:buFont typeface="Arial"/>
              <a:buNone/>
            </a:pPr>
            <a:r>
              <a:t/>
            </a:r>
            <a:endParaRPr b="0" i="0" sz="2000" u="none" cap="none" strike="noStrike">
              <a:solidFill>
                <a:schemeClr val="dk1"/>
              </a:solidFill>
              <a:latin typeface="Times New Roman"/>
              <a:ea typeface="Times New Roman"/>
              <a:cs typeface="Times New Roman"/>
              <a:sym typeface="Times New Roman"/>
            </a:endParaRPr>
          </a:p>
          <a:p>
            <a:pPr indent="0" lvl="0" marL="0" marR="0" rtl="0" algn="ctr">
              <a:lnSpc>
                <a:spcPct val="100000"/>
              </a:lnSpc>
              <a:spcBef>
                <a:spcPts val="400"/>
              </a:spcBef>
              <a:spcAft>
                <a:spcPts val="0"/>
              </a:spcAft>
              <a:buClr>
                <a:srgbClr val="000000"/>
              </a:buClr>
              <a:buSzPts val="2000"/>
              <a:buFont typeface="Arial"/>
              <a:buNone/>
            </a:pPr>
            <a:r>
              <a:t/>
            </a:r>
            <a:endParaRPr b="0" i="0" sz="2000" u="none" cap="none" strike="noStrike">
              <a:solidFill>
                <a:schemeClr val="dk1"/>
              </a:solidFill>
              <a:latin typeface="Times New Roman"/>
              <a:ea typeface="Times New Roman"/>
              <a:cs typeface="Times New Roman"/>
              <a:sym typeface="Times New Roman"/>
            </a:endParaRPr>
          </a:p>
          <a:p>
            <a:pPr indent="0" lvl="0" marL="0" marR="0" rtl="0" algn="ctr">
              <a:lnSpc>
                <a:spcPct val="100000"/>
              </a:lnSpc>
              <a:spcBef>
                <a:spcPts val="400"/>
              </a:spcBef>
              <a:spcAft>
                <a:spcPts val="0"/>
              </a:spcAft>
              <a:buClr>
                <a:srgbClr val="000000"/>
              </a:buClr>
              <a:buSzPts val="2000"/>
              <a:buFont typeface="Arial"/>
              <a:buNone/>
            </a:pPr>
            <a:r>
              <a:t/>
            </a:r>
            <a:endParaRPr b="0" i="0" sz="2000" u="none" cap="none" strike="noStrike">
              <a:solidFill>
                <a:schemeClr val="dk1"/>
              </a:solidFill>
              <a:latin typeface="Times New Roman"/>
              <a:ea typeface="Times New Roman"/>
              <a:cs typeface="Times New Roman"/>
              <a:sym typeface="Times New Roman"/>
            </a:endParaRPr>
          </a:p>
          <a:p>
            <a:pPr indent="0" lvl="0" marL="0" marR="0" rtl="0" algn="ctr">
              <a:lnSpc>
                <a:spcPct val="100000"/>
              </a:lnSpc>
              <a:spcBef>
                <a:spcPts val="400"/>
              </a:spcBef>
              <a:spcAft>
                <a:spcPts val="0"/>
              </a:spcAft>
              <a:buClr>
                <a:srgbClr val="000000"/>
              </a:buClr>
              <a:buSzPts val="2000"/>
              <a:buFont typeface="Arial"/>
              <a:buNone/>
            </a:pPr>
            <a:r>
              <a:rPr b="0" i="0" lang="en-US" sz="2000" u="none" cap="none" strike="noStrike">
                <a:solidFill>
                  <a:schemeClr val="dk1"/>
                </a:solidFill>
                <a:latin typeface="Times New Roman"/>
                <a:ea typeface="Times New Roman"/>
                <a:cs typeface="Times New Roman"/>
                <a:sym typeface="Times New Roman"/>
              </a:rPr>
              <a:t>Prepared by:</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400"/>
              </a:spcBef>
              <a:spcAft>
                <a:spcPts val="0"/>
              </a:spcAft>
              <a:buClr>
                <a:srgbClr val="000000"/>
              </a:buClr>
              <a:buSzPts val="2000"/>
              <a:buFont typeface="Arial"/>
              <a:buNone/>
            </a:pPr>
            <a:r>
              <a:rPr b="0" i="0" lang="en-US" sz="2000" u="none" cap="none" strike="noStrike">
                <a:solidFill>
                  <a:schemeClr val="dk1"/>
                </a:solidFill>
                <a:latin typeface="Times New Roman"/>
                <a:ea typeface="Times New Roman"/>
                <a:cs typeface="Times New Roman"/>
                <a:sym typeface="Times New Roman"/>
              </a:rPr>
              <a:t>Dr. Suvarna Sharma</a:t>
            </a:r>
            <a:endParaRPr/>
          </a:p>
          <a:p>
            <a:pPr indent="0" lvl="0" marL="0" marR="0" rtl="0" algn="ctr">
              <a:lnSpc>
                <a:spcPct val="100000"/>
              </a:lnSpc>
              <a:spcBef>
                <a:spcPts val="400"/>
              </a:spcBef>
              <a:spcAft>
                <a:spcPts val="0"/>
              </a:spcAft>
              <a:buClr>
                <a:srgbClr val="000000"/>
              </a:buClr>
              <a:buSzPts val="2000"/>
              <a:buFont typeface="Arial"/>
              <a:buNone/>
            </a:pPr>
            <a:r>
              <a:t/>
            </a:r>
            <a:endParaRPr b="0" i="0" sz="2000" u="none" cap="none" strike="noStrike">
              <a:solidFill>
                <a:schemeClr val="dk1"/>
              </a:solidFill>
              <a:latin typeface="Times New Roman"/>
              <a:ea typeface="Times New Roman"/>
              <a:cs typeface="Times New Roman"/>
              <a:sym typeface="Times New Roman"/>
            </a:endParaRPr>
          </a:p>
          <a:p>
            <a:pPr indent="0" lvl="0" marL="0" marR="0" rtl="0" algn="ctr">
              <a:lnSpc>
                <a:spcPct val="100000"/>
              </a:lnSpc>
              <a:spcBef>
                <a:spcPts val="400"/>
              </a:spcBef>
              <a:spcAft>
                <a:spcPts val="0"/>
              </a:spcAft>
              <a:buClr>
                <a:srgbClr val="000000"/>
              </a:buClr>
              <a:buSzPts val="2000"/>
              <a:buFont typeface="Arial"/>
              <a:buNone/>
            </a:pPr>
            <a:r>
              <a:t/>
            </a:r>
            <a:endParaRPr b="0" i="0" sz="2000" u="none" cap="none" strike="noStrike">
              <a:solidFill>
                <a:schemeClr val="dk1"/>
              </a:solidFill>
              <a:latin typeface="Times New Roman"/>
              <a:ea typeface="Times New Roman"/>
              <a:cs typeface="Times New Roman"/>
              <a:sym typeface="Times New Roman"/>
            </a:endParaRPr>
          </a:p>
          <a:p>
            <a:pPr indent="0" lvl="0" marL="0" marR="0" rtl="0" algn="ctr">
              <a:lnSpc>
                <a:spcPct val="100000"/>
              </a:lnSpc>
              <a:spcBef>
                <a:spcPts val="400"/>
              </a:spcBef>
              <a:spcAft>
                <a:spcPts val="0"/>
              </a:spcAft>
              <a:buClr>
                <a:srgbClr val="000000"/>
              </a:buClr>
              <a:buSzPts val="2000"/>
              <a:buFont typeface="Arial"/>
              <a:buNone/>
            </a:pPr>
            <a:r>
              <a:t/>
            </a:r>
            <a:endParaRPr b="0" i="0" sz="2000" u="none" cap="none" strike="noStrike">
              <a:solidFill>
                <a:schemeClr val="dk1"/>
              </a:solidFill>
              <a:latin typeface="Times New Roman"/>
              <a:ea typeface="Times New Roman"/>
              <a:cs typeface="Times New Roman"/>
              <a:sym typeface="Times New Roman"/>
            </a:endParaRPr>
          </a:p>
          <a:p>
            <a:pPr indent="0" lvl="0" marL="0" marR="0" rtl="0" algn="ctr">
              <a:lnSpc>
                <a:spcPct val="100000"/>
              </a:lnSpc>
              <a:spcBef>
                <a:spcPts val="400"/>
              </a:spcBef>
              <a:spcAft>
                <a:spcPts val="0"/>
              </a:spcAft>
              <a:buClr>
                <a:srgbClr val="000000"/>
              </a:buClr>
              <a:buSzPts val="2000"/>
              <a:buFont typeface="Arial"/>
              <a:buNone/>
            </a:pPr>
            <a:r>
              <a:rPr b="1" i="0" lang="en-US" sz="2000" u="none" cap="none" strike="noStrike">
                <a:solidFill>
                  <a:schemeClr val="dk1"/>
                </a:solidFill>
                <a:latin typeface="Times New Roman"/>
                <a:ea typeface="Times New Roman"/>
                <a:cs typeface="Times New Roman"/>
                <a:sym typeface="Times New Roman"/>
              </a:rPr>
              <a:t>Department of Computer Science and Engineering, </a:t>
            </a:r>
            <a:endParaRPr b="1" i="0" sz="2000" u="none" cap="none" strike="noStrike">
              <a:solidFill>
                <a:srgbClr val="000000"/>
              </a:solidFill>
              <a:latin typeface="Arial"/>
              <a:ea typeface="Arial"/>
              <a:cs typeface="Arial"/>
              <a:sym typeface="Arial"/>
            </a:endParaRPr>
          </a:p>
          <a:p>
            <a:pPr indent="0" lvl="0" marL="0" marR="0" rtl="0" algn="ctr">
              <a:lnSpc>
                <a:spcPct val="100000"/>
              </a:lnSpc>
              <a:spcBef>
                <a:spcPts val="400"/>
              </a:spcBef>
              <a:spcAft>
                <a:spcPts val="0"/>
              </a:spcAft>
              <a:buClr>
                <a:srgbClr val="000000"/>
              </a:buClr>
              <a:buSzPts val="2000"/>
              <a:buFont typeface="Arial"/>
              <a:buNone/>
            </a:pPr>
            <a:r>
              <a:rPr b="1" i="0" lang="en-US" sz="2000" u="none" cap="none" strike="noStrike">
                <a:solidFill>
                  <a:schemeClr val="dk1"/>
                </a:solidFill>
                <a:latin typeface="Times New Roman"/>
                <a:ea typeface="Times New Roman"/>
                <a:cs typeface="Times New Roman"/>
                <a:sym typeface="Times New Roman"/>
              </a:rPr>
              <a:t>Chitkara University, Punjab</a:t>
            </a:r>
            <a:endParaRPr b="1" i="0" sz="2000" u="none" cap="none" strike="noStrike">
              <a:solidFill>
                <a:srgbClr val="000000"/>
              </a:solidFill>
              <a:latin typeface="Arial"/>
              <a:ea typeface="Arial"/>
              <a:cs typeface="Arial"/>
              <a:sym typeface="Arial"/>
            </a:endParaRPr>
          </a:p>
          <a:p>
            <a:pPr indent="0" lvl="0" marL="0" marR="0" rtl="0" algn="ctr">
              <a:lnSpc>
                <a:spcPct val="100000"/>
              </a:lnSpc>
              <a:spcBef>
                <a:spcPts val="400"/>
              </a:spcBef>
              <a:spcAft>
                <a:spcPts val="0"/>
              </a:spcAft>
              <a:buClr>
                <a:srgbClr val="000000"/>
              </a:buClr>
              <a:buSzPts val="2000"/>
              <a:buFont typeface="Arial"/>
              <a:buNone/>
            </a:pPr>
            <a:r>
              <a:t/>
            </a:r>
            <a:endParaRPr b="0" i="0" sz="2000" u="none" cap="none" strike="noStrike">
              <a:solidFill>
                <a:schemeClr val="dk1"/>
              </a:solidFill>
              <a:latin typeface="Times New Roman"/>
              <a:ea typeface="Times New Roman"/>
              <a:cs typeface="Times New Roman"/>
              <a:sym typeface="Times New Roman"/>
            </a:endParaRPr>
          </a:p>
          <a:p>
            <a:pPr indent="0" lvl="0" marL="0" marR="0" rtl="0" algn="ctr">
              <a:lnSpc>
                <a:spcPct val="100000"/>
              </a:lnSpc>
              <a:spcBef>
                <a:spcPts val="400"/>
              </a:spcBef>
              <a:spcAft>
                <a:spcPts val="0"/>
              </a:spcAft>
              <a:buClr>
                <a:srgbClr val="000000"/>
              </a:buClr>
              <a:buSzPts val="2000"/>
              <a:buFont typeface="Arial"/>
              <a:buNone/>
            </a:pPr>
            <a:r>
              <a:t/>
            </a:r>
            <a:endParaRPr b="0" i="0" sz="2000" u="none" cap="none" strike="noStrike">
              <a:solidFill>
                <a:schemeClr val="dk1"/>
              </a:solidFill>
              <a:latin typeface="Times New Roman"/>
              <a:ea typeface="Times New Roman"/>
              <a:cs typeface="Times New Roman"/>
              <a:sym typeface="Times New Roman"/>
            </a:endParaRPr>
          </a:p>
          <a:p>
            <a:pPr indent="0" lvl="0" marL="0" marR="0" rtl="0" algn="ctr">
              <a:lnSpc>
                <a:spcPct val="100000"/>
              </a:lnSpc>
              <a:spcBef>
                <a:spcPts val="400"/>
              </a:spcBef>
              <a:spcAft>
                <a:spcPts val="0"/>
              </a:spcAft>
              <a:buClr>
                <a:srgbClr val="000000"/>
              </a:buClr>
              <a:buSzPts val="2000"/>
              <a:buFont typeface="Arial"/>
              <a:buNone/>
            </a:pPr>
            <a:r>
              <a:t/>
            </a:r>
            <a:endParaRPr b="0" i="0" sz="2000" u="none" cap="none" strike="noStrike">
              <a:solidFill>
                <a:schemeClr val="dk1"/>
              </a:solidFill>
              <a:latin typeface="Times New Roman"/>
              <a:ea typeface="Times New Roman"/>
              <a:cs typeface="Times New Roman"/>
              <a:sym typeface="Times New Roman"/>
            </a:endParaRPr>
          </a:p>
          <a:p>
            <a:pPr indent="0" lvl="0" marL="0" marR="0" rtl="0" algn="ctr">
              <a:lnSpc>
                <a:spcPct val="100000"/>
              </a:lnSpc>
              <a:spcBef>
                <a:spcPts val="400"/>
              </a:spcBef>
              <a:spcAft>
                <a:spcPts val="0"/>
              </a:spcAft>
              <a:buClr>
                <a:srgbClr val="000000"/>
              </a:buClr>
              <a:buSzPts val="2000"/>
              <a:buFont typeface="Arial"/>
              <a:buNone/>
            </a:pPr>
            <a:r>
              <a:t/>
            </a:r>
            <a:endParaRPr b="1" i="0" sz="2000" u="none" cap="none" strike="noStrike">
              <a:solidFill>
                <a:srgbClr val="0070C0"/>
              </a:solidFill>
              <a:latin typeface="Times New Roman"/>
              <a:ea typeface="Times New Roman"/>
              <a:cs typeface="Times New Roman"/>
              <a:sym typeface="Times New Roman"/>
            </a:endParaRPr>
          </a:p>
          <a:p>
            <a:pPr indent="0" lvl="0" marL="0" marR="0" rtl="0" algn="l">
              <a:lnSpc>
                <a:spcPct val="100000"/>
              </a:lnSpc>
              <a:spcBef>
                <a:spcPts val="640"/>
              </a:spcBef>
              <a:spcAft>
                <a:spcPts val="0"/>
              </a:spcAft>
              <a:buClr>
                <a:srgbClr val="000000"/>
              </a:buClr>
              <a:buSzPts val="2000"/>
              <a:buFont typeface="Arial"/>
              <a:buNone/>
            </a:pPr>
            <a:r>
              <a:t/>
            </a:r>
            <a:endParaRPr b="0" i="0" sz="2000" u="none" cap="none" strike="noStrike">
              <a:solidFill>
                <a:srgbClr val="000000"/>
              </a:solidFill>
              <a:latin typeface="Calibri"/>
              <a:ea typeface="Calibri"/>
              <a:cs typeface="Calibri"/>
              <a:sym typeface="Calibri"/>
            </a:endParaRPr>
          </a:p>
        </p:txBody>
      </p:sp>
      <p:sp>
        <p:nvSpPr>
          <p:cNvPr id="89" name="Google Shape;89;p1"/>
          <p:cNvSpPr txBox="1"/>
          <p:nvPr/>
        </p:nvSpPr>
        <p:spPr>
          <a:xfrm>
            <a:off x="1531855" y="997022"/>
            <a:ext cx="6339526" cy="3108543"/>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n-US" sz="2800" u="none" cap="none" strike="noStrike">
                <a:solidFill>
                  <a:srgbClr val="000000"/>
                </a:solidFill>
                <a:latin typeface="Times New Roman"/>
                <a:ea typeface="Times New Roman"/>
                <a:cs typeface="Times New Roman"/>
                <a:sym typeface="Times New Roman"/>
              </a:rPr>
              <a:t>Computer Networks _22CS008</a:t>
            </a:r>
            <a:endParaRPr b="0" i="0" sz="2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br>
              <a:rPr b="0" i="0" lang="en-US" sz="2800" u="none" cap="none" strike="noStrike">
                <a:solidFill>
                  <a:srgbClr val="000000"/>
                </a:solidFill>
                <a:latin typeface="Arial"/>
                <a:ea typeface="Arial"/>
                <a:cs typeface="Arial"/>
                <a:sym typeface="Arial"/>
              </a:rPr>
            </a:br>
            <a:br>
              <a:rPr b="0" i="0" lang="en-US" sz="2800" u="none" cap="none" strike="noStrike">
                <a:solidFill>
                  <a:srgbClr val="000000"/>
                </a:solidFill>
                <a:latin typeface="Arial"/>
                <a:ea typeface="Arial"/>
                <a:cs typeface="Arial"/>
                <a:sym typeface="Arial"/>
              </a:rPr>
            </a:br>
            <a:br>
              <a:rPr b="0" i="0" lang="en-US" sz="2800" u="none" cap="none" strike="noStrike">
                <a:solidFill>
                  <a:srgbClr val="000000"/>
                </a:solidFill>
                <a:latin typeface="Arial"/>
                <a:ea typeface="Arial"/>
                <a:cs typeface="Arial"/>
                <a:sym typeface="Arial"/>
              </a:rPr>
            </a:br>
            <a:endParaRPr b="0" i="0" sz="2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br>
              <a:rPr b="0" i="0" lang="en-US" sz="2800" u="none" cap="none" strike="noStrike">
                <a:solidFill>
                  <a:srgbClr val="000000"/>
                </a:solidFill>
                <a:latin typeface="Arial"/>
                <a:ea typeface="Arial"/>
                <a:cs typeface="Arial"/>
                <a:sym typeface="Arial"/>
              </a:rPr>
            </a:br>
            <a:endParaRPr b="0" i="0" sz="2800" u="none" cap="none" strike="noStrik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9"/>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Clr>
                <a:schemeClr val="dk1"/>
              </a:buClr>
              <a:buSzPts val="2800"/>
              <a:buFont typeface="Times New Roman"/>
              <a:buNone/>
            </a:pPr>
            <a:r>
              <a:rPr b="1" lang="en-US"/>
              <a:t>  Dynamic Routing</a:t>
            </a:r>
            <a:endParaRPr/>
          </a:p>
        </p:txBody>
      </p:sp>
      <p:pic>
        <p:nvPicPr>
          <p:cNvPr descr="See the source image" id="154" name="Google Shape;154;p9"/>
          <p:cNvPicPr preferRelativeResize="0"/>
          <p:nvPr/>
        </p:nvPicPr>
        <p:blipFill rotWithShape="1">
          <a:blip r:embed="rId3">
            <a:alphaModFix/>
          </a:blip>
          <a:srcRect b="2995" l="23587" r="27816" t="52065"/>
          <a:stretch/>
        </p:blipFill>
        <p:spPr>
          <a:xfrm>
            <a:off x="2542267" y="3152001"/>
            <a:ext cx="3761295" cy="2514960"/>
          </a:xfrm>
          <a:prstGeom prst="rect">
            <a:avLst/>
          </a:prstGeom>
          <a:noFill/>
          <a:ln>
            <a:noFill/>
          </a:ln>
        </p:spPr>
      </p:pic>
      <p:sp>
        <p:nvSpPr>
          <p:cNvPr id="155" name="Google Shape;155;p9"/>
          <p:cNvSpPr txBox="1"/>
          <p:nvPr/>
        </p:nvSpPr>
        <p:spPr>
          <a:xfrm>
            <a:off x="2851038" y="5941866"/>
            <a:ext cx="3441922" cy="276999"/>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Figure: 7 Routers Dynamically Pass Updates</a:t>
            </a:r>
            <a:endParaRPr b="0" i="0" sz="1400" u="none" cap="none" strike="noStrike">
              <a:solidFill>
                <a:srgbClr val="000000"/>
              </a:solidFill>
              <a:latin typeface="Arial"/>
              <a:ea typeface="Arial"/>
              <a:cs typeface="Arial"/>
              <a:sym typeface="Arial"/>
            </a:endParaRPr>
          </a:p>
        </p:txBody>
      </p:sp>
      <p:sp>
        <p:nvSpPr>
          <p:cNvPr id="156" name="Google Shape;156;p9"/>
          <p:cNvSpPr txBox="1"/>
          <p:nvPr/>
        </p:nvSpPr>
        <p:spPr>
          <a:xfrm>
            <a:off x="610386" y="1399768"/>
            <a:ext cx="7923300" cy="1200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Times New Roman"/>
                <a:ea typeface="Times New Roman"/>
                <a:cs typeface="Times New Roman"/>
                <a:sym typeface="Times New Roman"/>
              </a:rPr>
              <a:t>Functions of Dynamic Routing Protocols:- </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Times New Roman"/>
                <a:ea typeface="Times New Roman"/>
                <a:cs typeface="Times New Roman"/>
                <a:sym typeface="Times New Roman"/>
              </a:rPr>
              <a:t>Dynamically share information between routers.</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Times New Roman"/>
                <a:ea typeface="Times New Roman"/>
                <a:cs typeface="Times New Roman"/>
                <a:sym typeface="Times New Roman"/>
              </a:rPr>
              <a:t>Automatically update routing table when topology changes.</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Times New Roman"/>
                <a:ea typeface="Times New Roman"/>
                <a:cs typeface="Times New Roman"/>
                <a:sym typeface="Times New Roman"/>
              </a:rPr>
              <a:t>Determine best path to a destination.</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10"/>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Clr>
                <a:schemeClr val="dk1"/>
              </a:buClr>
              <a:buSzPts val="2800"/>
              <a:buFont typeface="Times New Roman"/>
              <a:buNone/>
            </a:pPr>
            <a:r>
              <a:rPr b="1" lang="en-US"/>
              <a:t>  Dynamic Routing</a:t>
            </a:r>
            <a:endParaRPr/>
          </a:p>
        </p:txBody>
      </p:sp>
      <p:pic>
        <p:nvPicPr>
          <p:cNvPr id="162" name="Google Shape;162;p10"/>
          <p:cNvPicPr preferRelativeResize="0"/>
          <p:nvPr/>
        </p:nvPicPr>
        <p:blipFill rotWithShape="1">
          <a:blip r:embed="rId3">
            <a:alphaModFix/>
          </a:blip>
          <a:srcRect b="4224" l="1517" r="4444" t="59990"/>
          <a:stretch/>
        </p:blipFill>
        <p:spPr>
          <a:xfrm>
            <a:off x="559092" y="3429000"/>
            <a:ext cx="7730145" cy="2166730"/>
          </a:xfrm>
          <a:prstGeom prst="rect">
            <a:avLst/>
          </a:prstGeom>
          <a:noFill/>
          <a:ln>
            <a:noFill/>
          </a:ln>
        </p:spPr>
      </p:pic>
      <p:sp>
        <p:nvSpPr>
          <p:cNvPr id="163" name="Google Shape;163;p10"/>
          <p:cNvSpPr txBox="1"/>
          <p:nvPr/>
        </p:nvSpPr>
        <p:spPr>
          <a:xfrm>
            <a:off x="3291342" y="5595730"/>
            <a:ext cx="2905208" cy="276999"/>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Figure: 8 Routing Protocol Operation</a:t>
            </a:r>
            <a:endParaRPr b="0" i="0" sz="1400" u="none" cap="none" strike="noStrike">
              <a:solidFill>
                <a:srgbClr val="000000"/>
              </a:solidFill>
              <a:latin typeface="Arial"/>
              <a:ea typeface="Arial"/>
              <a:cs typeface="Arial"/>
              <a:sym typeface="Arial"/>
            </a:endParaRPr>
          </a:p>
        </p:txBody>
      </p:sp>
      <p:sp>
        <p:nvSpPr>
          <p:cNvPr id="164" name="Google Shape;164;p10"/>
          <p:cNvSpPr txBox="1"/>
          <p:nvPr/>
        </p:nvSpPr>
        <p:spPr>
          <a:xfrm>
            <a:off x="652098" y="1613996"/>
            <a:ext cx="8799923" cy="147732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highlight>
                  <a:srgbClr val="FFFFFF"/>
                </a:highlight>
                <a:latin typeface="Times New Roman"/>
                <a:ea typeface="Times New Roman"/>
                <a:cs typeface="Times New Roman"/>
                <a:sym typeface="Times New Roman"/>
              </a:rPr>
              <a:t>The purpose of dynamic routing protocols includes the following:</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800"/>
              <a:buFont typeface="Arial"/>
              <a:buChar char="•"/>
            </a:pPr>
            <a:r>
              <a:rPr b="0" i="0" lang="en-US" sz="1800" u="none" cap="none" strike="noStrike">
                <a:solidFill>
                  <a:schemeClr val="dk1"/>
                </a:solidFill>
                <a:highlight>
                  <a:srgbClr val="FFFFFF"/>
                </a:highlight>
                <a:latin typeface="Times New Roman"/>
                <a:ea typeface="Times New Roman"/>
                <a:cs typeface="Times New Roman"/>
                <a:sym typeface="Times New Roman"/>
              </a:rPr>
              <a:t>Discovery of remote networks</a:t>
            </a:r>
            <a:endParaRPr b="0" i="0" sz="1800" u="none" cap="none" strike="noStrike">
              <a:solidFill>
                <a:schemeClr val="dk1"/>
              </a:solidFill>
              <a:highlight>
                <a:srgbClr val="FFFFFF"/>
              </a:highlight>
              <a:latin typeface="Times New Roman"/>
              <a:ea typeface="Times New Roman"/>
              <a:cs typeface="Times New Roman"/>
              <a:sym typeface="Times New Roman"/>
            </a:endParaRPr>
          </a:p>
          <a:p>
            <a:pPr indent="-285750" lvl="0" marL="285750" marR="0" rtl="0" algn="l">
              <a:lnSpc>
                <a:spcPct val="100000"/>
              </a:lnSpc>
              <a:spcBef>
                <a:spcPts val="0"/>
              </a:spcBef>
              <a:spcAft>
                <a:spcPts val="0"/>
              </a:spcAft>
              <a:buClr>
                <a:srgbClr val="000000"/>
              </a:buClr>
              <a:buSzPts val="1800"/>
              <a:buFont typeface="Arial"/>
              <a:buChar char="•"/>
            </a:pPr>
            <a:r>
              <a:rPr b="0" i="0" lang="en-US" sz="1800" u="none" cap="none" strike="noStrike">
                <a:solidFill>
                  <a:schemeClr val="dk1"/>
                </a:solidFill>
                <a:highlight>
                  <a:srgbClr val="FFFFFF"/>
                </a:highlight>
                <a:latin typeface="Times New Roman"/>
                <a:ea typeface="Times New Roman"/>
                <a:cs typeface="Times New Roman"/>
                <a:sym typeface="Times New Roman"/>
              </a:rPr>
              <a:t>Maintaining up-to-date routing information</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800"/>
              <a:buFont typeface="Arial"/>
              <a:buChar char="•"/>
            </a:pPr>
            <a:r>
              <a:rPr b="0" i="0" lang="en-US" sz="1800" u="none" cap="none" strike="noStrike">
                <a:solidFill>
                  <a:schemeClr val="dk1"/>
                </a:solidFill>
                <a:highlight>
                  <a:srgbClr val="FFFFFF"/>
                </a:highlight>
                <a:latin typeface="Times New Roman"/>
                <a:ea typeface="Times New Roman"/>
                <a:cs typeface="Times New Roman"/>
                <a:sym typeface="Times New Roman"/>
              </a:rPr>
              <a:t>Choosing the best path to destination networks</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800"/>
              <a:buFont typeface="Arial"/>
              <a:buChar char="•"/>
            </a:pPr>
            <a:r>
              <a:rPr b="0" i="0" lang="en-US" sz="1800" u="none" cap="none" strike="noStrike">
                <a:solidFill>
                  <a:schemeClr val="dk1"/>
                </a:solidFill>
                <a:highlight>
                  <a:srgbClr val="FFFFFF"/>
                </a:highlight>
                <a:latin typeface="Times New Roman"/>
                <a:ea typeface="Times New Roman"/>
                <a:cs typeface="Times New Roman"/>
                <a:sym typeface="Times New Roman"/>
              </a:rPr>
              <a:t>Ability to find a new best path if the current path is no longer available</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11"/>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Clr>
                <a:schemeClr val="dk1"/>
              </a:buClr>
              <a:buSzPts val="2800"/>
              <a:buFont typeface="Times New Roman"/>
              <a:buNone/>
            </a:pPr>
            <a:r>
              <a:rPr b="1" lang="en-US"/>
              <a:t>  Dynamic Routing : Classifying</a:t>
            </a:r>
            <a:endParaRPr/>
          </a:p>
        </p:txBody>
      </p:sp>
      <p:sp>
        <p:nvSpPr>
          <p:cNvPr id="170" name="Google Shape;170;p11"/>
          <p:cNvSpPr txBox="1"/>
          <p:nvPr/>
        </p:nvSpPr>
        <p:spPr>
          <a:xfrm>
            <a:off x="4645746" y="5529248"/>
            <a:ext cx="2924389" cy="276999"/>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Figure: 9 Dynamic Routing Protocols</a:t>
            </a:r>
            <a:endParaRPr b="0" i="0" sz="1400" u="none" cap="none" strike="noStrike">
              <a:solidFill>
                <a:srgbClr val="000000"/>
              </a:solidFill>
              <a:latin typeface="Arial"/>
              <a:ea typeface="Arial"/>
              <a:cs typeface="Arial"/>
              <a:sym typeface="Arial"/>
            </a:endParaRPr>
          </a:p>
        </p:txBody>
      </p:sp>
      <p:sp>
        <p:nvSpPr>
          <p:cNvPr id="171" name="Google Shape;171;p11"/>
          <p:cNvSpPr txBox="1"/>
          <p:nvPr/>
        </p:nvSpPr>
        <p:spPr>
          <a:xfrm>
            <a:off x="311792" y="1051753"/>
            <a:ext cx="5983356" cy="258532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Times New Roman"/>
                <a:ea typeface="Times New Roman"/>
                <a:cs typeface="Times New Roman"/>
                <a:sym typeface="Times New Roman"/>
              </a:rPr>
              <a:t>Classifying Routing Protocols</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800"/>
              <a:buFont typeface="Noto Sans Symbols"/>
              <a:buChar char="▪"/>
            </a:pPr>
            <a:r>
              <a:rPr b="0" i="0" lang="en-US" sz="1800" u="none" cap="none" strike="noStrike">
                <a:solidFill>
                  <a:srgbClr val="000000"/>
                </a:solidFill>
                <a:latin typeface="Times New Roman"/>
                <a:ea typeface="Times New Roman"/>
                <a:cs typeface="Times New Roman"/>
                <a:sym typeface="Times New Roman"/>
              </a:rPr>
              <a:t>Dynamic routing protocols are grouped according to characteristics. Examples include:</a:t>
            </a:r>
            <a:endParaRPr b="0" i="0" sz="1400" u="none" cap="none" strike="noStrike">
              <a:solidFill>
                <a:srgbClr val="000000"/>
              </a:solidFill>
              <a:latin typeface="Arial"/>
              <a:ea typeface="Arial"/>
              <a:cs typeface="Arial"/>
              <a:sym typeface="Arial"/>
            </a:endParaRPr>
          </a:p>
          <a:p>
            <a:pPr indent="-285750" lvl="0" marL="984250" marR="0" rtl="0" algn="l">
              <a:lnSpc>
                <a:spcPct val="100000"/>
              </a:lnSpc>
              <a:spcBef>
                <a:spcPts val="0"/>
              </a:spcBef>
              <a:spcAft>
                <a:spcPts val="0"/>
              </a:spcAft>
              <a:buClr>
                <a:srgbClr val="000000"/>
              </a:buClr>
              <a:buSzPts val="1800"/>
              <a:buFont typeface="Noto Sans Symbols"/>
              <a:buChar char="✔"/>
            </a:pPr>
            <a:r>
              <a:rPr b="0" i="0" lang="en-US" sz="1800" u="none" cap="none" strike="noStrike">
                <a:solidFill>
                  <a:srgbClr val="000000"/>
                </a:solidFill>
                <a:latin typeface="Times New Roman"/>
                <a:ea typeface="Times New Roman"/>
                <a:cs typeface="Times New Roman"/>
                <a:sym typeface="Times New Roman"/>
              </a:rPr>
              <a:t>RIP</a:t>
            </a:r>
            <a:endParaRPr b="0" i="0" sz="1400" u="none" cap="none" strike="noStrike">
              <a:solidFill>
                <a:srgbClr val="000000"/>
              </a:solidFill>
              <a:latin typeface="Arial"/>
              <a:ea typeface="Arial"/>
              <a:cs typeface="Arial"/>
              <a:sym typeface="Arial"/>
            </a:endParaRPr>
          </a:p>
          <a:p>
            <a:pPr indent="-285750" lvl="0" marL="984250" marR="0" rtl="0" algn="l">
              <a:lnSpc>
                <a:spcPct val="100000"/>
              </a:lnSpc>
              <a:spcBef>
                <a:spcPts val="0"/>
              </a:spcBef>
              <a:spcAft>
                <a:spcPts val="0"/>
              </a:spcAft>
              <a:buClr>
                <a:srgbClr val="000000"/>
              </a:buClr>
              <a:buSzPts val="1800"/>
              <a:buFont typeface="Noto Sans Symbols"/>
              <a:buChar char="✔"/>
            </a:pPr>
            <a:r>
              <a:rPr b="0" i="0" lang="en-US" sz="1800" u="none" cap="none" strike="noStrike">
                <a:solidFill>
                  <a:srgbClr val="000000"/>
                </a:solidFill>
                <a:latin typeface="Times New Roman"/>
                <a:ea typeface="Times New Roman"/>
                <a:cs typeface="Times New Roman"/>
                <a:sym typeface="Times New Roman"/>
              </a:rPr>
              <a:t>IGRP</a:t>
            </a:r>
            <a:endParaRPr b="0" i="0" sz="1400" u="none" cap="none" strike="noStrike">
              <a:solidFill>
                <a:srgbClr val="000000"/>
              </a:solidFill>
              <a:latin typeface="Arial"/>
              <a:ea typeface="Arial"/>
              <a:cs typeface="Arial"/>
              <a:sym typeface="Arial"/>
            </a:endParaRPr>
          </a:p>
          <a:p>
            <a:pPr indent="-285750" lvl="0" marL="984250" marR="0" rtl="0" algn="l">
              <a:lnSpc>
                <a:spcPct val="100000"/>
              </a:lnSpc>
              <a:spcBef>
                <a:spcPts val="0"/>
              </a:spcBef>
              <a:spcAft>
                <a:spcPts val="0"/>
              </a:spcAft>
              <a:buClr>
                <a:srgbClr val="000000"/>
              </a:buClr>
              <a:buSzPts val="1800"/>
              <a:buFont typeface="Noto Sans Symbols"/>
              <a:buChar char="✔"/>
            </a:pPr>
            <a:r>
              <a:rPr b="0" i="0" lang="en-US" sz="1800" u="none" cap="none" strike="noStrike">
                <a:solidFill>
                  <a:srgbClr val="000000"/>
                </a:solidFill>
                <a:latin typeface="Times New Roman"/>
                <a:ea typeface="Times New Roman"/>
                <a:cs typeface="Times New Roman"/>
                <a:sym typeface="Times New Roman"/>
              </a:rPr>
              <a:t>EIGRP</a:t>
            </a:r>
            <a:endParaRPr b="0" i="0" sz="1400" u="none" cap="none" strike="noStrike">
              <a:solidFill>
                <a:srgbClr val="000000"/>
              </a:solidFill>
              <a:latin typeface="Arial"/>
              <a:ea typeface="Arial"/>
              <a:cs typeface="Arial"/>
              <a:sym typeface="Arial"/>
            </a:endParaRPr>
          </a:p>
          <a:p>
            <a:pPr indent="-285750" lvl="0" marL="984250" marR="0" rtl="0" algn="l">
              <a:lnSpc>
                <a:spcPct val="100000"/>
              </a:lnSpc>
              <a:spcBef>
                <a:spcPts val="0"/>
              </a:spcBef>
              <a:spcAft>
                <a:spcPts val="0"/>
              </a:spcAft>
              <a:buClr>
                <a:srgbClr val="000000"/>
              </a:buClr>
              <a:buSzPts val="1800"/>
              <a:buFont typeface="Noto Sans Symbols"/>
              <a:buChar char="✔"/>
            </a:pPr>
            <a:r>
              <a:rPr b="0" i="0" lang="en-US" sz="1800" u="none" cap="none" strike="noStrike">
                <a:solidFill>
                  <a:srgbClr val="000000"/>
                </a:solidFill>
                <a:latin typeface="Times New Roman"/>
                <a:ea typeface="Times New Roman"/>
                <a:cs typeface="Times New Roman"/>
                <a:sym typeface="Times New Roman"/>
              </a:rPr>
              <a:t>OSPF</a:t>
            </a:r>
            <a:endParaRPr b="0" i="0" sz="1400" u="none" cap="none" strike="noStrike">
              <a:solidFill>
                <a:srgbClr val="000000"/>
              </a:solidFill>
              <a:latin typeface="Arial"/>
              <a:ea typeface="Arial"/>
              <a:cs typeface="Arial"/>
              <a:sym typeface="Arial"/>
            </a:endParaRPr>
          </a:p>
          <a:p>
            <a:pPr indent="-285750" lvl="0" marL="984250" marR="0" rtl="0" algn="l">
              <a:lnSpc>
                <a:spcPct val="100000"/>
              </a:lnSpc>
              <a:spcBef>
                <a:spcPts val="0"/>
              </a:spcBef>
              <a:spcAft>
                <a:spcPts val="0"/>
              </a:spcAft>
              <a:buClr>
                <a:srgbClr val="000000"/>
              </a:buClr>
              <a:buSzPts val="1800"/>
              <a:buFont typeface="Noto Sans Symbols"/>
              <a:buChar char="✔"/>
            </a:pPr>
            <a:r>
              <a:rPr b="0" i="0" lang="en-US" sz="1800" u="none" cap="none" strike="noStrike">
                <a:solidFill>
                  <a:srgbClr val="000000"/>
                </a:solidFill>
                <a:latin typeface="Times New Roman"/>
                <a:ea typeface="Times New Roman"/>
                <a:cs typeface="Times New Roman"/>
                <a:sym typeface="Times New Roman"/>
              </a:rPr>
              <a:t>IS-IS</a:t>
            </a:r>
            <a:endParaRPr b="0" i="0" sz="1400" u="none" cap="none" strike="noStrike">
              <a:solidFill>
                <a:srgbClr val="000000"/>
              </a:solidFill>
              <a:latin typeface="Arial"/>
              <a:ea typeface="Arial"/>
              <a:cs typeface="Arial"/>
              <a:sym typeface="Arial"/>
            </a:endParaRPr>
          </a:p>
          <a:p>
            <a:pPr indent="-285750" lvl="0" marL="984250" marR="0" rtl="0" algn="l">
              <a:lnSpc>
                <a:spcPct val="100000"/>
              </a:lnSpc>
              <a:spcBef>
                <a:spcPts val="0"/>
              </a:spcBef>
              <a:spcAft>
                <a:spcPts val="0"/>
              </a:spcAft>
              <a:buClr>
                <a:srgbClr val="000000"/>
              </a:buClr>
              <a:buSzPts val="1800"/>
              <a:buFont typeface="Noto Sans Symbols"/>
              <a:buChar char="✔"/>
            </a:pPr>
            <a:r>
              <a:rPr b="0" i="0" lang="en-US" sz="1800" u="none" cap="none" strike="noStrike">
                <a:solidFill>
                  <a:srgbClr val="000000"/>
                </a:solidFill>
                <a:latin typeface="Times New Roman"/>
                <a:ea typeface="Times New Roman"/>
                <a:cs typeface="Times New Roman"/>
                <a:sym typeface="Times New Roman"/>
              </a:rPr>
              <a:t>BGP      </a:t>
            </a:r>
            <a:endParaRPr b="0" i="0" sz="1400" u="none" cap="none" strike="noStrike">
              <a:solidFill>
                <a:srgbClr val="000000"/>
              </a:solidFill>
              <a:latin typeface="Arial"/>
              <a:ea typeface="Arial"/>
              <a:cs typeface="Arial"/>
              <a:sym typeface="Arial"/>
            </a:endParaRPr>
          </a:p>
        </p:txBody>
      </p:sp>
      <p:sp>
        <p:nvSpPr>
          <p:cNvPr id="172" name="Google Shape;172;p11"/>
          <p:cNvSpPr txBox="1"/>
          <p:nvPr/>
        </p:nvSpPr>
        <p:spPr>
          <a:xfrm>
            <a:off x="431062" y="5833841"/>
            <a:ext cx="5983356" cy="646331"/>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rgbClr val="000000"/>
              </a:buClr>
              <a:buSzPts val="1800"/>
              <a:buFont typeface="Noto Sans Symbols"/>
              <a:buChar char="▪"/>
            </a:pPr>
            <a:r>
              <a:rPr b="1" i="0" lang="en-US" sz="1800" u="none" cap="none" strike="noStrike">
                <a:solidFill>
                  <a:srgbClr val="000000"/>
                </a:solidFill>
                <a:latin typeface="Times New Roman"/>
                <a:ea typeface="Times New Roman"/>
                <a:cs typeface="Times New Roman"/>
                <a:sym typeface="Times New Roman"/>
              </a:rPr>
              <a:t>Autonomous System </a:t>
            </a:r>
            <a:r>
              <a:rPr b="0" i="0" lang="en-US" sz="1800" u="none" cap="none" strike="noStrike">
                <a:solidFill>
                  <a:srgbClr val="000000"/>
                </a:solidFill>
                <a:latin typeface="Times New Roman"/>
                <a:ea typeface="Times New Roman"/>
                <a:cs typeface="Times New Roman"/>
                <a:sym typeface="Times New Roman"/>
              </a:rPr>
              <a:t>is a group of routers under the control of a single authority.      </a:t>
            </a:r>
            <a:endParaRPr b="0" i="0" sz="1400" u="none" cap="none" strike="noStrike">
              <a:solidFill>
                <a:srgbClr val="000000"/>
              </a:solidFill>
              <a:latin typeface="Arial"/>
              <a:ea typeface="Arial"/>
              <a:cs typeface="Arial"/>
              <a:sym typeface="Arial"/>
            </a:endParaRPr>
          </a:p>
        </p:txBody>
      </p:sp>
      <p:pic>
        <p:nvPicPr>
          <p:cNvPr id="173" name="Google Shape;173;p11"/>
          <p:cNvPicPr preferRelativeResize="0"/>
          <p:nvPr/>
        </p:nvPicPr>
        <p:blipFill rotWithShape="1">
          <a:blip r:embed="rId3">
            <a:alphaModFix/>
          </a:blip>
          <a:srcRect b="11396" l="3410" r="4821" t="19813"/>
          <a:stretch/>
        </p:blipFill>
        <p:spPr>
          <a:xfrm>
            <a:off x="3071883" y="1965939"/>
            <a:ext cx="6072117" cy="340912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12"/>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Clr>
                <a:schemeClr val="dk1"/>
              </a:buClr>
              <a:buSzPts val="2800"/>
              <a:buFont typeface="Times New Roman"/>
              <a:buNone/>
            </a:pPr>
            <a:r>
              <a:rPr b="1" lang="en-US"/>
              <a:t>   Dynamic Routing : IGP &amp; EGP</a:t>
            </a:r>
            <a:endParaRPr/>
          </a:p>
        </p:txBody>
      </p:sp>
      <p:sp>
        <p:nvSpPr>
          <p:cNvPr id="179" name="Google Shape;179;p12"/>
          <p:cNvSpPr txBox="1"/>
          <p:nvPr/>
        </p:nvSpPr>
        <p:spPr>
          <a:xfrm>
            <a:off x="5264770" y="4172811"/>
            <a:ext cx="2947560" cy="46166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Figure: 10 IGP vs. EGP Routing Protocols</a:t>
            </a:r>
            <a:endParaRPr b="0" i="0" sz="1400" u="none" cap="none" strike="noStrike">
              <a:solidFill>
                <a:srgbClr val="000000"/>
              </a:solidFill>
              <a:latin typeface="Arial"/>
              <a:ea typeface="Arial"/>
              <a:cs typeface="Arial"/>
              <a:sym typeface="Arial"/>
            </a:endParaRPr>
          </a:p>
        </p:txBody>
      </p:sp>
      <p:pic>
        <p:nvPicPr>
          <p:cNvPr id="180" name="Google Shape;180;p12"/>
          <p:cNvPicPr preferRelativeResize="0"/>
          <p:nvPr/>
        </p:nvPicPr>
        <p:blipFill rotWithShape="1">
          <a:blip r:embed="rId3">
            <a:alphaModFix/>
          </a:blip>
          <a:srcRect b="0" l="0" r="0" t="0"/>
          <a:stretch/>
        </p:blipFill>
        <p:spPr>
          <a:xfrm>
            <a:off x="4452550" y="1008879"/>
            <a:ext cx="4572000" cy="3069093"/>
          </a:xfrm>
          <a:prstGeom prst="rect">
            <a:avLst/>
          </a:prstGeom>
          <a:noFill/>
          <a:ln>
            <a:noFill/>
          </a:ln>
        </p:spPr>
      </p:pic>
      <p:sp>
        <p:nvSpPr>
          <p:cNvPr id="181" name="Google Shape;181;p12"/>
          <p:cNvSpPr txBox="1"/>
          <p:nvPr/>
        </p:nvSpPr>
        <p:spPr>
          <a:xfrm>
            <a:off x="391988" y="1346809"/>
            <a:ext cx="3891777" cy="92333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0000"/>
                </a:solidFill>
                <a:latin typeface="Times New Roman"/>
                <a:ea typeface="Times New Roman"/>
                <a:cs typeface="Times New Roman"/>
                <a:sym typeface="Times New Roman"/>
              </a:rPr>
              <a:t>Types of routing protocols: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Times New Roman"/>
                <a:ea typeface="Times New Roman"/>
                <a:cs typeface="Times New Roman"/>
                <a:sym typeface="Times New Roman"/>
              </a:rPr>
              <a:t>- Interior Gateway Protocols (IGP)</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Times New Roman"/>
                <a:ea typeface="Times New Roman"/>
                <a:cs typeface="Times New Roman"/>
                <a:sym typeface="Times New Roman"/>
              </a:rPr>
              <a:t>- Exterior Gateway Protocols (EGP)</a:t>
            </a:r>
            <a:endParaRPr b="0" i="0" sz="1400" u="none" cap="none" strike="noStrike">
              <a:solidFill>
                <a:srgbClr val="000000"/>
              </a:solidFill>
              <a:latin typeface="Arial"/>
              <a:ea typeface="Arial"/>
              <a:cs typeface="Arial"/>
              <a:sym typeface="Arial"/>
            </a:endParaRPr>
          </a:p>
        </p:txBody>
      </p:sp>
      <p:sp>
        <p:nvSpPr>
          <p:cNvPr id="182" name="Google Shape;182;p12"/>
          <p:cNvSpPr txBox="1"/>
          <p:nvPr/>
        </p:nvSpPr>
        <p:spPr>
          <a:xfrm>
            <a:off x="295509" y="4172811"/>
            <a:ext cx="6194743" cy="230832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366092"/>
                </a:solidFill>
                <a:latin typeface="Times New Roman"/>
                <a:ea typeface="Times New Roman"/>
                <a:cs typeface="Times New Roman"/>
                <a:sym typeface="Times New Roman"/>
              </a:rPr>
              <a:t>Classifying Routing Protocols </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800"/>
              <a:buFont typeface="Noto Sans Symbols"/>
              <a:buChar char="▪"/>
            </a:pPr>
            <a:r>
              <a:rPr b="1" i="0" lang="en-US" sz="1800" u="none" cap="none" strike="noStrike">
                <a:solidFill>
                  <a:srgbClr val="000000"/>
                </a:solidFill>
                <a:latin typeface="Times New Roman"/>
                <a:ea typeface="Times New Roman"/>
                <a:cs typeface="Times New Roman"/>
                <a:sym typeface="Times New Roman"/>
              </a:rPr>
              <a:t>Interior Gateway Routing Protocols (IGP) – </a:t>
            </a:r>
            <a:endParaRPr b="0" i="0" sz="1400" u="none" cap="none" strike="noStrike">
              <a:solidFill>
                <a:srgbClr val="000000"/>
              </a:solidFill>
              <a:latin typeface="Arial"/>
              <a:ea typeface="Arial"/>
              <a:cs typeface="Arial"/>
              <a:sym typeface="Arial"/>
            </a:endParaRPr>
          </a:p>
          <a:p>
            <a:pPr indent="-268288" lvl="2" marL="625475" marR="0" rtl="0" algn="l">
              <a:lnSpc>
                <a:spcPct val="100000"/>
              </a:lnSpc>
              <a:spcBef>
                <a:spcPts val="0"/>
              </a:spcBef>
              <a:spcAft>
                <a:spcPts val="0"/>
              </a:spcAft>
              <a:buClr>
                <a:srgbClr val="000000"/>
              </a:buClr>
              <a:buSzPts val="1800"/>
              <a:buFont typeface="Courier New"/>
              <a:buChar char="o"/>
            </a:pPr>
            <a:r>
              <a:rPr b="0" i="0" lang="en-US" sz="1800" u="none" cap="none" strike="noStrike">
                <a:solidFill>
                  <a:srgbClr val="000000"/>
                </a:solidFill>
                <a:latin typeface="Times New Roman"/>
                <a:ea typeface="Times New Roman"/>
                <a:cs typeface="Times New Roman"/>
                <a:sym typeface="Times New Roman"/>
              </a:rPr>
              <a:t>Used for routing inside an autonomous system &amp; used to route within the individual networks themselves –</a:t>
            </a:r>
            <a:endParaRPr b="0" i="0" sz="1400" u="none" cap="none" strike="noStrike">
              <a:solidFill>
                <a:srgbClr val="000000"/>
              </a:solidFill>
              <a:latin typeface="Arial"/>
              <a:ea typeface="Arial"/>
              <a:cs typeface="Arial"/>
              <a:sym typeface="Arial"/>
            </a:endParaRPr>
          </a:p>
          <a:p>
            <a:pPr indent="-268288" lvl="2" marL="625475" marR="0" rtl="0" algn="l">
              <a:lnSpc>
                <a:spcPct val="100000"/>
              </a:lnSpc>
              <a:spcBef>
                <a:spcPts val="0"/>
              </a:spcBef>
              <a:spcAft>
                <a:spcPts val="0"/>
              </a:spcAft>
              <a:buClr>
                <a:srgbClr val="000000"/>
              </a:buClr>
              <a:buSzPts val="1800"/>
              <a:buFont typeface="Courier New"/>
              <a:buChar char="o"/>
            </a:pPr>
            <a:r>
              <a:rPr b="0" i="0" lang="en-US" sz="1800" u="none" cap="none" strike="noStrike">
                <a:solidFill>
                  <a:srgbClr val="000000"/>
                </a:solidFill>
                <a:latin typeface="Times New Roman"/>
                <a:ea typeface="Times New Roman"/>
                <a:cs typeface="Times New Roman"/>
                <a:sym typeface="Times New Roman"/>
              </a:rPr>
              <a:t>Examples: RIP, EIGRP, OSPF </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800"/>
              <a:buFont typeface="Noto Sans Symbols"/>
              <a:buChar char="▪"/>
            </a:pPr>
            <a:r>
              <a:rPr b="0" i="0" lang="en-US" sz="1800" u="none" cap="none" strike="noStrike">
                <a:solidFill>
                  <a:srgbClr val="000000"/>
                </a:solidFill>
                <a:latin typeface="Times New Roman"/>
                <a:ea typeface="Times New Roman"/>
                <a:cs typeface="Times New Roman"/>
                <a:sym typeface="Times New Roman"/>
              </a:rPr>
              <a:t> </a:t>
            </a:r>
            <a:r>
              <a:rPr b="1" i="0" lang="en-US" sz="1800" u="none" cap="none" strike="noStrike">
                <a:solidFill>
                  <a:srgbClr val="000000"/>
                </a:solidFill>
                <a:latin typeface="Times New Roman"/>
                <a:ea typeface="Times New Roman"/>
                <a:cs typeface="Times New Roman"/>
                <a:sym typeface="Times New Roman"/>
              </a:rPr>
              <a:t>Exterior Routing Protocols (EGP)</a:t>
            </a:r>
            <a:endParaRPr b="0" i="0" sz="1400" u="none" cap="none" strike="noStrike">
              <a:solidFill>
                <a:srgbClr val="000000"/>
              </a:solidFill>
              <a:latin typeface="Arial"/>
              <a:ea typeface="Arial"/>
              <a:cs typeface="Arial"/>
              <a:sym typeface="Arial"/>
            </a:endParaRPr>
          </a:p>
          <a:p>
            <a:pPr indent="-268288" lvl="0" marL="625475" marR="0" rtl="0" algn="l">
              <a:lnSpc>
                <a:spcPct val="100000"/>
              </a:lnSpc>
              <a:spcBef>
                <a:spcPts val="0"/>
              </a:spcBef>
              <a:spcAft>
                <a:spcPts val="0"/>
              </a:spcAft>
              <a:buClr>
                <a:srgbClr val="000000"/>
              </a:buClr>
              <a:buSzPts val="1800"/>
              <a:buFont typeface="Courier New"/>
              <a:buChar char="o"/>
            </a:pPr>
            <a:r>
              <a:rPr b="0" i="0" lang="en-US" sz="1800" u="none" cap="none" strike="noStrike">
                <a:solidFill>
                  <a:srgbClr val="000000"/>
                </a:solidFill>
                <a:latin typeface="Times New Roman"/>
                <a:ea typeface="Times New Roman"/>
                <a:cs typeface="Times New Roman"/>
                <a:sym typeface="Times New Roman"/>
              </a:rPr>
              <a:t>Used for routing between autonomous systems</a:t>
            </a:r>
            <a:endParaRPr b="0" i="0" sz="1400" u="none" cap="none" strike="noStrike">
              <a:solidFill>
                <a:srgbClr val="000000"/>
              </a:solidFill>
              <a:latin typeface="Arial"/>
              <a:ea typeface="Arial"/>
              <a:cs typeface="Arial"/>
              <a:sym typeface="Arial"/>
            </a:endParaRPr>
          </a:p>
          <a:p>
            <a:pPr indent="-268288" lvl="0" marL="625475" marR="0" rtl="0" algn="l">
              <a:lnSpc>
                <a:spcPct val="100000"/>
              </a:lnSpc>
              <a:spcBef>
                <a:spcPts val="0"/>
              </a:spcBef>
              <a:spcAft>
                <a:spcPts val="0"/>
              </a:spcAft>
              <a:buClr>
                <a:srgbClr val="000000"/>
              </a:buClr>
              <a:buSzPts val="1800"/>
              <a:buFont typeface="Courier New"/>
              <a:buChar char="o"/>
            </a:pPr>
            <a:r>
              <a:rPr b="0" i="0" lang="en-US" sz="1800" u="none" cap="none" strike="noStrike">
                <a:solidFill>
                  <a:srgbClr val="000000"/>
                </a:solidFill>
                <a:latin typeface="Times New Roman"/>
                <a:ea typeface="Times New Roman"/>
                <a:cs typeface="Times New Roman"/>
                <a:sym typeface="Times New Roman"/>
              </a:rPr>
              <a:t>Example: BGPv4</a:t>
            </a:r>
            <a:endParaRPr b="0" i="0" sz="18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13"/>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Clr>
                <a:schemeClr val="dk1"/>
              </a:buClr>
              <a:buSzPts val="1800"/>
              <a:buNone/>
            </a:pPr>
            <a:r>
              <a:rPr b="1" lang="en-US"/>
              <a:t>   IGRP &amp; EIGRP</a:t>
            </a:r>
            <a:endParaRPr/>
          </a:p>
        </p:txBody>
      </p:sp>
      <p:sp>
        <p:nvSpPr>
          <p:cNvPr id="188" name="Google Shape;188;p13"/>
          <p:cNvSpPr txBox="1"/>
          <p:nvPr/>
        </p:nvSpPr>
        <p:spPr>
          <a:xfrm>
            <a:off x="409808" y="1154574"/>
            <a:ext cx="4904960" cy="2585323"/>
          </a:xfrm>
          <a:prstGeom prst="rect">
            <a:avLst/>
          </a:prstGeom>
          <a:noFill/>
          <a:ln>
            <a:noFill/>
          </a:ln>
        </p:spPr>
        <p:txBody>
          <a:bodyPr anchorCtr="0" anchor="t" bIns="45700" lIns="91425" spcFirstLastPara="1" rIns="91425" wrap="square" tIns="45700">
            <a:spAutoFit/>
          </a:bodyPr>
          <a:lstStyle/>
          <a:p>
            <a:pPr indent="-285750" lvl="0" marL="285750" marR="0" rtl="0" algn="just">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Times New Roman"/>
                <a:ea typeface="Times New Roman"/>
                <a:cs typeface="Times New Roman"/>
                <a:sym typeface="Times New Roman"/>
              </a:rPr>
              <a:t>Cisco proprietary.</a:t>
            </a:r>
            <a:endParaRPr b="0" i="0" sz="1400" u="none" cap="none" strike="noStrike">
              <a:solidFill>
                <a:srgbClr val="000000"/>
              </a:solidFill>
              <a:latin typeface="Arial"/>
              <a:ea typeface="Arial"/>
              <a:cs typeface="Arial"/>
              <a:sym typeface="Arial"/>
            </a:endParaRPr>
          </a:p>
          <a:p>
            <a:pPr indent="-285750" lvl="0" marL="285750" marR="0" rtl="0" algn="just">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Times New Roman"/>
                <a:ea typeface="Times New Roman"/>
                <a:cs typeface="Times New Roman"/>
                <a:sym typeface="Times New Roman"/>
              </a:rPr>
              <a:t>Interior Gateway Protocol.</a:t>
            </a:r>
            <a:endParaRPr b="0" i="0" sz="1400" u="none" cap="none" strike="noStrike">
              <a:solidFill>
                <a:srgbClr val="000000"/>
              </a:solidFill>
              <a:latin typeface="Arial"/>
              <a:ea typeface="Arial"/>
              <a:cs typeface="Arial"/>
              <a:sym typeface="Arial"/>
            </a:endParaRPr>
          </a:p>
          <a:p>
            <a:pPr indent="-285750" lvl="0" marL="285750" marR="0" rtl="0" algn="just">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Times New Roman"/>
                <a:ea typeface="Times New Roman"/>
                <a:cs typeface="Times New Roman"/>
                <a:sym typeface="Times New Roman"/>
              </a:rPr>
              <a:t>Distance Vector Protocol.</a:t>
            </a:r>
            <a:endParaRPr b="0" i="0" sz="1400" u="none" cap="none" strike="noStrike">
              <a:solidFill>
                <a:srgbClr val="000000"/>
              </a:solidFill>
              <a:latin typeface="Arial"/>
              <a:ea typeface="Arial"/>
              <a:cs typeface="Arial"/>
              <a:sym typeface="Arial"/>
            </a:endParaRPr>
          </a:p>
          <a:p>
            <a:pPr indent="-285750" lvl="0" marL="285750" marR="0" rtl="0" algn="just">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Times New Roman"/>
                <a:ea typeface="Times New Roman"/>
                <a:cs typeface="Times New Roman"/>
                <a:sym typeface="Times New Roman"/>
              </a:rPr>
              <a:t>Metric is compose of bandwidth, load, delay and reliability.</a:t>
            </a:r>
            <a:endParaRPr b="0" i="0" sz="1400" u="none" cap="none" strike="noStrike">
              <a:solidFill>
                <a:srgbClr val="000000"/>
              </a:solidFill>
              <a:latin typeface="Arial"/>
              <a:ea typeface="Arial"/>
              <a:cs typeface="Arial"/>
              <a:sym typeface="Arial"/>
            </a:endParaRPr>
          </a:p>
          <a:p>
            <a:pPr indent="-285750" lvl="0" marL="285750" marR="0" rtl="0" algn="just">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Times New Roman"/>
                <a:ea typeface="Times New Roman"/>
                <a:cs typeface="Times New Roman"/>
                <a:sym typeface="Times New Roman"/>
              </a:rPr>
              <a:t>Maximum number of hops is 255.</a:t>
            </a:r>
            <a:endParaRPr b="0" i="0" sz="1400" u="none" cap="none" strike="noStrike">
              <a:solidFill>
                <a:srgbClr val="000000"/>
              </a:solidFill>
              <a:latin typeface="Arial"/>
              <a:ea typeface="Arial"/>
              <a:cs typeface="Arial"/>
              <a:sym typeface="Arial"/>
            </a:endParaRPr>
          </a:p>
          <a:p>
            <a:pPr indent="-285750" lvl="0" marL="285750" marR="0" rtl="0" algn="just">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Times New Roman"/>
                <a:ea typeface="Times New Roman"/>
                <a:cs typeface="Times New Roman"/>
                <a:sym typeface="Times New Roman"/>
              </a:rPr>
              <a:t>Updates every 90 seconds.</a:t>
            </a:r>
            <a:endParaRPr b="0" i="0" sz="1400" u="none" cap="none" strike="noStrike">
              <a:solidFill>
                <a:srgbClr val="000000"/>
              </a:solidFill>
              <a:latin typeface="Arial"/>
              <a:ea typeface="Arial"/>
              <a:cs typeface="Arial"/>
              <a:sym typeface="Arial"/>
            </a:endParaRPr>
          </a:p>
          <a:p>
            <a:pPr indent="-285750" lvl="0" marL="285750" marR="0" rtl="0" algn="just">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Times New Roman"/>
                <a:ea typeface="Times New Roman"/>
                <a:cs typeface="Times New Roman"/>
                <a:sym typeface="Times New Roman"/>
              </a:rPr>
              <a:t>EIGRP is an advanced version of IGRP, that is hybrid routing protocol.</a:t>
            </a:r>
            <a:endParaRPr b="0" i="0" sz="1800" u="none" cap="none" strike="noStrike">
              <a:solidFill>
                <a:srgbClr val="000000"/>
              </a:solidFill>
              <a:latin typeface="Times New Roman"/>
              <a:ea typeface="Times New Roman"/>
              <a:cs typeface="Times New Roman"/>
              <a:sym typeface="Times New Roman"/>
            </a:endParaRPr>
          </a:p>
        </p:txBody>
      </p:sp>
      <p:sp>
        <p:nvSpPr>
          <p:cNvPr id="189" name="Google Shape;189;p13"/>
          <p:cNvSpPr txBox="1"/>
          <p:nvPr/>
        </p:nvSpPr>
        <p:spPr>
          <a:xfrm>
            <a:off x="3344515" y="3739897"/>
            <a:ext cx="5680214" cy="2954655"/>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Times New Roman"/>
                <a:ea typeface="Times New Roman"/>
                <a:cs typeface="Times New Roman"/>
                <a:sym typeface="Times New Roman"/>
              </a:rPr>
              <a:t>Classification #2: </a:t>
            </a:r>
            <a:r>
              <a:rPr b="0" i="0" lang="en-US" sz="2400" u="none" cap="none" strike="noStrike">
                <a:solidFill>
                  <a:srgbClr val="366092"/>
                </a:solidFill>
                <a:latin typeface="Times New Roman"/>
                <a:ea typeface="Times New Roman"/>
                <a:cs typeface="Times New Roman"/>
                <a:sym typeface="Times New Roman"/>
              </a:rPr>
              <a:t>IGP and EGP </a:t>
            </a:r>
            <a:endParaRPr b="0" i="0" sz="2400" u="none" cap="none" strike="noStrike">
              <a:solidFill>
                <a:srgbClr val="366092"/>
              </a:solidFill>
              <a:latin typeface="Times New Roman"/>
              <a:ea typeface="Times New Roman"/>
              <a:cs typeface="Times New Roman"/>
              <a:sym typeface="Times New Roman"/>
            </a:endParaRPr>
          </a:p>
          <a:p>
            <a:pPr indent="-285750" lvl="0" marL="285750" marR="0" rtl="0" algn="just">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Times New Roman"/>
                <a:ea typeface="Times New Roman"/>
                <a:cs typeface="Times New Roman"/>
                <a:sym typeface="Times New Roman"/>
              </a:rPr>
              <a:t>Dynamic routes.</a:t>
            </a:r>
            <a:endParaRPr b="0" i="0" sz="1400" u="none" cap="none" strike="noStrike">
              <a:solidFill>
                <a:srgbClr val="000000"/>
              </a:solidFill>
              <a:latin typeface="Arial"/>
              <a:ea typeface="Arial"/>
              <a:cs typeface="Arial"/>
              <a:sym typeface="Arial"/>
            </a:endParaRPr>
          </a:p>
          <a:p>
            <a:pPr indent="-285750" lvl="0" marL="285750" marR="0" rtl="0" algn="just">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Times New Roman"/>
                <a:ea typeface="Times New Roman"/>
                <a:cs typeface="Times New Roman"/>
                <a:sym typeface="Times New Roman"/>
              </a:rPr>
              <a:t>Interior Gateway Protocols (RIP, IGRP, EIGRP, OSPF): </a:t>
            </a:r>
            <a:endParaRPr b="0" i="0" sz="1400" u="none" cap="none" strike="noStrike">
              <a:solidFill>
                <a:srgbClr val="000000"/>
              </a:solidFill>
              <a:latin typeface="Arial"/>
              <a:ea typeface="Arial"/>
              <a:cs typeface="Arial"/>
              <a:sym typeface="Arial"/>
            </a:endParaRPr>
          </a:p>
          <a:p>
            <a:pPr indent="-268288" lvl="0" marL="536575" marR="0" rtl="0" algn="just">
              <a:lnSpc>
                <a:spcPct val="100000"/>
              </a:lnSpc>
              <a:spcBef>
                <a:spcPts val="0"/>
              </a:spcBef>
              <a:spcAft>
                <a:spcPts val="0"/>
              </a:spcAft>
              <a:buClr>
                <a:srgbClr val="000000"/>
              </a:buClr>
              <a:buSzPts val="1800"/>
              <a:buFont typeface="Courier New"/>
              <a:buChar char="o"/>
            </a:pPr>
            <a:r>
              <a:rPr b="0" i="0" lang="en-US" sz="1800" u="none" cap="none" strike="noStrike">
                <a:solidFill>
                  <a:srgbClr val="000000"/>
                </a:solidFill>
                <a:latin typeface="Times New Roman"/>
                <a:ea typeface="Times New Roman"/>
                <a:cs typeface="Times New Roman"/>
                <a:sym typeface="Times New Roman"/>
              </a:rPr>
              <a:t>Be used within an autonomous system, a network of routers under one administration, like a corporate network, a school district's network, or a government agency's network. </a:t>
            </a:r>
            <a:endParaRPr b="0" i="0" sz="1400" u="none" cap="none" strike="noStrike">
              <a:solidFill>
                <a:srgbClr val="000000"/>
              </a:solidFill>
              <a:latin typeface="Arial"/>
              <a:ea typeface="Arial"/>
              <a:cs typeface="Arial"/>
              <a:sym typeface="Arial"/>
            </a:endParaRPr>
          </a:p>
          <a:p>
            <a:pPr indent="-285750" lvl="0" marL="285750" marR="0" rtl="0" algn="just">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Times New Roman"/>
                <a:ea typeface="Times New Roman"/>
                <a:cs typeface="Times New Roman"/>
                <a:sym typeface="Times New Roman"/>
              </a:rPr>
              <a:t>Exterior Gateway Protocols (EGP, BGP): </a:t>
            </a:r>
            <a:endParaRPr b="0" i="0" sz="1400" u="none" cap="none" strike="noStrike">
              <a:solidFill>
                <a:srgbClr val="000000"/>
              </a:solidFill>
              <a:latin typeface="Arial"/>
              <a:ea typeface="Arial"/>
              <a:cs typeface="Arial"/>
              <a:sym typeface="Arial"/>
            </a:endParaRPr>
          </a:p>
          <a:p>
            <a:pPr indent="-285750" lvl="0" marL="536575" marR="0" rtl="0" algn="just">
              <a:lnSpc>
                <a:spcPct val="100000"/>
              </a:lnSpc>
              <a:spcBef>
                <a:spcPts val="0"/>
              </a:spcBef>
              <a:spcAft>
                <a:spcPts val="0"/>
              </a:spcAft>
              <a:buClr>
                <a:srgbClr val="000000"/>
              </a:buClr>
              <a:buSzPts val="1800"/>
              <a:buFont typeface="Courier New"/>
              <a:buChar char="o"/>
            </a:pPr>
            <a:r>
              <a:rPr b="0" i="0" lang="en-US" sz="1800" u="none" cap="none" strike="noStrike">
                <a:solidFill>
                  <a:srgbClr val="000000"/>
                </a:solidFill>
                <a:latin typeface="Times New Roman"/>
                <a:ea typeface="Times New Roman"/>
                <a:cs typeface="Times New Roman"/>
                <a:sym typeface="Times New Roman"/>
              </a:rPr>
              <a:t>Be used to route packets between autonomous systems.</a:t>
            </a:r>
            <a:endParaRPr b="0" i="0" sz="18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14"/>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Clr>
                <a:schemeClr val="dk1"/>
              </a:buClr>
              <a:buSzPts val="2800"/>
              <a:buFont typeface="Times New Roman"/>
              <a:buNone/>
            </a:pPr>
            <a:r>
              <a:rPr b="1" lang="en-US"/>
              <a:t>   Distance Vector Routing</a:t>
            </a:r>
            <a:endParaRPr/>
          </a:p>
        </p:txBody>
      </p:sp>
      <p:pic>
        <p:nvPicPr>
          <p:cNvPr descr="slide_8" id="195" name="Google Shape;195;p14"/>
          <p:cNvPicPr preferRelativeResize="0"/>
          <p:nvPr/>
        </p:nvPicPr>
        <p:blipFill rotWithShape="1">
          <a:blip r:embed="rId3">
            <a:alphaModFix/>
          </a:blip>
          <a:srcRect b="16083" l="52050" r="3765" t="20757"/>
          <a:stretch/>
        </p:blipFill>
        <p:spPr>
          <a:xfrm>
            <a:off x="5677058" y="3255941"/>
            <a:ext cx="3184568" cy="3414565"/>
          </a:xfrm>
          <a:prstGeom prst="rect">
            <a:avLst/>
          </a:prstGeom>
          <a:noFill/>
          <a:ln>
            <a:noFill/>
          </a:ln>
        </p:spPr>
      </p:pic>
      <p:sp>
        <p:nvSpPr>
          <p:cNvPr id="196" name="Google Shape;196;p14"/>
          <p:cNvSpPr txBox="1"/>
          <p:nvPr/>
        </p:nvSpPr>
        <p:spPr>
          <a:xfrm>
            <a:off x="6011048" y="2978942"/>
            <a:ext cx="2703446" cy="276999"/>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Figure: 11 Distance Vector Routing </a:t>
            </a:r>
            <a:endParaRPr b="0" i="0" sz="1400" u="none" cap="none" strike="noStrike">
              <a:solidFill>
                <a:srgbClr val="000000"/>
              </a:solidFill>
              <a:latin typeface="Arial"/>
              <a:ea typeface="Arial"/>
              <a:cs typeface="Arial"/>
              <a:sym typeface="Arial"/>
            </a:endParaRPr>
          </a:p>
        </p:txBody>
      </p:sp>
      <p:sp>
        <p:nvSpPr>
          <p:cNvPr id="197" name="Google Shape;197;p14"/>
          <p:cNvSpPr txBox="1"/>
          <p:nvPr/>
        </p:nvSpPr>
        <p:spPr>
          <a:xfrm>
            <a:off x="282374" y="3663487"/>
            <a:ext cx="3393650" cy="286232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000000"/>
                </a:solidFill>
                <a:latin typeface="Times New Roman"/>
                <a:ea typeface="Times New Roman"/>
                <a:cs typeface="Times New Roman"/>
                <a:sym typeface="Times New Roman"/>
              </a:rPr>
              <a:t>Distance Vector Routing Protocols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Times New Roman"/>
                <a:ea typeface="Times New Roman"/>
                <a:cs typeface="Times New Roman"/>
                <a:sym typeface="Times New Roman"/>
              </a:rPr>
              <a:t>Characteristics</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Times New Roman"/>
                <a:ea typeface="Times New Roman"/>
                <a:cs typeface="Times New Roman"/>
                <a:sym typeface="Times New Roman"/>
              </a:rPr>
              <a:t>Periodic updates</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Times New Roman"/>
                <a:ea typeface="Times New Roman"/>
                <a:cs typeface="Times New Roman"/>
                <a:sym typeface="Times New Roman"/>
              </a:rPr>
              <a:t>Triggered updates</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Times New Roman"/>
                <a:ea typeface="Times New Roman"/>
                <a:cs typeface="Times New Roman"/>
                <a:sym typeface="Times New Roman"/>
              </a:rPr>
              <a:t>Exchange information with Neighbors</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Times New Roman"/>
                <a:ea typeface="Times New Roman"/>
                <a:cs typeface="Times New Roman"/>
                <a:sym typeface="Times New Roman"/>
              </a:rPr>
              <a:t>Entire routing table is included with routing update</a:t>
            </a:r>
            <a:endParaRPr b="0" i="0" sz="1800" u="none" cap="none" strike="noStrike">
              <a:solidFill>
                <a:srgbClr val="000000"/>
              </a:solidFill>
              <a:latin typeface="Times New Roman"/>
              <a:ea typeface="Times New Roman"/>
              <a:cs typeface="Times New Roman"/>
              <a:sym typeface="Times New Roman"/>
            </a:endParaRPr>
          </a:p>
        </p:txBody>
      </p:sp>
      <p:sp>
        <p:nvSpPr>
          <p:cNvPr id="198" name="Google Shape;198;p14"/>
          <p:cNvSpPr txBox="1"/>
          <p:nvPr/>
        </p:nvSpPr>
        <p:spPr>
          <a:xfrm>
            <a:off x="250962" y="1076019"/>
            <a:ext cx="6058259" cy="2446824"/>
          </a:xfrm>
          <a:prstGeom prst="rect">
            <a:avLst/>
          </a:prstGeom>
          <a:noFill/>
          <a:ln>
            <a:noFill/>
          </a:ln>
        </p:spPr>
        <p:txBody>
          <a:bodyPr anchorCtr="0" anchor="t" bIns="45700" lIns="91425" spcFirstLastPara="1" rIns="91425" wrap="square" tIns="45700">
            <a:spAutoFit/>
          </a:bodyPr>
          <a:lstStyle/>
          <a:p>
            <a:pPr indent="-342900" lvl="0" marL="342900" marR="0" rtl="0" algn="l">
              <a:lnSpc>
                <a:spcPct val="100000"/>
              </a:lnSpc>
              <a:spcBef>
                <a:spcPts val="0"/>
              </a:spcBef>
              <a:spcAft>
                <a:spcPts val="0"/>
              </a:spcAft>
              <a:buClr>
                <a:srgbClr val="000000"/>
              </a:buClr>
              <a:buSzPts val="1800"/>
              <a:buFont typeface="Arial"/>
              <a:buAutoNum type="alphaLcParenR"/>
            </a:pPr>
            <a:r>
              <a:rPr b="0" i="0" lang="en-US" sz="1800" u="none" cap="none" strike="noStrike">
                <a:solidFill>
                  <a:srgbClr val="000000"/>
                </a:solidFill>
                <a:latin typeface="Times New Roman"/>
                <a:ea typeface="Times New Roman"/>
                <a:cs typeface="Times New Roman"/>
                <a:sym typeface="Times New Roman"/>
              </a:rPr>
              <a:t>The least-cost route between any two nodes is the route with minimum distance.</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0"/>
              </a:spcBef>
              <a:spcAft>
                <a:spcPts val="0"/>
              </a:spcAft>
              <a:buClr>
                <a:srgbClr val="000000"/>
              </a:buClr>
              <a:buSzPts val="1800"/>
              <a:buFont typeface="Arial"/>
              <a:buAutoNum type="alphaLcParenR"/>
            </a:pPr>
            <a:r>
              <a:rPr b="0" i="0" lang="en-US" sz="1800" u="none" cap="none" strike="noStrike">
                <a:solidFill>
                  <a:srgbClr val="000000"/>
                </a:solidFill>
                <a:latin typeface="Times New Roman"/>
                <a:ea typeface="Times New Roman"/>
                <a:cs typeface="Times New Roman"/>
                <a:sym typeface="Times New Roman"/>
              </a:rPr>
              <a:t>Each node maintains a vector(table) of minimum distances to every node.</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0"/>
              </a:spcBef>
              <a:spcAft>
                <a:spcPts val="0"/>
              </a:spcAft>
              <a:buClr>
                <a:srgbClr val="000000"/>
              </a:buClr>
              <a:buSzPts val="1800"/>
              <a:buFont typeface="Arial"/>
              <a:buAutoNum type="alphaLcParenR"/>
            </a:pPr>
            <a:r>
              <a:rPr b="0" i="0" lang="en-US" sz="1800" u="none" cap="none" strike="noStrike">
                <a:solidFill>
                  <a:srgbClr val="000000"/>
                </a:solidFill>
                <a:latin typeface="Times New Roman"/>
                <a:ea typeface="Times New Roman"/>
                <a:cs typeface="Times New Roman"/>
                <a:sym typeface="Times New Roman"/>
              </a:rPr>
              <a:t>The table at each node also guides the packets to the desired node by showing the showing the next hop routing.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Times New Roman"/>
                <a:ea typeface="Times New Roman"/>
                <a:cs typeface="Times New Roman"/>
                <a:sym typeface="Times New Roman"/>
              </a:rPr>
              <a:t>Example: Assume each node as the cities. Lines as the roads connecting them.</a:t>
            </a:r>
            <a:endParaRPr b="0" i="0" sz="18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15"/>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Clr>
                <a:schemeClr val="dk1"/>
              </a:buClr>
              <a:buSzPts val="2800"/>
              <a:buFont typeface="Times New Roman"/>
              <a:buNone/>
            </a:pPr>
            <a:r>
              <a:rPr b="1" lang="en-US"/>
              <a:t>  Distance Vector Routing</a:t>
            </a:r>
            <a:endParaRPr/>
          </a:p>
        </p:txBody>
      </p:sp>
      <p:sp>
        <p:nvSpPr>
          <p:cNvPr id="204" name="Google Shape;204;p15"/>
          <p:cNvSpPr txBox="1"/>
          <p:nvPr/>
        </p:nvSpPr>
        <p:spPr>
          <a:xfrm>
            <a:off x="377687" y="993083"/>
            <a:ext cx="8642074" cy="5355312"/>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Times New Roman"/>
                <a:ea typeface="Times New Roman"/>
                <a:cs typeface="Times New Roman"/>
                <a:sym typeface="Times New Roman"/>
              </a:rPr>
              <a:t>Characteristics of Distance Vector routing protocols:</a:t>
            </a:r>
            <a:endParaRPr b="0" i="0" sz="1400" u="none" cap="none" strike="noStrike">
              <a:solidFill>
                <a:srgbClr val="000000"/>
              </a:solidFill>
              <a:latin typeface="Arial"/>
              <a:ea typeface="Arial"/>
              <a:cs typeface="Arial"/>
              <a:sym typeface="Arial"/>
            </a:endParaRPr>
          </a:p>
          <a:p>
            <a:pPr indent="-285750" lvl="0" marL="285750" marR="0" rtl="0" algn="just">
              <a:lnSpc>
                <a:spcPct val="100000"/>
              </a:lnSpc>
              <a:spcBef>
                <a:spcPts val="0"/>
              </a:spcBef>
              <a:spcAft>
                <a:spcPts val="0"/>
              </a:spcAft>
              <a:buClr>
                <a:srgbClr val="000000"/>
              </a:buClr>
              <a:buSzPts val="1800"/>
              <a:buFont typeface="Noto Sans Symbols"/>
              <a:buChar char="▪"/>
            </a:pPr>
            <a:r>
              <a:rPr b="1" i="0" lang="en-US" sz="1800" u="none" cap="none" strike="noStrike">
                <a:solidFill>
                  <a:srgbClr val="000000"/>
                </a:solidFill>
                <a:latin typeface="Times New Roman"/>
                <a:ea typeface="Times New Roman"/>
                <a:cs typeface="Times New Roman"/>
                <a:sym typeface="Times New Roman"/>
              </a:rPr>
              <a:t>Periodic updates</a:t>
            </a:r>
            <a:endParaRPr b="0" i="0" sz="1400" u="none" cap="none" strike="noStrike">
              <a:solidFill>
                <a:srgbClr val="000000"/>
              </a:solidFill>
              <a:latin typeface="Arial"/>
              <a:ea typeface="Arial"/>
              <a:cs typeface="Arial"/>
              <a:sym typeface="Arial"/>
            </a:endParaRPr>
          </a:p>
          <a:p>
            <a:pPr indent="-357188" lvl="0" marL="625475" marR="0" rtl="0" algn="just">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Times New Roman"/>
                <a:ea typeface="Times New Roman"/>
                <a:cs typeface="Times New Roman"/>
                <a:sym typeface="Times New Roman"/>
              </a:rPr>
              <a:t>Periodic Updates sent at regular intervals (30 seconds for RIP). Even if the topology has not changed in several days,</a:t>
            </a:r>
            <a:endParaRPr b="0" i="0" sz="1400" u="none" cap="none" strike="noStrike">
              <a:solidFill>
                <a:srgbClr val="000000"/>
              </a:solidFill>
              <a:latin typeface="Arial"/>
              <a:ea typeface="Arial"/>
              <a:cs typeface="Arial"/>
              <a:sym typeface="Arial"/>
            </a:endParaRPr>
          </a:p>
          <a:p>
            <a:pPr indent="-285750" lvl="0" marL="285750" marR="0" rtl="0" algn="just">
              <a:lnSpc>
                <a:spcPct val="100000"/>
              </a:lnSpc>
              <a:spcBef>
                <a:spcPts val="0"/>
              </a:spcBef>
              <a:spcAft>
                <a:spcPts val="0"/>
              </a:spcAft>
              <a:buClr>
                <a:srgbClr val="000000"/>
              </a:buClr>
              <a:buSzPts val="1800"/>
              <a:buFont typeface="Noto Sans Symbols"/>
              <a:buChar char="▪"/>
            </a:pPr>
            <a:r>
              <a:rPr b="1" i="0" lang="en-US" sz="1800" u="none" cap="none" strike="noStrike">
                <a:solidFill>
                  <a:srgbClr val="000000"/>
                </a:solidFill>
                <a:latin typeface="Times New Roman"/>
                <a:ea typeface="Times New Roman"/>
                <a:cs typeface="Times New Roman"/>
                <a:sym typeface="Times New Roman"/>
              </a:rPr>
              <a:t>Neighbors</a:t>
            </a:r>
            <a:endParaRPr b="0" i="0" sz="1400" u="none" cap="none" strike="noStrike">
              <a:solidFill>
                <a:srgbClr val="000000"/>
              </a:solidFill>
              <a:latin typeface="Arial"/>
              <a:ea typeface="Arial"/>
              <a:cs typeface="Arial"/>
              <a:sym typeface="Arial"/>
            </a:endParaRPr>
          </a:p>
          <a:p>
            <a:pPr indent="-357188" lvl="0" marL="625475" marR="0" rtl="0" algn="just">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Times New Roman"/>
                <a:ea typeface="Times New Roman"/>
                <a:cs typeface="Times New Roman"/>
                <a:sym typeface="Times New Roman"/>
              </a:rPr>
              <a:t>The router is only aware of the network addresses of its own interfaces and the remote network addresses it can reach through its neighbors.</a:t>
            </a:r>
            <a:endParaRPr b="0" i="0" sz="1400" u="none" cap="none" strike="noStrike">
              <a:solidFill>
                <a:srgbClr val="000000"/>
              </a:solidFill>
              <a:latin typeface="Arial"/>
              <a:ea typeface="Arial"/>
              <a:cs typeface="Arial"/>
              <a:sym typeface="Arial"/>
            </a:endParaRPr>
          </a:p>
          <a:p>
            <a:pPr indent="-357188" lvl="0" marL="625475" marR="0" rtl="0" algn="just">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Times New Roman"/>
                <a:ea typeface="Times New Roman"/>
                <a:cs typeface="Times New Roman"/>
                <a:sym typeface="Times New Roman"/>
              </a:rPr>
              <a:t>It has no broader knowledge of the network topology</a:t>
            </a:r>
            <a:endParaRPr b="0" i="0" sz="1400" u="none" cap="none" strike="noStrike">
              <a:solidFill>
                <a:srgbClr val="000000"/>
              </a:solidFill>
              <a:latin typeface="Arial"/>
              <a:ea typeface="Arial"/>
              <a:cs typeface="Arial"/>
              <a:sym typeface="Arial"/>
            </a:endParaRPr>
          </a:p>
          <a:p>
            <a:pPr indent="-285750" lvl="0" marL="285750" marR="0" rtl="0" algn="just">
              <a:lnSpc>
                <a:spcPct val="100000"/>
              </a:lnSpc>
              <a:spcBef>
                <a:spcPts val="0"/>
              </a:spcBef>
              <a:spcAft>
                <a:spcPts val="0"/>
              </a:spcAft>
              <a:buClr>
                <a:srgbClr val="000000"/>
              </a:buClr>
              <a:buSzPts val="1800"/>
              <a:buFont typeface="Noto Sans Symbols"/>
              <a:buChar char="▪"/>
            </a:pPr>
            <a:r>
              <a:rPr b="1" i="0" lang="en-US" sz="1800" u="none" cap="none" strike="noStrike">
                <a:solidFill>
                  <a:srgbClr val="000000"/>
                </a:solidFill>
                <a:latin typeface="Times New Roman"/>
                <a:ea typeface="Times New Roman"/>
                <a:cs typeface="Times New Roman"/>
                <a:sym typeface="Times New Roman"/>
              </a:rPr>
              <a:t>Broadcast updates</a:t>
            </a:r>
            <a:endParaRPr b="0" i="0" sz="1400" u="none" cap="none" strike="noStrike">
              <a:solidFill>
                <a:srgbClr val="000000"/>
              </a:solidFill>
              <a:latin typeface="Arial"/>
              <a:ea typeface="Arial"/>
              <a:cs typeface="Arial"/>
              <a:sym typeface="Arial"/>
            </a:endParaRPr>
          </a:p>
          <a:p>
            <a:pPr indent="-357188" lvl="0" marL="625475" marR="0" rtl="0" algn="just">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Times New Roman"/>
                <a:ea typeface="Times New Roman"/>
                <a:cs typeface="Times New Roman"/>
                <a:sym typeface="Times New Roman"/>
              </a:rPr>
              <a:t>Broadcast Updates are sent to 255.255.255.255.</a:t>
            </a:r>
            <a:endParaRPr b="0" i="0" sz="1400" u="none" cap="none" strike="noStrike">
              <a:solidFill>
                <a:srgbClr val="000000"/>
              </a:solidFill>
              <a:latin typeface="Arial"/>
              <a:ea typeface="Arial"/>
              <a:cs typeface="Arial"/>
              <a:sym typeface="Arial"/>
            </a:endParaRPr>
          </a:p>
          <a:p>
            <a:pPr indent="-357188" lvl="0" marL="625475" marR="0" rtl="0" algn="just">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Times New Roman"/>
                <a:ea typeface="Times New Roman"/>
                <a:cs typeface="Times New Roman"/>
                <a:sym typeface="Times New Roman"/>
              </a:rPr>
              <a:t>Some distance vector routing protocols use multicast addresses instead of broadcast addresses.</a:t>
            </a:r>
            <a:endParaRPr b="0" i="0" sz="1400" u="none" cap="none" strike="noStrike">
              <a:solidFill>
                <a:srgbClr val="000000"/>
              </a:solidFill>
              <a:latin typeface="Arial"/>
              <a:ea typeface="Arial"/>
              <a:cs typeface="Arial"/>
              <a:sym typeface="Arial"/>
            </a:endParaRPr>
          </a:p>
          <a:p>
            <a:pPr indent="-285750" lvl="0" marL="285750" marR="0" rtl="0" algn="just">
              <a:lnSpc>
                <a:spcPct val="100000"/>
              </a:lnSpc>
              <a:spcBef>
                <a:spcPts val="0"/>
              </a:spcBef>
              <a:spcAft>
                <a:spcPts val="0"/>
              </a:spcAft>
              <a:buClr>
                <a:srgbClr val="000000"/>
              </a:buClr>
              <a:buSzPts val="1800"/>
              <a:buFont typeface="Noto Sans Symbols"/>
              <a:buChar char="▪"/>
            </a:pPr>
            <a:r>
              <a:rPr b="1" i="0" lang="en-US" sz="1800" u="none" cap="none" strike="noStrike">
                <a:solidFill>
                  <a:srgbClr val="000000"/>
                </a:solidFill>
                <a:latin typeface="Times New Roman"/>
                <a:ea typeface="Times New Roman"/>
                <a:cs typeface="Times New Roman"/>
                <a:sym typeface="Times New Roman"/>
              </a:rPr>
              <a:t>Entire routing table is included with routing update</a:t>
            </a:r>
            <a:endParaRPr b="0" i="0" sz="1400" u="none" cap="none" strike="noStrike">
              <a:solidFill>
                <a:srgbClr val="000000"/>
              </a:solidFill>
              <a:latin typeface="Arial"/>
              <a:ea typeface="Arial"/>
              <a:cs typeface="Arial"/>
              <a:sym typeface="Arial"/>
            </a:endParaRPr>
          </a:p>
          <a:p>
            <a:pPr indent="-357188" lvl="0" marL="625475" marR="0" rtl="0" algn="just">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Times New Roman"/>
                <a:ea typeface="Times New Roman"/>
                <a:cs typeface="Times New Roman"/>
                <a:sym typeface="Times New Roman"/>
              </a:rPr>
              <a:t>Entire Routing Table Updates are sent, with some exceptions to be discussed later, periodically to all neighbors.</a:t>
            </a:r>
            <a:endParaRPr b="0" i="0" sz="1400" u="none" cap="none" strike="noStrike">
              <a:solidFill>
                <a:srgbClr val="000000"/>
              </a:solidFill>
              <a:latin typeface="Arial"/>
              <a:ea typeface="Arial"/>
              <a:cs typeface="Arial"/>
              <a:sym typeface="Arial"/>
            </a:endParaRPr>
          </a:p>
          <a:p>
            <a:pPr indent="-357188" lvl="0" marL="625475" marR="0" rtl="0" algn="just">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Times New Roman"/>
                <a:ea typeface="Times New Roman"/>
                <a:cs typeface="Times New Roman"/>
                <a:sym typeface="Times New Roman"/>
              </a:rPr>
              <a:t>Neighbors receiving these updates must process the entire update to find pertinent information and discard the rest.</a:t>
            </a:r>
            <a:endParaRPr b="0" i="0" sz="1400" u="none" cap="none" strike="noStrike">
              <a:solidFill>
                <a:srgbClr val="000000"/>
              </a:solidFill>
              <a:latin typeface="Arial"/>
              <a:ea typeface="Arial"/>
              <a:cs typeface="Arial"/>
              <a:sym typeface="Arial"/>
            </a:endParaRPr>
          </a:p>
          <a:p>
            <a:pPr indent="-357188" lvl="0" marL="625475" marR="0" rtl="0" algn="just">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Times New Roman"/>
                <a:ea typeface="Times New Roman"/>
                <a:cs typeface="Times New Roman"/>
                <a:sym typeface="Times New Roman"/>
              </a:rPr>
              <a:t>Some distance vector routing protocols like EIGRP do not send periodic routing table updates.</a:t>
            </a:r>
            <a:endParaRPr b="0" i="0" sz="18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16"/>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Clr>
                <a:schemeClr val="dk1"/>
              </a:buClr>
              <a:buSzPts val="2800"/>
              <a:buFont typeface="Times New Roman"/>
              <a:buNone/>
            </a:pPr>
            <a:r>
              <a:rPr b="1" lang="en-US"/>
              <a:t>   Hold-Down Timers</a:t>
            </a:r>
            <a:endParaRPr/>
          </a:p>
        </p:txBody>
      </p:sp>
      <p:pic>
        <p:nvPicPr>
          <p:cNvPr descr="See the source image" id="210" name="Google Shape;210;p16"/>
          <p:cNvPicPr preferRelativeResize="0"/>
          <p:nvPr/>
        </p:nvPicPr>
        <p:blipFill rotWithShape="1">
          <a:blip r:embed="rId3">
            <a:alphaModFix/>
          </a:blip>
          <a:srcRect b="3849" l="0" r="7970" t="17038"/>
          <a:stretch/>
        </p:blipFill>
        <p:spPr>
          <a:xfrm>
            <a:off x="1018111" y="1232596"/>
            <a:ext cx="7346315" cy="4815923"/>
          </a:xfrm>
          <a:prstGeom prst="rect">
            <a:avLst/>
          </a:prstGeom>
          <a:noFill/>
          <a:ln>
            <a:noFill/>
          </a:ln>
        </p:spPr>
      </p:pic>
      <p:sp>
        <p:nvSpPr>
          <p:cNvPr id="211" name="Google Shape;211;p16"/>
          <p:cNvSpPr txBox="1"/>
          <p:nvPr/>
        </p:nvSpPr>
        <p:spPr>
          <a:xfrm>
            <a:off x="3414833" y="6228575"/>
            <a:ext cx="2552870" cy="276999"/>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Figure: 12 Hold-Down Timers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17"/>
          <p:cNvSpPr txBox="1"/>
          <p:nvPr>
            <p:ph idx="1" type="body"/>
          </p:nvPr>
        </p:nvSpPr>
        <p:spPr>
          <a:xfrm>
            <a:off x="334168" y="936884"/>
            <a:ext cx="8475663" cy="5421086"/>
          </a:xfrm>
          <a:prstGeom prst="rect">
            <a:avLst/>
          </a:prstGeom>
          <a:noFill/>
          <a:ln>
            <a:noFill/>
          </a:ln>
        </p:spPr>
        <p:txBody>
          <a:bodyPr anchorCtr="0" anchor="t" bIns="0" lIns="0" spcFirstLastPara="1" rIns="0" wrap="square" tIns="0">
            <a:noAutofit/>
          </a:bodyPr>
          <a:lstStyle/>
          <a:p>
            <a:pPr indent="-609600" lvl="0" marL="609600" rtl="0" algn="l">
              <a:lnSpc>
                <a:spcPct val="90000"/>
              </a:lnSpc>
              <a:spcBef>
                <a:spcPts val="1000"/>
              </a:spcBef>
              <a:spcAft>
                <a:spcPts val="0"/>
              </a:spcAft>
              <a:buSzPts val="1584"/>
              <a:buFont typeface="Times New Roman"/>
              <a:buNone/>
            </a:pPr>
            <a:r>
              <a:rPr b="1" i="1" lang="en-US" sz="1800">
                <a:solidFill>
                  <a:schemeClr val="dk1"/>
                </a:solidFill>
                <a:latin typeface="Times New Roman"/>
                <a:ea typeface="Times New Roman"/>
                <a:cs typeface="Times New Roman"/>
                <a:sym typeface="Times New Roman"/>
              </a:rPr>
              <a:t>What does it mean to be the shortest (or optimal) route</a:t>
            </a:r>
            <a:r>
              <a:rPr b="1" lang="en-US" sz="1800">
                <a:solidFill>
                  <a:schemeClr val="dk1"/>
                </a:solidFill>
                <a:latin typeface="Times New Roman"/>
                <a:ea typeface="Times New Roman"/>
                <a:cs typeface="Times New Roman"/>
                <a:sym typeface="Times New Roman"/>
              </a:rPr>
              <a:t>?</a:t>
            </a:r>
            <a:endParaRPr/>
          </a:p>
          <a:p>
            <a:pPr indent="-609600" lvl="0" marL="609600" rtl="0" algn="l">
              <a:lnSpc>
                <a:spcPct val="90000"/>
              </a:lnSpc>
              <a:spcBef>
                <a:spcPts val="1000"/>
              </a:spcBef>
              <a:spcAft>
                <a:spcPts val="0"/>
              </a:spcAft>
              <a:buSzPts val="1584"/>
              <a:buFont typeface="Times New Roman"/>
              <a:buAutoNum type="alphaLcPeriod"/>
            </a:pPr>
            <a:r>
              <a:rPr lang="en-US" sz="1800" u="sng">
                <a:solidFill>
                  <a:schemeClr val="dk1"/>
                </a:solidFill>
                <a:latin typeface="Times New Roman"/>
                <a:ea typeface="Times New Roman"/>
                <a:cs typeface="Times New Roman"/>
                <a:sym typeface="Times New Roman"/>
              </a:rPr>
              <a:t>Minimize</a:t>
            </a:r>
            <a:r>
              <a:rPr lang="en-US" sz="1800">
                <a:solidFill>
                  <a:schemeClr val="dk1"/>
                </a:solidFill>
                <a:latin typeface="Times New Roman"/>
                <a:ea typeface="Times New Roman"/>
                <a:cs typeface="Times New Roman"/>
                <a:sym typeface="Times New Roman"/>
              </a:rPr>
              <a:t> mean packet </a:t>
            </a:r>
            <a:r>
              <a:rPr lang="en-US" sz="1800" u="sng">
                <a:solidFill>
                  <a:schemeClr val="dk1"/>
                </a:solidFill>
                <a:latin typeface="Times New Roman"/>
                <a:ea typeface="Times New Roman"/>
                <a:cs typeface="Times New Roman"/>
                <a:sym typeface="Times New Roman"/>
              </a:rPr>
              <a:t>delay</a:t>
            </a:r>
            <a:endParaRPr/>
          </a:p>
          <a:p>
            <a:pPr indent="-609600" lvl="0" marL="609600" rtl="0" algn="l">
              <a:lnSpc>
                <a:spcPct val="90000"/>
              </a:lnSpc>
              <a:spcBef>
                <a:spcPts val="1000"/>
              </a:spcBef>
              <a:spcAft>
                <a:spcPts val="0"/>
              </a:spcAft>
              <a:buSzPts val="1584"/>
              <a:buFont typeface="Times New Roman"/>
              <a:buAutoNum type="alphaLcPeriod"/>
            </a:pPr>
            <a:r>
              <a:rPr lang="en-US" sz="1800" u="sng">
                <a:solidFill>
                  <a:schemeClr val="dk1"/>
                </a:solidFill>
                <a:latin typeface="Times New Roman"/>
                <a:ea typeface="Times New Roman"/>
                <a:cs typeface="Times New Roman"/>
                <a:sym typeface="Times New Roman"/>
              </a:rPr>
              <a:t>Maximize</a:t>
            </a:r>
            <a:r>
              <a:rPr lang="en-US" sz="1800">
                <a:solidFill>
                  <a:schemeClr val="dk1"/>
                </a:solidFill>
                <a:latin typeface="Times New Roman"/>
                <a:ea typeface="Times New Roman"/>
                <a:cs typeface="Times New Roman"/>
                <a:sym typeface="Times New Roman"/>
              </a:rPr>
              <a:t> the network </a:t>
            </a:r>
            <a:r>
              <a:rPr lang="en-US" sz="1800" u="sng">
                <a:solidFill>
                  <a:schemeClr val="dk1"/>
                </a:solidFill>
                <a:latin typeface="Times New Roman"/>
                <a:ea typeface="Times New Roman"/>
                <a:cs typeface="Times New Roman"/>
                <a:sym typeface="Times New Roman"/>
              </a:rPr>
              <a:t>throughput</a:t>
            </a:r>
            <a:endParaRPr/>
          </a:p>
          <a:p>
            <a:pPr indent="-609600" lvl="0" marL="609600" rtl="0" algn="l">
              <a:lnSpc>
                <a:spcPct val="90000"/>
              </a:lnSpc>
              <a:spcBef>
                <a:spcPts val="1000"/>
              </a:spcBef>
              <a:spcAft>
                <a:spcPts val="0"/>
              </a:spcAft>
              <a:buSzPts val="1584"/>
              <a:buFont typeface="Times New Roman"/>
              <a:buAutoNum type="alphaLcPeriod"/>
            </a:pPr>
            <a:r>
              <a:rPr lang="en-US" sz="1800" u="sng">
                <a:solidFill>
                  <a:schemeClr val="dk1"/>
                </a:solidFill>
                <a:latin typeface="Times New Roman"/>
                <a:ea typeface="Times New Roman"/>
                <a:cs typeface="Times New Roman"/>
                <a:sym typeface="Times New Roman"/>
              </a:rPr>
              <a:t>Minimize</a:t>
            </a:r>
            <a:r>
              <a:rPr lang="en-US" sz="1800">
                <a:solidFill>
                  <a:schemeClr val="dk1"/>
                </a:solidFill>
                <a:latin typeface="Times New Roman"/>
                <a:ea typeface="Times New Roman"/>
                <a:cs typeface="Times New Roman"/>
                <a:sym typeface="Times New Roman"/>
              </a:rPr>
              <a:t> the </a:t>
            </a:r>
            <a:r>
              <a:rPr lang="en-US" sz="1800" u="sng">
                <a:solidFill>
                  <a:schemeClr val="dk1"/>
                </a:solidFill>
                <a:latin typeface="Times New Roman"/>
                <a:ea typeface="Times New Roman"/>
                <a:cs typeface="Times New Roman"/>
                <a:sym typeface="Times New Roman"/>
              </a:rPr>
              <a:t>number of hops</a:t>
            </a:r>
            <a:r>
              <a:rPr lang="en-US" sz="1800">
                <a:solidFill>
                  <a:schemeClr val="dk1"/>
                </a:solidFill>
                <a:latin typeface="Times New Roman"/>
                <a:ea typeface="Times New Roman"/>
                <a:cs typeface="Times New Roman"/>
                <a:sym typeface="Times New Roman"/>
              </a:rPr>
              <a:t> along the path</a:t>
            </a:r>
            <a:endParaRPr/>
          </a:p>
          <a:p>
            <a:pPr indent="-609600" lvl="0" marL="609600" rtl="0" algn="l">
              <a:lnSpc>
                <a:spcPct val="90000"/>
              </a:lnSpc>
              <a:spcBef>
                <a:spcPts val="1000"/>
              </a:spcBef>
              <a:spcAft>
                <a:spcPts val="0"/>
              </a:spcAft>
              <a:buSzPts val="1584"/>
              <a:buFont typeface="Noto Sans Symbols"/>
              <a:buNone/>
            </a:pPr>
            <a:r>
              <a:rPr b="1" lang="en-US" sz="1800">
                <a:solidFill>
                  <a:schemeClr val="dk1"/>
                </a:solidFill>
                <a:latin typeface="Times New Roman"/>
                <a:ea typeface="Times New Roman"/>
                <a:cs typeface="Times New Roman"/>
                <a:sym typeface="Times New Roman"/>
              </a:rPr>
              <a:t>Dijkstra algorithm</a:t>
            </a:r>
            <a:r>
              <a:rPr lang="en-US" sz="1800">
                <a:solidFill>
                  <a:schemeClr val="dk1"/>
                </a:solidFill>
                <a:latin typeface="Times New Roman"/>
                <a:ea typeface="Times New Roman"/>
                <a:cs typeface="Times New Roman"/>
                <a:sym typeface="Times New Roman"/>
              </a:rPr>
              <a:t>:</a:t>
            </a:r>
            <a:endParaRPr/>
          </a:p>
          <a:p>
            <a:pPr indent="-609600" lvl="0" marL="609600" rtl="0" algn="l">
              <a:lnSpc>
                <a:spcPct val="90000"/>
              </a:lnSpc>
              <a:spcBef>
                <a:spcPts val="1000"/>
              </a:spcBef>
              <a:spcAft>
                <a:spcPts val="0"/>
              </a:spcAft>
              <a:buSzPts val="1584"/>
              <a:buChar char="•"/>
            </a:pPr>
            <a:r>
              <a:rPr lang="en-US" sz="1800">
                <a:solidFill>
                  <a:schemeClr val="dk1"/>
                </a:solidFill>
                <a:latin typeface="Times New Roman"/>
                <a:ea typeface="Times New Roman"/>
                <a:cs typeface="Times New Roman"/>
                <a:sym typeface="Times New Roman"/>
              </a:rPr>
              <a:t>Each node is labeled (in parentheses) with its distance from the source node along the best known path. </a:t>
            </a:r>
            <a:endParaRPr/>
          </a:p>
          <a:p>
            <a:pPr indent="-609600" lvl="0" marL="609600" rtl="0" algn="l">
              <a:lnSpc>
                <a:spcPct val="90000"/>
              </a:lnSpc>
              <a:spcBef>
                <a:spcPts val="1000"/>
              </a:spcBef>
              <a:spcAft>
                <a:spcPts val="0"/>
              </a:spcAft>
              <a:buSzPts val="1584"/>
              <a:buChar char="•"/>
            </a:pPr>
            <a:r>
              <a:rPr lang="en-US" sz="1800">
                <a:solidFill>
                  <a:schemeClr val="dk1"/>
                </a:solidFill>
                <a:latin typeface="Times New Roman"/>
                <a:ea typeface="Times New Roman"/>
                <a:cs typeface="Times New Roman"/>
                <a:sym typeface="Times New Roman"/>
              </a:rPr>
              <a:t>Initially, no paths are known, so all nodes are labeled with infinity. </a:t>
            </a:r>
            <a:endParaRPr/>
          </a:p>
          <a:p>
            <a:pPr indent="-609600" lvl="0" marL="609600" rtl="0" algn="l">
              <a:lnSpc>
                <a:spcPct val="90000"/>
              </a:lnSpc>
              <a:spcBef>
                <a:spcPts val="1000"/>
              </a:spcBef>
              <a:spcAft>
                <a:spcPts val="0"/>
              </a:spcAft>
              <a:buSzPts val="1584"/>
              <a:buChar char="•"/>
            </a:pPr>
            <a:r>
              <a:rPr lang="en-US" sz="1800">
                <a:solidFill>
                  <a:schemeClr val="dk1"/>
                </a:solidFill>
                <a:latin typeface="Times New Roman"/>
                <a:ea typeface="Times New Roman"/>
                <a:cs typeface="Times New Roman"/>
                <a:sym typeface="Times New Roman"/>
              </a:rPr>
              <a:t>As the algorithm proceeds and paths are found, the labels may change, reflecting better paths. </a:t>
            </a:r>
            <a:endParaRPr/>
          </a:p>
          <a:p>
            <a:pPr indent="-609600" lvl="0" marL="609600" rtl="0" algn="l">
              <a:lnSpc>
                <a:spcPct val="90000"/>
              </a:lnSpc>
              <a:spcBef>
                <a:spcPts val="1000"/>
              </a:spcBef>
              <a:spcAft>
                <a:spcPts val="0"/>
              </a:spcAft>
              <a:buSzPts val="1584"/>
              <a:buChar char="•"/>
            </a:pPr>
            <a:r>
              <a:rPr lang="en-US" sz="1800">
                <a:solidFill>
                  <a:schemeClr val="dk1"/>
                </a:solidFill>
                <a:latin typeface="Times New Roman"/>
                <a:ea typeface="Times New Roman"/>
                <a:cs typeface="Times New Roman"/>
                <a:sym typeface="Times New Roman"/>
              </a:rPr>
              <a:t>A label may be either</a:t>
            </a:r>
            <a:r>
              <a:rPr b="1" lang="en-US" sz="1800">
                <a:solidFill>
                  <a:schemeClr val="dk1"/>
                </a:solidFill>
                <a:latin typeface="Times New Roman"/>
                <a:ea typeface="Times New Roman"/>
                <a:cs typeface="Times New Roman"/>
                <a:sym typeface="Times New Roman"/>
              </a:rPr>
              <a:t> tentative </a:t>
            </a:r>
            <a:r>
              <a:rPr lang="en-US" sz="1800">
                <a:solidFill>
                  <a:schemeClr val="dk1"/>
                </a:solidFill>
                <a:latin typeface="Times New Roman"/>
                <a:ea typeface="Times New Roman"/>
                <a:cs typeface="Times New Roman"/>
                <a:sym typeface="Times New Roman"/>
              </a:rPr>
              <a:t>or </a:t>
            </a:r>
            <a:r>
              <a:rPr b="1" lang="en-US" sz="1800">
                <a:solidFill>
                  <a:schemeClr val="dk1"/>
                </a:solidFill>
                <a:latin typeface="Times New Roman"/>
                <a:ea typeface="Times New Roman"/>
                <a:cs typeface="Times New Roman"/>
                <a:sym typeface="Times New Roman"/>
              </a:rPr>
              <a:t>permanent</a:t>
            </a:r>
            <a:r>
              <a:rPr lang="en-US" sz="1800">
                <a:solidFill>
                  <a:schemeClr val="dk1"/>
                </a:solidFill>
                <a:latin typeface="Times New Roman"/>
                <a:ea typeface="Times New Roman"/>
                <a:cs typeface="Times New Roman"/>
                <a:sym typeface="Times New Roman"/>
              </a:rPr>
              <a:t>. </a:t>
            </a:r>
            <a:endParaRPr/>
          </a:p>
          <a:p>
            <a:pPr indent="-609600" lvl="0" marL="609600" rtl="0" algn="l">
              <a:lnSpc>
                <a:spcPct val="90000"/>
              </a:lnSpc>
              <a:spcBef>
                <a:spcPts val="1000"/>
              </a:spcBef>
              <a:spcAft>
                <a:spcPts val="0"/>
              </a:spcAft>
              <a:buSzPts val="1584"/>
              <a:buChar char="•"/>
            </a:pPr>
            <a:r>
              <a:rPr lang="en-US" sz="1800">
                <a:solidFill>
                  <a:schemeClr val="dk1"/>
                </a:solidFill>
                <a:latin typeface="Times New Roman"/>
                <a:ea typeface="Times New Roman"/>
                <a:cs typeface="Times New Roman"/>
                <a:sym typeface="Times New Roman"/>
              </a:rPr>
              <a:t>Initially, all labels are tentative. </a:t>
            </a:r>
            <a:endParaRPr/>
          </a:p>
          <a:p>
            <a:pPr indent="-609600" lvl="0" marL="609600" rtl="0" algn="l">
              <a:lnSpc>
                <a:spcPct val="90000"/>
              </a:lnSpc>
              <a:spcBef>
                <a:spcPts val="1000"/>
              </a:spcBef>
              <a:spcAft>
                <a:spcPts val="0"/>
              </a:spcAft>
              <a:buSzPts val="1584"/>
              <a:buChar char="•"/>
            </a:pPr>
            <a:r>
              <a:rPr lang="en-US" sz="1800">
                <a:solidFill>
                  <a:schemeClr val="dk1"/>
                </a:solidFill>
                <a:latin typeface="Times New Roman"/>
                <a:ea typeface="Times New Roman"/>
                <a:cs typeface="Times New Roman"/>
                <a:sym typeface="Times New Roman"/>
              </a:rPr>
              <a:t>When it is discovered that a label represents the shortest possible path from the source to that node, it is made permanent and never changed thereafter.</a:t>
            </a:r>
            <a:endParaRPr i="1" sz="1800">
              <a:solidFill>
                <a:schemeClr val="dk1"/>
              </a:solidFill>
              <a:latin typeface="Times New Roman"/>
              <a:ea typeface="Times New Roman"/>
              <a:cs typeface="Times New Roman"/>
              <a:sym typeface="Times New Roman"/>
            </a:endParaRPr>
          </a:p>
          <a:p>
            <a:pPr indent="-609600" lvl="0" marL="609600" rtl="0" algn="l">
              <a:lnSpc>
                <a:spcPct val="90000"/>
              </a:lnSpc>
              <a:spcBef>
                <a:spcPts val="1000"/>
              </a:spcBef>
              <a:spcAft>
                <a:spcPts val="0"/>
              </a:spcAft>
              <a:buSzPts val="1584"/>
              <a:buFont typeface="Noto Sans Symbols"/>
              <a:buNone/>
            </a:pPr>
            <a:r>
              <a:rPr i="1" lang="en-US" sz="1800">
                <a:solidFill>
                  <a:schemeClr val="dk1"/>
                </a:solidFill>
                <a:latin typeface="Times New Roman"/>
                <a:ea typeface="Times New Roman"/>
                <a:cs typeface="Times New Roman"/>
                <a:sym typeface="Times New Roman"/>
              </a:rPr>
              <a:t>Now lets see the </a:t>
            </a:r>
            <a:r>
              <a:rPr b="1" i="1" lang="en-US" sz="1800" u="sng">
                <a:solidFill>
                  <a:schemeClr val="dk1"/>
                </a:solidFill>
                <a:latin typeface="Times New Roman"/>
                <a:ea typeface="Times New Roman"/>
                <a:cs typeface="Times New Roman"/>
                <a:sym typeface="Times New Roman"/>
              </a:rPr>
              <a:t>algorithm</a:t>
            </a:r>
            <a:r>
              <a:rPr i="1" lang="en-US" sz="1800">
                <a:solidFill>
                  <a:schemeClr val="dk1"/>
                </a:solidFill>
                <a:latin typeface="Times New Roman"/>
                <a:ea typeface="Times New Roman"/>
                <a:cs typeface="Times New Roman"/>
                <a:sym typeface="Times New Roman"/>
              </a:rPr>
              <a:t> which describes this procedure to develop shortest path from source to destination.</a:t>
            </a:r>
            <a:endParaRPr/>
          </a:p>
        </p:txBody>
      </p:sp>
      <p:sp>
        <p:nvSpPr>
          <p:cNvPr id="217" name="Google Shape;217;p17"/>
          <p:cNvSpPr txBox="1"/>
          <p:nvPr>
            <p:ph idx="11" type="ftr"/>
          </p:nvPr>
        </p:nvSpPr>
        <p:spPr>
          <a:xfrm>
            <a:off x="0" y="6429080"/>
            <a:ext cx="8407730" cy="36468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sz="1400">
                <a:latin typeface="Times New Roman"/>
                <a:ea typeface="Times New Roman"/>
                <a:cs typeface="Times New Roman"/>
                <a:sym typeface="Times New Roman"/>
              </a:rPr>
              <a:t>Computer Networks                      Dr. Veeramanickam M.R.M</a:t>
            </a:r>
            <a:endParaRPr b="0" sz="1400" strike="noStrike">
              <a:solidFill>
                <a:srgbClr val="0070C0"/>
              </a:solidFill>
              <a:latin typeface="Times New Roman"/>
              <a:ea typeface="Times New Roman"/>
              <a:cs typeface="Times New Roman"/>
              <a:sym typeface="Times New Roman"/>
            </a:endParaRPr>
          </a:p>
        </p:txBody>
      </p:sp>
      <p:sp>
        <p:nvSpPr>
          <p:cNvPr id="218" name="Google Shape;218;p17"/>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Clr>
                <a:schemeClr val="dk1"/>
              </a:buClr>
              <a:buSzPts val="2800"/>
              <a:buFont typeface="Times New Roman"/>
              <a:buNone/>
            </a:pPr>
            <a:r>
              <a:rPr b="1" lang="en-US"/>
              <a:t>  Dijkstra Algorithm: Shortest path</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18"/>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2000"/>
              <a:buNone/>
            </a:pPr>
            <a:r>
              <a:rPr b="1" i="0" lang="en-US" sz="2000" u="none" cap="none" strike="noStrike">
                <a:solidFill>
                  <a:schemeClr val="dk2"/>
                </a:solidFill>
                <a:latin typeface="Arial"/>
                <a:ea typeface="Arial"/>
                <a:cs typeface="Arial"/>
                <a:sym typeface="Arial"/>
              </a:rPr>
              <a:t> </a:t>
            </a:r>
            <a:endParaRPr/>
          </a:p>
        </p:txBody>
      </p:sp>
      <p:sp>
        <p:nvSpPr>
          <p:cNvPr id="225" name="Google Shape;225;p18"/>
          <p:cNvSpPr txBox="1"/>
          <p:nvPr/>
        </p:nvSpPr>
        <p:spPr>
          <a:xfrm>
            <a:off x="2515870" y="163830"/>
            <a:ext cx="3884295" cy="520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chemeClr val="dk1"/>
                </a:solidFill>
                <a:latin typeface="Times New Roman"/>
                <a:ea typeface="Times New Roman"/>
                <a:cs typeface="Times New Roman"/>
                <a:sym typeface="Times New Roman"/>
              </a:rPr>
              <a:t>Dijkstra Algorithm  </a:t>
            </a:r>
            <a:endParaRPr b="0" i="0" sz="1400" u="none" cap="none" strike="noStrike">
              <a:solidFill>
                <a:srgbClr val="000000"/>
              </a:solidFill>
              <a:latin typeface="Arial"/>
              <a:ea typeface="Arial"/>
              <a:cs typeface="Arial"/>
              <a:sym typeface="Arial"/>
            </a:endParaRPr>
          </a:p>
        </p:txBody>
      </p:sp>
      <p:pic>
        <p:nvPicPr>
          <p:cNvPr id="226" name="Google Shape;226;p18"/>
          <p:cNvPicPr preferRelativeResize="0"/>
          <p:nvPr/>
        </p:nvPicPr>
        <p:blipFill rotWithShape="1">
          <a:blip r:embed="rId3">
            <a:alphaModFix/>
          </a:blip>
          <a:srcRect b="0" l="0" r="0" t="0"/>
          <a:stretch/>
        </p:blipFill>
        <p:spPr>
          <a:xfrm>
            <a:off x="213995" y="1056640"/>
            <a:ext cx="4743450" cy="4984750"/>
          </a:xfrm>
          <a:prstGeom prst="rect">
            <a:avLst/>
          </a:prstGeom>
          <a:noFill/>
          <a:ln>
            <a:noFill/>
          </a:ln>
        </p:spPr>
      </p:pic>
      <p:pic>
        <p:nvPicPr>
          <p:cNvPr id="227" name="Google Shape;227;p18"/>
          <p:cNvPicPr preferRelativeResize="0"/>
          <p:nvPr/>
        </p:nvPicPr>
        <p:blipFill rotWithShape="1">
          <a:blip r:embed="rId4">
            <a:alphaModFix/>
          </a:blip>
          <a:srcRect b="0" l="4247" r="2683" t="5333"/>
          <a:stretch/>
        </p:blipFill>
        <p:spPr>
          <a:xfrm>
            <a:off x="4493517" y="3547353"/>
            <a:ext cx="4480797" cy="2795270"/>
          </a:xfrm>
          <a:prstGeom prst="rect">
            <a:avLst/>
          </a:prstGeom>
          <a:noFill/>
          <a:ln>
            <a:noFill/>
          </a:ln>
        </p:spPr>
      </p:pic>
      <p:sp>
        <p:nvSpPr>
          <p:cNvPr id="228" name="Google Shape;228;p18"/>
          <p:cNvSpPr txBox="1"/>
          <p:nvPr/>
        </p:nvSpPr>
        <p:spPr>
          <a:xfrm>
            <a:off x="5473444" y="3147243"/>
            <a:ext cx="3149438"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chemeClr val="dk1"/>
                </a:solidFill>
                <a:latin typeface="Times New Roman"/>
                <a:ea typeface="Times New Roman"/>
                <a:cs typeface="Times New Roman"/>
                <a:sym typeface="Times New Roman"/>
              </a:rPr>
              <a:t>Routing table for node A</a:t>
            </a:r>
            <a:endParaRPr b="0" i="0" sz="1400" u="none" cap="none" strike="noStrike">
              <a:solidFill>
                <a:srgbClr val="000000"/>
              </a:solidFill>
              <a:latin typeface="Arial"/>
              <a:ea typeface="Arial"/>
              <a:cs typeface="Arial"/>
              <a:sym typeface="Arial"/>
            </a:endParaRPr>
          </a:p>
        </p:txBody>
      </p:sp>
      <p:sp>
        <p:nvSpPr>
          <p:cNvPr id="229" name="Google Shape;229;p18"/>
          <p:cNvSpPr txBox="1"/>
          <p:nvPr/>
        </p:nvSpPr>
        <p:spPr>
          <a:xfrm>
            <a:off x="862964" y="6165850"/>
            <a:ext cx="2446765" cy="46166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Figure: 13 </a:t>
            </a:r>
            <a:r>
              <a:rPr b="0" i="0" lang="en-US" sz="1200" u="none" cap="none" strike="noStrike">
                <a:solidFill>
                  <a:schemeClr val="dk1"/>
                </a:solidFill>
                <a:latin typeface="Times New Roman"/>
                <a:ea typeface="Times New Roman"/>
                <a:cs typeface="Times New Roman"/>
                <a:sym typeface="Times New Roman"/>
              </a:rPr>
              <a:t>Dijkstra Algorithm</a:t>
            </a:r>
            <a:endParaRPr b="0" i="0" sz="1200" u="none" cap="none" strike="noStrike">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2"/>
          <p:cNvSpPr txBox="1"/>
          <p:nvPr/>
        </p:nvSpPr>
        <p:spPr>
          <a:xfrm>
            <a:off x="457200" y="0"/>
            <a:ext cx="6019560" cy="83772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000"/>
              <a:buFont typeface="Arial"/>
              <a:buNone/>
            </a:pPr>
            <a:r>
              <a:rPr b="1" i="0" lang="en-US" sz="3000" u="none" cap="none" strike="noStrike">
                <a:solidFill>
                  <a:srgbClr val="000000"/>
                </a:solidFill>
                <a:latin typeface="Times New Roman"/>
                <a:ea typeface="Times New Roman"/>
                <a:cs typeface="Times New Roman"/>
                <a:sym typeface="Times New Roman"/>
              </a:rPr>
              <a:t>Index</a:t>
            </a:r>
            <a:endParaRPr b="0" i="0" sz="3000" u="none" cap="none" strike="noStrike">
              <a:solidFill>
                <a:srgbClr val="000000"/>
              </a:solidFill>
              <a:latin typeface="Arial"/>
              <a:ea typeface="Arial"/>
              <a:cs typeface="Arial"/>
              <a:sym typeface="Arial"/>
            </a:endParaRPr>
          </a:p>
        </p:txBody>
      </p:sp>
      <p:sp>
        <p:nvSpPr>
          <p:cNvPr id="95" name="Google Shape;95;p2"/>
          <p:cNvSpPr txBox="1"/>
          <p:nvPr>
            <p:ph idx="1" type="body"/>
          </p:nvPr>
        </p:nvSpPr>
        <p:spPr>
          <a:xfrm>
            <a:off x="860438" y="1719618"/>
            <a:ext cx="7826002" cy="4039737"/>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1"/>
              </a:buClr>
              <a:buSzPts val="1400"/>
              <a:buFont typeface="Times New Roman"/>
              <a:buNone/>
            </a:pPr>
            <a:r>
              <a:t/>
            </a:r>
            <a:endParaRPr b="1" i="0" sz="1400" u="none" cap="none" strike="noStrike">
              <a:solidFill>
                <a:schemeClr val="dk1"/>
              </a:solidFill>
              <a:latin typeface="Times New Roman"/>
              <a:ea typeface="Times New Roman"/>
              <a:cs typeface="Times New Roman"/>
              <a:sym typeface="Times New Roman"/>
            </a:endParaRPr>
          </a:p>
          <a:p>
            <a:pPr indent="0" lvl="0" marL="0" marR="0" rtl="0" algn="ctr">
              <a:lnSpc>
                <a:spcPct val="100000"/>
              </a:lnSpc>
              <a:spcBef>
                <a:spcPts val="400"/>
              </a:spcBef>
              <a:spcAft>
                <a:spcPts val="0"/>
              </a:spcAft>
              <a:buClr>
                <a:schemeClr val="dk1"/>
              </a:buClr>
              <a:buSzPts val="1400"/>
              <a:buFont typeface="Times New Roman"/>
              <a:buNone/>
            </a:pPr>
            <a:r>
              <a:t/>
            </a:r>
            <a:endParaRPr b="1" i="0" sz="1400" u="none" cap="none" strike="noStrike">
              <a:solidFill>
                <a:schemeClr val="dk1"/>
              </a:solidFill>
              <a:latin typeface="Times New Roman"/>
              <a:ea typeface="Times New Roman"/>
              <a:cs typeface="Times New Roman"/>
              <a:sym typeface="Times New Roman"/>
            </a:endParaRPr>
          </a:p>
          <a:p>
            <a:pPr indent="-457200" lvl="0" marL="457200" marR="0" rtl="0" algn="l">
              <a:lnSpc>
                <a:spcPct val="100000"/>
              </a:lnSpc>
              <a:spcBef>
                <a:spcPts val="400"/>
              </a:spcBef>
              <a:spcAft>
                <a:spcPts val="0"/>
              </a:spcAft>
              <a:buClr>
                <a:schemeClr val="dk1"/>
              </a:buClr>
              <a:buSzPts val="2400"/>
              <a:buFont typeface="Times New Roman"/>
              <a:buAutoNum type="arabicPeriod"/>
            </a:pPr>
            <a:r>
              <a:rPr b="1" i="0" lang="en-US" sz="2400" u="none" cap="none" strike="noStrike">
                <a:solidFill>
                  <a:schemeClr val="dk1"/>
                </a:solidFill>
                <a:latin typeface="Times New Roman"/>
                <a:ea typeface="Times New Roman"/>
                <a:cs typeface="Times New Roman"/>
                <a:sym typeface="Times New Roman"/>
              </a:rPr>
              <a:t>Routing Algorithm </a:t>
            </a:r>
            <a:endParaRPr/>
          </a:p>
          <a:p>
            <a:pPr indent="-457200" lvl="0" marL="457200" marR="0" rtl="0" algn="l">
              <a:lnSpc>
                <a:spcPct val="100000"/>
              </a:lnSpc>
              <a:spcBef>
                <a:spcPts val="400"/>
              </a:spcBef>
              <a:spcAft>
                <a:spcPts val="0"/>
              </a:spcAft>
              <a:buClr>
                <a:schemeClr val="dk1"/>
              </a:buClr>
              <a:buSzPts val="2400"/>
              <a:buFont typeface="Times New Roman"/>
              <a:buAutoNum type="arabicPeriod"/>
            </a:pPr>
            <a:r>
              <a:rPr b="1" i="0" lang="en-US" sz="2400" u="none" cap="none" strike="noStrike">
                <a:solidFill>
                  <a:schemeClr val="dk1"/>
                </a:solidFill>
                <a:latin typeface="Times New Roman"/>
                <a:ea typeface="Times New Roman"/>
                <a:cs typeface="Times New Roman"/>
                <a:sym typeface="Times New Roman"/>
              </a:rPr>
              <a:t>Types of Routing Protocols</a:t>
            </a:r>
            <a:endParaRPr/>
          </a:p>
          <a:p>
            <a:pPr indent="-457200" lvl="0" marL="457200" marR="0" rtl="0" algn="l">
              <a:lnSpc>
                <a:spcPct val="100000"/>
              </a:lnSpc>
              <a:spcBef>
                <a:spcPts val="400"/>
              </a:spcBef>
              <a:spcAft>
                <a:spcPts val="0"/>
              </a:spcAft>
              <a:buClr>
                <a:schemeClr val="dk1"/>
              </a:buClr>
              <a:buSzPts val="2400"/>
              <a:buFont typeface="Times New Roman"/>
              <a:buAutoNum type="arabicPeriod"/>
            </a:pPr>
            <a:r>
              <a:rPr b="1" i="0" lang="en-US" sz="2400" u="none" cap="none" strike="noStrike">
                <a:solidFill>
                  <a:schemeClr val="dk1"/>
                </a:solidFill>
                <a:latin typeface="Times New Roman"/>
                <a:ea typeface="Times New Roman"/>
                <a:cs typeface="Times New Roman"/>
                <a:sym typeface="Times New Roman"/>
              </a:rPr>
              <a:t>Static Routing</a:t>
            </a:r>
            <a:endParaRPr/>
          </a:p>
          <a:p>
            <a:pPr indent="-457200" lvl="0" marL="457200" marR="0" rtl="0" algn="l">
              <a:lnSpc>
                <a:spcPct val="100000"/>
              </a:lnSpc>
              <a:spcBef>
                <a:spcPts val="400"/>
              </a:spcBef>
              <a:spcAft>
                <a:spcPts val="0"/>
              </a:spcAft>
              <a:buClr>
                <a:schemeClr val="dk1"/>
              </a:buClr>
              <a:buSzPts val="2400"/>
              <a:buFont typeface="Times New Roman"/>
              <a:buAutoNum type="arabicPeriod"/>
            </a:pPr>
            <a:r>
              <a:rPr b="1" i="0" lang="en-US" sz="2400" u="none" cap="none" strike="noStrike">
                <a:solidFill>
                  <a:schemeClr val="dk1"/>
                </a:solidFill>
                <a:latin typeface="Times New Roman"/>
                <a:ea typeface="Times New Roman"/>
                <a:cs typeface="Times New Roman"/>
                <a:sym typeface="Times New Roman"/>
              </a:rPr>
              <a:t>Dynamic Routing</a:t>
            </a:r>
            <a:endParaRPr/>
          </a:p>
          <a:p>
            <a:pPr indent="-457200" lvl="0" marL="457200" marR="0" rtl="0" algn="l">
              <a:lnSpc>
                <a:spcPct val="100000"/>
              </a:lnSpc>
              <a:spcBef>
                <a:spcPts val="400"/>
              </a:spcBef>
              <a:spcAft>
                <a:spcPts val="0"/>
              </a:spcAft>
              <a:buClr>
                <a:schemeClr val="dk1"/>
              </a:buClr>
              <a:buSzPts val="2400"/>
              <a:buFont typeface="Times New Roman"/>
              <a:buAutoNum type="arabicPeriod"/>
            </a:pPr>
            <a:r>
              <a:rPr b="1" i="0" lang="en-US" sz="2400" u="none" cap="none" strike="noStrike">
                <a:solidFill>
                  <a:schemeClr val="dk1"/>
                </a:solidFill>
                <a:latin typeface="Times New Roman"/>
                <a:ea typeface="Times New Roman"/>
                <a:cs typeface="Times New Roman"/>
                <a:sym typeface="Times New Roman"/>
              </a:rPr>
              <a:t>Distance Vector Routing</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19"/>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2000"/>
              <a:buNone/>
            </a:pPr>
            <a:r>
              <a:rPr b="1" i="0" lang="en-US" sz="2000" u="none" cap="none" strike="noStrike">
                <a:solidFill>
                  <a:schemeClr val="dk2"/>
                </a:solidFill>
                <a:latin typeface="Arial"/>
                <a:ea typeface="Arial"/>
                <a:cs typeface="Arial"/>
                <a:sym typeface="Arial"/>
              </a:rPr>
              <a:t> </a:t>
            </a:r>
            <a:endParaRPr/>
          </a:p>
        </p:txBody>
      </p:sp>
      <p:sp>
        <p:nvSpPr>
          <p:cNvPr id="236" name="Google Shape;236;p19"/>
          <p:cNvSpPr txBox="1"/>
          <p:nvPr/>
        </p:nvSpPr>
        <p:spPr>
          <a:xfrm>
            <a:off x="128938" y="-19878"/>
            <a:ext cx="6282489" cy="95406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chemeClr val="dk1"/>
                </a:solidFill>
                <a:latin typeface="Times New Roman"/>
                <a:ea typeface="Times New Roman"/>
                <a:cs typeface="Times New Roman"/>
                <a:sym typeface="Times New Roman"/>
              </a:rPr>
              <a:t>Example of formation of shortest path tree</a:t>
            </a:r>
            <a:endParaRPr b="0" i="0" sz="1400" u="none" cap="none" strike="noStrike">
              <a:solidFill>
                <a:srgbClr val="000000"/>
              </a:solidFill>
              <a:latin typeface="Arial"/>
              <a:ea typeface="Arial"/>
              <a:cs typeface="Arial"/>
              <a:sym typeface="Arial"/>
            </a:endParaRPr>
          </a:p>
        </p:txBody>
      </p:sp>
      <p:pic>
        <p:nvPicPr>
          <p:cNvPr id="237" name="Google Shape;237;p19"/>
          <p:cNvPicPr preferRelativeResize="0"/>
          <p:nvPr/>
        </p:nvPicPr>
        <p:blipFill rotWithShape="1">
          <a:blip r:embed="rId3">
            <a:alphaModFix/>
          </a:blip>
          <a:srcRect b="0" l="0" r="0" t="0"/>
          <a:stretch/>
        </p:blipFill>
        <p:spPr>
          <a:xfrm>
            <a:off x="984250" y="1219200"/>
            <a:ext cx="6791325" cy="4830763"/>
          </a:xfrm>
          <a:prstGeom prst="rect">
            <a:avLst/>
          </a:prstGeom>
          <a:noFill/>
          <a:ln>
            <a:noFill/>
          </a:ln>
        </p:spPr>
      </p:pic>
      <p:sp>
        <p:nvSpPr>
          <p:cNvPr id="238" name="Google Shape;238;p19"/>
          <p:cNvSpPr txBox="1"/>
          <p:nvPr/>
        </p:nvSpPr>
        <p:spPr>
          <a:xfrm>
            <a:off x="3586645" y="6130772"/>
            <a:ext cx="2287380" cy="276999"/>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Figure: 14 Shortest Path Tree</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20"/>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2000"/>
              <a:buNone/>
            </a:pPr>
            <a:r>
              <a:rPr b="1" i="0" lang="en-US" sz="2000" u="none" cap="none" strike="noStrike">
                <a:solidFill>
                  <a:schemeClr val="dk2"/>
                </a:solidFill>
                <a:latin typeface="Arial"/>
                <a:ea typeface="Arial"/>
                <a:cs typeface="Arial"/>
                <a:sym typeface="Arial"/>
              </a:rPr>
              <a:t> </a:t>
            </a:r>
            <a:endParaRPr/>
          </a:p>
        </p:txBody>
      </p:sp>
      <p:sp>
        <p:nvSpPr>
          <p:cNvPr id="245" name="Google Shape;245;p20"/>
          <p:cNvSpPr txBox="1"/>
          <p:nvPr/>
        </p:nvSpPr>
        <p:spPr>
          <a:xfrm>
            <a:off x="0" y="100666"/>
            <a:ext cx="5687076" cy="52318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chemeClr val="dk1"/>
                </a:solidFill>
                <a:latin typeface="Times New Roman"/>
                <a:ea typeface="Times New Roman"/>
                <a:cs typeface="Times New Roman"/>
                <a:sym typeface="Times New Roman"/>
              </a:rPr>
              <a:t>Areas in an autonomous system</a:t>
            </a:r>
            <a:endParaRPr b="0" i="0" sz="1400" u="none" cap="none" strike="noStrike">
              <a:solidFill>
                <a:srgbClr val="000000"/>
              </a:solidFill>
              <a:latin typeface="Arial"/>
              <a:ea typeface="Arial"/>
              <a:cs typeface="Arial"/>
              <a:sym typeface="Arial"/>
            </a:endParaRPr>
          </a:p>
        </p:txBody>
      </p:sp>
      <p:pic>
        <p:nvPicPr>
          <p:cNvPr id="246" name="Google Shape;246;p20"/>
          <p:cNvPicPr preferRelativeResize="0"/>
          <p:nvPr/>
        </p:nvPicPr>
        <p:blipFill rotWithShape="1">
          <a:blip r:embed="rId3">
            <a:alphaModFix/>
          </a:blip>
          <a:srcRect b="0" l="0" r="0" t="0"/>
          <a:stretch/>
        </p:blipFill>
        <p:spPr>
          <a:xfrm>
            <a:off x="185738" y="1676399"/>
            <a:ext cx="8729662" cy="4015273"/>
          </a:xfrm>
          <a:prstGeom prst="rect">
            <a:avLst/>
          </a:prstGeom>
          <a:noFill/>
          <a:ln>
            <a:noFill/>
          </a:ln>
        </p:spPr>
      </p:pic>
      <p:sp>
        <p:nvSpPr>
          <p:cNvPr id="247" name="Google Shape;247;p20"/>
          <p:cNvSpPr txBox="1"/>
          <p:nvPr/>
        </p:nvSpPr>
        <p:spPr>
          <a:xfrm>
            <a:off x="2609931" y="5947465"/>
            <a:ext cx="3264093" cy="276999"/>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Figure: 15 Areas in an autonomous system</a:t>
            </a:r>
            <a:endParaRPr b="0" i="0" sz="1200" u="none" cap="none" strike="noStrike">
              <a:solidFill>
                <a:srgbClr val="000000"/>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21"/>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2000"/>
              <a:buNone/>
            </a:pPr>
            <a:r>
              <a:rPr b="1" i="0" lang="en-US" sz="2000" u="none" cap="none" strike="noStrike">
                <a:solidFill>
                  <a:schemeClr val="dk2"/>
                </a:solidFill>
                <a:latin typeface="Arial"/>
                <a:ea typeface="Arial"/>
                <a:cs typeface="Arial"/>
                <a:sym typeface="Arial"/>
              </a:rPr>
              <a:t> </a:t>
            </a:r>
            <a:endParaRPr/>
          </a:p>
        </p:txBody>
      </p:sp>
      <p:sp>
        <p:nvSpPr>
          <p:cNvPr id="254" name="Google Shape;254;p21"/>
          <p:cNvSpPr txBox="1"/>
          <p:nvPr/>
        </p:nvSpPr>
        <p:spPr>
          <a:xfrm>
            <a:off x="290738" y="184375"/>
            <a:ext cx="6131560" cy="520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chemeClr val="dk1"/>
                </a:solidFill>
                <a:latin typeface="Times New Roman"/>
                <a:ea typeface="Times New Roman"/>
                <a:cs typeface="Times New Roman"/>
                <a:sym typeface="Times New Roman"/>
              </a:rPr>
              <a:t>Types of links</a:t>
            </a:r>
            <a:endParaRPr b="1" i="0" sz="2800" u="none" cap="none" strike="noStrike">
              <a:solidFill>
                <a:schemeClr val="dk1"/>
              </a:solidFill>
              <a:latin typeface="Times New Roman"/>
              <a:ea typeface="Times New Roman"/>
              <a:cs typeface="Times New Roman"/>
              <a:sym typeface="Times New Roman"/>
            </a:endParaRPr>
          </a:p>
        </p:txBody>
      </p:sp>
      <p:pic>
        <p:nvPicPr>
          <p:cNvPr id="255" name="Google Shape;255;p21"/>
          <p:cNvPicPr preferRelativeResize="0"/>
          <p:nvPr/>
        </p:nvPicPr>
        <p:blipFill rotWithShape="1">
          <a:blip r:embed="rId3">
            <a:alphaModFix/>
          </a:blip>
          <a:srcRect b="0" l="0" r="0" t="0"/>
          <a:stretch/>
        </p:blipFill>
        <p:spPr>
          <a:xfrm>
            <a:off x="806839" y="1123063"/>
            <a:ext cx="7175500" cy="2496100"/>
          </a:xfrm>
          <a:prstGeom prst="rect">
            <a:avLst/>
          </a:prstGeom>
          <a:noFill/>
          <a:ln>
            <a:noFill/>
          </a:ln>
        </p:spPr>
      </p:pic>
      <p:pic>
        <p:nvPicPr>
          <p:cNvPr id="256" name="Google Shape;256;p21"/>
          <p:cNvPicPr preferRelativeResize="0"/>
          <p:nvPr/>
        </p:nvPicPr>
        <p:blipFill rotWithShape="1">
          <a:blip r:embed="rId4">
            <a:alphaModFix/>
          </a:blip>
          <a:srcRect b="0" l="0" r="0" t="0"/>
          <a:stretch/>
        </p:blipFill>
        <p:spPr>
          <a:xfrm>
            <a:off x="657225" y="4244023"/>
            <a:ext cx="7829550" cy="1196975"/>
          </a:xfrm>
          <a:prstGeom prst="rect">
            <a:avLst/>
          </a:prstGeom>
          <a:noFill/>
          <a:ln>
            <a:noFill/>
          </a:ln>
        </p:spPr>
      </p:pic>
      <p:sp>
        <p:nvSpPr>
          <p:cNvPr id="257" name="Google Shape;257;p21"/>
          <p:cNvSpPr txBox="1"/>
          <p:nvPr/>
        </p:nvSpPr>
        <p:spPr>
          <a:xfrm>
            <a:off x="3590014" y="5734937"/>
            <a:ext cx="2199530" cy="276999"/>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Figure: 17 Point-to-Point Link </a:t>
            </a:r>
            <a:endParaRPr b="0" i="0" sz="1400" u="none" cap="none" strike="noStrike">
              <a:solidFill>
                <a:srgbClr val="000000"/>
              </a:solidFill>
              <a:latin typeface="Arial"/>
              <a:ea typeface="Arial"/>
              <a:cs typeface="Arial"/>
              <a:sym typeface="Arial"/>
            </a:endParaRPr>
          </a:p>
        </p:txBody>
      </p:sp>
      <p:sp>
        <p:nvSpPr>
          <p:cNvPr id="258" name="Google Shape;258;p21"/>
          <p:cNvSpPr txBox="1"/>
          <p:nvPr/>
        </p:nvSpPr>
        <p:spPr>
          <a:xfrm>
            <a:off x="3237175" y="3928746"/>
            <a:ext cx="2905208" cy="276999"/>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Figure: 16 Links Classification</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22"/>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2000"/>
              <a:buNone/>
            </a:pPr>
            <a:r>
              <a:rPr b="1" i="0" lang="en-US" sz="2000" u="none" cap="none" strike="noStrike">
                <a:solidFill>
                  <a:schemeClr val="dk2"/>
                </a:solidFill>
                <a:latin typeface="Arial"/>
                <a:ea typeface="Arial"/>
                <a:cs typeface="Arial"/>
                <a:sym typeface="Arial"/>
              </a:rPr>
              <a:t> </a:t>
            </a:r>
            <a:endParaRPr/>
          </a:p>
        </p:txBody>
      </p:sp>
      <p:cxnSp>
        <p:nvCxnSpPr>
          <p:cNvPr id="265" name="Google Shape;265;p22"/>
          <p:cNvCxnSpPr/>
          <p:nvPr/>
        </p:nvCxnSpPr>
        <p:spPr>
          <a:xfrm>
            <a:off x="152400" y="990600"/>
            <a:ext cx="8763000" cy="0"/>
          </a:xfrm>
          <a:prstGeom prst="straightConnector1">
            <a:avLst/>
          </a:prstGeom>
          <a:noFill/>
          <a:ln cap="flat" cmpd="sng" w="19050">
            <a:solidFill>
              <a:schemeClr val="hlink"/>
            </a:solidFill>
            <a:prstDash val="solid"/>
            <a:round/>
            <a:headEnd len="sm" w="sm" type="none"/>
            <a:tailEnd len="sm" w="sm" type="none"/>
          </a:ln>
        </p:spPr>
      </p:cxnSp>
      <p:sp>
        <p:nvSpPr>
          <p:cNvPr id="266" name="Google Shape;266;p22"/>
          <p:cNvSpPr txBox="1"/>
          <p:nvPr/>
        </p:nvSpPr>
        <p:spPr>
          <a:xfrm>
            <a:off x="255588" y="179071"/>
            <a:ext cx="4711065" cy="520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chemeClr val="dk1"/>
                </a:solidFill>
                <a:latin typeface="Times New Roman"/>
                <a:ea typeface="Times New Roman"/>
                <a:cs typeface="Times New Roman"/>
                <a:sym typeface="Times New Roman"/>
              </a:rPr>
              <a:t>Contd..</a:t>
            </a:r>
            <a:endParaRPr b="1" i="0" sz="2800" u="none" cap="none" strike="noStrike">
              <a:solidFill>
                <a:schemeClr val="dk1"/>
              </a:solidFill>
              <a:latin typeface="Times New Roman"/>
              <a:ea typeface="Times New Roman"/>
              <a:cs typeface="Times New Roman"/>
              <a:sym typeface="Times New Roman"/>
            </a:endParaRPr>
          </a:p>
        </p:txBody>
      </p:sp>
      <p:pic>
        <p:nvPicPr>
          <p:cNvPr id="267" name="Google Shape;267;p22"/>
          <p:cNvPicPr preferRelativeResize="0"/>
          <p:nvPr/>
        </p:nvPicPr>
        <p:blipFill rotWithShape="1">
          <a:blip r:embed="rId3">
            <a:alphaModFix/>
          </a:blip>
          <a:srcRect b="0" l="0" r="0" t="0"/>
          <a:stretch/>
        </p:blipFill>
        <p:spPr>
          <a:xfrm>
            <a:off x="255588" y="1281430"/>
            <a:ext cx="8583612" cy="1847850"/>
          </a:xfrm>
          <a:prstGeom prst="rect">
            <a:avLst/>
          </a:prstGeom>
          <a:noFill/>
          <a:ln>
            <a:noFill/>
          </a:ln>
        </p:spPr>
      </p:pic>
      <p:pic>
        <p:nvPicPr>
          <p:cNvPr id="268" name="Google Shape;268;p22"/>
          <p:cNvPicPr preferRelativeResize="0"/>
          <p:nvPr/>
        </p:nvPicPr>
        <p:blipFill rotWithShape="1">
          <a:blip r:embed="rId4">
            <a:alphaModFix/>
          </a:blip>
          <a:srcRect b="0" l="0" r="0" t="0"/>
          <a:stretch/>
        </p:blipFill>
        <p:spPr>
          <a:xfrm>
            <a:off x="571183" y="3743643"/>
            <a:ext cx="8054975" cy="2249487"/>
          </a:xfrm>
          <a:prstGeom prst="rect">
            <a:avLst/>
          </a:prstGeom>
          <a:noFill/>
          <a:ln>
            <a:noFill/>
          </a:ln>
        </p:spPr>
      </p:pic>
      <p:sp>
        <p:nvSpPr>
          <p:cNvPr id="269" name="Google Shape;269;p22"/>
          <p:cNvSpPr txBox="1"/>
          <p:nvPr/>
        </p:nvSpPr>
        <p:spPr>
          <a:xfrm>
            <a:off x="3405808" y="3239562"/>
            <a:ext cx="2385723" cy="276999"/>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Figure: 18 Transient Link</a:t>
            </a:r>
            <a:endParaRPr b="0" i="0" sz="1400" u="none" cap="none" strike="noStrike">
              <a:solidFill>
                <a:srgbClr val="000000"/>
              </a:solidFill>
              <a:latin typeface="Arial"/>
              <a:ea typeface="Arial"/>
              <a:cs typeface="Arial"/>
              <a:sym typeface="Arial"/>
            </a:endParaRPr>
          </a:p>
        </p:txBody>
      </p:sp>
      <p:sp>
        <p:nvSpPr>
          <p:cNvPr id="270" name="Google Shape;270;p22"/>
          <p:cNvSpPr txBox="1"/>
          <p:nvPr/>
        </p:nvSpPr>
        <p:spPr>
          <a:xfrm>
            <a:off x="3681950" y="6002903"/>
            <a:ext cx="1703899" cy="276999"/>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Figure: 19 Stub Link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23"/>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2000"/>
              <a:buNone/>
            </a:pPr>
            <a:r>
              <a:rPr b="1" i="0" lang="en-US" sz="2000" u="none" cap="none" strike="noStrike">
                <a:solidFill>
                  <a:schemeClr val="dk2"/>
                </a:solidFill>
                <a:latin typeface="Arial"/>
                <a:ea typeface="Arial"/>
                <a:cs typeface="Arial"/>
                <a:sym typeface="Arial"/>
              </a:rPr>
              <a:t>   </a:t>
            </a:r>
            <a:endParaRPr/>
          </a:p>
        </p:txBody>
      </p:sp>
      <p:sp>
        <p:nvSpPr>
          <p:cNvPr id="277" name="Google Shape;277;p23"/>
          <p:cNvSpPr txBox="1"/>
          <p:nvPr/>
        </p:nvSpPr>
        <p:spPr>
          <a:xfrm>
            <a:off x="152030" y="-48496"/>
            <a:ext cx="6280887" cy="95406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chemeClr val="dk1"/>
                </a:solidFill>
                <a:latin typeface="Times New Roman"/>
                <a:ea typeface="Times New Roman"/>
                <a:cs typeface="Times New Roman"/>
                <a:sym typeface="Times New Roman"/>
              </a:rPr>
              <a:t>Example of an AS and its graphical representation in OSPF</a:t>
            </a:r>
            <a:endParaRPr b="0" i="0" sz="1400" u="none" cap="none" strike="noStrike">
              <a:solidFill>
                <a:srgbClr val="000000"/>
              </a:solidFill>
              <a:latin typeface="Arial"/>
              <a:ea typeface="Arial"/>
              <a:cs typeface="Arial"/>
              <a:sym typeface="Arial"/>
            </a:endParaRPr>
          </a:p>
        </p:txBody>
      </p:sp>
      <p:pic>
        <p:nvPicPr>
          <p:cNvPr id="278" name="Google Shape;278;p23"/>
          <p:cNvPicPr preferRelativeResize="0"/>
          <p:nvPr/>
        </p:nvPicPr>
        <p:blipFill rotWithShape="1">
          <a:blip r:embed="rId3">
            <a:alphaModFix/>
          </a:blip>
          <a:srcRect b="0" l="0" r="0" t="0"/>
          <a:stretch/>
        </p:blipFill>
        <p:spPr>
          <a:xfrm>
            <a:off x="186368" y="1120194"/>
            <a:ext cx="6341168" cy="4342163"/>
          </a:xfrm>
          <a:prstGeom prst="rect">
            <a:avLst/>
          </a:prstGeom>
          <a:noFill/>
          <a:ln>
            <a:noFill/>
          </a:ln>
        </p:spPr>
      </p:pic>
      <p:sp>
        <p:nvSpPr>
          <p:cNvPr id="279" name="Google Shape;279;p23"/>
          <p:cNvSpPr/>
          <p:nvPr/>
        </p:nvSpPr>
        <p:spPr>
          <a:xfrm>
            <a:off x="7218840" y="3333916"/>
            <a:ext cx="1369060" cy="588645"/>
          </a:xfrm>
          <a:prstGeom prst="rect">
            <a:avLst/>
          </a:prstGeom>
          <a:noFill/>
          <a:ln>
            <a:noFill/>
          </a:ln>
        </p:spPr>
        <p:txBody>
          <a:bodyPr anchorCtr="0" anchor="ctr" bIns="0" lIns="0" spcFirstLastPara="1" rIns="0" wrap="square" tIns="0">
            <a:noAutofit/>
          </a:bodyPr>
          <a:lstStyle/>
          <a:p>
            <a:pPr indent="0" lvl="0" marL="0" marR="0" rtl="0" algn="l">
              <a:lnSpc>
                <a:spcPct val="90000"/>
              </a:lnSpc>
              <a:spcBef>
                <a:spcPts val="0"/>
              </a:spcBef>
              <a:spcAft>
                <a:spcPts val="0"/>
              </a:spcAft>
              <a:buClr>
                <a:schemeClr val="dk1"/>
              </a:buClr>
              <a:buSzPts val="1800"/>
              <a:buFont typeface="Times New Roman"/>
              <a:buNone/>
            </a:pPr>
            <a:r>
              <a:rPr b="1" i="0" lang="en-US" sz="2400" u="none" cap="none" strike="noStrike">
                <a:solidFill>
                  <a:schemeClr val="dk1"/>
                </a:solidFill>
                <a:latin typeface="Times New Roman"/>
                <a:ea typeface="Times New Roman"/>
                <a:cs typeface="Times New Roman"/>
                <a:sym typeface="Times New Roman"/>
              </a:rPr>
              <a:t>   OSPF</a:t>
            </a:r>
            <a:endParaRPr b="0" i="0" sz="1400" u="none" cap="none" strike="noStrike">
              <a:solidFill>
                <a:srgbClr val="000000"/>
              </a:solidFill>
              <a:latin typeface="Arial"/>
              <a:ea typeface="Arial"/>
              <a:cs typeface="Arial"/>
              <a:sym typeface="Arial"/>
            </a:endParaRPr>
          </a:p>
        </p:txBody>
      </p:sp>
      <p:sp>
        <p:nvSpPr>
          <p:cNvPr id="280" name="Google Shape;280;p23"/>
          <p:cNvSpPr txBox="1"/>
          <p:nvPr/>
        </p:nvSpPr>
        <p:spPr>
          <a:xfrm>
            <a:off x="2355215" y="2908895"/>
            <a:ext cx="2485144" cy="276999"/>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Figure: 20 Autonomous System</a:t>
            </a:r>
            <a:endParaRPr b="0" i="0" sz="1400" u="none" cap="none" strike="noStrike">
              <a:solidFill>
                <a:srgbClr val="000000"/>
              </a:solidFill>
              <a:latin typeface="Arial"/>
              <a:ea typeface="Arial"/>
              <a:cs typeface="Arial"/>
              <a:sym typeface="Arial"/>
            </a:endParaRPr>
          </a:p>
        </p:txBody>
      </p:sp>
      <p:sp>
        <p:nvSpPr>
          <p:cNvPr id="281" name="Google Shape;281;p23"/>
          <p:cNvSpPr txBox="1"/>
          <p:nvPr/>
        </p:nvSpPr>
        <p:spPr>
          <a:xfrm>
            <a:off x="2306162" y="5323858"/>
            <a:ext cx="3000000" cy="276999"/>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Figure: 21 Graphical Representation  </a:t>
            </a:r>
            <a:endParaRPr b="0" i="0" sz="1400" u="none" cap="none" strike="noStrike">
              <a:solidFill>
                <a:srgbClr val="000000"/>
              </a:solidFill>
              <a:latin typeface="Arial"/>
              <a:ea typeface="Arial"/>
              <a:cs typeface="Arial"/>
              <a:sym typeface="Arial"/>
            </a:endParaRPr>
          </a:p>
        </p:txBody>
      </p:sp>
      <p:sp>
        <p:nvSpPr>
          <p:cNvPr id="282" name="Google Shape;282;p23"/>
          <p:cNvSpPr txBox="1"/>
          <p:nvPr/>
        </p:nvSpPr>
        <p:spPr>
          <a:xfrm>
            <a:off x="6477841" y="3922561"/>
            <a:ext cx="2868887" cy="2308324"/>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Times New Roman"/>
                <a:ea typeface="Times New Roman"/>
                <a:cs typeface="Times New Roman"/>
                <a:sym typeface="Times New Roman"/>
              </a:rPr>
              <a:t>Open Shortest Path First.</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Times New Roman"/>
                <a:ea typeface="Times New Roman"/>
                <a:cs typeface="Times New Roman"/>
                <a:sym typeface="Times New Roman"/>
              </a:rPr>
              <a:t>Interior Gateway Protocol.</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Times New Roman"/>
                <a:ea typeface="Times New Roman"/>
                <a:cs typeface="Times New Roman"/>
                <a:sym typeface="Times New Roman"/>
              </a:rPr>
              <a:t>Link State Protocol.</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Times New Roman"/>
                <a:ea typeface="Times New Roman"/>
                <a:cs typeface="Times New Roman"/>
                <a:sym typeface="Times New Roman"/>
              </a:rPr>
              <a:t>Metric is compose of cost, speed, traffic, reliability, and security</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Times New Roman"/>
                <a:ea typeface="Times New Roman"/>
                <a:cs typeface="Times New Roman"/>
                <a:sym typeface="Times New Roman"/>
              </a:rPr>
              <a:t>Event-triggered updates.</a:t>
            </a:r>
            <a:endParaRPr b="0" i="0" sz="18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24"/>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2000"/>
              <a:buNone/>
            </a:pPr>
            <a:r>
              <a:rPr b="1" i="0" lang="en-US" sz="2000" u="none" cap="none" strike="noStrike">
                <a:solidFill>
                  <a:schemeClr val="dk2"/>
                </a:solidFill>
                <a:latin typeface="Arial"/>
                <a:ea typeface="Arial"/>
                <a:cs typeface="Arial"/>
                <a:sym typeface="Arial"/>
              </a:rPr>
              <a:t> </a:t>
            </a:r>
            <a:endParaRPr/>
          </a:p>
        </p:txBody>
      </p:sp>
      <p:sp>
        <p:nvSpPr>
          <p:cNvPr id="289" name="Google Shape;289;p24"/>
          <p:cNvSpPr txBox="1"/>
          <p:nvPr/>
        </p:nvSpPr>
        <p:spPr>
          <a:xfrm>
            <a:off x="375888" y="160711"/>
            <a:ext cx="5847627" cy="52318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chemeClr val="dk1"/>
                </a:solidFill>
                <a:latin typeface="Times New Roman"/>
                <a:ea typeface="Times New Roman"/>
                <a:cs typeface="Times New Roman"/>
                <a:sym typeface="Times New Roman"/>
              </a:rPr>
              <a:t>Path vector routing</a:t>
            </a:r>
            <a:endParaRPr b="0" i="0" sz="1400" u="none" cap="none" strike="noStrike">
              <a:solidFill>
                <a:srgbClr val="000000"/>
              </a:solidFill>
              <a:latin typeface="Arial"/>
              <a:ea typeface="Arial"/>
              <a:cs typeface="Arial"/>
              <a:sym typeface="Arial"/>
            </a:endParaRPr>
          </a:p>
        </p:txBody>
      </p:sp>
      <p:pic>
        <p:nvPicPr>
          <p:cNvPr id="290" name="Google Shape;290;p24"/>
          <p:cNvPicPr preferRelativeResize="0"/>
          <p:nvPr/>
        </p:nvPicPr>
        <p:blipFill rotWithShape="1">
          <a:blip r:embed="rId3">
            <a:alphaModFix/>
          </a:blip>
          <a:srcRect b="0" l="0" r="0" t="0"/>
          <a:stretch/>
        </p:blipFill>
        <p:spPr>
          <a:xfrm>
            <a:off x="1409700" y="1204913"/>
            <a:ext cx="5905500" cy="4662487"/>
          </a:xfrm>
          <a:prstGeom prst="rect">
            <a:avLst/>
          </a:prstGeom>
          <a:noFill/>
          <a:ln>
            <a:noFill/>
          </a:ln>
        </p:spPr>
      </p:pic>
      <p:sp>
        <p:nvSpPr>
          <p:cNvPr id="291" name="Google Shape;291;p24"/>
          <p:cNvSpPr txBox="1"/>
          <p:nvPr/>
        </p:nvSpPr>
        <p:spPr>
          <a:xfrm>
            <a:off x="3001619" y="6111423"/>
            <a:ext cx="3874715" cy="276999"/>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Figure: 22 </a:t>
            </a:r>
            <a:r>
              <a:rPr b="0" i="0" lang="en-US" sz="1200" u="none" cap="none" strike="noStrike">
                <a:solidFill>
                  <a:schemeClr val="dk1"/>
                </a:solidFill>
                <a:latin typeface="Arial"/>
                <a:ea typeface="Arial"/>
                <a:cs typeface="Arial"/>
                <a:sym typeface="Arial"/>
              </a:rPr>
              <a:t>Initial routing tables in path vector routing</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25"/>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2000"/>
              <a:buNone/>
            </a:pPr>
            <a:r>
              <a:rPr b="1" i="0" lang="en-US" sz="2000" u="none" cap="none" strike="noStrike">
                <a:solidFill>
                  <a:schemeClr val="dk2"/>
                </a:solidFill>
                <a:latin typeface="Arial"/>
                <a:ea typeface="Arial"/>
                <a:cs typeface="Arial"/>
                <a:sym typeface="Arial"/>
              </a:rPr>
              <a:t> </a:t>
            </a:r>
            <a:endParaRPr/>
          </a:p>
        </p:txBody>
      </p:sp>
      <p:sp>
        <p:nvSpPr>
          <p:cNvPr id="298" name="Google Shape;298;p25"/>
          <p:cNvSpPr txBox="1"/>
          <p:nvPr/>
        </p:nvSpPr>
        <p:spPr>
          <a:xfrm>
            <a:off x="310319" y="-88028"/>
            <a:ext cx="6373799" cy="95406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chemeClr val="dk1"/>
                </a:solidFill>
                <a:latin typeface="Times New Roman"/>
                <a:ea typeface="Times New Roman"/>
                <a:cs typeface="Times New Roman"/>
                <a:sym typeface="Times New Roman"/>
              </a:rPr>
              <a:t>Stabilized tables for three autonomous systems</a:t>
            </a:r>
            <a:endParaRPr b="0" i="0" sz="1400" u="none" cap="none" strike="noStrike">
              <a:solidFill>
                <a:srgbClr val="000000"/>
              </a:solidFill>
              <a:latin typeface="Arial"/>
              <a:ea typeface="Arial"/>
              <a:cs typeface="Arial"/>
              <a:sym typeface="Arial"/>
            </a:endParaRPr>
          </a:p>
        </p:txBody>
      </p:sp>
      <p:pic>
        <p:nvPicPr>
          <p:cNvPr id="299" name="Google Shape;299;p25"/>
          <p:cNvPicPr preferRelativeResize="0"/>
          <p:nvPr/>
        </p:nvPicPr>
        <p:blipFill rotWithShape="1">
          <a:blip r:embed="rId3">
            <a:alphaModFix/>
          </a:blip>
          <a:srcRect b="0" l="0" r="0" t="0"/>
          <a:stretch/>
        </p:blipFill>
        <p:spPr>
          <a:xfrm>
            <a:off x="299720" y="943293"/>
            <a:ext cx="8547100" cy="2884487"/>
          </a:xfrm>
          <a:prstGeom prst="rect">
            <a:avLst/>
          </a:prstGeom>
          <a:noFill/>
          <a:ln>
            <a:noFill/>
          </a:ln>
        </p:spPr>
      </p:pic>
      <p:pic>
        <p:nvPicPr>
          <p:cNvPr id="300" name="Google Shape;300;p25"/>
          <p:cNvPicPr preferRelativeResize="0"/>
          <p:nvPr/>
        </p:nvPicPr>
        <p:blipFill rotWithShape="1">
          <a:blip r:embed="rId4">
            <a:alphaModFix/>
          </a:blip>
          <a:srcRect b="0" l="0" r="0" t="0"/>
          <a:stretch/>
        </p:blipFill>
        <p:spPr>
          <a:xfrm>
            <a:off x="2880305" y="4118778"/>
            <a:ext cx="5831840" cy="2480310"/>
          </a:xfrm>
          <a:prstGeom prst="rect">
            <a:avLst/>
          </a:prstGeom>
          <a:noFill/>
          <a:ln>
            <a:noFill/>
          </a:ln>
        </p:spPr>
      </p:pic>
      <p:sp>
        <p:nvSpPr>
          <p:cNvPr id="301" name="Google Shape;301;p25"/>
          <p:cNvSpPr txBox="1"/>
          <p:nvPr/>
        </p:nvSpPr>
        <p:spPr>
          <a:xfrm>
            <a:off x="426098" y="6233160"/>
            <a:ext cx="2573902" cy="46166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Figure: 24 </a:t>
            </a:r>
            <a:r>
              <a:rPr b="0" i="0" lang="en-US" sz="1200" u="none" cap="none" strike="noStrike">
                <a:solidFill>
                  <a:schemeClr val="dk1"/>
                </a:solidFill>
                <a:latin typeface="Arial"/>
                <a:ea typeface="Arial"/>
                <a:cs typeface="Arial"/>
                <a:sym typeface="Arial"/>
              </a:rPr>
              <a:t>Internal &amp; external BGP sessions</a:t>
            </a:r>
            <a:endParaRPr b="0" i="0" sz="1400" u="none" cap="none" strike="noStrike">
              <a:solidFill>
                <a:srgbClr val="000000"/>
              </a:solidFill>
              <a:latin typeface="Arial"/>
              <a:ea typeface="Arial"/>
              <a:cs typeface="Arial"/>
              <a:sym typeface="Arial"/>
            </a:endParaRPr>
          </a:p>
        </p:txBody>
      </p:sp>
      <p:sp>
        <p:nvSpPr>
          <p:cNvPr id="302" name="Google Shape;302;p25"/>
          <p:cNvSpPr txBox="1"/>
          <p:nvPr/>
        </p:nvSpPr>
        <p:spPr>
          <a:xfrm>
            <a:off x="1263305" y="3843188"/>
            <a:ext cx="4898956" cy="276999"/>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Figure: 23 </a:t>
            </a:r>
            <a:r>
              <a:rPr b="0" i="0" lang="en-US" sz="1200" u="none" cap="none" strike="noStrike">
                <a:solidFill>
                  <a:schemeClr val="dk1"/>
                </a:solidFill>
                <a:latin typeface="Arial"/>
                <a:ea typeface="Arial"/>
                <a:cs typeface="Arial"/>
                <a:sym typeface="Arial"/>
              </a:rPr>
              <a:t>Stabilized tables for three autonomous systems</a:t>
            </a:r>
            <a:endParaRPr b="0" i="0" sz="1200" u="none" cap="none" strike="noStrike">
              <a:solidFill>
                <a:srgbClr val="000000"/>
              </a:solidFill>
              <a:latin typeface="Arial"/>
              <a:ea typeface="Arial"/>
              <a:cs typeface="Arial"/>
              <a:sym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26"/>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Clr>
                <a:schemeClr val="dk1"/>
              </a:buClr>
              <a:buSzPts val="1800"/>
              <a:buNone/>
            </a:pPr>
            <a:r>
              <a:rPr b="1" lang="en-US"/>
              <a:t>   DVP (RIP) vs LSP (OSPF)</a:t>
            </a:r>
            <a:endParaRPr/>
          </a:p>
        </p:txBody>
      </p:sp>
      <p:sp>
        <p:nvSpPr>
          <p:cNvPr id="308" name="Google Shape;308;p26"/>
          <p:cNvSpPr txBox="1"/>
          <p:nvPr/>
        </p:nvSpPr>
        <p:spPr>
          <a:xfrm>
            <a:off x="5386648" y="4182571"/>
            <a:ext cx="3757352" cy="230832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0000"/>
                </a:solidFill>
                <a:latin typeface="Times New Roman"/>
                <a:ea typeface="Times New Roman"/>
                <a:cs typeface="Times New Roman"/>
                <a:sym typeface="Times New Roman"/>
              </a:rPr>
              <a:t>  RIP</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Times New Roman"/>
                <a:ea typeface="Times New Roman"/>
                <a:cs typeface="Times New Roman"/>
                <a:sym typeface="Times New Roman"/>
              </a:rPr>
              <a:t>Interior Gateway Protocol.</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Times New Roman"/>
                <a:ea typeface="Times New Roman"/>
                <a:cs typeface="Times New Roman"/>
                <a:sym typeface="Times New Roman"/>
              </a:rPr>
              <a:t>Distance Vector Protocol.</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Times New Roman"/>
                <a:ea typeface="Times New Roman"/>
                <a:cs typeface="Times New Roman"/>
                <a:sym typeface="Times New Roman"/>
              </a:rPr>
              <a:t>Only metric is number of hops.</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Times New Roman"/>
                <a:ea typeface="Times New Roman"/>
                <a:cs typeface="Times New Roman"/>
                <a:sym typeface="Times New Roman"/>
              </a:rPr>
              <a:t>Maximum number of hops is 15.</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Times New Roman"/>
                <a:ea typeface="Times New Roman"/>
                <a:cs typeface="Times New Roman"/>
                <a:sym typeface="Times New Roman"/>
              </a:rPr>
              <a:t>Updates every 30 seconds.</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Times New Roman"/>
                <a:ea typeface="Times New Roman"/>
                <a:cs typeface="Times New Roman"/>
                <a:sym typeface="Times New Roman"/>
              </a:rPr>
              <a:t>Doesn’t always select fastest path.</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Times New Roman"/>
                <a:ea typeface="Times New Roman"/>
                <a:cs typeface="Times New Roman"/>
                <a:sym typeface="Times New Roman"/>
              </a:rPr>
              <a:t>Generates lots of network traffic.</a:t>
            </a:r>
            <a:endParaRPr b="0" i="0" sz="1400" u="none" cap="none" strike="noStrike">
              <a:solidFill>
                <a:srgbClr val="000000"/>
              </a:solidFill>
              <a:latin typeface="Arial"/>
              <a:ea typeface="Arial"/>
              <a:cs typeface="Arial"/>
              <a:sym typeface="Arial"/>
            </a:endParaRPr>
          </a:p>
        </p:txBody>
      </p:sp>
      <p:sp>
        <p:nvSpPr>
          <p:cNvPr id="309" name="Google Shape;309;p26"/>
          <p:cNvSpPr txBox="1"/>
          <p:nvPr/>
        </p:nvSpPr>
        <p:spPr>
          <a:xfrm>
            <a:off x="208889" y="914040"/>
            <a:ext cx="5486039" cy="350865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Times New Roman"/>
                <a:ea typeface="Times New Roman"/>
                <a:cs typeface="Times New Roman"/>
                <a:sym typeface="Times New Roman"/>
              </a:rPr>
              <a:t>Classification #3: </a:t>
            </a:r>
            <a:r>
              <a:rPr b="0" i="0" lang="en-US" sz="2400" u="none" cap="none" strike="noStrike">
                <a:solidFill>
                  <a:srgbClr val="366092"/>
                </a:solidFill>
                <a:latin typeface="Times New Roman"/>
                <a:ea typeface="Times New Roman"/>
                <a:cs typeface="Times New Roman"/>
                <a:sym typeface="Times New Roman"/>
              </a:rPr>
              <a:t>DVP and LSP</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800"/>
              <a:buFont typeface="Arial"/>
              <a:buChar char="•"/>
            </a:pPr>
            <a:r>
              <a:rPr b="1" i="0" lang="en-US" sz="1800" u="none" cap="none" strike="noStrike">
                <a:solidFill>
                  <a:srgbClr val="000000"/>
                </a:solidFill>
                <a:latin typeface="Times New Roman"/>
                <a:ea typeface="Times New Roman"/>
                <a:cs typeface="Times New Roman"/>
                <a:sym typeface="Times New Roman"/>
              </a:rPr>
              <a:t>Distance-Vector Protocols </a:t>
            </a:r>
            <a:r>
              <a:rPr b="0" i="0" lang="en-US" sz="1800" u="none" cap="none" strike="noStrike">
                <a:solidFill>
                  <a:srgbClr val="000000"/>
                </a:solidFill>
                <a:latin typeface="Times New Roman"/>
                <a:ea typeface="Times New Roman"/>
                <a:cs typeface="Times New Roman"/>
                <a:sym typeface="Times New Roman"/>
              </a:rPr>
              <a:t>(RIP, IGRP):</a:t>
            </a:r>
            <a:endParaRPr b="0" i="0" sz="1400" u="none" cap="none" strike="noStrike">
              <a:solidFill>
                <a:srgbClr val="000000"/>
              </a:solidFill>
              <a:latin typeface="Arial"/>
              <a:ea typeface="Arial"/>
              <a:cs typeface="Arial"/>
              <a:sym typeface="Arial"/>
            </a:endParaRPr>
          </a:p>
          <a:p>
            <a:pPr indent="-268288" lvl="0" marL="536575" marR="0" rtl="0" algn="l">
              <a:lnSpc>
                <a:spcPct val="100000"/>
              </a:lnSpc>
              <a:spcBef>
                <a:spcPts val="0"/>
              </a:spcBef>
              <a:spcAft>
                <a:spcPts val="0"/>
              </a:spcAft>
              <a:buClr>
                <a:srgbClr val="000000"/>
              </a:buClr>
              <a:buSzPts val="1800"/>
              <a:buFont typeface="Courier New"/>
              <a:buChar char="o"/>
            </a:pPr>
            <a:r>
              <a:rPr b="0" i="0" lang="en-US" sz="1800" u="none" cap="none" strike="noStrike">
                <a:solidFill>
                  <a:srgbClr val="000000"/>
                </a:solidFill>
                <a:latin typeface="Times New Roman"/>
                <a:ea typeface="Times New Roman"/>
                <a:cs typeface="Times New Roman"/>
                <a:sym typeface="Times New Roman"/>
              </a:rPr>
              <a:t>View network topology from neighbor's perspective.</a:t>
            </a:r>
            <a:endParaRPr b="0" i="0" sz="1400" u="none" cap="none" strike="noStrike">
              <a:solidFill>
                <a:srgbClr val="000000"/>
              </a:solidFill>
              <a:latin typeface="Arial"/>
              <a:ea typeface="Arial"/>
              <a:cs typeface="Arial"/>
              <a:sym typeface="Arial"/>
            </a:endParaRPr>
          </a:p>
          <a:p>
            <a:pPr indent="-268288" lvl="0" marL="536575" marR="0" rtl="0" algn="l">
              <a:lnSpc>
                <a:spcPct val="100000"/>
              </a:lnSpc>
              <a:spcBef>
                <a:spcPts val="0"/>
              </a:spcBef>
              <a:spcAft>
                <a:spcPts val="0"/>
              </a:spcAft>
              <a:buClr>
                <a:srgbClr val="000000"/>
              </a:buClr>
              <a:buSzPts val="1800"/>
              <a:buFont typeface="Courier New"/>
              <a:buChar char="o"/>
            </a:pPr>
            <a:r>
              <a:rPr b="0" i="0" lang="en-US" sz="1800" u="none" cap="none" strike="noStrike">
                <a:solidFill>
                  <a:srgbClr val="000000"/>
                </a:solidFill>
                <a:latin typeface="Times New Roman"/>
                <a:ea typeface="Times New Roman"/>
                <a:cs typeface="Times New Roman"/>
                <a:sym typeface="Times New Roman"/>
              </a:rPr>
              <a:t>Add distance vectors from router to router.</a:t>
            </a:r>
            <a:endParaRPr b="0" i="0" sz="1400" u="none" cap="none" strike="noStrike">
              <a:solidFill>
                <a:srgbClr val="000000"/>
              </a:solidFill>
              <a:latin typeface="Arial"/>
              <a:ea typeface="Arial"/>
              <a:cs typeface="Arial"/>
              <a:sym typeface="Arial"/>
            </a:endParaRPr>
          </a:p>
          <a:p>
            <a:pPr indent="-268288" lvl="0" marL="536575" marR="0" rtl="0" algn="l">
              <a:lnSpc>
                <a:spcPct val="100000"/>
              </a:lnSpc>
              <a:spcBef>
                <a:spcPts val="0"/>
              </a:spcBef>
              <a:spcAft>
                <a:spcPts val="0"/>
              </a:spcAft>
              <a:buClr>
                <a:srgbClr val="000000"/>
              </a:buClr>
              <a:buSzPts val="1800"/>
              <a:buFont typeface="Courier New"/>
              <a:buChar char="o"/>
            </a:pPr>
            <a:r>
              <a:rPr b="0" i="0" lang="en-US" sz="1800" u="none" cap="none" strike="noStrike">
                <a:solidFill>
                  <a:srgbClr val="000000"/>
                </a:solidFill>
                <a:latin typeface="Times New Roman"/>
                <a:ea typeface="Times New Roman"/>
                <a:cs typeface="Times New Roman"/>
                <a:sym typeface="Times New Roman"/>
              </a:rPr>
              <a:t>Frequent, periodic updates.</a:t>
            </a:r>
            <a:endParaRPr b="0" i="0" sz="1400" u="none" cap="none" strike="noStrike">
              <a:solidFill>
                <a:srgbClr val="000000"/>
              </a:solidFill>
              <a:latin typeface="Arial"/>
              <a:ea typeface="Arial"/>
              <a:cs typeface="Arial"/>
              <a:sym typeface="Arial"/>
            </a:endParaRPr>
          </a:p>
          <a:p>
            <a:pPr indent="-268288" lvl="0" marL="536575" marR="0" rtl="0" algn="l">
              <a:lnSpc>
                <a:spcPct val="100000"/>
              </a:lnSpc>
              <a:spcBef>
                <a:spcPts val="0"/>
              </a:spcBef>
              <a:spcAft>
                <a:spcPts val="0"/>
              </a:spcAft>
              <a:buClr>
                <a:srgbClr val="000000"/>
              </a:buClr>
              <a:buSzPts val="1800"/>
              <a:buFont typeface="Courier New"/>
              <a:buChar char="o"/>
            </a:pPr>
            <a:r>
              <a:rPr b="0" i="0" lang="en-US" sz="1800" u="none" cap="none" strike="noStrike">
                <a:solidFill>
                  <a:srgbClr val="000000"/>
                </a:solidFill>
                <a:latin typeface="Times New Roman"/>
                <a:ea typeface="Times New Roman"/>
                <a:cs typeface="Times New Roman"/>
                <a:sym typeface="Times New Roman"/>
              </a:rPr>
              <a:t>Pass copy of routing tables to neighbor routers.</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800"/>
              <a:buFont typeface="Arial"/>
              <a:buChar char="•"/>
            </a:pPr>
            <a:r>
              <a:rPr b="1" i="0" lang="en-US" sz="1800" u="none" cap="none" strike="noStrike">
                <a:solidFill>
                  <a:srgbClr val="000000"/>
                </a:solidFill>
                <a:latin typeface="Times New Roman"/>
                <a:ea typeface="Times New Roman"/>
                <a:cs typeface="Times New Roman"/>
                <a:sym typeface="Times New Roman"/>
              </a:rPr>
              <a:t>Link State Protocols </a:t>
            </a:r>
            <a:r>
              <a:rPr b="0" i="0" lang="en-US" sz="1800" u="none" cap="none" strike="noStrike">
                <a:solidFill>
                  <a:srgbClr val="000000"/>
                </a:solidFill>
                <a:latin typeface="Times New Roman"/>
                <a:ea typeface="Times New Roman"/>
                <a:cs typeface="Times New Roman"/>
                <a:sym typeface="Times New Roman"/>
              </a:rPr>
              <a:t>(OSPF):</a:t>
            </a:r>
            <a:endParaRPr b="0" i="0" sz="1400" u="none" cap="none" strike="noStrike">
              <a:solidFill>
                <a:srgbClr val="000000"/>
              </a:solidFill>
              <a:latin typeface="Arial"/>
              <a:ea typeface="Arial"/>
              <a:cs typeface="Arial"/>
              <a:sym typeface="Arial"/>
            </a:endParaRPr>
          </a:p>
          <a:p>
            <a:pPr indent="-268288" lvl="0" marL="536575" marR="0" rtl="0" algn="l">
              <a:lnSpc>
                <a:spcPct val="100000"/>
              </a:lnSpc>
              <a:spcBef>
                <a:spcPts val="0"/>
              </a:spcBef>
              <a:spcAft>
                <a:spcPts val="0"/>
              </a:spcAft>
              <a:buClr>
                <a:srgbClr val="000000"/>
              </a:buClr>
              <a:buSzPts val="1800"/>
              <a:buFont typeface="Courier New"/>
              <a:buChar char="o"/>
            </a:pPr>
            <a:r>
              <a:rPr b="0" i="0" lang="en-US" sz="1800" u="none" cap="none" strike="noStrike">
                <a:solidFill>
                  <a:srgbClr val="000000"/>
                </a:solidFill>
                <a:latin typeface="Times New Roman"/>
                <a:ea typeface="Times New Roman"/>
                <a:cs typeface="Times New Roman"/>
                <a:sym typeface="Times New Roman"/>
              </a:rPr>
              <a:t>Gets common view of entire network topology.</a:t>
            </a:r>
            <a:endParaRPr b="0" i="0" sz="1400" u="none" cap="none" strike="noStrike">
              <a:solidFill>
                <a:srgbClr val="000000"/>
              </a:solidFill>
              <a:latin typeface="Arial"/>
              <a:ea typeface="Arial"/>
              <a:cs typeface="Arial"/>
              <a:sym typeface="Arial"/>
            </a:endParaRPr>
          </a:p>
          <a:p>
            <a:pPr indent="-268288" lvl="0" marL="536575" marR="0" rtl="0" algn="l">
              <a:lnSpc>
                <a:spcPct val="100000"/>
              </a:lnSpc>
              <a:spcBef>
                <a:spcPts val="0"/>
              </a:spcBef>
              <a:spcAft>
                <a:spcPts val="0"/>
              </a:spcAft>
              <a:buClr>
                <a:srgbClr val="000000"/>
              </a:buClr>
              <a:buSzPts val="1800"/>
              <a:buFont typeface="Courier New"/>
              <a:buChar char="o"/>
            </a:pPr>
            <a:r>
              <a:rPr b="0" i="0" lang="en-US" sz="1800" u="none" cap="none" strike="noStrike">
                <a:solidFill>
                  <a:srgbClr val="000000"/>
                </a:solidFill>
                <a:latin typeface="Times New Roman"/>
                <a:ea typeface="Times New Roman"/>
                <a:cs typeface="Times New Roman"/>
                <a:sym typeface="Times New Roman"/>
              </a:rPr>
              <a:t>Calculates the shortest path to other routers.</a:t>
            </a:r>
            <a:endParaRPr b="0" i="0" sz="1400" u="none" cap="none" strike="noStrike">
              <a:solidFill>
                <a:srgbClr val="000000"/>
              </a:solidFill>
              <a:latin typeface="Arial"/>
              <a:ea typeface="Arial"/>
              <a:cs typeface="Arial"/>
              <a:sym typeface="Arial"/>
            </a:endParaRPr>
          </a:p>
          <a:p>
            <a:pPr indent="-268288" lvl="0" marL="536575" marR="0" rtl="0" algn="l">
              <a:lnSpc>
                <a:spcPct val="100000"/>
              </a:lnSpc>
              <a:spcBef>
                <a:spcPts val="0"/>
              </a:spcBef>
              <a:spcAft>
                <a:spcPts val="0"/>
              </a:spcAft>
              <a:buClr>
                <a:srgbClr val="000000"/>
              </a:buClr>
              <a:buSzPts val="1800"/>
              <a:buFont typeface="Courier New"/>
              <a:buChar char="o"/>
            </a:pPr>
            <a:r>
              <a:rPr b="0" i="0" lang="en-US" sz="1800" u="none" cap="none" strike="noStrike">
                <a:solidFill>
                  <a:srgbClr val="000000"/>
                </a:solidFill>
                <a:latin typeface="Times New Roman"/>
                <a:ea typeface="Times New Roman"/>
                <a:cs typeface="Times New Roman"/>
                <a:sym typeface="Times New Roman"/>
              </a:rPr>
              <a:t>Event-triggered updates.</a:t>
            </a:r>
            <a:endParaRPr b="0" i="0" sz="1400" u="none" cap="none" strike="noStrike">
              <a:solidFill>
                <a:srgbClr val="000000"/>
              </a:solidFill>
              <a:latin typeface="Arial"/>
              <a:ea typeface="Arial"/>
              <a:cs typeface="Arial"/>
              <a:sym typeface="Arial"/>
            </a:endParaRPr>
          </a:p>
          <a:p>
            <a:pPr indent="-268288" lvl="0" marL="536575" marR="0" rtl="0" algn="l">
              <a:lnSpc>
                <a:spcPct val="100000"/>
              </a:lnSpc>
              <a:spcBef>
                <a:spcPts val="0"/>
              </a:spcBef>
              <a:spcAft>
                <a:spcPts val="0"/>
              </a:spcAft>
              <a:buClr>
                <a:srgbClr val="000000"/>
              </a:buClr>
              <a:buSzPts val="1800"/>
              <a:buFont typeface="Courier New"/>
              <a:buChar char="o"/>
            </a:pPr>
            <a:r>
              <a:rPr b="0" i="0" lang="en-US" sz="1800" u="none" cap="none" strike="noStrike">
                <a:solidFill>
                  <a:srgbClr val="000000"/>
                </a:solidFill>
                <a:latin typeface="Times New Roman"/>
                <a:ea typeface="Times New Roman"/>
                <a:cs typeface="Times New Roman"/>
                <a:sym typeface="Times New Roman"/>
              </a:rPr>
              <a:t>Passes link state routing updates to other routers.</a:t>
            </a:r>
            <a:endParaRPr b="0" i="0" sz="18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27"/>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Clr>
                <a:schemeClr val="dk1"/>
              </a:buClr>
              <a:buSzPts val="1800"/>
              <a:buNone/>
            </a:pPr>
            <a:r>
              <a:rPr b="1" lang="en-US"/>
              <a:t>   Practice Questions</a:t>
            </a:r>
            <a:endParaRPr/>
          </a:p>
        </p:txBody>
      </p:sp>
      <p:sp>
        <p:nvSpPr>
          <p:cNvPr id="315" name="Google Shape;315;p27"/>
          <p:cNvSpPr txBox="1"/>
          <p:nvPr/>
        </p:nvSpPr>
        <p:spPr>
          <a:xfrm>
            <a:off x="556590" y="824588"/>
            <a:ext cx="7792279" cy="563231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222222"/>
                </a:solidFill>
                <a:highlight>
                  <a:srgbClr val="FFFFFF"/>
                </a:highlight>
                <a:latin typeface="Times New Roman"/>
                <a:ea typeface="Times New Roman"/>
                <a:cs typeface="Times New Roman"/>
                <a:sym typeface="Times New Roman"/>
              </a:rPr>
              <a:t>Which of the following routes may be found in a routing table? (Choose all that apply.)</a:t>
            </a:r>
            <a:endParaRPr b="0" i="0" sz="1800" u="none" cap="none" strike="noStrike">
              <a:solidFill>
                <a:srgbClr val="222222"/>
              </a:solidFill>
              <a:highlight>
                <a:srgbClr val="FFFFFF"/>
              </a:highlight>
              <a:latin typeface="Times New Roman"/>
              <a:ea typeface="Times New Roman"/>
              <a:cs typeface="Times New Roman"/>
              <a:sym typeface="Times New Roman"/>
            </a:endParaRPr>
          </a:p>
          <a:p>
            <a:pPr indent="-285750" lvl="0" marL="285750" marR="0" rtl="0" algn="l">
              <a:lnSpc>
                <a:spcPct val="100000"/>
              </a:lnSpc>
              <a:spcBef>
                <a:spcPts val="0"/>
              </a:spcBef>
              <a:spcAft>
                <a:spcPts val="0"/>
              </a:spcAft>
              <a:buClr>
                <a:srgbClr val="000000"/>
              </a:buClr>
              <a:buSzPts val="1800"/>
              <a:buFont typeface="Arial"/>
              <a:buChar char="•"/>
            </a:pPr>
            <a:r>
              <a:rPr b="0" i="0" lang="en-US" sz="1800" u="none" cap="none" strike="noStrike">
                <a:solidFill>
                  <a:schemeClr val="dk1"/>
                </a:solidFill>
                <a:highlight>
                  <a:srgbClr val="FFFFFF"/>
                </a:highlight>
                <a:latin typeface="Times New Roman"/>
                <a:ea typeface="Times New Roman"/>
                <a:cs typeface="Times New Roman"/>
                <a:sym typeface="Times New Roman"/>
              </a:rPr>
              <a:t>directly connected networks</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800"/>
              <a:buFont typeface="Arial"/>
              <a:buChar char="•"/>
            </a:pPr>
            <a:r>
              <a:rPr b="0" i="0" lang="en-US" sz="1800" u="none" cap="none" strike="noStrike">
                <a:solidFill>
                  <a:schemeClr val="dk1"/>
                </a:solidFill>
                <a:highlight>
                  <a:srgbClr val="FFFFFF"/>
                </a:highlight>
                <a:latin typeface="Times New Roman"/>
                <a:ea typeface="Times New Roman"/>
                <a:cs typeface="Times New Roman"/>
                <a:sym typeface="Times New Roman"/>
              </a:rPr>
              <a:t>static routes</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800"/>
              <a:buFont typeface="Arial"/>
              <a:buChar char="•"/>
            </a:pPr>
            <a:r>
              <a:rPr b="0" i="0" lang="en-US" sz="1800" u="none" cap="none" strike="noStrike">
                <a:solidFill>
                  <a:schemeClr val="dk1"/>
                </a:solidFill>
                <a:highlight>
                  <a:srgbClr val="FFFFFF"/>
                </a:highlight>
                <a:latin typeface="Times New Roman"/>
                <a:ea typeface="Times New Roman"/>
                <a:cs typeface="Times New Roman"/>
                <a:sym typeface="Times New Roman"/>
              </a:rPr>
              <a:t>dynamic routing protocol routes</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800"/>
              <a:buFont typeface="Arial"/>
              <a:buChar char="•"/>
            </a:pPr>
            <a:r>
              <a:rPr b="0" i="0" lang="en-US" sz="1800" u="none" cap="none" strike="noStrike">
                <a:solidFill>
                  <a:schemeClr val="dk1"/>
                </a:solidFill>
                <a:highlight>
                  <a:srgbClr val="FFFFFF"/>
                </a:highlight>
                <a:latin typeface="Times New Roman"/>
                <a:ea typeface="Times New Roman"/>
                <a:cs typeface="Times New Roman"/>
                <a:sym typeface="Times New Roman"/>
              </a:rPr>
              <a:t>default route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chemeClr val="dk1"/>
              </a:solidFill>
              <a:highlight>
                <a:srgbClr val="FFFFFF"/>
              </a:highlight>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highlight>
                  <a:srgbClr val="FFFFFF"/>
                </a:highlight>
                <a:latin typeface="Times New Roman"/>
                <a:ea typeface="Times New Roman"/>
                <a:cs typeface="Times New Roman"/>
                <a:sym typeface="Times New Roman"/>
              </a:rPr>
              <a:t>What action will a router take on a packet with a destination IP address that is on a remote network?</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chemeClr val="dk1"/>
              </a:solidFill>
              <a:highlight>
                <a:srgbClr val="FFFFFF"/>
              </a:highlight>
              <a:latin typeface="Times New Roman"/>
              <a:ea typeface="Times New Roman"/>
              <a:cs typeface="Times New Roman"/>
              <a:sym typeface="Times New Roman"/>
            </a:endParaRPr>
          </a:p>
          <a:p>
            <a:pPr indent="-285750" lvl="0" marL="285750" marR="0" rtl="0" algn="l">
              <a:lnSpc>
                <a:spcPct val="100000"/>
              </a:lnSpc>
              <a:spcBef>
                <a:spcPts val="0"/>
              </a:spcBef>
              <a:spcAft>
                <a:spcPts val="0"/>
              </a:spcAft>
              <a:buClr>
                <a:srgbClr val="000000"/>
              </a:buClr>
              <a:buSzPts val="1800"/>
              <a:buFont typeface="Arial"/>
              <a:buChar char="•"/>
            </a:pPr>
            <a:r>
              <a:rPr b="0" i="0" lang="en-US" sz="1800" u="none" cap="none" strike="noStrike">
                <a:solidFill>
                  <a:schemeClr val="dk1"/>
                </a:solidFill>
                <a:highlight>
                  <a:srgbClr val="FFFFFF"/>
                </a:highlight>
                <a:latin typeface="Times New Roman"/>
                <a:ea typeface="Times New Roman"/>
                <a:cs typeface="Times New Roman"/>
                <a:sym typeface="Times New Roman"/>
              </a:rPr>
              <a:t>It will forward the packet directly to the device with the destination IP address of the packet.</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800"/>
              <a:buFont typeface="Arial"/>
              <a:buChar char="•"/>
            </a:pPr>
            <a:r>
              <a:rPr b="0" i="0" lang="en-US" sz="1800" u="none" cap="none" strike="noStrike">
                <a:solidFill>
                  <a:schemeClr val="dk1"/>
                </a:solidFill>
                <a:highlight>
                  <a:srgbClr val="FFFFFF"/>
                </a:highlight>
                <a:latin typeface="Times New Roman"/>
                <a:ea typeface="Times New Roman"/>
                <a:cs typeface="Times New Roman"/>
                <a:sym typeface="Times New Roman"/>
              </a:rPr>
              <a:t>It will forward the packet to a next-hop router.</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800"/>
              <a:buFont typeface="Arial"/>
              <a:buChar char="•"/>
            </a:pPr>
            <a:r>
              <a:rPr b="0" i="0" lang="en-US" sz="1800" u="none" cap="none" strike="noStrike">
                <a:solidFill>
                  <a:schemeClr val="dk1"/>
                </a:solidFill>
                <a:highlight>
                  <a:srgbClr val="FFFFFF"/>
                </a:highlight>
                <a:latin typeface="Times New Roman"/>
                <a:ea typeface="Times New Roman"/>
                <a:cs typeface="Times New Roman"/>
                <a:sym typeface="Times New Roman"/>
              </a:rPr>
              <a:t>It will forward the packet to an Ethernet switch.</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800"/>
              <a:buFont typeface="Arial"/>
              <a:buChar char="•"/>
            </a:pPr>
            <a:r>
              <a:rPr b="0" i="0" lang="en-US" sz="1800" u="none" cap="none" strike="noStrike">
                <a:solidFill>
                  <a:schemeClr val="dk1"/>
                </a:solidFill>
                <a:highlight>
                  <a:srgbClr val="FFFFFF"/>
                </a:highlight>
                <a:latin typeface="Times New Roman"/>
                <a:ea typeface="Times New Roman"/>
                <a:cs typeface="Times New Roman"/>
                <a:sym typeface="Times New Roman"/>
              </a:rPr>
              <a:t>It will drop the packet.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highlight>
                <a:srgbClr val="FFFFFF"/>
              </a:highlight>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highlight>
                  <a:srgbClr val="FFFFFF"/>
                </a:highlight>
                <a:latin typeface="Times New Roman"/>
                <a:ea typeface="Times New Roman"/>
                <a:cs typeface="Times New Roman"/>
                <a:sym typeface="Times New Roman"/>
              </a:rPr>
              <a:t>What type of routing is typically used with a stub network?</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800"/>
              <a:buFont typeface="Arial"/>
              <a:buChar char="•"/>
            </a:pPr>
            <a:r>
              <a:rPr b="0" i="0" lang="en-US" sz="1800" u="none" cap="none" strike="noStrike">
                <a:solidFill>
                  <a:schemeClr val="dk1"/>
                </a:solidFill>
                <a:highlight>
                  <a:srgbClr val="FFFFFF"/>
                </a:highlight>
                <a:latin typeface="Times New Roman"/>
                <a:ea typeface="Times New Roman"/>
                <a:cs typeface="Times New Roman"/>
                <a:sym typeface="Times New Roman"/>
              </a:rPr>
              <a:t>static routes</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800"/>
              <a:buFont typeface="Arial"/>
              <a:buChar char="•"/>
            </a:pPr>
            <a:r>
              <a:rPr b="0" i="0" lang="en-US" sz="1800" u="none" cap="none" strike="noStrike">
                <a:solidFill>
                  <a:schemeClr val="dk1"/>
                </a:solidFill>
                <a:highlight>
                  <a:srgbClr val="FFFFFF"/>
                </a:highlight>
                <a:latin typeface="Times New Roman"/>
                <a:ea typeface="Times New Roman"/>
                <a:cs typeface="Times New Roman"/>
                <a:sym typeface="Times New Roman"/>
              </a:rPr>
              <a:t>dynamic routing protocol</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28"/>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Clr>
                <a:schemeClr val="dk1"/>
              </a:buClr>
              <a:buSzPts val="1800"/>
              <a:buNone/>
            </a:pPr>
            <a:r>
              <a:rPr b="1" lang="en-US"/>
              <a:t>   Practice Questions</a:t>
            </a:r>
            <a:endParaRPr/>
          </a:p>
        </p:txBody>
      </p:sp>
      <p:sp>
        <p:nvSpPr>
          <p:cNvPr id="321" name="Google Shape;321;p28"/>
          <p:cNvSpPr txBox="1"/>
          <p:nvPr/>
        </p:nvSpPr>
        <p:spPr>
          <a:xfrm>
            <a:off x="477077" y="840322"/>
            <a:ext cx="8189845" cy="6155531"/>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1800"/>
              <a:buFont typeface="Arial"/>
              <a:buNone/>
            </a:pPr>
            <a:r>
              <a:rPr b="1" i="0" lang="en-US" sz="1800" u="none" cap="none" strike="noStrike">
                <a:solidFill>
                  <a:schemeClr val="dk1"/>
                </a:solidFill>
                <a:highlight>
                  <a:srgbClr val="FFFFFF"/>
                </a:highlight>
                <a:latin typeface="Times New Roman"/>
                <a:ea typeface="Times New Roman"/>
                <a:cs typeface="Times New Roman"/>
                <a:sym typeface="Times New Roman"/>
              </a:rPr>
              <a:t>True or False? A default route can only be a static route.</a:t>
            </a:r>
            <a:endParaRPr b="0" i="0" sz="800" u="none" cap="none" strike="noStrike">
              <a:solidFill>
                <a:schemeClr val="dk1"/>
              </a:solidFill>
              <a:highlight>
                <a:srgbClr val="FFFFFF"/>
              </a:highlight>
              <a:latin typeface="Times New Roman"/>
              <a:ea typeface="Times New Roman"/>
              <a:cs typeface="Times New Roman"/>
              <a:sym typeface="Times New Roman"/>
            </a:endParaRPr>
          </a:p>
          <a:p>
            <a:pPr indent="-285750" lvl="0" marL="285750" marR="0" rtl="0" algn="just">
              <a:lnSpc>
                <a:spcPct val="100000"/>
              </a:lnSpc>
              <a:spcBef>
                <a:spcPts val="0"/>
              </a:spcBef>
              <a:spcAft>
                <a:spcPts val="0"/>
              </a:spcAft>
              <a:buClr>
                <a:srgbClr val="000000"/>
              </a:buClr>
              <a:buSzPts val="1800"/>
              <a:buFont typeface="Arial"/>
              <a:buChar char="•"/>
            </a:pPr>
            <a:r>
              <a:rPr b="0" i="0" lang="en-US" sz="1800" u="none" cap="none" strike="noStrike">
                <a:solidFill>
                  <a:schemeClr val="dk1"/>
                </a:solidFill>
                <a:highlight>
                  <a:srgbClr val="FFFFFF"/>
                </a:highlight>
                <a:latin typeface="Times New Roman"/>
                <a:ea typeface="Times New Roman"/>
                <a:cs typeface="Times New Roman"/>
                <a:sym typeface="Times New Roman"/>
              </a:rPr>
              <a:t>True</a:t>
            </a:r>
            <a:endParaRPr b="0" i="0" sz="1400" u="none" cap="none" strike="noStrike">
              <a:solidFill>
                <a:srgbClr val="000000"/>
              </a:solidFill>
              <a:latin typeface="Arial"/>
              <a:ea typeface="Arial"/>
              <a:cs typeface="Arial"/>
              <a:sym typeface="Arial"/>
            </a:endParaRPr>
          </a:p>
          <a:p>
            <a:pPr indent="-285750" lvl="0" marL="285750" marR="0" rtl="0" algn="just">
              <a:lnSpc>
                <a:spcPct val="100000"/>
              </a:lnSpc>
              <a:spcBef>
                <a:spcPts val="0"/>
              </a:spcBef>
              <a:spcAft>
                <a:spcPts val="0"/>
              </a:spcAft>
              <a:buClr>
                <a:srgbClr val="000000"/>
              </a:buClr>
              <a:buSzPts val="1800"/>
              <a:buFont typeface="Arial"/>
              <a:buChar char="•"/>
            </a:pPr>
            <a:r>
              <a:rPr b="0" i="0" lang="en-US" sz="1800" u="none" cap="none" strike="noStrike">
                <a:solidFill>
                  <a:schemeClr val="dk1"/>
                </a:solidFill>
                <a:highlight>
                  <a:srgbClr val="FFFFFF"/>
                </a:highlight>
                <a:latin typeface="Times New Roman"/>
                <a:ea typeface="Times New Roman"/>
                <a:cs typeface="Times New Roman"/>
                <a:sym typeface="Times New Roman"/>
              </a:rPr>
              <a:t>False</a:t>
            </a:r>
            <a:endParaRPr b="0" i="0" sz="1400" u="none" cap="none" strike="noStrike">
              <a:solidFill>
                <a:srgbClr val="000000"/>
              </a:solidFill>
              <a:latin typeface="Arial"/>
              <a:ea typeface="Arial"/>
              <a:cs typeface="Arial"/>
              <a:sym typeface="Arial"/>
            </a:endParaRPr>
          </a:p>
          <a:p>
            <a:pPr indent="-241300" lvl="0" marL="285750" marR="0" rtl="0" algn="just">
              <a:lnSpc>
                <a:spcPct val="100000"/>
              </a:lnSpc>
              <a:spcBef>
                <a:spcPts val="0"/>
              </a:spcBef>
              <a:spcAft>
                <a:spcPts val="0"/>
              </a:spcAft>
              <a:buClr>
                <a:srgbClr val="000000"/>
              </a:buClr>
              <a:buSzPts val="700"/>
              <a:buFont typeface="Arial"/>
              <a:buNone/>
            </a:pPr>
            <a:r>
              <a:t/>
            </a:r>
            <a:endParaRPr b="0" i="0" sz="700" u="none" cap="none" strike="noStrike">
              <a:solidFill>
                <a:schemeClr val="dk1"/>
              </a:solidFill>
              <a:highlight>
                <a:srgbClr val="FFFFFF"/>
              </a:highlight>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1800"/>
              <a:buFont typeface="Arial"/>
              <a:buNone/>
            </a:pPr>
            <a:r>
              <a:rPr b="1" i="0" lang="en-US" sz="1800" u="none" cap="none" strike="noStrike">
                <a:solidFill>
                  <a:schemeClr val="dk1"/>
                </a:solidFill>
                <a:highlight>
                  <a:srgbClr val="FFFFFF"/>
                </a:highlight>
                <a:latin typeface="Times New Roman"/>
                <a:ea typeface="Times New Roman"/>
                <a:cs typeface="Times New Roman"/>
                <a:sym typeface="Times New Roman"/>
              </a:rPr>
              <a:t>Which routing table principle is not correct?</a:t>
            </a:r>
            <a:endParaRPr b="0" i="0" sz="1400" u="none" cap="none" strike="noStrike">
              <a:solidFill>
                <a:srgbClr val="000000"/>
              </a:solidFill>
              <a:latin typeface="Arial"/>
              <a:ea typeface="Arial"/>
              <a:cs typeface="Arial"/>
              <a:sym typeface="Arial"/>
            </a:endParaRPr>
          </a:p>
          <a:p>
            <a:pPr indent="-285750" lvl="0" marL="285750" marR="0" rtl="0" algn="just">
              <a:lnSpc>
                <a:spcPct val="100000"/>
              </a:lnSpc>
              <a:spcBef>
                <a:spcPts val="0"/>
              </a:spcBef>
              <a:spcAft>
                <a:spcPts val="0"/>
              </a:spcAft>
              <a:buClr>
                <a:srgbClr val="000000"/>
              </a:buClr>
              <a:buSzPts val="1800"/>
              <a:buFont typeface="Arial"/>
              <a:buChar char="•"/>
            </a:pPr>
            <a:r>
              <a:rPr b="0" i="0" lang="en-US" sz="1800" u="none" cap="none" strike="noStrike">
                <a:solidFill>
                  <a:schemeClr val="dk1"/>
                </a:solidFill>
                <a:highlight>
                  <a:srgbClr val="FFFFFF"/>
                </a:highlight>
                <a:latin typeface="Times New Roman"/>
                <a:ea typeface="Times New Roman"/>
                <a:cs typeface="Times New Roman"/>
                <a:sym typeface="Times New Roman"/>
              </a:rPr>
              <a:t>Every router makes its decision alone, based on the information it has in its own routing table.</a:t>
            </a:r>
            <a:endParaRPr b="0" i="0" sz="1400" u="none" cap="none" strike="noStrike">
              <a:solidFill>
                <a:srgbClr val="000000"/>
              </a:solidFill>
              <a:latin typeface="Arial"/>
              <a:ea typeface="Arial"/>
              <a:cs typeface="Arial"/>
              <a:sym typeface="Arial"/>
            </a:endParaRPr>
          </a:p>
          <a:p>
            <a:pPr indent="-285750" lvl="0" marL="285750" marR="0" rtl="0" algn="just">
              <a:lnSpc>
                <a:spcPct val="100000"/>
              </a:lnSpc>
              <a:spcBef>
                <a:spcPts val="0"/>
              </a:spcBef>
              <a:spcAft>
                <a:spcPts val="0"/>
              </a:spcAft>
              <a:buClr>
                <a:srgbClr val="000000"/>
              </a:buClr>
              <a:buSzPts val="1800"/>
              <a:buFont typeface="Arial"/>
              <a:buChar char="•"/>
            </a:pPr>
            <a:r>
              <a:rPr b="0" i="0" lang="en-US" sz="1800" u="none" cap="none" strike="noStrike">
                <a:solidFill>
                  <a:schemeClr val="dk1"/>
                </a:solidFill>
                <a:highlight>
                  <a:srgbClr val="FFFFFF"/>
                </a:highlight>
                <a:latin typeface="Times New Roman"/>
                <a:ea typeface="Times New Roman"/>
                <a:cs typeface="Times New Roman"/>
                <a:sym typeface="Times New Roman"/>
              </a:rPr>
              <a:t>The fact that one router has certain information in its routing table does not mean that other routers have the same information.</a:t>
            </a:r>
            <a:endParaRPr b="0" i="0" sz="1400" u="none" cap="none" strike="noStrike">
              <a:solidFill>
                <a:srgbClr val="000000"/>
              </a:solidFill>
              <a:latin typeface="Arial"/>
              <a:ea typeface="Arial"/>
              <a:cs typeface="Arial"/>
              <a:sym typeface="Arial"/>
            </a:endParaRPr>
          </a:p>
          <a:p>
            <a:pPr indent="-285750" lvl="0" marL="285750" marR="0" rtl="0" algn="just">
              <a:lnSpc>
                <a:spcPct val="100000"/>
              </a:lnSpc>
              <a:spcBef>
                <a:spcPts val="0"/>
              </a:spcBef>
              <a:spcAft>
                <a:spcPts val="0"/>
              </a:spcAft>
              <a:buClr>
                <a:srgbClr val="000000"/>
              </a:buClr>
              <a:buSzPts val="1800"/>
              <a:buFont typeface="Arial"/>
              <a:buChar char="•"/>
            </a:pPr>
            <a:r>
              <a:rPr b="0" i="0" lang="en-US" sz="1800" u="none" cap="none" strike="noStrike">
                <a:solidFill>
                  <a:schemeClr val="dk1"/>
                </a:solidFill>
                <a:highlight>
                  <a:srgbClr val="FFFFFF"/>
                </a:highlight>
                <a:latin typeface="Times New Roman"/>
                <a:ea typeface="Times New Roman"/>
                <a:cs typeface="Times New Roman"/>
                <a:sym typeface="Times New Roman"/>
              </a:rPr>
              <a:t>Routing information about a path from one network to another also provides routing information about the reverse, or return, path.</a:t>
            </a:r>
            <a:endParaRPr b="0" i="0" sz="1400" u="none" cap="none" strike="noStrike">
              <a:solidFill>
                <a:srgbClr val="000000"/>
              </a:solidFill>
              <a:latin typeface="Arial"/>
              <a:ea typeface="Arial"/>
              <a:cs typeface="Arial"/>
              <a:sym typeface="Arial"/>
            </a:endParaRPr>
          </a:p>
          <a:p>
            <a:pPr indent="-241300" lvl="0" marL="285750" marR="0" rtl="0" algn="just">
              <a:lnSpc>
                <a:spcPct val="100000"/>
              </a:lnSpc>
              <a:spcBef>
                <a:spcPts val="0"/>
              </a:spcBef>
              <a:spcAft>
                <a:spcPts val="0"/>
              </a:spcAft>
              <a:buClr>
                <a:srgbClr val="000000"/>
              </a:buClr>
              <a:buSzPts val="700"/>
              <a:buFont typeface="Arial"/>
              <a:buNone/>
            </a:pPr>
            <a:r>
              <a:t/>
            </a:r>
            <a:endParaRPr b="0" i="0" sz="700" u="none" cap="none" strike="noStrike">
              <a:solidFill>
                <a:schemeClr val="dk1"/>
              </a:solidFill>
              <a:highlight>
                <a:srgbClr val="FFFFFF"/>
              </a:highlight>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1800"/>
              <a:buFont typeface="Arial"/>
              <a:buNone/>
            </a:pPr>
            <a:r>
              <a:rPr b="1" i="0" lang="en-US" sz="1800" u="none" cap="none" strike="noStrike">
                <a:solidFill>
                  <a:schemeClr val="dk1"/>
                </a:solidFill>
                <a:highlight>
                  <a:srgbClr val="FFFFFF"/>
                </a:highlight>
                <a:latin typeface="Times New Roman"/>
                <a:ea typeface="Times New Roman"/>
                <a:cs typeface="Times New Roman"/>
                <a:sym typeface="Times New Roman"/>
              </a:rPr>
              <a:t>Which type of routing automatically adapts to topology changes?</a:t>
            </a:r>
            <a:endParaRPr b="0" i="0" sz="1400" u="none" cap="none" strike="noStrike">
              <a:solidFill>
                <a:srgbClr val="000000"/>
              </a:solidFill>
              <a:latin typeface="Arial"/>
              <a:ea typeface="Arial"/>
              <a:cs typeface="Arial"/>
              <a:sym typeface="Arial"/>
            </a:endParaRPr>
          </a:p>
          <a:p>
            <a:pPr indent="-285750" lvl="0" marL="285750" marR="0" rtl="0" algn="just">
              <a:lnSpc>
                <a:spcPct val="100000"/>
              </a:lnSpc>
              <a:spcBef>
                <a:spcPts val="0"/>
              </a:spcBef>
              <a:spcAft>
                <a:spcPts val="0"/>
              </a:spcAft>
              <a:buClr>
                <a:srgbClr val="000000"/>
              </a:buClr>
              <a:buSzPts val="1800"/>
              <a:buFont typeface="Arial"/>
              <a:buChar char="•"/>
            </a:pPr>
            <a:r>
              <a:rPr b="0" i="0" lang="en-US" sz="1800" u="none" cap="none" strike="noStrike">
                <a:solidFill>
                  <a:schemeClr val="dk1"/>
                </a:solidFill>
                <a:highlight>
                  <a:srgbClr val="FFFFFF"/>
                </a:highlight>
                <a:latin typeface="Times New Roman"/>
                <a:ea typeface="Times New Roman"/>
                <a:cs typeface="Times New Roman"/>
                <a:sym typeface="Times New Roman"/>
              </a:rPr>
              <a:t>static routes</a:t>
            </a:r>
            <a:endParaRPr b="0" i="0" sz="1400" u="none" cap="none" strike="noStrike">
              <a:solidFill>
                <a:srgbClr val="000000"/>
              </a:solidFill>
              <a:latin typeface="Arial"/>
              <a:ea typeface="Arial"/>
              <a:cs typeface="Arial"/>
              <a:sym typeface="Arial"/>
            </a:endParaRPr>
          </a:p>
          <a:p>
            <a:pPr indent="-285750" lvl="0" marL="285750" marR="0" rtl="0" algn="just">
              <a:lnSpc>
                <a:spcPct val="100000"/>
              </a:lnSpc>
              <a:spcBef>
                <a:spcPts val="0"/>
              </a:spcBef>
              <a:spcAft>
                <a:spcPts val="0"/>
              </a:spcAft>
              <a:buClr>
                <a:srgbClr val="000000"/>
              </a:buClr>
              <a:buSzPts val="1800"/>
              <a:buFont typeface="Arial"/>
              <a:buChar char="•"/>
            </a:pPr>
            <a:r>
              <a:rPr b="0" i="0" lang="en-US" sz="1800" u="none" cap="none" strike="noStrike">
                <a:solidFill>
                  <a:schemeClr val="dk1"/>
                </a:solidFill>
                <a:highlight>
                  <a:srgbClr val="FFFFFF"/>
                </a:highlight>
                <a:latin typeface="Times New Roman"/>
                <a:ea typeface="Times New Roman"/>
                <a:cs typeface="Times New Roman"/>
                <a:sym typeface="Times New Roman"/>
              </a:rPr>
              <a:t>dynamic routing protocols</a:t>
            </a:r>
            <a:endParaRPr b="0" i="0" sz="1400" u="none" cap="none" strike="noStrike">
              <a:solidFill>
                <a:srgbClr val="000000"/>
              </a:solidFill>
              <a:latin typeface="Arial"/>
              <a:ea typeface="Arial"/>
              <a:cs typeface="Arial"/>
              <a:sym typeface="Arial"/>
            </a:endParaRPr>
          </a:p>
          <a:p>
            <a:pPr indent="-285750" lvl="0" marL="285750" marR="0" rtl="0" algn="just">
              <a:lnSpc>
                <a:spcPct val="100000"/>
              </a:lnSpc>
              <a:spcBef>
                <a:spcPts val="0"/>
              </a:spcBef>
              <a:spcAft>
                <a:spcPts val="0"/>
              </a:spcAft>
              <a:buClr>
                <a:srgbClr val="000000"/>
              </a:buClr>
              <a:buSzPts val="1800"/>
              <a:buFont typeface="Arial"/>
              <a:buChar char="•"/>
            </a:pPr>
            <a:r>
              <a:rPr b="0" i="0" lang="en-US" sz="1800" u="none" cap="none" strike="noStrike">
                <a:solidFill>
                  <a:schemeClr val="dk1"/>
                </a:solidFill>
                <a:highlight>
                  <a:srgbClr val="FFFFFF"/>
                </a:highlight>
                <a:latin typeface="Times New Roman"/>
                <a:ea typeface="Times New Roman"/>
                <a:cs typeface="Times New Roman"/>
                <a:sym typeface="Times New Roman"/>
              </a:rPr>
              <a:t>both static routes and dynamic routing protocols</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700"/>
              <a:buFont typeface="Arial"/>
              <a:buNone/>
            </a:pPr>
            <a:r>
              <a:t/>
            </a:r>
            <a:endParaRPr b="0" i="0" sz="700" u="none" cap="none" strike="noStrike">
              <a:solidFill>
                <a:schemeClr val="dk1"/>
              </a:solidFill>
              <a:highlight>
                <a:srgbClr val="FFFFFF"/>
              </a:highlight>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1800"/>
              <a:buFont typeface="Arial"/>
              <a:buNone/>
            </a:pPr>
            <a:r>
              <a:rPr b="1" i="0" lang="en-US" sz="1800" u="none" cap="none" strike="noStrike">
                <a:solidFill>
                  <a:schemeClr val="dk1"/>
                </a:solidFill>
                <a:highlight>
                  <a:srgbClr val="FFFFFF"/>
                </a:highlight>
                <a:latin typeface="Times New Roman"/>
                <a:ea typeface="Times New Roman"/>
                <a:cs typeface="Times New Roman"/>
                <a:sym typeface="Times New Roman"/>
              </a:rPr>
              <a:t>What term is used to describe routing over two or more paths to a destination with equal cost metrics?</a:t>
            </a:r>
            <a:endParaRPr b="0" i="0" sz="1400" u="none" cap="none" strike="noStrike">
              <a:solidFill>
                <a:srgbClr val="000000"/>
              </a:solidFill>
              <a:latin typeface="Arial"/>
              <a:ea typeface="Arial"/>
              <a:cs typeface="Arial"/>
              <a:sym typeface="Arial"/>
            </a:endParaRPr>
          </a:p>
          <a:p>
            <a:pPr indent="-285750" lvl="0" marL="285750" marR="0" rtl="0" algn="just">
              <a:lnSpc>
                <a:spcPct val="100000"/>
              </a:lnSpc>
              <a:spcBef>
                <a:spcPts val="0"/>
              </a:spcBef>
              <a:spcAft>
                <a:spcPts val="0"/>
              </a:spcAft>
              <a:buClr>
                <a:srgbClr val="000000"/>
              </a:buClr>
              <a:buSzPts val="1800"/>
              <a:buFont typeface="Arial"/>
              <a:buChar char="•"/>
            </a:pPr>
            <a:r>
              <a:rPr b="0" i="0" lang="en-US" sz="1800" u="none" cap="none" strike="noStrike">
                <a:solidFill>
                  <a:schemeClr val="dk1"/>
                </a:solidFill>
                <a:highlight>
                  <a:srgbClr val="FFFFFF"/>
                </a:highlight>
                <a:latin typeface="Times New Roman"/>
                <a:ea typeface="Times New Roman"/>
                <a:cs typeface="Times New Roman"/>
                <a:sym typeface="Times New Roman"/>
              </a:rPr>
              <a:t>equal path selection</a:t>
            </a:r>
            <a:endParaRPr b="0" i="0" sz="1400" u="none" cap="none" strike="noStrike">
              <a:solidFill>
                <a:srgbClr val="000000"/>
              </a:solidFill>
              <a:latin typeface="Arial"/>
              <a:ea typeface="Arial"/>
              <a:cs typeface="Arial"/>
              <a:sym typeface="Arial"/>
            </a:endParaRPr>
          </a:p>
          <a:p>
            <a:pPr indent="-285750" lvl="0" marL="285750" marR="0" rtl="0" algn="just">
              <a:lnSpc>
                <a:spcPct val="100000"/>
              </a:lnSpc>
              <a:spcBef>
                <a:spcPts val="0"/>
              </a:spcBef>
              <a:spcAft>
                <a:spcPts val="0"/>
              </a:spcAft>
              <a:buClr>
                <a:srgbClr val="000000"/>
              </a:buClr>
              <a:buSzPts val="1800"/>
              <a:buFont typeface="Arial"/>
              <a:buChar char="•"/>
            </a:pPr>
            <a:r>
              <a:rPr b="0" i="0" lang="en-US" sz="1800" u="none" cap="none" strike="noStrike">
                <a:solidFill>
                  <a:schemeClr val="dk1"/>
                </a:solidFill>
                <a:highlight>
                  <a:srgbClr val="FFFFFF"/>
                </a:highlight>
                <a:latin typeface="Times New Roman"/>
                <a:ea typeface="Times New Roman"/>
                <a:cs typeface="Times New Roman"/>
                <a:sym typeface="Times New Roman"/>
              </a:rPr>
              <a:t>oqual packot forward</a:t>
            </a:r>
            <a:endParaRPr b="0" i="0" sz="1400" u="none" cap="none" strike="noStrike">
              <a:solidFill>
                <a:srgbClr val="000000"/>
              </a:solidFill>
              <a:latin typeface="Arial"/>
              <a:ea typeface="Arial"/>
              <a:cs typeface="Arial"/>
              <a:sym typeface="Arial"/>
            </a:endParaRPr>
          </a:p>
          <a:p>
            <a:pPr indent="-285750" lvl="0" marL="285750" marR="0" rtl="0" algn="just">
              <a:lnSpc>
                <a:spcPct val="100000"/>
              </a:lnSpc>
              <a:spcBef>
                <a:spcPts val="0"/>
              </a:spcBef>
              <a:spcAft>
                <a:spcPts val="0"/>
              </a:spcAft>
              <a:buClr>
                <a:srgbClr val="000000"/>
              </a:buClr>
              <a:buSzPts val="1800"/>
              <a:buFont typeface="Arial"/>
              <a:buChar char="•"/>
            </a:pPr>
            <a:r>
              <a:rPr b="0" i="0" lang="en-US" sz="1800" u="none" cap="none" strike="noStrike">
                <a:solidFill>
                  <a:schemeClr val="dk1"/>
                </a:solidFill>
                <a:highlight>
                  <a:srgbClr val="FFFFFF"/>
                </a:highlight>
                <a:latin typeface="Times New Roman"/>
                <a:ea typeface="Times New Roman"/>
                <a:cs typeface="Times New Roman"/>
                <a:sym typeface="Times New Roman"/>
              </a:rPr>
              <a:t>equal cost load balancing</a:t>
            </a:r>
            <a:endParaRPr b="0" i="0" sz="1400" u="none" cap="none" strike="noStrike">
              <a:solidFill>
                <a:srgbClr val="000000"/>
              </a:solidFill>
              <a:latin typeface="Arial"/>
              <a:ea typeface="Arial"/>
              <a:cs typeface="Arial"/>
              <a:sym typeface="Arial"/>
            </a:endParaRPr>
          </a:p>
          <a:p>
            <a:pPr indent="-285750" lvl="0" marL="285750" marR="0" rtl="0" algn="just">
              <a:lnSpc>
                <a:spcPct val="100000"/>
              </a:lnSpc>
              <a:spcBef>
                <a:spcPts val="0"/>
              </a:spcBef>
              <a:spcAft>
                <a:spcPts val="0"/>
              </a:spcAft>
              <a:buClr>
                <a:srgbClr val="000000"/>
              </a:buClr>
              <a:buSzPts val="1800"/>
              <a:buFont typeface="Arial"/>
              <a:buChar char="•"/>
            </a:pPr>
            <a:r>
              <a:rPr b="0" i="0" lang="en-US" sz="1800" u="none" cap="none" strike="noStrike">
                <a:solidFill>
                  <a:schemeClr val="dk1"/>
                </a:solidFill>
                <a:highlight>
                  <a:srgbClr val="FFFFFF"/>
                </a:highlight>
                <a:latin typeface="Times New Roman"/>
                <a:ea typeface="Times New Roman"/>
                <a:cs typeface="Times New Roman"/>
                <a:sym typeface="Times New Roman"/>
              </a:rPr>
              <a:t>cqual cost routing</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3"/>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Clr>
                <a:schemeClr val="dk1"/>
              </a:buClr>
              <a:buSzPts val="2800"/>
              <a:buFont typeface="Times New Roman"/>
              <a:buNone/>
            </a:pPr>
            <a:r>
              <a:rPr b="1" lang="en-US"/>
              <a:t>  Routing Algorithm</a:t>
            </a:r>
            <a:endParaRPr/>
          </a:p>
        </p:txBody>
      </p:sp>
      <p:sp>
        <p:nvSpPr>
          <p:cNvPr id="101" name="Google Shape;101;p3"/>
          <p:cNvSpPr txBox="1"/>
          <p:nvPr>
            <p:ph idx="1" type="body"/>
          </p:nvPr>
        </p:nvSpPr>
        <p:spPr>
          <a:xfrm>
            <a:off x="169545" y="936943"/>
            <a:ext cx="4225290" cy="2540635"/>
          </a:xfrm>
          <a:prstGeom prst="rect">
            <a:avLst/>
          </a:prstGeom>
          <a:noFill/>
          <a:ln>
            <a:noFill/>
          </a:ln>
        </p:spPr>
        <p:txBody>
          <a:bodyPr anchorCtr="0" anchor="ctr" bIns="79350" lIns="0" spcFirstLastPara="1" rIns="0" wrap="square" tIns="0">
            <a:spAutoFit/>
          </a:bodyPr>
          <a:lstStyle/>
          <a:p>
            <a:pPr indent="0" lvl="0" marL="0" marR="0" rtl="0" algn="just">
              <a:lnSpc>
                <a:spcPct val="100000"/>
              </a:lnSpc>
              <a:spcBef>
                <a:spcPts val="0"/>
              </a:spcBef>
              <a:spcAft>
                <a:spcPts val="0"/>
              </a:spcAft>
              <a:buClr>
                <a:schemeClr val="dk1"/>
              </a:buClr>
              <a:buSzPts val="1800"/>
              <a:buFont typeface="Arial"/>
              <a:buNone/>
            </a:pPr>
            <a:r>
              <a:rPr b="1" i="0" lang="en-US" sz="2000" u="none" cap="none" strike="noStrike">
                <a:solidFill>
                  <a:srgbClr val="222222"/>
                </a:solidFill>
                <a:latin typeface="Times New Roman"/>
                <a:ea typeface="Times New Roman"/>
                <a:cs typeface="Times New Roman"/>
                <a:sym typeface="Times New Roman"/>
              </a:rPr>
              <a:t>Routing:</a:t>
            </a:r>
            <a:r>
              <a:rPr b="0" i="0" lang="en-US" sz="2000" u="none" cap="none" strike="noStrike">
                <a:solidFill>
                  <a:srgbClr val="222222"/>
                </a:solidFill>
                <a:latin typeface="Times New Roman"/>
                <a:ea typeface="Times New Roman"/>
                <a:cs typeface="Times New Roman"/>
                <a:sym typeface="Times New Roman"/>
              </a:rPr>
              <a:t> The process of selecting best path among the various options available.</a:t>
            </a:r>
            <a:endParaRPr/>
          </a:p>
          <a:p>
            <a:pPr indent="0" lvl="0" marL="0" marR="0" rtl="0" algn="just">
              <a:lnSpc>
                <a:spcPct val="100000"/>
              </a:lnSpc>
              <a:spcBef>
                <a:spcPts val="0"/>
              </a:spcBef>
              <a:spcAft>
                <a:spcPts val="0"/>
              </a:spcAft>
              <a:buClr>
                <a:schemeClr val="dk1"/>
              </a:buClr>
              <a:buSzPts val="1800"/>
              <a:buFont typeface="Arial"/>
              <a:buNone/>
            </a:pPr>
            <a:r>
              <a:rPr b="0" i="0" lang="en-US" sz="2000" u="none" cap="none" strike="noStrike">
                <a:solidFill>
                  <a:srgbClr val="222222"/>
                </a:solidFill>
                <a:latin typeface="Times New Roman"/>
                <a:ea typeface="Times New Roman"/>
                <a:cs typeface="Times New Roman"/>
                <a:sym typeface="Times New Roman"/>
              </a:rPr>
              <a:t>It is of various types: Static, Dynamic and Default.</a:t>
            </a:r>
            <a:r>
              <a:rPr b="0" i="0" lang="en-US" sz="1200" u="none" cap="none" strike="noStrike">
                <a:solidFill>
                  <a:srgbClr val="222222"/>
                </a:solidFill>
                <a:latin typeface="Open Sans"/>
                <a:ea typeface="Open Sans"/>
                <a:cs typeface="Open Sans"/>
                <a:sym typeface="Open Sans"/>
              </a:rPr>
              <a:t> </a:t>
            </a:r>
            <a:r>
              <a:rPr b="0" i="0" lang="en-US" sz="2000" u="none" cap="none" strike="noStrike">
                <a:solidFill>
                  <a:srgbClr val="222222"/>
                </a:solidFill>
                <a:latin typeface="Times New Roman"/>
                <a:ea typeface="Times New Roman"/>
                <a:cs typeface="Times New Roman"/>
                <a:sym typeface="Times New Roman"/>
              </a:rPr>
              <a:t>Routers will maintain intelligence of the network topology and forward packets based on destinations, selecting the best path across that topology.  </a:t>
            </a:r>
            <a:endParaRPr b="0" i="0" sz="2000" u="none" cap="none" strike="noStrike">
              <a:solidFill>
                <a:schemeClr val="dk1"/>
              </a:solidFill>
              <a:latin typeface="Times New Roman"/>
              <a:ea typeface="Times New Roman"/>
              <a:cs typeface="Times New Roman"/>
              <a:sym typeface="Times New Roman"/>
            </a:endParaRPr>
          </a:p>
        </p:txBody>
      </p:sp>
      <p:pic>
        <p:nvPicPr>
          <p:cNvPr descr="Image result for routing " id="102" name="Google Shape;102;p3"/>
          <p:cNvPicPr preferRelativeResize="0"/>
          <p:nvPr/>
        </p:nvPicPr>
        <p:blipFill rotWithShape="1">
          <a:blip r:embed="rId3">
            <a:alphaModFix/>
          </a:blip>
          <a:srcRect b="76978" l="14217" r="14485" t="0"/>
          <a:stretch/>
        </p:blipFill>
        <p:spPr>
          <a:xfrm>
            <a:off x="5969635" y="933450"/>
            <a:ext cx="2692400" cy="433705"/>
          </a:xfrm>
          <a:prstGeom prst="rect">
            <a:avLst/>
          </a:prstGeom>
          <a:noFill/>
          <a:ln>
            <a:noFill/>
          </a:ln>
        </p:spPr>
      </p:pic>
      <p:sp>
        <p:nvSpPr>
          <p:cNvPr id="103" name="Google Shape;103;p3"/>
          <p:cNvSpPr txBox="1"/>
          <p:nvPr/>
        </p:nvSpPr>
        <p:spPr>
          <a:xfrm>
            <a:off x="619125" y="6402070"/>
            <a:ext cx="2432188" cy="276999"/>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Figure: 2 Router and Bridge</a:t>
            </a:r>
            <a:endParaRPr b="0" i="0" sz="1400" u="none" cap="none" strike="noStrike">
              <a:solidFill>
                <a:srgbClr val="000000"/>
              </a:solidFill>
              <a:latin typeface="Arial"/>
              <a:ea typeface="Arial"/>
              <a:cs typeface="Arial"/>
              <a:sym typeface="Arial"/>
            </a:endParaRPr>
          </a:p>
        </p:txBody>
      </p:sp>
      <p:sp>
        <p:nvSpPr>
          <p:cNvPr id="104" name="Google Shape;104;p3"/>
          <p:cNvSpPr txBox="1"/>
          <p:nvPr/>
        </p:nvSpPr>
        <p:spPr>
          <a:xfrm>
            <a:off x="4324351" y="3904955"/>
            <a:ext cx="4575175" cy="46166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Figure: 1 Source to destination Delivery of packets across different networks</a:t>
            </a:r>
            <a:endParaRPr b="0" i="0" sz="1400" u="none" cap="none" strike="noStrike">
              <a:solidFill>
                <a:srgbClr val="000000"/>
              </a:solidFill>
              <a:latin typeface="Arial"/>
              <a:ea typeface="Arial"/>
              <a:cs typeface="Arial"/>
              <a:sym typeface="Arial"/>
            </a:endParaRPr>
          </a:p>
        </p:txBody>
      </p:sp>
      <p:sp>
        <p:nvSpPr>
          <p:cNvPr id="105" name="Google Shape;105;p3"/>
          <p:cNvSpPr txBox="1"/>
          <p:nvPr/>
        </p:nvSpPr>
        <p:spPr>
          <a:xfrm>
            <a:off x="6239511" y="6431486"/>
            <a:ext cx="2285364" cy="276999"/>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Figure: 3 Path Determination</a:t>
            </a:r>
            <a:endParaRPr b="0" i="0" sz="1400" u="none" cap="none" strike="noStrike">
              <a:solidFill>
                <a:srgbClr val="000000"/>
              </a:solidFill>
              <a:latin typeface="Arial"/>
              <a:ea typeface="Arial"/>
              <a:cs typeface="Arial"/>
              <a:sym typeface="Arial"/>
            </a:endParaRPr>
          </a:p>
        </p:txBody>
      </p:sp>
      <p:pic>
        <p:nvPicPr>
          <p:cNvPr id="106" name="Google Shape;106;p3"/>
          <p:cNvPicPr preferRelativeResize="0"/>
          <p:nvPr/>
        </p:nvPicPr>
        <p:blipFill rotWithShape="1">
          <a:blip r:embed="rId4">
            <a:alphaModFix/>
          </a:blip>
          <a:srcRect b="31041" l="29483" r="36354" t="30278"/>
          <a:stretch/>
        </p:blipFill>
        <p:spPr>
          <a:xfrm>
            <a:off x="5065456" y="1440371"/>
            <a:ext cx="3834070" cy="2441890"/>
          </a:xfrm>
          <a:prstGeom prst="rect">
            <a:avLst/>
          </a:prstGeom>
          <a:noFill/>
          <a:ln>
            <a:noFill/>
          </a:ln>
        </p:spPr>
      </p:pic>
      <p:pic>
        <p:nvPicPr>
          <p:cNvPr id="107" name="Google Shape;107;p3"/>
          <p:cNvPicPr preferRelativeResize="0"/>
          <p:nvPr/>
        </p:nvPicPr>
        <p:blipFill rotWithShape="1">
          <a:blip r:embed="rId5">
            <a:alphaModFix/>
          </a:blip>
          <a:srcRect b="0" l="0" r="0" t="15305"/>
          <a:stretch/>
        </p:blipFill>
        <p:spPr>
          <a:xfrm>
            <a:off x="4725353" y="4366620"/>
            <a:ext cx="4301488" cy="2087713"/>
          </a:xfrm>
          <a:prstGeom prst="rect">
            <a:avLst/>
          </a:prstGeom>
          <a:noFill/>
          <a:ln>
            <a:noFill/>
          </a:ln>
        </p:spPr>
      </p:pic>
      <p:pic>
        <p:nvPicPr>
          <p:cNvPr id="108" name="Google Shape;108;p3"/>
          <p:cNvPicPr preferRelativeResize="0"/>
          <p:nvPr/>
        </p:nvPicPr>
        <p:blipFill rotWithShape="1">
          <a:blip r:embed="rId6">
            <a:alphaModFix/>
          </a:blip>
          <a:srcRect b="0" l="0" r="2543" t="10954"/>
          <a:stretch/>
        </p:blipFill>
        <p:spPr>
          <a:xfrm>
            <a:off x="348730" y="3669506"/>
            <a:ext cx="4069918" cy="2540635"/>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pic>
        <p:nvPicPr>
          <p:cNvPr descr="See the source image" id="326" name="Google Shape;326;p29"/>
          <p:cNvPicPr preferRelativeResize="0"/>
          <p:nvPr/>
        </p:nvPicPr>
        <p:blipFill rotWithShape="1">
          <a:blip r:embed="rId3">
            <a:alphaModFix/>
          </a:blip>
          <a:srcRect b="0" l="0" r="0" t="0"/>
          <a:stretch/>
        </p:blipFill>
        <p:spPr>
          <a:xfrm>
            <a:off x="0" y="163513"/>
            <a:ext cx="9143999" cy="653097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4"/>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Clr>
                <a:schemeClr val="dk1"/>
              </a:buClr>
              <a:buSzPts val="2800"/>
              <a:buFont typeface="Times New Roman"/>
              <a:buNone/>
            </a:pPr>
            <a:r>
              <a:rPr b="1" lang="en-US"/>
              <a:t>  Types of Routing Protocols</a:t>
            </a:r>
            <a:endParaRPr/>
          </a:p>
        </p:txBody>
      </p:sp>
      <p:pic>
        <p:nvPicPr>
          <p:cNvPr descr="ROUTING PROTOCOL" id="114" name="Google Shape;114;p4"/>
          <p:cNvPicPr preferRelativeResize="0"/>
          <p:nvPr/>
        </p:nvPicPr>
        <p:blipFill rotWithShape="1">
          <a:blip r:embed="rId3">
            <a:alphaModFix/>
          </a:blip>
          <a:srcRect b="5822" l="2803" r="9645" t="1699"/>
          <a:stretch/>
        </p:blipFill>
        <p:spPr>
          <a:xfrm>
            <a:off x="1451610" y="900816"/>
            <a:ext cx="5706110" cy="5624195"/>
          </a:xfrm>
          <a:prstGeom prst="rect">
            <a:avLst/>
          </a:prstGeom>
          <a:noFill/>
          <a:ln>
            <a:noFill/>
          </a:ln>
        </p:spPr>
      </p:pic>
      <p:sp>
        <p:nvSpPr>
          <p:cNvPr id="115" name="Google Shape;115;p4"/>
          <p:cNvSpPr txBox="1"/>
          <p:nvPr/>
        </p:nvSpPr>
        <p:spPr>
          <a:xfrm>
            <a:off x="2797366" y="6436206"/>
            <a:ext cx="3126354" cy="276999"/>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Figure: 4 Routing Protocol Classification</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5"/>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Clr>
                <a:schemeClr val="dk1"/>
              </a:buClr>
              <a:buSzPts val="2800"/>
              <a:buFont typeface="Times New Roman"/>
              <a:buNone/>
            </a:pPr>
            <a:r>
              <a:rPr b="1" lang="en-US"/>
              <a:t>   Static vs Dynamic Routing</a:t>
            </a:r>
            <a:endParaRPr/>
          </a:p>
        </p:txBody>
      </p:sp>
      <p:pic>
        <p:nvPicPr>
          <p:cNvPr descr="ns-static_vs_dynamic_routing-f" id="121" name="Google Shape;121;p5"/>
          <p:cNvPicPr preferRelativeResize="0"/>
          <p:nvPr/>
        </p:nvPicPr>
        <p:blipFill rotWithShape="1">
          <a:blip r:embed="rId3">
            <a:alphaModFix/>
          </a:blip>
          <a:srcRect b="15365" l="9347" r="9757" t="12489"/>
          <a:stretch/>
        </p:blipFill>
        <p:spPr>
          <a:xfrm>
            <a:off x="143510" y="1010920"/>
            <a:ext cx="8822055" cy="499618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6"/>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Clr>
                <a:schemeClr val="dk1"/>
              </a:buClr>
              <a:buSzPts val="2800"/>
              <a:buFont typeface="Times New Roman"/>
              <a:buNone/>
            </a:pPr>
            <a:r>
              <a:rPr b="1" lang="en-US"/>
              <a:t>   Static vs Dynamic Routing</a:t>
            </a:r>
            <a:endParaRPr/>
          </a:p>
        </p:txBody>
      </p:sp>
      <p:sp>
        <p:nvSpPr>
          <p:cNvPr id="127" name="Google Shape;127;p6"/>
          <p:cNvSpPr txBox="1"/>
          <p:nvPr/>
        </p:nvSpPr>
        <p:spPr>
          <a:xfrm>
            <a:off x="846454" y="1285101"/>
            <a:ext cx="6987209" cy="34163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0000"/>
                </a:solidFill>
                <a:latin typeface="Times New Roman"/>
                <a:ea typeface="Times New Roman"/>
                <a:cs typeface="Times New Roman"/>
                <a:sym typeface="Times New Roman"/>
              </a:rPr>
              <a:t>Static vs. dynamic routes</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Times New Roman"/>
                <a:ea typeface="Times New Roman"/>
                <a:cs typeface="Times New Roman"/>
                <a:sym typeface="Times New Roman"/>
              </a:rPr>
              <a:t>Static routes:</a:t>
            </a:r>
            <a:endParaRPr b="0" i="0" sz="1400" u="none" cap="none" strike="noStrike">
              <a:solidFill>
                <a:srgbClr val="000000"/>
              </a:solidFill>
              <a:latin typeface="Arial"/>
              <a:ea typeface="Arial"/>
              <a:cs typeface="Arial"/>
              <a:sym typeface="Arial"/>
            </a:endParaRPr>
          </a:p>
          <a:p>
            <a:pPr indent="-268288" lvl="4" marL="804863" marR="0" rtl="0" algn="l">
              <a:lnSpc>
                <a:spcPct val="100000"/>
              </a:lnSpc>
              <a:spcBef>
                <a:spcPts val="0"/>
              </a:spcBef>
              <a:spcAft>
                <a:spcPts val="0"/>
              </a:spcAft>
              <a:buClr>
                <a:srgbClr val="000000"/>
              </a:buClr>
              <a:buSzPts val="1800"/>
              <a:buFont typeface="Noto Sans Symbols"/>
              <a:buChar char="▪"/>
            </a:pPr>
            <a:r>
              <a:rPr b="0" i="0" lang="en-US" sz="1800" u="none" cap="none" strike="noStrike">
                <a:solidFill>
                  <a:srgbClr val="000000"/>
                </a:solidFill>
                <a:latin typeface="Times New Roman"/>
                <a:ea typeface="Times New Roman"/>
                <a:cs typeface="Times New Roman"/>
                <a:sym typeface="Times New Roman"/>
              </a:rPr>
              <a:t>For hiding parts of an internetwork.</a:t>
            </a:r>
            <a:endParaRPr b="0" i="0" sz="1400" u="none" cap="none" strike="noStrike">
              <a:solidFill>
                <a:srgbClr val="000000"/>
              </a:solidFill>
              <a:latin typeface="Arial"/>
              <a:ea typeface="Arial"/>
              <a:cs typeface="Arial"/>
              <a:sym typeface="Arial"/>
            </a:endParaRPr>
          </a:p>
          <a:p>
            <a:pPr indent="-268288" lvl="2" marL="804863" marR="0" rtl="0" algn="l">
              <a:lnSpc>
                <a:spcPct val="100000"/>
              </a:lnSpc>
              <a:spcBef>
                <a:spcPts val="0"/>
              </a:spcBef>
              <a:spcAft>
                <a:spcPts val="0"/>
              </a:spcAft>
              <a:buClr>
                <a:srgbClr val="000000"/>
              </a:buClr>
              <a:buSzPts val="1800"/>
              <a:buFont typeface="Noto Sans Symbols"/>
              <a:buChar char="▪"/>
            </a:pPr>
            <a:r>
              <a:rPr b="0" i="0" lang="en-US" sz="1800" u="none" cap="none" strike="noStrike">
                <a:solidFill>
                  <a:srgbClr val="000000"/>
                </a:solidFill>
                <a:latin typeface="Times New Roman"/>
                <a:ea typeface="Times New Roman"/>
                <a:cs typeface="Times New Roman"/>
                <a:sym typeface="Times New Roman"/>
              </a:rPr>
              <a:t>To test a particular link in a network.</a:t>
            </a:r>
            <a:endParaRPr b="0" i="0" sz="1400" u="none" cap="none" strike="noStrike">
              <a:solidFill>
                <a:srgbClr val="000000"/>
              </a:solidFill>
              <a:latin typeface="Arial"/>
              <a:ea typeface="Arial"/>
              <a:cs typeface="Arial"/>
              <a:sym typeface="Arial"/>
            </a:endParaRPr>
          </a:p>
          <a:p>
            <a:pPr indent="-268288" lvl="2" marL="804863" marR="0" rtl="0" algn="l">
              <a:lnSpc>
                <a:spcPct val="100000"/>
              </a:lnSpc>
              <a:spcBef>
                <a:spcPts val="0"/>
              </a:spcBef>
              <a:spcAft>
                <a:spcPts val="0"/>
              </a:spcAft>
              <a:buClr>
                <a:srgbClr val="000000"/>
              </a:buClr>
              <a:buSzPts val="1800"/>
              <a:buFont typeface="Noto Sans Symbols"/>
              <a:buChar char="▪"/>
            </a:pPr>
            <a:r>
              <a:rPr b="0" i="0" lang="en-US" sz="1800" u="none" cap="none" strike="noStrike">
                <a:solidFill>
                  <a:srgbClr val="000000"/>
                </a:solidFill>
                <a:latin typeface="Times New Roman"/>
                <a:ea typeface="Times New Roman"/>
                <a:cs typeface="Times New Roman"/>
                <a:sym typeface="Times New Roman"/>
              </a:rPr>
              <a:t>For maintaining routing tables whenever there is only one path to a destination network.</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Times New Roman"/>
                <a:ea typeface="Times New Roman"/>
                <a:cs typeface="Times New Roman"/>
                <a:sym typeface="Times New Roman"/>
              </a:rPr>
              <a:t>Dynamic routes:</a:t>
            </a:r>
            <a:endParaRPr b="0" i="0" sz="1400" u="none" cap="none" strike="noStrike">
              <a:solidFill>
                <a:srgbClr val="000000"/>
              </a:solidFill>
              <a:latin typeface="Arial"/>
              <a:ea typeface="Arial"/>
              <a:cs typeface="Arial"/>
              <a:sym typeface="Arial"/>
            </a:endParaRPr>
          </a:p>
          <a:p>
            <a:pPr indent="-268288" lvl="0" marL="804863" marR="0" rtl="0" algn="l">
              <a:lnSpc>
                <a:spcPct val="100000"/>
              </a:lnSpc>
              <a:spcBef>
                <a:spcPts val="0"/>
              </a:spcBef>
              <a:spcAft>
                <a:spcPts val="0"/>
              </a:spcAft>
              <a:buClr>
                <a:srgbClr val="000000"/>
              </a:buClr>
              <a:buSzPts val="1800"/>
              <a:buFont typeface="Noto Sans Symbols"/>
              <a:buChar char="▪"/>
            </a:pPr>
            <a:r>
              <a:rPr b="0" i="0" lang="en-US" sz="1800" u="none" cap="none" strike="noStrike">
                <a:solidFill>
                  <a:srgbClr val="000000"/>
                </a:solidFill>
                <a:latin typeface="Times New Roman"/>
                <a:ea typeface="Times New Roman"/>
                <a:cs typeface="Times New Roman"/>
                <a:sym typeface="Times New Roman"/>
              </a:rPr>
              <a:t>Maintenance of routing table.</a:t>
            </a:r>
            <a:endParaRPr b="0" i="0" sz="1400" u="none" cap="none" strike="noStrike">
              <a:solidFill>
                <a:srgbClr val="000000"/>
              </a:solidFill>
              <a:latin typeface="Arial"/>
              <a:ea typeface="Arial"/>
              <a:cs typeface="Arial"/>
              <a:sym typeface="Arial"/>
            </a:endParaRPr>
          </a:p>
          <a:p>
            <a:pPr indent="-268288" lvl="0" marL="804863" marR="0" rtl="0" algn="l">
              <a:lnSpc>
                <a:spcPct val="100000"/>
              </a:lnSpc>
              <a:spcBef>
                <a:spcPts val="0"/>
              </a:spcBef>
              <a:spcAft>
                <a:spcPts val="0"/>
              </a:spcAft>
              <a:buClr>
                <a:srgbClr val="000000"/>
              </a:buClr>
              <a:buSzPts val="1800"/>
              <a:buFont typeface="Noto Sans Symbols"/>
              <a:buChar char="▪"/>
            </a:pPr>
            <a:r>
              <a:rPr b="0" i="0" lang="en-US" sz="1800" u="none" cap="none" strike="noStrike">
                <a:solidFill>
                  <a:srgbClr val="000000"/>
                </a:solidFill>
                <a:latin typeface="Times New Roman"/>
                <a:ea typeface="Times New Roman"/>
                <a:cs typeface="Times New Roman"/>
                <a:sym typeface="Times New Roman"/>
              </a:rPr>
              <a:t>Timely distribution of information in the form of routing updates.</a:t>
            </a:r>
            <a:endParaRPr b="0" i="0" sz="1400" u="none" cap="none" strike="noStrike">
              <a:solidFill>
                <a:srgbClr val="000000"/>
              </a:solidFill>
              <a:latin typeface="Arial"/>
              <a:ea typeface="Arial"/>
              <a:cs typeface="Arial"/>
              <a:sym typeface="Arial"/>
            </a:endParaRPr>
          </a:p>
          <a:p>
            <a:pPr indent="-268288" lvl="0" marL="804863" marR="0" rtl="0" algn="l">
              <a:lnSpc>
                <a:spcPct val="100000"/>
              </a:lnSpc>
              <a:spcBef>
                <a:spcPts val="0"/>
              </a:spcBef>
              <a:spcAft>
                <a:spcPts val="0"/>
              </a:spcAft>
              <a:buClr>
                <a:srgbClr val="000000"/>
              </a:buClr>
              <a:buSzPts val="1800"/>
              <a:buFont typeface="Noto Sans Symbols"/>
              <a:buChar char="▪"/>
            </a:pPr>
            <a:r>
              <a:rPr b="0" i="0" lang="en-US" sz="1800" u="none" cap="none" strike="noStrike">
                <a:solidFill>
                  <a:srgbClr val="000000"/>
                </a:solidFill>
                <a:latin typeface="Times New Roman"/>
                <a:ea typeface="Times New Roman"/>
                <a:cs typeface="Times New Roman"/>
                <a:sym typeface="Times New Roman"/>
              </a:rPr>
              <a:t>Relies on routing protocol to share knowledge.</a:t>
            </a:r>
            <a:endParaRPr b="0" i="0" sz="1400" u="none" cap="none" strike="noStrike">
              <a:solidFill>
                <a:srgbClr val="000000"/>
              </a:solidFill>
              <a:latin typeface="Arial"/>
              <a:ea typeface="Arial"/>
              <a:cs typeface="Arial"/>
              <a:sym typeface="Arial"/>
            </a:endParaRPr>
          </a:p>
          <a:p>
            <a:pPr indent="-268288" lvl="0" marL="804863" marR="0" rtl="0" algn="l">
              <a:lnSpc>
                <a:spcPct val="100000"/>
              </a:lnSpc>
              <a:spcBef>
                <a:spcPts val="0"/>
              </a:spcBef>
              <a:spcAft>
                <a:spcPts val="0"/>
              </a:spcAft>
              <a:buClr>
                <a:srgbClr val="000000"/>
              </a:buClr>
              <a:buSzPts val="1800"/>
              <a:buFont typeface="Noto Sans Symbols"/>
              <a:buChar char="▪"/>
            </a:pPr>
            <a:r>
              <a:rPr b="0" i="0" lang="en-US" sz="1800" u="none" cap="none" strike="noStrike">
                <a:solidFill>
                  <a:srgbClr val="000000"/>
                </a:solidFill>
                <a:latin typeface="Times New Roman"/>
                <a:ea typeface="Times New Roman"/>
                <a:cs typeface="Times New Roman"/>
                <a:sym typeface="Times New Roman"/>
              </a:rPr>
              <a:t>Routers can adjust to changing network conditions.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7"/>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Clr>
                <a:schemeClr val="dk1"/>
              </a:buClr>
              <a:buSzPts val="2800"/>
              <a:buFont typeface="Times New Roman"/>
              <a:buNone/>
            </a:pPr>
            <a:r>
              <a:rPr b="1" lang="en-US"/>
              <a:t>  Static Routing:Configuration</a:t>
            </a:r>
            <a:endParaRPr/>
          </a:p>
        </p:txBody>
      </p:sp>
      <p:pic>
        <p:nvPicPr>
          <p:cNvPr id="133" name="Google Shape;133;p7"/>
          <p:cNvPicPr preferRelativeResize="0"/>
          <p:nvPr/>
        </p:nvPicPr>
        <p:blipFill rotWithShape="1">
          <a:blip r:embed="rId3">
            <a:alphaModFix/>
          </a:blip>
          <a:srcRect b="0" l="0" r="0" t="0"/>
          <a:stretch/>
        </p:blipFill>
        <p:spPr>
          <a:xfrm>
            <a:off x="621665" y="1181735"/>
            <a:ext cx="7948295" cy="4801870"/>
          </a:xfrm>
          <a:prstGeom prst="rect">
            <a:avLst/>
          </a:prstGeom>
          <a:noFill/>
          <a:ln>
            <a:noFill/>
          </a:ln>
        </p:spPr>
      </p:pic>
      <p:sp>
        <p:nvSpPr>
          <p:cNvPr id="134" name="Google Shape;134;p7"/>
          <p:cNvSpPr txBox="1"/>
          <p:nvPr/>
        </p:nvSpPr>
        <p:spPr>
          <a:xfrm>
            <a:off x="2997447" y="6112800"/>
            <a:ext cx="4069273" cy="276999"/>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Figure: 5 Static Routes built by using IP Route Command</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8"/>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Clr>
                <a:schemeClr val="dk1"/>
              </a:buClr>
              <a:buSzPts val="2800"/>
              <a:buFont typeface="Times New Roman"/>
              <a:buNone/>
            </a:pPr>
            <a:r>
              <a:rPr b="1" lang="en-US"/>
              <a:t>  Dynamic Routing</a:t>
            </a:r>
            <a:endParaRPr/>
          </a:p>
        </p:txBody>
      </p:sp>
      <p:sp>
        <p:nvSpPr>
          <p:cNvPr id="140" name="Google Shape;140;p8"/>
          <p:cNvSpPr txBox="1"/>
          <p:nvPr/>
        </p:nvSpPr>
        <p:spPr>
          <a:xfrm>
            <a:off x="213995" y="1324628"/>
            <a:ext cx="8194714" cy="1338788"/>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Clr>
                <a:srgbClr val="000000"/>
              </a:buClr>
              <a:buSzPts val="1800"/>
              <a:buFont typeface="Arial"/>
              <a:buNone/>
            </a:pPr>
            <a:r>
              <a:rPr b="1" i="0" lang="en-US" sz="1800" u="none" cap="none" strike="noStrike">
                <a:solidFill>
                  <a:schemeClr val="dk1"/>
                </a:solidFill>
                <a:latin typeface="Times New Roman"/>
                <a:ea typeface="Times New Roman"/>
                <a:cs typeface="Times New Roman"/>
                <a:sym typeface="Times New Roman"/>
              </a:rPr>
              <a:t>Dynamic Routing </a:t>
            </a:r>
            <a:r>
              <a:rPr b="0" i="0" lang="en-US" sz="1800" u="none" cap="none" strike="noStrike">
                <a:solidFill>
                  <a:schemeClr val="dk1"/>
                </a:solidFill>
                <a:latin typeface="Times New Roman"/>
                <a:ea typeface="Times New Roman"/>
                <a:cs typeface="Times New Roman"/>
                <a:sym typeface="Times New Roman"/>
              </a:rPr>
              <a:t>is a network routing procedure that facilitates the routers to pick and choose the routing paths depending on the network structure’s logical changes in real-time. This is opposite to the typical traditional static network routing. </a:t>
            </a:r>
            <a:endParaRPr b="0" i="0" sz="1800" u="none" cap="none" strike="noStrike">
              <a:solidFill>
                <a:schemeClr val="dk1"/>
              </a:solidFill>
              <a:latin typeface="Times New Roman"/>
              <a:ea typeface="Times New Roman"/>
              <a:cs typeface="Times New Roman"/>
              <a:sym typeface="Times New Roman"/>
            </a:endParaRPr>
          </a:p>
        </p:txBody>
      </p:sp>
      <p:sp>
        <p:nvSpPr>
          <p:cNvPr id="141" name="Google Shape;141;p8"/>
          <p:cNvSpPr txBox="1"/>
          <p:nvPr/>
        </p:nvSpPr>
        <p:spPr>
          <a:xfrm>
            <a:off x="2405062" y="6171910"/>
            <a:ext cx="2934845" cy="276999"/>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Figure: 6 SCIP-MR1 Dynamic Routing</a:t>
            </a:r>
            <a:endParaRPr b="0" i="0" sz="1400" u="none" cap="none" strike="noStrike">
              <a:solidFill>
                <a:srgbClr val="000000"/>
              </a:solidFill>
              <a:latin typeface="Arial"/>
              <a:ea typeface="Arial"/>
              <a:cs typeface="Arial"/>
              <a:sym typeface="Arial"/>
            </a:endParaRPr>
          </a:p>
        </p:txBody>
      </p:sp>
      <p:pic>
        <p:nvPicPr>
          <p:cNvPr id="142" name="Google Shape;142;p8"/>
          <p:cNvPicPr preferRelativeResize="0"/>
          <p:nvPr/>
        </p:nvPicPr>
        <p:blipFill rotWithShape="1">
          <a:blip r:embed="rId3">
            <a:alphaModFix/>
          </a:blip>
          <a:srcRect b="0" l="0" r="0" t="9211"/>
          <a:stretch/>
        </p:blipFill>
        <p:spPr>
          <a:xfrm>
            <a:off x="1596543" y="3223967"/>
            <a:ext cx="5398145" cy="246511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44"/>
          <p:cNvSpPr txBox="1"/>
          <p:nvPr/>
        </p:nvSpPr>
        <p:spPr>
          <a:xfrm>
            <a:off x="285529" y="1507703"/>
            <a:ext cx="8773160" cy="4408859"/>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Clr>
                <a:srgbClr val="000000"/>
              </a:buClr>
              <a:buSzPts val="1700"/>
              <a:buFont typeface="Arial"/>
              <a:buNone/>
            </a:pPr>
            <a:r>
              <a:rPr b="1" i="0" lang="en-US" sz="1700" u="none" cap="none" strike="noStrike">
                <a:solidFill>
                  <a:srgbClr val="000000"/>
                </a:solidFill>
                <a:latin typeface="Times New Roman"/>
                <a:ea typeface="Times New Roman"/>
                <a:cs typeface="Times New Roman"/>
                <a:sym typeface="Times New Roman"/>
              </a:rPr>
              <a:t>Dynamic routing</a:t>
            </a:r>
            <a:r>
              <a:rPr b="0" i="0" lang="en-US" sz="1700" u="none" cap="none" strike="noStrike">
                <a:solidFill>
                  <a:srgbClr val="000000"/>
                </a:solidFill>
                <a:latin typeface="Times New Roman"/>
                <a:ea typeface="Times New Roman"/>
                <a:cs typeface="Times New Roman"/>
                <a:sym typeface="Times New Roman"/>
              </a:rPr>
              <a:t>, sometimes called adaptive routing, is more complex than static routing because it creates more possible routes to send packets across a network. Dynamic routes are typically used in larger, fluid networks where static routes would be cumbersome to maintain and frequently reconfigure. Because dynamic routing is more complicated, it consumes more bandwidth than static routing.</a:t>
            </a:r>
            <a:r>
              <a:rPr b="0" i="0" lang="en-US" sz="1700" u="none" cap="none" strike="noStrike">
                <a:solidFill>
                  <a:schemeClr val="lt1"/>
                </a:solidFill>
                <a:latin typeface="Times New Roman"/>
                <a:ea typeface="Times New Roman"/>
                <a:cs typeface="Times New Roman"/>
                <a:sym typeface="Times New Roman"/>
              </a:rPr>
              <a:t>.</a:t>
            </a:r>
            <a:endParaRPr b="0" i="0" sz="1700" u="none" cap="none" strike="noStrike">
              <a:solidFill>
                <a:srgbClr val="000000"/>
              </a:solidFill>
              <a:latin typeface="Times New Roman"/>
              <a:ea typeface="Times New Roman"/>
              <a:cs typeface="Times New Roman"/>
              <a:sym typeface="Times New Roman"/>
            </a:endParaRPr>
          </a:p>
          <a:p>
            <a:pPr indent="0" lvl="0" marL="0" marR="0" rtl="0" algn="just">
              <a:lnSpc>
                <a:spcPct val="150000"/>
              </a:lnSpc>
              <a:spcBef>
                <a:spcPts val="0"/>
              </a:spcBef>
              <a:spcAft>
                <a:spcPts val="0"/>
              </a:spcAft>
              <a:buClr>
                <a:srgbClr val="000000"/>
              </a:buClr>
              <a:buSzPts val="1700"/>
              <a:buFont typeface="Arial"/>
              <a:buNone/>
            </a:pPr>
            <a:r>
              <a:rPr b="1" i="0" lang="en-US" sz="1700" u="none" cap="none" strike="noStrike">
                <a:solidFill>
                  <a:srgbClr val="000000"/>
                </a:solidFill>
                <a:latin typeface="Times New Roman"/>
                <a:ea typeface="Times New Roman"/>
                <a:cs typeface="Times New Roman"/>
                <a:sym typeface="Times New Roman"/>
              </a:rPr>
              <a:t>Dynamic routing </a:t>
            </a:r>
            <a:r>
              <a:rPr b="0" i="0" lang="en-US" sz="1700" u="none" cap="none" strike="noStrike">
                <a:solidFill>
                  <a:srgbClr val="000000"/>
                </a:solidFill>
                <a:latin typeface="Times New Roman"/>
                <a:ea typeface="Times New Roman"/>
                <a:cs typeface="Times New Roman"/>
                <a:sym typeface="Times New Roman"/>
              </a:rPr>
              <a:t>uses algorithms to compute multiple possible routes and determine the best path for traffic to travel through the network. It uses two types of complex algorithms: distance vector protocols and link state protocols.</a:t>
            </a:r>
            <a:r>
              <a:rPr b="0" i="0" lang="en-US" sz="1700" u="none" cap="none" strike="noStrike">
                <a:solidFill>
                  <a:schemeClr val="lt1"/>
                </a:solidFill>
                <a:latin typeface="Times New Roman"/>
                <a:ea typeface="Times New Roman"/>
                <a:cs typeface="Times New Roman"/>
                <a:sym typeface="Times New Roman"/>
              </a:rPr>
              <a:t>.</a:t>
            </a:r>
            <a:endParaRPr b="0" i="0" sz="1700" u="none" cap="none" strike="noStrike">
              <a:solidFill>
                <a:srgbClr val="000000"/>
              </a:solidFill>
              <a:latin typeface="Times New Roman"/>
              <a:ea typeface="Times New Roman"/>
              <a:cs typeface="Times New Roman"/>
              <a:sym typeface="Times New Roman"/>
            </a:endParaRPr>
          </a:p>
          <a:p>
            <a:pPr indent="0" lvl="0" marL="0" marR="0" rtl="0" algn="just">
              <a:lnSpc>
                <a:spcPct val="150000"/>
              </a:lnSpc>
              <a:spcBef>
                <a:spcPts val="0"/>
              </a:spcBef>
              <a:spcAft>
                <a:spcPts val="0"/>
              </a:spcAft>
              <a:buClr>
                <a:srgbClr val="000000"/>
              </a:buClr>
              <a:buSzPts val="1700"/>
              <a:buFont typeface="Arial"/>
              <a:buNone/>
            </a:pPr>
            <a:r>
              <a:rPr b="0" i="0" lang="en-US" sz="1700" u="none" cap="none" strike="noStrike">
                <a:solidFill>
                  <a:srgbClr val="000000"/>
                </a:solidFill>
                <a:latin typeface="Times New Roman"/>
                <a:ea typeface="Times New Roman"/>
                <a:cs typeface="Times New Roman"/>
                <a:sym typeface="Times New Roman"/>
              </a:rPr>
              <a:t>Both distance vector and link state protocols create a routing table within the router that includes an entry for each possible destination of a network, group of networks or specific subnet. Each entry specifies which network connection to use to send out a received packet.</a:t>
            </a:r>
            <a:endParaRPr b="0" i="0" sz="1400" u="none" cap="none" strike="noStrike">
              <a:solidFill>
                <a:srgbClr val="000000"/>
              </a:solidFill>
              <a:latin typeface="Arial"/>
              <a:ea typeface="Arial"/>
              <a:cs typeface="Arial"/>
              <a:sym typeface="Arial"/>
            </a:endParaRPr>
          </a:p>
        </p:txBody>
      </p:sp>
      <p:sp>
        <p:nvSpPr>
          <p:cNvPr id="148" name="Google Shape;148;p44"/>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Clr>
                <a:schemeClr val="dk1"/>
              </a:buClr>
              <a:buSzPts val="2800"/>
              <a:buFont typeface="Times New Roman"/>
              <a:buNone/>
            </a:pPr>
            <a:r>
              <a:rPr b="1" lang="en-US"/>
              <a:t>  Dynamic Routing</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2010-04-09T07:36:00Z</dcterms:created>
  <dc:creator>ABC</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mpany">
    <vt:lpwstr>CCC</vt:lpwstr>
  </property>
  <property fmtid="{D5CDD505-2E9C-101B-9397-08002B2CF9AE}" pid="4" name="HiddenSlides">
    <vt:i4>0</vt:i4>
  </property>
  <property fmtid="{D5CDD505-2E9C-101B-9397-08002B2CF9AE}" pid="5" name="HyperlinksChanged">
    <vt:bool>false</vt:bool>
  </property>
  <property fmtid="{D5CDD505-2E9C-101B-9397-08002B2CF9AE}" pid="6" name="LinksUpToDate">
    <vt:bool>false</vt:bool>
  </property>
  <property fmtid="{D5CDD505-2E9C-101B-9397-08002B2CF9AE}" pid="7" name="MMClips">
    <vt:i4>0</vt:i4>
  </property>
  <property fmtid="{D5CDD505-2E9C-101B-9397-08002B2CF9AE}" pid="8" name="Notes">
    <vt:i4>0</vt:i4>
  </property>
  <property fmtid="{D5CDD505-2E9C-101B-9397-08002B2CF9AE}" pid="9" name="PresentationFormat">
    <vt:lpwstr>On-screen Show (4:3)</vt:lpwstr>
  </property>
  <property fmtid="{D5CDD505-2E9C-101B-9397-08002B2CF9AE}" pid="10" name="ScaleCrop">
    <vt:bool>false</vt:bool>
  </property>
  <property fmtid="{D5CDD505-2E9C-101B-9397-08002B2CF9AE}" pid="11" name="ShareDoc">
    <vt:bool>false</vt:bool>
  </property>
  <property fmtid="{D5CDD505-2E9C-101B-9397-08002B2CF9AE}" pid="12" name="Slides">
    <vt:i4>37</vt:i4>
  </property>
  <property fmtid="{D5CDD505-2E9C-101B-9397-08002B2CF9AE}" pid="13" name="ICV">
    <vt:lpwstr>ABF45233B092408CB6EC26BB461A28CC</vt:lpwstr>
  </property>
  <property fmtid="{D5CDD505-2E9C-101B-9397-08002B2CF9AE}" pid="14" name="KSOProductBuildVer">
    <vt:lpwstr>1033-12.2.0.13472</vt:lpwstr>
  </property>
</Properties>
</file>