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5" roundtripDataSignature="AMtx7mgQtCksgDQMMs6/6dYWTve61wrQ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1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1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1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1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1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1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2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2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2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2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2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2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2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9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9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9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p9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98: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9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99: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9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p2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1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1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28" name="Shape 28"/>
        <p:cNvGrpSpPr/>
        <p:nvPr/>
      </p:nvGrpSpPr>
      <p:grpSpPr>
        <a:xfrm>
          <a:off x="0" y="0"/>
          <a:ext cx="0" cy="0"/>
          <a:chOff x="0" y="0"/>
          <a:chExt cx="0" cy="0"/>
        </a:xfrm>
      </p:grpSpPr>
      <p:sp>
        <p:nvSpPr>
          <p:cNvPr id="29" name="Google Shape;29;p29"/>
          <p:cNvSpPr txBox="1"/>
          <p:nvPr>
            <p:ph idx="11" type="ftr"/>
          </p:nvPr>
        </p:nvSpPr>
        <p:spPr>
          <a:xfrm>
            <a:off x="457559" y="6356520"/>
            <a:ext cx="8499154"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4" name="Shape 64"/>
        <p:cNvGrpSpPr/>
        <p:nvPr/>
      </p:nvGrpSpPr>
      <p:grpSpPr>
        <a:xfrm>
          <a:off x="0" y="0"/>
          <a:ext cx="0" cy="0"/>
          <a:chOff x="0" y="0"/>
          <a:chExt cx="0" cy="0"/>
        </a:xfrm>
      </p:grpSpPr>
      <p:sp>
        <p:nvSpPr>
          <p:cNvPr id="65" name="Google Shape;65;p3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8"/>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38"/>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38"/>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3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70" name="Shape 70"/>
        <p:cNvGrpSpPr/>
        <p:nvPr/>
      </p:nvGrpSpPr>
      <p:grpSpPr>
        <a:xfrm>
          <a:off x="0" y="0"/>
          <a:ext cx="0" cy="0"/>
          <a:chOff x="0" y="0"/>
          <a:chExt cx="0" cy="0"/>
        </a:xfrm>
      </p:grpSpPr>
      <p:sp>
        <p:nvSpPr>
          <p:cNvPr id="71" name="Google Shape;71;p3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9"/>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39"/>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39"/>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5" name="Shape 75"/>
        <p:cNvGrpSpPr/>
        <p:nvPr/>
      </p:nvGrpSpPr>
      <p:grpSpPr>
        <a:xfrm>
          <a:off x="0" y="0"/>
          <a:ext cx="0" cy="0"/>
          <a:chOff x="0" y="0"/>
          <a:chExt cx="0" cy="0"/>
        </a:xfrm>
      </p:grpSpPr>
      <p:sp>
        <p:nvSpPr>
          <p:cNvPr id="76" name="Google Shape;76;p4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0"/>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0"/>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40"/>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40"/>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0"/>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BLANK 2">
    <p:spTree>
      <p:nvGrpSpPr>
        <p:cNvPr id="82" name="Shape 82"/>
        <p:cNvGrpSpPr/>
        <p:nvPr/>
      </p:nvGrpSpPr>
      <p:grpSpPr>
        <a:xfrm>
          <a:off x="0" y="0"/>
          <a:ext cx="0" cy="0"/>
          <a:chOff x="0" y="0"/>
          <a:chExt cx="0" cy="0"/>
        </a:xfrm>
      </p:grpSpPr>
      <p:sp>
        <p:nvSpPr>
          <p:cNvPr id="83" name="Google Shape;83;p4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1"/>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41"/>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41"/>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41"/>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41"/>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41"/>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41"/>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0" name="Shape 30"/>
        <p:cNvGrpSpPr/>
        <p:nvPr/>
      </p:nvGrpSpPr>
      <p:grpSpPr>
        <a:xfrm>
          <a:off x="0" y="0"/>
          <a:ext cx="0" cy="0"/>
          <a:chOff x="0" y="0"/>
          <a:chExt cx="0" cy="0"/>
        </a:xfrm>
      </p:grpSpPr>
      <p:sp>
        <p:nvSpPr>
          <p:cNvPr id="31" name="Google Shape;31;p3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4" name="Shape 34"/>
        <p:cNvGrpSpPr/>
        <p:nvPr/>
      </p:nvGrpSpPr>
      <p:grpSpPr>
        <a:xfrm>
          <a:off x="0" y="0"/>
          <a:ext cx="0" cy="0"/>
          <a:chOff x="0" y="0"/>
          <a:chExt cx="0" cy="0"/>
        </a:xfrm>
      </p:grpSpPr>
      <p:sp>
        <p:nvSpPr>
          <p:cNvPr id="35" name="Google Shape;35;p10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00"/>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00"/>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00"/>
          <p:cNvSpPr txBox="1"/>
          <p:nvPr>
            <p:ph idx="11" type="ftr"/>
          </p:nvPr>
        </p:nvSpPr>
        <p:spPr>
          <a:xfrm>
            <a:off x="533159" y="6356520"/>
            <a:ext cx="8269317"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9" name="Shape 39"/>
        <p:cNvGrpSpPr/>
        <p:nvPr/>
      </p:nvGrpSpPr>
      <p:grpSpPr>
        <a:xfrm>
          <a:off x="0" y="0"/>
          <a:ext cx="0" cy="0"/>
          <a:chOff x="0" y="0"/>
          <a:chExt cx="0" cy="0"/>
        </a:xfrm>
      </p:grpSpPr>
      <p:sp>
        <p:nvSpPr>
          <p:cNvPr id="40" name="Google Shape;40;p32"/>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2"/>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42" name="Shape 42"/>
        <p:cNvGrpSpPr/>
        <p:nvPr/>
      </p:nvGrpSpPr>
      <p:grpSpPr>
        <a:xfrm>
          <a:off x="0" y="0"/>
          <a:ext cx="0" cy="0"/>
          <a:chOff x="0" y="0"/>
          <a:chExt cx="0" cy="0"/>
        </a:xfrm>
      </p:grpSpPr>
      <p:sp>
        <p:nvSpPr>
          <p:cNvPr id="43" name="Google Shape;43;p3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3"/>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5" name="Google Shape;45;p33"/>
          <p:cNvSpPr txBox="1"/>
          <p:nvPr>
            <p:ph idx="11" type="ftr"/>
          </p:nvPr>
        </p:nvSpPr>
        <p:spPr>
          <a:xfrm>
            <a:off x="457199" y="6356520"/>
            <a:ext cx="8229239"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3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4"/>
          <p:cNvSpPr txBox="1"/>
          <p:nvPr>
            <p:ph idx="11" type="ftr"/>
          </p:nvPr>
        </p:nvSpPr>
        <p:spPr>
          <a:xfrm>
            <a:off x="352540" y="6356520"/>
            <a:ext cx="8361802"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p:cSld name="Centered Text">
    <p:spTree>
      <p:nvGrpSpPr>
        <p:cNvPr id="49" name="Shape 49"/>
        <p:cNvGrpSpPr/>
        <p:nvPr/>
      </p:nvGrpSpPr>
      <p:grpSpPr>
        <a:xfrm>
          <a:off x="0" y="0"/>
          <a:ext cx="0" cy="0"/>
          <a:chOff x="0" y="0"/>
          <a:chExt cx="0" cy="0"/>
        </a:xfrm>
      </p:grpSpPr>
      <p:sp>
        <p:nvSpPr>
          <p:cNvPr id="50" name="Google Shape;50;p35"/>
          <p:cNvSpPr txBox="1"/>
          <p:nvPr>
            <p:ph idx="1" type="subTitle"/>
          </p:nvPr>
        </p:nvSpPr>
        <p:spPr>
          <a:xfrm>
            <a:off x="0" y="0"/>
            <a:ext cx="5486040" cy="4238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51" name="Google Shape;51;p35"/>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52" name="Shape 52"/>
        <p:cNvGrpSpPr/>
        <p:nvPr/>
      </p:nvGrpSpPr>
      <p:grpSpPr>
        <a:xfrm>
          <a:off x="0" y="0"/>
          <a:ext cx="0" cy="0"/>
          <a:chOff x="0" y="0"/>
          <a:chExt cx="0" cy="0"/>
        </a:xfrm>
      </p:grpSpPr>
      <p:sp>
        <p:nvSpPr>
          <p:cNvPr id="53" name="Google Shape;53;p3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6"/>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36"/>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36"/>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36"/>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8" name="Shape 58"/>
        <p:cNvGrpSpPr/>
        <p:nvPr/>
      </p:nvGrpSpPr>
      <p:grpSpPr>
        <a:xfrm>
          <a:off x="0" y="0"/>
          <a:ext cx="0" cy="0"/>
          <a:chOff x="0" y="0"/>
          <a:chExt cx="0" cy="0"/>
        </a:xfrm>
      </p:grpSpPr>
      <p:sp>
        <p:nvSpPr>
          <p:cNvPr id="59" name="Google Shape;59;p3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7"/>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37"/>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37"/>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37"/>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5.pn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8"/>
          <p:cNvSpPr/>
          <p:nvPr/>
        </p:nvSpPr>
        <p:spPr>
          <a:xfrm flipH="1" rot="10800000">
            <a:off x="0" y="6704640"/>
            <a:ext cx="9143640" cy="19764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2" name="Google Shape;1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pic>
        <p:nvPicPr>
          <p:cNvPr descr="LOGO.gif" id="13" name="Google Shape;13;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6" name="Google Shape;16;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18" name="Google Shape;18;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pic>
        <p:nvPicPr>
          <p:cNvPr descr="LOGO.gif" id="19" name="Google Shape;19;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22" name="Google Shape;2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24" name="Google Shape;24;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sp>
        <p:nvSpPr>
          <p:cNvPr id="25" name="Google Shape;25;p28"/>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28"/>
          <p:cNvSpPr txBox="1"/>
          <p:nvPr>
            <p:ph idx="1" type="body"/>
          </p:nvPr>
        </p:nvSpPr>
        <p:spPr>
          <a:xfrm>
            <a:off x="457200" y="1371600"/>
            <a:ext cx="8229240" cy="452556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292100" lvl="4" marL="2286000" marR="0" rtl="0" algn="l">
              <a:lnSpc>
                <a:spcPct val="90000"/>
              </a:lnSpc>
              <a:spcBef>
                <a:spcPts val="5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2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pinoybix.org/2017/07/mcq-in-network-layer-internet-protocol-forouzan.html" TargetMode="External"/><Relationship Id="rId4" Type="http://schemas.openxmlformats.org/officeDocument/2006/relationships/hyperlink" Target="https://edurev.in/course/quiz/attempt/-1_Test-Ipv4--IP-Packet/0decdb37-7206-4824-afdd-d47013a5c4cd" TargetMode="External"/><Relationship Id="rId5" Type="http://schemas.openxmlformats.org/officeDocument/2006/relationships/hyperlink" Target="https://www.geeksforgeeks.org/what-is-transmission-control-protocol-tcp/"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
          <p:cNvSpPr txBox="1"/>
          <p:nvPr/>
        </p:nvSpPr>
        <p:spPr>
          <a:xfrm>
            <a:off x="399918" y="1158515"/>
            <a:ext cx="8063400" cy="2658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None/>
            </a:pPr>
            <a:r>
              <a:rPr b="1" i="0" lang="en-US" sz="3600" u="none" cap="none" strike="noStrike">
                <a:solidFill>
                  <a:schemeClr val="dk1"/>
                </a:solidFill>
                <a:latin typeface="Times New Roman"/>
                <a:ea typeface="Times New Roman"/>
                <a:cs typeface="Times New Roman"/>
                <a:sym typeface="Times New Roman"/>
              </a:rPr>
              <a:t>Transport layer</a:t>
            </a:r>
            <a:endParaRPr b="1" i="0" sz="36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3600" u="none" cap="none" strike="noStrike">
                <a:solidFill>
                  <a:srgbClr val="0070C0"/>
                </a:solidFill>
                <a:latin typeface="Times New Roman"/>
                <a:ea typeface="Times New Roman"/>
                <a:cs typeface="Times New Roman"/>
                <a:sym typeface="Times New Roman"/>
              </a:rPr>
              <a:t>Lecture ( 51-52)</a:t>
            </a:r>
            <a:endParaRPr/>
          </a:p>
          <a:p>
            <a:pPr indent="0" lvl="0" marL="0" marR="0" rtl="0" algn="ctr">
              <a:lnSpc>
                <a:spcPct val="100000"/>
              </a:lnSpc>
              <a:spcBef>
                <a:spcPts val="400"/>
              </a:spcBef>
              <a:spcAft>
                <a:spcPts val="0"/>
              </a:spcAft>
              <a:buNone/>
            </a:pPr>
            <a:r>
              <a:rPr b="1" i="0" lang="en-US" sz="3600" u="none" cap="none" strike="noStrike">
                <a:solidFill>
                  <a:srgbClr val="0070C0"/>
                </a:solidFill>
                <a:latin typeface="Times New Roman"/>
                <a:ea typeface="Times New Roman"/>
                <a:cs typeface="Times New Roman"/>
                <a:sym typeface="Times New Roman"/>
              </a:rPr>
              <a:t>Prepared By </a:t>
            </a:r>
            <a:endParaRPr/>
          </a:p>
          <a:p>
            <a:pPr indent="0" lvl="0" marL="0" marR="0" rtl="0" algn="ctr">
              <a:lnSpc>
                <a:spcPct val="100000"/>
              </a:lnSpc>
              <a:spcBef>
                <a:spcPts val="400"/>
              </a:spcBef>
              <a:spcAft>
                <a:spcPts val="0"/>
              </a:spcAft>
              <a:buNone/>
            </a:pPr>
            <a:r>
              <a:rPr b="1" i="0" lang="en-US" sz="3600" u="none" cap="none" strike="noStrike">
                <a:solidFill>
                  <a:schemeClr val="dk1"/>
                </a:solidFill>
                <a:latin typeface="Times New Roman"/>
                <a:ea typeface="Times New Roman"/>
                <a:cs typeface="Times New Roman"/>
                <a:sym typeface="Times New Roman"/>
              </a:rPr>
              <a:t>Dr. Kiran Deep Singh</a:t>
            </a:r>
            <a:endParaRPr b="1" i="0" sz="3600" u="none" cap="none" strike="noStrike">
              <a:solidFill>
                <a:srgbClr val="0070C0"/>
              </a:solidFill>
              <a:latin typeface="Times New Roman"/>
              <a:ea typeface="Times New Roman"/>
              <a:cs typeface="Times New Roman"/>
              <a:sym typeface="Times New Roman"/>
            </a:endParaRPr>
          </a:p>
          <a:p>
            <a:pPr indent="0" lvl="0" marL="0" rtl="0" algn="ctr">
              <a:lnSpc>
                <a:spcPct val="115000"/>
              </a:lnSpc>
              <a:spcBef>
                <a:spcPts val="400"/>
              </a:spcBef>
              <a:spcAft>
                <a:spcPts val="0"/>
              </a:spcAft>
              <a:buClr>
                <a:schemeClr val="dk1"/>
              </a:buClr>
              <a:buSzPts val="1100"/>
              <a:buFont typeface="Arial"/>
              <a:buNone/>
            </a:pPr>
            <a:r>
              <a:t/>
            </a:r>
            <a:endParaRPr b="1" sz="2500">
              <a:solidFill>
                <a:schemeClr val="dk1"/>
              </a:solidFill>
            </a:endParaRPr>
          </a:p>
          <a:p>
            <a:pPr indent="0" lvl="0" marL="0" rtl="0" algn="ctr">
              <a:lnSpc>
                <a:spcPct val="115000"/>
              </a:lnSpc>
              <a:spcBef>
                <a:spcPts val="400"/>
              </a:spcBef>
              <a:spcAft>
                <a:spcPts val="0"/>
              </a:spcAft>
              <a:buClr>
                <a:schemeClr val="dk1"/>
              </a:buClr>
              <a:buSzPts val="1100"/>
              <a:buFont typeface="Arial"/>
              <a:buNone/>
            </a:pPr>
            <a:r>
              <a:t/>
            </a:r>
            <a:endParaRPr b="1" sz="2500">
              <a:solidFill>
                <a:schemeClr val="dk1"/>
              </a:solidFill>
            </a:endParaRPr>
          </a:p>
          <a:p>
            <a:pPr indent="0" lvl="0" marL="0" rtl="0" algn="ctr">
              <a:lnSpc>
                <a:spcPct val="115000"/>
              </a:lnSpc>
              <a:spcBef>
                <a:spcPts val="400"/>
              </a:spcBef>
              <a:spcAft>
                <a:spcPts val="0"/>
              </a:spcAft>
              <a:buClr>
                <a:schemeClr val="dk1"/>
              </a:buClr>
              <a:buSzPts val="1100"/>
              <a:buFont typeface="Arial"/>
              <a:buNone/>
            </a:pPr>
            <a:r>
              <a:rPr b="1" lang="en-US" sz="2200">
                <a:solidFill>
                  <a:schemeClr val="dk1"/>
                </a:solidFill>
              </a:rPr>
              <a:t>Department of Computer Science and Engineering,</a:t>
            </a:r>
            <a:endParaRPr b="1" sz="2200">
              <a:solidFill>
                <a:schemeClr val="dk1"/>
              </a:solidFill>
            </a:endParaRPr>
          </a:p>
          <a:p>
            <a:pPr indent="0" lvl="0" marL="0" rtl="0" algn="ctr">
              <a:lnSpc>
                <a:spcPct val="115000"/>
              </a:lnSpc>
              <a:spcBef>
                <a:spcPts val="400"/>
              </a:spcBef>
              <a:spcAft>
                <a:spcPts val="0"/>
              </a:spcAft>
              <a:buClr>
                <a:schemeClr val="dk1"/>
              </a:buClr>
              <a:buSzPts val="1100"/>
              <a:buFont typeface="Arial"/>
              <a:buNone/>
            </a:pPr>
            <a:r>
              <a:rPr b="1" lang="en-US" sz="2200">
                <a:solidFill>
                  <a:schemeClr val="dk1"/>
                </a:solidFill>
              </a:rPr>
              <a:t>Chitkara University, Punjab</a:t>
            </a:r>
            <a:endParaRPr b="1" sz="2200">
              <a:solidFill>
                <a:schemeClr val="dk1"/>
              </a:solidFill>
            </a:endParaRPr>
          </a:p>
          <a:p>
            <a:pPr indent="0" lvl="0" marL="0" marR="0" rtl="0" algn="ctr">
              <a:lnSpc>
                <a:spcPct val="100000"/>
              </a:lnSpc>
              <a:spcBef>
                <a:spcPts val="400"/>
              </a:spcBef>
              <a:spcAft>
                <a:spcPts val="0"/>
              </a:spcAft>
              <a:buClr>
                <a:srgbClr val="000000"/>
              </a:buClr>
              <a:buSzPts val="2000"/>
              <a:buFont typeface="Arial"/>
              <a:buNone/>
            </a:pPr>
            <a:r>
              <a:t/>
            </a:r>
            <a:endParaRPr b="1" sz="3600">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50000"/>
              </a:lnSpc>
              <a:spcBef>
                <a:spcPts val="4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96" name="Google Shape;96;p1"/>
          <p:cNvSpPr txBox="1"/>
          <p:nvPr>
            <p:ph idx="11" type="ftr"/>
          </p:nvPr>
        </p:nvSpPr>
        <p:spPr>
          <a:xfrm>
            <a:off x="0" y="6429080"/>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97" name="Google Shape;97;p1"/>
          <p:cNvSpPr txBox="1"/>
          <p:nvPr/>
        </p:nvSpPr>
        <p:spPr>
          <a:xfrm>
            <a:off x="507525" y="1076975"/>
            <a:ext cx="77013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200">
                <a:solidFill>
                  <a:schemeClr val="dk1"/>
                </a:solidFill>
                <a:latin typeface="Times New Roman"/>
                <a:ea typeface="Times New Roman"/>
                <a:cs typeface="Times New Roman"/>
                <a:sym typeface="Times New Roman"/>
              </a:rPr>
              <a:t>Computer Networks _22CS008</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txBox="1"/>
          <p:nvPr>
            <p:ph type="title"/>
          </p:nvPr>
        </p:nvSpPr>
        <p:spPr>
          <a:xfrm>
            <a:off x="188536" y="277812"/>
            <a:ext cx="6038867" cy="55656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3000"/>
              <a:buNone/>
            </a:pPr>
            <a:r>
              <a:rPr b="1" lang="en-US"/>
              <a:t>Transport Layer Services…</a:t>
            </a:r>
            <a:endParaRPr>
              <a:solidFill>
                <a:srgbClr val="000000"/>
              </a:solidFill>
              <a:latin typeface="Arial"/>
              <a:ea typeface="Arial"/>
              <a:cs typeface="Arial"/>
              <a:sym typeface="Arial"/>
            </a:endParaRPr>
          </a:p>
        </p:txBody>
      </p:sp>
      <p:sp>
        <p:nvSpPr>
          <p:cNvPr id="162" name="Google Shape;162;p12"/>
          <p:cNvSpPr txBox="1"/>
          <p:nvPr>
            <p:ph idx="1" type="body"/>
          </p:nvPr>
        </p:nvSpPr>
        <p:spPr>
          <a:xfrm>
            <a:off x="313852" y="1241240"/>
            <a:ext cx="8256587" cy="4482666"/>
          </a:xfrm>
          <a:prstGeom prst="rect">
            <a:avLst/>
          </a:prstGeom>
          <a:noFill/>
          <a:ln>
            <a:noFill/>
          </a:ln>
        </p:spPr>
        <p:txBody>
          <a:bodyPr anchorCtr="0" anchor="t" bIns="45700" lIns="91425" spcFirstLastPara="1" rIns="91425" wrap="square" tIns="45700">
            <a:normAutofit/>
          </a:bodyPr>
          <a:lstStyle/>
          <a:p>
            <a:pPr indent="-342900" lvl="0" marL="457200" rtl="0" algn="just">
              <a:lnSpc>
                <a:spcPct val="150000"/>
              </a:lnSpc>
              <a:spcBef>
                <a:spcPts val="1000"/>
              </a:spcBef>
              <a:spcAft>
                <a:spcPts val="0"/>
              </a:spcAft>
              <a:buSzPts val="1800"/>
              <a:buChar char="•"/>
            </a:pPr>
            <a:r>
              <a:rPr b="1" lang="en-US" sz="1800" u="sng">
                <a:solidFill>
                  <a:schemeClr val="dk1"/>
                </a:solidFill>
                <a:latin typeface="Times New Roman"/>
                <a:ea typeface="Times New Roman"/>
                <a:cs typeface="Times New Roman"/>
                <a:sym typeface="Times New Roman"/>
              </a:rPr>
              <a:t>Congestion Control</a:t>
            </a:r>
            <a:endParaRPr b="1" sz="1800" u="sng">
              <a:latin typeface="Times New Roman"/>
              <a:ea typeface="Times New Roman"/>
              <a:cs typeface="Times New Roman"/>
              <a:sym typeface="Times New Roman"/>
            </a:endParaRPr>
          </a:p>
          <a:p>
            <a:pPr indent="-114300" lvl="0" marL="496888" rtl="0" algn="just">
              <a:lnSpc>
                <a:spcPct val="150000"/>
              </a:lnSpc>
              <a:spcBef>
                <a:spcPts val="1000"/>
              </a:spcBef>
              <a:spcAft>
                <a:spcPts val="0"/>
              </a:spcAft>
              <a:buSzPts val="1800"/>
              <a:buFont typeface="Noto Sans Symbols"/>
              <a:buChar char="✔"/>
            </a:pPr>
            <a:r>
              <a:rPr lang="en-US">
                <a:solidFill>
                  <a:schemeClr val="dk1"/>
                </a:solidFill>
                <a:latin typeface="Times New Roman"/>
                <a:ea typeface="Times New Roman"/>
                <a:cs typeface="Times New Roman"/>
                <a:sym typeface="Times New Roman"/>
              </a:rPr>
              <a:t>﻿	Congestion in a network may occur if the </a:t>
            </a:r>
            <a:r>
              <a:rPr lang="en-US">
                <a:solidFill>
                  <a:srgbClr val="00B050"/>
                </a:solidFill>
                <a:latin typeface="Times New Roman"/>
                <a:ea typeface="Times New Roman"/>
                <a:cs typeface="Times New Roman"/>
                <a:sym typeface="Times New Roman"/>
              </a:rPr>
              <a:t>load</a:t>
            </a:r>
            <a:r>
              <a:rPr lang="en-US">
                <a:solidFill>
                  <a:schemeClr val="dk1"/>
                </a:solidFill>
                <a:latin typeface="Times New Roman"/>
                <a:ea typeface="Times New Roman"/>
                <a:cs typeface="Times New Roman"/>
                <a:sym typeface="Times New Roman"/>
              </a:rPr>
              <a:t> on the network, the number of packets sent to the network, is </a:t>
            </a:r>
            <a:r>
              <a:rPr lang="en-US">
                <a:solidFill>
                  <a:srgbClr val="00B050"/>
                </a:solidFill>
                <a:latin typeface="Times New Roman"/>
                <a:ea typeface="Times New Roman"/>
                <a:cs typeface="Times New Roman"/>
                <a:sym typeface="Times New Roman"/>
              </a:rPr>
              <a:t>greater than the capacity </a:t>
            </a:r>
            <a:r>
              <a:rPr lang="en-US">
                <a:solidFill>
                  <a:schemeClr val="dk1"/>
                </a:solidFill>
                <a:latin typeface="Times New Roman"/>
                <a:ea typeface="Times New Roman"/>
                <a:cs typeface="Times New Roman"/>
                <a:sym typeface="Times New Roman"/>
              </a:rPr>
              <a:t>of the network, the number of packets a network can handle.</a:t>
            </a:r>
            <a:endParaRPr/>
          </a:p>
          <a:p>
            <a:pPr indent="-114300" lvl="0" marL="496888" rtl="0" algn="just">
              <a:lnSpc>
                <a:spcPct val="150000"/>
              </a:lnSpc>
              <a:spcBef>
                <a:spcPts val="1000"/>
              </a:spcBef>
              <a:spcAft>
                <a:spcPts val="0"/>
              </a:spcAft>
              <a:buSzPts val="1800"/>
              <a:buFont typeface="Noto Sans Symbols"/>
              <a:buChar char="✔"/>
            </a:pPr>
            <a:r>
              <a:rPr lang="en-US">
                <a:solidFill>
                  <a:schemeClr val="dk1"/>
                </a:solidFill>
                <a:latin typeface="Times New Roman"/>
                <a:ea typeface="Times New Roman"/>
                <a:cs typeface="Times New Roman"/>
                <a:sym typeface="Times New Roman"/>
              </a:rPr>
              <a:t> Congestion control refers to the mechanisms and techniques that </a:t>
            </a:r>
            <a:r>
              <a:rPr lang="en-US">
                <a:solidFill>
                  <a:srgbClr val="00B050"/>
                </a:solidFill>
                <a:latin typeface="Times New Roman"/>
                <a:ea typeface="Times New Roman"/>
                <a:cs typeface="Times New Roman"/>
                <a:sym typeface="Times New Roman"/>
              </a:rPr>
              <a:t>control the congestion and keep the load below the capacity</a:t>
            </a:r>
            <a:endParaRPr>
              <a:solidFill>
                <a:srgbClr val="00B050"/>
              </a:solidFill>
              <a:latin typeface="Times New Roman"/>
              <a:ea typeface="Times New Roman"/>
              <a:cs typeface="Times New Roman"/>
              <a:sym typeface="Times New Roman"/>
            </a:endParaRPr>
          </a:p>
        </p:txBody>
      </p:sp>
      <p:sp>
        <p:nvSpPr>
          <p:cNvPr id="163" name="Google Shape;163;p12"/>
          <p:cNvSpPr txBox="1"/>
          <p:nvPr/>
        </p:nvSpPr>
        <p:spPr>
          <a:xfrm>
            <a:off x="238280" y="6355189"/>
            <a:ext cx="8407730"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3"/>
          <p:cNvSpPr txBox="1"/>
          <p:nvPr>
            <p:ph idx="1" type="body"/>
          </p:nvPr>
        </p:nvSpPr>
        <p:spPr>
          <a:xfrm>
            <a:off x="286544" y="1110342"/>
            <a:ext cx="8570912" cy="5128403"/>
          </a:xfrm>
          <a:prstGeom prst="rect">
            <a:avLst/>
          </a:prstGeom>
          <a:noFill/>
          <a:ln>
            <a:noFill/>
          </a:ln>
        </p:spPr>
        <p:txBody>
          <a:bodyPr anchorCtr="0" anchor="t" bIns="45700" lIns="91425" spcFirstLastPara="1" rIns="91425" wrap="square" tIns="45700">
            <a:normAutofit/>
          </a:bodyPr>
          <a:lstStyle/>
          <a:p>
            <a:pPr indent="0" lvl="1" marL="11113" rtl="0" algn="just">
              <a:lnSpc>
                <a:spcPct val="120000"/>
              </a:lnSpc>
              <a:spcBef>
                <a:spcPts val="500"/>
              </a:spcBef>
              <a:spcAft>
                <a:spcPts val="0"/>
              </a:spcAft>
              <a:buSzPts val="1800"/>
              <a:buNone/>
            </a:pPr>
            <a:r>
              <a:rPr lang="en-US" sz="1800">
                <a:latin typeface="Times New Roman"/>
                <a:ea typeface="Times New Roman"/>
                <a:cs typeface="Times New Roman"/>
                <a:sym typeface="Times New Roman"/>
              </a:rPr>
              <a:t>At the transport layer, a logical connection between two transport layers is concerned rather than physical paths of packets</a:t>
            </a:r>
            <a:endParaRPr/>
          </a:p>
          <a:p>
            <a:pPr indent="0" lvl="1" marL="11113" rtl="0" algn="just">
              <a:lnSpc>
                <a:spcPct val="120000"/>
              </a:lnSpc>
              <a:spcBef>
                <a:spcPts val="500"/>
              </a:spcBef>
              <a:spcAft>
                <a:spcPts val="0"/>
              </a:spcAft>
              <a:buSzPts val="1800"/>
              <a:buNone/>
            </a:pPr>
            <a:r>
              <a:t/>
            </a:r>
            <a:endParaRPr sz="1800"/>
          </a:p>
          <a:p>
            <a:pPr indent="0" lvl="1" marL="11113" rtl="0" algn="just">
              <a:lnSpc>
                <a:spcPct val="120000"/>
              </a:lnSpc>
              <a:spcBef>
                <a:spcPts val="500"/>
              </a:spcBef>
              <a:spcAft>
                <a:spcPts val="0"/>
              </a:spcAft>
              <a:buSzPts val="1800"/>
              <a:buNone/>
            </a:pPr>
            <a:r>
              <a:rPr b="1" lang="en-US" sz="1800">
                <a:latin typeface="Times New Roman"/>
                <a:ea typeface="Times New Roman"/>
                <a:cs typeface="Times New Roman"/>
                <a:sym typeface="Times New Roman"/>
              </a:rPr>
              <a:t>Two Types of Services</a:t>
            </a:r>
            <a:endParaRPr/>
          </a:p>
          <a:p>
            <a:pPr indent="0" lvl="1" marL="11113" rtl="0" algn="just">
              <a:lnSpc>
                <a:spcPct val="120000"/>
              </a:lnSpc>
              <a:spcBef>
                <a:spcPts val="500"/>
              </a:spcBef>
              <a:spcAft>
                <a:spcPts val="0"/>
              </a:spcAft>
              <a:buSzPts val="1800"/>
              <a:buNone/>
            </a:pPr>
            <a:r>
              <a:t/>
            </a:r>
            <a:endParaRPr sz="1800"/>
          </a:p>
          <a:p>
            <a:pPr indent="-285750" lvl="1" marL="296863" rtl="0" algn="just">
              <a:lnSpc>
                <a:spcPct val="120000"/>
              </a:lnSpc>
              <a:spcBef>
                <a:spcPts val="500"/>
              </a:spcBef>
              <a:spcAft>
                <a:spcPts val="0"/>
              </a:spcAft>
              <a:buSzPts val="1800"/>
              <a:buChar char="•"/>
            </a:pPr>
            <a:r>
              <a:rPr lang="en-US" sz="1800">
                <a:latin typeface="Times New Roman"/>
                <a:ea typeface="Times New Roman"/>
                <a:cs typeface="Times New Roman"/>
                <a:sym typeface="Times New Roman"/>
              </a:rPr>
              <a:t>Connection-less Service</a:t>
            </a:r>
            <a:endParaRPr sz="1800"/>
          </a:p>
          <a:p>
            <a:pPr indent="-285750" lvl="1" marL="296863" rtl="0" algn="just">
              <a:lnSpc>
                <a:spcPct val="120000"/>
              </a:lnSpc>
              <a:spcBef>
                <a:spcPts val="500"/>
              </a:spcBef>
              <a:spcAft>
                <a:spcPts val="0"/>
              </a:spcAft>
              <a:buSzPts val="1800"/>
              <a:buChar char="•"/>
            </a:pPr>
            <a:r>
              <a:rPr lang="en-US" sz="1800">
                <a:latin typeface="Times New Roman"/>
                <a:ea typeface="Times New Roman"/>
                <a:cs typeface="Times New Roman"/>
                <a:sym typeface="Times New Roman"/>
              </a:rPr>
              <a:t>Connection-oriented Service</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a:latin typeface="Times New Roman"/>
              <a:ea typeface="Times New Roman"/>
              <a:cs typeface="Times New Roman"/>
              <a:sym typeface="Times New Roman"/>
            </a:endParaRPr>
          </a:p>
          <a:p>
            <a:pPr indent="-228600" lvl="0" marL="457200" rtl="0" algn="just">
              <a:lnSpc>
                <a:spcPct val="120000"/>
              </a:lnSpc>
              <a:spcBef>
                <a:spcPts val="1000"/>
              </a:spcBef>
              <a:spcAft>
                <a:spcPts val="0"/>
              </a:spcAft>
              <a:buSzPts val="1800"/>
              <a:buNone/>
            </a:pPr>
            <a:r>
              <a:t/>
            </a:r>
            <a:endParaRPr>
              <a:latin typeface="Times New Roman"/>
              <a:ea typeface="Times New Roman"/>
              <a:cs typeface="Times New Roman"/>
              <a:sym typeface="Times New Roman"/>
            </a:endParaRPr>
          </a:p>
        </p:txBody>
      </p:sp>
      <p:sp>
        <p:nvSpPr>
          <p:cNvPr id="169" name="Google Shape;169;p13"/>
          <p:cNvSpPr txBox="1"/>
          <p:nvPr/>
        </p:nvSpPr>
        <p:spPr>
          <a:xfrm>
            <a:off x="-212437" y="93568"/>
            <a:ext cx="6520656" cy="5231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i="0" lang="en-US" sz="2800" u="none" cap="none" strike="noStrike">
                <a:solidFill>
                  <a:schemeClr val="dk1"/>
                </a:solidFill>
                <a:latin typeface="Times New Roman"/>
                <a:ea typeface="Times New Roman"/>
                <a:cs typeface="Times New Roman"/>
                <a:sym typeface="Times New Roman"/>
              </a:rPr>
              <a:t>Connection-less &amp; Connection-oriented</a:t>
            </a:r>
            <a:endParaRPr b="1" i="0" sz="2800" u="none" cap="none" strike="noStrike">
              <a:solidFill>
                <a:srgbClr val="000000"/>
              </a:solidFill>
              <a:latin typeface="Arial"/>
              <a:ea typeface="Arial"/>
              <a:cs typeface="Arial"/>
              <a:sym typeface="Arial"/>
            </a:endParaRPr>
          </a:p>
        </p:txBody>
      </p:sp>
      <p:sp>
        <p:nvSpPr>
          <p:cNvPr id="170" name="Google Shape;170;p13"/>
          <p:cNvSpPr txBox="1"/>
          <p:nvPr>
            <p:ph idx="11" type="ftr"/>
          </p:nvPr>
        </p:nvSpPr>
        <p:spPr>
          <a:xfrm>
            <a:off x="286544" y="6367659"/>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txBox="1"/>
          <p:nvPr>
            <p:ph idx="1" type="body"/>
          </p:nvPr>
        </p:nvSpPr>
        <p:spPr>
          <a:xfrm>
            <a:off x="286544" y="1110342"/>
            <a:ext cx="8570912" cy="5128403"/>
          </a:xfrm>
          <a:prstGeom prst="rect">
            <a:avLst/>
          </a:prstGeom>
          <a:noFill/>
          <a:ln>
            <a:noFill/>
          </a:ln>
        </p:spPr>
        <p:txBody>
          <a:bodyPr anchorCtr="0" anchor="t" bIns="45700" lIns="91425" spcFirstLastPara="1" rIns="91425" wrap="square" tIns="45700">
            <a:normAutofit/>
          </a:bodyPr>
          <a:lstStyle/>
          <a:p>
            <a:pPr indent="0" lvl="1" marL="11113" rtl="0" algn="just">
              <a:lnSpc>
                <a:spcPct val="120000"/>
              </a:lnSpc>
              <a:spcBef>
                <a:spcPts val="500"/>
              </a:spcBef>
              <a:spcAft>
                <a:spcPts val="0"/>
              </a:spcAft>
              <a:buSzPts val="1800"/>
              <a:buNone/>
            </a:pPr>
            <a:r>
              <a:rPr b="1" lang="en-US" sz="1800">
                <a:latin typeface="Times New Roman"/>
                <a:ea typeface="Times New Roman"/>
                <a:cs typeface="Times New Roman"/>
                <a:sym typeface="Times New Roman"/>
              </a:rPr>
              <a:t>Connection-less Service</a:t>
            </a:r>
            <a:endParaRPr b="1" sz="1800">
              <a:latin typeface="Times New Roman"/>
              <a:ea typeface="Times New Roman"/>
              <a:cs typeface="Times New Roman"/>
              <a:sym typeface="Times New Roman"/>
            </a:endParaRPr>
          </a:p>
          <a:p>
            <a:pPr indent="-285750" lvl="0" marL="514350" rtl="0" algn="just">
              <a:lnSpc>
                <a:spcPct val="90000"/>
              </a:lnSpc>
              <a:spcBef>
                <a:spcPts val="1000"/>
              </a:spcBef>
              <a:spcAft>
                <a:spcPts val="0"/>
              </a:spcAft>
              <a:buSzPts val="1800"/>
              <a:buFont typeface="Noto Sans Symbols"/>
              <a:buChar char="✔"/>
            </a:pPr>
            <a:r>
              <a:rPr lang="en-US" sz="1800">
                <a:latin typeface="Times New Roman"/>
                <a:ea typeface="Times New Roman"/>
                <a:cs typeface="Times New Roman"/>
                <a:sym typeface="Times New Roman"/>
              </a:rPr>
              <a:t>The source process (application program) needs to </a:t>
            </a:r>
            <a:r>
              <a:rPr lang="en-US" sz="1800">
                <a:solidFill>
                  <a:srgbClr val="00B050"/>
                </a:solidFill>
                <a:latin typeface="Times New Roman"/>
                <a:ea typeface="Times New Roman"/>
                <a:cs typeface="Times New Roman"/>
                <a:sym typeface="Times New Roman"/>
              </a:rPr>
              <a:t>divide</a:t>
            </a:r>
            <a:r>
              <a:rPr lang="en-US" sz="1800">
                <a:latin typeface="Times New Roman"/>
                <a:ea typeface="Times New Roman"/>
                <a:cs typeface="Times New Roman"/>
                <a:sym typeface="Times New Roman"/>
              </a:rPr>
              <a:t> its message </a:t>
            </a:r>
            <a:r>
              <a:rPr lang="en-US" sz="1800">
                <a:solidFill>
                  <a:srgbClr val="00B050"/>
                </a:solidFill>
                <a:latin typeface="Times New Roman"/>
                <a:ea typeface="Times New Roman"/>
                <a:cs typeface="Times New Roman"/>
                <a:sym typeface="Times New Roman"/>
              </a:rPr>
              <a:t>into</a:t>
            </a:r>
            <a:r>
              <a:rPr lang="en-US" sz="1800">
                <a:latin typeface="Times New Roman"/>
                <a:ea typeface="Times New Roman"/>
                <a:cs typeface="Times New Roman"/>
                <a:sym typeface="Times New Roman"/>
              </a:rPr>
              <a:t> </a:t>
            </a:r>
            <a:r>
              <a:rPr lang="en-US" sz="1800">
                <a:solidFill>
                  <a:srgbClr val="00B050"/>
                </a:solidFill>
                <a:latin typeface="Times New Roman"/>
                <a:ea typeface="Times New Roman"/>
                <a:cs typeface="Times New Roman"/>
                <a:sym typeface="Times New Roman"/>
              </a:rPr>
              <a:t>chunks</a:t>
            </a:r>
            <a:r>
              <a:rPr lang="en-US" sz="1800">
                <a:latin typeface="Times New Roman"/>
                <a:ea typeface="Times New Roman"/>
                <a:cs typeface="Times New Roman"/>
                <a:sym typeface="Times New Roman"/>
              </a:rPr>
              <a:t> of data of the </a:t>
            </a:r>
            <a:r>
              <a:rPr lang="en-US" sz="1800">
                <a:solidFill>
                  <a:srgbClr val="00B050"/>
                </a:solidFill>
                <a:latin typeface="Times New Roman"/>
                <a:ea typeface="Times New Roman"/>
                <a:cs typeface="Times New Roman"/>
                <a:sym typeface="Times New Roman"/>
              </a:rPr>
              <a:t>size acceptable </a:t>
            </a:r>
            <a:r>
              <a:rPr lang="en-US" sz="1800">
                <a:latin typeface="Times New Roman"/>
                <a:ea typeface="Times New Roman"/>
                <a:cs typeface="Times New Roman"/>
                <a:sym typeface="Times New Roman"/>
              </a:rPr>
              <a:t>by the transport layer and deliver them to the transport layer one by one</a:t>
            </a:r>
            <a:endParaRPr sz="1800">
              <a:latin typeface="Times New Roman"/>
              <a:ea typeface="Times New Roman"/>
              <a:cs typeface="Times New Roman"/>
              <a:sym typeface="Times New Roman"/>
            </a:endParaRPr>
          </a:p>
          <a:p>
            <a:pPr indent="-285750" lvl="0" marL="514350" rtl="0" algn="just">
              <a:lnSpc>
                <a:spcPct val="90000"/>
              </a:lnSpc>
              <a:spcBef>
                <a:spcPts val="1000"/>
              </a:spcBef>
              <a:spcAft>
                <a:spcPts val="0"/>
              </a:spcAft>
              <a:buSzPts val="1800"/>
              <a:buFont typeface="Noto Sans Symbols"/>
              <a:buChar char="✔"/>
            </a:pPr>
            <a:r>
              <a:rPr lang="en-US" sz="1800">
                <a:latin typeface="Times New Roman"/>
                <a:ea typeface="Times New Roman"/>
                <a:cs typeface="Times New Roman"/>
                <a:sym typeface="Times New Roman"/>
              </a:rPr>
              <a:t>﻿Treats each chunk as a single unit without any relation between the chunks. </a:t>
            </a:r>
            <a:endParaRPr sz="1800">
              <a:latin typeface="Times New Roman"/>
              <a:ea typeface="Times New Roman"/>
              <a:cs typeface="Times New Roman"/>
              <a:sym typeface="Times New Roman"/>
            </a:endParaRPr>
          </a:p>
          <a:p>
            <a:pPr indent="-285750" lvl="0" marL="514350" rtl="0" algn="just">
              <a:lnSpc>
                <a:spcPct val="90000"/>
              </a:lnSpc>
              <a:spcBef>
                <a:spcPts val="1000"/>
              </a:spcBef>
              <a:spcAft>
                <a:spcPts val="0"/>
              </a:spcAft>
              <a:buSzPts val="1800"/>
              <a:buFont typeface="Noto Sans Symbols"/>
              <a:buChar char="✔"/>
            </a:pPr>
            <a:r>
              <a:rPr lang="en-US" sz="1800">
                <a:latin typeface="Times New Roman"/>
                <a:ea typeface="Times New Roman"/>
                <a:cs typeface="Times New Roman"/>
                <a:sym typeface="Times New Roman"/>
              </a:rPr>
              <a:t>When a chunk arrives from the application layer, the transport layer </a:t>
            </a:r>
            <a:r>
              <a:rPr lang="en-US" sz="1800">
                <a:solidFill>
                  <a:srgbClr val="00B050"/>
                </a:solidFill>
                <a:latin typeface="Times New Roman"/>
                <a:ea typeface="Times New Roman"/>
                <a:cs typeface="Times New Roman"/>
                <a:sym typeface="Times New Roman"/>
              </a:rPr>
              <a:t>encapsulates</a:t>
            </a:r>
            <a:r>
              <a:rPr lang="en-US" sz="1800">
                <a:latin typeface="Times New Roman"/>
                <a:ea typeface="Times New Roman"/>
                <a:cs typeface="Times New Roman"/>
                <a:sym typeface="Times New Roman"/>
              </a:rPr>
              <a:t> it in a packet and sends it. </a:t>
            </a:r>
            <a:endParaRPr sz="1800">
              <a:latin typeface="Times New Roman"/>
              <a:ea typeface="Times New Roman"/>
              <a:cs typeface="Times New Roman"/>
              <a:sym typeface="Times New Roman"/>
            </a:endParaRPr>
          </a:p>
          <a:p>
            <a:pPr indent="-285750" lvl="0" marL="514350" rtl="0" algn="just">
              <a:lnSpc>
                <a:spcPct val="90000"/>
              </a:lnSpc>
              <a:spcBef>
                <a:spcPts val="1000"/>
              </a:spcBef>
              <a:spcAft>
                <a:spcPts val="0"/>
              </a:spcAft>
              <a:buSzPts val="1800"/>
              <a:buFont typeface="Noto Sans Symbols"/>
              <a:buChar char="✔"/>
            </a:pPr>
            <a:r>
              <a:rPr lang="en-US" sz="1800">
                <a:latin typeface="Times New Roman"/>
                <a:ea typeface="Times New Roman"/>
                <a:cs typeface="Times New Roman"/>
                <a:sym typeface="Times New Roman"/>
              </a:rPr>
              <a:t>To show the independency of packets, assume that a client process has three chunks of messages to send to a server process. </a:t>
            </a:r>
            <a:endParaRPr sz="1800">
              <a:latin typeface="Times New Roman"/>
              <a:ea typeface="Times New Roman"/>
              <a:cs typeface="Times New Roman"/>
              <a:sym typeface="Times New Roman"/>
            </a:endParaRPr>
          </a:p>
          <a:p>
            <a:pPr indent="-285750" lvl="0" marL="514350" rtl="0" algn="just">
              <a:lnSpc>
                <a:spcPct val="90000"/>
              </a:lnSpc>
              <a:spcBef>
                <a:spcPts val="1000"/>
              </a:spcBef>
              <a:spcAft>
                <a:spcPts val="0"/>
              </a:spcAft>
              <a:buSzPts val="1800"/>
              <a:buFont typeface="Noto Sans Symbols"/>
              <a:buChar char="✔"/>
            </a:pPr>
            <a:r>
              <a:rPr lang="en-US" sz="1800">
                <a:latin typeface="Times New Roman"/>
                <a:ea typeface="Times New Roman"/>
                <a:cs typeface="Times New Roman"/>
                <a:sym typeface="Times New Roman"/>
              </a:rPr>
              <a:t>The chunks are handed over to the </a:t>
            </a:r>
            <a:r>
              <a:rPr lang="en-US" sz="1800">
                <a:solidFill>
                  <a:srgbClr val="00B050"/>
                </a:solidFill>
                <a:latin typeface="Times New Roman"/>
                <a:ea typeface="Times New Roman"/>
                <a:cs typeface="Times New Roman"/>
                <a:sym typeface="Times New Roman"/>
              </a:rPr>
              <a:t>connectionless transport protocol in order</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285750" lvl="0" marL="514350" rtl="0" algn="just">
              <a:lnSpc>
                <a:spcPct val="90000"/>
              </a:lnSpc>
              <a:spcBef>
                <a:spcPts val="1000"/>
              </a:spcBef>
              <a:spcAft>
                <a:spcPts val="0"/>
              </a:spcAft>
              <a:buSzPts val="1800"/>
              <a:buFont typeface="Noto Sans Symbols"/>
              <a:buChar char="✔"/>
            </a:pPr>
            <a:r>
              <a:rPr lang="en-US" sz="1800">
                <a:latin typeface="Times New Roman"/>
                <a:ea typeface="Times New Roman"/>
                <a:cs typeface="Times New Roman"/>
                <a:sym typeface="Times New Roman"/>
              </a:rPr>
              <a:t>However, since there is no dependency between the packets at the transport layer, the packets </a:t>
            </a:r>
            <a:r>
              <a:rPr lang="en-US" sz="1800">
                <a:solidFill>
                  <a:srgbClr val="00B050"/>
                </a:solidFill>
                <a:latin typeface="Times New Roman"/>
                <a:ea typeface="Times New Roman"/>
                <a:cs typeface="Times New Roman"/>
                <a:sym typeface="Times New Roman"/>
              </a:rPr>
              <a:t>may arrive out of order </a:t>
            </a:r>
            <a:r>
              <a:rPr lang="en-US" sz="1800">
                <a:latin typeface="Times New Roman"/>
                <a:ea typeface="Times New Roman"/>
                <a:cs typeface="Times New Roman"/>
                <a:sym typeface="Times New Roman"/>
              </a:rPr>
              <a:t>at the destination and will be delivered out of order to the server process </a:t>
            </a:r>
            <a:endParaRPr sz="1800">
              <a:latin typeface="Times New Roman"/>
              <a:ea typeface="Times New Roman"/>
              <a:cs typeface="Times New Roman"/>
              <a:sym typeface="Times New Roman"/>
            </a:endParaRPr>
          </a:p>
        </p:txBody>
      </p:sp>
      <p:sp>
        <p:nvSpPr>
          <p:cNvPr id="176" name="Google Shape;176;p14"/>
          <p:cNvSpPr txBox="1"/>
          <p:nvPr/>
        </p:nvSpPr>
        <p:spPr>
          <a:xfrm>
            <a:off x="83126" y="148986"/>
            <a:ext cx="5310691"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3200" u="none" cap="none" strike="noStrike">
                <a:solidFill>
                  <a:schemeClr val="dk1"/>
                </a:solidFill>
                <a:latin typeface="Times New Roman"/>
                <a:ea typeface="Times New Roman"/>
                <a:cs typeface="Times New Roman"/>
                <a:sym typeface="Times New Roman"/>
              </a:rPr>
              <a:t>Connection-less Services</a:t>
            </a:r>
            <a:endParaRPr b="1" i="0" sz="3200" u="none" cap="none" strike="noStrike">
              <a:solidFill>
                <a:srgbClr val="000000"/>
              </a:solidFill>
              <a:latin typeface="Arial"/>
              <a:ea typeface="Arial"/>
              <a:cs typeface="Arial"/>
              <a:sym typeface="Arial"/>
            </a:endParaRPr>
          </a:p>
        </p:txBody>
      </p:sp>
      <p:sp>
        <p:nvSpPr>
          <p:cNvPr id="177" name="Google Shape;177;p14"/>
          <p:cNvSpPr txBox="1"/>
          <p:nvPr>
            <p:ph idx="11" type="ftr"/>
          </p:nvPr>
        </p:nvSpPr>
        <p:spPr>
          <a:xfrm>
            <a:off x="203200" y="6433026"/>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5"/>
          <p:cNvSpPr txBox="1"/>
          <p:nvPr>
            <p:ph idx="1" type="body"/>
          </p:nvPr>
        </p:nvSpPr>
        <p:spPr>
          <a:xfrm>
            <a:off x="286544" y="1110342"/>
            <a:ext cx="8570912" cy="5128403"/>
          </a:xfrm>
          <a:prstGeom prst="rect">
            <a:avLst/>
          </a:prstGeom>
          <a:noFill/>
          <a:ln>
            <a:noFill/>
          </a:ln>
        </p:spPr>
        <p:txBody>
          <a:bodyPr anchorCtr="0" anchor="t" bIns="45700" lIns="91425" spcFirstLastPara="1" rIns="91425" wrap="square" tIns="45700">
            <a:normAutofit/>
          </a:bodyPr>
          <a:lstStyle/>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0" lvl="1" marL="11113" rtl="0" algn="ctr">
              <a:lnSpc>
                <a:spcPct val="120000"/>
              </a:lnSpc>
              <a:spcBef>
                <a:spcPts val="500"/>
              </a:spcBef>
              <a:spcAft>
                <a:spcPts val="0"/>
              </a:spcAft>
              <a:buSzPts val="1800"/>
              <a:buNone/>
            </a:pPr>
            <a:r>
              <a:rPr lang="en-US">
                <a:latin typeface="Times New Roman"/>
                <a:ea typeface="Times New Roman"/>
                <a:cs typeface="Times New Roman"/>
                <a:sym typeface="Times New Roman"/>
              </a:rPr>
              <a:t>Figure1: Connection-less Service.</a:t>
            </a:r>
            <a:endParaRPr>
              <a:latin typeface="Times New Roman"/>
              <a:ea typeface="Times New Roman"/>
              <a:cs typeface="Times New Roman"/>
              <a:sym typeface="Times New Roman"/>
            </a:endParaRPr>
          </a:p>
          <a:p>
            <a:pPr indent="-234950" lvl="1" marL="360363" rtl="0" algn="l">
              <a:lnSpc>
                <a:spcPct val="120000"/>
              </a:lnSpc>
              <a:spcBef>
                <a:spcPts val="500"/>
              </a:spcBef>
              <a:spcAft>
                <a:spcPts val="0"/>
              </a:spcAft>
              <a:buSzPts val="1800"/>
              <a:buFont typeface="Noto Sans Symbols"/>
              <a:buNone/>
            </a:pPr>
            <a:r>
              <a:t/>
            </a:r>
            <a:endParaRPr sz="2000"/>
          </a:p>
        </p:txBody>
      </p:sp>
      <p:pic>
        <p:nvPicPr>
          <p:cNvPr id="183" name="Google Shape;183;p15"/>
          <p:cNvPicPr preferRelativeResize="0"/>
          <p:nvPr/>
        </p:nvPicPr>
        <p:blipFill rotWithShape="1">
          <a:blip r:embed="rId3">
            <a:alphaModFix/>
          </a:blip>
          <a:srcRect b="0" l="0" r="0" t="0"/>
          <a:stretch/>
        </p:blipFill>
        <p:spPr>
          <a:xfrm>
            <a:off x="1068278" y="1892648"/>
            <a:ext cx="6448635" cy="3072704"/>
          </a:xfrm>
          <a:prstGeom prst="rect">
            <a:avLst/>
          </a:prstGeom>
          <a:noFill/>
          <a:ln>
            <a:noFill/>
          </a:ln>
        </p:spPr>
      </p:pic>
      <p:sp>
        <p:nvSpPr>
          <p:cNvPr id="184" name="Google Shape;184;p15"/>
          <p:cNvSpPr txBox="1"/>
          <p:nvPr/>
        </p:nvSpPr>
        <p:spPr>
          <a:xfrm>
            <a:off x="83126" y="148986"/>
            <a:ext cx="5310691"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3200" u="none" cap="none" strike="noStrike">
                <a:solidFill>
                  <a:schemeClr val="dk1"/>
                </a:solidFill>
                <a:latin typeface="Times New Roman"/>
                <a:ea typeface="Times New Roman"/>
                <a:cs typeface="Times New Roman"/>
                <a:sym typeface="Times New Roman"/>
              </a:rPr>
              <a:t>Connection-less Services…</a:t>
            </a:r>
            <a:endParaRPr b="1" i="0" sz="3200" u="none" cap="none" strike="noStrike">
              <a:solidFill>
                <a:srgbClr val="000000"/>
              </a:solidFill>
              <a:latin typeface="Arial"/>
              <a:ea typeface="Arial"/>
              <a:cs typeface="Arial"/>
              <a:sym typeface="Arial"/>
            </a:endParaRPr>
          </a:p>
        </p:txBody>
      </p:sp>
      <p:sp>
        <p:nvSpPr>
          <p:cNvPr id="185" name="Google Shape;185;p15"/>
          <p:cNvSpPr txBox="1"/>
          <p:nvPr>
            <p:ph idx="11" type="ftr"/>
          </p:nvPr>
        </p:nvSpPr>
        <p:spPr>
          <a:xfrm>
            <a:off x="88730" y="6433026"/>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6"/>
          <p:cNvSpPr txBox="1"/>
          <p:nvPr>
            <p:ph idx="1" type="body"/>
          </p:nvPr>
        </p:nvSpPr>
        <p:spPr>
          <a:xfrm>
            <a:off x="286544" y="1110342"/>
            <a:ext cx="8570912" cy="5128403"/>
          </a:xfrm>
          <a:prstGeom prst="rect">
            <a:avLst/>
          </a:prstGeom>
          <a:noFill/>
          <a:ln>
            <a:noFill/>
          </a:ln>
        </p:spPr>
        <p:txBody>
          <a:bodyPr anchorCtr="0" anchor="t" bIns="45700" lIns="91425" spcFirstLastPara="1" rIns="91425" wrap="square" tIns="45700">
            <a:normAutofit/>
          </a:bodyPr>
          <a:lstStyle/>
          <a:p>
            <a:pPr indent="-285750" lvl="1" marL="296863" rtl="0" algn="just">
              <a:lnSpc>
                <a:spcPct val="120000"/>
              </a:lnSpc>
              <a:spcBef>
                <a:spcPts val="500"/>
              </a:spcBef>
              <a:spcAft>
                <a:spcPts val="0"/>
              </a:spcAft>
              <a:buSzPts val="1800"/>
              <a:buChar char="•"/>
            </a:pPr>
            <a:r>
              <a:rPr b="1" lang="en-US" sz="1800">
                <a:latin typeface="Times New Roman"/>
                <a:ea typeface="Times New Roman"/>
                <a:cs typeface="Times New Roman"/>
                <a:sym typeface="Times New Roman"/>
              </a:rPr>
              <a:t>Connection-oriented Service</a:t>
            </a:r>
            <a:endParaRPr b="1" sz="1800"/>
          </a:p>
          <a:p>
            <a:pPr indent="-285750" lvl="0" marL="514350" rtl="0" algn="just">
              <a:lnSpc>
                <a:spcPct val="90000"/>
              </a:lnSpc>
              <a:spcBef>
                <a:spcPts val="1000"/>
              </a:spcBef>
              <a:spcAft>
                <a:spcPts val="0"/>
              </a:spcAft>
              <a:buSzPts val="1800"/>
              <a:buFont typeface="Noto Sans Symbols"/>
              <a:buChar char="✔"/>
            </a:pPr>
            <a:r>
              <a:rPr lang="en-US" sz="1800">
                <a:latin typeface="Times New Roman"/>
                <a:ea typeface="Times New Roman"/>
                <a:cs typeface="Times New Roman"/>
                <a:sym typeface="Times New Roman"/>
              </a:rPr>
              <a:t>﻿The client and the server first need to </a:t>
            </a:r>
            <a:r>
              <a:rPr lang="en-US" sz="1800">
                <a:solidFill>
                  <a:srgbClr val="00B050"/>
                </a:solidFill>
                <a:latin typeface="Times New Roman"/>
                <a:ea typeface="Times New Roman"/>
                <a:cs typeface="Times New Roman"/>
                <a:sym typeface="Times New Roman"/>
              </a:rPr>
              <a:t>establish a logical connection </a:t>
            </a:r>
            <a:r>
              <a:rPr lang="en-US" sz="1800">
                <a:latin typeface="Times New Roman"/>
                <a:ea typeface="Times New Roman"/>
                <a:cs typeface="Times New Roman"/>
                <a:sym typeface="Times New Roman"/>
              </a:rPr>
              <a:t>between themselves</a:t>
            </a:r>
            <a:endParaRPr sz="1800"/>
          </a:p>
          <a:p>
            <a:pPr indent="-285750" lvl="0" marL="514350" rtl="0" algn="just">
              <a:lnSpc>
                <a:spcPct val="90000"/>
              </a:lnSpc>
              <a:spcBef>
                <a:spcPts val="1000"/>
              </a:spcBef>
              <a:spcAft>
                <a:spcPts val="0"/>
              </a:spcAft>
              <a:buSzPts val="1800"/>
              <a:buFont typeface="Noto Sans Symbols"/>
              <a:buChar char="✔"/>
            </a:pPr>
            <a:r>
              <a:rPr lang="en-US" sz="1800">
                <a:latin typeface="Times New Roman"/>
                <a:ea typeface="Times New Roman"/>
                <a:cs typeface="Times New Roman"/>
                <a:sym typeface="Times New Roman"/>
              </a:rPr>
              <a:t>﻿The </a:t>
            </a:r>
            <a:r>
              <a:rPr lang="en-US" sz="1800">
                <a:solidFill>
                  <a:srgbClr val="00B050"/>
                </a:solidFill>
                <a:latin typeface="Times New Roman"/>
                <a:ea typeface="Times New Roman"/>
                <a:cs typeface="Times New Roman"/>
                <a:sym typeface="Times New Roman"/>
              </a:rPr>
              <a:t>data exchange </a:t>
            </a:r>
            <a:r>
              <a:rPr lang="en-US" sz="1800">
                <a:latin typeface="Times New Roman"/>
                <a:ea typeface="Times New Roman"/>
                <a:cs typeface="Times New Roman"/>
                <a:sym typeface="Times New Roman"/>
              </a:rPr>
              <a:t>can only happen </a:t>
            </a:r>
            <a:r>
              <a:rPr lang="en-US" sz="1800">
                <a:solidFill>
                  <a:srgbClr val="00B050"/>
                </a:solidFill>
                <a:latin typeface="Times New Roman"/>
                <a:ea typeface="Times New Roman"/>
                <a:cs typeface="Times New Roman"/>
                <a:sym typeface="Times New Roman"/>
              </a:rPr>
              <a:t>after the connection establishment</a:t>
            </a:r>
            <a:r>
              <a:rPr lang="en-US" sz="1800">
                <a:latin typeface="Times New Roman"/>
                <a:ea typeface="Times New Roman"/>
                <a:cs typeface="Times New Roman"/>
                <a:sym typeface="Times New Roman"/>
              </a:rPr>
              <a:t>. After data exchange, the </a:t>
            </a:r>
            <a:r>
              <a:rPr lang="en-US" sz="1800">
                <a:solidFill>
                  <a:srgbClr val="00B050"/>
                </a:solidFill>
                <a:latin typeface="Times New Roman"/>
                <a:ea typeface="Times New Roman"/>
                <a:cs typeface="Times New Roman"/>
                <a:sym typeface="Times New Roman"/>
              </a:rPr>
              <a:t>connection needs to be torn down</a:t>
            </a:r>
            <a:endParaRPr sz="1800"/>
          </a:p>
          <a:p>
            <a:pPr indent="-285750" lvl="0" marL="514350" rtl="0" algn="just">
              <a:lnSpc>
                <a:spcPct val="90000"/>
              </a:lnSpc>
              <a:spcBef>
                <a:spcPts val="1000"/>
              </a:spcBef>
              <a:spcAft>
                <a:spcPts val="0"/>
              </a:spcAft>
              <a:buSzPts val="1800"/>
              <a:buFont typeface="Noto Sans Symbols"/>
              <a:buChar char="✔"/>
            </a:pPr>
            <a:r>
              <a:rPr lang="en-US" sz="1800">
                <a:latin typeface="Times New Roman"/>
                <a:ea typeface="Times New Roman"/>
                <a:cs typeface="Times New Roman"/>
                <a:sym typeface="Times New Roman"/>
              </a:rPr>
              <a:t>﻿Transport layer connection-oriented service involves only the </a:t>
            </a:r>
            <a:r>
              <a:rPr lang="en-US" sz="1800">
                <a:solidFill>
                  <a:srgbClr val="00B050"/>
                </a:solidFill>
                <a:latin typeface="Times New Roman"/>
                <a:ea typeface="Times New Roman"/>
                <a:cs typeface="Times New Roman"/>
                <a:sym typeface="Times New Roman"/>
              </a:rPr>
              <a:t>two hosts</a:t>
            </a:r>
            <a:r>
              <a:rPr lang="en-US" sz="1800">
                <a:latin typeface="Times New Roman"/>
                <a:ea typeface="Times New Roman"/>
                <a:cs typeface="Times New Roman"/>
                <a:sym typeface="Times New Roman"/>
              </a:rPr>
              <a:t>; the service is </a:t>
            </a:r>
            <a:r>
              <a:rPr lang="en-US" sz="1800">
                <a:solidFill>
                  <a:srgbClr val="00B050"/>
                </a:solidFill>
                <a:latin typeface="Times New Roman"/>
                <a:ea typeface="Times New Roman"/>
                <a:cs typeface="Times New Roman"/>
                <a:sym typeface="Times New Roman"/>
              </a:rPr>
              <a:t>end to end</a:t>
            </a:r>
            <a:r>
              <a:rPr lang="en-US" sz="1800">
                <a:latin typeface="Times New Roman"/>
                <a:ea typeface="Times New Roman"/>
                <a:cs typeface="Times New Roman"/>
                <a:sym typeface="Times New Roman"/>
              </a:rPr>
              <a:t>. </a:t>
            </a:r>
            <a:endParaRPr sz="1800"/>
          </a:p>
          <a:p>
            <a:pPr indent="-285750" lvl="0" marL="514350" rtl="0" algn="just">
              <a:lnSpc>
                <a:spcPct val="90000"/>
              </a:lnSpc>
              <a:spcBef>
                <a:spcPts val="1000"/>
              </a:spcBef>
              <a:spcAft>
                <a:spcPts val="0"/>
              </a:spcAft>
              <a:buSzPts val="1800"/>
              <a:buFont typeface="Noto Sans Symbols"/>
              <a:buChar char="✔"/>
            </a:pPr>
            <a:r>
              <a:rPr lang="en-US" sz="1800">
                <a:solidFill>
                  <a:srgbClr val="00B050"/>
                </a:solidFill>
                <a:latin typeface="Times New Roman"/>
                <a:ea typeface="Times New Roman"/>
                <a:cs typeface="Times New Roman"/>
                <a:sym typeface="Times New Roman"/>
              </a:rPr>
              <a:t>﻿Flow control, error control, and congestion control </a:t>
            </a:r>
            <a:r>
              <a:rPr lang="en-US" sz="1800">
                <a:latin typeface="Times New Roman"/>
                <a:ea typeface="Times New Roman"/>
                <a:cs typeface="Times New Roman"/>
                <a:sym typeface="Times New Roman"/>
              </a:rPr>
              <a:t>can be implemented in a connection oriented protocol.</a:t>
            </a:r>
            <a:endParaRPr sz="1800">
              <a:latin typeface="Times New Roman"/>
              <a:ea typeface="Times New Roman"/>
              <a:cs typeface="Times New Roman"/>
              <a:sym typeface="Times New Roman"/>
            </a:endParaRPr>
          </a:p>
        </p:txBody>
      </p:sp>
      <p:sp>
        <p:nvSpPr>
          <p:cNvPr id="191" name="Google Shape;191;p16"/>
          <p:cNvSpPr txBox="1"/>
          <p:nvPr/>
        </p:nvSpPr>
        <p:spPr>
          <a:xfrm>
            <a:off x="83126" y="148986"/>
            <a:ext cx="5310691"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3200" u="none" cap="none" strike="noStrike">
                <a:solidFill>
                  <a:schemeClr val="dk1"/>
                </a:solidFill>
                <a:latin typeface="Times New Roman"/>
                <a:ea typeface="Times New Roman"/>
                <a:cs typeface="Times New Roman"/>
                <a:sym typeface="Times New Roman"/>
              </a:rPr>
              <a:t>Connection-oriented Services</a:t>
            </a:r>
            <a:endParaRPr b="1" i="0" sz="3200" u="none" cap="none" strike="noStrike">
              <a:solidFill>
                <a:srgbClr val="000000"/>
              </a:solidFill>
              <a:latin typeface="Arial"/>
              <a:ea typeface="Arial"/>
              <a:cs typeface="Arial"/>
              <a:sym typeface="Arial"/>
            </a:endParaRPr>
          </a:p>
        </p:txBody>
      </p:sp>
      <p:sp>
        <p:nvSpPr>
          <p:cNvPr id="192" name="Google Shape;192;p16"/>
          <p:cNvSpPr txBox="1"/>
          <p:nvPr>
            <p:ph idx="11" type="ftr"/>
          </p:nvPr>
        </p:nvSpPr>
        <p:spPr>
          <a:xfrm>
            <a:off x="83126" y="6433026"/>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txBox="1"/>
          <p:nvPr>
            <p:ph idx="1" type="body"/>
          </p:nvPr>
        </p:nvSpPr>
        <p:spPr>
          <a:xfrm>
            <a:off x="286544" y="1110342"/>
            <a:ext cx="8570912" cy="5128403"/>
          </a:xfrm>
          <a:prstGeom prst="rect">
            <a:avLst/>
          </a:prstGeom>
          <a:noFill/>
          <a:ln>
            <a:noFill/>
          </a:ln>
        </p:spPr>
        <p:txBody>
          <a:bodyPr anchorCtr="0" anchor="t" bIns="45700" lIns="91425" spcFirstLastPara="1" rIns="91425" wrap="square" tIns="45700">
            <a:normAutofit lnSpcReduction="10000"/>
          </a:bodyPr>
          <a:lstStyle/>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0" lvl="1" marL="11113" rtl="0" algn="ctr">
              <a:lnSpc>
                <a:spcPct val="120000"/>
              </a:lnSpc>
              <a:spcBef>
                <a:spcPts val="500"/>
              </a:spcBef>
              <a:spcAft>
                <a:spcPts val="0"/>
              </a:spcAft>
              <a:buSzPts val="1800"/>
              <a:buNone/>
            </a:pPr>
            <a:r>
              <a:rPr lang="en-US">
                <a:latin typeface="Times New Roman"/>
                <a:ea typeface="Times New Roman"/>
                <a:cs typeface="Times New Roman"/>
                <a:sym typeface="Times New Roman"/>
              </a:rPr>
              <a:t>Figure2: Connection-oriented Service</a:t>
            </a:r>
            <a:endParaRPr>
              <a:latin typeface="Times New Roman"/>
              <a:ea typeface="Times New Roman"/>
              <a:cs typeface="Times New Roman"/>
              <a:sym typeface="Times New Roman"/>
            </a:endParaRPr>
          </a:p>
          <a:p>
            <a:pPr indent="-234950" lvl="1" marL="360363" rtl="0" algn="l">
              <a:lnSpc>
                <a:spcPct val="120000"/>
              </a:lnSpc>
              <a:spcBef>
                <a:spcPts val="500"/>
              </a:spcBef>
              <a:spcAft>
                <a:spcPts val="0"/>
              </a:spcAft>
              <a:buSzPts val="1800"/>
              <a:buFont typeface="Noto Sans Symbols"/>
              <a:buNone/>
            </a:pPr>
            <a:r>
              <a:t/>
            </a:r>
            <a:endParaRPr sz="2000"/>
          </a:p>
        </p:txBody>
      </p:sp>
      <p:pic>
        <p:nvPicPr>
          <p:cNvPr id="198" name="Google Shape;198;p17"/>
          <p:cNvPicPr preferRelativeResize="0"/>
          <p:nvPr/>
        </p:nvPicPr>
        <p:blipFill rotWithShape="1">
          <a:blip r:embed="rId3">
            <a:alphaModFix/>
          </a:blip>
          <a:srcRect b="0" l="0" r="0" t="0"/>
          <a:stretch/>
        </p:blipFill>
        <p:spPr>
          <a:xfrm>
            <a:off x="1841325" y="1420003"/>
            <a:ext cx="5135671" cy="3778387"/>
          </a:xfrm>
          <a:prstGeom prst="rect">
            <a:avLst/>
          </a:prstGeom>
          <a:noFill/>
          <a:ln>
            <a:noFill/>
          </a:ln>
        </p:spPr>
      </p:pic>
      <p:sp>
        <p:nvSpPr>
          <p:cNvPr id="199" name="Google Shape;199;p17"/>
          <p:cNvSpPr/>
          <p:nvPr/>
        </p:nvSpPr>
        <p:spPr>
          <a:xfrm>
            <a:off x="0" y="291767"/>
            <a:ext cx="5530681"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Connection-oriented Services..</a:t>
            </a:r>
            <a:endParaRPr b="1" i="0" sz="3200" u="none" cap="none" strike="noStrike">
              <a:solidFill>
                <a:srgbClr val="000000"/>
              </a:solidFill>
              <a:latin typeface="Arial"/>
              <a:ea typeface="Arial"/>
              <a:cs typeface="Arial"/>
              <a:sym typeface="Arial"/>
            </a:endParaRPr>
          </a:p>
        </p:txBody>
      </p:sp>
      <p:sp>
        <p:nvSpPr>
          <p:cNvPr id="200" name="Google Shape;200;p17"/>
          <p:cNvSpPr txBox="1"/>
          <p:nvPr>
            <p:ph idx="11" type="ftr"/>
          </p:nvPr>
        </p:nvSpPr>
        <p:spPr>
          <a:xfrm>
            <a:off x="110836" y="6394242"/>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8"/>
          <p:cNvSpPr txBox="1"/>
          <p:nvPr>
            <p:ph idx="1" type="body"/>
          </p:nvPr>
        </p:nvSpPr>
        <p:spPr>
          <a:xfrm>
            <a:off x="161573" y="939672"/>
            <a:ext cx="8680537" cy="5671748"/>
          </a:xfrm>
          <a:prstGeom prst="rect">
            <a:avLst/>
          </a:prstGeom>
          <a:noFill/>
          <a:ln>
            <a:noFill/>
          </a:ln>
        </p:spPr>
        <p:txBody>
          <a:bodyPr anchorCtr="0" anchor="t" bIns="0" lIns="0" spcFirstLastPara="1" rIns="0" wrap="square" tIns="0">
            <a:noAutofit/>
          </a:bodyPr>
          <a:lstStyle/>
          <a:p>
            <a:pPr indent="-285750" lvl="1" marL="285750" rtl="0" algn="just">
              <a:lnSpc>
                <a:spcPct val="150000"/>
              </a:lnSpc>
              <a:spcBef>
                <a:spcPts val="500"/>
              </a:spcBef>
              <a:spcAft>
                <a:spcPts val="0"/>
              </a:spcAft>
              <a:buSzPts val="1800"/>
              <a:buFont typeface="Noto Sans Symbols"/>
              <a:buChar char="✔"/>
            </a:pPr>
            <a:r>
              <a:rPr lang="en-US" sz="1800">
                <a:latin typeface="Times New Roman"/>
                <a:ea typeface="Times New Roman"/>
                <a:cs typeface="Times New Roman"/>
                <a:sym typeface="Times New Roman"/>
              </a:rPr>
              <a:t>﻿A TCP connection provides a </a:t>
            </a:r>
            <a:r>
              <a:rPr lang="en-US" sz="1800">
                <a:solidFill>
                  <a:srgbClr val="00B050"/>
                </a:solidFill>
                <a:latin typeface="Times New Roman"/>
                <a:ea typeface="Times New Roman"/>
                <a:cs typeface="Times New Roman"/>
                <a:sym typeface="Times New Roman"/>
              </a:rPr>
              <a:t>full-duplex service</a:t>
            </a:r>
            <a:r>
              <a:rPr lang="en-US" sz="1800">
                <a:latin typeface="Times New Roman"/>
                <a:ea typeface="Times New Roman"/>
                <a:cs typeface="Times New Roman"/>
                <a:sym typeface="Times New Roman"/>
              </a:rPr>
              <a:t>: If there is a TCP connection between Process A on one host and Process B on another host, then application layer data can flow from Process A to Process B at the same time as application layer data flows from Process B to Process A. </a:t>
            </a:r>
            <a:endParaRPr sz="1800"/>
          </a:p>
          <a:p>
            <a:pPr indent="-285750" lvl="1" marL="285750" rtl="0" algn="just">
              <a:lnSpc>
                <a:spcPct val="150000"/>
              </a:lnSpc>
              <a:spcBef>
                <a:spcPts val="500"/>
              </a:spcBef>
              <a:spcAft>
                <a:spcPts val="0"/>
              </a:spcAft>
              <a:buSzPts val="1800"/>
              <a:buFont typeface="Noto Sans Symbols"/>
              <a:buChar char="✔"/>
            </a:pPr>
            <a:r>
              <a:rPr lang="en-US" sz="1800">
                <a:latin typeface="Times New Roman"/>
                <a:ea typeface="Times New Roman"/>
                <a:cs typeface="Times New Roman"/>
                <a:sym typeface="Times New Roman"/>
              </a:rPr>
              <a:t>A TCP connection is also always </a:t>
            </a:r>
            <a:r>
              <a:rPr lang="en-US" sz="1800">
                <a:solidFill>
                  <a:srgbClr val="00B050"/>
                </a:solidFill>
                <a:latin typeface="Times New Roman"/>
                <a:ea typeface="Times New Roman"/>
                <a:cs typeface="Times New Roman"/>
                <a:sym typeface="Times New Roman"/>
              </a:rPr>
              <a:t>point-to-point</a:t>
            </a:r>
            <a:r>
              <a:rPr lang="en-US" sz="1800">
                <a:latin typeface="Times New Roman"/>
                <a:ea typeface="Times New Roman"/>
                <a:cs typeface="Times New Roman"/>
                <a:sym typeface="Times New Roman"/>
              </a:rPr>
              <a:t>, that is, between a single sender and a single receiver.</a:t>
            </a:r>
            <a:endParaRPr sz="1800"/>
          </a:p>
          <a:p>
            <a:pPr indent="-285750" lvl="1" marL="285750" rtl="0" algn="just">
              <a:lnSpc>
                <a:spcPct val="150000"/>
              </a:lnSpc>
              <a:spcBef>
                <a:spcPts val="500"/>
              </a:spcBef>
              <a:spcAft>
                <a:spcPts val="0"/>
              </a:spcAft>
              <a:buSzPts val="1800"/>
              <a:buFont typeface="Noto Sans Symbols"/>
              <a:buChar char="✔"/>
            </a:pPr>
            <a:r>
              <a:rPr lang="en-US" sz="1800">
                <a:latin typeface="Times New Roman"/>
                <a:ea typeface="Times New Roman"/>
                <a:cs typeface="Times New Roman"/>
                <a:sym typeface="Times New Roman"/>
              </a:rPr>
              <a:t>﻿The client first </a:t>
            </a:r>
            <a:r>
              <a:rPr lang="en-US" sz="1800">
                <a:solidFill>
                  <a:srgbClr val="00B050"/>
                </a:solidFill>
                <a:latin typeface="Times New Roman"/>
                <a:ea typeface="Times New Roman"/>
                <a:cs typeface="Times New Roman"/>
                <a:sym typeface="Times New Roman"/>
              </a:rPr>
              <a:t>sends</a:t>
            </a:r>
            <a:r>
              <a:rPr lang="en-US" sz="1800">
                <a:latin typeface="Times New Roman"/>
                <a:ea typeface="Times New Roman"/>
                <a:cs typeface="Times New Roman"/>
                <a:sym typeface="Times New Roman"/>
              </a:rPr>
              <a:t> a special TCP segment; the server </a:t>
            </a:r>
            <a:r>
              <a:rPr lang="en-US" sz="1800">
                <a:solidFill>
                  <a:srgbClr val="00B050"/>
                </a:solidFill>
                <a:latin typeface="Times New Roman"/>
                <a:ea typeface="Times New Roman"/>
                <a:cs typeface="Times New Roman"/>
                <a:sym typeface="Times New Roman"/>
              </a:rPr>
              <a:t>responds</a:t>
            </a:r>
            <a:r>
              <a:rPr lang="en-US" sz="1800">
                <a:latin typeface="Times New Roman"/>
                <a:ea typeface="Times New Roman"/>
                <a:cs typeface="Times New Roman"/>
                <a:sym typeface="Times New Roman"/>
              </a:rPr>
              <a:t> with a second special TCP segment; and finally the client </a:t>
            </a:r>
            <a:r>
              <a:rPr lang="en-US" sz="1800">
                <a:solidFill>
                  <a:srgbClr val="00B050"/>
                </a:solidFill>
                <a:latin typeface="Times New Roman"/>
                <a:ea typeface="Times New Roman"/>
                <a:cs typeface="Times New Roman"/>
                <a:sym typeface="Times New Roman"/>
              </a:rPr>
              <a:t>responds again </a:t>
            </a:r>
            <a:r>
              <a:rPr lang="en-US" sz="1800">
                <a:latin typeface="Times New Roman"/>
                <a:ea typeface="Times New Roman"/>
                <a:cs typeface="Times New Roman"/>
                <a:sym typeface="Times New Roman"/>
              </a:rPr>
              <a:t>with a third special segment. </a:t>
            </a:r>
            <a:endParaRPr sz="1800"/>
          </a:p>
          <a:p>
            <a:pPr indent="-285750" lvl="1" marL="285750" rtl="0" algn="just">
              <a:lnSpc>
                <a:spcPct val="150000"/>
              </a:lnSpc>
              <a:spcBef>
                <a:spcPts val="500"/>
              </a:spcBef>
              <a:spcAft>
                <a:spcPts val="0"/>
              </a:spcAft>
              <a:buSzPts val="1800"/>
              <a:buFont typeface="Noto Sans Symbols"/>
              <a:buChar char="✔"/>
            </a:pPr>
            <a:r>
              <a:rPr lang="en-US" sz="1800">
                <a:latin typeface="Times New Roman"/>
                <a:ea typeface="Times New Roman"/>
                <a:cs typeface="Times New Roman"/>
                <a:sym typeface="Times New Roman"/>
              </a:rPr>
              <a:t>The </a:t>
            </a:r>
            <a:r>
              <a:rPr lang="en-US" sz="1800">
                <a:solidFill>
                  <a:srgbClr val="00B050"/>
                </a:solidFill>
                <a:latin typeface="Times New Roman"/>
                <a:ea typeface="Times New Roman"/>
                <a:cs typeface="Times New Roman"/>
                <a:sym typeface="Times New Roman"/>
              </a:rPr>
              <a:t>first two segments carry no payload</a:t>
            </a:r>
            <a:r>
              <a:rPr lang="en-US" sz="1800">
                <a:latin typeface="Times New Roman"/>
                <a:ea typeface="Times New Roman"/>
                <a:cs typeface="Times New Roman"/>
                <a:sym typeface="Times New Roman"/>
              </a:rPr>
              <a:t>, that is, no application-layer data; the </a:t>
            </a:r>
            <a:r>
              <a:rPr lang="en-US" sz="1800">
                <a:solidFill>
                  <a:srgbClr val="00B050"/>
                </a:solidFill>
                <a:latin typeface="Times New Roman"/>
                <a:ea typeface="Times New Roman"/>
                <a:cs typeface="Times New Roman"/>
                <a:sym typeface="Times New Roman"/>
              </a:rPr>
              <a:t>third</a:t>
            </a:r>
            <a:r>
              <a:rPr lang="en-US" sz="1800">
                <a:latin typeface="Times New Roman"/>
                <a:ea typeface="Times New Roman"/>
                <a:cs typeface="Times New Roman"/>
                <a:sym typeface="Times New Roman"/>
              </a:rPr>
              <a:t> of these segments may </a:t>
            </a:r>
            <a:r>
              <a:rPr lang="en-US" sz="1800">
                <a:solidFill>
                  <a:srgbClr val="00B050"/>
                </a:solidFill>
                <a:latin typeface="Times New Roman"/>
                <a:ea typeface="Times New Roman"/>
                <a:cs typeface="Times New Roman"/>
                <a:sym typeface="Times New Roman"/>
              </a:rPr>
              <a:t>carry a payload</a:t>
            </a:r>
            <a:r>
              <a:rPr lang="en-US" sz="1800">
                <a:latin typeface="Times New Roman"/>
                <a:ea typeface="Times New Roman"/>
                <a:cs typeface="Times New Roman"/>
                <a:sym typeface="Times New Roman"/>
              </a:rPr>
              <a:t>. Because three segments are sent between the two hosts, this connection-establishment procedure is often referred to as a </a:t>
            </a:r>
            <a:r>
              <a:rPr lang="en-US" sz="1800">
                <a:solidFill>
                  <a:srgbClr val="00B050"/>
                </a:solidFill>
                <a:latin typeface="Times New Roman"/>
                <a:ea typeface="Times New Roman"/>
                <a:cs typeface="Times New Roman"/>
                <a:sym typeface="Times New Roman"/>
              </a:rPr>
              <a:t>three-way handshake</a:t>
            </a:r>
            <a:r>
              <a:rPr lang="en-US" sz="1800">
                <a:latin typeface="Times New Roman"/>
                <a:ea typeface="Times New Roman"/>
                <a:cs typeface="Times New Roman"/>
                <a:sym typeface="Times New Roman"/>
              </a:rPr>
              <a:t>.</a:t>
            </a:r>
            <a:endParaRPr sz="1800"/>
          </a:p>
        </p:txBody>
      </p:sp>
      <p:sp>
        <p:nvSpPr>
          <p:cNvPr id="206" name="Google Shape;206;p18"/>
          <p:cNvSpPr txBox="1"/>
          <p:nvPr/>
        </p:nvSpPr>
        <p:spPr>
          <a:xfrm>
            <a:off x="-350982" y="172597"/>
            <a:ext cx="7296346" cy="5847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3200" u="none" cap="none" strike="noStrike">
                <a:solidFill>
                  <a:schemeClr val="dk1"/>
                </a:solidFill>
                <a:latin typeface="Times New Roman"/>
                <a:ea typeface="Times New Roman"/>
                <a:cs typeface="Times New Roman"/>
                <a:sym typeface="Times New Roman"/>
              </a:rPr>
              <a:t>Transmission Control Protocol </a:t>
            </a:r>
            <a:r>
              <a:rPr b="1" i="0" lang="en-US" sz="2800" u="none" cap="none" strike="noStrike">
                <a:solidFill>
                  <a:schemeClr val="dk1"/>
                </a:solidFill>
                <a:latin typeface="Times New Roman"/>
                <a:ea typeface="Times New Roman"/>
                <a:cs typeface="Times New Roman"/>
                <a:sym typeface="Times New Roman"/>
              </a:rPr>
              <a:t>(TCP)</a:t>
            </a:r>
            <a:endParaRPr b="1" i="0" sz="1400" u="none" cap="none" strike="noStrike">
              <a:solidFill>
                <a:srgbClr val="000000"/>
              </a:solidFill>
              <a:latin typeface="Arial"/>
              <a:ea typeface="Arial"/>
              <a:cs typeface="Arial"/>
              <a:sym typeface="Arial"/>
            </a:endParaRPr>
          </a:p>
        </p:txBody>
      </p:sp>
      <p:sp>
        <p:nvSpPr>
          <p:cNvPr id="207" name="Google Shape;207;p18"/>
          <p:cNvSpPr txBox="1"/>
          <p:nvPr>
            <p:ph idx="11" type="ftr"/>
          </p:nvPr>
        </p:nvSpPr>
        <p:spPr>
          <a:xfrm>
            <a:off x="0" y="6429080"/>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9"/>
          <p:cNvSpPr txBox="1"/>
          <p:nvPr>
            <p:ph idx="1" type="body"/>
          </p:nvPr>
        </p:nvSpPr>
        <p:spPr>
          <a:xfrm>
            <a:off x="87682" y="904416"/>
            <a:ext cx="8680537" cy="5671748"/>
          </a:xfrm>
          <a:prstGeom prst="rect">
            <a:avLst/>
          </a:prstGeom>
          <a:noFill/>
          <a:ln>
            <a:noFill/>
          </a:ln>
        </p:spPr>
        <p:txBody>
          <a:bodyPr anchorCtr="0" anchor="t" bIns="0" lIns="0" spcFirstLastPara="1" rIns="0" wrap="square" tIns="0">
            <a:noAutofit/>
          </a:bodyPr>
          <a:lstStyle/>
          <a:p>
            <a:pPr indent="0" lvl="1" marL="0" rtl="0" algn="just">
              <a:lnSpc>
                <a:spcPct val="150000"/>
              </a:lnSpc>
              <a:spcBef>
                <a:spcPts val="500"/>
              </a:spcBef>
              <a:spcAft>
                <a:spcPts val="0"/>
              </a:spcAft>
              <a:buSzPts val="1800"/>
              <a:buNone/>
            </a:pPr>
            <a:r>
              <a:rPr b="1" lang="en-US" sz="1800">
                <a:latin typeface="Arial"/>
                <a:ea typeface="Arial"/>
                <a:cs typeface="Arial"/>
                <a:sym typeface="Arial"/>
              </a:rPr>
              <a:t>TCP Header</a:t>
            </a:r>
            <a:endParaRPr/>
          </a:p>
        </p:txBody>
      </p:sp>
      <p:pic>
        <p:nvPicPr>
          <p:cNvPr id="213" name="Google Shape;213;p19"/>
          <p:cNvPicPr preferRelativeResize="0"/>
          <p:nvPr/>
        </p:nvPicPr>
        <p:blipFill rotWithShape="1">
          <a:blip r:embed="rId3">
            <a:alphaModFix/>
          </a:blip>
          <a:srcRect b="0" l="0" r="0" t="0"/>
          <a:stretch/>
        </p:blipFill>
        <p:spPr>
          <a:xfrm>
            <a:off x="1027136" y="2101937"/>
            <a:ext cx="7290148" cy="3472145"/>
          </a:xfrm>
          <a:prstGeom prst="rect">
            <a:avLst/>
          </a:prstGeom>
          <a:noFill/>
          <a:ln>
            <a:noFill/>
          </a:ln>
        </p:spPr>
      </p:pic>
      <p:sp>
        <p:nvSpPr>
          <p:cNvPr id="214" name="Google Shape;214;p19"/>
          <p:cNvSpPr txBox="1"/>
          <p:nvPr>
            <p:ph idx="11" type="ftr"/>
          </p:nvPr>
        </p:nvSpPr>
        <p:spPr>
          <a:xfrm>
            <a:off x="0" y="6429080"/>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215" name="Google Shape;215;p19"/>
          <p:cNvSpPr txBox="1"/>
          <p:nvPr>
            <p:ph type="title"/>
          </p:nvPr>
        </p:nvSpPr>
        <p:spPr>
          <a:xfrm>
            <a:off x="-1" y="0"/>
            <a:ext cx="6249971" cy="91404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b="1" lang="en-US" sz="3200"/>
              <a:t>Transport Layer Protocols..</a:t>
            </a:r>
            <a:endParaRPr sz="3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0"/>
          <p:cNvSpPr txBox="1"/>
          <p:nvPr>
            <p:ph idx="1" type="body"/>
          </p:nvPr>
        </p:nvSpPr>
        <p:spPr>
          <a:xfrm>
            <a:off x="87682" y="904416"/>
            <a:ext cx="8680537" cy="5671748"/>
          </a:xfrm>
          <a:prstGeom prst="rect">
            <a:avLst/>
          </a:prstGeom>
          <a:noFill/>
          <a:ln>
            <a:noFill/>
          </a:ln>
        </p:spPr>
        <p:txBody>
          <a:bodyPr anchorCtr="0" anchor="t" bIns="0" lIns="0" spcFirstLastPara="1" rIns="0" wrap="square" tIns="0">
            <a:noAutofit/>
          </a:bodyPr>
          <a:lstStyle/>
          <a:p>
            <a:pPr indent="-285750" lvl="1" marL="285750" rtl="0" algn="just">
              <a:lnSpc>
                <a:spcPct val="150000"/>
              </a:lnSpc>
              <a:spcBef>
                <a:spcPts val="500"/>
              </a:spcBef>
              <a:spcAft>
                <a:spcPts val="0"/>
              </a:spcAft>
              <a:buSzPts val="1800"/>
              <a:buFont typeface="Noto Sans Symbols"/>
              <a:buChar char="✔"/>
            </a:pPr>
            <a:r>
              <a:rPr b="1" lang="en-US" sz="1600">
                <a:latin typeface="Times New Roman"/>
                <a:ea typeface="Times New Roman"/>
                <a:cs typeface="Times New Roman"/>
                <a:sym typeface="Times New Roman"/>
              </a:rPr>
              <a:t>﻿﻿Source Port (16 bits)</a:t>
            </a:r>
            <a:r>
              <a:rPr lang="en-US" sz="1600">
                <a:latin typeface="Times New Roman"/>
                <a:ea typeface="Times New Roman"/>
                <a:cs typeface="Times New Roman"/>
                <a:sym typeface="Times New Roman"/>
              </a:rPr>
              <a:t>: Source TCP user. Example values are Telnet  23; ﻿</a:t>
            </a:r>
            <a:endParaRPr/>
          </a:p>
          <a:p>
            <a:pPr indent="0" lvl="1" marL="0" rtl="0" algn="just">
              <a:lnSpc>
                <a:spcPct val="150000"/>
              </a:lnSpc>
              <a:spcBef>
                <a:spcPts val="500"/>
              </a:spcBef>
              <a:spcAft>
                <a:spcPts val="0"/>
              </a:spcAft>
              <a:buSzPts val="1800"/>
              <a:buNone/>
            </a:pPr>
            <a:r>
              <a:rPr lang="en-US" sz="1600">
                <a:latin typeface="Times New Roman"/>
                <a:ea typeface="Times New Roman"/>
                <a:cs typeface="Times New Roman"/>
                <a:sym typeface="Times New Roman"/>
              </a:rPr>
              <a:t>     TFTP = 69; HTTP = 80</a:t>
            </a:r>
            <a:endParaRPr/>
          </a:p>
          <a:p>
            <a:pPr indent="-285750" lvl="1" marL="285750" rtl="0" algn="just">
              <a:lnSpc>
                <a:spcPct val="15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 </a:t>
            </a:r>
            <a:r>
              <a:rPr b="1" lang="en-US" sz="1600">
                <a:latin typeface="Times New Roman"/>
                <a:ea typeface="Times New Roman"/>
                <a:cs typeface="Times New Roman"/>
                <a:sym typeface="Times New Roman"/>
              </a:rPr>
              <a:t>Destination Port (16 bits)</a:t>
            </a:r>
            <a:r>
              <a:rPr lang="en-US" sz="1600">
                <a:latin typeface="Times New Roman"/>
                <a:ea typeface="Times New Roman"/>
                <a:cs typeface="Times New Roman"/>
                <a:sym typeface="Times New Roman"/>
              </a:rPr>
              <a:t>: Destination TCP user.</a:t>
            </a:r>
            <a:endParaRPr/>
          </a:p>
          <a:p>
            <a:pPr indent="-285750" lvl="1" marL="285750" rtl="0" algn="just">
              <a:lnSpc>
                <a:spcPct val="150000"/>
              </a:lnSpc>
              <a:spcBef>
                <a:spcPts val="500"/>
              </a:spcBef>
              <a:spcAft>
                <a:spcPts val="0"/>
              </a:spcAft>
              <a:buSzPts val="1800"/>
              <a:buFont typeface="Noto Sans Symbols"/>
              <a:buChar char="✔"/>
            </a:pPr>
            <a:r>
              <a:rPr b="1" lang="en-US" sz="1600">
                <a:latin typeface="Times New Roman"/>
                <a:ea typeface="Times New Roman"/>
                <a:cs typeface="Times New Roman"/>
                <a:sym typeface="Times New Roman"/>
              </a:rPr>
              <a:t>Sequence Number (32 bits)</a:t>
            </a:r>
            <a:r>
              <a:rPr lang="en-US" sz="1600">
                <a:latin typeface="Times New Roman"/>
                <a:ea typeface="Times New Roman"/>
                <a:cs typeface="Times New Roman"/>
                <a:sym typeface="Times New Roman"/>
              </a:rPr>
              <a:t>: Sequence number of the first data octet in this segment except when the SYN flag is set. If SYN is set, this field contains the initial sequence number (ISN) and the first data octet in this segment has sequence number ISN + 1</a:t>
            </a:r>
            <a:endParaRPr/>
          </a:p>
          <a:p>
            <a:pPr indent="-285750" lvl="1" marL="285750" rtl="0" algn="just">
              <a:lnSpc>
                <a:spcPct val="15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a:t>
            </a:r>
            <a:r>
              <a:rPr b="1" lang="en-US" sz="1600">
                <a:latin typeface="Times New Roman"/>
                <a:ea typeface="Times New Roman"/>
                <a:cs typeface="Times New Roman"/>
                <a:sym typeface="Times New Roman"/>
              </a:rPr>
              <a:t>Acknowledgment Number (32 bits)</a:t>
            </a:r>
            <a:r>
              <a:rPr lang="en-US" sz="1600">
                <a:latin typeface="Times New Roman"/>
                <a:ea typeface="Times New Roman"/>
                <a:cs typeface="Times New Roman"/>
                <a:sym typeface="Times New Roman"/>
              </a:rPr>
              <a:t>: Contains the sequence number of the next data octet that the TCP entity expects to receive.</a:t>
            </a:r>
            <a:endParaRPr/>
          </a:p>
          <a:p>
            <a:pPr indent="-285750" lvl="1" marL="285750" rtl="0" algn="just">
              <a:lnSpc>
                <a:spcPct val="150000"/>
              </a:lnSpc>
              <a:spcBef>
                <a:spcPts val="500"/>
              </a:spcBef>
              <a:spcAft>
                <a:spcPts val="0"/>
              </a:spcAft>
              <a:buSzPts val="1800"/>
              <a:buFont typeface="Noto Sans Symbols"/>
              <a:buChar char="✔"/>
            </a:pPr>
            <a:r>
              <a:rPr b="1" lang="en-US" sz="1600">
                <a:latin typeface="Times New Roman"/>
                <a:ea typeface="Times New Roman"/>
                <a:cs typeface="Times New Roman"/>
                <a:sym typeface="Times New Roman"/>
              </a:rPr>
              <a:t>Data Offset (4 bits)</a:t>
            </a:r>
            <a:r>
              <a:rPr lang="en-US" sz="1600">
                <a:latin typeface="Times New Roman"/>
                <a:ea typeface="Times New Roman"/>
                <a:cs typeface="Times New Roman"/>
                <a:sym typeface="Times New Roman"/>
              </a:rPr>
              <a:t>: Number of 32-bit words in the header.</a:t>
            </a:r>
            <a:endParaRPr/>
          </a:p>
          <a:p>
            <a:pPr indent="-285750" lvl="1" marL="285750" rtl="0" algn="just">
              <a:lnSpc>
                <a:spcPct val="150000"/>
              </a:lnSpc>
              <a:spcBef>
                <a:spcPts val="500"/>
              </a:spcBef>
              <a:spcAft>
                <a:spcPts val="0"/>
              </a:spcAft>
              <a:buSzPts val="1800"/>
              <a:buFont typeface="Noto Sans Symbols"/>
              <a:buChar char="✔"/>
            </a:pPr>
            <a:r>
              <a:rPr b="1" lang="en-US" sz="1600">
                <a:latin typeface="Times New Roman"/>
                <a:ea typeface="Times New Roman"/>
                <a:cs typeface="Times New Roman"/>
                <a:sym typeface="Times New Roman"/>
              </a:rPr>
              <a:t>Reserved (4 bits)</a:t>
            </a:r>
            <a:r>
              <a:rPr lang="en-US" sz="1600">
                <a:latin typeface="Times New Roman"/>
                <a:ea typeface="Times New Roman"/>
                <a:cs typeface="Times New Roman"/>
                <a:sym typeface="Times New Roman"/>
              </a:rPr>
              <a:t>: Reserved for future use.</a:t>
            </a:r>
            <a:endParaRPr/>
          </a:p>
          <a:p>
            <a:pPr indent="-171450" lvl="1" marL="285750" rtl="0" algn="just">
              <a:lnSpc>
                <a:spcPct val="150000"/>
              </a:lnSpc>
              <a:spcBef>
                <a:spcPts val="500"/>
              </a:spcBef>
              <a:spcAft>
                <a:spcPts val="0"/>
              </a:spcAft>
              <a:buSzPts val="1800"/>
              <a:buFont typeface="Noto Sans Symbols"/>
              <a:buNone/>
            </a:pPr>
            <a:r>
              <a:t/>
            </a:r>
            <a:endParaRPr sz="1600">
              <a:latin typeface="Times New Roman"/>
              <a:ea typeface="Times New Roman"/>
              <a:cs typeface="Times New Roman"/>
              <a:sym typeface="Times New Roman"/>
            </a:endParaRPr>
          </a:p>
        </p:txBody>
      </p:sp>
      <p:sp>
        <p:nvSpPr>
          <p:cNvPr id="221" name="Google Shape;221;p20"/>
          <p:cNvSpPr txBox="1"/>
          <p:nvPr>
            <p:ph idx="11" type="ftr"/>
          </p:nvPr>
        </p:nvSpPr>
        <p:spPr>
          <a:xfrm>
            <a:off x="0" y="6429080"/>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222" name="Google Shape;222;p20"/>
          <p:cNvSpPr txBox="1"/>
          <p:nvPr>
            <p:ph type="title"/>
          </p:nvPr>
        </p:nvSpPr>
        <p:spPr>
          <a:xfrm>
            <a:off x="-1" y="0"/>
            <a:ext cx="6249971" cy="91404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b="1" lang="en-US" sz="3200"/>
              <a:t>Transport Layer Protocols..</a:t>
            </a:r>
            <a:endParaRPr sz="3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1"/>
          <p:cNvSpPr txBox="1"/>
          <p:nvPr>
            <p:ph idx="1" type="body"/>
          </p:nvPr>
        </p:nvSpPr>
        <p:spPr>
          <a:xfrm>
            <a:off x="87682" y="741578"/>
            <a:ext cx="8680537" cy="5671748"/>
          </a:xfrm>
          <a:prstGeom prst="rect">
            <a:avLst/>
          </a:prstGeom>
          <a:noFill/>
          <a:ln>
            <a:noFill/>
          </a:ln>
        </p:spPr>
        <p:txBody>
          <a:bodyPr anchorCtr="0" anchor="t" bIns="0" lIns="0" spcFirstLastPara="1" rIns="0" wrap="square" tIns="0">
            <a:noAutofit/>
          </a:bodyPr>
          <a:lstStyle/>
          <a:p>
            <a:pPr indent="-285750" lvl="1" marL="285750" rtl="0" algn="just">
              <a:lnSpc>
                <a:spcPct val="150000"/>
              </a:lnSpc>
              <a:spcBef>
                <a:spcPts val="500"/>
              </a:spcBef>
              <a:spcAft>
                <a:spcPts val="0"/>
              </a:spcAft>
              <a:buSzPts val="1800"/>
              <a:buFont typeface="Noto Sans Symbols"/>
              <a:buChar char="✔"/>
            </a:pPr>
            <a:r>
              <a:rPr b="1" lang="en-US" sz="1600">
                <a:latin typeface="Times New Roman"/>
                <a:ea typeface="Times New Roman"/>
                <a:cs typeface="Times New Roman"/>
                <a:sym typeface="Times New Roman"/>
              </a:rPr>
              <a:t>Flags (6 bits): </a:t>
            </a:r>
            <a:r>
              <a:rPr lang="en-US" sz="1600">
                <a:latin typeface="Times New Roman"/>
                <a:ea typeface="Times New Roman"/>
                <a:cs typeface="Times New Roman"/>
                <a:sym typeface="Times New Roman"/>
              </a:rPr>
              <a:t>For each flag, if set to 1, the meaning is</a:t>
            </a:r>
            <a:endParaRPr/>
          </a:p>
          <a:p>
            <a:pPr indent="-285750" lvl="2" marL="742950" rtl="0" algn="just">
              <a:lnSpc>
                <a:spcPct val="15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CWR: congestion window reduced.</a:t>
            </a:r>
            <a:endParaRPr/>
          </a:p>
          <a:p>
            <a:pPr indent="-285750" lvl="2" marL="742950" rtl="0" algn="just">
              <a:lnSpc>
                <a:spcPct val="15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ECE: ECN-Echo; the CWR and ECE bits, are used for the explicit congestion notification function</a:t>
            </a:r>
            <a:endParaRPr/>
          </a:p>
          <a:p>
            <a:pPr indent="-285750" lvl="2" marL="742950" rtl="0" algn="just">
              <a:lnSpc>
                <a:spcPct val="15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URG: urgent pointer field significant.</a:t>
            </a:r>
            <a:endParaRPr/>
          </a:p>
          <a:p>
            <a:pPr indent="-285750" lvl="2" marL="742950" rtl="0" algn="just">
              <a:lnSpc>
                <a:spcPct val="15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ACK: acknowledgment field significant.</a:t>
            </a:r>
            <a:endParaRPr/>
          </a:p>
          <a:p>
            <a:pPr indent="-285750" lvl="2" marL="742950" rtl="0" algn="just">
              <a:lnSpc>
                <a:spcPct val="15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PSH: push function.</a:t>
            </a:r>
            <a:endParaRPr/>
          </a:p>
          <a:p>
            <a:pPr indent="-285750" lvl="2" marL="742950" rtl="0" algn="just">
              <a:lnSpc>
                <a:spcPct val="15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RST: reset the connection.</a:t>
            </a:r>
            <a:endParaRPr/>
          </a:p>
          <a:p>
            <a:pPr indent="-285750" lvl="2" marL="742950" rtl="0" algn="just">
              <a:lnSpc>
                <a:spcPct val="15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SYN: synchronize the sequence numbers.</a:t>
            </a:r>
            <a:endParaRPr/>
          </a:p>
          <a:p>
            <a:pPr indent="-285750" lvl="2" marL="742950" rtl="0" algn="just">
              <a:lnSpc>
                <a:spcPct val="15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FIN: no more data from sender</a:t>
            </a:r>
            <a:endParaRPr/>
          </a:p>
        </p:txBody>
      </p:sp>
      <p:sp>
        <p:nvSpPr>
          <p:cNvPr id="228" name="Google Shape;228;p21"/>
          <p:cNvSpPr txBox="1"/>
          <p:nvPr>
            <p:ph idx="11" type="ftr"/>
          </p:nvPr>
        </p:nvSpPr>
        <p:spPr>
          <a:xfrm>
            <a:off x="0" y="6429080"/>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229" name="Google Shape;229;p21"/>
          <p:cNvSpPr txBox="1"/>
          <p:nvPr>
            <p:ph type="title"/>
          </p:nvPr>
        </p:nvSpPr>
        <p:spPr>
          <a:xfrm>
            <a:off x="-1" y="0"/>
            <a:ext cx="6249971" cy="91404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b="1" lang="en-US" sz="3200"/>
              <a:t>Transport Layer Protocols..</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nvSpPr>
        <p:spPr>
          <a:xfrm>
            <a:off x="95459" y="75426"/>
            <a:ext cx="6019560" cy="89764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3200" u="none" cap="none" strike="noStrike">
                <a:solidFill>
                  <a:srgbClr val="000000"/>
                </a:solidFill>
                <a:latin typeface="Times New Roman"/>
                <a:ea typeface="Times New Roman"/>
                <a:cs typeface="Times New Roman"/>
                <a:sym typeface="Times New Roman"/>
              </a:rPr>
              <a:t>Index</a:t>
            </a:r>
            <a:endParaRPr b="0" i="0" sz="3200" u="none" cap="none" strike="noStrike">
              <a:solidFill>
                <a:srgbClr val="000000"/>
              </a:solidFill>
              <a:latin typeface="Arial"/>
              <a:ea typeface="Arial"/>
              <a:cs typeface="Arial"/>
              <a:sym typeface="Arial"/>
            </a:endParaRPr>
          </a:p>
        </p:txBody>
      </p:sp>
      <p:sp>
        <p:nvSpPr>
          <p:cNvPr id="103" name="Google Shape;103;p2"/>
          <p:cNvSpPr txBox="1"/>
          <p:nvPr>
            <p:ph idx="11" type="ftr"/>
          </p:nvPr>
        </p:nvSpPr>
        <p:spPr>
          <a:xfrm>
            <a:off x="0" y="6429080"/>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104" name="Google Shape;104;p2"/>
          <p:cNvSpPr/>
          <p:nvPr/>
        </p:nvSpPr>
        <p:spPr>
          <a:xfrm>
            <a:off x="226290" y="1224389"/>
            <a:ext cx="6433127" cy="2229328"/>
          </a:xfrm>
          <a:prstGeom prst="rect">
            <a:avLst/>
          </a:prstGeom>
          <a:noFill/>
          <a:ln>
            <a:noFill/>
          </a:ln>
        </p:spPr>
        <p:txBody>
          <a:bodyPr anchorCtr="0" anchor="t" bIns="45700" lIns="91425" spcFirstLastPara="1" rIns="91425" wrap="square" tIns="45700">
            <a:spAutoFit/>
          </a:bodyPr>
          <a:lstStyle/>
          <a:p>
            <a:pPr indent="-342900" lvl="0" marL="457200" marR="0" rtl="0" algn="just">
              <a:lnSpc>
                <a:spcPct val="90000"/>
              </a:lnSpc>
              <a:spcBef>
                <a:spcPts val="0"/>
              </a:spcBef>
              <a:spcAft>
                <a:spcPts val="0"/>
              </a:spcAft>
              <a:buClr>
                <a:srgbClr val="000000"/>
              </a:buClr>
              <a:buSzPts val="1469"/>
              <a:buFont typeface="Arial"/>
              <a:buChar char="•"/>
            </a:pPr>
            <a:r>
              <a:rPr lang="en-US" sz="2000">
                <a:latin typeface="Times New Roman"/>
                <a:ea typeface="Times New Roman"/>
                <a:cs typeface="Times New Roman"/>
                <a:sym typeface="Times New Roman"/>
              </a:rPr>
              <a:t>I</a:t>
            </a:r>
            <a:r>
              <a:rPr b="0" i="0" lang="en-US" sz="2200" u="none" cap="none" strike="noStrike">
                <a:solidFill>
                  <a:srgbClr val="000000"/>
                </a:solidFill>
                <a:latin typeface="Times New Roman"/>
                <a:ea typeface="Times New Roman"/>
                <a:cs typeface="Times New Roman"/>
                <a:sym typeface="Times New Roman"/>
              </a:rPr>
              <a:t>ntroduction</a:t>
            </a:r>
            <a:endParaRPr b="0" i="0" sz="2200" u="none" cap="none" strike="noStrike">
              <a:solidFill>
                <a:srgbClr val="000000"/>
              </a:solidFill>
              <a:latin typeface="Times New Roman"/>
              <a:ea typeface="Times New Roman"/>
              <a:cs typeface="Times New Roman"/>
              <a:sym typeface="Times New Roman"/>
            </a:endParaRPr>
          </a:p>
          <a:p>
            <a:pPr indent="-368300" lvl="0" marL="457200" marR="0" rtl="0" algn="just">
              <a:lnSpc>
                <a:spcPct val="90000"/>
              </a:lnSpc>
              <a:spcBef>
                <a:spcPts val="1000"/>
              </a:spcBef>
              <a:spcAft>
                <a:spcPts val="0"/>
              </a:spcAft>
              <a:buClr>
                <a:srgbClr val="000000"/>
              </a:buClr>
              <a:buSzPts val="1869"/>
              <a:buFont typeface="Arial"/>
              <a:buChar char="•"/>
            </a:pPr>
            <a:r>
              <a:rPr b="0" i="0" lang="en-US" sz="2200" u="none" cap="none" strike="noStrike">
                <a:solidFill>
                  <a:srgbClr val="000000"/>
                </a:solidFill>
                <a:latin typeface="Times New Roman"/>
                <a:ea typeface="Times New Roman"/>
                <a:cs typeface="Times New Roman"/>
                <a:sym typeface="Times New Roman"/>
              </a:rPr>
              <a:t>Services</a:t>
            </a:r>
            <a:endParaRPr b="0" i="0" sz="2200" u="none" cap="none" strike="noStrike">
              <a:solidFill>
                <a:srgbClr val="000000"/>
              </a:solidFill>
              <a:latin typeface="Times New Roman"/>
              <a:ea typeface="Times New Roman"/>
              <a:cs typeface="Times New Roman"/>
              <a:sym typeface="Times New Roman"/>
            </a:endParaRPr>
          </a:p>
          <a:p>
            <a:pPr indent="-368300" lvl="0" marL="457200" marR="0" rtl="0" algn="just">
              <a:lnSpc>
                <a:spcPct val="90000"/>
              </a:lnSpc>
              <a:spcBef>
                <a:spcPts val="1000"/>
              </a:spcBef>
              <a:spcAft>
                <a:spcPts val="0"/>
              </a:spcAft>
              <a:buClr>
                <a:srgbClr val="000000"/>
              </a:buClr>
              <a:buSzPts val="1869"/>
              <a:buFont typeface="Arial"/>
              <a:buChar char="•"/>
            </a:pPr>
            <a:r>
              <a:rPr b="0" i="0" lang="en-US" sz="2200" u="none" cap="none" strike="noStrike">
                <a:solidFill>
                  <a:srgbClr val="000000"/>
                </a:solidFill>
                <a:latin typeface="Times New Roman"/>
                <a:ea typeface="Times New Roman"/>
                <a:cs typeface="Times New Roman"/>
                <a:sym typeface="Times New Roman"/>
              </a:rPr>
              <a:t>Connection</a:t>
            </a:r>
            <a:r>
              <a:rPr lang="en-US" sz="2200">
                <a:latin typeface="Times New Roman"/>
                <a:ea typeface="Times New Roman"/>
                <a:cs typeface="Times New Roman"/>
                <a:sym typeface="Times New Roman"/>
              </a:rPr>
              <a:t>l</a:t>
            </a:r>
            <a:r>
              <a:rPr b="0" i="0" lang="en-US" sz="2200" u="none" cap="none" strike="noStrike">
                <a:solidFill>
                  <a:srgbClr val="000000"/>
                </a:solidFill>
                <a:latin typeface="Times New Roman"/>
                <a:ea typeface="Times New Roman"/>
                <a:cs typeface="Times New Roman"/>
                <a:sym typeface="Times New Roman"/>
              </a:rPr>
              <a:t>ess and Connection Oriented protocol</a:t>
            </a:r>
            <a:endParaRPr b="0" i="0" sz="2200" u="none" cap="none" strike="noStrike">
              <a:solidFill>
                <a:srgbClr val="000000"/>
              </a:solidFill>
              <a:latin typeface="Times New Roman"/>
              <a:ea typeface="Times New Roman"/>
              <a:cs typeface="Times New Roman"/>
              <a:sym typeface="Times New Roman"/>
            </a:endParaRPr>
          </a:p>
          <a:p>
            <a:pPr indent="-368300" lvl="0" marL="457200" marR="0" rtl="0" algn="just">
              <a:lnSpc>
                <a:spcPct val="90000"/>
              </a:lnSpc>
              <a:spcBef>
                <a:spcPts val="1000"/>
              </a:spcBef>
              <a:spcAft>
                <a:spcPts val="0"/>
              </a:spcAft>
              <a:buClr>
                <a:srgbClr val="000000"/>
              </a:buClr>
              <a:buSzPts val="1869"/>
              <a:buFont typeface="Arial"/>
              <a:buChar char="•"/>
            </a:pPr>
            <a:r>
              <a:rPr b="0" i="0" lang="en-US" sz="2200" u="none" cap="none" strike="noStrike">
                <a:solidFill>
                  <a:srgbClr val="000000"/>
                </a:solidFill>
                <a:latin typeface="Times New Roman"/>
                <a:ea typeface="Times New Roman"/>
                <a:cs typeface="Times New Roman"/>
                <a:sym typeface="Times New Roman"/>
              </a:rPr>
              <a:t>Transport Layer Protocols</a:t>
            </a:r>
            <a:endParaRPr b="0" i="0" sz="2200" u="none" cap="none" strike="noStrike">
              <a:solidFill>
                <a:srgbClr val="000000"/>
              </a:solidFill>
              <a:latin typeface="Times New Roman"/>
              <a:ea typeface="Times New Roman"/>
              <a:cs typeface="Times New Roman"/>
              <a:sym typeface="Times New Roman"/>
            </a:endParaRPr>
          </a:p>
          <a:p>
            <a:pPr indent="-368300" lvl="0" marL="457200" marR="0" rtl="0" algn="just">
              <a:lnSpc>
                <a:spcPct val="90000"/>
              </a:lnSpc>
              <a:spcBef>
                <a:spcPts val="1000"/>
              </a:spcBef>
              <a:spcAft>
                <a:spcPts val="0"/>
              </a:spcAft>
              <a:buClr>
                <a:srgbClr val="000000"/>
              </a:buClr>
              <a:buSzPts val="1869"/>
              <a:buFont typeface="Arial"/>
              <a:buChar char="•"/>
            </a:pPr>
            <a:r>
              <a:rPr b="0" i="0" lang="en-US" sz="2200" u="none" cap="none" strike="noStrike">
                <a:solidFill>
                  <a:srgbClr val="000000"/>
                </a:solidFill>
                <a:latin typeface="Times New Roman"/>
                <a:ea typeface="Times New Roman"/>
                <a:cs typeface="Times New Roman"/>
                <a:sym typeface="Times New Roman"/>
              </a:rPr>
              <a:t>TCP Connection</a:t>
            </a:r>
            <a:endParaRPr b="0" i="0" sz="2200" u="none" cap="none" strike="noStrike">
              <a:solidFill>
                <a:srgbClr val="000000"/>
              </a:solidFill>
              <a:latin typeface="Times New Roman"/>
              <a:ea typeface="Times New Roman"/>
              <a:cs typeface="Times New Roman"/>
              <a:sym typeface="Times New Roman"/>
            </a:endParaRPr>
          </a:p>
          <a:p>
            <a:pPr indent="0" lvl="0" marL="114300" marR="0" rtl="0" algn="just">
              <a:lnSpc>
                <a:spcPct val="90000"/>
              </a:lnSpc>
              <a:spcBef>
                <a:spcPts val="100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2"/>
          <p:cNvSpPr txBox="1"/>
          <p:nvPr>
            <p:ph idx="1" type="body"/>
          </p:nvPr>
        </p:nvSpPr>
        <p:spPr>
          <a:xfrm>
            <a:off x="137786" y="1023289"/>
            <a:ext cx="8680537" cy="5671748"/>
          </a:xfrm>
          <a:prstGeom prst="rect">
            <a:avLst/>
          </a:prstGeom>
          <a:noFill/>
          <a:ln>
            <a:noFill/>
          </a:ln>
        </p:spPr>
        <p:txBody>
          <a:bodyPr anchorCtr="0" anchor="t" bIns="0" lIns="0" spcFirstLastPara="1" rIns="0" wrap="square" tIns="0">
            <a:noAutofit/>
          </a:bodyPr>
          <a:lstStyle/>
          <a:p>
            <a:pPr indent="-285750" lvl="1" marL="285750" rtl="0" algn="just">
              <a:lnSpc>
                <a:spcPct val="15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a:t>
            </a:r>
            <a:r>
              <a:rPr b="1" lang="en-US" sz="1600">
                <a:latin typeface="Times New Roman"/>
                <a:ea typeface="Times New Roman"/>
                <a:cs typeface="Times New Roman"/>
                <a:sym typeface="Times New Roman"/>
              </a:rPr>
              <a:t>Window (16 bits): </a:t>
            </a:r>
            <a:r>
              <a:rPr lang="en-US" sz="1600">
                <a:latin typeface="Times New Roman"/>
                <a:ea typeface="Times New Roman"/>
                <a:cs typeface="Times New Roman"/>
                <a:sym typeface="Times New Roman"/>
              </a:rPr>
              <a:t>Flow control credit allocation, in octets. Contains the number of data octets, beginning with the sequence number indicated in the acknowledgment field that the sender is willing to accept.</a:t>
            </a:r>
            <a:endParaRPr/>
          </a:p>
          <a:p>
            <a:pPr indent="-285750" lvl="1" marL="285750" rtl="0" algn="just">
              <a:lnSpc>
                <a:spcPct val="150000"/>
              </a:lnSpc>
              <a:spcBef>
                <a:spcPts val="500"/>
              </a:spcBef>
              <a:spcAft>
                <a:spcPts val="0"/>
              </a:spcAft>
              <a:buSzPts val="1800"/>
              <a:buFont typeface="Noto Sans Symbols"/>
              <a:buChar char="✔"/>
            </a:pPr>
            <a:r>
              <a:rPr b="1" lang="en-US" sz="1600">
                <a:latin typeface="Times New Roman"/>
                <a:ea typeface="Times New Roman"/>
                <a:cs typeface="Times New Roman"/>
                <a:sym typeface="Times New Roman"/>
              </a:rPr>
              <a:t>Checksum (16 bits): </a:t>
            </a:r>
            <a:r>
              <a:rPr lang="en-US" sz="1600">
                <a:latin typeface="Times New Roman"/>
                <a:ea typeface="Times New Roman"/>
                <a:cs typeface="Times New Roman"/>
                <a:sym typeface="Times New Roman"/>
              </a:rPr>
              <a:t>The ones complement of the ones complement sum of all the 16-bit words in the segment plus a pseudo header, described subsequently.</a:t>
            </a:r>
            <a:endParaRPr/>
          </a:p>
          <a:p>
            <a:pPr indent="-285750" lvl="1" marL="285750" rtl="0" algn="just">
              <a:lnSpc>
                <a:spcPct val="150000"/>
              </a:lnSpc>
              <a:spcBef>
                <a:spcPts val="500"/>
              </a:spcBef>
              <a:spcAft>
                <a:spcPts val="0"/>
              </a:spcAft>
              <a:buSzPts val="1800"/>
              <a:buFont typeface="Noto Sans Symbols"/>
              <a:buChar char="✔"/>
            </a:pPr>
            <a:r>
              <a:rPr b="1" lang="en-US" sz="1600">
                <a:latin typeface="Times New Roman"/>
                <a:ea typeface="Times New Roman"/>
                <a:cs typeface="Times New Roman"/>
                <a:sym typeface="Times New Roman"/>
              </a:rPr>
              <a:t>Urgent Pointer (16 bits): </a:t>
            </a:r>
            <a:r>
              <a:rPr lang="en-US" sz="1600">
                <a:latin typeface="Times New Roman"/>
                <a:ea typeface="Times New Roman"/>
                <a:cs typeface="Times New Roman"/>
                <a:sym typeface="Times New Roman"/>
              </a:rPr>
              <a:t>This value, when added to the segment sequence number, contains the sequence number of the last octet in a sequence of urgent data. This allows the receiver to know how much urgent data is coming.</a:t>
            </a:r>
            <a:endParaRPr/>
          </a:p>
          <a:p>
            <a:pPr indent="-285750" lvl="1" marL="285750" rtl="0" algn="just">
              <a:lnSpc>
                <a:spcPct val="150000"/>
              </a:lnSpc>
              <a:spcBef>
                <a:spcPts val="500"/>
              </a:spcBef>
              <a:spcAft>
                <a:spcPts val="0"/>
              </a:spcAft>
              <a:buSzPts val="1800"/>
              <a:buFont typeface="Noto Sans Symbols"/>
              <a:buChar char="✔"/>
            </a:pPr>
            <a:r>
              <a:rPr b="1" lang="en-US" sz="1600">
                <a:latin typeface="Times New Roman"/>
                <a:ea typeface="Times New Roman"/>
                <a:cs typeface="Times New Roman"/>
                <a:sym typeface="Times New Roman"/>
              </a:rPr>
              <a:t>Options (Variable): </a:t>
            </a:r>
            <a:r>
              <a:rPr lang="en-US" sz="1600">
                <a:latin typeface="Times New Roman"/>
                <a:ea typeface="Times New Roman"/>
                <a:cs typeface="Times New Roman"/>
                <a:sym typeface="Times New Roman"/>
              </a:rPr>
              <a:t>An example is the option that specifies the maximum segment size that will be accepted.</a:t>
            </a:r>
            <a:endParaRPr/>
          </a:p>
        </p:txBody>
      </p:sp>
      <p:sp>
        <p:nvSpPr>
          <p:cNvPr id="235" name="Google Shape;235;p22"/>
          <p:cNvSpPr txBox="1"/>
          <p:nvPr>
            <p:ph idx="11" type="ftr"/>
          </p:nvPr>
        </p:nvSpPr>
        <p:spPr>
          <a:xfrm>
            <a:off x="0" y="6429080"/>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236" name="Google Shape;236;p22"/>
          <p:cNvSpPr txBox="1"/>
          <p:nvPr>
            <p:ph type="title"/>
          </p:nvPr>
        </p:nvSpPr>
        <p:spPr>
          <a:xfrm>
            <a:off x="-1" y="0"/>
            <a:ext cx="6249971" cy="91404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b="1" lang="en-US" sz="3200"/>
              <a:t>Transport Layer Protocols..</a:t>
            </a:r>
            <a:endParaRPr sz="3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3"/>
          <p:cNvSpPr txBox="1"/>
          <p:nvPr>
            <p:ph idx="1" type="body"/>
          </p:nvPr>
        </p:nvSpPr>
        <p:spPr>
          <a:xfrm>
            <a:off x="137786" y="1023289"/>
            <a:ext cx="8680537" cy="5671748"/>
          </a:xfrm>
          <a:prstGeom prst="rect">
            <a:avLst/>
          </a:prstGeom>
          <a:noFill/>
          <a:ln>
            <a:noFill/>
          </a:ln>
        </p:spPr>
        <p:txBody>
          <a:bodyPr anchorCtr="0" anchor="t" bIns="0" lIns="0" spcFirstLastPara="1" rIns="0" wrap="square" tIns="0">
            <a:noAutofit/>
          </a:bodyPr>
          <a:lstStyle/>
          <a:p>
            <a:pPr indent="0" lvl="1" marL="0" rtl="0" algn="just">
              <a:lnSpc>
                <a:spcPct val="150000"/>
              </a:lnSpc>
              <a:spcBef>
                <a:spcPts val="500"/>
              </a:spcBef>
              <a:spcAft>
                <a:spcPts val="0"/>
              </a:spcAft>
              <a:buSzPts val="1800"/>
              <a:buNone/>
            </a:pPr>
            <a:r>
              <a:rPr lang="en-US" sz="1800">
                <a:latin typeface="Times New Roman"/>
                <a:ea typeface="Times New Roman"/>
                <a:cs typeface="Times New Roman"/>
                <a:sym typeface="Times New Roman"/>
              </a:rPr>
              <a:t>A TCP connection is the foundation for reliable data transfer over a network like the internet. </a:t>
            </a:r>
            <a:endParaRPr/>
          </a:p>
          <a:p>
            <a:pPr indent="0" lvl="1" marL="0" rtl="0" algn="just">
              <a:lnSpc>
                <a:spcPct val="150000"/>
              </a:lnSpc>
              <a:spcBef>
                <a:spcPts val="500"/>
              </a:spcBef>
              <a:spcAft>
                <a:spcPts val="0"/>
              </a:spcAft>
              <a:buSzPts val="1800"/>
              <a:buNone/>
            </a:pPr>
            <a:r>
              <a:rPr b="1" lang="en-US" sz="1800">
                <a:latin typeface="Times New Roman"/>
                <a:ea typeface="Times New Roman"/>
                <a:cs typeface="Times New Roman"/>
                <a:sym typeface="Times New Roman"/>
              </a:rPr>
              <a:t>Key aspects:</a:t>
            </a:r>
            <a:endParaRPr/>
          </a:p>
          <a:p>
            <a:pPr indent="0" lvl="1" marL="0" rtl="0" algn="just">
              <a:lnSpc>
                <a:spcPct val="150000"/>
              </a:lnSpc>
              <a:spcBef>
                <a:spcPts val="500"/>
              </a:spcBef>
              <a:spcAft>
                <a:spcPts val="0"/>
              </a:spcAft>
              <a:buSzPts val="1800"/>
              <a:buNone/>
            </a:pPr>
            <a:r>
              <a:rPr b="1" lang="en-US" sz="1800">
                <a:latin typeface="Times New Roman"/>
                <a:ea typeface="Times New Roman"/>
                <a:cs typeface="Times New Roman"/>
                <a:sym typeface="Times New Roman"/>
              </a:rPr>
              <a:t>Connection-Oriented: </a:t>
            </a:r>
            <a:r>
              <a:rPr lang="en-US" sz="1800">
                <a:latin typeface="Times New Roman"/>
                <a:ea typeface="Times New Roman"/>
                <a:cs typeface="Times New Roman"/>
                <a:sym typeface="Times New Roman"/>
              </a:rPr>
              <a:t>Unlike UDP (User Datagram Protocol), TCP establishes a connection between sender and receiver before data transfer. This ensures both parties are ready and resources are allocated for communication.</a:t>
            </a:r>
            <a:endParaRPr/>
          </a:p>
          <a:p>
            <a:pPr indent="0" lvl="1" marL="0" rtl="0" algn="just">
              <a:lnSpc>
                <a:spcPct val="150000"/>
              </a:lnSpc>
              <a:spcBef>
                <a:spcPts val="500"/>
              </a:spcBef>
              <a:spcAft>
                <a:spcPts val="0"/>
              </a:spcAft>
              <a:buSzPts val="1800"/>
              <a:buNone/>
            </a:pPr>
            <a:r>
              <a:rPr b="1" lang="en-US" sz="1800">
                <a:latin typeface="Times New Roman"/>
                <a:ea typeface="Times New Roman"/>
                <a:cs typeface="Times New Roman"/>
                <a:sym typeface="Times New Roman"/>
              </a:rPr>
              <a:t>Three-Way Handshake: </a:t>
            </a:r>
            <a:endParaRPr/>
          </a:p>
          <a:p>
            <a:pPr indent="-285750" lvl="2" marL="742950" rtl="0" algn="just">
              <a:lnSpc>
                <a:spcPct val="150000"/>
              </a:lnSpc>
              <a:spcBef>
                <a:spcPts val="500"/>
              </a:spcBef>
              <a:spcAft>
                <a:spcPts val="0"/>
              </a:spcAft>
              <a:buSzPts val="1800"/>
              <a:buChar char="•"/>
            </a:pPr>
            <a:r>
              <a:rPr b="1" lang="en-US" sz="1600">
                <a:latin typeface="Times New Roman"/>
                <a:ea typeface="Times New Roman"/>
                <a:cs typeface="Times New Roman"/>
                <a:sym typeface="Times New Roman"/>
              </a:rPr>
              <a:t>SYN (Synchronize): </a:t>
            </a:r>
            <a:r>
              <a:rPr lang="en-US" sz="1600">
                <a:latin typeface="Times New Roman"/>
                <a:ea typeface="Times New Roman"/>
                <a:cs typeface="Times New Roman"/>
                <a:sym typeface="Times New Roman"/>
              </a:rPr>
              <a:t>The sender initiates by sending a segment with the SYN flag set. This includes a random initial sequence number (ISN) for data packets.</a:t>
            </a:r>
            <a:endParaRPr/>
          </a:p>
          <a:p>
            <a:pPr indent="-285750" lvl="2" marL="742950" rtl="0" algn="just">
              <a:lnSpc>
                <a:spcPct val="150000"/>
              </a:lnSpc>
              <a:spcBef>
                <a:spcPts val="500"/>
              </a:spcBef>
              <a:spcAft>
                <a:spcPts val="0"/>
              </a:spcAft>
              <a:buSzPts val="1800"/>
              <a:buChar char="•"/>
            </a:pPr>
            <a:r>
              <a:rPr b="1" lang="en-US" sz="1600">
                <a:latin typeface="Times New Roman"/>
                <a:ea typeface="Times New Roman"/>
                <a:cs typeface="Times New Roman"/>
                <a:sym typeface="Times New Roman"/>
              </a:rPr>
              <a:t>SYN-ACK (Synchronize-Acknowledge): </a:t>
            </a:r>
            <a:r>
              <a:rPr lang="en-US" sz="1600">
                <a:latin typeface="Times New Roman"/>
                <a:ea typeface="Times New Roman"/>
                <a:cs typeface="Times New Roman"/>
                <a:sym typeface="Times New Roman"/>
              </a:rPr>
              <a:t>The receiver responds with a segment containing its own ISN, the SYN flag set, and an acknowledgment (ACK) for the sender's ISN.</a:t>
            </a:r>
            <a:endParaRPr/>
          </a:p>
          <a:p>
            <a:pPr indent="-285750" lvl="2" marL="742950" rtl="0" algn="just">
              <a:lnSpc>
                <a:spcPct val="150000"/>
              </a:lnSpc>
              <a:spcBef>
                <a:spcPts val="500"/>
              </a:spcBef>
              <a:spcAft>
                <a:spcPts val="0"/>
              </a:spcAft>
              <a:buSzPts val="1800"/>
              <a:buChar char="•"/>
            </a:pPr>
            <a:r>
              <a:rPr b="1" lang="en-US" sz="1600">
                <a:latin typeface="Times New Roman"/>
                <a:ea typeface="Times New Roman"/>
                <a:cs typeface="Times New Roman"/>
                <a:sym typeface="Times New Roman"/>
              </a:rPr>
              <a:t>ACK: </a:t>
            </a:r>
            <a:r>
              <a:rPr lang="en-US" sz="1600">
                <a:latin typeface="Times New Roman"/>
                <a:ea typeface="Times New Roman"/>
                <a:cs typeface="Times New Roman"/>
                <a:sym typeface="Times New Roman"/>
              </a:rPr>
              <a:t>Finally, the sender sends an ACK segment acknowledging the receiver's ISN. This completes the handshake and establishes the connection.</a:t>
            </a:r>
            <a:endParaRPr/>
          </a:p>
        </p:txBody>
      </p:sp>
      <p:sp>
        <p:nvSpPr>
          <p:cNvPr id="242" name="Google Shape;242;p23"/>
          <p:cNvSpPr txBox="1"/>
          <p:nvPr>
            <p:ph idx="11" type="ftr"/>
          </p:nvPr>
        </p:nvSpPr>
        <p:spPr>
          <a:xfrm>
            <a:off x="0" y="6429080"/>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243" name="Google Shape;243;p23"/>
          <p:cNvSpPr txBox="1"/>
          <p:nvPr>
            <p:ph type="title"/>
          </p:nvPr>
        </p:nvSpPr>
        <p:spPr>
          <a:xfrm>
            <a:off x="-1" y="0"/>
            <a:ext cx="6249971" cy="91404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b="1" lang="en-US" sz="3200"/>
              <a:t>TCP Connection</a:t>
            </a:r>
            <a:endParaRPr sz="3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4"/>
          <p:cNvSpPr txBox="1"/>
          <p:nvPr>
            <p:ph idx="1" type="body"/>
          </p:nvPr>
        </p:nvSpPr>
        <p:spPr>
          <a:xfrm>
            <a:off x="137786" y="1023289"/>
            <a:ext cx="8680537" cy="5671748"/>
          </a:xfrm>
          <a:prstGeom prst="rect">
            <a:avLst/>
          </a:prstGeom>
          <a:noFill/>
          <a:ln>
            <a:noFill/>
          </a:ln>
        </p:spPr>
        <p:txBody>
          <a:bodyPr anchorCtr="0" anchor="t" bIns="0" lIns="0" spcFirstLastPara="1" rIns="0" wrap="square" tIns="0">
            <a:noAutofit/>
          </a:bodyPr>
          <a:lstStyle/>
          <a:p>
            <a:pPr indent="0" lvl="1" marL="0" rtl="0" algn="just">
              <a:lnSpc>
                <a:spcPct val="150000"/>
              </a:lnSpc>
              <a:spcBef>
                <a:spcPts val="500"/>
              </a:spcBef>
              <a:spcAft>
                <a:spcPts val="0"/>
              </a:spcAft>
              <a:buSzPts val="1800"/>
              <a:buNone/>
            </a:pPr>
            <a:r>
              <a:rPr b="1" lang="en-US" sz="1800">
                <a:latin typeface="Times New Roman"/>
                <a:ea typeface="Times New Roman"/>
                <a:cs typeface="Times New Roman"/>
                <a:sym typeface="Times New Roman"/>
              </a:rPr>
              <a:t>Reliable Data Transfer:</a:t>
            </a:r>
            <a:endParaRPr/>
          </a:p>
          <a:p>
            <a:pPr indent="-285750" lvl="2" marL="742950" rtl="0" algn="just">
              <a:lnSpc>
                <a:spcPct val="150000"/>
              </a:lnSpc>
              <a:spcBef>
                <a:spcPts val="500"/>
              </a:spcBef>
              <a:spcAft>
                <a:spcPts val="0"/>
              </a:spcAft>
              <a:buSzPts val="1800"/>
              <a:buChar char="•"/>
            </a:pPr>
            <a:r>
              <a:rPr lang="en-US" sz="1600">
                <a:latin typeface="Times New Roman"/>
                <a:ea typeface="Times New Roman"/>
                <a:cs typeface="Times New Roman"/>
                <a:sym typeface="Times New Roman"/>
              </a:rPr>
              <a:t>TCP segments data into packets with sequence numbers for proper order reconstruction at the receiver's end.</a:t>
            </a:r>
            <a:endParaRPr/>
          </a:p>
          <a:p>
            <a:pPr indent="-285750" lvl="2" marL="742950" rtl="0" algn="just">
              <a:lnSpc>
                <a:spcPct val="150000"/>
              </a:lnSpc>
              <a:spcBef>
                <a:spcPts val="500"/>
              </a:spcBef>
              <a:spcAft>
                <a:spcPts val="0"/>
              </a:spcAft>
              <a:buSzPts val="1800"/>
              <a:buChar char="•"/>
            </a:pPr>
            <a:r>
              <a:rPr lang="en-US" sz="1600">
                <a:latin typeface="Times New Roman"/>
                <a:ea typeface="Times New Roman"/>
                <a:cs typeface="Times New Roman"/>
                <a:sym typeface="Times New Roman"/>
              </a:rPr>
              <a:t>The receiver sends acknowledgment (ACK) packets for received segments.</a:t>
            </a:r>
            <a:endParaRPr/>
          </a:p>
          <a:p>
            <a:pPr indent="-285750" lvl="2" marL="742950" rtl="0" algn="just">
              <a:lnSpc>
                <a:spcPct val="150000"/>
              </a:lnSpc>
              <a:spcBef>
                <a:spcPts val="500"/>
              </a:spcBef>
              <a:spcAft>
                <a:spcPts val="0"/>
              </a:spcAft>
              <a:buSzPts val="1800"/>
              <a:buChar char="•"/>
            </a:pPr>
            <a:r>
              <a:rPr lang="en-US" sz="1600">
                <a:latin typeface="Times New Roman"/>
                <a:ea typeface="Times New Roman"/>
                <a:cs typeface="Times New Roman"/>
                <a:sym typeface="Times New Roman"/>
              </a:rPr>
              <a:t>If the sender doesn't receive an ACK within a timeout period, it retransmits the missing segment.</a:t>
            </a:r>
            <a:endParaRPr/>
          </a:p>
          <a:p>
            <a:pPr indent="-285750" lvl="2" marL="742950" rtl="0" algn="just">
              <a:lnSpc>
                <a:spcPct val="150000"/>
              </a:lnSpc>
              <a:spcBef>
                <a:spcPts val="500"/>
              </a:spcBef>
              <a:spcAft>
                <a:spcPts val="0"/>
              </a:spcAft>
              <a:buSzPts val="1800"/>
              <a:buChar char="•"/>
            </a:pPr>
            <a:r>
              <a:rPr lang="en-US" sz="1600">
                <a:latin typeface="Times New Roman"/>
                <a:ea typeface="Times New Roman"/>
                <a:cs typeface="Times New Roman"/>
                <a:sym typeface="Times New Roman"/>
              </a:rPr>
              <a:t>This ensures all data arrives at the receiver correctly and in order.</a:t>
            </a:r>
            <a:endParaRPr/>
          </a:p>
          <a:p>
            <a:pPr indent="0" lvl="1" marL="0" rtl="0" algn="just">
              <a:lnSpc>
                <a:spcPct val="150000"/>
              </a:lnSpc>
              <a:spcBef>
                <a:spcPts val="500"/>
              </a:spcBef>
              <a:spcAft>
                <a:spcPts val="0"/>
              </a:spcAft>
              <a:buSzPts val="1800"/>
              <a:buNone/>
            </a:pPr>
            <a:r>
              <a:rPr b="1" lang="en-US" sz="1800">
                <a:latin typeface="Times New Roman"/>
                <a:ea typeface="Times New Roman"/>
                <a:cs typeface="Times New Roman"/>
                <a:sym typeface="Times New Roman"/>
              </a:rPr>
              <a:t>Flow Control:</a:t>
            </a:r>
            <a:endParaRPr/>
          </a:p>
          <a:p>
            <a:pPr indent="-285750" lvl="2" marL="742950" rtl="0" algn="just">
              <a:lnSpc>
                <a:spcPct val="150000"/>
              </a:lnSpc>
              <a:spcBef>
                <a:spcPts val="500"/>
              </a:spcBef>
              <a:spcAft>
                <a:spcPts val="0"/>
              </a:spcAft>
              <a:buSzPts val="1800"/>
              <a:buChar char="•"/>
            </a:pPr>
            <a:r>
              <a:rPr lang="en-US" sz="1600">
                <a:latin typeface="Times New Roman"/>
                <a:ea typeface="Times New Roman"/>
                <a:cs typeface="Times New Roman"/>
                <a:sym typeface="Times New Roman"/>
              </a:rPr>
              <a:t>TCP uses a window mechanism to control the flow of data. The receiver advertises a window size indicating how many bytes it's ready to receive.</a:t>
            </a:r>
            <a:endParaRPr/>
          </a:p>
          <a:p>
            <a:pPr indent="-285750" lvl="2" marL="742950" rtl="0" algn="just">
              <a:lnSpc>
                <a:spcPct val="150000"/>
              </a:lnSpc>
              <a:spcBef>
                <a:spcPts val="500"/>
              </a:spcBef>
              <a:spcAft>
                <a:spcPts val="0"/>
              </a:spcAft>
              <a:buSzPts val="1800"/>
              <a:buChar char="•"/>
            </a:pPr>
            <a:r>
              <a:rPr lang="en-US" sz="1600">
                <a:latin typeface="Times New Roman"/>
                <a:ea typeface="Times New Roman"/>
                <a:cs typeface="Times New Roman"/>
                <a:sym typeface="Times New Roman"/>
              </a:rPr>
              <a:t>The sender transmits data within the advertised window to avoid overwhelming the receiver.</a:t>
            </a:r>
            <a:endParaRPr/>
          </a:p>
          <a:p>
            <a:pPr indent="0" lvl="1" marL="0" rtl="0" algn="just">
              <a:lnSpc>
                <a:spcPct val="150000"/>
              </a:lnSpc>
              <a:spcBef>
                <a:spcPts val="500"/>
              </a:spcBef>
              <a:spcAft>
                <a:spcPts val="0"/>
              </a:spcAft>
              <a:buSzPts val="1800"/>
              <a:buNone/>
            </a:pPr>
            <a:r>
              <a:rPr b="1" lang="en-US" sz="1800">
                <a:latin typeface="Times New Roman"/>
                <a:ea typeface="Times New Roman"/>
                <a:cs typeface="Times New Roman"/>
                <a:sym typeface="Times New Roman"/>
              </a:rPr>
              <a:t>Full-Duplex Communication:</a:t>
            </a:r>
            <a:endParaRPr/>
          </a:p>
          <a:p>
            <a:pPr indent="-285750" lvl="2" marL="742950" rtl="0" algn="just">
              <a:lnSpc>
                <a:spcPct val="150000"/>
              </a:lnSpc>
              <a:spcBef>
                <a:spcPts val="500"/>
              </a:spcBef>
              <a:spcAft>
                <a:spcPts val="0"/>
              </a:spcAft>
              <a:buSzPts val="1800"/>
              <a:buChar char="•"/>
            </a:pPr>
            <a:r>
              <a:rPr lang="en-US" sz="1600">
                <a:latin typeface="Times New Roman"/>
                <a:ea typeface="Times New Roman"/>
                <a:cs typeface="Times New Roman"/>
                <a:sym typeface="Times New Roman"/>
              </a:rPr>
              <a:t>Both sender and receiver can send and receive data simultaneously, similar to a two-way conversation.</a:t>
            </a:r>
            <a:endParaRPr/>
          </a:p>
        </p:txBody>
      </p:sp>
      <p:sp>
        <p:nvSpPr>
          <p:cNvPr id="249" name="Google Shape;249;p24"/>
          <p:cNvSpPr txBox="1"/>
          <p:nvPr>
            <p:ph idx="11" type="ftr"/>
          </p:nvPr>
        </p:nvSpPr>
        <p:spPr>
          <a:xfrm>
            <a:off x="0" y="6429080"/>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250" name="Google Shape;250;p24"/>
          <p:cNvSpPr txBox="1"/>
          <p:nvPr>
            <p:ph type="title"/>
          </p:nvPr>
        </p:nvSpPr>
        <p:spPr>
          <a:xfrm>
            <a:off x="-1" y="0"/>
            <a:ext cx="6249971" cy="91404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b="1" lang="en-US" sz="3200"/>
              <a:t>TCP Connection..</a:t>
            </a:r>
            <a:endParaRPr sz="3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5"/>
          <p:cNvSpPr txBox="1"/>
          <p:nvPr>
            <p:ph idx="1" type="body"/>
          </p:nvPr>
        </p:nvSpPr>
        <p:spPr>
          <a:xfrm>
            <a:off x="137786" y="1023289"/>
            <a:ext cx="8680537" cy="5671748"/>
          </a:xfrm>
          <a:prstGeom prst="rect">
            <a:avLst/>
          </a:prstGeom>
          <a:noFill/>
          <a:ln>
            <a:noFill/>
          </a:ln>
        </p:spPr>
        <p:txBody>
          <a:bodyPr anchorCtr="0" anchor="t" bIns="0" lIns="0" spcFirstLastPara="1" rIns="0" wrap="square" tIns="0">
            <a:noAutofit/>
          </a:bodyPr>
          <a:lstStyle/>
          <a:p>
            <a:pPr indent="0" lvl="1" marL="0" rtl="0" algn="just">
              <a:lnSpc>
                <a:spcPct val="150000"/>
              </a:lnSpc>
              <a:spcBef>
                <a:spcPts val="500"/>
              </a:spcBef>
              <a:spcAft>
                <a:spcPts val="0"/>
              </a:spcAft>
              <a:buSzPts val="1800"/>
              <a:buNone/>
            </a:pPr>
            <a:r>
              <a:rPr b="1" lang="en-US" sz="1800">
                <a:latin typeface="Times New Roman"/>
                <a:ea typeface="Times New Roman"/>
                <a:cs typeface="Times New Roman"/>
                <a:sym typeface="Times New Roman"/>
              </a:rPr>
              <a:t>TCP Header:</a:t>
            </a:r>
            <a:endParaRPr/>
          </a:p>
          <a:p>
            <a:pPr indent="0" lvl="1" marL="0" rtl="0" algn="just">
              <a:lnSpc>
                <a:spcPct val="150000"/>
              </a:lnSpc>
              <a:spcBef>
                <a:spcPts val="500"/>
              </a:spcBef>
              <a:spcAft>
                <a:spcPts val="0"/>
              </a:spcAft>
              <a:buSzPts val="1800"/>
              <a:buNone/>
            </a:pPr>
            <a:r>
              <a:rPr lang="en-US" sz="1800">
                <a:latin typeface="Times New Roman"/>
                <a:ea typeface="Times New Roman"/>
                <a:cs typeface="Times New Roman"/>
                <a:sym typeface="Times New Roman"/>
              </a:rPr>
              <a:t>Each TCP segment includes a header containing various control information:</a:t>
            </a:r>
            <a:endParaRPr/>
          </a:p>
          <a:p>
            <a:pPr indent="-285750" lvl="3" marL="1200150" rtl="0" algn="just">
              <a:lnSpc>
                <a:spcPct val="150000"/>
              </a:lnSpc>
              <a:spcBef>
                <a:spcPts val="500"/>
              </a:spcBef>
              <a:spcAft>
                <a:spcPts val="0"/>
              </a:spcAft>
              <a:buSzPts val="1800"/>
              <a:buChar char="•"/>
            </a:pPr>
            <a:r>
              <a:rPr lang="en-US" sz="1600">
                <a:latin typeface="Times New Roman"/>
                <a:ea typeface="Times New Roman"/>
                <a:cs typeface="Times New Roman"/>
                <a:sym typeface="Times New Roman"/>
              </a:rPr>
              <a:t>Sequence and acknowledgment numbers for data tracking.</a:t>
            </a:r>
            <a:endParaRPr/>
          </a:p>
          <a:p>
            <a:pPr indent="-285750" lvl="3" marL="1200150" rtl="0" algn="just">
              <a:lnSpc>
                <a:spcPct val="150000"/>
              </a:lnSpc>
              <a:spcBef>
                <a:spcPts val="500"/>
              </a:spcBef>
              <a:spcAft>
                <a:spcPts val="0"/>
              </a:spcAft>
              <a:buSzPts val="1800"/>
              <a:buChar char="•"/>
            </a:pPr>
            <a:r>
              <a:rPr lang="en-US" sz="1600">
                <a:latin typeface="Times New Roman"/>
                <a:ea typeface="Times New Roman"/>
                <a:cs typeface="Times New Roman"/>
                <a:sym typeface="Times New Roman"/>
              </a:rPr>
              <a:t>Flags like SYN, ACK, and FIN (Finish) for connection management.</a:t>
            </a:r>
            <a:endParaRPr/>
          </a:p>
          <a:p>
            <a:pPr indent="-285750" lvl="3" marL="1200150" rtl="0" algn="just">
              <a:lnSpc>
                <a:spcPct val="150000"/>
              </a:lnSpc>
              <a:spcBef>
                <a:spcPts val="500"/>
              </a:spcBef>
              <a:spcAft>
                <a:spcPts val="0"/>
              </a:spcAft>
              <a:buSzPts val="1800"/>
              <a:buChar char="•"/>
            </a:pPr>
            <a:r>
              <a:rPr lang="en-US" sz="1600">
                <a:latin typeface="Times New Roman"/>
                <a:ea typeface="Times New Roman"/>
                <a:cs typeface="Times New Roman"/>
                <a:sym typeface="Times New Roman"/>
              </a:rPr>
              <a:t>Window size for flow control.</a:t>
            </a:r>
            <a:endParaRPr/>
          </a:p>
          <a:p>
            <a:pPr indent="0" lvl="1" marL="0" rtl="0" algn="just">
              <a:lnSpc>
                <a:spcPct val="150000"/>
              </a:lnSpc>
              <a:spcBef>
                <a:spcPts val="500"/>
              </a:spcBef>
              <a:spcAft>
                <a:spcPts val="0"/>
              </a:spcAft>
              <a:buSzPts val="1800"/>
              <a:buNone/>
            </a:pPr>
            <a:r>
              <a:rPr b="1" lang="en-US" sz="1800">
                <a:latin typeface="Times New Roman"/>
                <a:ea typeface="Times New Roman"/>
                <a:cs typeface="Times New Roman"/>
                <a:sym typeface="Times New Roman"/>
              </a:rPr>
              <a:t>Termination:</a:t>
            </a:r>
            <a:endParaRPr/>
          </a:p>
          <a:p>
            <a:pPr indent="-285750" lvl="3" marL="1200150" rtl="0" algn="just">
              <a:lnSpc>
                <a:spcPct val="150000"/>
              </a:lnSpc>
              <a:spcBef>
                <a:spcPts val="500"/>
              </a:spcBef>
              <a:spcAft>
                <a:spcPts val="0"/>
              </a:spcAft>
              <a:buSzPts val="1800"/>
              <a:buChar char="•"/>
            </a:pPr>
            <a:r>
              <a:rPr lang="en-US" sz="1600">
                <a:latin typeface="Times New Roman"/>
                <a:ea typeface="Times New Roman"/>
                <a:cs typeface="Times New Roman"/>
                <a:sym typeface="Times New Roman"/>
              </a:rPr>
              <a:t>To close the connection, either party can send a segment with the FIN flag set, indicating it's finished sending data.</a:t>
            </a:r>
            <a:endParaRPr/>
          </a:p>
          <a:p>
            <a:pPr indent="-285750" lvl="3" marL="1200150" rtl="0" algn="just">
              <a:lnSpc>
                <a:spcPct val="150000"/>
              </a:lnSpc>
              <a:spcBef>
                <a:spcPts val="500"/>
              </a:spcBef>
              <a:spcAft>
                <a:spcPts val="0"/>
              </a:spcAft>
              <a:buSzPts val="1800"/>
              <a:buChar char="•"/>
            </a:pPr>
            <a:r>
              <a:rPr lang="en-US" sz="1600">
                <a:latin typeface="Times New Roman"/>
                <a:ea typeface="Times New Roman"/>
                <a:cs typeface="Times New Roman"/>
                <a:sym typeface="Times New Roman"/>
              </a:rPr>
              <a:t>The other party acknowledges the FIN and then sends its own FIN to signal it's done as well.</a:t>
            </a:r>
            <a:endParaRPr/>
          </a:p>
          <a:p>
            <a:pPr indent="-285750" lvl="3" marL="1200150" rtl="0" algn="just">
              <a:lnSpc>
                <a:spcPct val="150000"/>
              </a:lnSpc>
              <a:spcBef>
                <a:spcPts val="500"/>
              </a:spcBef>
              <a:spcAft>
                <a:spcPts val="0"/>
              </a:spcAft>
              <a:buSzPts val="1800"/>
              <a:buChar char="•"/>
            </a:pPr>
            <a:r>
              <a:rPr lang="en-US" sz="1600">
                <a:latin typeface="Times New Roman"/>
                <a:ea typeface="Times New Roman"/>
                <a:cs typeface="Times New Roman"/>
                <a:sym typeface="Times New Roman"/>
              </a:rPr>
              <a:t>After acknowledgments are exchanged for both FINs, the connection is closed.</a:t>
            </a:r>
            <a:endParaRPr/>
          </a:p>
        </p:txBody>
      </p:sp>
      <p:sp>
        <p:nvSpPr>
          <p:cNvPr id="256" name="Google Shape;256;p25"/>
          <p:cNvSpPr txBox="1"/>
          <p:nvPr>
            <p:ph idx="11" type="ftr"/>
          </p:nvPr>
        </p:nvSpPr>
        <p:spPr>
          <a:xfrm>
            <a:off x="0" y="6429080"/>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1400">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257" name="Google Shape;257;p25"/>
          <p:cNvSpPr txBox="1"/>
          <p:nvPr>
            <p:ph type="title"/>
          </p:nvPr>
        </p:nvSpPr>
        <p:spPr>
          <a:xfrm>
            <a:off x="-1" y="0"/>
            <a:ext cx="6249971" cy="91404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b="1" lang="en-US" sz="3200"/>
              <a:t>TCP Connection..</a:t>
            </a:r>
            <a:endParaRPr sz="3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6"/>
          <p:cNvSpPr txBox="1"/>
          <p:nvPr>
            <p:ph idx="1" type="body"/>
          </p:nvPr>
        </p:nvSpPr>
        <p:spPr>
          <a:xfrm>
            <a:off x="137786" y="1023289"/>
            <a:ext cx="8680537" cy="5671748"/>
          </a:xfrm>
          <a:prstGeom prst="rect">
            <a:avLst/>
          </a:prstGeom>
          <a:noFill/>
          <a:ln>
            <a:noFill/>
          </a:ln>
        </p:spPr>
        <p:txBody>
          <a:bodyPr anchorCtr="0" anchor="t" bIns="0" lIns="0" spcFirstLastPara="1" rIns="0" wrap="square" tIns="0">
            <a:noAutofit/>
          </a:bodyPr>
          <a:lstStyle/>
          <a:p>
            <a:pPr indent="0" lvl="1" marL="0" rtl="0" algn="just">
              <a:lnSpc>
                <a:spcPct val="150000"/>
              </a:lnSpc>
              <a:spcBef>
                <a:spcPts val="500"/>
              </a:spcBef>
              <a:spcAft>
                <a:spcPts val="0"/>
              </a:spcAft>
              <a:buSzPts val="1800"/>
              <a:buNone/>
            </a:pPr>
            <a:r>
              <a:rPr b="1" lang="en-US" sz="1800">
                <a:latin typeface="Times New Roman"/>
                <a:ea typeface="Times New Roman"/>
                <a:cs typeface="Times New Roman"/>
                <a:sym typeface="Times New Roman"/>
              </a:rPr>
              <a:t>Benefits of TCP Connections:</a:t>
            </a:r>
            <a:endParaRPr/>
          </a:p>
          <a:p>
            <a:pPr indent="-285750" lvl="3" marL="1200150" rtl="0" algn="just">
              <a:lnSpc>
                <a:spcPct val="150000"/>
              </a:lnSpc>
              <a:spcBef>
                <a:spcPts val="500"/>
              </a:spcBef>
              <a:spcAft>
                <a:spcPts val="0"/>
              </a:spcAft>
              <a:buSzPts val="1800"/>
              <a:buChar char="•"/>
            </a:pPr>
            <a:r>
              <a:rPr lang="en-US" sz="1600">
                <a:latin typeface="Times New Roman"/>
                <a:ea typeface="Times New Roman"/>
                <a:cs typeface="Times New Roman"/>
                <a:sym typeface="Times New Roman"/>
              </a:rPr>
              <a:t>Reliable data delivery with error checking and retransmission.</a:t>
            </a:r>
            <a:endParaRPr/>
          </a:p>
          <a:p>
            <a:pPr indent="-285750" lvl="3" marL="1200150" rtl="0" algn="just">
              <a:lnSpc>
                <a:spcPct val="150000"/>
              </a:lnSpc>
              <a:spcBef>
                <a:spcPts val="500"/>
              </a:spcBef>
              <a:spcAft>
                <a:spcPts val="0"/>
              </a:spcAft>
              <a:buSzPts val="1800"/>
              <a:buChar char="•"/>
            </a:pPr>
            <a:r>
              <a:rPr lang="en-US" sz="1600">
                <a:latin typeface="Times New Roman"/>
                <a:ea typeface="Times New Roman"/>
                <a:cs typeface="Times New Roman"/>
                <a:sym typeface="Times New Roman"/>
              </a:rPr>
              <a:t>Ordered data transfer for maintaining data integrity.</a:t>
            </a:r>
            <a:endParaRPr/>
          </a:p>
          <a:p>
            <a:pPr indent="-285750" lvl="3" marL="1200150" rtl="0" algn="just">
              <a:lnSpc>
                <a:spcPct val="150000"/>
              </a:lnSpc>
              <a:spcBef>
                <a:spcPts val="500"/>
              </a:spcBef>
              <a:spcAft>
                <a:spcPts val="0"/>
              </a:spcAft>
              <a:buSzPts val="1800"/>
              <a:buChar char="•"/>
            </a:pPr>
            <a:r>
              <a:rPr lang="en-US" sz="1600">
                <a:latin typeface="Times New Roman"/>
                <a:ea typeface="Times New Roman"/>
                <a:cs typeface="Times New Roman"/>
                <a:sym typeface="Times New Roman"/>
              </a:rPr>
              <a:t>Flow control to prevent overwhelming the receiver.</a:t>
            </a:r>
            <a:endParaRPr/>
          </a:p>
          <a:p>
            <a:pPr indent="-285750" lvl="3" marL="1200150" rtl="0" algn="just">
              <a:lnSpc>
                <a:spcPct val="150000"/>
              </a:lnSpc>
              <a:spcBef>
                <a:spcPts val="500"/>
              </a:spcBef>
              <a:spcAft>
                <a:spcPts val="0"/>
              </a:spcAft>
              <a:buSzPts val="1800"/>
              <a:buChar char="•"/>
            </a:pPr>
            <a:r>
              <a:rPr lang="en-US" sz="1600">
                <a:latin typeface="Times New Roman"/>
                <a:ea typeface="Times New Roman"/>
                <a:cs typeface="Times New Roman"/>
                <a:sym typeface="Times New Roman"/>
              </a:rPr>
              <a:t>Full-duplex communication for efficient data exchange.</a:t>
            </a:r>
            <a:endParaRPr/>
          </a:p>
          <a:p>
            <a:pPr indent="0" lvl="1" marL="0" rtl="0" algn="just">
              <a:lnSpc>
                <a:spcPct val="150000"/>
              </a:lnSpc>
              <a:spcBef>
                <a:spcPts val="500"/>
              </a:spcBef>
              <a:spcAft>
                <a:spcPts val="0"/>
              </a:spcAft>
              <a:buSzPts val="1800"/>
              <a:buNone/>
            </a:pPr>
            <a:r>
              <a:rPr b="1" lang="en-US" sz="1800">
                <a:latin typeface="Times New Roman"/>
                <a:ea typeface="Times New Roman"/>
                <a:cs typeface="Times New Roman"/>
                <a:sym typeface="Times New Roman"/>
              </a:rPr>
              <a:t>Applications using TCP:</a:t>
            </a:r>
            <a:endParaRPr/>
          </a:p>
          <a:p>
            <a:pPr indent="-285750" lvl="3" marL="1200150" rtl="0" algn="just">
              <a:lnSpc>
                <a:spcPct val="150000"/>
              </a:lnSpc>
              <a:spcBef>
                <a:spcPts val="500"/>
              </a:spcBef>
              <a:spcAft>
                <a:spcPts val="0"/>
              </a:spcAft>
              <a:buSzPts val="1800"/>
              <a:buChar char="•"/>
            </a:pPr>
            <a:r>
              <a:rPr lang="en-US" sz="1600">
                <a:latin typeface="Times New Roman"/>
                <a:ea typeface="Times New Roman"/>
                <a:cs typeface="Times New Roman"/>
                <a:sym typeface="Times New Roman"/>
              </a:rPr>
              <a:t>Web browsing (HTTP)</a:t>
            </a:r>
            <a:endParaRPr/>
          </a:p>
          <a:p>
            <a:pPr indent="-285750" lvl="3" marL="1200150" rtl="0" algn="just">
              <a:lnSpc>
                <a:spcPct val="150000"/>
              </a:lnSpc>
              <a:spcBef>
                <a:spcPts val="500"/>
              </a:spcBef>
              <a:spcAft>
                <a:spcPts val="0"/>
              </a:spcAft>
              <a:buSzPts val="1800"/>
              <a:buChar char="•"/>
            </a:pPr>
            <a:r>
              <a:rPr lang="en-US" sz="1600">
                <a:latin typeface="Times New Roman"/>
                <a:ea typeface="Times New Roman"/>
                <a:cs typeface="Times New Roman"/>
                <a:sym typeface="Times New Roman"/>
              </a:rPr>
              <a:t>File transfer (FTP)</a:t>
            </a:r>
            <a:endParaRPr/>
          </a:p>
          <a:p>
            <a:pPr indent="-285750" lvl="3" marL="1200150" rtl="0" algn="just">
              <a:lnSpc>
                <a:spcPct val="150000"/>
              </a:lnSpc>
              <a:spcBef>
                <a:spcPts val="500"/>
              </a:spcBef>
              <a:spcAft>
                <a:spcPts val="0"/>
              </a:spcAft>
              <a:buSzPts val="1800"/>
              <a:buChar char="•"/>
            </a:pPr>
            <a:r>
              <a:rPr lang="en-US" sz="1600">
                <a:latin typeface="Times New Roman"/>
                <a:ea typeface="Times New Roman"/>
                <a:cs typeface="Times New Roman"/>
                <a:sym typeface="Times New Roman"/>
              </a:rPr>
              <a:t>Email (SMTP)</a:t>
            </a:r>
            <a:endParaRPr/>
          </a:p>
          <a:p>
            <a:pPr indent="-285750" lvl="3" marL="1200150" rtl="0" algn="just">
              <a:lnSpc>
                <a:spcPct val="150000"/>
              </a:lnSpc>
              <a:spcBef>
                <a:spcPts val="500"/>
              </a:spcBef>
              <a:spcAft>
                <a:spcPts val="0"/>
              </a:spcAft>
              <a:buSzPts val="1800"/>
              <a:buChar char="•"/>
            </a:pPr>
            <a:r>
              <a:rPr lang="en-US" sz="1600">
                <a:latin typeface="Times New Roman"/>
                <a:ea typeface="Times New Roman"/>
                <a:cs typeface="Times New Roman"/>
                <a:sym typeface="Times New Roman"/>
              </a:rPr>
              <a:t>Secure communication (HTTPS)</a:t>
            </a:r>
            <a:endParaRPr/>
          </a:p>
          <a:p>
            <a:pPr indent="0" lvl="1" marL="0" rtl="0" algn="just">
              <a:lnSpc>
                <a:spcPct val="150000"/>
              </a:lnSpc>
              <a:spcBef>
                <a:spcPts val="500"/>
              </a:spcBef>
              <a:spcAft>
                <a:spcPts val="0"/>
              </a:spcAft>
              <a:buSzPts val="1800"/>
              <a:buNone/>
            </a:pPr>
            <a:r>
              <a:rPr lang="en-US" sz="1800">
                <a:latin typeface="Times New Roman"/>
                <a:ea typeface="Times New Roman"/>
                <a:cs typeface="Times New Roman"/>
                <a:sym typeface="Times New Roman"/>
              </a:rPr>
              <a:t>By establishing a reliable connection with error correction and flow control, TCP is the workhorse protocol for applications requiring guaranteed and ordered data delivery across networks.</a:t>
            </a:r>
            <a:endParaRPr/>
          </a:p>
        </p:txBody>
      </p:sp>
      <p:sp>
        <p:nvSpPr>
          <p:cNvPr id="263" name="Google Shape;263;p26"/>
          <p:cNvSpPr txBox="1"/>
          <p:nvPr>
            <p:ph idx="11" type="ftr"/>
          </p:nvPr>
        </p:nvSpPr>
        <p:spPr>
          <a:xfrm>
            <a:off x="137786" y="6330357"/>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1400">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264" name="Google Shape;264;p26"/>
          <p:cNvSpPr txBox="1"/>
          <p:nvPr>
            <p:ph type="title"/>
          </p:nvPr>
        </p:nvSpPr>
        <p:spPr>
          <a:xfrm>
            <a:off x="-1" y="0"/>
            <a:ext cx="6249971" cy="91404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b="1" lang="en-US" sz="3200"/>
              <a:t>TCP Connection..</a:t>
            </a:r>
            <a:endParaRPr sz="3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96"/>
          <p:cNvSpPr txBox="1"/>
          <p:nvPr>
            <p:ph type="title"/>
          </p:nvPr>
        </p:nvSpPr>
        <p:spPr>
          <a:xfrm>
            <a:off x="102758" y="0"/>
            <a:ext cx="5486040" cy="91404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800"/>
              <a:buNone/>
            </a:pPr>
            <a:r>
              <a:rPr b="1" lang="en-US">
                <a:solidFill>
                  <a:schemeClr val="dk1"/>
                </a:solidFill>
              </a:rPr>
              <a:t>User Datagram Protocol (UDP)</a:t>
            </a:r>
            <a:endParaRPr/>
          </a:p>
        </p:txBody>
      </p:sp>
      <p:sp>
        <p:nvSpPr>
          <p:cNvPr id="270" name="Google Shape;270;p96"/>
          <p:cNvSpPr txBox="1"/>
          <p:nvPr>
            <p:ph idx="1" type="body"/>
          </p:nvPr>
        </p:nvSpPr>
        <p:spPr>
          <a:xfrm>
            <a:off x="279918" y="1161662"/>
            <a:ext cx="8229600" cy="4953000"/>
          </a:xfrm>
          <a:prstGeom prst="rect">
            <a:avLst/>
          </a:prstGeom>
          <a:noFill/>
          <a:ln>
            <a:noFill/>
          </a:ln>
        </p:spPr>
        <p:txBody>
          <a:bodyPr anchorCtr="0" anchor="t" bIns="0" lIns="0" spcFirstLastPara="1" rIns="0" wrap="square" tIns="0">
            <a:normAutofit/>
          </a:bodyPr>
          <a:lstStyle/>
          <a:p>
            <a:pPr indent="-349250" lvl="1" marL="360363" rtl="0" algn="just">
              <a:lnSpc>
                <a:spcPct val="120000"/>
              </a:lnSpc>
              <a:spcBef>
                <a:spcPts val="500"/>
              </a:spcBef>
              <a:spcAft>
                <a:spcPts val="0"/>
              </a:spcAft>
              <a:buSzPts val="1600"/>
              <a:buFont typeface="Noto Sans Symbols"/>
              <a:buChar char="✔"/>
            </a:pPr>
            <a:r>
              <a:rPr lang="en-US" sz="1800">
                <a:latin typeface="Times New Roman"/>
                <a:ea typeface="Times New Roman"/>
                <a:cs typeface="Times New Roman"/>
                <a:sym typeface="Times New Roman"/>
              </a:rPr>
              <a:t>﻿UDP provides a </a:t>
            </a:r>
            <a:r>
              <a:rPr lang="en-US" sz="1800">
                <a:solidFill>
                  <a:srgbClr val="00B050"/>
                </a:solidFill>
                <a:latin typeface="Times New Roman"/>
                <a:ea typeface="Times New Roman"/>
                <a:cs typeface="Times New Roman"/>
                <a:sym typeface="Times New Roman"/>
              </a:rPr>
              <a:t>connectionless service </a:t>
            </a:r>
            <a:r>
              <a:rPr lang="en-US" sz="1800">
                <a:latin typeface="Times New Roman"/>
                <a:ea typeface="Times New Roman"/>
                <a:cs typeface="Times New Roman"/>
                <a:sym typeface="Times New Roman"/>
              </a:rPr>
              <a:t>for application-level procedures.</a:t>
            </a:r>
            <a:endParaRPr sz="1800">
              <a:latin typeface="Times New Roman"/>
              <a:ea typeface="Times New Roman"/>
              <a:cs typeface="Times New Roman"/>
              <a:sym typeface="Times New Roman"/>
            </a:endParaRPr>
          </a:p>
          <a:p>
            <a:pPr indent="-349250" lvl="1" marL="360363" rtl="0" algn="just">
              <a:lnSpc>
                <a:spcPct val="120000"/>
              </a:lnSpc>
              <a:spcBef>
                <a:spcPts val="500"/>
              </a:spcBef>
              <a:spcAft>
                <a:spcPts val="0"/>
              </a:spcAft>
              <a:buSzPts val="1600"/>
              <a:buFont typeface="Noto Sans Symbols"/>
              <a:buChar char="✔"/>
            </a:pPr>
            <a:r>
              <a:rPr lang="en-US" sz="1800">
                <a:latin typeface="Times New Roman"/>
                <a:ea typeface="Times New Roman"/>
                <a:cs typeface="Times New Roman"/>
                <a:sym typeface="Times New Roman"/>
              </a:rPr>
              <a:t>Thus, UDP is basically an </a:t>
            </a:r>
            <a:r>
              <a:rPr lang="en-US" sz="1800">
                <a:solidFill>
                  <a:srgbClr val="00B050"/>
                </a:solidFill>
                <a:latin typeface="Times New Roman"/>
                <a:ea typeface="Times New Roman"/>
                <a:cs typeface="Times New Roman"/>
                <a:sym typeface="Times New Roman"/>
              </a:rPr>
              <a:t>unreliable service</a:t>
            </a:r>
            <a:r>
              <a:rPr lang="en-US" sz="1800">
                <a:latin typeface="Times New Roman"/>
                <a:ea typeface="Times New Roman"/>
                <a:cs typeface="Times New Roman"/>
                <a:sym typeface="Times New Roman"/>
              </a:rPr>
              <a:t>; delivery and duplicate protection are not guaranteed. </a:t>
            </a:r>
            <a:endParaRPr sz="1800">
              <a:latin typeface="Times New Roman"/>
              <a:ea typeface="Times New Roman"/>
              <a:cs typeface="Times New Roman"/>
              <a:sym typeface="Times New Roman"/>
            </a:endParaRPr>
          </a:p>
          <a:p>
            <a:pPr indent="-349250" lvl="1" marL="360363" rtl="0" algn="just">
              <a:lnSpc>
                <a:spcPct val="120000"/>
              </a:lnSpc>
              <a:spcBef>
                <a:spcPts val="500"/>
              </a:spcBef>
              <a:spcAft>
                <a:spcPts val="0"/>
              </a:spcAft>
              <a:buSzPts val="1600"/>
              <a:buFont typeface="Noto Sans Symbols"/>
              <a:buChar char="✔"/>
            </a:pPr>
            <a:r>
              <a:rPr lang="en-US" sz="1800">
                <a:latin typeface="Times New Roman"/>
                <a:ea typeface="Times New Roman"/>
                <a:cs typeface="Times New Roman"/>
                <a:sym typeface="Times New Roman"/>
              </a:rPr>
              <a:t>However, this does </a:t>
            </a:r>
            <a:r>
              <a:rPr lang="en-US" sz="1800">
                <a:solidFill>
                  <a:srgbClr val="00B050"/>
                </a:solidFill>
                <a:latin typeface="Times New Roman"/>
                <a:ea typeface="Times New Roman"/>
                <a:cs typeface="Times New Roman"/>
                <a:sym typeface="Times New Roman"/>
              </a:rPr>
              <a:t>reduce the overhead </a:t>
            </a:r>
            <a:r>
              <a:rPr lang="en-US" sz="1800">
                <a:latin typeface="Times New Roman"/>
                <a:ea typeface="Times New Roman"/>
                <a:cs typeface="Times New Roman"/>
                <a:sym typeface="Times New Roman"/>
              </a:rPr>
              <a:t>of the protocol and may be adequate in many cases. </a:t>
            </a:r>
            <a:endParaRPr sz="1800">
              <a:latin typeface="Times New Roman"/>
              <a:ea typeface="Times New Roman"/>
              <a:cs typeface="Times New Roman"/>
              <a:sym typeface="Times New Roman"/>
            </a:endParaRPr>
          </a:p>
        </p:txBody>
      </p:sp>
      <p:sp>
        <p:nvSpPr>
          <p:cNvPr id="271" name="Google Shape;271;p96"/>
          <p:cNvSpPr txBox="1"/>
          <p:nvPr>
            <p:ph idx="11" type="ftr"/>
          </p:nvPr>
        </p:nvSpPr>
        <p:spPr>
          <a:xfrm>
            <a:off x="0" y="6429080"/>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97"/>
          <p:cNvSpPr txBox="1"/>
          <p:nvPr>
            <p:ph type="title"/>
          </p:nvPr>
        </p:nvSpPr>
        <p:spPr>
          <a:xfrm>
            <a:off x="-1" y="-59956"/>
            <a:ext cx="6059055" cy="91404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800"/>
              <a:buNone/>
            </a:pPr>
            <a:r>
              <a:rPr b="1" lang="en-US" sz="3200">
                <a:solidFill>
                  <a:schemeClr val="dk1"/>
                </a:solidFill>
              </a:rPr>
              <a:t>User Datagram Protocol (UDP)..</a:t>
            </a:r>
            <a:endParaRPr sz="3200"/>
          </a:p>
        </p:txBody>
      </p:sp>
      <p:sp>
        <p:nvSpPr>
          <p:cNvPr id="277" name="Google Shape;277;p97"/>
          <p:cNvSpPr txBox="1"/>
          <p:nvPr>
            <p:ph idx="1" type="body"/>
          </p:nvPr>
        </p:nvSpPr>
        <p:spPr>
          <a:xfrm>
            <a:off x="279916" y="952500"/>
            <a:ext cx="8440813" cy="4953000"/>
          </a:xfrm>
          <a:prstGeom prst="rect">
            <a:avLst/>
          </a:prstGeom>
          <a:noFill/>
          <a:ln>
            <a:noFill/>
          </a:ln>
        </p:spPr>
        <p:txBody>
          <a:bodyPr anchorCtr="0" anchor="t" bIns="0" lIns="0" spcFirstLastPara="1" rIns="0" wrap="square" tIns="0">
            <a:normAutofit/>
          </a:bodyPr>
          <a:lstStyle/>
          <a:p>
            <a:pPr indent="0" lvl="1" marL="11113" rtl="0" algn="l">
              <a:lnSpc>
                <a:spcPct val="120000"/>
              </a:lnSpc>
              <a:spcBef>
                <a:spcPts val="500"/>
              </a:spcBef>
              <a:spcAft>
                <a:spcPts val="0"/>
              </a:spcAft>
              <a:buSzPts val="1600"/>
              <a:buNone/>
            </a:pPr>
            <a:r>
              <a:rPr b="1" lang="en-US" sz="1600">
                <a:latin typeface="Times New Roman"/>
                <a:ea typeface="Times New Roman"/>
                <a:cs typeface="Times New Roman"/>
                <a:sym typeface="Times New Roman"/>
              </a:rPr>
              <a:t>UDP Header</a:t>
            </a:r>
            <a:endParaRPr/>
          </a:p>
          <a:p>
            <a:pPr indent="-349250" lvl="1" marL="360363" rtl="0" algn="just">
              <a:lnSpc>
                <a:spcPct val="120000"/>
              </a:lnSpc>
              <a:spcBef>
                <a:spcPts val="500"/>
              </a:spcBef>
              <a:spcAft>
                <a:spcPts val="0"/>
              </a:spcAft>
              <a:buSzPts val="1600"/>
              <a:buFont typeface="Noto Sans Symbols"/>
              <a:buChar char="✔"/>
            </a:pPr>
            <a:r>
              <a:rPr lang="en-US" sz="1600">
                <a:latin typeface="Times New Roman"/>
                <a:ea typeface="Times New Roman"/>
                <a:cs typeface="Times New Roman"/>
                <a:sym typeface="Times New Roman"/>
              </a:rPr>
              <a:t>﻿The header includes a </a:t>
            </a:r>
            <a:r>
              <a:rPr lang="en-US" sz="1600">
                <a:solidFill>
                  <a:srgbClr val="00B050"/>
                </a:solidFill>
                <a:latin typeface="Times New Roman"/>
                <a:ea typeface="Times New Roman"/>
                <a:cs typeface="Times New Roman"/>
                <a:sym typeface="Times New Roman"/>
              </a:rPr>
              <a:t>source port and destination port</a:t>
            </a:r>
            <a:r>
              <a:rPr lang="en-US" sz="1600">
                <a:latin typeface="Times New Roman"/>
                <a:ea typeface="Times New Roman"/>
                <a:cs typeface="Times New Roman"/>
                <a:sym typeface="Times New Roman"/>
              </a:rPr>
              <a:t>. </a:t>
            </a:r>
            <a:endParaRPr/>
          </a:p>
          <a:p>
            <a:pPr indent="-349250" lvl="1" marL="360363" rtl="0" algn="just">
              <a:lnSpc>
                <a:spcPct val="120000"/>
              </a:lnSpc>
              <a:spcBef>
                <a:spcPts val="500"/>
              </a:spcBef>
              <a:spcAft>
                <a:spcPts val="0"/>
              </a:spcAft>
              <a:buSzPts val="1600"/>
              <a:buFont typeface="Noto Sans Symbols"/>
              <a:buChar char="✔"/>
            </a:pPr>
            <a:r>
              <a:rPr lang="en-US" sz="1600">
                <a:latin typeface="Times New Roman"/>
                <a:ea typeface="Times New Roman"/>
                <a:cs typeface="Times New Roman"/>
                <a:sym typeface="Times New Roman"/>
              </a:rPr>
              <a:t>The </a:t>
            </a:r>
            <a:r>
              <a:rPr lang="en-US" sz="1600">
                <a:solidFill>
                  <a:srgbClr val="00B050"/>
                </a:solidFill>
                <a:latin typeface="Times New Roman"/>
                <a:ea typeface="Times New Roman"/>
                <a:cs typeface="Times New Roman"/>
                <a:sym typeface="Times New Roman"/>
              </a:rPr>
              <a:t>Length</a:t>
            </a:r>
            <a:r>
              <a:rPr lang="en-US" sz="1600">
                <a:latin typeface="Times New Roman"/>
                <a:ea typeface="Times New Roman"/>
                <a:cs typeface="Times New Roman"/>
                <a:sym typeface="Times New Roman"/>
              </a:rPr>
              <a:t> field contains the length of the entire UDP segment, including header and data. </a:t>
            </a:r>
            <a:endParaRPr/>
          </a:p>
          <a:p>
            <a:pPr indent="-349250" lvl="1" marL="360363" rtl="0" algn="just">
              <a:lnSpc>
                <a:spcPct val="120000"/>
              </a:lnSpc>
              <a:spcBef>
                <a:spcPts val="500"/>
              </a:spcBef>
              <a:spcAft>
                <a:spcPts val="0"/>
              </a:spcAft>
              <a:buSzPts val="1600"/>
              <a:buFont typeface="Noto Sans Symbols"/>
              <a:buChar char="✔"/>
            </a:pPr>
            <a:r>
              <a:rPr lang="en-US" sz="1600">
                <a:latin typeface="Times New Roman"/>
                <a:ea typeface="Times New Roman"/>
                <a:cs typeface="Times New Roman"/>
                <a:sym typeface="Times New Roman"/>
              </a:rPr>
              <a:t>The </a:t>
            </a:r>
            <a:r>
              <a:rPr lang="en-US" sz="1600">
                <a:solidFill>
                  <a:srgbClr val="00B050"/>
                </a:solidFill>
                <a:latin typeface="Times New Roman"/>
                <a:ea typeface="Times New Roman"/>
                <a:cs typeface="Times New Roman"/>
                <a:sym typeface="Times New Roman"/>
              </a:rPr>
              <a:t>checksum</a:t>
            </a:r>
            <a:r>
              <a:rPr lang="en-US" sz="1600">
                <a:latin typeface="Times New Roman"/>
                <a:ea typeface="Times New Roman"/>
                <a:cs typeface="Times New Roman"/>
                <a:sym typeface="Times New Roman"/>
              </a:rPr>
              <a:t> is the same algorithm used for TCP and IP. </a:t>
            </a:r>
            <a:endParaRPr/>
          </a:p>
          <a:p>
            <a:pPr indent="-349250" lvl="1" marL="360363" rtl="0" algn="just">
              <a:lnSpc>
                <a:spcPct val="120000"/>
              </a:lnSpc>
              <a:spcBef>
                <a:spcPts val="500"/>
              </a:spcBef>
              <a:spcAft>
                <a:spcPts val="0"/>
              </a:spcAft>
              <a:buSzPts val="1600"/>
              <a:buFont typeface="Noto Sans Symbols"/>
              <a:buChar char="✔"/>
            </a:pPr>
            <a:r>
              <a:rPr lang="en-US" sz="1600">
                <a:latin typeface="Times New Roman"/>
                <a:ea typeface="Times New Roman"/>
                <a:cs typeface="Times New Roman"/>
                <a:sym typeface="Times New Roman"/>
              </a:rPr>
              <a:t>For UDP, the checksum applies to the entire UDP segment plus a pseudoheader prefixed to the UDP header at the time of calculation and which is the same pseudoheader used for TCP. </a:t>
            </a:r>
            <a:endParaRPr/>
          </a:p>
          <a:p>
            <a:pPr indent="-349250" lvl="1" marL="360363" rtl="0" algn="just">
              <a:lnSpc>
                <a:spcPct val="120000"/>
              </a:lnSpc>
              <a:spcBef>
                <a:spcPts val="500"/>
              </a:spcBef>
              <a:spcAft>
                <a:spcPts val="0"/>
              </a:spcAft>
              <a:buSzPts val="1600"/>
              <a:buFont typeface="Noto Sans Symbols"/>
              <a:buChar char="✔"/>
            </a:pPr>
            <a:r>
              <a:rPr lang="en-US" sz="1600">
                <a:latin typeface="Times New Roman"/>
                <a:ea typeface="Times New Roman"/>
                <a:cs typeface="Times New Roman"/>
                <a:sym typeface="Times New Roman"/>
              </a:rPr>
              <a:t>If an error is detected, the segment is discarded and no further action is taken.</a:t>
            </a:r>
            <a:endParaRPr/>
          </a:p>
          <a:p>
            <a:pPr indent="-349250" lvl="1" marL="360363" rtl="0" algn="just">
              <a:lnSpc>
                <a:spcPct val="120000"/>
              </a:lnSpc>
              <a:spcBef>
                <a:spcPts val="500"/>
              </a:spcBef>
              <a:spcAft>
                <a:spcPts val="0"/>
              </a:spcAft>
              <a:buSzPts val="1600"/>
              <a:buFont typeface="Noto Sans Symbols"/>
              <a:buChar char="✔"/>
            </a:pPr>
            <a:r>
              <a:rPr lang="en-US" sz="1600">
                <a:latin typeface="Times New Roman"/>
                <a:ea typeface="Times New Roman"/>
                <a:cs typeface="Times New Roman"/>
                <a:sym typeface="Times New Roman"/>
              </a:rPr>
              <a:t>The Checksum field in UDP is optional. If it is not used, it is set to zero. </a:t>
            </a:r>
            <a:endParaRPr sz="1600">
              <a:latin typeface="Times New Roman"/>
              <a:ea typeface="Times New Roman"/>
              <a:cs typeface="Times New Roman"/>
              <a:sym typeface="Times New Roman"/>
            </a:endParaRPr>
          </a:p>
        </p:txBody>
      </p:sp>
      <p:pic>
        <p:nvPicPr>
          <p:cNvPr id="278" name="Google Shape;278;p97"/>
          <p:cNvPicPr preferRelativeResize="0"/>
          <p:nvPr/>
        </p:nvPicPr>
        <p:blipFill rotWithShape="1">
          <a:blip r:embed="rId3">
            <a:alphaModFix/>
          </a:blip>
          <a:srcRect b="0" l="0" r="0" t="0"/>
          <a:stretch/>
        </p:blipFill>
        <p:spPr>
          <a:xfrm>
            <a:off x="1562826" y="4145474"/>
            <a:ext cx="5528153" cy="1201057"/>
          </a:xfrm>
          <a:prstGeom prst="rect">
            <a:avLst/>
          </a:prstGeom>
          <a:noFill/>
          <a:ln>
            <a:noFill/>
          </a:ln>
        </p:spPr>
      </p:pic>
      <p:sp>
        <p:nvSpPr>
          <p:cNvPr id="279" name="Google Shape;279;p97"/>
          <p:cNvSpPr txBox="1"/>
          <p:nvPr>
            <p:ph idx="11" type="ftr"/>
          </p:nvPr>
        </p:nvSpPr>
        <p:spPr>
          <a:xfrm>
            <a:off x="0" y="6429080"/>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9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Practice Questions</a:t>
            </a:r>
            <a:endParaRPr/>
          </a:p>
        </p:txBody>
      </p:sp>
      <p:sp>
        <p:nvSpPr>
          <p:cNvPr id="285" name="Google Shape;285;p98"/>
          <p:cNvSpPr txBox="1"/>
          <p:nvPr>
            <p:ph idx="1" type="body"/>
          </p:nvPr>
        </p:nvSpPr>
        <p:spPr>
          <a:xfrm>
            <a:off x="281710" y="1041100"/>
            <a:ext cx="8229240" cy="5315419"/>
          </a:xfrm>
          <a:prstGeom prst="rect">
            <a:avLst/>
          </a:prstGeom>
          <a:noFill/>
          <a:ln>
            <a:noFill/>
          </a:ln>
        </p:spPr>
        <p:txBody>
          <a:bodyPr anchorCtr="0" anchor="t" bIns="0" lIns="0" spcFirstLastPara="1" rIns="0" wrap="square" tIns="0">
            <a:noAutofit/>
          </a:bodyPr>
          <a:lstStyle/>
          <a:p>
            <a:pPr indent="-342900" lvl="0" marL="457200" rtl="0" algn="l">
              <a:lnSpc>
                <a:spcPct val="90000"/>
              </a:lnSpc>
              <a:spcBef>
                <a:spcPts val="1000"/>
              </a:spcBef>
              <a:spcAft>
                <a:spcPts val="0"/>
              </a:spcAft>
              <a:buSzPts val="1800"/>
              <a:buFont typeface="Noto Sans Symbols"/>
              <a:buChar char="⮚"/>
            </a:pPr>
            <a:r>
              <a:rPr lang="en-US" sz="1800">
                <a:latin typeface="Times New Roman"/>
                <a:ea typeface="Times New Roman"/>
                <a:cs typeface="Times New Roman"/>
                <a:sym typeface="Times New Roman"/>
              </a:rPr>
              <a:t>Which of the following statements is TRUE about TCP connections?    </a:t>
            </a:r>
            <a:endParaRPr/>
          </a:p>
          <a:p>
            <a:pPr indent="-342900" lvl="0" marL="457200" rtl="0" algn="l">
              <a:lnSpc>
                <a:spcPct val="90000"/>
              </a:lnSpc>
              <a:spcBef>
                <a:spcPts val="1000"/>
              </a:spcBef>
              <a:spcAft>
                <a:spcPts val="0"/>
              </a:spcAft>
              <a:buSzPts val="1800"/>
              <a:buAutoNum type="alphaLcParenBoth"/>
            </a:pPr>
            <a:r>
              <a:rPr lang="en-US">
                <a:latin typeface="Times New Roman"/>
                <a:ea typeface="Times New Roman"/>
                <a:cs typeface="Times New Roman"/>
                <a:sym typeface="Times New Roman"/>
              </a:rPr>
              <a:t>They are connectionless and data is sent without establishing a connection.     on </a:t>
            </a:r>
            <a:endParaRPr/>
          </a:p>
          <a:p>
            <a:pPr indent="-342900" lvl="0" marL="457200" rtl="0" algn="l">
              <a:lnSpc>
                <a:spcPct val="90000"/>
              </a:lnSpc>
              <a:spcBef>
                <a:spcPts val="1000"/>
              </a:spcBef>
              <a:spcAft>
                <a:spcPts val="0"/>
              </a:spcAft>
              <a:buSzPts val="1800"/>
              <a:buAutoNum type="alphaLcParenBoth"/>
            </a:pPr>
            <a:r>
              <a:rPr lang="en-US">
                <a:latin typeface="Times New Roman"/>
                <a:ea typeface="Times New Roman"/>
                <a:cs typeface="Times New Roman"/>
                <a:sym typeface="Times New Roman"/>
              </a:rPr>
              <a:t>They guarantee reliable and ordered delivery of data. ✓     </a:t>
            </a:r>
            <a:endParaRPr/>
          </a:p>
          <a:p>
            <a:pPr indent="-342900" lvl="0" marL="457200" rtl="0" algn="l">
              <a:lnSpc>
                <a:spcPct val="90000"/>
              </a:lnSpc>
              <a:spcBef>
                <a:spcPts val="1000"/>
              </a:spcBef>
              <a:spcAft>
                <a:spcPts val="0"/>
              </a:spcAft>
              <a:buSzPts val="1800"/>
              <a:buAutoNum type="alphaLcParenBoth"/>
            </a:pPr>
            <a:r>
              <a:rPr lang="en-US">
                <a:latin typeface="Times New Roman"/>
                <a:ea typeface="Times New Roman"/>
                <a:cs typeface="Times New Roman"/>
                <a:sym typeface="Times New Roman"/>
              </a:rPr>
              <a:t>They prioritize speed over reliability and are best for real-time applications.</a:t>
            </a:r>
            <a:endParaRPr/>
          </a:p>
          <a:p>
            <a:pPr indent="-342900" lvl="0" marL="457200" rtl="0" algn="l">
              <a:lnSpc>
                <a:spcPct val="90000"/>
              </a:lnSpc>
              <a:spcBef>
                <a:spcPts val="1000"/>
              </a:spcBef>
              <a:spcAft>
                <a:spcPts val="0"/>
              </a:spcAft>
              <a:buSzPts val="1800"/>
              <a:buAutoNum type="alphaLcParenBoth"/>
            </a:pPr>
            <a:r>
              <a:rPr lang="en-US">
                <a:latin typeface="Times New Roman"/>
                <a:ea typeface="Times New Roman"/>
                <a:cs typeface="Times New Roman"/>
                <a:sym typeface="Times New Roman"/>
              </a:rPr>
              <a:t>They require no acknowledgment from the receiver for sent data.</a:t>
            </a:r>
            <a:endParaRPr/>
          </a:p>
          <a:p>
            <a:pPr indent="-342900" lvl="0" marL="457200" rtl="0" algn="l">
              <a:lnSpc>
                <a:spcPct val="90000"/>
              </a:lnSpc>
              <a:spcBef>
                <a:spcPts val="1000"/>
              </a:spcBef>
              <a:spcAft>
                <a:spcPts val="0"/>
              </a:spcAft>
              <a:buSzPts val="1800"/>
              <a:buFont typeface="Noto Sans Symbols"/>
              <a:buChar char="⮚"/>
            </a:pPr>
            <a:r>
              <a:rPr lang="en-US" sz="1800">
                <a:latin typeface="Times New Roman"/>
                <a:ea typeface="Times New Roman"/>
                <a:cs typeface="Times New Roman"/>
                <a:sym typeface="Times New Roman"/>
              </a:rPr>
              <a:t>The three-way handshake in TCP involves which of the following steps?     </a:t>
            </a:r>
            <a:endParaRPr/>
          </a:p>
          <a:p>
            <a:pPr indent="-342900" lvl="0" marL="457200" rtl="0" algn="l">
              <a:lnSpc>
                <a:spcPct val="90000"/>
              </a:lnSpc>
              <a:spcBef>
                <a:spcPts val="1000"/>
              </a:spcBef>
              <a:spcAft>
                <a:spcPts val="0"/>
              </a:spcAft>
              <a:buSzPts val="1800"/>
              <a:buAutoNum type="alphaLcParenBoth"/>
            </a:pPr>
            <a:r>
              <a:rPr lang="en-US" sz="1400">
                <a:latin typeface="Times New Roman"/>
                <a:ea typeface="Times New Roman"/>
                <a:cs typeface="Times New Roman"/>
                <a:sym typeface="Times New Roman"/>
              </a:rPr>
              <a:t>Sender sends SYN, receiver sends ACK, sender sends FIN.</a:t>
            </a:r>
            <a:endParaRPr/>
          </a:p>
          <a:p>
            <a:pPr indent="-342900" lvl="0" marL="457200" rtl="0" algn="l">
              <a:lnSpc>
                <a:spcPct val="90000"/>
              </a:lnSpc>
              <a:spcBef>
                <a:spcPts val="1000"/>
              </a:spcBef>
              <a:spcAft>
                <a:spcPts val="0"/>
              </a:spcAft>
              <a:buSzPts val="1800"/>
              <a:buAutoNum type="alphaLcParenBoth"/>
            </a:pPr>
            <a:r>
              <a:rPr lang="en-US" sz="1400">
                <a:latin typeface="Times New Roman"/>
                <a:ea typeface="Times New Roman"/>
                <a:cs typeface="Times New Roman"/>
                <a:sym typeface="Times New Roman"/>
              </a:rPr>
              <a:t>Sender sends SYN, receiver sends SYN-ACK, sender sends ACK. ✓    </a:t>
            </a:r>
            <a:endParaRPr/>
          </a:p>
          <a:p>
            <a:pPr indent="-342900" lvl="0" marL="457200" rtl="0" algn="l">
              <a:lnSpc>
                <a:spcPct val="90000"/>
              </a:lnSpc>
              <a:spcBef>
                <a:spcPts val="1000"/>
              </a:spcBef>
              <a:spcAft>
                <a:spcPts val="0"/>
              </a:spcAft>
              <a:buSzPts val="1800"/>
              <a:buAutoNum type="alphaLcParenBoth"/>
            </a:pPr>
            <a:r>
              <a:rPr lang="en-US" sz="1400">
                <a:latin typeface="Times New Roman"/>
                <a:ea typeface="Times New Roman"/>
                <a:cs typeface="Times New Roman"/>
                <a:sym typeface="Times New Roman"/>
              </a:rPr>
              <a:t>Sender sends ACK, receiver sends SYN, sender sends SYN-ACK.     </a:t>
            </a:r>
            <a:endParaRPr/>
          </a:p>
          <a:p>
            <a:pPr indent="-342900" lvl="0" marL="457200" rtl="0" algn="l">
              <a:lnSpc>
                <a:spcPct val="90000"/>
              </a:lnSpc>
              <a:spcBef>
                <a:spcPts val="1000"/>
              </a:spcBef>
              <a:spcAft>
                <a:spcPts val="0"/>
              </a:spcAft>
              <a:buSzPts val="1800"/>
              <a:buAutoNum type="alphaLcParenBoth"/>
            </a:pPr>
            <a:r>
              <a:rPr lang="en-US" sz="1400">
                <a:latin typeface="Times New Roman"/>
                <a:ea typeface="Times New Roman"/>
                <a:cs typeface="Times New Roman"/>
                <a:sym typeface="Times New Roman"/>
              </a:rPr>
              <a:t>Receiver sends SYN, sender sends SYN-ACK, receiver sends ACK</a:t>
            </a:r>
            <a:endParaRPr/>
          </a:p>
          <a:p>
            <a:pPr indent="-342900" lvl="0" marL="457200" rtl="0" algn="l">
              <a:lnSpc>
                <a:spcPct val="90000"/>
              </a:lnSpc>
              <a:spcBef>
                <a:spcPts val="1000"/>
              </a:spcBef>
              <a:spcAft>
                <a:spcPts val="0"/>
              </a:spcAft>
              <a:buSzPts val="1800"/>
              <a:buFont typeface="Noto Sans Symbols"/>
              <a:buChar char="⮚"/>
            </a:pPr>
            <a:r>
              <a:rPr lang="en-US" sz="1800">
                <a:latin typeface="Times New Roman"/>
                <a:ea typeface="Times New Roman"/>
                <a:cs typeface="Times New Roman"/>
                <a:sym typeface="Times New Roman"/>
              </a:rPr>
              <a:t>How does TCP ensure reliable data transfer? </a:t>
            </a:r>
            <a:endParaRPr/>
          </a:p>
          <a:p>
            <a:pPr indent="-342900" lvl="0" marL="457200" rtl="0" algn="l">
              <a:lnSpc>
                <a:spcPct val="90000"/>
              </a:lnSpc>
              <a:spcBef>
                <a:spcPts val="1000"/>
              </a:spcBef>
              <a:spcAft>
                <a:spcPts val="0"/>
              </a:spcAft>
              <a:buSzPts val="1800"/>
              <a:buAutoNum type="alphaLcParenBoth"/>
            </a:pPr>
            <a:r>
              <a:rPr lang="en-US" sz="1400">
                <a:latin typeface="Times New Roman"/>
                <a:ea typeface="Times New Roman"/>
                <a:cs typeface="Times New Roman"/>
                <a:sym typeface="Times New Roman"/>
              </a:rPr>
              <a:t>By compressing data packets for faster transmission.</a:t>
            </a:r>
            <a:endParaRPr/>
          </a:p>
          <a:p>
            <a:pPr indent="-342900" lvl="0" marL="457200" rtl="0" algn="l">
              <a:lnSpc>
                <a:spcPct val="90000"/>
              </a:lnSpc>
              <a:spcBef>
                <a:spcPts val="1000"/>
              </a:spcBef>
              <a:spcAft>
                <a:spcPts val="0"/>
              </a:spcAft>
              <a:buSzPts val="1800"/>
              <a:buAutoNum type="alphaLcParenBoth"/>
            </a:pPr>
            <a:r>
              <a:rPr lang="en-US" sz="1400">
                <a:latin typeface="Times New Roman"/>
                <a:ea typeface="Times New Roman"/>
                <a:cs typeface="Times New Roman"/>
                <a:sym typeface="Times New Roman"/>
              </a:rPr>
              <a:t>By using error correction codes and retransmitting lost packets. ✓    </a:t>
            </a:r>
            <a:endParaRPr/>
          </a:p>
          <a:p>
            <a:pPr indent="-342900" lvl="0" marL="457200" rtl="0" algn="l">
              <a:lnSpc>
                <a:spcPct val="90000"/>
              </a:lnSpc>
              <a:spcBef>
                <a:spcPts val="1000"/>
              </a:spcBef>
              <a:spcAft>
                <a:spcPts val="0"/>
              </a:spcAft>
              <a:buSzPts val="1800"/>
              <a:buAutoNum type="alphaLcParenBoth"/>
            </a:pPr>
            <a:r>
              <a:rPr lang="en-US" sz="1400">
                <a:latin typeface="Times New Roman"/>
                <a:ea typeface="Times New Roman"/>
                <a:cs typeface="Times New Roman"/>
                <a:sym typeface="Times New Roman"/>
              </a:rPr>
              <a:t>By prioritizing real-time delivery over accuracy.    </a:t>
            </a:r>
            <a:endParaRPr/>
          </a:p>
          <a:p>
            <a:pPr indent="-342900" lvl="0" marL="457200" rtl="0" algn="l">
              <a:lnSpc>
                <a:spcPct val="90000"/>
              </a:lnSpc>
              <a:spcBef>
                <a:spcPts val="1000"/>
              </a:spcBef>
              <a:spcAft>
                <a:spcPts val="0"/>
              </a:spcAft>
              <a:buSzPts val="1800"/>
              <a:buAutoNum type="alphaLcParenBoth"/>
            </a:pPr>
            <a:r>
              <a:rPr lang="en-US" sz="1400">
                <a:latin typeface="Times New Roman"/>
                <a:ea typeface="Times New Roman"/>
                <a:cs typeface="Times New Roman"/>
                <a:sym typeface="Times New Roman"/>
              </a:rPr>
              <a:t>(d) By relying solely on acknowledgments from the receiver</a:t>
            </a:r>
            <a:endParaRPr/>
          </a:p>
        </p:txBody>
      </p:sp>
      <p:sp>
        <p:nvSpPr>
          <p:cNvPr id="286" name="Google Shape;286;p98"/>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99"/>
          <p:cNvSpPr txBox="1"/>
          <p:nvPr>
            <p:ph type="title"/>
          </p:nvPr>
        </p:nvSpPr>
        <p:spPr>
          <a:xfrm>
            <a:off x="256433" y="0"/>
            <a:ext cx="4411384"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solidFill>
                  <a:srgbClr val="000000"/>
                </a:solidFill>
              </a:rPr>
              <a:t>References</a:t>
            </a:r>
            <a:endParaRPr b="1" sz="3200">
              <a:solidFill>
                <a:srgbClr val="000000"/>
              </a:solidFill>
            </a:endParaRPr>
          </a:p>
        </p:txBody>
      </p:sp>
      <p:sp>
        <p:nvSpPr>
          <p:cNvPr id="292" name="Google Shape;292;p99"/>
          <p:cNvSpPr txBox="1"/>
          <p:nvPr>
            <p:ph idx="1" type="body"/>
          </p:nvPr>
        </p:nvSpPr>
        <p:spPr>
          <a:xfrm>
            <a:off x="533159" y="2365200"/>
            <a:ext cx="7687559" cy="2753759"/>
          </a:xfrm>
          <a:prstGeom prst="rect">
            <a:avLst/>
          </a:prstGeom>
          <a:noFill/>
          <a:ln>
            <a:noFill/>
          </a:ln>
        </p:spPr>
        <p:txBody>
          <a:bodyPr anchorCtr="0" anchor="t" bIns="0" lIns="0" spcFirstLastPara="1" rIns="0" wrap="square" tIns="0">
            <a:normAutofit/>
          </a:bodyPr>
          <a:lstStyle/>
          <a:p>
            <a:pPr indent="-342900" lvl="0" marL="457200" rtl="0" algn="l">
              <a:lnSpc>
                <a:spcPct val="90000"/>
              </a:lnSpc>
              <a:spcBef>
                <a:spcPts val="1000"/>
              </a:spcBef>
              <a:spcAft>
                <a:spcPts val="0"/>
              </a:spcAft>
              <a:buClr>
                <a:schemeClr val="dk1"/>
              </a:buClr>
              <a:buSzPts val="1800"/>
              <a:buChar char="•"/>
            </a:pPr>
            <a:r>
              <a:rPr lang="en-US" u="sng">
                <a:solidFill>
                  <a:schemeClr val="hlink"/>
                </a:solidFill>
                <a:hlinkClick r:id="rId3"/>
              </a:rPr>
              <a:t>https://pinoybix.org/2017/07/mcq-in-network-layer-internet-protocol-forouzan.html</a:t>
            </a:r>
            <a:endParaRPr/>
          </a:p>
          <a:p>
            <a:pPr indent="-342900" lvl="0" marL="457200" rtl="0" algn="l">
              <a:lnSpc>
                <a:spcPct val="90000"/>
              </a:lnSpc>
              <a:spcBef>
                <a:spcPts val="1000"/>
              </a:spcBef>
              <a:spcAft>
                <a:spcPts val="0"/>
              </a:spcAft>
              <a:buClr>
                <a:schemeClr val="dk1"/>
              </a:buClr>
              <a:buSzPts val="1800"/>
              <a:buChar char="•"/>
            </a:pPr>
            <a:r>
              <a:rPr lang="en-US" u="sng">
                <a:solidFill>
                  <a:schemeClr val="hlink"/>
                </a:solidFill>
                <a:hlinkClick r:id="rId4"/>
              </a:rPr>
              <a:t>https://edurev.in/course/quiz/attempt/-1_Test-Ipv4--IP-Packet/0decdb37-7206-4824-afdd-d47013a5c4cd</a:t>
            </a:r>
            <a:endParaRPr/>
          </a:p>
          <a:p>
            <a:pPr indent="-342900" lvl="0" marL="457200" rtl="0" algn="l">
              <a:lnSpc>
                <a:spcPct val="90000"/>
              </a:lnSpc>
              <a:spcBef>
                <a:spcPts val="1000"/>
              </a:spcBef>
              <a:spcAft>
                <a:spcPts val="0"/>
              </a:spcAft>
              <a:buClr>
                <a:schemeClr val="dk1"/>
              </a:buClr>
              <a:buSzPts val="1800"/>
              <a:buChar char="•"/>
            </a:pPr>
            <a:r>
              <a:rPr lang="en-US" u="sng">
                <a:solidFill>
                  <a:schemeClr val="hlink"/>
                </a:solidFill>
                <a:hlinkClick r:id="rId5"/>
              </a:rPr>
              <a:t>https://www.geeksforgeeks.org/what-is-transmission-control-protocol-tcp/</a:t>
            </a:r>
            <a:endParaRPr/>
          </a:p>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293" name="Google Shape;293;p99"/>
          <p:cNvSpPr txBox="1"/>
          <p:nvPr>
            <p:ph idx="11" type="ftr"/>
          </p:nvPr>
        </p:nvSpPr>
        <p:spPr>
          <a:xfrm>
            <a:off x="533159" y="6356520"/>
            <a:ext cx="8269317"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t/>
            </a:r>
            <a:endParaRPr/>
          </a:p>
        </p:txBody>
      </p:sp>
      <p:sp>
        <p:nvSpPr>
          <p:cNvPr id="299" name="Google Shape;299;p27"/>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descr="See the source image" id="300" name="Google Shape;300;p27"/>
          <p:cNvPicPr preferRelativeResize="0"/>
          <p:nvPr/>
        </p:nvPicPr>
        <p:blipFill rotWithShape="1">
          <a:blip r:embed="rId3">
            <a:alphaModFix/>
          </a:blip>
          <a:srcRect b="0" l="0" r="0" t="0"/>
          <a:stretch/>
        </p:blipFill>
        <p:spPr>
          <a:xfrm>
            <a:off x="0" y="163513"/>
            <a:ext cx="9144000" cy="653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nvSpPr>
        <p:spPr>
          <a:xfrm>
            <a:off x="95459" y="75426"/>
            <a:ext cx="6019560" cy="89764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3200" u="none" cap="none" strike="noStrike">
                <a:solidFill>
                  <a:srgbClr val="000000"/>
                </a:solidFill>
                <a:latin typeface="Times New Roman"/>
                <a:ea typeface="Times New Roman"/>
                <a:cs typeface="Times New Roman"/>
                <a:sym typeface="Times New Roman"/>
              </a:rPr>
              <a:t>Introduction</a:t>
            </a:r>
            <a:endParaRPr b="0" i="0" sz="3200" u="none" cap="none" strike="noStrike">
              <a:solidFill>
                <a:srgbClr val="000000"/>
              </a:solidFill>
              <a:latin typeface="Arial"/>
              <a:ea typeface="Arial"/>
              <a:cs typeface="Arial"/>
              <a:sym typeface="Arial"/>
            </a:endParaRPr>
          </a:p>
        </p:txBody>
      </p:sp>
      <p:sp>
        <p:nvSpPr>
          <p:cNvPr id="110" name="Google Shape;110;p4"/>
          <p:cNvSpPr txBox="1"/>
          <p:nvPr>
            <p:ph idx="11" type="ftr"/>
          </p:nvPr>
        </p:nvSpPr>
        <p:spPr>
          <a:xfrm>
            <a:off x="0" y="6429080"/>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111" name="Google Shape;111;p4"/>
          <p:cNvSpPr txBox="1"/>
          <p:nvPr>
            <p:ph idx="1" type="body"/>
          </p:nvPr>
        </p:nvSpPr>
        <p:spPr>
          <a:xfrm>
            <a:off x="447964" y="1041100"/>
            <a:ext cx="8229240" cy="5387979"/>
          </a:xfrm>
          <a:prstGeom prst="rect">
            <a:avLst/>
          </a:prstGeom>
          <a:noFill/>
          <a:ln>
            <a:noFill/>
          </a:ln>
        </p:spPr>
        <p:txBody>
          <a:bodyPr anchorCtr="0" anchor="t" bIns="0" lIns="0" spcFirstLastPara="1" rIns="0" wrap="square" tIns="0">
            <a:noAutofit/>
          </a:bodyPr>
          <a:lstStyle/>
          <a:p>
            <a:pPr indent="0" lvl="0" marL="114300" rtl="0" algn="just">
              <a:lnSpc>
                <a:spcPct val="90000"/>
              </a:lnSpc>
              <a:spcBef>
                <a:spcPts val="1000"/>
              </a:spcBef>
              <a:spcAft>
                <a:spcPts val="0"/>
              </a:spcAft>
              <a:buSzPts val="1800"/>
              <a:buNone/>
            </a:pPr>
            <a:r>
              <a:rPr lang="en-US" sz="1800">
                <a:latin typeface="Times New Roman"/>
                <a:ea typeface="Times New Roman"/>
                <a:cs typeface="Times New Roman"/>
                <a:sym typeface="Times New Roman"/>
              </a:rPr>
              <a:t>The transport layer of the TCP/IP model handles data transfer between applications on different devices. Two main protocols are used:</a:t>
            </a:r>
            <a:endParaRPr/>
          </a:p>
          <a:p>
            <a:pPr indent="-342900" lvl="0" marL="457200" rtl="0" algn="just">
              <a:lnSpc>
                <a:spcPct val="90000"/>
              </a:lnSpc>
              <a:spcBef>
                <a:spcPts val="1000"/>
              </a:spcBef>
              <a:spcAft>
                <a:spcPts val="0"/>
              </a:spcAft>
              <a:buSzPts val="1800"/>
              <a:buChar char="•"/>
            </a:pPr>
            <a:r>
              <a:rPr b="1" lang="en-US">
                <a:latin typeface="Times New Roman"/>
                <a:ea typeface="Times New Roman"/>
                <a:cs typeface="Times New Roman"/>
                <a:sym typeface="Times New Roman"/>
              </a:rPr>
              <a:t>Transmission Control Protocol (TCP):</a:t>
            </a:r>
            <a:r>
              <a:rPr lang="en-US">
                <a:latin typeface="Times New Roman"/>
                <a:ea typeface="Times New Roman"/>
                <a:cs typeface="Times New Roman"/>
                <a:sym typeface="Times New Roman"/>
              </a:rPr>
              <a:t> This is a connection-oriented protocol, meaning it establishes a connection between sender and receiver before data transfer. TCP ensures reliable delivery by breaking data into segments, checking for errors, and retransmitting lost packets. It's ideal for applications requiring guaranteed delivery, like file downloads and email.</a:t>
            </a:r>
            <a:endParaRPr/>
          </a:p>
          <a:p>
            <a:pPr indent="-342900" lvl="0" marL="457200" rtl="0" algn="just">
              <a:lnSpc>
                <a:spcPct val="90000"/>
              </a:lnSpc>
              <a:spcBef>
                <a:spcPts val="1000"/>
              </a:spcBef>
              <a:spcAft>
                <a:spcPts val="0"/>
              </a:spcAft>
              <a:buSzPts val="1800"/>
              <a:buChar char="•"/>
            </a:pPr>
            <a:r>
              <a:rPr b="1" lang="en-US">
                <a:latin typeface="Times New Roman"/>
                <a:ea typeface="Times New Roman"/>
                <a:cs typeface="Times New Roman"/>
                <a:sym typeface="Times New Roman"/>
              </a:rPr>
              <a:t>User Datagram Protocol (UDP):</a:t>
            </a:r>
            <a:r>
              <a:rPr lang="en-US">
                <a:latin typeface="Times New Roman"/>
                <a:ea typeface="Times New Roman"/>
                <a:cs typeface="Times New Roman"/>
                <a:sym typeface="Times New Roman"/>
              </a:rPr>
              <a:t> This is a connectionless protocol, meaning it sends data packets without establishing a connection. UDP prioritizes speed over reliability, making it suitable for real-time applications like online gaming and streaming where occasional packet loss is acceptable.</a:t>
            </a:r>
            <a:endParaRPr/>
          </a:p>
          <a:p>
            <a:pPr indent="-228600" lvl="0" marL="457200" rtl="0" algn="just">
              <a:lnSpc>
                <a:spcPct val="90000"/>
              </a:lnSpc>
              <a:spcBef>
                <a:spcPts val="1000"/>
              </a:spcBef>
              <a:spcAft>
                <a:spcPts val="0"/>
              </a:spcAft>
              <a:buSzPts val="1800"/>
              <a:buNone/>
            </a:pPr>
            <a:r>
              <a:t/>
            </a:r>
            <a:endParaRPr>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rPr b="1" lang="en-US" sz="1800">
                <a:latin typeface="Times New Roman"/>
                <a:ea typeface="Times New Roman"/>
                <a:cs typeface="Times New Roman"/>
                <a:sym typeface="Times New Roman"/>
              </a:rPr>
              <a:t>Transfer Scheduling Functionality: </a:t>
            </a:r>
            <a:r>
              <a:rPr lang="en-US">
                <a:latin typeface="Times New Roman"/>
                <a:ea typeface="Times New Roman"/>
                <a:cs typeface="Times New Roman"/>
                <a:sym typeface="Times New Roman"/>
              </a:rPr>
              <a:t>Some applications might have built-in functionality for scheduling transfers to happen later. This could involve:</a:t>
            </a:r>
            <a:endParaRPr/>
          </a:p>
          <a:p>
            <a:pPr indent="-342900" lvl="0" marL="457200" rtl="0" algn="just">
              <a:lnSpc>
                <a:spcPct val="90000"/>
              </a:lnSpc>
              <a:spcBef>
                <a:spcPts val="1000"/>
              </a:spcBef>
              <a:spcAft>
                <a:spcPts val="0"/>
              </a:spcAft>
              <a:buSzPts val="1800"/>
              <a:buChar char="•"/>
            </a:pPr>
            <a:r>
              <a:rPr b="1" lang="en-US">
                <a:latin typeface="Times New Roman"/>
                <a:ea typeface="Times New Roman"/>
                <a:cs typeface="Times New Roman"/>
                <a:sym typeface="Times New Roman"/>
              </a:rPr>
              <a:t>Download Managers:</a:t>
            </a:r>
            <a:r>
              <a:rPr lang="en-US">
                <a:latin typeface="Times New Roman"/>
                <a:ea typeface="Times New Roman"/>
                <a:cs typeface="Times New Roman"/>
                <a:sym typeface="Times New Roman"/>
              </a:rPr>
              <a:t> These programs allow users to queue downloads and schedule them to start at specific times, optimizing bandwidth usage.</a:t>
            </a:r>
            <a:endParaRPr/>
          </a:p>
          <a:p>
            <a:pPr indent="-342900" lvl="0" marL="457200" rtl="0" algn="just">
              <a:lnSpc>
                <a:spcPct val="90000"/>
              </a:lnSpc>
              <a:spcBef>
                <a:spcPts val="1000"/>
              </a:spcBef>
              <a:spcAft>
                <a:spcPts val="0"/>
              </a:spcAft>
              <a:buSzPts val="1800"/>
              <a:buChar char="•"/>
            </a:pPr>
            <a:r>
              <a:rPr b="1" lang="en-US">
                <a:latin typeface="Times New Roman"/>
                <a:ea typeface="Times New Roman"/>
                <a:cs typeface="Times New Roman"/>
                <a:sym typeface="Times New Roman"/>
              </a:rPr>
              <a:t>Cloud Storage Services:</a:t>
            </a:r>
            <a:r>
              <a:rPr lang="en-US">
                <a:latin typeface="Times New Roman"/>
                <a:ea typeface="Times New Roman"/>
                <a:cs typeface="Times New Roman"/>
                <a:sym typeface="Times New Roman"/>
              </a:rPr>
              <a:t> Services like Dropbox and Google Drive often offer features for scheduling file uploads or syncing folders at specific times.</a:t>
            </a:r>
            <a:endParaRPr/>
          </a:p>
          <a:p>
            <a:pPr indent="-342900" lvl="0" marL="457200" rtl="0" algn="just">
              <a:lnSpc>
                <a:spcPct val="90000"/>
              </a:lnSpc>
              <a:spcBef>
                <a:spcPts val="1000"/>
              </a:spcBef>
              <a:spcAft>
                <a:spcPts val="0"/>
              </a:spcAft>
              <a:buSzPts val="1800"/>
              <a:buChar char="•"/>
            </a:pPr>
            <a:r>
              <a:rPr b="1" lang="en-US">
                <a:latin typeface="Times New Roman"/>
                <a:ea typeface="Times New Roman"/>
                <a:cs typeface="Times New Roman"/>
                <a:sym typeface="Times New Roman"/>
              </a:rPr>
              <a:t>Email Clients:</a:t>
            </a:r>
            <a:r>
              <a:rPr lang="en-US">
                <a:latin typeface="Times New Roman"/>
                <a:ea typeface="Times New Roman"/>
                <a:cs typeface="Times New Roman"/>
                <a:sym typeface="Times New Roman"/>
              </a:rPr>
              <a:t> Some email clients allow scheduling emails to be sent at a later date and time.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nvSpPr>
        <p:spPr>
          <a:xfrm>
            <a:off x="95459" y="75426"/>
            <a:ext cx="6019560" cy="89764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3200" u="none" cap="none" strike="noStrike">
                <a:solidFill>
                  <a:srgbClr val="000000"/>
                </a:solidFill>
                <a:latin typeface="Times New Roman"/>
                <a:ea typeface="Times New Roman"/>
                <a:cs typeface="Times New Roman"/>
                <a:sym typeface="Times New Roman"/>
              </a:rPr>
              <a:t>Introduction..</a:t>
            </a:r>
            <a:endParaRPr b="0" i="0" sz="3200" u="none" cap="none" strike="noStrike">
              <a:solidFill>
                <a:srgbClr val="000000"/>
              </a:solidFill>
              <a:latin typeface="Arial"/>
              <a:ea typeface="Arial"/>
              <a:cs typeface="Arial"/>
              <a:sym typeface="Arial"/>
            </a:endParaRPr>
          </a:p>
        </p:txBody>
      </p:sp>
      <p:sp>
        <p:nvSpPr>
          <p:cNvPr id="117" name="Google Shape;117;p6"/>
          <p:cNvSpPr txBox="1"/>
          <p:nvPr>
            <p:ph idx="11" type="ftr"/>
          </p:nvPr>
        </p:nvSpPr>
        <p:spPr>
          <a:xfrm>
            <a:off x="0" y="6429080"/>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pic>
        <p:nvPicPr>
          <p:cNvPr id="118" name="Google Shape;118;p6"/>
          <p:cNvPicPr preferRelativeResize="0"/>
          <p:nvPr/>
        </p:nvPicPr>
        <p:blipFill rotWithShape="1">
          <a:blip r:embed="rId3">
            <a:alphaModFix/>
          </a:blip>
          <a:srcRect b="0" l="0" r="0" t="0"/>
          <a:stretch/>
        </p:blipFill>
        <p:spPr>
          <a:xfrm>
            <a:off x="0" y="973072"/>
            <a:ext cx="6513922" cy="4617024"/>
          </a:xfrm>
          <a:prstGeom prst="rect">
            <a:avLst/>
          </a:prstGeom>
          <a:noFill/>
          <a:ln>
            <a:noFill/>
          </a:ln>
        </p:spPr>
      </p:pic>
      <p:sp>
        <p:nvSpPr>
          <p:cNvPr id="119" name="Google Shape;119;p6"/>
          <p:cNvSpPr txBox="1"/>
          <p:nvPr/>
        </p:nvSpPr>
        <p:spPr>
          <a:xfrm>
            <a:off x="2172699" y="5741072"/>
            <a:ext cx="40623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Figure1: ﻿Logical connection at the transport layer.</a:t>
            </a:r>
            <a:endParaRPr b="0" i="0" sz="1400" u="none" cap="none" strike="noStrike">
              <a:solidFill>
                <a:srgbClr val="000000"/>
              </a:solidFill>
              <a:latin typeface="Times New Roman"/>
              <a:ea typeface="Times New Roman"/>
              <a:cs typeface="Times New Roman"/>
              <a:sym typeface="Times New Roman"/>
            </a:endParaRPr>
          </a:p>
        </p:txBody>
      </p:sp>
      <p:sp>
        <p:nvSpPr>
          <p:cNvPr id="120" name="Google Shape;120;p6"/>
          <p:cNvSpPr/>
          <p:nvPr/>
        </p:nvSpPr>
        <p:spPr>
          <a:xfrm>
            <a:off x="5703455" y="1733531"/>
            <a:ext cx="3098800" cy="2072362"/>
          </a:xfrm>
          <a:prstGeom prst="rect">
            <a:avLst/>
          </a:prstGeom>
          <a:noFill/>
          <a:ln>
            <a:noFill/>
          </a:ln>
        </p:spPr>
        <p:txBody>
          <a:bodyPr anchorCtr="0" anchor="t" bIns="45700" lIns="91425" spcFirstLastPara="1" rIns="91425" wrap="square" tIns="45700">
            <a:spAutoFit/>
          </a:bodyPr>
          <a:lstStyle/>
          <a:p>
            <a:pPr indent="-342900" lvl="0" marL="457200" marR="0" rtl="0" algn="just">
              <a:lnSpc>
                <a:spcPct val="100000"/>
              </a:lnSpc>
              <a:spcBef>
                <a:spcPts val="0"/>
              </a:spcBef>
              <a:spcAft>
                <a:spcPts val="0"/>
              </a:spcAft>
              <a:buClr>
                <a:srgbClr val="000000"/>
              </a:buClr>
              <a:buSzPts val="1800"/>
              <a:buFont typeface="Noto Sans Symbols"/>
              <a:buChar char="❖"/>
            </a:pPr>
            <a:r>
              <a:rPr b="0" i="0" lang="en-US" sz="1400" u="none" cap="none" strike="noStrike">
                <a:solidFill>
                  <a:schemeClr val="dk1"/>
                </a:solidFill>
                <a:latin typeface="Times New Roman"/>
                <a:ea typeface="Times New Roman"/>
                <a:cs typeface="Times New Roman"/>
                <a:sym typeface="Times New Roman"/>
              </a:rPr>
              <a:t>Locates between the application layer and the network layer.</a:t>
            </a:r>
            <a:endParaRPr/>
          </a:p>
          <a:p>
            <a:pPr indent="-228600" lvl="0" marL="457200" marR="0" rtl="0" algn="just">
              <a:lnSpc>
                <a:spcPct val="100000"/>
              </a:lnSpc>
              <a:spcBef>
                <a:spcPts val="1000"/>
              </a:spcBef>
              <a:spcAft>
                <a:spcPts val="0"/>
              </a:spcAft>
              <a:buClr>
                <a:srgbClr val="000000"/>
              </a:buClr>
              <a:buSzPts val="1800"/>
              <a:buFont typeface="Noto Sans Symbols"/>
              <a:buNone/>
            </a:pPr>
            <a:r>
              <a:t/>
            </a:r>
            <a:endParaRPr b="0" i="0" sz="1400" u="none" cap="none" strike="noStrike">
              <a:solidFill>
                <a:srgbClr val="000000"/>
              </a:solidFill>
              <a:latin typeface="Times New Roman"/>
              <a:ea typeface="Times New Roman"/>
              <a:cs typeface="Times New Roman"/>
              <a:sym typeface="Times New Roman"/>
            </a:endParaRPr>
          </a:p>
          <a:p>
            <a:pPr indent="-342900" lvl="0" marL="457200" marR="0" rtl="0" algn="just">
              <a:lnSpc>
                <a:spcPct val="100000"/>
              </a:lnSpc>
              <a:spcBef>
                <a:spcPts val="1000"/>
              </a:spcBef>
              <a:spcAft>
                <a:spcPts val="0"/>
              </a:spcAft>
              <a:buClr>
                <a:srgbClr val="000000"/>
              </a:buClr>
              <a:buSzPts val="1800"/>
              <a:buFont typeface="Noto Sans Symbols"/>
              <a:buChar char="❖"/>
            </a:pPr>
            <a:r>
              <a:rPr b="0" i="0" lang="en-US" sz="1400" u="none" cap="none" strike="noStrike">
                <a:solidFill>
                  <a:schemeClr val="dk1"/>
                </a:solidFill>
                <a:latin typeface="Times New Roman"/>
                <a:ea typeface="Times New Roman"/>
                <a:cs typeface="Times New Roman"/>
                <a:sym typeface="Times New Roman"/>
              </a:rPr>
              <a:t>Provides a process-to-process communication between two application layers, one at the local host and the other at the remote host.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nvSpPr>
        <p:spPr>
          <a:xfrm>
            <a:off x="95459" y="75426"/>
            <a:ext cx="6019560" cy="89764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3200" u="none" cap="none" strike="noStrike">
                <a:solidFill>
                  <a:srgbClr val="000000"/>
                </a:solidFill>
                <a:latin typeface="Times New Roman"/>
                <a:ea typeface="Times New Roman"/>
                <a:cs typeface="Times New Roman"/>
                <a:sym typeface="Times New Roman"/>
              </a:rPr>
              <a:t>Introduction. Working</a:t>
            </a:r>
            <a:endParaRPr b="0" i="0" sz="3200" u="none" cap="none" strike="noStrike">
              <a:solidFill>
                <a:srgbClr val="000000"/>
              </a:solidFill>
              <a:latin typeface="Arial"/>
              <a:ea typeface="Arial"/>
              <a:cs typeface="Arial"/>
              <a:sym typeface="Arial"/>
            </a:endParaRPr>
          </a:p>
        </p:txBody>
      </p:sp>
      <p:sp>
        <p:nvSpPr>
          <p:cNvPr id="126" name="Google Shape;126;p7"/>
          <p:cNvSpPr txBox="1"/>
          <p:nvPr>
            <p:ph idx="11" type="ftr"/>
          </p:nvPr>
        </p:nvSpPr>
        <p:spPr>
          <a:xfrm>
            <a:off x="0" y="6429080"/>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127" name="Google Shape;127;p7"/>
          <p:cNvSpPr/>
          <p:nvPr/>
        </p:nvSpPr>
        <p:spPr>
          <a:xfrm>
            <a:off x="166253" y="973071"/>
            <a:ext cx="8571347" cy="5121274"/>
          </a:xfrm>
          <a:prstGeom prst="rect">
            <a:avLst/>
          </a:prstGeom>
          <a:noFill/>
          <a:ln>
            <a:noFill/>
          </a:ln>
        </p:spPr>
        <p:txBody>
          <a:bodyPr anchorCtr="0" anchor="t" bIns="45700" lIns="91425" spcFirstLastPara="1" rIns="91425" wrap="square" tIns="45700">
            <a:spAutoFit/>
          </a:bodyPr>
          <a:lstStyle/>
          <a:p>
            <a:pPr indent="-342900" lvl="0" marL="457200" marR="0" rtl="0" algn="just">
              <a:lnSpc>
                <a:spcPct val="150000"/>
              </a:lnSpc>
              <a:spcBef>
                <a:spcPts val="0"/>
              </a:spcBef>
              <a:spcAft>
                <a:spcPts val="0"/>
              </a:spcAft>
              <a:buClr>
                <a:srgbClr val="000000"/>
              </a:buClr>
              <a:buSzPts val="1800"/>
              <a:buFont typeface="Noto Sans Symbols"/>
              <a:buChar char="▪"/>
            </a:pPr>
            <a:r>
              <a:rPr b="0" i="0" lang="en-US" sz="1600" u="none" cap="none" strike="noStrike">
                <a:solidFill>
                  <a:schemeClr val="dk1"/>
                </a:solidFill>
                <a:latin typeface="Times New Roman"/>
                <a:ea typeface="Times New Roman"/>
                <a:cs typeface="Times New Roman"/>
                <a:sym typeface="Times New Roman"/>
              </a:rPr>
              <a:t>﻿﻿Figure 1 shows a scenario in which a scientist working in a research company, Sky Research, needs to order a book related to her research from an online bookseller, Scientific Books.</a:t>
            </a:r>
            <a:endParaRPr b="0" i="0" sz="1600" u="none" cap="none" strike="noStrike">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1000"/>
              </a:spcBef>
              <a:spcAft>
                <a:spcPts val="0"/>
              </a:spcAft>
              <a:buClr>
                <a:srgbClr val="000000"/>
              </a:buClr>
              <a:buSzPts val="1800"/>
              <a:buFont typeface="Noto Sans Symbols"/>
              <a:buChar char="▪"/>
            </a:pPr>
            <a:r>
              <a:rPr b="0" i="0" lang="en-US" sz="1600" u="none" cap="none" strike="noStrike">
                <a:solidFill>
                  <a:schemeClr val="dk1"/>
                </a:solidFill>
                <a:latin typeface="Times New Roman"/>
                <a:ea typeface="Times New Roman"/>
                <a:cs typeface="Times New Roman"/>
                <a:sym typeface="Times New Roman"/>
              </a:rPr>
              <a:t>﻿Five different levels of communication between Alice, the computer on which the scientist is working, and Bob, the computer that provides online service. </a:t>
            </a:r>
            <a:endParaRPr b="0" i="0" sz="1600" u="none" cap="none" strike="noStrike">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1000"/>
              </a:spcBef>
              <a:spcAft>
                <a:spcPts val="0"/>
              </a:spcAft>
              <a:buClr>
                <a:srgbClr val="000000"/>
              </a:buClr>
              <a:buSzPts val="1800"/>
              <a:buFont typeface="Noto Sans Symbols"/>
              <a:buChar char="▪"/>
            </a:pPr>
            <a:r>
              <a:rPr b="0" i="0" lang="en-US" sz="1600" u="none" cap="none" strike="noStrike">
                <a:solidFill>
                  <a:schemeClr val="dk1"/>
                </a:solidFill>
                <a:latin typeface="Times New Roman"/>
                <a:ea typeface="Times New Roman"/>
                <a:cs typeface="Times New Roman"/>
                <a:sym typeface="Times New Roman"/>
              </a:rPr>
              <a:t>Communication at application, transport, network, or data-link is logical; communication at the physical layer is physical. </a:t>
            </a:r>
            <a:endParaRPr b="0" i="0" sz="1600" u="none" cap="none" strike="noStrike">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1000"/>
              </a:spcBef>
              <a:spcAft>
                <a:spcPts val="0"/>
              </a:spcAft>
              <a:buClr>
                <a:srgbClr val="000000"/>
              </a:buClr>
              <a:buSzPts val="1800"/>
              <a:buFont typeface="Noto Sans Symbols"/>
              <a:buChar char="▪"/>
            </a:pPr>
            <a:r>
              <a:rPr b="0" i="0" lang="en-US" sz="1600" u="none" cap="none" strike="noStrike">
                <a:solidFill>
                  <a:schemeClr val="dk1"/>
                </a:solidFill>
                <a:latin typeface="Times New Roman"/>
                <a:ea typeface="Times New Roman"/>
                <a:cs typeface="Times New Roman"/>
                <a:sym typeface="Times New Roman"/>
              </a:rPr>
              <a:t>For simplicity, only ﻿host-to-router, router-to-router, and router-to-host are shown, but the switches are also involved in the physical communication.</a:t>
            </a:r>
            <a:endParaRPr b="0" i="0" sz="1600" u="none" cap="none" strike="noStrike">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1000"/>
              </a:spcBef>
              <a:spcAft>
                <a:spcPts val="0"/>
              </a:spcAft>
              <a:buClr>
                <a:srgbClr val="000000"/>
              </a:buClr>
              <a:buSzPts val="1800"/>
              <a:buFont typeface="Noto Sans Symbols"/>
              <a:buChar char="▪"/>
            </a:pPr>
            <a:r>
              <a:rPr b="0" i="0" lang="en-US" sz="1600" u="none" cap="none" strike="noStrike">
                <a:solidFill>
                  <a:schemeClr val="dk1"/>
                </a:solidFill>
                <a:latin typeface="Times New Roman"/>
                <a:ea typeface="Times New Roman"/>
                <a:cs typeface="Times New Roman"/>
                <a:sym typeface="Times New Roman"/>
              </a:rPr>
              <a:t>Although Alice and Bob need to exchange data, communication at the physical layer means exchanging signals. Data need to be transmitted and received, but the media have to change data to signals.</a:t>
            </a:r>
            <a:endParaRPr b="0" i="0" sz="1600" u="none" cap="none" strike="noStrike">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1000"/>
              </a:spcBef>
              <a:spcAft>
                <a:spcPts val="0"/>
              </a:spcAft>
              <a:buClr>
                <a:srgbClr val="000000"/>
              </a:buClr>
              <a:buSzPts val="1800"/>
              <a:buFont typeface="Noto Sans Symbols"/>
              <a:buChar char="▪"/>
            </a:pPr>
            <a:r>
              <a:rPr b="0" i="0" lang="en-US" sz="1600" u="none" cap="none" strike="noStrike">
                <a:solidFill>
                  <a:schemeClr val="dk1"/>
                </a:solidFill>
                <a:latin typeface="Times New Roman"/>
                <a:ea typeface="Times New Roman"/>
                <a:cs typeface="Times New Roman"/>
                <a:sym typeface="Times New Roman"/>
              </a:rPr>
              <a:t>Both data and the signals that represent them can be either analog or digital in form.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nvSpPr>
        <p:spPr>
          <a:xfrm>
            <a:off x="95459" y="75426"/>
            <a:ext cx="6019560" cy="89764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Transport Layer Services</a:t>
            </a:r>
            <a:endParaRPr b="0" i="0" sz="3200" u="none" cap="none" strike="noStrike">
              <a:solidFill>
                <a:srgbClr val="000000"/>
              </a:solidFill>
              <a:latin typeface="Arial"/>
              <a:ea typeface="Arial"/>
              <a:cs typeface="Arial"/>
              <a:sym typeface="Arial"/>
            </a:endParaRPr>
          </a:p>
        </p:txBody>
      </p:sp>
      <p:sp>
        <p:nvSpPr>
          <p:cNvPr id="133" name="Google Shape;133;p8"/>
          <p:cNvSpPr txBox="1"/>
          <p:nvPr>
            <p:ph idx="11" type="ftr"/>
          </p:nvPr>
        </p:nvSpPr>
        <p:spPr>
          <a:xfrm>
            <a:off x="0" y="6429080"/>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134" name="Google Shape;134;p8"/>
          <p:cNvSpPr/>
          <p:nvPr/>
        </p:nvSpPr>
        <p:spPr>
          <a:xfrm>
            <a:off x="531091" y="1409117"/>
            <a:ext cx="4572000" cy="2395528"/>
          </a:xfrm>
          <a:prstGeom prst="rect">
            <a:avLst/>
          </a:prstGeom>
          <a:noFill/>
          <a:ln>
            <a:noFill/>
          </a:ln>
        </p:spPr>
        <p:txBody>
          <a:bodyPr anchorCtr="0" anchor="t" bIns="45700" lIns="91425" spcFirstLastPara="1" rIns="91425" wrap="square" tIns="45700">
            <a:spAutoFit/>
          </a:bodyPr>
          <a:lstStyle/>
          <a:p>
            <a:pPr indent="-285750" lvl="0" marL="400050" marR="0" rtl="0" algn="l">
              <a:lnSpc>
                <a:spcPct val="90000"/>
              </a:lnSpc>
              <a:spcBef>
                <a:spcPts val="0"/>
              </a:spcBef>
              <a:spcAft>
                <a:spcPts val="0"/>
              </a:spcAft>
              <a:buClr>
                <a:srgbClr val="000000"/>
              </a:buClr>
              <a:buSzPts val="1800"/>
              <a:buFont typeface="Arial"/>
              <a:buChar char="•"/>
            </a:pPr>
            <a:r>
              <a:rPr b="0" i="0" lang="en-US" sz="2000" u="none" cap="none" strike="noStrike">
                <a:solidFill>
                  <a:schemeClr val="dk1"/>
                </a:solidFill>
                <a:latin typeface="Times New Roman"/>
                <a:ea typeface="Times New Roman"/>
                <a:cs typeface="Times New Roman"/>
                <a:sym typeface="Times New Roman"/>
              </a:rPr>
              <a:t>Process to Process Communication</a:t>
            </a:r>
            <a:endParaRPr b="0" i="0" sz="2000" u="none" cap="none" strike="noStrike">
              <a:solidFill>
                <a:srgbClr val="000000"/>
              </a:solidFill>
              <a:latin typeface="Times New Roman"/>
              <a:ea typeface="Times New Roman"/>
              <a:cs typeface="Times New Roman"/>
              <a:sym typeface="Times New Roman"/>
            </a:endParaRPr>
          </a:p>
          <a:p>
            <a:pPr indent="-285750" lvl="0" marL="400050" marR="0" rtl="0" algn="l">
              <a:lnSpc>
                <a:spcPct val="90000"/>
              </a:lnSpc>
              <a:spcBef>
                <a:spcPts val="1000"/>
              </a:spcBef>
              <a:spcAft>
                <a:spcPts val="0"/>
              </a:spcAft>
              <a:buClr>
                <a:srgbClr val="000000"/>
              </a:buClr>
              <a:buSzPts val="1800"/>
              <a:buFont typeface="Arial"/>
              <a:buChar char="•"/>
            </a:pPr>
            <a:r>
              <a:rPr b="0" i="0" lang="en-US" sz="2000" u="none" cap="none" strike="noStrike">
                <a:solidFill>
                  <a:schemeClr val="dk1"/>
                </a:solidFill>
                <a:latin typeface="Times New Roman"/>
                <a:ea typeface="Times New Roman"/>
                <a:cs typeface="Times New Roman"/>
                <a:sym typeface="Times New Roman"/>
              </a:rPr>
              <a:t>Addressing </a:t>
            </a:r>
            <a:endParaRPr b="0" i="0" sz="2000" u="none" cap="none" strike="noStrike">
              <a:solidFill>
                <a:srgbClr val="000000"/>
              </a:solidFill>
              <a:latin typeface="Times New Roman"/>
              <a:ea typeface="Times New Roman"/>
              <a:cs typeface="Times New Roman"/>
              <a:sym typeface="Times New Roman"/>
            </a:endParaRPr>
          </a:p>
          <a:p>
            <a:pPr indent="-285750" lvl="0" marL="400050" marR="0" rtl="0" algn="l">
              <a:lnSpc>
                <a:spcPct val="90000"/>
              </a:lnSpc>
              <a:spcBef>
                <a:spcPts val="1000"/>
              </a:spcBef>
              <a:spcAft>
                <a:spcPts val="0"/>
              </a:spcAft>
              <a:buClr>
                <a:srgbClr val="000000"/>
              </a:buClr>
              <a:buSzPts val="1800"/>
              <a:buFont typeface="Arial"/>
              <a:buChar char="•"/>
            </a:pPr>
            <a:r>
              <a:rPr b="0" i="0" lang="en-US" sz="2000" u="none" cap="none" strike="noStrike">
                <a:solidFill>
                  <a:schemeClr val="dk1"/>
                </a:solidFill>
                <a:latin typeface="Times New Roman"/>
                <a:ea typeface="Times New Roman"/>
                <a:cs typeface="Times New Roman"/>
                <a:sym typeface="Times New Roman"/>
              </a:rPr>
              <a:t>Encapsulation and Decapsulation</a:t>
            </a:r>
            <a:endParaRPr b="0" i="0" sz="2000" u="none" cap="none" strike="noStrike">
              <a:solidFill>
                <a:srgbClr val="000000"/>
              </a:solidFill>
              <a:latin typeface="Times New Roman"/>
              <a:ea typeface="Times New Roman"/>
              <a:cs typeface="Times New Roman"/>
              <a:sym typeface="Times New Roman"/>
            </a:endParaRPr>
          </a:p>
          <a:p>
            <a:pPr indent="-285750" lvl="0" marL="400050" marR="0" rtl="0" algn="l">
              <a:lnSpc>
                <a:spcPct val="90000"/>
              </a:lnSpc>
              <a:spcBef>
                <a:spcPts val="1000"/>
              </a:spcBef>
              <a:spcAft>
                <a:spcPts val="0"/>
              </a:spcAft>
              <a:buClr>
                <a:srgbClr val="000000"/>
              </a:buClr>
              <a:buSzPts val="1800"/>
              <a:buFont typeface="Arial"/>
              <a:buChar char="•"/>
            </a:pPr>
            <a:r>
              <a:rPr b="0" i="0" lang="en-US" sz="2000" u="none" cap="none" strike="noStrike">
                <a:solidFill>
                  <a:schemeClr val="dk1"/>
                </a:solidFill>
                <a:latin typeface="Times New Roman"/>
                <a:ea typeface="Times New Roman"/>
                <a:cs typeface="Times New Roman"/>
                <a:sym typeface="Times New Roman"/>
              </a:rPr>
              <a:t>Flow Control</a:t>
            </a:r>
            <a:endParaRPr b="0" i="0" sz="2000" u="none" cap="none" strike="noStrike">
              <a:solidFill>
                <a:srgbClr val="000000"/>
              </a:solidFill>
              <a:latin typeface="Times New Roman"/>
              <a:ea typeface="Times New Roman"/>
              <a:cs typeface="Times New Roman"/>
              <a:sym typeface="Times New Roman"/>
            </a:endParaRPr>
          </a:p>
          <a:p>
            <a:pPr indent="-285750" lvl="0" marL="400050" marR="0" rtl="0" algn="l">
              <a:lnSpc>
                <a:spcPct val="90000"/>
              </a:lnSpc>
              <a:spcBef>
                <a:spcPts val="1000"/>
              </a:spcBef>
              <a:spcAft>
                <a:spcPts val="0"/>
              </a:spcAft>
              <a:buClr>
                <a:srgbClr val="000000"/>
              </a:buClr>
              <a:buSzPts val="1800"/>
              <a:buFont typeface="Arial"/>
              <a:buChar char="•"/>
            </a:pPr>
            <a:r>
              <a:rPr b="0" i="0" lang="en-US" sz="2000" u="none" cap="none" strike="noStrike">
                <a:solidFill>
                  <a:schemeClr val="dk1"/>
                </a:solidFill>
                <a:latin typeface="Times New Roman"/>
                <a:ea typeface="Times New Roman"/>
                <a:cs typeface="Times New Roman"/>
                <a:sym typeface="Times New Roman"/>
              </a:rPr>
              <a:t>Error Control</a:t>
            </a:r>
            <a:endParaRPr b="0" i="0" sz="2000" u="none" cap="none" strike="noStrike">
              <a:solidFill>
                <a:srgbClr val="000000"/>
              </a:solidFill>
              <a:latin typeface="Times New Roman"/>
              <a:ea typeface="Times New Roman"/>
              <a:cs typeface="Times New Roman"/>
              <a:sym typeface="Times New Roman"/>
            </a:endParaRPr>
          </a:p>
          <a:p>
            <a:pPr indent="-285750" lvl="0" marL="400050" marR="0" rtl="0" algn="l">
              <a:lnSpc>
                <a:spcPct val="90000"/>
              </a:lnSpc>
              <a:spcBef>
                <a:spcPts val="1000"/>
              </a:spcBef>
              <a:spcAft>
                <a:spcPts val="0"/>
              </a:spcAft>
              <a:buClr>
                <a:srgbClr val="000000"/>
              </a:buClr>
              <a:buSzPts val="1800"/>
              <a:buFont typeface="Arial"/>
              <a:buChar char="•"/>
            </a:pPr>
            <a:r>
              <a:rPr b="0" i="0" lang="en-US" sz="2000" u="none" cap="none" strike="noStrike">
                <a:solidFill>
                  <a:schemeClr val="dk1"/>
                </a:solidFill>
                <a:latin typeface="Times New Roman"/>
                <a:ea typeface="Times New Roman"/>
                <a:cs typeface="Times New Roman"/>
                <a:sym typeface="Times New Roman"/>
              </a:rPr>
              <a:t>Congestion Control</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169682" y="277812"/>
            <a:ext cx="6057721" cy="55656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3000"/>
              <a:buNone/>
            </a:pPr>
            <a:r>
              <a:rPr b="1" lang="en-US"/>
              <a:t>Transport Layer Services…</a:t>
            </a:r>
            <a:endParaRPr>
              <a:solidFill>
                <a:srgbClr val="000000"/>
              </a:solidFill>
              <a:latin typeface="Arial"/>
              <a:ea typeface="Arial"/>
              <a:cs typeface="Arial"/>
              <a:sym typeface="Arial"/>
            </a:endParaRPr>
          </a:p>
        </p:txBody>
      </p:sp>
      <p:sp>
        <p:nvSpPr>
          <p:cNvPr id="140" name="Google Shape;140;p9"/>
          <p:cNvSpPr txBox="1"/>
          <p:nvPr>
            <p:ph idx="1" type="body"/>
          </p:nvPr>
        </p:nvSpPr>
        <p:spPr>
          <a:xfrm>
            <a:off x="313152" y="834373"/>
            <a:ext cx="8257288" cy="5745815"/>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b="1" lang="en-US" sz="1800" u="sng">
                <a:solidFill>
                  <a:schemeClr val="dk1"/>
                </a:solidFill>
                <a:latin typeface="Times New Roman"/>
                <a:ea typeface="Times New Roman"/>
                <a:cs typeface="Times New Roman"/>
                <a:sym typeface="Times New Roman"/>
              </a:rPr>
              <a:t>Process to Process Communication</a:t>
            </a:r>
            <a:endParaRPr b="1" sz="1800" u="sng">
              <a:latin typeface="Times New Roman"/>
              <a:ea typeface="Times New Roman"/>
              <a:cs typeface="Times New Roman"/>
              <a:sym typeface="Times New Roman"/>
            </a:endParaRPr>
          </a:p>
          <a:p>
            <a:pPr indent="-342900" lvl="1" marL="914400" rtl="0" algn="just">
              <a:lnSpc>
                <a:spcPct val="150000"/>
              </a:lnSpc>
              <a:spcBef>
                <a:spcPts val="500"/>
              </a:spcBef>
              <a:spcAft>
                <a:spcPts val="0"/>
              </a:spcAft>
              <a:buSzPts val="1800"/>
              <a:buFont typeface="Noto Sans Symbols"/>
              <a:buChar char="✔"/>
            </a:pPr>
            <a:r>
              <a:rPr lang="en-US" sz="1600">
                <a:solidFill>
                  <a:schemeClr val="dk1"/>
                </a:solidFill>
                <a:latin typeface="Times New Roman"/>
                <a:ea typeface="Times New Roman"/>
                <a:cs typeface="Times New Roman"/>
                <a:sym typeface="Times New Roman"/>
              </a:rPr>
              <a:t>﻿A transport-layer protocol is responsible for </a:t>
            </a:r>
            <a:r>
              <a:rPr lang="en-US" sz="1600">
                <a:solidFill>
                  <a:srgbClr val="00B050"/>
                </a:solidFill>
                <a:latin typeface="Times New Roman"/>
                <a:ea typeface="Times New Roman"/>
                <a:cs typeface="Times New Roman"/>
                <a:sym typeface="Times New Roman"/>
              </a:rPr>
              <a:t>delivery of the message </a:t>
            </a:r>
            <a:r>
              <a:rPr lang="en-US" sz="1600">
                <a:solidFill>
                  <a:schemeClr val="dk1"/>
                </a:solidFill>
                <a:latin typeface="Times New Roman"/>
                <a:ea typeface="Times New Roman"/>
                <a:cs typeface="Times New Roman"/>
                <a:sym typeface="Times New Roman"/>
              </a:rPr>
              <a:t>to the </a:t>
            </a:r>
            <a:r>
              <a:rPr lang="en-US" sz="1600">
                <a:solidFill>
                  <a:srgbClr val="00B050"/>
                </a:solidFill>
                <a:latin typeface="Times New Roman"/>
                <a:ea typeface="Times New Roman"/>
                <a:cs typeface="Times New Roman"/>
                <a:sym typeface="Times New Roman"/>
              </a:rPr>
              <a:t>appropriate process </a:t>
            </a:r>
            <a:r>
              <a:rPr lang="en-US" sz="1600">
                <a:solidFill>
                  <a:schemeClr val="dk1"/>
                </a:solidFill>
                <a:latin typeface="Times New Roman"/>
                <a:ea typeface="Times New Roman"/>
                <a:cs typeface="Times New Roman"/>
                <a:sym typeface="Times New Roman"/>
              </a:rPr>
              <a:t>of destination computer.</a:t>
            </a:r>
            <a:endParaRPr/>
          </a:p>
          <a:p>
            <a:pPr indent="-342900" lvl="0" marL="457200" rtl="0" algn="l">
              <a:lnSpc>
                <a:spcPct val="150000"/>
              </a:lnSpc>
              <a:spcBef>
                <a:spcPts val="1000"/>
              </a:spcBef>
              <a:spcAft>
                <a:spcPts val="0"/>
              </a:spcAft>
              <a:buSzPts val="1800"/>
              <a:buChar char="•"/>
            </a:pPr>
            <a:r>
              <a:rPr b="1" lang="en-US" sz="1800" u="sng">
                <a:solidFill>
                  <a:schemeClr val="dk1"/>
                </a:solidFill>
                <a:latin typeface="Times New Roman"/>
                <a:ea typeface="Times New Roman"/>
                <a:cs typeface="Times New Roman"/>
                <a:sym typeface="Times New Roman"/>
              </a:rPr>
              <a:t>Addressing </a:t>
            </a:r>
            <a:endParaRPr b="1" sz="1800" u="sng">
              <a:latin typeface="Times New Roman"/>
              <a:ea typeface="Times New Roman"/>
              <a:cs typeface="Times New Roman"/>
              <a:sym typeface="Times New Roman"/>
            </a:endParaRPr>
          </a:p>
          <a:p>
            <a:pPr indent="-127000" lvl="0" marL="584200" rtl="0" algn="just">
              <a:lnSpc>
                <a:spcPct val="150000"/>
              </a:lnSpc>
              <a:spcBef>
                <a:spcPts val="1000"/>
              </a:spcBef>
              <a:spcAft>
                <a:spcPts val="0"/>
              </a:spcAft>
              <a:buSzPts val="1800"/>
              <a:buFont typeface="Noto Sans Symbols"/>
              <a:buChar char="✔"/>
            </a:pPr>
            <a:r>
              <a:rPr lang="en-US">
                <a:solidFill>
                  <a:schemeClr val="dk1"/>
                </a:solidFill>
                <a:latin typeface="Times New Roman"/>
                <a:ea typeface="Times New Roman"/>
                <a:cs typeface="Times New Roman"/>
                <a:sym typeface="Times New Roman"/>
              </a:rPr>
              <a:t>﻿	The most common way to achieve process-to-process communication is through the </a:t>
            </a:r>
            <a:r>
              <a:rPr lang="en-US">
                <a:solidFill>
                  <a:srgbClr val="00B050"/>
                </a:solidFill>
                <a:latin typeface="Times New Roman"/>
                <a:ea typeface="Times New Roman"/>
                <a:cs typeface="Times New Roman"/>
                <a:sym typeface="Times New Roman"/>
              </a:rPr>
              <a:t>client-server paradigm</a:t>
            </a:r>
            <a:r>
              <a:rPr lang="en-US">
                <a:solidFill>
                  <a:schemeClr val="dk1"/>
                </a:solidFill>
                <a:latin typeface="Times New Roman"/>
                <a:ea typeface="Times New Roman"/>
                <a:cs typeface="Times New Roman"/>
                <a:sym typeface="Times New Roman"/>
              </a:rPr>
              <a:t>.</a:t>
            </a:r>
            <a:endParaRPr/>
          </a:p>
          <a:p>
            <a:pPr indent="-127000" lvl="0" marL="584200" rtl="0" algn="just">
              <a:lnSpc>
                <a:spcPct val="150000"/>
              </a:lnSpc>
              <a:spcBef>
                <a:spcPts val="1000"/>
              </a:spcBef>
              <a:spcAft>
                <a:spcPts val="0"/>
              </a:spcAft>
              <a:buSzPts val="1800"/>
              <a:buFont typeface="Noto Sans Symbols"/>
              <a:buChar char="✔"/>
            </a:pPr>
            <a:r>
              <a:rPr lang="en-US">
                <a:solidFill>
                  <a:schemeClr val="dk1"/>
                </a:solidFill>
                <a:latin typeface="Times New Roman"/>
                <a:ea typeface="Times New Roman"/>
                <a:cs typeface="Times New Roman"/>
                <a:sym typeface="Times New Roman"/>
              </a:rPr>
              <a:t> A process on the local host (client), needs services from a process usually on the remote host (server).</a:t>
            </a:r>
            <a:endParaRPr/>
          </a:p>
          <a:p>
            <a:pPr indent="-127000" lvl="0" marL="584200" rtl="0" algn="just">
              <a:lnSpc>
                <a:spcPct val="150000"/>
              </a:lnSpc>
              <a:spcBef>
                <a:spcPts val="1000"/>
              </a:spcBef>
              <a:spcAft>
                <a:spcPts val="0"/>
              </a:spcAft>
              <a:buSzPts val="1800"/>
              <a:buFont typeface="Noto Sans Symbols"/>
              <a:buChar char="✔"/>
            </a:pPr>
            <a:r>
              <a:rPr lang="en-US">
                <a:solidFill>
                  <a:schemeClr val="dk1"/>
                </a:solidFill>
                <a:latin typeface="Times New Roman"/>
                <a:ea typeface="Times New Roman"/>
                <a:cs typeface="Times New Roman"/>
                <a:sym typeface="Times New Roman"/>
              </a:rPr>
              <a:t>For communication, the local host and the remote host are defined using </a:t>
            </a:r>
            <a:r>
              <a:rPr lang="en-US">
                <a:solidFill>
                  <a:srgbClr val="00B050"/>
                </a:solidFill>
                <a:latin typeface="Times New Roman"/>
                <a:ea typeface="Times New Roman"/>
                <a:cs typeface="Times New Roman"/>
                <a:sym typeface="Times New Roman"/>
              </a:rPr>
              <a:t>IP addresses. </a:t>
            </a:r>
            <a:r>
              <a:rPr lang="en-US">
                <a:solidFill>
                  <a:schemeClr val="dk1"/>
                </a:solidFill>
                <a:latin typeface="Times New Roman"/>
                <a:ea typeface="Times New Roman"/>
                <a:cs typeface="Times New Roman"/>
                <a:sym typeface="Times New Roman"/>
              </a:rPr>
              <a:t>To define the processes, second identifiers, called </a:t>
            </a:r>
            <a:r>
              <a:rPr lang="en-US">
                <a:solidFill>
                  <a:srgbClr val="00B050"/>
                </a:solidFill>
                <a:latin typeface="Times New Roman"/>
                <a:ea typeface="Times New Roman"/>
                <a:cs typeface="Times New Roman"/>
                <a:sym typeface="Times New Roman"/>
              </a:rPr>
              <a:t>port numbers </a:t>
            </a:r>
            <a:r>
              <a:rPr lang="en-US">
                <a:solidFill>
                  <a:schemeClr val="dk1"/>
                </a:solidFill>
                <a:latin typeface="Times New Roman"/>
                <a:ea typeface="Times New Roman"/>
                <a:cs typeface="Times New Roman"/>
                <a:sym typeface="Times New Roman"/>
              </a:rPr>
              <a:t>are also required.</a:t>
            </a:r>
            <a:endParaRPr/>
          </a:p>
          <a:p>
            <a:pPr indent="-228600" lvl="0" marL="457200" rtl="0" algn="l">
              <a:lnSpc>
                <a:spcPct val="90000"/>
              </a:lnSpc>
              <a:spcBef>
                <a:spcPts val="1000"/>
              </a:spcBef>
              <a:spcAft>
                <a:spcPts val="0"/>
              </a:spcAft>
              <a:buSzPts val="1800"/>
              <a:buFont typeface="Noto Sans Symbols"/>
              <a:buNone/>
            </a:pPr>
            <a:r>
              <a:t/>
            </a:r>
            <a:endParaRPr>
              <a:solidFill>
                <a:schemeClr val="dk1"/>
              </a:solidFill>
              <a:latin typeface="Times New Roman"/>
              <a:ea typeface="Times New Roman"/>
              <a:cs typeface="Times New Roman"/>
              <a:sym typeface="Times New Roman"/>
            </a:endParaRPr>
          </a:p>
        </p:txBody>
      </p:sp>
      <p:sp>
        <p:nvSpPr>
          <p:cNvPr id="141" name="Google Shape;141;p9"/>
          <p:cNvSpPr txBox="1"/>
          <p:nvPr>
            <p:ph idx="11" type="ftr"/>
          </p:nvPr>
        </p:nvSpPr>
        <p:spPr>
          <a:xfrm>
            <a:off x="0" y="6604444"/>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1400">
              <a:solidFill>
                <a:schemeClr val="dk1"/>
              </a:solidFill>
            </a:endParaRPr>
          </a:p>
        </p:txBody>
      </p:sp>
      <p:sp>
        <p:nvSpPr>
          <p:cNvPr id="142" name="Google Shape;142;p9"/>
          <p:cNvSpPr txBox="1"/>
          <p:nvPr/>
        </p:nvSpPr>
        <p:spPr>
          <a:xfrm>
            <a:off x="0" y="6429080"/>
            <a:ext cx="8407730"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207390" y="277812"/>
            <a:ext cx="6020013" cy="55656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3000"/>
              <a:buNone/>
            </a:pPr>
            <a:r>
              <a:rPr b="1" lang="en-US"/>
              <a:t>Transport Layer Services…</a:t>
            </a:r>
            <a:endParaRPr>
              <a:solidFill>
                <a:srgbClr val="000000"/>
              </a:solidFill>
              <a:latin typeface="Arial"/>
              <a:ea typeface="Arial"/>
              <a:cs typeface="Arial"/>
              <a:sym typeface="Arial"/>
            </a:endParaRPr>
          </a:p>
        </p:txBody>
      </p:sp>
      <p:sp>
        <p:nvSpPr>
          <p:cNvPr id="148" name="Google Shape;148;p10"/>
          <p:cNvSpPr txBox="1"/>
          <p:nvPr>
            <p:ph idx="1" type="body"/>
          </p:nvPr>
        </p:nvSpPr>
        <p:spPr>
          <a:xfrm>
            <a:off x="-24350" y="1241239"/>
            <a:ext cx="8717414" cy="4921565"/>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b="1" lang="en-US" sz="1800" u="sng">
                <a:solidFill>
                  <a:schemeClr val="dk1"/>
                </a:solidFill>
                <a:latin typeface="Times New Roman"/>
                <a:ea typeface="Times New Roman"/>
                <a:cs typeface="Times New Roman"/>
                <a:sym typeface="Times New Roman"/>
              </a:rPr>
              <a:t>Encapsulation and Decapsulation</a:t>
            </a:r>
            <a:endParaRPr b="1" sz="1800" u="sng">
              <a:latin typeface="Times New Roman"/>
              <a:ea typeface="Times New Roman"/>
              <a:cs typeface="Times New Roman"/>
              <a:sym typeface="Times New Roman"/>
            </a:endParaRPr>
          </a:p>
          <a:p>
            <a:pPr indent="-342900" lvl="1" marL="914400" rtl="0" algn="just">
              <a:lnSpc>
                <a:spcPct val="150000"/>
              </a:lnSpc>
              <a:spcBef>
                <a:spcPts val="500"/>
              </a:spcBef>
              <a:spcAft>
                <a:spcPts val="0"/>
              </a:spcAft>
              <a:buSzPts val="1800"/>
              <a:buFont typeface="Noto Sans Symbols"/>
              <a:buChar char="✔"/>
            </a:pPr>
            <a:r>
              <a:rPr lang="en-US" sz="1600">
                <a:solidFill>
                  <a:schemeClr val="dk1"/>
                </a:solidFill>
                <a:latin typeface="Times New Roman"/>
                <a:ea typeface="Times New Roman"/>
                <a:cs typeface="Times New Roman"/>
                <a:sym typeface="Times New Roman"/>
              </a:rPr>
              <a:t>﻿</a:t>
            </a:r>
            <a:r>
              <a:rPr lang="en-US" sz="1600">
                <a:solidFill>
                  <a:srgbClr val="00B050"/>
                </a:solidFill>
                <a:latin typeface="Times New Roman"/>
                <a:ea typeface="Times New Roman"/>
                <a:cs typeface="Times New Roman"/>
                <a:sym typeface="Times New Roman"/>
              </a:rPr>
              <a:t>Encapsulation</a:t>
            </a:r>
            <a:r>
              <a:rPr lang="en-US" sz="1600">
                <a:solidFill>
                  <a:schemeClr val="dk1"/>
                </a:solidFill>
                <a:latin typeface="Times New Roman"/>
                <a:ea typeface="Times New Roman"/>
                <a:cs typeface="Times New Roman"/>
                <a:sym typeface="Times New Roman"/>
              </a:rPr>
              <a:t> happens at the </a:t>
            </a:r>
            <a:r>
              <a:rPr lang="en-US" sz="1600">
                <a:solidFill>
                  <a:srgbClr val="00B050"/>
                </a:solidFill>
                <a:latin typeface="Times New Roman"/>
                <a:ea typeface="Times New Roman"/>
                <a:cs typeface="Times New Roman"/>
                <a:sym typeface="Times New Roman"/>
              </a:rPr>
              <a:t>sender site</a:t>
            </a:r>
            <a:r>
              <a:rPr lang="en-US" sz="1600">
                <a:solidFill>
                  <a:schemeClr val="dk1"/>
                </a:solidFill>
                <a:latin typeface="Times New Roman"/>
                <a:ea typeface="Times New Roman"/>
                <a:cs typeface="Times New Roman"/>
                <a:sym typeface="Times New Roman"/>
              </a:rPr>
              <a:t>. When a process has a message to send, it passes the message to the transport layer. The transport layer receives the data and adds the transport-layer header. The packets at the transport layer in the Internet are called </a:t>
            </a:r>
            <a:r>
              <a:rPr lang="en-US" sz="1600">
                <a:solidFill>
                  <a:srgbClr val="00B050"/>
                </a:solidFill>
                <a:latin typeface="Times New Roman"/>
                <a:ea typeface="Times New Roman"/>
                <a:cs typeface="Times New Roman"/>
                <a:sym typeface="Times New Roman"/>
              </a:rPr>
              <a:t>user datagrams, segments, or packets</a:t>
            </a:r>
            <a:r>
              <a:rPr lang="en-US" sz="1600">
                <a:solidFill>
                  <a:schemeClr val="dk1"/>
                </a:solidFill>
                <a:latin typeface="Times New Roman"/>
                <a:ea typeface="Times New Roman"/>
                <a:cs typeface="Times New Roman"/>
                <a:sym typeface="Times New Roman"/>
              </a:rPr>
              <a:t>, depending on what transport-layer protocol.</a:t>
            </a:r>
            <a:endParaRPr/>
          </a:p>
          <a:p>
            <a:pPr indent="-228600" lvl="1" marL="914400" rtl="0" algn="just">
              <a:lnSpc>
                <a:spcPct val="150000"/>
              </a:lnSpc>
              <a:spcBef>
                <a:spcPts val="500"/>
              </a:spcBef>
              <a:spcAft>
                <a:spcPts val="0"/>
              </a:spcAft>
              <a:buSzPts val="1800"/>
              <a:buFont typeface="Noto Sans Symbols"/>
              <a:buNone/>
            </a:pPr>
            <a:r>
              <a:t/>
            </a:r>
            <a:endParaRPr sz="1600">
              <a:solidFill>
                <a:schemeClr val="dk1"/>
              </a:solidFill>
              <a:latin typeface="Times New Roman"/>
              <a:ea typeface="Times New Roman"/>
              <a:cs typeface="Times New Roman"/>
              <a:sym typeface="Times New Roman"/>
            </a:endParaRPr>
          </a:p>
          <a:p>
            <a:pPr indent="-342900" lvl="1" marL="914400" rtl="0" algn="just">
              <a:lnSpc>
                <a:spcPct val="150000"/>
              </a:lnSpc>
              <a:spcBef>
                <a:spcPts val="500"/>
              </a:spcBef>
              <a:spcAft>
                <a:spcPts val="0"/>
              </a:spcAft>
              <a:buSzPts val="1800"/>
              <a:buFont typeface="Noto Sans Symbols"/>
              <a:buChar char="✔"/>
            </a:pPr>
            <a:r>
              <a:rPr lang="en-US" sz="1600">
                <a:solidFill>
                  <a:schemeClr val="dk1"/>
                </a:solidFill>
                <a:latin typeface="Times New Roman"/>
                <a:ea typeface="Times New Roman"/>
                <a:cs typeface="Times New Roman"/>
                <a:sym typeface="Times New Roman"/>
              </a:rPr>
              <a:t>﻿</a:t>
            </a:r>
            <a:r>
              <a:rPr lang="en-US" sz="1600">
                <a:solidFill>
                  <a:srgbClr val="00B050"/>
                </a:solidFill>
                <a:latin typeface="Times New Roman"/>
                <a:ea typeface="Times New Roman"/>
                <a:cs typeface="Times New Roman"/>
                <a:sym typeface="Times New Roman"/>
              </a:rPr>
              <a:t>Decapsulation</a:t>
            </a:r>
            <a:r>
              <a:rPr lang="en-US" sz="1600">
                <a:solidFill>
                  <a:schemeClr val="dk1"/>
                </a:solidFill>
                <a:latin typeface="Times New Roman"/>
                <a:ea typeface="Times New Roman"/>
                <a:cs typeface="Times New Roman"/>
                <a:sym typeface="Times New Roman"/>
              </a:rPr>
              <a:t> happens at the </a:t>
            </a:r>
            <a:r>
              <a:rPr lang="en-US" sz="1600">
                <a:solidFill>
                  <a:srgbClr val="00B050"/>
                </a:solidFill>
                <a:latin typeface="Times New Roman"/>
                <a:ea typeface="Times New Roman"/>
                <a:cs typeface="Times New Roman"/>
                <a:sym typeface="Times New Roman"/>
              </a:rPr>
              <a:t>receiver site</a:t>
            </a:r>
            <a:r>
              <a:rPr lang="en-US" sz="1600">
                <a:solidFill>
                  <a:schemeClr val="dk1"/>
                </a:solidFill>
                <a:latin typeface="Times New Roman"/>
                <a:ea typeface="Times New Roman"/>
                <a:cs typeface="Times New Roman"/>
                <a:sym typeface="Times New Roman"/>
              </a:rPr>
              <a:t>. When the message arrives at the destination transport layer, the </a:t>
            </a:r>
            <a:r>
              <a:rPr lang="en-US" sz="1600">
                <a:solidFill>
                  <a:srgbClr val="00B050"/>
                </a:solidFill>
                <a:latin typeface="Times New Roman"/>
                <a:ea typeface="Times New Roman"/>
                <a:cs typeface="Times New Roman"/>
                <a:sym typeface="Times New Roman"/>
              </a:rPr>
              <a:t>header is dropped </a:t>
            </a:r>
            <a:r>
              <a:rPr lang="en-US" sz="1600">
                <a:solidFill>
                  <a:schemeClr val="dk1"/>
                </a:solidFill>
                <a:latin typeface="Times New Roman"/>
                <a:ea typeface="Times New Roman"/>
                <a:cs typeface="Times New Roman"/>
                <a:sym typeface="Times New Roman"/>
              </a:rPr>
              <a:t>and the transport layer delivers the message to the process running at the application layer. </a:t>
            </a:r>
            <a:endParaRPr/>
          </a:p>
        </p:txBody>
      </p:sp>
      <p:sp>
        <p:nvSpPr>
          <p:cNvPr id="149" name="Google Shape;149;p10"/>
          <p:cNvSpPr txBox="1"/>
          <p:nvPr>
            <p:ph idx="11" type="ftr"/>
          </p:nvPr>
        </p:nvSpPr>
        <p:spPr>
          <a:xfrm>
            <a:off x="130657" y="6387107"/>
            <a:ext cx="84074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ph type="title"/>
          </p:nvPr>
        </p:nvSpPr>
        <p:spPr>
          <a:xfrm>
            <a:off x="311085" y="277812"/>
            <a:ext cx="5916318" cy="55656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3000"/>
              <a:buNone/>
            </a:pPr>
            <a:r>
              <a:rPr b="1" lang="en-US"/>
              <a:t>Transport Layer Services…</a:t>
            </a:r>
            <a:endParaRPr>
              <a:solidFill>
                <a:srgbClr val="000000"/>
              </a:solidFill>
              <a:latin typeface="Arial"/>
              <a:ea typeface="Arial"/>
              <a:cs typeface="Arial"/>
              <a:sym typeface="Arial"/>
            </a:endParaRPr>
          </a:p>
        </p:txBody>
      </p:sp>
      <p:sp>
        <p:nvSpPr>
          <p:cNvPr id="155" name="Google Shape;155;p11"/>
          <p:cNvSpPr txBox="1"/>
          <p:nvPr>
            <p:ph idx="1" type="body"/>
          </p:nvPr>
        </p:nvSpPr>
        <p:spPr>
          <a:xfrm>
            <a:off x="-12526" y="884477"/>
            <a:ext cx="8592855" cy="6023627"/>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b="1" lang="en-US" sz="1800" u="sng">
                <a:solidFill>
                  <a:schemeClr val="dk1"/>
                </a:solidFill>
                <a:latin typeface="Times New Roman"/>
                <a:ea typeface="Times New Roman"/>
                <a:cs typeface="Times New Roman"/>
                <a:sym typeface="Times New Roman"/>
              </a:rPr>
              <a:t>Flow Control</a:t>
            </a:r>
            <a:endParaRPr b="1" sz="1800" u="sng">
              <a:latin typeface="Times New Roman"/>
              <a:ea typeface="Times New Roman"/>
              <a:cs typeface="Times New Roman"/>
              <a:sym typeface="Times New Roman"/>
            </a:endParaRPr>
          </a:p>
          <a:p>
            <a:pPr indent="0" lvl="1" marL="571500" rtl="0" algn="just">
              <a:lnSpc>
                <a:spcPct val="90000"/>
              </a:lnSpc>
              <a:spcBef>
                <a:spcPts val="500"/>
              </a:spcBef>
              <a:spcAft>
                <a:spcPts val="0"/>
              </a:spcAft>
              <a:buSzPts val="1800"/>
              <a:buNone/>
            </a:pPr>
            <a:r>
              <a:rPr lang="en-US" sz="1600">
                <a:solidFill>
                  <a:schemeClr val="dk1"/>
                </a:solidFill>
                <a:latin typeface="Times New Roman"/>
                <a:ea typeface="Times New Roman"/>
                <a:cs typeface="Times New Roman"/>
                <a:sym typeface="Times New Roman"/>
              </a:rPr>
              <a:t>Whenever an entity produces items and another entity consumes them, there should be a </a:t>
            </a:r>
            <a:r>
              <a:rPr lang="en-US" sz="1600">
                <a:solidFill>
                  <a:srgbClr val="00B050"/>
                </a:solidFill>
                <a:latin typeface="Times New Roman"/>
                <a:ea typeface="Times New Roman"/>
                <a:cs typeface="Times New Roman"/>
                <a:sym typeface="Times New Roman"/>
              </a:rPr>
              <a:t>balance between production and consumption </a:t>
            </a:r>
            <a:r>
              <a:rPr lang="en-US" sz="1600">
                <a:solidFill>
                  <a:schemeClr val="dk1"/>
                </a:solidFill>
                <a:latin typeface="Times New Roman"/>
                <a:ea typeface="Times New Roman"/>
                <a:cs typeface="Times New Roman"/>
                <a:sym typeface="Times New Roman"/>
              </a:rPr>
              <a:t>rates. </a:t>
            </a:r>
            <a:endParaRPr/>
          </a:p>
          <a:p>
            <a:pPr indent="0" lvl="1" marL="571500" rtl="0" algn="just">
              <a:lnSpc>
                <a:spcPct val="90000"/>
              </a:lnSpc>
              <a:spcBef>
                <a:spcPts val="500"/>
              </a:spcBef>
              <a:spcAft>
                <a:spcPts val="0"/>
              </a:spcAft>
              <a:buSzPts val="1800"/>
              <a:buNone/>
            </a:pPr>
            <a:r>
              <a:t/>
            </a:r>
            <a:endParaRPr sz="1600">
              <a:latin typeface="Times New Roman"/>
              <a:ea typeface="Times New Roman"/>
              <a:cs typeface="Times New Roman"/>
              <a:sym typeface="Times New Roman"/>
            </a:endParaRPr>
          </a:p>
          <a:p>
            <a:pPr indent="0" lvl="1" marL="571500" rtl="0" algn="just">
              <a:lnSpc>
                <a:spcPct val="90000"/>
              </a:lnSpc>
              <a:spcBef>
                <a:spcPts val="500"/>
              </a:spcBef>
              <a:spcAft>
                <a:spcPts val="0"/>
              </a:spcAft>
              <a:buSzPts val="1800"/>
              <a:buNone/>
            </a:pPr>
            <a:r>
              <a:rPr lang="en-US" sz="1600">
                <a:solidFill>
                  <a:schemeClr val="dk1"/>
                </a:solidFill>
                <a:latin typeface="Times New Roman"/>
                <a:ea typeface="Times New Roman"/>
                <a:cs typeface="Times New Roman"/>
                <a:sym typeface="Times New Roman"/>
              </a:rPr>
              <a:t>If the items are produced </a:t>
            </a:r>
            <a:r>
              <a:rPr lang="en-US" sz="1600">
                <a:solidFill>
                  <a:srgbClr val="00B050"/>
                </a:solidFill>
                <a:latin typeface="Times New Roman"/>
                <a:ea typeface="Times New Roman"/>
                <a:cs typeface="Times New Roman"/>
                <a:sym typeface="Times New Roman"/>
              </a:rPr>
              <a:t>faster</a:t>
            </a:r>
            <a:r>
              <a:rPr lang="en-US" sz="1600">
                <a:solidFill>
                  <a:schemeClr val="dk1"/>
                </a:solidFill>
                <a:latin typeface="Times New Roman"/>
                <a:ea typeface="Times New Roman"/>
                <a:cs typeface="Times New Roman"/>
                <a:sym typeface="Times New Roman"/>
              </a:rPr>
              <a:t> than they can be consumed, the consumer can be overwhelmed and may </a:t>
            </a:r>
            <a:r>
              <a:rPr lang="en-US" sz="1600">
                <a:solidFill>
                  <a:srgbClr val="00B050"/>
                </a:solidFill>
                <a:latin typeface="Times New Roman"/>
                <a:ea typeface="Times New Roman"/>
                <a:cs typeface="Times New Roman"/>
                <a:sym typeface="Times New Roman"/>
              </a:rPr>
              <a:t>need to discard </a:t>
            </a:r>
            <a:r>
              <a:rPr lang="en-US" sz="1600">
                <a:solidFill>
                  <a:schemeClr val="dk1"/>
                </a:solidFill>
                <a:latin typeface="Times New Roman"/>
                <a:ea typeface="Times New Roman"/>
                <a:cs typeface="Times New Roman"/>
                <a:sym typeface="Times New Roman"/>
              </a:rPr>
              <a:t>some items. If the items are produced more </a:t>
            </a:r>
            <a:r>
              <a:rPr lang="en-US" sz="1600">
                <a:solidFill>
                  <a:srgbClr val="00B050"/>
                </a:solidFill>
                <a:latin typeface="Times New Roman"/>
                <a:ea typeface="Times New Roman"/>
                <a:cs typeface="Times New Roman"/>
                <a:sym typeface="Times New Roman"/>
              </a:rPr>
              <a:t>slowly</a:t>
            </a:r>
            <a:r>
              <a:rPr lang="en-US" sz="1600">
                <a:solidFill>
                  <a:schemeClr val="dk1"/>
                </a:solidFill>
                <a:latin typeface="Times New Roman"/>
                <a:ea typeface="Times New Roman"/>
                <a:cs typeface="Times New Roman"/>
                <a:sym typeface="Times New Roman"/>
              </a:rPr>
              <a:t> than they can be consumed, the consumer must </a:t>
            </a:r>
            <a:r>
              <a:rPr lang="en-US" sz="1600">
                <a:solidFill>
                  <a:srgbClr val="00B050"/>
                </a:solidFill>
                <a:latin typeface="Times New Roman"/>
                <a:ea typeface="Times New Roman"/>
                <a:cs typeface="Times New Roman"/>
                <a:sym typeface="Times New Roman"/>
              </a:rPr>
              <a:t>wait</a:t>
            </a:r>
            <a:r>
              <a:rPr lang="en-US" sz="1600">
                <a:solidFill>
                  <a:schemeClr val="dk1"/>
                </a:solidFill>
                <a:latin typeface="Times New Roman"/>
                <a:ea typeface="Times New Roman"/>
                <a:cs typeface="Times New Roman"/>
                <a:sym typeface="Times New Roman"/>
              </a:rPr>
              <a:t>, and the system becomes </a:t>
            </a:r>
            <a:r>
              <a:rPr lang="en-US" sz="1600">
                <a:solidFill>
                  <a:srgbClr val="00B050"/>
                </a:solidFill>
                <a:latin typeface="Times New Roman"/>
                <a:ea typeface="Times New Roman"/>
                <a:cs typeface="Times New Roman"/>
                <a:sym typeface="Times New Roman"/>
              </a:rPr>
              <a:t>less efficient</a:t>
            </a:r>
            <a:r>
              <a:rPr lang="en-US" sz="1600">
                <a:solidFill>
                  <a:schemeClr val="dk1"/>
                </a:solidFill>
                <a:latin typeface="Times New Roman"/>
                <a:ea typeface="Times New Roman"/>
                <a:cs typeface="Times New Roman"/>
                <a:sym typeface="Times New Roman"/>
              </a:rPr>
              <a:t>. Flow control is related to the first issue.</a:t>
            </a:r>
            <a:endParaRPr/>
          </a:p>
          <a:p>
            <a:pPr indent="0" lvl="0" marL="114300" rtl="0" algn="just">
              <a:lnSpc>
                <a:spcPct val="90000"/>
              </a:lnSpc>
              <a:spcBef>
                <a:spcPts val="1000"/>
              </a:spcBef>
              <a:spcAft>
                <a:spcPts val="0"/>
              </a:spcAft>
              <a:buSzPts val="1800"/>
              <a:buNone/>
            </a:pPr>
            <a:r>
              <a:t/>
            </a:r>
            <a:endParaRPr>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lang="en-US">
                <a:solidFill>
                  <a:schemeClr val="dk1"/>
                </a:solidFill>
                <a:latin typeface="Times New Roman"/>
                <a:ea typeface="Times New Roman"/>
                <a:cs typeface="Times New Roman"/>
                <a:sym typeface="Times New Roman"/>
              </a:rPr>
              <a:t>﻿</a:t>
            </a:r>
            <a:r>
              <a:rPr b="1" lang="en-US" sz="1800">
                <a:solidFill>
                  <a:schemeClr val="dk1"/>
                </a:solidFill>
                <a:latin typeface="Times New Roman"/>
                <a:ea typeface="Times New Roman"/>
                <a:cs typeface="Times New Roman"/>
                <a:sym typeface="Times New Roman"/>
              </a:rPr>
              <a:t>Error control at the transport layer is responsible for</a:t>
            </a:r>
            <a:endParaRPr b="1" sz="1800">
              <a:latin typeface="Times New Roman"/>
              <a:ea typeface="Times New Roman"/>
              <a:cs typeface="Times New Roman"/>
              <a:sym typeface="Times New Roman"/>
            </a:endParaRPr>
          </a:p>
          <a:p>
            <a:pPr indent="-447675" lvl="0" marL="982663" rtl="0" algn="just">
              <a:lnSpc>
                <a:spcPct val="150000"/>
              </a:lnSpc>
              <a:spcBef>
                <a:spcPts val="1000"/>
              </a:spcBef>
              <a:spcAft>
                <a:spcPts val="0"/>
              </a:spcAft>
              <a:buSzPts val="1800"/>
              <a:buFont typeface="Arial"/>
              <a:buAutoNum type="arabicPeriod"/>
            </a:pPr>
            <a:r>
              <a:rPr lang="en-US">
                <a:solidFill>
                  <a:srgbClr val="00B050"/>
                </a:solidFill>
                <a:latin typeface="Times New Roman"/>
                <a:ea typeface="Times New Roman"/>
                <a:cs typeface="Times New Roman"/>
                <a:sym typeface="Times New Roman"/>
              </a:rPr>
              <a:t>Detecting and discarding </a:t>
            </a:r>
            <a:r>
              <a:rPr lang="en-US">
                <a:solidFill>
                  <a:schemeClr val="dk1"/>
                </a:solidFill>
                <a:latin typeface="Times New Roman"/>
                <a:ea typeface="Times New Roman"/>
                <a:cs typeface="Times New Roman"/>
                <a:sym typeface="Times New Roman"/>
              </a:rPr>
              <a:t>corrupted packets.</a:t>
            </a:r>
            <a:endParaRPr/>
          </a:p>
          <a:p>
            <a:pPr indent="-447675" lvl="0" marL="982663" rtl="0" algn="just">
              <a:lnSpc>
                <a:spcPct val="150000"/>
              </a:lnSpc>
              <a:spcBef>
                <a:spcPts val="1000"/>
              </a:spcBef>
              <a:spcAft>
                <a:spcPts val="0"/>
              </a:spcAft>
              <a:buSzPts val="1800"/>
              <a:buFont typeface="Arial"/>
              <a:buAutoNum type="arabicPeriod"/>
            </a:pPr>
            <a:r>
              <a:rPr lang="en-US">
                <a:solidFill>
                  <a:srgbClr val="00B050"/>
                </a:solidFill>
                <a:latin typeface="Times New Roman"/>
                <a:ea typeface="Times New Roman"/>
                <a:cs typeface="Times New Roman"/>
                <a:sym typeface="Times New Roman"/>
              </a:rPr>
              <a:t>Keeping track </a:t>
            </a:r>
            <a:r>
              <a:rPr lang="en-US">
                <a:solidFill>
                  <a:schemeClr val="dk1"/>
                </a:solidFill>
                <a:latin typeface="Times New Roman"/>
                <a:ea typeface="Times New Roman"/>
                <a:cs typeface="Times New Roman"/>
                <a:sym typeface="Times New Roman"/>
              </a:rPr>
              <a:t>of lost and discarded packets and resending them.</a:t>
            </a:r>
            <a:endParaRPr/>
          </a:p>
          <a:p>
            <a:pPr indent="-447675" lvl="0" marL="982663" rtl="0" algn="just">
              <a:lnSpc>
                <a:spcPct val="150000"/>
              </a:lnSpc>
              <a:spcBef>
                <a:spcPts val="1000"/>
              </a:spcBef>
              <a:spcAft>
                <a:spcPts val="0"/>
              </a:spcAft>
              <a:buSzPts val="1800"/>
              <a:buFont typeface="Arial"/>
              <a:buAutoNum type="arabicPeriod"/>
            </a:pPr>
            <a:r>
              <a:rPr lang="en-US">
                <a:solidFill>
                  <a:srgbClr val="00B050"/>
                </a:solidFill>
                <a:latin typeface="Times New Roman"/>
                <a:ea typeface="Times New Roman"/>
                <a:cs typeface="Times New Roman"/>
                <a:sym typeface="Times New Roman"/>
              </a:rPr>
              <a:t>Recognizing duplicate </a:t>
            </a:r>
            <a:r>
              <a:rPr lang="en-US">
                <a:solidFill>
                  <a:schemeClr val="dk1"/>
                </a:solidFill>
                <a:latin typeface="Times New Roman"/>
                <a:ea typeface="Times New Roman"/>
                <a:cs typeface="Times New Roman"/>
                <a:sym typeface="Times New Roman"/>
              </a:rPr>
              <a:t>packets and discarding them.</a:t>
            </a:r>
            <a:endParaRPr/>
          </a:p>
          <a:p>
            <a:pPr indent="-447675" lvl="0" marL="982663" rtl="0" algn="just">
              <a:lnSpc>
                <a:spcPct val="150000"/>
              </a:lnSpc>
              <a:spcBef>
                <a:spcPts val="1000"/>
              </a:spcBef>
              <a:spcAft>
                <a:spcPts val="0"/>
              </a:spcAft>
              <a:buSzPts val="1800"/>
              <a:buFont typeface="Arial"/>
              <a:buAutoNum type="arabicPeriod"/>
            </a:pPr>
            <a:r>
              <a:rPr lang="en-US">
                <a:solidFill>
                  <a:srgbClr val="00B050"/>
                </a:solidFill>
                <a:latin typeface="Times New Roman"/>
                <a:ea typeface="Times New Roman"/>
                <a:cs typeface="Times New Roman"/>
                <a:sym typeface="Times New Roman"/>
              </a:rPr>
              <a:t>Buffering out-of-order packets </a:t>
            </a:r>
            <a:r>
              <a:rPr lang="en-US">
                <a:solidFill>
                  <a:schemeClr val="dk1"/>
                </a:solidFill>
                <a:latin typeface="Times New Roman"/>
                <a:ea typeface="Times New Roman"/>
                <a:cs typeface="Times New Roman"/>
                <a:sym typeface="Times New Roman"/>
              </a:rPr>
              <a:t>until the missing packets arrive.	</a:t>
            </a:r>
            <a:endParaRPr>
              <a:solidFill>
                <a:schemeClr val="dk1"/>
              </a:solidFill>
              <a:latin typeface="Times New Roman"/>
              <a:ea typeface="Times New Roman"/>
              <a:cs typeface="Times New Roman"/>
              <a:sym typeface="Times New Roman"/>
            </a:endParaRPr>
          </a:p>
        </p:txBody>
      </p:sp>
      <p:sp>
        <p:nvSpPr>
          <p:cNvPr id="156" name="Google Shape;156;p11"/>
          <p:cNvSpPr txBox="1"/>
          <p:nvPr>
            <p:ph idx="11" type="ftr"/>
          </p:nvPr>
        </p:nvSpPr>
        <p:spPr>
          <a:xfrm>
            <a:off x="172929" y="6391563"/>
            <a:ext cx="84074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2010-04-09T07:36:15Z</dcterms:created>
  <dc:creator>ABC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