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2" roundtripDataSignature="AMtx7mjkhZ16BeBoJRgxhWMjBE9CnEw7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990B21-69A3-491E-BB11-E94EB68105A0}">
  <a:tblStyle styleId="{8F990B21-69A3-491E-BB11-E94EB68105A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9: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0" name="Google Shape;170;p5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5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6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6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6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0" name="Google Shape;200;p6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6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8" name="Google Shape;208;p6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6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5: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6" name="Google Shape;216;p6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6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6: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25" name="Google Shape;225;p6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6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33" name="Google Shape;233;p6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6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41" name="Google Shape;241;p6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6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69: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49" name="Google Shape;249;p6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6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7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7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7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7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7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7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7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7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7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7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7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7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7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80: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11" name="Google Shape;311;p8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8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81: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18" name="Google Shape;318;p8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8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26" name="Google Shape;326;p1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sz="1200">
                <a:latin typeface="Calibri"/>
                <a:ea typeface="Calibri"/>
                <a:cs typeface="Calibri"/>
                <a:sym typeface="Calibri"/>
              </a:rPr>
              <a:t>‹#›</a:t>
            </a:fld>
            <a:endParaRPr sz="1200">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1" name="Shape 61"/>
        <p:cNvGrpSpPr/>
        <p:nvPr/>
      </p:nvGrpSpPr>
      <p:grpSpPr>
        <a:xfrm>
          <a:off x="0" y="0"/>
          <a:ext cx="0" cy="0"/>
          <a:chOff x="0" y="0"/>
          <a:chExt cx="0" cy="0"/>
        </a:xfrm>
      </p:grpSpPr>
      <p:sp>
        <p:nvSpPr>
          <p:cNvPr id="62" name="Google Shape;62;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7" name="Shape 67"/>
        <p:cNvGrpSpPr/>
        <p:nvPr/>
      </p:nvGrpSpPr>
      <p:grpSpPr>
        <a:xfrm>
          <a:off x="0" y="0"/>
          <a:ext cx="0" cy="0"/>
          <a:chOff x="0" y="0"/>
          <a:chExt cx="0" cy="0"/>
        </a:xfrm>
      </p:grpSpPr>
      <p:sp>
        <p:nvSpPr>
          <p:cNvPr id="68" name="Google Shape;68;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2" name="Shape 72"/>
        <p:cNvGrpSpPr/>
        <p:nvPr/>
      </p:nvGrpSpPr>
      <p:grpSpPr>
        <a:xfrm>
          <a:off x="0" y="0"/>
          <a:ext cx="0" cy="0"/>
          <a:chOff x="0" y="0"/>
          <a:chExt cx="0" cy="0"/>
        </a:xfrm>
      </p:grpSpPr>
      <p:sp>
        <p:nvSpPr>
          <p:cNvPr id="73" name="Google Shape;73;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79" name="Shape 79"/>
        <p:cNvGrpSpPr/>
        <p:nvPr/>
      </p:nvGrpSpPr>
      <p:grpSpPr>
        <a:xfrm>
          <a:off x="0" y="0"/>
          <a:ext cx="0" cy="0"/>
          <a:chOff x="0" y="0"/>
          <a:chExt cx="0" cy="0"/>
        </a:xfrm>
      </p:grpSpPr>
      <p:sp>
        <p:nvSpPr>
          <p:cNvPr id="80" name="Google Shape;80;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9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rPr lang="en-US"/>
              <a:t>22.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 name="Shape 36"/>
        <p:cNvGrpSpPr/>
        <p:nvPr/>
      </p:nvGrpSpPr>
      <p:grpSpPr>
        <a:xfrm>
          <a:off x="0" y="0"/>
          <a:ext cx="0" cy="0"/>
          <a:chOff x="0" y="0"/>
          <a:chExt cx="0" cy="0"/>
        </a:xfrm>
      </p:grpSpPr>
      <p:sp>
        <p:nvSpPr>
          <p:cNvPr id="37" name="Google Shape;37;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9" name="Shape 39"/>
        <p:cNvGrpSpPr/>
        <p:nvPr/>
      </p:nvGrpSpPr>
      <p:grpSpPr>
        <a:xfrm>
          <a:off x="0" y="0"/>
          <a:ext cx="0" cy="0"/>
          <a:chOff x="0" y="0"/>
          <a:chExt cx="0" cy="0"/>
        </a:xfrm>
      </p:grpSpPr>
      <p:sp>
        <p:nvSpPr>
          <p:cNvPr id="40" name="Google Shape;40;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6" name="Shape 46"/>
        <p:cNvGrpSpPr/>
        <p:nvPr/>
      </p:nvGrpSpPr>
      <p:grpSpPr>
        <a:xfrm>
          <a:off x="0" y="0"/>
          <a:ext cx="0" cy="0"/>
          <a:chOff x="0" y="0"/>
          <a:chExt cx="0" cy="0"/>
        </a:xfrm>
      </p:grpSpPr>
      <p:sp>
        <p:nvSpPr>
          <p:cNvPr id="47" name="Google Shape;47;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8" name="Google Shape;48;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9" name="Shape 49"/>
        <p:cNvGrpSpPr/>
        <p:nvPr/>
      </p:nvGrpSpPr>
      <p:grpSpPr>
        <a:xfrm>
          <a:off x="0" y="0"/>
          <a:ext cx="0" cy="0"/>
          <a:chOff x="0" y="0"/>
          <a:chExt cx="0" cy="0"/>
        </a:xfrm>
      </p:grpSpPr>
      <p:sp>
        <p:nvSpPr>
          <p:cNvPr id="50" name="Google Shape;50;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5" name="Shape 55"/>
        <p:cNvGrpSpPr/>
        <p:nvPr/>
      </p:nvGrpSpPr>
      <p:grpSpPr>
        <a:xfrm>
          <a:off x="0" y="0"/>
          <a:ext cx="0" cy="0"/>
          <a:chOff x="0" y="0"/>
          <a:chExt cx="0" cy="0"/>
        </a:xfrm>
      </p:grpSpPr>
      <p:sp>
        <p:nvSpPr>
          <p:cNvPr id="56" name="Google Shape;56;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2.pn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76200" y="840627"/>
            <a:ext cx="8850600" cy="3767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chemeClr val="dk1"/>
                </a:solidFill>
                <a:latin typeface="Times New Roman"/>
                <a:ea typeface="Times New Roman"/>
                <a:cs typeface="Times New Roman"/>
                <a:sym typeface="Times New Roman"/>
              </a:rPr>
              <a:t>Network Layer in Computer</a:t>
            </a:r>
            <a:endParaRPr b="0" i="0" sz="36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chemeClr val="dk1"/>
                </a:solidFill>
                <a:latin typeface="Times New Roman"/>
                <a:ea typeface="Times New Roman"/>
                <a:cs typeface="Times New Roman"/>
                <a:sym typeface="Times New Roman"/>
              </a:rPr>
              <a:t>Networks</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rgbClr val="0070C0"/>
                </a:solidFill>
                <a:latin typeface="Times New Roman"/>
                <a:ea typeface="Times New Roman"/>
                <a:cs typeface="Times New Roman"/>
                <a:sym typeface="Times New Roman"/>
              </a:rPr>
              <a:t>Lecture 24 </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rPr b="1" i="0" lang="en-US" sz="3600" u="none" cap="none" strike="noStrike">
                <a:solidFill>
                  <a:srgbClr val="0070C0"/>
                </a:solidFill>
                <a:latin typeface="Times New Roman"/>
                <a:ea typeface="Times New Roman"/>
                <a:cs typeface="Times New Roman"/>
                <a:sym typeface="Times New Roman"/>
              </a:rPr>
              <a:t>Prepared By:</a:t>
            </a:r>
            <a:endParaRPr/>
          </a:p>
          <a:p>
            <a:pPr indent="0" lvl="0" marL="0" marR="0" rtl="0" algn="ctr">
              <a:lnSpc>
                <a:spcPct val="100000"/>
              </a:lnSpc>
              <a:spcBef>
                <a:spcPts val="400"/>
              </a:spcBef>
              <a:spcAft>
                <a:spcPts val="0"/>
              </a:spcAft>
              <a:buNone/>
            </a:pPr>
            <a:r>
              <a:rPr b="1" i="0" lang="en-US" sz="3600" u="none" cap="none" strike="noStrike">
                <a:solidFill>
                  <a:srgbClr val="0070C0"/>
                </a:solidFill>
                <a:latin typeface="Times New Roman"/>
                <a:ea typeface="Times New Roman"/>
                <a:cs typeface="Times New Roman"/>
                <a:sym typeface="Times New Roman"/>
              </a:rPr>
              <a:t>Dr. Shveta Bansal</a:t>
            </a:r>
            <a:endParaRPr/>
          </a:p>
          <a:p>
            <a:pPr indent="0" lvl="0" marL="0" marR="0" rtl="0" algn="l">
              <a:lnSpc>
                <a:spcPct val="100000"/>
              </a:lnSpc>
              <a:spcBef>
                <a:spcPts val="0"/>
              </a:spcBef>
              <a:spcAft>
                <a:spcPts val="0"/>
              </a:spcAft>
              <a:buNone/>
            </a:pPr>
            <a:br>
              <a:rPr b="0" i="0" lang="en-US" sz="3600" u="none" cap="none" strike="noStrike">
                <a:solidFill>
                  <a:srgbClr val="000000"/>
                </a:solidFill>
                <a:latin typeface="Arial"/>
                <a:ea typeface="Arial"/>
                <a:cs typeface="Arial"/>
                <a:sym typeface="Arial"/>
              </a:rPr>
            </a:br>
            <a:r>
              <a:rPr b="1" lang="en-US" sz="2600">
                <a:solidFill>
                  <a:schemeClr val="dk1"/>
                </a:solidFill>
              </a:rPr>
              <a:t>Department of Computer Science and Engineering,</a:t>
            </a:r>
            <a:endParaRPr b="1" sz="2600">
              <a:solidFill>
                <a:schemeClr val="dk1"/>
              </a:solidFill>
            </a:endParaRPr>
          </a:p>
          <a:p>
            <a:pPr indent="0" lvl="0" marL="0" rtl="0" algn="ctr">
              <a:lnSpc>
                <a:spcPct val="115000"/>
              </a:lnSpc>
              <a:spcBef>
                <a:spcPts val="400"/>
              </a:spcBef>
              <a:spcAft>
                <a:spcPts val="0"/>
              </a:spcAft>
              <a:buClr>
                <a:schemeClr val="dk1"/>
              </a:buClr>
              <a:buSzPts val="1100"/>
              <a:buFont typeface="Arial"/>
              <a:buNone/>
            </a:pPr>
            <a:r>
              <a:rPr b="1" lang="en-US" sz="2600">
                <a:solidFill>
                  <a:schemeClr val="dk1"/>
                </a:solidFill>
              </a:rPr>
              <a:t>Chitkara University, Punjab</a:t>
            </a:r>
            <a:endParaRPr b="1" sz="2600">
              <a:solidFill>
                <a:schemeClr val="dk1"/>
              </a:solidFill>
            </a:endParaRPr>
          </a:p>
          <a:p>
            <a:pPr indent="0" lvl="0" marL="0" marR="0" rtl="0" algn="l">
              <a:lnSpc>
                <a:spcPct val="100000"/>
              </a:lnSpc>
              <a:spcBef>
                <a:spcPts val="0"/>
              </a:spcBef>
              <a:spcAft>
                <a:spcPts val="0"/>
              </a:spcAft>
              <a:buNone/>
            </a:pPr>
            <a:r>
              <a:t/>
            </a:r>
            <a:endParaRPr sz="3600"/>
          </a:p>
          <a:p>
            <a:pPr indent="0" lvl="0" marL="0" marR="0" rtl="0" algn="ctr">
              <a:lnSpc>
                <a:spcPct val="100000"/>
              </a:lnSpc>
              <a:spcBef>
                <a:spcPts val="400"/>
              </a:spcBef>
              <a:spcAft>
                <a:spcPts val="0"/>
              </a:spcAft>
              <a:buClr>
                <a:srgbClr val="000000"/>
              </a:buClr>
              <a:buSzPts val="2000"/>
              <a:buFont typeface="Arial"/>
              <a:buNone/>
            </a:pPr>
            <a:r>
              <a:t/>
            </a:r>
            <a:endParaRPr b="1" i="0" sz="4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4000" u="none" cap="none" strike="noStrike">
              <a:solidFill>
                <a:srgbClr val="000000"/>
              </a:solidFill>
              <a:latin typeface="Arial"/>
              <a:ea typeface="Arial"/>
              <a:cs typeface="Arial"/>
              <a:sym typeface="Arial"/>
            </a:endParaRPr>
          </a:p>
          <a:p>
            <a:pPr indent="0" lvl="0" marL="0" marR="0" rtl="0" algn="ctr">
              <a:lnSpc>
                <a:spcPct val="150000"/>
              </a:lnSpc>
              <a:spcBef>
                <a:spcPts val="400"/>
              </a:spcBef>
              <a:spcAft>
                <a:spcPts val="0"/>
              </a:spcAft>
              <a:buClr>
                <a:srgbClr val="000000"/>
              </a:buClr>
              <a:buSzPts val="2000"/>
              <a:buFont typeface="Arial"/>
              <a:buNone/>
            </a:pPr>
            <a:r>
              <a:t/>
            </a:r>
            <a:endParaRPr b="0" i="0" sz="4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3" name="Google Shape;93;p1"/>
          <p:cNvSpPr txBox="1"/>
          <p:nvPr/>
        </p:nvSpPr>
        <p:spPr>
          <a:xfrm>
            <a:off x="235200" y="1039825"/>
            <a:ext cx="7899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chemeClr val="dk1"/>
                </a:solidFill>
                <a:latin typeface="Times New Roman"/>
                <a:ea typeface="Times New Roman"/>
                <a:cs typeface="Times New Roman"/>
                <a:sym typeface="Times New Roman"/>
              </a:rPr>
              <a:t>Computer Networks _22CS008</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0" y="13648"/>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3. Host Routing</a:t>
            </a:r>
            <a:endParaRPr b="1" sz="3200"/>
          </a:p>
        </p:txBody>
      </p:sp>
      <p:sp>
        <p:nvSpPr>
          <p:cNvPr id="159" name="Google Shape;159;p12"/>
          <p:cNvSpPr txBox="1"/>
          <p:nvPr>
            <p:ph idx="1" type="body"/>
          </p:nvPr>
        </p:nvSpPr>
        <p:spPr>
          <a:xfrm>
            <a:off x="457200" y="1604519"/>
            <a:ext cx="8229240" cy="4509677"/>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With both IPv4 and IPv6, packets are always created at the source host. The source host must be able to direct the packet to the destination host. To do this, host end devices create their own routing table.</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 host can send a packet to the following:</a:t>
            </a:r>
            <a:endParaRPr/>
          </a:p>
          <a:p>
            <a:pPr indent="-400050" lvl="1" marL="971550" rtl="0" algn="just">
              <a:lnSpc>
                <a:spcPct val="90000"/>
              </a:lnSpc>
              <a:spcBef>
                <a:spcPts val="500"/>
              </a:spcBef>
              <a:spcAft>
                <a:spcPts val="0"/>
              </a:spcAft>
              <a:buSzPts val="1800"/>
              <a:buFont typeface="Arial"/>
              <a:buAutoNum type="romanLcPeriod"/>
            </a:pPr>
            <a:r>
              <a:rPr b="1" lang="en-US" sz="1800">
                <a:latin typeface="Times New Roman"/>
                <a:ea typeface="Times New Roman"/>
                <a:cs typeface="Times New Roman"/>
                <a:sym typeface="Times New Roman"/>
              </a:rPr>
              <a:t>Itself</a:t>
            </a:r>
            <a:r>
              <a:rPr lang="en-US" sz="1800">
                <a:latin typeface="Times New Roman"/>
                <a:ea typeface="Times New Roman"/>
                <a:cs typeface="Times New Roman"/>
                <a:sym typeface="Times New Roman"/>
              </a:rPr>
              <a:t> - A host can ping itself by sending a packet to a special IPv4 address of 127.0.0.1 or an IPv6 address ::1, which is referred to as the loopback interface. Pinging the loopback interface tests the TCP/IP protocol stack on the host.</a:t>
            </a:r>
            <a:endParaRPr/>
          </a:p>
          <a:p>
            <a:pPr indent="-400050" lvl="1" marL="971550" rtl="0" algn="just">
              <a:lnSpc>
                <a:spcPct val="90000"/>
              </a:lnSpc>
              <a:spcBef>
                <a:spcPts val="500"/>
              </a:spcBef>
              <a:spcAft>
                <a:spcPts val="0"/>
              </a:spcAft>
              <a:buSzPts val="1800"/>
              <a:buFont typeface="Arial"/>
              <a:buAutoNum type="romanLcPeriod"/>
            </a:pPr>
            <a:r>
              <a:rPr b="1" lang="en-US" sz="1800">
                <a:latin typeface="Times New Roman"/>
                <a:ea typeface="Times New Roman"/>
                <a:cs typeface="Times New Roman"/>
                <a:sym typeface="Times New Roman"/>
              </a:rPr>
              <a:t>Local host</a:t>
            </a:r>
            <a:r>
              <a:rPr lang="en-US" sz="1800">
                <a:latin typeface="Times New Roman"/>
                <a:ea typeface="Times New Roman"/>
                <a:cs typeface="Times New Roman"/>
                <a:sym typeface="Times New Roman"/>
              </a:rPr>
              <a:t> - This is a destination host that is on the same local network as the sending host. The source and destination hosts share the same network address.</a:t>
            </a:r>
            <a:endParaRPr/>
          </a:p>
          <a:p>
            <a:pPr indent="-400050" lvl="1" marL="971550" rtl="0" algn="just">
              <a:lnSpc>
                <a:spcPct val="90000"/>
              </a:lnSpc>
              <a:spcBef>
                <a:spcPts val="500"/>
              </a:spcBef>
              <a:spcAft>
                <a:spcPts val="0"/>
              </a:spcAft>
              <a:buSzPts val="1800"/>
              <a:buFont typeface="Arial"/>
              <a:buAutoNum type="romanLcPeriod"/>
            </a:pPr>
            <a:r>
              <a:rPr b="1" lang="en-US" sz="1800">
                <a:latin typeface="Times New Roman"/>
                <a:ea typeface="Times New Roman"/>
                <a:cs typeface="Times New Roman"/>
                <a:sym typeface="Times New Roman"/>
              </a:rPr>
              <a:t>Remote host</a:t>
            </a:r>
            <a:r>
              <a:rPr lang="en-US" sz="1800">
                <a:latin typeface="Times New Roman"/>
                <a:ea typeface="Times New Roman"/>
                <a:cs typeface="Times New Roman"/>
                <a:sym typeface="Times New Roman"/>
              </a:rPr>
              <a:t> - This is a destination host on a remote network. The source and destination hosts do not share the same network address.</a:t>
            </a:r>
            <a:endParaRPr/>
          </a:p>
          <a:p>
            <a:pPr indent="-342900" lvl="0" marL="457200" rtl="0" algn="just">
              <a:lnSpc>
                <a:spcPct val="90000"/>
              </a:lnSpc>
              <a:spcBef>
                <a:spcPts val="1000"/>
              </a:spcBef>
              <a:spcAft>
                <a:spcPts val="0"/>
              </a:spcAft>
              <a:buSzPts val="1800"/>
              <a:buChar char="•"/>
            </a:pPr>
            <a:r>
              <a:rPr lang="en-US" sz="2000">
                <a:latin typeface="Times New Roman"/>
                <a:ea typeface="Times New Roman"/>
                <a:cs typeface="Times New Roman"/>
                <a:sym typeface="Times New Roman"/>
              </a:rPr>
              <a:t>On a Windows host, the </a:t>
            </a:r>
            <a:r>
              <a:rPr b="1" lang="en-US" sz="2000">
                <a:latin typeface="Times New Roman"/>
                <a:ea typeface="Times New Roman"/>
                <a:cs typeface="Times New Roman"/>
                <a:sym typeface="Times New Roman"/>
              </a:rPr>
              <a:t>route print</a:t>
            </a:r>
            <a:r>
              <a:rPr lang="en-US" sz="2000">
                <a:latin typeface="Times New Roman"/>
                <a:ea typeface="Times New Roman"/>
                <a:cs typeface="Times New Roman"/>
                <a:sym typeface="Times New Roman"/>
              </a:rPr>
              <a:t> or </a:t>
            </a:r>
            <a:r>
              <a:rPr b="1" lang="en-US" sz="2000">
                <a:latin typeface="Times New Roman"/>
                <a:ea typeface="Times New Roman"/>
                <a:cs typeface="Times New Roman"/>
                <a:sym typeface="Times New Roman"/>
              </a:rPr>
              <a:t>netstat -r</a:t>
            </a:r>
            <a:r>
              <a:rPr lang="en-US" sz="2000">
                <a:latin typeface="Times New Roman"/>
                <a:ea typeface="Times New Roman"/>
                <a:cs typeface="Times New Roman"/>
                <a:sym typeface="Times New Roman"/>
              </a:rPr>
              <a:t> command can be used to display the host routing table.</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60" name="Google Shape;160;p1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Types of Routing</a:t>
            </a:r>
            <a:endParaRPr b="1" sz="3200"/>
          </a:p>
        </p:txBody>
      </p:sp>
      <p:sp>
        <p:nvSpPr>
          <p:cNvPr id="166" name="Google Shape;166;p13"/>
          <p:cNvSpPr txBox="1"/>
          <p:nvPr>
            <p:ph idx="1" type="body"/>
          </p:nvPr>
        </p:nvSpPr>
        <p:spPr>
          <a:xfrm>
            <a:off x="457200" y="1604519"/>
            <a:ext cx="8229240" cy="4414143"/>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AutoNum type="arabicPeriod"/>
            </a:pPr>
            <a:r>
              <a:rPr b="1" lang="en-US" sz="1800">
                <a:latin typeface="Times New Roman"/>
                <a:ea typeface="Times New Roman"/>
                <a:cs typeface="Times New Roman"/>
                <a:sym typeface="Times New Roman"/>
              </a:rPr>
              <a:t>Static Routing</a:t>
            </a:r>
            <a:endParaRPr/>
          </a:p>
          <a:p>
            <a:pPr indent="-342900" lvl="1" marL="914400" rtl="0" algn="just">
              <a:lnSpc>
                <a:spcPct val="90000"/>
              </a:lnSpc>
              <a:spcBef>
                <a:spcPts val="500"/>
              </a:spcBef>
              <a:spcAft>
                <a:spcPts val="0"/>
              </a:spcAft>
              <a:buSzPts val="1800"/>
              <a:buChar char="•"/>
            </a:pPr>
            <a:r>
              <a:rPr lang="en-US" sz="1800">
                <a:latin typeface="Times New Roman"/>
                <a:ea typeface="Times New Roman"/>
                <a:cs typeface="Times New Roman"/>
                <a:sym typeface="Times New Roman"/>
              </a:rPr>
              <a:t>A static route must be configured manually.</a:t>
            </a:r>
            <a:endParaRPr/>
          </a:p>
          <a:p>
            <a:pPr indent="-342900" lvl="1" marL="914400" rtl="0" algn="just">
              <a:lnSpc>
                <a:spcPct val="90000"/>
              </a:lnSpc>
              <a:spcBef>
                <a:spcPts val="500"/>
              </a:spcBef>
              <a:spcAft>
                <a:spcPts val="0"/>
              </a:spcAft>
              <a:buSzPts val="1800"/>
              <a:buChar char="•"/>
            </a:pPr>
            <a:r>
              <a:rPr lang="en-US" sz="1800">
                <a:latin typeface="Times New Roman"/>
                <a:ea typeface="Times New Roman"/>
                <a:cs typeface="Times New Roman"/>
                <a:sym typeface="Times New Roman"/>
              </a:rPr>
              <a:t>The administrator needs to reconfigure a static route if there is a change in the topology and the static route is no longer viable.</a:t>
            </a:r>
            <a:endParaRPr/>
          </a:p>
          <a:p>
            <a:pPr indent="-342900" lvl="1" marL="914400" rtl="0" algn="just">
              <a:lnSpc>
                <a:spcPct val="90000"/>
              </a:lnSpc>
              <a:spcBef>
                <a:spcPts val="500"/>
              </a:spcBef>
              <a:spcAft>
                <a:spcPts val="0"/>
              </a:spcAft>
              <a:buSzPts val="1800"/>
              <a:buChar char="•"/>
            </a:pPr>
            <a:r>
              <a:rPr lang="en-US" sz="1800">
                <a:latin typeface="Times New Roman"/>
                <a:ea typeface="Times New Roman"/>
                <a:cs typeface="Times New Roman"/>
                <a:sym typeface="Times New Roman"/>
              </a:rPr>
              <a:t>A static route is appropriate for a small network and when there are few or no redundant links.</a:t>
            </a:r>
            <a:endParaRPr/>
          </a:p>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2. </a:t>
            </a:r>
            <a:r>
              <a:rPr b="1" lang="en-US" sz="1800">
                <a:latin typeface="Times New Roman"/>
                <a:ea typeface="Times New Roman"/>
                <a:cs typeface="Times New Roman"/>
                <a:sym typeface="Times New Roman"/>
              </a:rPr>
              <a:t>Dynamic Routing</a:t>
            </a:r>
            <a:endParaRPr/>
          </a:p>
          <a:p>
            <a:pPr indent="-342900" lvl="1" marL="914400" rtl="0" algn="just">
              <a:lnSpc>
                <a:spcPct val="90000"/>
              </a:lnSpc>
              <a:spcBef>
                <a:spcPts val="500"/>
              </a:spcBef>
              <a:spcAft>
                <a:spcPts val="0"/>
              </a:spcAft>
              <a:buSzPts val="1800"/>
              <a:buChar char="•"/>
            </a:pPr>
            <a:r>
              <a:rPr lang="en-US" sz="1800">
                <a:latin typeface="Times New Roman"/>
                <a:ea typeface="Times New Roman"/>
                <a:cs typeface="Times New Roman"/>
                <a:sym typeface="Times New Roman"/>
              </a:rPr>
              <a:t>A dynamic routing protocol allows the routers to automatically learn about remote networks, including a default route, from other routers. </a:t>
            </a:r>
            <a:endParaRPr sz="18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lang="en-US" sz="1800">
                <a:latin typeface="Times New Roman"/>
                <a:ea typeface="Times New Roman"/>
                <a:cs typeface="Times New Roman"/>
                <a:sym typeface="Times New Roman"/>
              </a:rPr>
              <a:t>Dynamic routing protocols include OSPF and Enhanced Interior Gateway Routing Protocol (EIGRP).</a:t>
            </a:r>
            <a:endParaRPr/>
          </a:p>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Note: Some routers also use combination od static and dynamic routing protocols.</a:t>
            </a:r>
            <a:endParaRPr/>
          </a:p>
        </p:txBody>
      </p:sp>
      <p:sp>
        <p:nvSpPr>
          <p:cNvPr id="167" name="Google Shape;167;p13"/>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9"/>
          <p:cNvSpPr txBox="1"/>
          <p:nvPr/>
        </p:nvSpPr>
        <p:spPr>
          <a:xfrm>
            <a:off x="397967" y="131472"/>
            <a:ext cx="5265854"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Popular Routing Protocols</a:t>
            </a:r>
            <a:endParaRPr b="1" i="0" sz="3200" u="none" cap="none" strike="noStrike">
              <a:solidFill>
                <a:srgbClr val="000000"/>
              </a:solidFill>
              <a:latin typeface="Arial"/>
              <a:ea typeface="Arial"/>
              <a:cs typeface="Arial"/>
              <a:sym typeface="Arial"/>
            </a:endParaRPr>
          </a:p>
        </p:txBody>
      </p:sp>
      <p:pic>
        <p:nvPicPr>
          <p:cNvPr id="174" name="Google Shape;174;p59"/>
          <p:cNvPicPr preferRelativeResize="0"/>
          <p:nvPr/>
        </p:nvPicPr>
        <p:blipFill rotWithShape="1">
          <a:blip r:embed="rId3">
            <a:alphaModFix/>
          </a:blip>
          <a:srcRect b="0" l="0" r="0" t="0"/>
          <a:stretch/>
        </p:blipFill>
        <p:spPr>
          <a:xfrm>
            <a:off x="1153319" y="1815306"/>
            <a:ext cx="6837362" cy="3227387"/>
          </a:xfrm>
          <a:prstGeom prst="rect">
            <a:avLst/>
          </a:prstGeom>
          <a:noFill/>
          <a:ln>
            <a:noFill/>
          </a:ln>
        </p:spPr>
      </p:pic>
      <p:sp>
        <p:nvSpPr>
          <p:cNvPr id="175" name="Google Shape;175;p59"/>
          <p:cNvSpPr txBox="1"/>
          <p:nvPr/>
        </p:nvSpPr>
        <p:spPr>
          <a:xfrm>
            <a:off x="1692322" y="5486400"/>
            <a:ext cx="587169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Figure 3: Categories of Routing Protocols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0"/>
          <p:cNvSpPr txBox="1"/>
          <p:nvPr>
            <p:ph type="title"/>
          </p:nvPr>
        </p:nvSpPr>
        <p:spPr>
          <a:xfrm>
            <a:off x="-341194" y="211320"/>
            <a:ext cx="7772400" cy="79057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b="1" lang="en-US" sz="3200"/>
              <a:t>4. Distance Vector Routing</a:t>
            </a:r>
            <a:endParaRPr b="1" sz="3200"/>
          </a:p>
        </p:txBody>
      </p:sp>
      <p:sp>
        <p:nvSpPr>
          <p:cNvPr id="181" name="Google Shape;181;p60"/>
          <p:cNvSpPr txBox="1"/>
          <p:nvPr>
            <p:ph idx="1" type="body"/>
          </p:nvPr>
        </p:nvSpPr>
        <p:spPr>
          <a:xfrm>
            <a:off x="307181" y="1078861"/>
            <a:ext cx="8359147" cy="5144518"/>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A </a:t>
            </a:r>
            <a:r>
              <a:rPr b="1" lang="en-US" sz="1800">
                <a:solidFill>
                  <a:schemeClr val="dk1"/>
                </a:solidFill>
                <a:latin typeface="Times New Roman"/>
                <a:ea typeface="Times New Roman"/>
                <a:cs typeface="Times New Roman"/>
                <a:sym typeface="Times New Roman"/>
              </a:rPr>
              <a:t>Distance-Vector Routing (DVR)</a:t>
            </a:r>
            <a:r>
              <a:rPr lang="en-US" sz="1800">
                <a:solidFill>
                  <a:schemeClr val="dk1"/>
                </a:solidFill>
                <a:latin typeface="Times New Roman"/>
                <a:ea typeface="Times New Roman"/>
                <a:cs typeface="Times New Roman"/>
                <a:sym typeface="Times New Roman"/>
              </a:rPr>
              <a:t> protocol requires that a router inform its neighbors of topology changes periodically. Historically known as the old ARPANET routing algorithm (or known as Bellman-Ford algorithm).</a:t>
            </a:r>
            <a:endParaRPr sz="1800">
              <a:solidFill>
                <a:schemeClr val="dk1"/>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At each step within a router:</a:t>
            </a:r>
            <a:endParaRPr sz="1800">
              <a:solidFill>
                <a:schemeClr val="dk1"/>
              </a:solidFill>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lang="en-US" sz="1800">
                <a:solidFill>
                  <a:schemeClr val="dk1"/>
                </a:solidFill>
                <a:latin typeface="Times New Roman"/>
                <a:ea typeface="Times New Roman"/>
                <a:cs typeface="Times New Roman"/>
                <a:sym typeface="Times New Roman"/>
              </a:rPr>
              <a:t>Get routing tables from neighbors</a:t>
            </a:r>
            <a:endParaRPr sz="1800">
              <a:solidFill>
                <a:schemeClr val="dk1"/>
              </a:solidFill>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lang="en-US" sz="1800">
                <a:solidFill>
                  <a:schemeClr val="dk1"/>
                </a:solidFill>
                <a:latin typeface="Times New Roman"/>
                <a:ea typeface="Times New Roman"/>
                <a:cs typeface="Times New Roman"/>
                <a:sym typeface="Times New Roman"/>
              </a:rPr>
              <a:t>Compute distance to neighbors</a:t>
            </a:r>
            <a:endParaRPr sz="1800">
              <a:solidFill>
                <a:schemeClr val="dk1"/>
              </a:solidFill>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lang="en-US" sz="1800">
                <a:solidFill>
                  <a:schemeClr val="dk1"/>
                </a:solidFill>
                <a:latin typeface="Times New Roman"/>
                <a:ea typeface="Times New Roman"/>
                <a:cs typeface="Times New Roman"/>
                <a:sym typeface="Times New Roman"/>
              </a:rPr>
              <a:t>Compute new routing table</a:t>
            </a:r>
            <a:endParaRPr b="1" sz="1800">
              <a:solidFill>
                <a:schemeClr val="dk1"/>
              </a:solidFill>
              <a:latin typeface="Times New Roman"/>
              <a:ea typeface="Times New Roman"/>
              <a:cs typeface="Times New Roman"/>
              <a:sym typeface="Times New Roman"/>
            </a:endParaRPr>
          </a:p>
          <a:p>
            <a:pPr indent="-285750" lvl="0" marL="285750" rtl="0" algn="just">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Router transmits its </a:t>
            </a:r>
            <a:r>
              <a:rPr i="1" lang="en-US" sz="1800">
                <a:solidFill>
                  <a:schemeClr val="dk1"/>
                </a:solidFill>
                <a:latin typeface="Times New Roman"/>
                <a:ea typeface="Times New Roman"/>
                <a:cs typeface="Times New Roman"/>
                <a:sym typeface="Times New Roman"/>
              </a:rPr>
              <a:t>distance vector </a:t>
            </a:r>
            <a:r>
              <a:rPr lang="en-US" sz="1800">
                <a:solidFill>
                  <a:schemeClr val="dk1"/>
                </a:solidFill>
                <a:latin typeface="Times New Roman"/>
                <a:ea typeface="Times New Roman"/>
                <a:cs typeface="Times New Roman"/>
                <a:sym typeface="Times New Roman"/>
              </a:rPr>
              <a:t>to each of its neighbors.</a:t>
            </a:r>
            <a:endParaRPr sz="1800">
              <a:solidFill>
                <a:schemeClr val="dk1"/>
              </a:solidFill>
              <a:latin typeface="Times New Roman"/>
              <a:ea typeface="Times New Roman"/>
              <a:cs typeface="Times New Roman"/>
              <a:sym typeface="Times New Roman"/>
            </a:endParaRPr>
          </a:p>
          <a:p>
            <a:pPr indent="-285750" lvl="0" marL="285750" rtl="0" algn="just">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Each router receives and saves the most recently received </a:t>
            </a:r>
            <a:r>
              <a:rPr i="1" lang="en-US" sz="1800">
                <a:solidFill>
                  <a:schemeClr val="dk1"/>
                </a:solidFill>
                <a:latin typeface="Times New Roman"/>
                <a:ea typeface="Times New Roman"/>
                <a:cs typeface="Times New Roman"/>
                <a:sym typeface="Times New Roman"/>
              </a:rPr>
              <a:t>distance vector</a:t>
            </a:r>
            <a:r>
              <a:rPr lang="en-US" sz="1800">
                <a:solidFill>
                  <a:schemeClr val="dk1"/>
                </a:solidFill>
                <a:latin typeface="Times New Roman"/>
                <a:ea typeface="Times New Roman"/>
                <a:cs typeface="Times New Roman"/>
                <a:sym typeface="Times New Roman"/>
              </a:rPr>
              <a:t> from each of its neighbors.</a:t>
            </a:r>
            <a:endParaRPr sz="1800">
              <a:solidFill>
                <a:schemeClr val="dk1"/>
              </a:solidFill>
              <a:latin typeface="Times New Roman"/>
              <a:ea typeface="Times New Roman"/>
              <a:cs typeface="Times New Roman"/>
              <a:sym typeface="Times New Roman"/>
            </a:endParaRPr>
          </a:p>
          <a:p>
            <a:pPr indent="-285750" lvl="0" marL="285750" rtl="0" algn="just">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A router </a:t>
            </a:r>
            <a:r>
              <a:rPr b="1" lang="en-US" sz="1800">
                <a:solidFill>
                  <a:schemeClr val="dk1"/>
                </a:solidFill>
                <a:latin typeface="Times New Roman"/>
                <a:ea typeface="Times New Roman"/>
                <a:cs typeface="Times New Roman"/>
                <a:sym typeface="Times New Roman"/>
              </a:rPr>
              <a:t>recalculates</a:t>
            </a:r>
            <a:r>
              <a:rPr lang="en-US" sz="1800">
                <a:solidFill>
                  <a:schemeClr val="dk1"/>
                </a:solidFill>
                <a:latin typeface="Times New Roman"/>
                <a:ea typeface="Times New Roman"/>
                <a:cs typeface="Times New Roman"/>
                <a:sym typeface="Times New Roman"/>
              </a:rPr>
              <a:t> its distance vector when:</a:t>
            </a:r>
            <a:endParaRPr sz="1800">
              <a:solidFill>
                <a:schemeClr val="dk1"/>
              </a:solidFill>
              <a:latin typeface="Times New Roman"/>
              <a:ea typeface="Times New Roman"/>
              <a:cs typeface="Times New Roman"/>
              <a:sym typeface="Times New Roman"/>
            </a:endParaRPr>
          </a:p>
          <a:p>
            <a:pPr indent="-285750" lvl="1" marL="742950" rtl="0" algn="just">
              <a:lnSpc>
                <a:spcPct val="90000"/>
              </a:lnSpc>
              <a:spcBef>
                <a:spcPts val="500"/>
              </a:spcBef>
              <a:spcAft>
                <a:spcPts val="0"/>
              </a:spcAft>
              <a:buSzPts val="1800"/>
              <a:buFont typeface="Noto Sans Symbols"/>
              <a:buChar char="⮚"/>
            </a:pPr>
            <a:r>
              <a:rPr lang="en-US" sz="1800">
                <a:solidFill>
                  <a:schemeClr val="dk1"/>
                </a:solidFill>
                <a:latin typeface="Times New Roman"/>
                <a:ea typeface="Times New Roman"/>
                <a:cs typeface="Times New Roman"/>
                <a:sym typeface="Times New Roman"/>
              </a:rPr>
              <a:t>It receives a </a:t>
            </a:r>
            <a:r>
              <a:rPr i="1" lang="en-US" sz="1800">
                <a:solidFill>
                  <a:schemeClr val="dk1"/>
                </a:solidFill>
                <a:latin typeface="Times New Roman"/>
                <a:ea typeface="Times New Roman"/>
                <a:cs typeface="Times New Roman"/>
                <a:sym typeface="Times New Roman"/>
              </a:rPr>
              <a:t>distance vector</a:t>
            </a:r>
            <a:r>
              <a:rPr lang="en-US" sz="1800">
                <a:solidFill>
                  <a:schemeClr val="dk1"/>
                </a:solidFill>
                <a:latin typeface="Times New Roman"/>
                <a:ea typeface="Times New Roman"/>
                <a:cs typeface="Times New Roman"/>
                <a:sym typeface="Times New Roman"/>
              </a:rPr>
              <a:t> from a neighbor containing different information than before.</a:t>
            </a:r>
            <a:endParaRPr sz="1800">
              <a:solidFill>
                <a:schemeClr val="dk1"/>
              </a:solidFill>
              <a:latin typeface="Times New Roman"/>
              <a:ea typeface="Times New Roman"/>
              <a:cs typeface="Times New Roman"/>
              <a:sym typeface="Times New Roman"/>
            </a:endParaRPr>
          </a:p>
          <a:p>
            <a:pPr indent="-285750" lvl="1" marL="742950" rtl="0" algn="just">
              <a:lnSpc>
                <a:spcPct val="90000"/>
              </a:lnSpc>
              <a:spcBef>
                <a:spcPts val="500"/>
              </a:spcBef>
              <a:spcAft>
                <a:spcPts val="0"/>
              </a:spcAft>
              <a:buSzPts val="1800"/>
              <a:buFont typeface="Noto Sans Symbols"/>
              <a:buChar char="⮚"/>
            </a:pPr>
            <a:r>
              <a:rPr lang="en-US" sz="1800">
                <a:solidFill>
                  <a:schemeClr val="dk1"/>
                </a:solidFill>
                <a:latin typeface="Times New Roman"/>
                <a:ea typeface="Times New Roman"/>
                <a:cs typeface="Times New Roman"/>
                <a:sym typeface="Times New Roman"/>
              </a:rPr>
              <a:t>It discovers that a link to a neighbor has gone down (i.e., a topology change).The DV calculation is based on minimizing the cost to each destination.</a:t>
            </a:r>
            <a:endParaRPr sz="1800">
              <a:solidFill>
                <a:schemeClr val="dk1"/>
              </a:solidFill>
              <a:latin typeface="Times New Roman"/>
              <a:ea typeface="Times New Roman"/>
              <a:cs typeface="Times New Roman"/>
              <a:sym typeface="Times New Roman"/>
            </a:endParaRPr>
          </a:p>
          <a:p>
            <a:pPr indent="0" lvl="1" marL="457200" rtl="0" algn="l">
              <a:lnSpc>
                <a:spcPct val="90000"/>
              </a:lnSpc>
              <a:spcBef>
                <a:spcPts val="500"/>
              </a:spcBef>
              <a:spcAft>
                <a:spcPts val="0"/>
              </a:spcAft>
              <a:buSzPts val="1800"/>
              <a:buNone/>
            </a:pPr>
            <a:r>
              <a:t/>
            </a:r>
            <a:endParaRPr/>
          </a:p>
        </p:txBody>
      </p:sp>
      <p:sp>
        <p:nvSpPr>
          <p:cNvPr id="182" name="Google Shape;182;p6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1"/>
          <p:cNvSpPr txBox="1"/>
          <p:nvPr>
            <p:ph type="title"/>
          </p:nvPr>
        </p:nvSpPr>
        <p:spPr>
          <a:xfrm>
            <a:off x="1009935" y="96668"/>
            <a:ext cx="4542058" cy="625475"/>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Distance Vector Routing</a:t>
            </a:r>
            <a:endParaRPr b="1" sz="3200"/>
          </a:p>
        </p:txBody>
      </p:sp>
      <p:sp>
        <p:nvSpPr>
          <p:cNvPr id="188" name="Google Shape;188;p61"/>
          <p:cNvSpPr txBox="1"/>
          <p:nvPr>
            <p:ph idx="1" type="body"/>
          </p:nvPr>
        </p:nvSpPr>
        <p:spPr>
          <a:xfrm>
            <a:off x="711200" y="5715000"/>
            <a:ext cx="8432800" cy="83820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SzPts val="1800"/>
              <a:buFont typeface="Arial"/>
              <a:buNone/>
            </a:pPr>
            <a:r>
              <a:rPr lang="en-US">
                <a:solidFill>
                  <a:schemeClr val="dk1"/>
                </a:solidFill>
                <a:latin typeface="Times New Roman"/>
                <a:ea typeface="Times New Roman"/>
                <a:cs typeface="Times New Roman"/>
                <a:sym typeface="Times New Roman"/>
              </a:rPr>
              <a:t>Figure 4: </a:t>
            </a:r>
            <a:r>
              <a:rPr lang="en-US">
                <a:solidFill>
                  <a:schemeClr val="accent2"/>
                </a:solidFill>
                <a:latin typeface="Times New Roman"/>
                <a:ea typeface="Times New Roman"/>
                <a:cs typeface="Times New Roman"/>
                <a:sym typeface="Times New Roman"/>
              </a:rPr>
              <a:t>(a)</a:t>
            </a:r>
            <a:r>
              <a:rPr lang="en-US">
                <a:latin typeface="Times New Roman"/>
                <a:ea typeface="Times New Roman"/>
                <a:cs typeface="Times New Roman"/>
                <a:sym typeface="Times New Roman"/>
              </a:rPr>
              <a:t> A subnet. </a:t>
            </a:r>
            <a:r>
              <a:rPr lang="en-US">
                <a:solidFill>
                  <a:schemeClr val="accent2"/>
                </a:solidFill>
                <a:latin typeface="Times New Roman"/>
                <a:ea typeface="Times New Roman"/>
                <a:cs typeface="Times New Roman"/>
                <a:sym typeface="Times New Roman"/>
              </a:rPr>
              <a:t>(b)</a:t>
            </a:r>
            <a:r>
              <a:rPr lang="en-US">
                <a:latin typeface="Times New Roman"/>
                <a:ea typeface="Times New Roman"/>
                <a:cs typeface="Times New Roman"/>
                <a:sym typeface="Times New Roman"/>
              </a:rPr>
              <a:t> Input from A, I, H, K, and the new </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None/>
            </a:pPr>
            <a:r>
              <a:rPr lang="en-US">
                <a:latin typeface="Times New Roman"/>
                <a:ea typeface="Times New Roman"/>
                <a:cs typeface="Times New Roman"/>
                <a:sym typeface="Times New Roman"/>
              </a:rPr>
              <a:t>routing table for J.</a:t>
            </a:r>
            <a:endParaRPr>
              <a:latin typeface="Times New Roman"/>
              <a:ea typeface="Times New Roman"/>
              <a:cs typeface="Times New Roman"/>
              <a:sym typeface="Times New Roman"/>
            </a:endParaRPr>
          </a:p>
        </p:txBody>
      </p:sp>
      <p:pic>
        <p:nvPicPr>
          <p:cNvPr descr="5-09" id="189" name="Google Shape;189;p61"/>
          <p:cNvPicPr preferRelativeResize="0"/>
          <p:nvPr/>
        </p:nvPicPr>
        <p:blipFill rotWithShape="1">
          <a:blip r:embed="rId3">
            <a:alphaModFix/>
          </a:blip>
          <a:srcRect b="0" l="0" r="0" t="0"/>
          <a:stretch/>
        </p:blipFill>
        <p:spPr>
          <a:xfrm>
            <a:off x="668338" y="982663"/>
            <a:ext cx="7643812" cy="4487862"/>
          </a:xfrm>
          <a:prstGeom prst="rect">
            <a:avLst/>
          </a:prstGeom>
          <a:noFill/>
          <a:ln>
            <a:noFill/>
          </a:ln>
        </p:spPr>
      </p:pic>
      <p:sp>
        <p:nvSpPr>
          <p:cNvPr id="190" name="Google Shape;190;p61"/>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2"/>
          <p:cNvSpPr txBox="1"/>
          <p:nvPr>
            <p:ph idx="1" type="body"/>
          </p:nvPr>
        </p:nvSpPr>
        <p:spPr>
          <a:xfrm>
            <a:off x="518757" y="1314364"/>
            <a:ext cx="7772400" cy="4472288"/>
          </a:xfrm>
          <a:prstGeom prst="rect">
            <a:avLst/>
          </a:prstGeom>
          <a:noFill/>
          <a:ln>
            <a:noFill/>
          </a:ln>
        </p:spPr>
        <p:txBody>
          <a:bodyPr anchorCtr="0" anchor="t" bIns="0" lIns="0" spcFirstLastPara="1" rIns="0" wrap="square" tIns="0">
            <a:noAutofit/>
          </a:bodyPr>
          <a:lstStyle/>
          <a:p>
            <a:pPr indent="-342900" lvl="1" marL="914400" rtl="0" algn="just">
              <a:lnSpc>
                <a:spcPct val="90000"/>
              </a:lnSpc>
              <a:spcBef>
                <a:spcPts val="500"/>
              </a:spcBef>
              <a:spcAft>
                <a:spcPts val="0"/>
              </a:spcAft>
              <a:buSzPts val="1800"/>
              <a:buChar char="•"/>
            </a:pPr>
            <a:r>
              <a:rPr lang="en-US" sz="1800">
                <a:solidFill>
                  <a:srgbClr val="FF0000"/>
                </a:solidFill>
                <a:latin typeface="Times New Roman"/>
                <a:ea typeface="Times New Roman"/>
                <a:cs typeface="Times New Roman"/>
                <a:sym typeface="Times New Roman"/>
              </a:rPr>
              <a:t>Count to Infinity Problem: </a:t>
            </a:r>
            <a:endParaRPr sz="1800">
              <a:latin typeface="Times New Roman"/>
              <a:ea typeface="Times New Roman"/>
              <a:cs typeface="Times New Roman"/>
              <a:sym typeface="Times New Roman"/>
            </a:endParaRPr>
          </a:p>
          <a:p>
            <a:pPr indent="-342900" lvl="2" marL="1371600" rtl="0" algn="just">
              <a:lnSpc>
                <a:spcPct val="9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It reacts rapidly to good news, But, leisurely to bad news.</a:t>
            </a:r>
            <a:endParaRPr sz="1800">
              <a:latin typeface="Times New Roman"/>
              <a:ea typeface="Times New Roman"/>
              <a:cs typeface="Times New Roman"/>
              <a:sym typeface="Times New Roman"/>
            </a:endParaRPr>
          </a:p>
          <a:p>
            <a:pPr indent="-342900" lvl="2" marL="1371600" rtl="0" algn="just">
              <a:lnSpc>
                <a:spcPct val="9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Updates value fast when neighbor is down, but not when neighbor is again up. How?</a:t>
            </a:r>
            <a:endParaRPr sz="1800">
              <a:latin typeface="Times New Roman"/>
              <a:ea typeface="Times New Roman"/>
              <a:cs typeface="Times New Roman"/>
              <a:sym typeface="Times New Roman"/>
            </a:endParaRPr>
          </a:p>
          <a:p>
            <a:pPr indent="-342900" lvl="2" marL="1371600" rtl="0" algn="just">
              <a:lnSpc>
                <a:spcPct val="9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Lie to neighbor about distance if routing via neighbor</a:t>
            </a:r>
            <a:endParaRPr sz="1800">
              <a:latin typeface="Times New Roman"/>
              <a:ea typeface="Times New Roman"/>
              <a:cs typeface="Times New Roman"/>
              <a:sym typeface="Times New Roman"/>
            </a:endParaRPr>
          </a:p>
          <a:p>
            <a:pPr indent="-342900" lvl="2" marL="1371600" rtl="0" algn="just">
              <a:lnSpc>
                <a:spcPct val="9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The core of the problem is that when X tells Y that it has a path somewhere, Y has no way of knowing whether it itself is on the path? This is how problem is created.</a:t>
            </a:r>
            <a:endParaRPr sz="18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lang="en-US" sz="1800">
                <a:latin typeface="Times New Roman"/>
                <a:ea typeface="Times New Roman"/>
                <a:cs typeface="Times New Roman"/>
                <a:sym typeface="Times New Roman"/>
              </a:rPr>
              <a:t>It does not take bandwidth into account.</a:t>
            </a:r>
            <a:endParaRPr sz="18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lang="en-US" sz="1800">
                <a:latin typeface="Times New Roman"/>
                <a:ea typeface="Times New Roman"/>
                <a:cs typeface="Times New Roman"/>
                <a:sym typeface="Times New Roman"/>
              </a:rPr>
              <a:t>Take too long to converge changes in one node to all other nodes.</a:t>
            </a:r>
            <a:endParaRPr sz="1800">
              <a:latin typeface="Times New Roman"/>
              <a:ea typeface="Times New Roman"/>
              <a:cs typeface="Times New Roman"/>
              <a:sym typeface="Times New Roman"/>
            </a:endParaRPr>
          </a:p>
        </p:txBody>
      </p:sp>
      <p:sp>
        <p:nvSpPr>
          <p:cNvPr id="196" name="Google Shape;196;p62"/>
          <p:cNvSpPr txBox="1"/>
          <p:nvPr/>
        </p:nvSpPr>
        <p:spPr>
          <a:xfrm>
            <a:off x="-104029" y="190539"/>
            <a:ext cx="6668601" cy="55395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Drawbacks of Distance Vector Routing</a:t>
            </a:r>
            <a:endParaRPr b="1" i="0" sz="3000" u="none" cap="none" strike="noStrike">
              <a:solidFill>
                <a:srgbClr val="000000"/>
              </a:solidFill>
              <a:latin typeface="Arial"/>
              <a:ea typeface="Arial"/>
              <a:cs typeface="Arial"/>
              <a:sym typeface="Arial"/>
            </a:endParaRPr>
          </a:p>
        </p:txBody>
      </p:sp>
      <p:sp>
        <p:nvSpPr>
          <p:cNvPr id="197" name="Google Shape;197;p6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3"/>
          <p:cNvSpPr txBox="1"/>
          <p:nvPr/>
        </p:nvSpPr>
        <p:spPr>
          <a:xfrm>
            <a:off x="348389" y="200680"/>
            <a:ext cx="6052411"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Distance vector routing tables</a:t>
            </a:r>
            <a:endParaRPr b="1" i="0" sz="3200" u="none" cap="none" strike="noStrike">
              <a:solidFill>
                <a:srgbClr val="000000"/>
              </a:solidFill>
              <a:latin typeface="Arial"/>
              <a:ea typeface="Arial"/>
              <a:cs typeface="Arial"/>
              <a:sym typeface="Arial"/>
            </a:endParaRPr>
          </a:p>
        </p:txBody>
      </p:sp>
      <p:pic>
        <p:nvPicPr>
          <p:cNvPr id="204" name="Google Shape;204;p63"/>
          <p:cNvPicPr preferRelativeResize="0"/>
          <p:nvPr/>
        </p:nvPicPr>
        <p:blipFill rotWithShape="1">
          <a:blip r:embed="rId3">
            <a:alphaModFix/>
          </a:blip>
          <a:srcRect b="0" l="0" r="0" t="0"/>
          <a:stretch/>
        </p:blipFill>
        <p:spPr>
          <a:xfrm>
            <a:off x="465138" y="1447800"/>
            <a:ext cx="8145462" cy="4403725"/>
          </a:xfrm>
          <a:prstGeom prst="rect">
            <a:avLst/>
          </a:prstGeom>
          <a:noFill/>
          <a:ln>
            <a:noFill/>
          </a:ln>
        </p:spPr>
      </p:pic>
      <p:sp>
        <p:nvSpPr>
          <p:cNvPr id="205" name="Google Shape;205;p63"/>
          <p:cNvSpPr txBox="1"/>
          <p:nvPr/>
        </p:nvSpPr>
        <p:spPr>
          <a:xfrm>
            <a:off x="1624084" y="6200012"/>
            <a:ext cx="4640239" cy="3138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Figure 5: Routing tables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64"/>
          <p:cNvSpPr txBox="1"/>
          <p:nvPr/>
        </p:nvSpPr>
        <p:spPr>
          <a:xfrm>
            <a:off x="278200" y="-125022"/>
            <a:ext cx="6088526"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Initialization of tables in distance vector routing</a:t>
            </a:r>
            <a:endParaRPr b="1" i="0" sz="3000" u="none" cap="none" strike="noStrike">
              <a:solidFill>
                <a:srgbClr val="000000"/>
              </a:solidFill>
              <a:latin typeface="Arial"/>
              <a:ea typeface="Arial"/>
              <a:cs typeface="Arial"/>
              <a:sym typeface="Arial"/>
            </a:endParaRPr>
          </a:p>
        </p:txBody>
      </p:sp>
      <p:pic>
        <p:nvPicPr>
          <p:cNvPr id="212" name="Google Shape;212;p64"/>
          <p:cNvPicPr preferRelativeResize="0"/>
          <p:nvPr/>
        </p:nvPicPr>
        <p:blipFill rotWithShape="1">
          <a:blip r:embed="rId3">
            <a:alphaModFix/>
          </a:blip>
          <a:srcRect b="0" l="0" r="0" t="0"/>
          <a:stretch/>
        </p:blipFill>
        <p:spPr>
          <a:xfrm>
            <a:off x="465138" y="1463675"/>
            <a:ext cx="8145462" cy="4403725"/>
          </a:xfrm>
          <a:prstGeom prst="rect">
            <a:avLst/>
          </a:prstGeom>
          <a:noFill/>
          <a:ln>
            <a:noFill/>
          </a:ln>
        </p:spPr>
      </p:pic>
      <p:sp>
        <p:nvSpPr>
          <p:cNvPr id="213" name="Google Shape;213;p64"/>
          <p:cNvSpPr txBox="1"/>
          <p:nvPr/>
        </p:nvSpPr>
        <p:spPr>
          <a:xfrm>
            <a:off x="1624084" y="6200012"/>
            <a:ext cx="4640239" cy="3138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Figure 6: Initialization of Routing tables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65"/>
          <p:cNvSpPr/>
          <p:nvPr/>
        </p:nvSpPr>
        <p:spPr>
          <a:xfrm>
            <a:off x="533400" y="2059279"/>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In distance vector routing, each node shares its routing table with its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immediate neighbors periodically and when there is a change.</a:t>
            </a:r>
            <a:endParaRPr b="0" i="0" sz="1400" u="none" cap="none" strike="noStrike">
              <a:solidFill>
                <a:srgbClr val="000000"/>
              </a:solidFill>
              <a:latin typeface="Arial"/>
              <a:ea typeface="Arial"/>
              <a:cs typeface="Arial"/>
              <a:sym typeface="Arial"/>
            </a:endParaRPr>
          </a:p>
        </p:txBody>
      </p:sp>
      <p:grpSp>
        <p:nvGrpSpPr>
          <p:cNvPr id="220" name="Google Shape;220;p65"/>
          <p:cNvGrpSpPr/>
          <p:nvPr/>
        </p:nvGrpSpPr>
        <p:grpSpPr>
          <a:xfrm>
            <a:off x="2939145" y="173832"/>
            <a:ext cx="1632855" cy="566738"/>
            <a:chOff x="1200" y="1248"/>
            <a:chExt cx="720" cy="357"/>
          </a:xfrm>
        </p:grpSpPr>
        <p:pic>
          <p:nvPicPr>
            <p:cNvPr id="221" name="Google Shape;221;p6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22" name="Google Shape;222;p65"/>
            <p:cNvSpPr txBox="1"/>
            <p:nvPr/>
          </p:nvSpPr>
          <p:spPr>
            <a:xfrm>
              <a:off x="1365" y="1248"/>
              <a:ext cx="389" cy="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66"/>
          <p:cNvSpPr txBox="1"/>
          <p:nvPr/>
        </p:nvSpPr>
        <p:spPr>
          <a:xfrm>
            <a:off x="136479" y="124480"/>
            <a:ext cx="6030064" cy="55395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Updating in distance vector routing</a:t>
            </a:r>
            <a:endParaRPr b="1" i="0" sz="3000" u="none" cap="none" strike="noStrike">
              <a:solidFill>
                <a:srgbClr val="000000"/>
              </a:solidFill>
              <a:latin typeface="Arial"/>
              <a:ea typeface="Arial"/>
              <a:cs typeface="Arial"/>
              <a:sym typeface="Arial"/>
            </a:endParaRPr>
          </a:p>
        </p:txBody>
      </p:sp>
      <p:pic>
        <p:nvPicPr>
          <p:cNvPr id="229" name="Google Shape;229;p66"/>
          <p:cNvPicPr preferRelativeResize="0"/>
          <p:nvPr/>
        </p:nvPicPr>
        <p:blipFill rotWithShape="1">
          <a:blip r:embed="rId3">
            <a:alphaModFix/>
          </a:blip>
          <a:srcRect b="0" l="0" r="0" t="0"/>
          <a:stretch/>
        </p:blipFill>
        <p:spPr>
          <a:xfrm>
            <a:off x="990600" y="1928813"/>
            <a:ext cx="6207125" cy="3633787"/>
          </a:xfrm>
          <a:prstGeom prst="rect">
            <a:avLst/>
          </a:prstGeom>
          <a:noFill/>
          <a:ln>
            <a:noFill/>
          </a:ln>
        </p:spPr>
      </p:pic>
      <p:sp>
        <p:nvSpPr>
          <p:cNvPr id="230" name="Google Shape;230;p66"/>
          <p:cNvSpPr txBox="1"/>
          <p:nvPr/>
        </p:nvSpPr>
        <p:spPr>
          <a:xfrm>
            <a:off x="1624084" y="6200012"/>
            <a:ext cx="4640239" cy="3138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Figure 7: updating Routing tables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457200" y="0"/>
            <a:ext cx="6019560" cy="8377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b="0" i="0" sz="3200" u="none" cap="none" strike="noStrik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00" name="Google Shape;100;p2"/>
          <p:cNvSpPr txBox="1"/>
          <p:nvPr>
            <p:ph idx="1" type="body"/>
          </p:nvPr>
        </p:nvSpPr>
        <p:spPr>
          <a:xfrm>
            <a:off x="860438" y="963516"/>
            <a:ext cx="7826002" cy="5393004"/>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1"/>
              </a:buClr>
              <a:buSzPts val="1800"/>
              <a:buAutoNum type="arabicPeriod"/>
            </a:pPr>
            <a:r>
              <a:rPr b="0" i="0" lang="en-US" sz="1800" u="none" cap="none" strike="noStrike">
                <a:solidFill>
                  <a:schemeClr val="dk1"/>
                </a:solidFill>
                <a:latin typeface="Times New Roman"/>
                <a:ea typeface="Times New Roman"/>
                <a:cs typeface="Times New Roman"/>
                <a:sym typeface="Times New Roman"/>
              </a:rPr>
              <a:t>Introduction</a:t>
            </a:r>
            <a:endParaRPr/>
          </a:p>
          <a:p>
            <a:pPr indent="-285750" lvl="1" marL="742950" rtl="0" algn="l">
              <a:lnSpc>
                <a:spcPct val="150000"/>
              </a:lnSpc>
              <a:spcBef>
                <a:spcPts val="0"/>
              </a:spcBef>
              <a:spcAft>
                <a:spcPts val="0"/>
              </a:spcAft>
              <a:buSzPts val="1600"/>
              <a:buFont typeface="Arial"/>
              <a:buChar char="•"/>
            </a:pPr>
            <a:r>
              <a:rPr lang="en-US" sz="1600">
                <a:latin typeface="Times New Roman"/>
                <a:ea typeface="Times New Roman"/>
                <a:cs typeface="Times New Roman"/>
                <a:sym typeface="Times New Roman"/>
              </a:rPr>
              <a:t>Basic Operations of Network Layer</a:t>
            </a:r>
            <a:endParaRPr/>
          </a:p>
          <a:p>
            <a:pPr indent="-285750" lvl="1" marL="742950" rtl="0" algn="l">
              <a:lnSpc>
                <a:spcPct val="150000"/>
              </a:lnSpc>
              <a:spcBef>
                <a:spcPts val="0"/>
              </a:spcBef>
              <a:spcAft>
                <a:spcPts val="0"/>
              </a:spcAft>
              <a:buSzPts val="1600"/>
              <a:buFont typeface="Arial"/>
              <a:buChar char="•"/>
            </a:pPr>
            <a:r>
              <a:rPr lang="en-US" sz="1600">
                <a:latin typeface="Times New Roman"/>
                <a:ea typeface="Times New Roman"/>
                <a:cs typeface="Times New Roman"/>
                <a:sym typeface="Times New Roman"/>
              </a:rPr>
              <a:t>IP encapsulation</a:t>
            </a:r>
            <a:endParaRPr/>
          </a:p>
          <a:p>
            <a:pPr indent="-285750" lvl="1" marL="742950" rtl="0" algn="l">
              <a:lnSpc>
                <a:spcPct val="150000"/>
              </a:lnSpc>
              <a:spcBef>
                <a:spcPts val="0"/>
              </a:spcBef>
              <a:spcAft>
                <a:spcPts val="0"/>
              </a:spcAft>
              <a:buSzPts val="1600"/>
              <a:buFont typeface="Arial"/>
              <a:buChar char="•"/>
            </a:pPr>
            <a:r>
              <a:rPr lang="en-US" sz="1600">
                <a:latin typeface="Times New Roman"/>
                <a:ea typeface="Times New Roman"/>
                <a:cs typeface="Times New Roman"/>
                <a:sym typeface="Times New Roman"/>
              </a:rPr>
              <a:t>Characteristics of IP</a:t>
            </a:r>
            <a:endParaRPr sz="1800">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None/>
            </a:pPr>
            <a:r>
              <a:rPr lang="en-US" sz="1800">
                <a:latin typeface="Times New Roman"/>
                <a:ea typeface="Times New Roman"/>
                <a:cs typeface="Times New Roman"/>
                <a:sym typeface="Times New Roman"/>
              </a:rPr>
              <a:t>2. IPv4 Packet Header</a:t>
            </a:r>
            <a:endParaRPr/>
          </a:p>
          <a:p>
            <a:pPr indent="-285750" lvl="1" marL="742950" rtl="0" algn="l">
              <a:lnSpc>
                <a:spcPct val="150000"/>
              </a:lnSpc>
              <a:spcBef>
                <a:spcPts val="0"/>
              </a:spcBef>
              <a:spcAft>
                <a:spcPts val="0"/>
              </a:spcAft>
              <a:buSzPts val="1600"/>
              <a:buFont typeface="Arial"/>
              <a:buChar char="•"/>
            </a:pPr>
            <a:r>
              <a:rPr lang="en-US" sz="1600">
                <a:latin typeface="Times New Roman"/>
                <a:ea typeface="Times New Roman"/>
                <a:cs typeface="Times New Roman"/>
                <a:sym typeface="Times New Roman"/>
              </a:rPr>
              <a:t>Packet header format</a:t>
            </a:r>
            <a:endParaRPr/>
          </a:p>
          <a:p>
            <a:pPr indent="-285750" lvl="1" marL="742950" rtl="0" algn="l">
              <a:lnSpc>
                <a:spcPct val="150000"/>
              </a:lnSpc>
              <a:spcBef>
                <a:spcPts val="0"/>
              </a:spcBef>
              <a:spcAft>
                <a:spcPts val="0"/>
              </a:spcAft>
              <a:buSzPts val="1600"/>
              <a:buFont typeface="Arial"/>
              <a:buChar char="•"/>
            </a:pPr>
            <a:r>
              <a:rPr lang="en-US" sz="1600">
                <a:latin typeface="Times New Roman"/>
                <a:ea typeface="Times New Roman"/>
                <a:cs typeface="Times New Roman"/>
                <a:sym typeface="Times New Roman"/>
              </a:rPr>
              <a:t>Header fields</a:t>
            </a:r>
            <a:endParaRPr sz="1600">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None/>
            </a:pPr>
            <a:r>
              <a:rPr lang="en-US" sz="1800">
                <a:latin typeface="Times New Roman"/>
                <a:ea typeface="Times New Roman"/>
                <a:cs typeface="Times New Roman"/>
                <a:sym typeface="Times New Roman"/>
              </a:rPr>
              <a:t>3. Host </a:t>
            </a:r>
            <a:r>
              <a:rPr b="0" i="0" lang="en-US" sz="1800" u="none" cap="none" strike="noStrike">
                <a:solidFill>
                  <a:schemeClr val="dk1"/>
                </a:solidFill>
                <a:latin typeface="Times New Roman"/>
                <a:ea typeface="Times New Roman"/>
                <a:cs typeface="Times New Roman"/>
                <a:sym typeface="Times New Roman"/>
              </a:rPr>
              <a:t>Routing </a:t>
            </a:r>
            <a:endParaRPr/>
          </a:p>
          <a:p>
            <a:pPr indent="-285750" lvl="1" marL="742950" rtl="0" algn="l">
              <a:lnSpc>
                <a:spcPct val="150000"/>
              </a:lnSpc>
              <a:spcBef>
                <a:spcPts val="0"/>
              </a:spcBef>
              <a:spcAft>
                <a:spcPts val="0"/>
              </a:spcAft>
              <a:buSzPts val="1600"/>
              <a:buChar char="•"/>
            </a:pPr>
            <a:r>
              <a:rPr b="0" i="0" lang="en-US" sz="1600" u="none" cap="none" strike="noStrike">
                <a:solidFill>
                  <a:schemeClr val="dk1"/>
                </a:solidFill>
                <a:latin typeface="Times New Roman"/>
                <a:ea typeface="Times New Roman"/>
                <a:cs typeface="Times New Roman"/>
                <a:sym typeface="Times New Roman"/>
              </a:rPr>
              <a:t>Types of Routing</a:t>
            </a:r>
            <a:endParaRPr/>
          </a:p>
          <a:p>
            <a:pPr indent="-285750" lvl="1" marL="742950" rtl="0" algn="l">
              <a:lnSpc>
                <a:spcPct val="150000"/>
              </a:lnSpc>
              <a:spcBef>
                <a:spcPts val="0"/>
              </a:spcBef>
              <a:spcAft>
                <a:spcPts val="0"/>
              </a:spcAft>
              <a:buSzPts val="1600"/>
              <a:buChar char="•"/>
            </a:pPr>
            <a:r>
              <a:rPr lang="en-US" sz="1600">
                <a:latin typeface="Times New Roman"/>
                <a:ea typeface="Times New Roman"/>
                <a:cs typeface="Times New Roman"/>
                <a:sym typeface="Times New Roman"/>
              </a:rPr>
              <a:t>Popular Routing protocols</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None/>
            </a:pPr>
            <a:r>
              <a:rPr lang="en-US" sz="1800">
                <a:latin typeface="Times New Roman"/>
                <a:ea typeface="Times New Roman"/>
                <a:cs typeface="Times New Roman"/>
                <a:sym typeface="Times New Roman"/>
              </a:rPr>
              <a:t>4. Distance Vector Routing</a:t>
            </a:r>
            <a:endParaRPr/>
          </a:p>
          <a:p>
            <a:pPr indent="0" lvl="0" marL="0" marR="0" rtl="0" algn="l">
              <a:lnSpc>
                <a:spcPct val="150000"/>
              </a:lnSpc>
              <a:spcBef>
                <a:spcPts val="0"/>
              </a:spcBef>
              <a:spcAft>
                <a:spcPts val="0"/>
              </a:spcAft>
              <a:buClr>
                <a:schemeClr val="dk1"/>
              </a:buClr>
              <a:buSzPts val="1800"/>
              <a:buNone/>
            </a:pPr>
            <a:r>
              <a:rPr b="0" i="0" lang="en-US" sz="1800" u="none" cap="none" strike="noStrike">
                <a:solidFill>
                  <a:schemeClr val="dk1"/>
                </a:solidFill>
                <a:latin typeface="Times New Roman"/>
                <a:ea typeface="Times New Roman"/>
                <a:cs typeface="Times New Roman"/>
                <a:sym typeface="Times New Roman"/>
              </a:rPr>
              <a:t>5. Link State Routing</a:t>
            </a:r>
            <a:endParaRPr sz="1800">
              <a:latin typeface="Times New Roman"/>
              <a:ea typeface="Times New Roman"/>
              <a:cs typeface="Times New Roman"/>
              <a:sym typeface="Times New Roman"/>
            </a:endParaRPr>
          </a:p>
        </p:txBody>
      </p:sp>
      <p:sp>
        <p:nvSpPr>
          <p:cNvPr id="101" name="Google Shape;101;p2"/>
          <p:cNvSpPr txBox="1"/>
          <p:nvPr>
            <p:ph idx="11" type="ftr"/>
          </p:nvPr>
        </p:nvSpPr>
        <p:spPr>
          <a:xfrm>
            <a:off x="352540" y="6370168"/>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67"/>
          <p:cNvSpPr txBox="1"/>
          <p:nvPr/>
        </p:nvSpPr>
        <p:spPr>
          <a:xfrm>
            <a:off x="1572372" y="98853"/>
            <a:ext cx="3791199"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Two-node instability</a:t>
            </a:r>
            <a:endParaRPr b="1" i="0" sz="3200" u="none" cap="none" strike="noStrike">
              <a:solidFill>
                <a:srgbClr val="000000"/>
              </a:solidFill>
              <a:latin typeface="Arial"/>
              <a:ea typeface="Arial"/>
              <a:cs typeface="Arial"/>
              <a:sym typeface="Arial"/>
            </a:endParaRPr>
          </a:p>
        </p:txBody>
      </p:sp>
      <p:pic>
        <p:nvPicPr>
          <p:cNvPr id="237" name="Google Shape;237;p67"/>
          <p:cNvPicPr preferRelativeResize="0"/>
          <p:nvPr/>
        </p:nvPicPr>
        <p:blipFill rotWithShape="1">
          <a:blip r:embed="rId3">
            <a:alphaModFix/>
          </a:blip>
          <a:srcRect b="0" l="0" r="0" t="0"/>
          <a:stretch/>
        </p:blipFill>
        <p:spPr>
          <a:xfrm>
            <a:off x="152400" y="1874838"/>
            <a:ext cx="8720138" cy="2833687"/>
          </a:xfrm>
          <a:prstGeom prst="rect">
            <a:avLst/>
          </a:prstGeom>
          <a:noFill/>
          <a:ln>
            <a:noFill/>
          </a:ln>
        </p:spPr>
      </p:pic>
      <p:sp>
        <p:nvSpPr>
          <p:cNvPr id="238" name="Google Shape;238;p67"/>
          <p:cNvSpPr txBox="1"/>
          <p:nvPr/>
        </p:nvSpPr>
        <p:spPr>
          <a:xfrm>
            <a:off x="2088108" y="5203726"/>
            <a:ext cx="4640239" cy="3138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Figure 8: Two-node instability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68"/>
          <p:cNvSpPr txBox="1"/>
          <p:nvPr/>
        </p:nvSpPr>
        <p:spPr>
          <a:xfrm>
            <a:off x="1583141" y="157065"/>
            <a:ext cx="4299044"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Three-node instability</a:t>
            </a:r>
            <a:endParaRPr b="1" i="0" sz="3200" u="none" cap="none" strike="noStrike">
              <a:solidFill>
                <a:srgbClr val="000000"/>
              </a:solidFill>
              <a:latin typeface="Arial"/>
              <a:ea typeface="Arial"/>
              <a:cs typeface="Arial"/>
              <a:sym typeface="Arial"/>
            </a:endParaRPr>
          </a:p>
        </p:txBody>
      </p:sp>
      <p:pic>
        <p:nvPicPr>
          <p:cNvPr id="245" name="Google Shape;245;p68"/>
          <p:cNvPicPr preferRelativeResize="0"/>
          <p:nvPr/>
        </p:nvPicPr>
        <p:blipFill rotWithShape="1">
          <a:blip r:embed="rId3">
            <a:alphaModFix/>
          </a:blip>
          <a:srcRect b="0" l="0" r="0" t="0"/>
          <a:stretch/>
        </p:blipFill>
        <p:spPr>
          <a:xfrm>
            <a:off x="228600" y="2286000"/>
            <a:ext cx="8547100" cy="2590800"/>
          </a:xfrm>
          <a:prstGeom prst="rect">
            <a:avLst/>
          </a:prstGeom>
          <a:noFill/>
          <a:ln>
            <a:noFill/>
          </a:ln>
        </p:spPr>
      </p:pic>
      <p:sp>
        <p:nvSpPr>
          <p:cNvPr id="246" name="Google Shape;246;p68"/>
          <p:cNvSpPr txBox="1"/>
          <p:nvPr/>
        </p:nvSpPr>
        <p:spPr>
          <a:xfrm>
            <a:off x="2088108" y="5203726"/>
            <a:ext cx="4640239" cy="3138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Figure 9: Three-node instability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69"/>
          <p:cNvSpPr txBox="1"/>
          <p:nvPr/>
        </p:nvSpPr>
        <p:spPr>
          <a:xfrm>
            <a:off x="204716" y="243216"/>
            <a:ext cx="6086901"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Example of a domain using RIP</a:t>
            </a:r>
            <a:endParaRPr b="1" i="0" sz="3200" u="none" cap="none" strike="noStrike">
              <a:solidFill>
                <a:srgbClr val="000000"/>
              </a:solidFill>
              <a:latin typeface="Arial"/>
              <a:ea typeface="Arial"/>
              <a:cs typeface="Arial"/>
              <a:sym typeface="Arial"/>
            </a:endParaRPr>
          </a:p>
        </p:txBody>
      </p:sp>
      <p:pic>
        <p:nvPicPr>
          <p:cNvPr id="253" name="Google Shape;253;p69"/>
          <p:cNvPicPr preferRelativeResize="0"/>
          <p:nvPr/>
        </p:nvPicPr>
        <p:blipFill rotWithShape="1">
          <a:blip r:embed="rId3">
            <a:alphaModFix/>
          </a:blip>
          <a:srcRect b="0" l="0" r="0" t="0"/>
          <a:stretch/>
        </p:blipFill>
        <p:spPr>
          <a:xfrm>
            <a:off x="381000" y="1962150"/>
            <a:ext cx="8318500" cy="3448050"/>
          </a:xfrm>
          <a:prstGeom prst="rect">
            <a:avLst/>
          </a:prstGeom>
          <a:noFill/>
          <a:ln>
            <a:noFill/>
          </a:ln>
        </p:spPr>
      </p:pic>
      <p:sp>
        <p:nvSpPr>
          <p:cNvPr id="254" name="Google Shape;254;p69"/>
          <p:cNvSpPr txBox="1"/>
          <p:nvPr/>
        </p:nvSpPr>
        <p:spPr>
          <a:xfrm>
            <a:off x="2088108" y="5804228"/>
            <a:ext cx="4640239" cy="3138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Figure 10: RIP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71"/>
          <p:cNvSpPr txBox="1"/>
          <p:nvPr>
            <p:ph type="title"/>
          </p:nvPr>
        </p:nvSpPr>
        <p:spPr>
          <a:xfrm>
            <a:off x="1009934" y="105480"/>
            <a:ext cx="4476466" cy="681037"/>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SzPts val="1800"/>
              <a:buNone/>
            </a:pPr>
            <a:r>
              <a:rPr b="1" lang="en-US" sz="3200"/>
              <a:t>5. Link State Routing</a:t>
            </a:r>
            <a:endParaRPr b="1" sz="3200"/>
          </a:p>
        </p:txBody>
      </p:sp>
      <p:sp>
        <p:nvSpPr>
          <p:cNvPr id="260" name="Google Shape;260;p71"/>
          <p:cNvSpPr txBox="1"/>
          <p:nvPr>
            <p:ph idx="1" type="body"/>
          </p:nvPr>
        </p:nvSpPr>
        <p:spPr>
          <a:xfrm>
            <a:off x="232569" y="953731"/>
            <a:ext cx="8678862" cy="4737385"/>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653"/>
              <a:buChar char="•"/>
            </a:pPr>
            <a:r>
              <a:rPr lang="en-US" sz="1800">
                <a:latin typeface="Times New Roman"/>
                <a:ea typeface="Times New Roman"/>
                <a:cs typeface="Times New Roman"/>
                <a:sym typeface="Times New Roman"/>
              </a:rPr>
              <a:t>Link state routing is a technique in which each router shares the knowledge of its neighborhood with every other router in the internetwork.</a:t>
            </a:r>
            <a:endParaRPr/>
          </a:p>
          <a:p>
            <a:pPr indent="-342900" lvl="0" marL="457200" rtl="0" algn="just">
              <a:lnSpc>
                <a:spcPct val="90000"/>
              </a:lnSpc>
              <a:spcBef>
                <a:spcPts val="1000"/>
              </a:spcBef>
              <a:spcAft>
                <a:spcPts val="0"/>
              </a:spcAft>
              <a:buSzPts val="1653"/>
              <a:buChar char="•"/>
            </a:pPr>
            <a:r>
              <a:rPr lang="en-US" sz="1800">
                <a:latin typeface="Times New Roman"/>
                <a:ea typeface="Times New Roman"/>
                <a:cs typeface="Times New Roman"/>
                <a:sym typeface="Times New Roman"/>
              </a:rPr>
              <a:t>While distance-vector routers use a distributed algorithm to compute their routing tables, link-state routing uses link-state routers to exchange messages that allow each router to learn the entire network topology.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653"/>
              <a:buChar char="•"/>
            </a:pPr>
            <a:r>
              <a:rPr lang="en-US" sz="1800">
                <a:latin typeface="Times New Roman"/>
                <a:ea typeface="Times New Roman"/>
                <a:cs typeface="Times New Roman"/>
                <a:sym typeface="Times New Roman"/>
              </a:rPr>
              <a:t>Based on this learned topology, each router is then able to compute its routing table by using the shortest path computation.</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653"/>
              <a:buChar char="•"/>
            </a:pPr>
            <a:r>
              <a:rPr lang="en-US" sz="1800">
                <a:latin typeface="Times New Roman"/>
                <a:ea typeface="Times New Roman"/>
                <a:cs typeface="Times New Roman"/>
                <a:sym typeface="Times New Roman"/>
              </a:rPr>
              <a:t>Each router must do the following:</a:t>
            </a:r>
            <a:endParaRPr sz="1800">
              <a:latin typeface="Times New Roman"/>
              <a:ea typeface="Times New Roman"/>
              <a:cs typeface="Times New Roman"/>
              <a:sym typeface="Times New Roman"/>
            </a:endParaRPr>
          </a:p>
          <a:p>
            <a:pPr indent="-514350" lvl="1" marL="1085850" rtl="0" algn="just">
              <a:lnSpc>
                <a:spcPct val="90000"/>
              </a:lnSpc>
              <a:spcBef>
                <a:spcPts val="1000"/>
              </a:spcBef>
              <a:spcAft>
                <a:spcPts val="0"/>
              </a:spcAft>
              <a:buSzPts val="1653"/>
              <a:buAutoNum type="arabicPeriod"/>
            </a:pPr>
            <a:r>
              <a:rPr lang="en-US" sz="1800">
                <a:latin typeface="Times New Roman"/>
                <a:ea typeface="Times New Roman"/>
                <a:cs typeface="Times New Roman"/>
                <a:sym typeface="Times New Roman"/>
              </a:rPr>
              <a:t>Discover its neighbors, learn their network address.</a:t>
            </a:r>
            <a:endParaRPr sz="1800">
              <a:latin typeface="Times New Roman"/>
              <a:ea typeface="Times New Roman"/>
              <a:cs typeface="Times New Roman"/>
              <a:sym typeface="Times New Roman"/>
            </a:endParaRPr>
          </a:p>
          <a:p>
            <a:pPr indent="-514350" lvl="1" marL="1085850" rtl="0" algn="just">
              <a:lnSpc>
                <a:spcPct val="90000"/>
              </a:lnSpc>
              <a:spcBef>
                <a:spcPts val="1000"/>
              </a:spcBef>
              <a:spcAft>
                <a:spcPts val="0"/>
              </a:spcAft>
              <a:buSzPts val="1653"/>
              <a:buAutoNum type="arabicPeriod"/>
            </a:pPr>
            <a:r>
              <a:rPr lang="en-US" sz="1800">
                <a:latin typeface="Times New Roman"/>
                <a:ea typeface="Times New Roman"/>
                <a:cs typeface="Times New Roman"/>
                <a:sym typeface="Times New Roman"/>
              </a:rPr>
              <a:t>Measure the delay or cost to each of its neighbors.</a:t>
            </a:r>
            <a:endParaRPr sz="1800">
              <a:latin typeface="Times New Roman"/>
              <a:ea typeface="Times New Roman"/>
              <a:cs typeface="Times New Roman"/>
              <a:sym typeface="Times New Roman"/>
            </a:endParaRPr>
          </a:p>
          <a:p>
            <a:pPr indent="-514350" lvl="1" marL="1085850" rtl="0" algn="just">
              <a:lnSpc>
                <a:spcPct val="90000"/>
              </a:lnSpc>
              <a:spcBef>
                <a:spcPts val="1000"/>
              </a:spcBef>
              <a:spcAft>
                <a:spcPts val="0"/>
              </a:spcAft>
              <a:buSzPts val="1653"/>
              <a:buAutoNum type="arabicPeriod"/>
            </a:pPr>
            <a:r>
              <a:rPr lang="en-US" sz="1800">
                <a:latin typeface="Times New Roman"/>
                <a:ea typeface="Times New Roman"/>
                <a:cs typeface="Times New Roman"/>
                <a:sym typeface="Times New Roman"/>
              </a:rPr>
              <a:t>Construct a packet telling all it has just learned.</a:t>
            </a:r>
            <a:endParaRPr sz="1800">
              <a:latin typeface="Times New Roman"/>
              <a:ea typeface="Times New Roman"/>
              <a:cs typeface="Times New Roman"/>
              <a:sym typeface="Times New Roman"/>
            </a:endParaRPr>
          </a:p>
          <a:p>
            <a:pPr indent="-514350" lvl="1" marL="1085850" rtl="0" algn="just">
              <a:lnSpc>
                <a:spcPct val="90000"/>
              </a:lnSpc>
              <a:spcBef>
                <a:spcPts val="1000"/>
              </a:spcBef>
              <a:spcAft>
                <a:spcPts val="0"/>
              </a:spcAft>
              <a:buSzPts val="1653"/>
              <a:buAutoNum type="arabicPeriod"/>
            </a:pPr>
            <a:r>
              <a:rPr lang="en-US" sz="1800">
                <a:latin typeface="Times New Roman"/>
                <a:ea typeface="Times New Roman"/>
                <a:cs typeface="Times New Roman"/>
                <a:sym typeface="Times New Roman"/>
              </a:rPr>
              <a:t>Send this packet to all other routers.</a:t>
            </a:r>
            <a:endParaRPr sz="1800">
              <a:latin typeface="Times New Roman"/>
              <a:ea typeface="Times New Roman"/>
              <a:cs typeface="Times New Roman"/>
              <a:sym typeface="Times New Roman"/>
            </a:endParaRPr>
          </a:p>
          <a:p>
            <a:pPr indent="-514350" lvl="1" marL="1085850" rtl="0" algn="just">
              <a:lnSpc>
                <a:spcPct val="90000"/>
              </a:lnSpc>
              <a:spcBef>
                <a:spcPts val="1000"/>
              </a:spcBef>
              <a:spcAft>
                <a:spcPts val="0"/>
              </a:spcAft>
              <a:buSzPts val="1653"/>
              <a:buAutoNum type="arabicPeriod"/>
            </a:pPr>
            <a:r>
              <a:rPr lang="en-US" sz="1800">
                <a:latin typeface="Times New Roman"/>
                <a:ea typeface="Times New Roman"/>
                <a:cs typeface="Times New Roman"/>
                <a:sym typeface="Times New Roman"/>
              </a:rPr>
              <a:t>Compute the shortest path to every other router.</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2571"/>
              <a:buFont typeface="Noto Sans Symbols"/>
              <a:buNone/>
            </a:pPr>
            <a:r>
              <a:t/>
            </a:r>
            <a:endParaRPr sz="2800">
              <a:latin typeface="Times New Roman"/>
              <a:ea typeface="Times New Roman"/>
              <a:cs typeface="Times New Roman"/>
              <a:sym typeface="Times New Roman"/>
            </a:endParaRPr>
          </a:p>
          <a:p>
            <a:pPr indent="-400050" lvl="0" marL="514350" rtl="0" algn="l">
              <a:lnSpc>
                <a:spcPct val="90000"/>
              </a:lnSpc>
              <a:spcBef>
                <a:spcPts val="1000"/>
              </a:spcBef>
              <a:spcAft>
                <a:spcPts val="0"/>
              </a:spcAft>
              <a:buSzPts val="2571"/>
              <a:buFont typeface="Arial"/>
              <a:buNone/>
            </a:pPr>
            <a:r>
              <a:t/>
            </a:r>
            <a:endParaRPr sz="2800"/>
          </a:p>
        </p:txBody>
      </p:sp>
      <p:sp>
        <p:nvSpPr>
          <p:cNvPr id="261" name="Google Shape;261;p71"/>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73"/>
          <p:cNvSpPr txBox="1"/>
          <p:nvPr>
            <p:ph idx="1" type="body"/>
          </p:nvPr>
        </p:nvSpPr>
        <p:spPr>
          <a:xfrm>
            <a:off x="286544" y="1110342"/>
            <a:ext cx="8570912" cy="4785491"/>
          </a:xfrm>
          <a:prstGeom prst="rect">
            <a:avLst/>
          </a:prstGeom>
          <a:noFill/>
          <a:ln>
            <a:noFill/>
          </a:ln>
        </p:spPr>
        <p:txBody>
          <a:bodyPr anchorCtr="0" anchor="t" bIns="45700" lIns="91425" spcFirstLastPara="1" rIns="91425" wrap="square" tIns="45700">
            <a:normAutofit/>
          </a:bodyPr>
          <a:lstStyle/>
          <a:p>
            <a:pPr indent="0" lvl="0" marL="114300" rtl="0" algn="just">
              <a:lnSpc>
                <a:spcPct val="120000"/>
              </a:lnSpc>
              <a:spcBef>
                <a:spcPts val="1000"/>
              </a:spcBef>
              <a:spcAft>
                <a:spcPts val="0"/>
              </a:spcAft>
              <a:buSzPts val="1800"/>
              <a:buNone/>
            </a:pPr>
            <a:r>
              <a:rPr lang="en-US" sz="1800">
                <a:solidFill>
                  <a:srgbClr val="FF0000"/>
                </a:solidFill>
                <a:latin typeface="Times New Roman"/>
                <a:ea typeface="Times New Roman"/>
                <a:cs typeface="Times New Roman"/>
                <a:sym typeface="Times New Roman"/>
              </a:rPr>
              <a:t>Step 1: Learning about the Neighbors</a:t>
            </a:r>
            <a:endParaRPr sz="1800">
              <a:solidFill>
                <a:srgbClr val="FF0000"/>
              </a:solidFill>
              <a:latin typeface="Times New Roman"/>
              <a:ea typeface="Times New Roman"/>
              <a:cs typeface="Times New Roman"/>
              <a:sym typeface="Times New Roman"/>
            </a:endParaRPr>
          </a:p>
          <a:p>
            <a:pPr indent="-342900" lvl="1" marL="914400" rtl="0" algn="just">
              <a:lnSpc>
                <a:spcPct val="120000"/>
              </a:lnSpc>
              <a:spcBef>
                <a:spcPts val="500"/>
              </a:spcBef>
              <a:spcAft>
                <a:spcPts val="0"/>
              </a:spcAft>
              <a:buSzPts val="1800"/>
              <a:buChar char="•"/>
            </a:pPr>
            <a:r>
              <a:rPr lang="en-US" sz="1800">
                <a:latin typeface="Times New Roman"/>
                <a:ea typeface="Times New Roman"/>
                <a:cs typeface="Times New Roman"/>
                <a:sym typeface="Times New Roman"/>
              </a:rPr>
              <a:t>Upon boot of router,</a:t>
            </a:r>
            <a:endParaRPr sz="18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Send HELLO packet on each point-to-point line</a:t>
            </a:r>
            <a:endParaRPr sz="18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Routers are supposed to send reply with a globally unique name</a:t>
            </a:r>
            <a:endParaRPr sz="18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lang="en-US" sz="1800">
                <a:solidFill>
                  <a:srgbClr val="FF0000"/>
                </a:solidFill>
                <a:latin typeface="Times New Roman"/>
                <a:ea typeface="Times New Roman"/>
                <a:cs typeface="Times New Roman"/>
                <a:sym typeface="Times New Roman"/>
              </a:rPr>
              <a:t>Step 2: Measuring the Line Cost:</a:t>
            </a:r>
            <a:endParaRPr sz="1800">
              <a:latin typeface="Times New Roman"/>
              <a:ea typeface="Times New Roman"/>
              <a:cs typeface="Times New Roman"/>
              <a:sym typeface="Times New Roman"/>
            </a:endParaRPr>
          </a:p>
          <a:p>
            <a:pPr indent="-342900" lvl="1" marL="914400" rtl="0" algn="just">
              <a:lnSpc>
                <a:spcPct val="120000"/>
              </a:lnSpc>
              <a:spcBef>
                <a:spcPts val="500"/>
              </a:spcBef>
              <a:spcAft>
                <a:spcPts val="0"/>
              </a:spcAft>
              <a:buSzPts val="1800"/>
              <a:buChar char="•"/>
            </a:pPr>
            <a:r>
              <a:rPr lang="en-US" sz="1800">
                <a:latin typeface="Times New Roman"/>
                <a:ea typeface="Times New Roman"/>
                <a:cs typeface="Times New Roman"/>
                <a:sym typeface="Times New Roman"/>
              </a:rPr>
              <a:t>Measure round-trip delay using ECHO Packet and wait for its reply</a:t>
            </a:r>
            <a:endParaRPr sz="1800">
              <a:latin typeface="Times New Roman"/>
              <a:ea typeface="Times New Roman"/>
              <a:cs typeface="Times New Roman"/>
              <a:sym typeface="Times New Roman"/>
            </a:endParaRPr>
          </a:p>
          <a:p>
            <a:pPr indent="-342900" lvl="1" marL="914400" rtl="0" algn="just">
              <a:lnSpc>
                <a:spcPct val="120000"/>
              </a:lnSpc>
              <a:spcBef>
                <a:spcPts val="500"/>
              </a:spcBef>
              <a:spcAft>
                <a:spcPts val="0"/>
              </a:spcAft>
              <a:buSzPts val="1800"/>
              <a:buChar char="•"/>
            </a:pPr>
            <a:r>
              <a:rPr lang="en-US" sz="1800">
                <a:latin typeface="Times New Roman"/>
                <a:ea typeface="Times New Roman"/>
                <a:cs typeface="Times New Roman"/>
                <a:sym typeface="Times New Roman"/>
              </a:rPr>
              <a:t>Take load into account?  Yes. Arguments both ways: when choice is given to router having same number of hops from S to D.</a:t>
            </a:r>
            <a:endParaRPr sz="18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Yes!  preference for unloaded line as shortest path.</a:t>
            </a:r>
            <a:endParaRPr sz="18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No!   where oscillations are possible.</a:t>
            </a:r>
            <a:endParaRPr sz="1800">
              <a:latin typeface="Times New Roman"/>
              <a:ea typeface="Times New Roman"/>
              <a:cs typeface="Times New Roman"/>
              <a:sym typeface="Times New Roman"/>
            </a:endParaRPr>
          </a:p>
          <a:p>
            <a:pPr indent="-342900" lvl="1" marL="914400" rtl="0" algn="just">
              <a:lnSpc>
                <a:spcPct val="120000"/>
              </a:lnSpc>
              <a:spcBef>
                <a:spcPts val="500"/>
              </a:spcBef>
              <a:spcAft>
                <a:spcPts val="0"/>
              </a:spcAft>
              <a:buSzPts val="1800"/>
              <a:buChar char="•"/>
            </a:pPr>
            <a:r>
              <a:rPr lang="en-US" sz="1800">
                <a:latin typeface="Times New Roman"/>
                <a:ea typeface="Times New Roman"/>
                <a:cs typeface="Times New Roman"/>
                <a:sym typeface="Times New Roman"/>
              </a:rPr>
              <a:t>Better Solution? Distribute Load over multiple lines.</a:t>
            </a:r>
            <a:endParaRPr sz="1800">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a:p>
          <a:p>
            <a:pPr indent="-228600" lvl="0" marL="457200" rtl="0" algn="l">
              <a:lnSpc>
                <a:spcPct val="120000"/>
              </a:lnSpc>
              <a:spcBef>
                <a:spcPts val="1000"/>
              </a:spcBef>
              <a:spcAft>
                <a:spcPts val="0"/>
              </a:spcAft>
              <a:buSzPts val="1800"/>
              <a:buNone/>
            </a:pPr>
            <a:r>
              <a:t/>
            </a:r>
            <a:endParaRPr/>
          </a:p>
        </p:txBody>
      </p:sp>
      <p:sp>
        <p:nvSpPr>
          <p:cNvPr id="267" name="Google Shape;267;p73"/>
          <p:cNvSpPr txBox="1"/>
          <p:nvPr>
            <p:ph type="title"/>
          </p:nvPr>
        </p:nvSpPr>
        <p:spPr>
          <a:xfrm>
            <a:off x="136476" y="0"/>
            <a:ext cx="5745709" cy="681037"/>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SzPts val="1800"/>
              <a:buNone/>
            </a:pPr>
            <a:r>
              <a:rPr b="1" lang="en-US" sz="3200"/>
              <a:t>Link State: Step by Step Details </a:t>
            </a:r>
            <a:endParaRPr b="1" sz="3200"/>
          </a:p>
        </p:txBody>
      </p:sp>
      <p:sp>
        <p:nvSpPr>
          <p:cNvPr id="268" name="Google Shape;268;p73"/>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74"/>
          <p:cNvSpPr txBox="1"/>
          <p:nvPr>
            <p:ph type="title"/>
          </p:nvPr>
        </p:nvSpPr>
        <p:spPr>
          <a:xfrm>
            <a:off x="0" y="204717"/>
            <a:ext cx="5486040" cy="57320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b="1" lang="en-US" sz="3200"/>
              <a:t>Measuring Line Cost</a:t>
            </a:r>
            <a:endParaRPr b="1" sz="3200"/>
          </a:p>
        </p:txBody>
      </p:sp>
      <p:pic>
        <p:nvPicPr>
          <p:cNvPr descr="5-12" id="274" name="Google Shape;274;p74"/>
          <p:cNvPicPr preferRelativeResize="0"/>
          <p:nvPr/>
        </p:nvPicPr>
        <p:blipFill rotWithShape="1">
          <a:blip r:embed="rId3">
            <a:alphaModFix/>
          </a:blip>
          <a:srcRect b="0" l="0" r="0" t="0"/>
          <a:stretch/>
        </p:blipFill>
        <p:spPr>
          <a:xfrm>
            <a:off x="1369219" y="1839171"/>
            <a:ext cx="6405562" cy="3481387"/>
          </a:xfrm>
          <a:prstGeom prst="rect">
            <a:avLst/>
          </a:prstGeom>
          <a:noFill/>
          <a:ln>
            <a:noFill/>
          </a:ln>
        </p:spPr>
      </p:pic>
      <p:sp>
        <p:nvSpPr>
          <p:cNvPr id="275" name="Google Shape;275;p74"/>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
        <p:nvSpPr>
          <p:cNvPr id="276" name="Google Shape;276;p74"/>
          <p:cNvSpPr/>
          <p:nvPr/>
        </p:nvSpPr>
        <p:spPr>
          <a:xfrm>
            <a:off x="1835624" y="5598473"/>
            <a:ext cx="5725236" cy="480131"/>
          </a:xfrm>
          <a:prstGeom prst="rect">
            <a:avLst/>
          </a:prstGeom>
          <a:noFill/>
          <a:ln>
            <a:noFill/>
          </a:ln>
        </p:spPr>
        <p:txBody>
          <a:bodyPr anchorCtr="0" anchor="t" bIns="45700" lIns="91425" spcFirstLastPara="1" rIns="91425" wrap="square" tIns="45700">
            <a:spAutoFit/>
          </a:bodyPr>
          <a:lstStyle/>
          <a:p>
            <a:pPr indent="-342900" lvl="0" marL="457200" marR="0" rtl="0" algn="ctr">
              <a:lnSpc>
                <a:spcPct val="9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Figure 11: A subnet in which the East and West parts are connected by two lines.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75"/>
          <p:cNvSpPr txBox="1"/>
          <p:nvPr>
            <p:ph idx="1" type="body"/>
          </p:nvPr>
        </p:nvSpPr>
        <p:spPr>
          <a:xfrm>
            <a:off x="202210" y="1240872"/>
            <a:ext cx="5764368" cy="2297236"/>
          </a:xfrm>
          <a:prstGeom prst="rect">
            <a:avLst/>
          </a:prstGeom>
          <a:noFill/>
          <a:ln>
            <a:noFill/>
          </a:ln>
        </p:spPr>
        <p:txBody>
          <a:bodyPr anchorCtr="0" anchor="t" bIns="0" lIns="0" spcFirstLastPara="1" rIns="0" wrap="square" tIns="0">
            <a:normAutofit/>
          </a:bodyPr>
          <a:lstStyle/>
          <a:p>
            <a:pPr indent="-342900" lvl="1" marL="914400" rtl="0" algn="l">
              <a:lnSpc>
                <a:spcPct val="120000"/>
              </a:lnSpc>
              <a:spcBef>
                <a:spcPts val="500"/>
              </a:spcBef>
              <a:spcAft>
                <a:spcPts val="0"/>
              </a:spcAft>
              <a:buSzPts val="1800"/>
              <a:buChar char="•"/>
            </a:pPr>
            <a:r>
              <a:rPr lang="en-US" sz="1600">
                <a:latin typeface="Times New Roman"/>
                <a:ea typeface="Times New Roman"/>
                <a:cs typeface="Times New Roman"/>
                <a:sym typeface="Times New Roman"/>
              </a:rPr>
              <a:t>Packet containing:</a:t>
            </a:r>
            <a:endParaRPr sz="1600">
              <a:latin typeface="Times New Roman"/>
              <a:ea typeface="Times New Roman"/>
              <a:cs typeface="Times New Roman"/>
              <a:sym typeface="Times New Roman"/>
            </a:endParaRPr>
          </a:p>
          <a:p>
            <a:pPr indent="-342900" lvl="2" marL="1371600" rtl="0" algn="l">
              <a:lnSpc>
                <a:spcPct val="12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Identity of sender: Sequence number + age</a:t>
            </a:r>
            <a:endParaRPr sz="1600">
              <a:latin typeface="Times New Roman"/>
              <a:ea typeface="Times New Roman"/>
              <a:cs typeface="Times New Roman"/>
              <a:sym typeface="Times New Roman"/>
            </a:endParaRPr>
          </a:p>
          <a:p>
            <a:pPr indent="-342900" lvl="2" marL="1371600" rtl="0" algn="l">
              <a:lnSpc>
                <a:spcPct val="12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For each neighbour : name + distance</a:t>
            </a:r>
            <a:endParaRPr sz="1600">
              <a:latin typeface="Times New Roman"/>
              <a:ea typeface="Times New Roman"/>
              <a:cs typeface="Times New Roman"/>
              <a:sym typeface="Times New Roman"/>
            </a:endParaRPr>
          </a:p>
          <a:p>
            <a:pPr indent="-342900" lvl="1" marL="914400" rtl="0" algn="l">
              <a:lnSpc>
                <a:spcPct val="120000"/>
              </a:lnSpc>
              <a:spcBef>
                <a:spcPts val="500"/>
              </a:spcBef>
              <a:spcAft>
                <a:spcPts val="0"/>
              </a:spcAft>
              <a:buSzPts val="1800"/>
              <a:buChar char="•"/>
            </a:pPr>
            <a:r>
              <a:rPr lang="en-US" sz="1600">
                <a:latin typeface="Times New Roman"/>
                <a:ea typeface="Times New Roman"/>
                <a:cs typeface="Times New Roman"/>
                <a:sym typeface="Times New Roman"/>
              </a:rPr>
              <a:t>When to build the link state packets?</a:t>
            </a:r>
            <a:endParaRPr sz="1600">
              <a:latin typeface="Times New Roman"/>
              <a:ea typeface="Times New Roman"/>
              <a:cs typeface="Times New Roman"/>
              <a:sym typeface="Times New Roman"/>
            </a:endParaRPr>
          </a:p>
          <a:p>
            <a:pPr indent="-342900" lvl="2" marL="1371600" rtl="0" algn="l">
              <a:lnSpc>
                <a:spcPct val="12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Periodically</a:t>
            </a:r>
            <a:endParaRPr sz="1600">
              <a:latin typeface="Times New Roman"/>
              <a:ea typeface="Times New Roman"/>
              <a:cs typeface="Times New Roman"/>
              <a:sym typeface="Times New Roman"/>
            </a:endParaRPr>
          </a:p>
          <a:p>
            <a:pPr indent="-342900" lvl="2" marL="1371600" rtl="0" algn="l">
              <a:lnSpc>
                <a:spcPct val="12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when significant events occur</a:t>
            </a:r>
            <a:endParaRPr sz="1600">
              <a:latin typeface="Times New Roman"/>
              <a:ea typeface="Times New Roman"/>
              <a:cs typeface="Times New Roman"/>
              <a:sym typeface="Times New Roman"/>
            </a:endParaRPr>
          </a:p>
        </p:txBody>
      </p:sp>
      <p:sp>
        <p:nvSpPr>
          <p:cNvPr id="282" name="Google Shape;282;p75"/>
          <p:cNvSpPr txBox="1"/>
          <p:nvPr/>
        </p:nvSpPr>
        <p:spPr>
          <a:xfrm>
            <a:off x="0" y="857932"/>
            <a:ext cx="5423174"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Times New Roman"/>
                <a:ea typeface="Times New Roman"/>
                <a:cs typeface="Times New Roman"/>
                <a:sym typeface="Times New Roman"/>
              </a:rPr>
              <a:t>Step 3: Building Link State Packets:</a:t>
            </a:r>
            <a:endParaRPr b="0" i="0" sz="1800" u="none" cap="none" strike="noStrike">
              <a:solidFill>
                <a:srgbClr val="FF0000"/>
              </a:solidFill>
              <a:latin typeface="Arial"/>
              <a:ea typeface="Arial"/>
              <a:cs typeface="Arial"/>
              <a:sym typeface="Arial"/>
            </a:endParaRPr>
          </a:p>
        </p:txBody>
      </p:sp>
      <p:sp>
        <p:nvSpPr>
          <p:cNvPr id="283" name="Google Shape;283;p75"/>
          <p:cNvSpPr txBox="1"/>
          <p:nvPr>
            <p:ph type="title"/>
          </p:nvPr>
        </p:nvSpPr>
        <p:spPr>
          <a:xfrm>
            <a:off x="0" y="97987"/>
            <a:ext cx="6168788" cy="681037"/>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SzPts val="1800"/>
              <a:buNone/>
            </a:pPr>
            <a:r>
              <a:rPr b="1" lang="en-US" sz="3200"/>
              <a:t>Link State: Step by Step Details </a:t>
            </a:r>
            <a:endParaRPr b="1" sz="3200"/>
          </a:p>
        </p:txBody>
      </p:sp>
      <p:pic>
        <p:nvPicPr>
          <p:cNvPr descr="5-13" id="284" name="Google Shape;284;p75"/>
          <p:cNvPicPr preferRelativeResize="0"/>
          <p:nvPr/>
        </p:nvPicPr>
        <p:blipFill rotWithShape="1">
          <a:blip r:embed="rId3">
            <a:alphaModFix/>
          </a:blip>
          <a:srcRect b="0" l="0" r="0" t="0"/>
          <a:stretch/>
        </p:blipFill>
        <p:spPr>
          <a:xfrm>
            <a:off x="352540" y="3597436"/>
            <a:ext cx="8193669" cy="2197289"/>
          </a:xfrm>
          <a:prstGeom prst="rect">
            <a:avLst/>
          </a:prstGeom>
          <a:noFill/>
          <a:ln>
            <a:noFill/>
          </a:ln>
        </p:spPr>
      </p:pic>
      <p:sp>
        <p:nvSpPr>
          <p:cNvPr id="285" name="Google Shape;285;p75"/>
          <p:cNvSpPr txBox="1"/>
          <p:nvPr/>
        </p:nvSpPr>
        <p:spPr>
          <a:xfrm>
            <a:off x="834930" y="5854053"/>
            <a:ext cx="6955525" cy="525794"/>
          </a:xfrm>
          <a:prstGeom prst="rect">
            <a:avLst/>
          </a:prstGeom>
          <a:noFill/>
          <a:ln>
            <a:noFill/>
          </a:ln>
        </p:spPr>
        <p:txBody>
          <a:bodyPr anchorCtr="0" anchor="t" bIns="45700" lIns="91425" spcFirstLastPara="1" rIns="91425" wrap="square" tIns="45700">
            <a:normAutofit/>
          </a:bodyPr>
          <a:lstStyle/>
          <a:p>
            <a:pPr indent="-342900" lvl="0" marL="457200" marR="0" rtl="0" algn="ctr">
              <a:lnSpc>
                <a:spcPct val="90000"/>
              </a:lnSpc>
              <a:spcBef>
                <a:spcPts val="1000"/>
              </a:spcBef>
              <a:spcAft>
                <a:spcPts val="0"/>
              </a:spcAft>
              <a:buClr>
                <a:schemeClr val="dk1"/>
              </a:buClr>
              <a:buSzPts val="1800"/>
              <a:buFont typeface="Arial"/>
              <a:buNone/>
            </a:pPr>
            <a:r>
              <a:rPr b="0" i="0" lang="en-US" sz="1600" u="none" cap="none" strike="noStrike">
                <a:solidFill>
                  <a:schemeClr val="dk1"/>
                </a:solidFill>
                <a:latin typeface="Times New Roman"/>
                <a:ea typeface="Times New Roman"/>
                <a:cs typeface="Times New Roman"/>
                <a:sym typeface="Times New Roman"/>
              </a:rPr>
              <a:t>Figure: 12 (a) A subnet.  (b) The link state packets for this subnet.</a:t>
            </a:r>
            <a:endParaRPr b="0" i="0" sz="1600" u="none" cap="none" strike="noStrike">
              <a:solidFill>
                <a:schemeClr val="dk1"/>
              </a:solidFill>
              <a:latin typeface="Times New Roman"/>
              <a:ea typeface="Times New Roman"/>
              <a:cs typeface="Times New Roman"/>
              <a:sym typeface="Times New Roman"/>
            </a:endParaRPr>
          </a:p>
        </p:txBody>
      </p:sp>
      <p:sp>
        <p:nvSpPr>
          <p:cNvPr id="286" name="Google Shape;286;p75"/>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77"/>
          <p:cNvSpPr txBox="1"/>
          <p:nvPr>
            <p:ph idx="1" type="body"/>
          </p:nvPr>
        </p:nvSpPr>
        <p:spPr>
          <a:xfrm>
            <a:off x="273811" y="1110342"/>
            <a:ext cx="8447087" cy="5316441"/>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2090"/>
              <a:buNone/>
            </a:pPr>
            <a:r>
              <a:rPr lang="en-US" sz="1800">
                <a:solidFill>
                  <a:srgbClr val="FF0000"/>
                </a:solidFill>
                <a:latin typeface="Times New Roman"/>
                <a:ea typeface="Times New Roman"/>
                <a:cs typeface="Times New Roman"/>
                <a:sym typeface="Times New Roman"/>
              </a:rPr>
              <a:t>Step 4: Distributing Link State Packets:</a:t>
            </a:r>
            <a:endParaRPr sz="1800">
              <a:latin typeface="Times New Roman"/>
              <a:ea typeface="Times New Roman"/>
              <a:cs typeface="Times New Roman"/>
              <a:sym typeface="Times New Roman"/>
            </a:endParaRPr>
          </a:p>
          <a:p>
            <a:pPr indent="-342900" lvl="0" marL="457200" rtl="0" algn="just">
              <a:lnSpc>
                <a:spcPct val="120000"/>
              </a:lnSpc>
              <a:spcBef>
                <a:spcPts val="1000"/>
              </a:spcBef>
              <a:spcAft>
                <a:spcPts val="0"/>
              </a:spcAft>
              <a:buSzPts val="2090"/>
              <a:buChar char="•"/>
            </a:pPr>
            <a:r>
              <a:rPr lang="en-US" sz="1800">
                <a:latin typeface="Times New Roman"/>
                <a:ea typeface="Times New Roman"/>
                <a:cs typeface="Times New Roman"/>
                <a:sym typeface="Times New Roman"/>
              </a:rPr>
              <a:t>Distributing link state packets: Trickiest part of algorithm</a:t>
            </a:r>
            <a:endParaRPr sz="18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2090"/>
              <a:buFont typeface="Noto Sans Symbols"/>
              <a:buChar char="⮚"/>
            </a:pPr>
            <a:r>
              <a:rPr lang="en-US" sz="1800">
                <a:latin typeface="Times New Roman"/>
                <a:ea typeface="Times New Roman"/>
                <a:cs typeface="Times New Roman"/>
                <a:sym typeface="Times New Roman"/>
              </a:rPr>
              <a:t>Arrival time for packets different</a:t>
            </a:r>
            <a:endParaRPr sz="18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2090"/>
              <a:buFont typeface="Noto Sans Symbols"/>
              <a:buChar char="⮚"/>
            </a:pPr>
            <a:r>
              <a:rPr lang="en-US" sz="1800">
                <a:latin typeface="Times New Roman"/>
                <a:ea typeface="Times New Roman"/>
                <a:cs typeface="Times New Roman"/>
                <a:sym typeface="Times New Roman"/>
              </a:rPr>
              <a:t>How to keep consistent routing tables?</a:t>
            </a:r>
            <a:endParaRPr sz="1800">
              <a:latin typeface="Times New Roman"/>
              <a:ea typeface="Times New Roman"/>
              <a:cs typeface="Times New Roman"/>
              <a:sym typeface="Times New Roman"/>
            </a:endParaRPr>
          </a:p>
          <a:p>
            <a:pPr indent="-342900" lvl="1" marL="914400" rtl="0" algn="just">
              <a:lnSpc>
                <a:spcPct val="120000"/>
              </a:lnSpc>
              <a:spcBef>
                <a:spcPts val="500"/>
              </a:spcBef>
              <a:spcAft>
                <a:spcPts val="0"/>
              </a:spcAft>
              <a:buSzPts val="2090"/>
              <a:buChar char="•"/>
            </a:pPr>
            <a:r>
              <a:rPr lang="en-US" sz="1800">
                <a:latin typeface="Times New Roman"/>
                <a:ea typeface="Times New Roman"/>
                <a:cs typeface="Times New Roman"/>
                <a:sym typeface="Times New Roman"/>
              </a:rPr>
              <a:t>Basic algorithm: Flooding + Sequence number (in each packet) to limit  duplicates.</a:t>
            </a:r>
            <a:endParaRPr sz="1800">
              <a:latin typeface="Times New Roman"/>
              <a:ea typeface="Times New Roman"/>
              <a:cs typeface="Times New Roman"/>
              <a:sym typeface="Times New Roman"/>
            </a:endParaRPr>
          </a:p>
          <a:p>
            <a:pPr indent="-342900" lvl="1" marL="914400" rtl="0" algn="just">
              <a:lnSpc>
                <a:spcPct val="120000"/>
              </a:lnSpc>
              <a:spcBef>
                <a:spcPts val="500"/>
              </a:spcBef>
              <a:spcAft>
                <a:spcPts val="0"/>
              </a:spcAft>
              <a:buSzPts val="2090"/>
              <a:buChar char="•"/>
            </a:pPr>
            <a:r>
              <a:rPr lang="en-US" sz="1800">
                <a:latin typeface="Times New Roman"/>
                <a:ea typeface="Times New Roman"/>
                <a:cs typeface="Times New Roman"/>
                <a:sym typeface="Times New Roman"/>
              </a:rPr>
              <a:t>Manageable problems</a:t>
            </a:r>
            <a:endParaRPr sz="18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2090"/>
              <a:buFont typeface="Noto Sans Symbols"/>
              <a:buChar char="⮚"/>
            </a:pPr>
            <a:r>
              <a:rPr lang="en-US" sz="1800">
                <a:latin typeface="Times New Roman"/>
                <a:ea typeface="Times New Roman"/>
                <a:cs typeface="Times New Roman"/>
                <a:sym typeface="Times New Roman"/>
              </a:rPr>
              <a:t>Wrap around of sequence numbers results to wrong data. Solution? Use 32 bit sequence number. </a:t>
            </a:r>
            <a:endParaRPr/>
          </a:p>
          <a:p>
            <a:pPr indent="-342900" lvl="2" marL="1371600" rtl="0" algn="just">
              <a:lnSpc>
                <a:spcPct val="120000"/>
              </a:lnSpc>
              <a:spcBef>
                <a:spcPts val="500"/>
              </a:spcBef>
              <a:spcAft>
                <a:spcPts val="0"/>
              </a:spcAft>
              <a:buSzPts val="2090"/>
              <a:buFont typeface="Noto Sans Symbols"/>
              <a:buChar char="⮚"/>
            </a:pPr>
            <a:r>
              <a:rPr lang="en-US" sz="1800">
                <a:latin typeface="Times New Roman"/>
                <a:ea typeface="Times New Roman"/>
                <a:cs typeface="Times New Roman"/>
                <a:sym typeface="Times New Roman"/>
              </a:rPr>
              <a:t>Wrong sequence number used in case of lost in case of crash and corrupted data transmitted.</a:t>
            </a:r>
            <a:endParaRPr sz="1800">
              <a:latin typeface="Times New Roman"/>
              <a:ea typeface="Times New Roman"/>
              <a:cs typeface="Times New Roman"/>
              <a:sym typeface="Times New Roman"/>
            </a:endParaRPr>
          </a:p>
          <a:p>
            <a:pPr indent="-342900" lvl="1" marL="914400" rtl="0" algn="just">
              <a:lnSpc>
                <a:spcPct val="120000"/>
              </a:lnSpc>
              <a:spcBef>
                <a:spcPts val="500"/>
              </a:spcBef>
              <a:spcAft>
                <a:spcPts val="0"/>
              </a:spcAft>
              <a:buSzPts val="2090"/>
              <a:buChar char="•"/>
            </a:pPr>
            <a:r>
              <a:rPr lang="en-US" sz="1800">
                <a:latin typeface="Times New Roman"/>
                <a:ea typeface="Times New Roman"/>
                <a:cs typeface="Times New Roman"/>
                <a:sym typeface="Times New Roman"/>
              </a:rPr>
              <a:t>Solution? include the age of each packet after the sequence number and decrement it once per second. When the age hits zero, the information from that router is discarded. </a:t>
            </a:r>
            <a:endParaRPr sz="1800">
              <a:latin typeface="Times New Roman"/>
              <a:ea typeface="Times New Roman"/>
              <a:cs typeface="Times New Roman"/>
              <a:sym typeface="Times New Roman"/>
            </a:endParaRPr>
          </a:p>
          <a:p>
            <a:pPr indent="-342900" lvl="2" marL="1371600" rtl="0" algn="l">
              <a:lnSpc>
                <a:spcPct val="120000"/>
              </a:lnSpc>
              <a:spcBef>
                <a:spcPts val="500"/>
              </a:spcBef>
              <a:spcAft>
                <a:spcPts val="0"/>
              </a:spcAft>
              <a:buSzPts val="2323"/>
              <a:buFont typeface="Noto Sans Symbols"/>
              <a:buNone/>
            </a:pPr>
            <a:r>
              <a:t/>
            </a:r>
            <a:endParaRPr/>
          </a:p>
          <a:p>
            <a:pPr indent="-228600" lvl="0" marL="457200" rtl="0" algn="l">
              <a:lnSpc>
                <a:spcPct val="90000"/>
              </a:lnSpc>
              <a:spcBef>
                <a:spcPts val="1000"/>
              </a:spcBef>
              <a:spcAft>
                <a:spcPts val="0"/>
              </a:spcAft>
              <a:buSzPts val="2323"/>
              <a:buNone/>
            </a:pPr>
            <a:r>
              <a:t/>
            </a:r>
            <a:endParaRPr sz="2000"/>
          </a:p>
          <a:p>
            <a:pPr indent="-228600" lvl="0" marL="457200" rtl="0" algn="l">
              <a:lnSpc>
                <a:spcPct val="90000"/>
              </a:lnSpc>
              <a:spcBef>
                <a:spcPts val="1000"/>
              </a:spcBef>
              <a:spcAft>
                <a:spcPts val="0"/>
              </a:spcAft>
              <a:buSzPts val="2323"/>
              <a:buNone/>
            </a:pPr>
            <a:r>
              <a:t/>
            </a:r>
            <a:endParaRPr sz="2000"/>
          </a:p>
        </p:txBody>
      </p:sp>
      <p:sp>
        <p:nvSpPr>
          <p:cNvPr id="292" name="Google Shape;292;p77"/>
          <p:cNvSpPr txBox="1"/>
          <p:nvPr>
            <p:ph type="title"/>
          </p:nvPr>
        </p:nvSpPr>
        <p:spPr>
          <a:xfrm>
            <a:off x="0" y="97987"/>
            <a:ext cx="6237027" cy="681037"/>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SzPts val="1800"/>
              <a:buNone/>
            </a:pPr>
            <a:r>
              <a:rPr b="1" lang="en-US" sz="3200"/>
              <a:t>Link State: Step by Step Details </a:t>
            </a:r>
            <a:endParaRPr b="1" sz="3200"/>
          </a:p>
        </p:txBody>
      </p:sp>
      <p:sp>
        <p:nvSpPr>
          <p:cNvPr id="293" name="Google Shape;293;p7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78"/>
          <p:cNvSpPr txBox="1"/>
          <p:nvPr>
            <p:ph type="title"/>
          </p:nvPr>
        </p:nvSpPr>
        <p:spPr>
          <a:xfrm>
            <a:off x="186611" y="23642"/>
            <a:ext cx="6145949" cy="914040"/>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SzPts val="1800"/>
              <a:buNone/>
            </a:pPr>
            <a:r>
              <a:rPr b="1" lang="en-US" sz="3200"/>
              <a:t>Distributing the Link State Packets</a:t>
            </a:r>
            <a:endParaRPr b="1" sz="3200"/>
          </a:p>
        </p:txBody>
      </p:sp>
      <p:sp>
        <p:nvSpPr>
          <p:cNvPr id="299" name="Google Shape;299;p78"/>
          <p:cNvSpPr txBox="1"/>
          <p:nvPr>
            <p:ph idx="1" type="body"/>
          </p:nvPr>
        </p:nvSpPr>
        <p:spPr>
          <a:xfrm>
            <a:off x="186612" y="1128658"/>
            <a:ext cx="8229240" cy="3977280"/>
          </a:xfrm>
          <a:prstGeom prst="rect">
            <a:avLst/>
          </a:prstGeom>
          <a:noFill/>
          <a:ln>
            <a:noFill/>
          </a:ln>
        </p:spPr>
        <p:txBody>
          <a:bodyPr anchorCtr="0" anchor="t" bIns="45700" lIns="91425" spcFirstLastPara="1" rIns="91425" wrap="square" tIns="45700">
            <a:normAutofit/>
          </a:bodyPr>
          <a:lstStyle/>
          <a:p>
            <a:pPr indent="-342900" lvl="0" marL="457200" rtl="0" algn="ctr">
              <a:lnSpc>
                <a:spcPct val="90000"/>
              </a:lnSpc>
              <a:spcBef>
                <a:spcPts val="1000"/>
              </a:spcBef>
              <a:spcAft>
                <a:spcPts val="0"/>
              </a:spcAft>
              <a:buSzPts val="1800"/>
              <a:buFont typeface="Arial"/>
              <a:buNone/>
            </a:pPr>
            <a:r>
              <a:rPr lang="en-US">
                <a:latin typeface="Times New Roman"/>
                <a:ea typeface="Times New Roman"/>
                <a:cs typeface="Times New Roman"/>
                <a:sym typeface="Times New Roman"/>
              </a:rPr>
              <a:t>The packet buffer for router B in the previous slide.</a:t>
            </a:r>
            <a:endParaRPr>
              <a:latin typeface="Times New Roman"/>
              <a:ea typeface="Times New Roman"/>
              <a:cs typeface="Times New Roman"/>
              <a:sym typeface="Times New Roman"/>
            </a:endParaRPr>
          </a:p>
        </p:txBody>
      </p:sp>
      <p:pic>
        <p:nvPicPr>
          <p:cNvPr descr="5-14" id="300" name="Google Shape;300;p78"/>
          <p:cNvPicPr preferRelativeResize="0"/>
          <p:nvPr/>
        </p:nvPicPr>
        <p:blipFill rotWithShape="1">
          <a:blip r:embed="rId3">
            <a:alphaModFix/>
          </a:blip>
          <a:srcRect b="0" l="0" r="0" t="0"/>
          <a:stretch/>
        </p:blipFill>
        <p:spPr>
          <a:xfrm>
            <a:off x="578364" y="1954075"/>
            <a:ext cx="7837488" cy="2681288"/>
          </a:xfrm>
          <a:prstGeom prst="rect">
            <a:avLst/>
          </a:prstGeom>
          <a:noFill/>
          <a:ln>
            <a:noFill/>
          </a:ln>
        </p:spPr>
      </p:pic>
      <p:sp>
        <p:nvSpPr>
          <p:cNvPr id="301" name="Google Shape;301;p78"/>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9"/>
          <p:cNvSpPr txBox="1"/>
          <p:nvPr>
            <p:ph type="title"/>
          </p:nvPr>
        </p:nvSpPr>
        <p:spPr>
          <a:xfrm>
            <a:off x="352540" y="152088"/>
            <a:ext cx="5486040" cy="91404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1" lang="en-US" sz="3200">
                <a:solidFill>
                  <a:schemeClr val="dk1"/>
                </a:solidFill>
              </a:rPr>
              <a:t>Step 5: Computing new routes</a:t>
            </a:r>
            <a:br>
              <a:rPr lang="en-US">
                <a:solidFill>
                  <a:schemeClr val="dk1"/>
                </a:solidFill>
              </a:rPr>
            </a:br>
            <a:endParaRPr>
              <a:solidFill>
                <a:schemeClr val="dk1"/>
              </a:solidFill>
            </a:endParaRPr>
          </a:p>
        </p:txBody>
      </p:sp>
      <p:sp>
        <p:nvSpPr>
          <p:cNvPr id="307" name="Google Shape;307;p79"/>
          <p:cNvSpPr txBox="1"/>
          <p:nvPr>
            <p:ph idx="1" type="body"/>
          </p:nvPr>
        </p:nvSpPr>
        <p:spPr>
          <a:xfrm>
            <a:off x="225327" y="930930"/>
            <a:ext cx="8229600" cy="5696338"/>
          </a:xfrm>
          <a:prstGeom prst="rect">
            <a:avLst/>
          </a:prstGeom>
          <a:noFill/>
          <a:ln>
            <a:noFill/>
          </a:ln>
        </p:spPr>
        <p:txBody>
          <a:bodyPr anchorCtr="0" anchor="t" bIns="0" lIns="0" spcFirstLastPara="1" rIns="0" wrap="square" tIns="0">
            <a:noAutofit/>
          </a:bodyPr>
          <a:lstStyle/>
          <a:p>
            <a:pPr indent="-342900" lvl="1" marL="914400" rtl="0" algn="just">
              <a:lnSpc>
                <a:spcPct val="120000"/>
              </a:lnSpc>
              <a:spcBef>
                <a:spcPts val="500"/>
              </a:spcBef>
              <a:spcAft>
                <a:spcPts val="0"/>
              </a:spcAft>
              <a:buSzPts val="2224"/>
              <a:buChar char="•"/>
            </a:pPr>
            <a:r>
              <a:rPr lang="en-US" sz="1600">
                <a:latin typeface="Times New Roman"/>
                <a:ea typeface="Times New Roman"/>
                <a:cs typeface="Times New Roman"/>
                <a:sym typeface="Times New Roman"/>
              </a:rPr>
              <a:t>With a full set of link state packets, a router can:</a:t>
            </a:r>
            <a:endParaRPr sz="16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2224"/>
              <a:buFont typeface="Noto Sans Symbols"/>
              <a:buChar char="⮚"/>
            </a:pPr>
            <a:r>
              <a:rPr lang="en-US" sz="1600">
                <a:latin typeface="Times New Roman"/>
                <a:ea typeface="Times New Roman"/>
                <a:cs typeface="Times New Roman"/>
                <a:sym typeface="Times New Roman"/>
              </a:rPr>
              <a:t>Construct the entire subnet graph</a:t>
            </a:r>
            <a:endParaRPr sz="16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2224"/>
              <a:buFont typeface="Noto Sans Symbols"/>
              <a:buChar char="⮚"/>
            </a:pPr>
            <a:r>
              <a:rPr lang="en-US" sz="1600">
                <a:latin typeface="Times New Roman"/>
                <a:ea typeface="Times New Roman"/>
                <a:cs typeface="Times New Roman"/>
                <a:sym typeface="Times New Roman"/>
              </a:rPr>
              <a:t>Run Dijkstra’s algorithm to compute the shortest path to each destination</a:t>
            </a:r>
            <a:endParaRPr sz="1600">
              <a:latin typeface="Times New Roman"/>
              <a:ea typeface="Times New Roman"/>
              <a:cs typeface="Times New Roman"/>
              <a:sym typeface="Times New Roman"/>
            </a:endParaRPr>
          </a:p>
          <a:p>
            <a:pPr indent="-342900" lvl="1" marL="914400" rtl="0" algn="just">
              <a:lnSpc>
                <a:spcPct val="120000"/>
              </a:lnSpc>
              <a:spcBef>
                <a:spcPts val="500"/>
              </a:spcBef>
              <a:spcAft>
                <a:spcPts val="0"/>
              </a:spcAft>
              <a:buSzPts val="2224"/>
              <a:buChar char="•"/>
            </a:pPr>
            <a:r>
              <a:rPr lang="en-US" sz="1600">
                <a:latin typeface="Times New Roman"/>
                <a:ea typeface="Times New Roman"/>
                <a:cs typeface="Times New Roman"/>
                <a:sym typeface="Times New Roman"/>
              </a:rPr>
              <a:t>Problems for large subnets</a:t>
            </a:r>
            <a:endParaRPr sz="16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2224"/>
              <a:buFont typeface="Noto Sans Symbols"/>
              <a:buChar char="⮚"/>
            </a:pPr>
            <a:r>
              <a:rPr lang="en-US" sz="1600">
                <a:latin typeface="Times New Roman"/>
                <a:ea typeface="Times New Roman"/>
                <a:cs typeface="Times New Roman"/>
                <a:sym typeface="Times New Roman"/>
              </a:rPr>
              <a:t>Memory to store data and more compute time for developing these tables.</a:t>
            </a:r>
            <a:endParaRPr sz="1600">
              <a:latin typeface="Times New Roman"/>
              <a:ea typeface="Times New Roman"/>
              <a:cs typeface="Times New Roman"/>
              <a:sym typeface="Times New Roman"/>
            </a:endParaRPr>
          </a:p>
          <a:p>
            <a:pPr indent="-342900" lvl="0" marL="457200" rtl="0" algn="just">
              <a:lnSpc>
                <a:spcPct val="120000"/>
              </a:lnSpc>
              <a:spcBef>
                <a:spcPts val="1000"/>
              </a:spcBef>
              <a:spcAft>
                <a:spcPts val="0"/>
              </a:spcAft>
              <a:buSzPts val="2224"/>
              <a:buChar char="•"/>
            </a:pPr>
            <a:r>
              <a:rPr lang="en-US">
                <a:solidFill>
                  <a:srgbClr val="FF0000"/>
                </a:solidFill>
                <a:latin typeface="Times New Roman"/>
                <a:ea typeface="Times New Roman"/>
                <a:cs typeface="Times New Roman"/>
                <a:sym typeface="Times New Roman"/>
              </a:rPr>
              <a:t>Usage:</a:t>
            </a:r>
            <a:endParaRPr>
              <a:solidFill>
                <a:srgbClr val="FF0000"/>
              </a:solidFill>
              <a:latin typeface="Times New Roman"/>
              <a:ea typeface="Times New Roman"/>
              <a:cs typeface="Times New Roman"/>
              <a:sym typeface="Times New Roman"/>
            </a:endParaRPr>
          </a:p>
          <a:p>
            <a:pPr indent="-342900" lvl="1" marL="914400" rtl="0" algn="just">
              <a:lnSpc>
                <a:spcPct val="120000"/>
              </a:lnSpc>
              <a:spcBef>
                <a:spcPts val="500"/>
              </a:spcBef>
              <a:spcAft>
                <a:spcPts val="0"/>
              </a:spcAft>
              <a:buSzPts val="2224"/>
              <a:buFont typeface="Noto Sans Symbols"/>
              <a:buChar char="⮚"/>
            </a:pPr>
            <a:r>
              <a:rPr lang="en-US" sz="1600">
                <a:latin typeface="Times New Roman"/>
                <a:ea typeface="Times New Roman"/>
                <a:cs typeface="Times New Roman"/>
                <a:sym typeface="Times New Roman"/>
              </a:rPr>
              <a:t>IS-IS protocol (Intermediate System, Intermediate System): Designed for DECnet(digital equipment corporation network protocol suite), adopted by ISO(international standardization organization), used still in internet and supports multiple network layer protocols</a:t>
            </a:r>
            <a:endParaRPr sz="1600">
              <a:latin typeface="Times New Roman"/>
              <a:ea typeface="Times New Roman"/>
              <a:cs typeface="Times New Roman"/>
              <a:sym typeface="Times New Roman"/>
            </a:endParaRPr>
          </a:p>
          <a:p>
            <a:pPr indent="-342900" lvl="1" marL="914400" rtl="0" algn="just">
              <a:lnSpc>
                <a:spcPct val="120000"/>
              </a:lnSpc>
              <a:spcBef>
                <a:spcPts val="500"/>
              </a:spcBef>
              <a:spcAft>
                <a:spcPts val="0"/>
              </a:spcAft>
              <a:buSzPts val="2224"/>
              <a:buFont typeface="Noto Sans Symbols"/>
              <a:buChar char="⮚"/>
            </a:pPr>
            <a:r>
              <a:rPr lang="en-US" sz="1600">
                <a:latin typeface="Times New Roman"/>
                <a:ea typeface="Times New Roman"/>
                <a:cs typeface="Times New Roman"/>
                <a:sym typeface="Times New Roman"/>
              </a:rPr>
              <a:t>OSPF(Open Shortest Path First) protocol used in Internet. The Common features are:</a:t>
            </a:r>
            <a:endParaRPr sz="16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2224"/>
              <a:buChar char="•"/>
            </a:pPr>
            <a:r>
              <a:rPr lang="en-US" sz="1600">
                <a:latin typeface="Times New Roman"/>
                <a:ea typeface="Times New Roman"/>
                <a:cs typeface="Times New Roman"/>
                <a:sym typeface="Times New Roman"/>
              </a:rPr>
              <a:t>Self-stabilizing method of flooding link state updates</a:t>
            </a:r>
            <a:endParaRPr sz="16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2224"/>
              <a:buChar char="•"/>
            </a:pPr>
            <a:r>
              <a:rPr lang="en-US" sz="1600">
                <a:latin typeface="Times New Roman"/>
                <a:ea typeface="Times New Roman"/>
                <a:cs typeface="Times New Roman"/>
                <a:sym typeface="Times New Roman"/>
              </a:rPr>
              <a:t>Concept of a designated router on a LAN</a:t>
            </a:r>
            <a:endParaRPr sz="16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2224"/>
              <a:buChar char="•"/>
            </a:pPr>
            <a:r>
              <a:rPr lang="en-US" sz="1600">
                <a:latin typeface="Times New Roman"/>
                <a:ea typeface="Times New Roman"/>
                <a:cs typeface="Times New Roman"/>
                <a:sym typeface="Times New Roman"/>
              </a:rPr>
              <a:t>Method of computing and supporting path splitting and multiple metrics.</a:t>
            </a:r>
            <a:endParaRPr sz="1600">
              <a:latin typeface="Times New Roman"/>
              <a:ea typeface="Times New Roman"/>
              <a:cs typeface="Times New Roman"/>
              <a:sym typeface="Times New Roman"/>
            </a:endParaRPr>
          </a:p>
          <a:p>
            <a:pPr indent="-342900" lvl="2" marL="1371600" rtl="0" algn="just">
              <a:lnSpc>
                <a:spcPct val="120000"/>
              </a:lnSpc>
              <a:spcBef>
                <a:spcPts val="500"/>
              </a:spcBef>
              <a:spcAft>
                <a:spcPts val="0"/>
              </a:spcAft>
              <a:buSzPts val="2224"/>
              <a:buChar char="•"/>
            </a:pPr>
            <a:r>
              <a:rPr lang="en-US" sz="1600">
                <a:latin typeface="Times New Roman"/>
                <a:ea typeface="Times New Roman"/>
                <a:cs typeface="Times New Roman"/>
                <a:sym typeface="Times New Roman"/>
              </a:rPr>
              <a:t>Useful in Multi Protocol Environment.</a:t>
            </a:r>
            <a:endParaRPr sz="1600">
              <a:latin typeface="Times New Roman"/>
              <a:ea typeface="Times New Roman"/>
              <a:cs typeface="Times New Roman"/>
              <a:sym typeface="Times New Roman"/>
            </a:endParaRPr>
          </a:p>
        </p:txBody>
      </p:sp>
      <p:sp>
        <p:nvSpPr>
          <p:cNvPr id="308" name="Google Shape;308;p79"/>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1. Introduction</a:t>
            </a:r>
            <a:endParaRPr b="1" sz="3200"/>
          </a:p>
        </p:txBody>
      </p:sp>
      <p:sp>
        <p:nvSpPr>
          <p:cNvPr id="107" name="Google Shape;107;p4"/>
          <p:cNvSpPr txBox="1"/>
          <p:nvPr>
            <p:ph idx="1" type="body"/>
          </p:nvPr>
        </p:nvSpPr>
        <p:spPr>
          <a:xfrm>
            <a:off x="457200" y="1528549"/>
            <a:ext cx="8229240" cy="4353636"/>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Network Layer is the third layer of the OSI model.</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It handles the service requests from the transport layer and further forwards the service request to the data link layer.</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network layer translates the logical addresses into physical addresses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It determines the route from the source to the destination and also manages the traffic problems such as switching, routing and controls the congestion of data packets.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main role of the network layer is to move the packets from sending host to the receiving host.</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Unlike the transport layer (OSI Layer 4), which manages the data transport between the processes running on each host, network layer communication protocols (i.e., IPv4 and IPv6) specify the packet structure and processing used to carry the data from one host to another host. </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08" name="Google Shape;108;p4"/>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80"/>
          <p:cNvSpPr txBox="1"/>
          <p:nvPr/>
        </p:nvSpPr>
        <p:spPr>
          <a:xfrm>
            <a:off x="846161" y="228600"/>
            <a:ext cx="5377217"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Concept of link state routing</a:t>
            </a:r>
            <a:endParaRPr b="1" i="0" sz="3200" u="none" cap="none" strike="noStrike">
              <a:solidFill>
                <a:srgbClr val="000000"/>
              </a:solidFill>
              <a:latin typeface="Arial"/>
              <a:ea typeface="Arial"/>
              <a:cs typeface="Arial"/>
              <a:sym typeface="Arial"/>
            </a:endParaRPr>
          </a:p>
        </p:txBody>
      </p:sp>
      <p:pic>
        <p:nvPicPr>
          <p:cNvPr id="315" name="Google Shape;315;p80"/>
          <p:cNvPicPr preferRelativeResize="0"/>
          <p:nvPr/>
        </p:nvPicPr>
        <p:blipFill rotWithShape="1">
          <a:blip r:embed="rId3">
            <a:alphaModFix/>
          </a:blip>
          <a:srcRect b="0" l="0" r="0" t="0"/>
          <a:stretch/>
        </p:blipFill>
        <p:spPr>
          <a:xfrm>
            <a:off x="265113" y="1524000"/>
            <a:ext cx="8574087" cy="3962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81"/>
          <p:cNvSpPr txBox="1"/>
          <p:nvPr/>
        </p:nvSpPr>
        <p:spPr>
          <a:xfrm>
            <a:off x="1282891" y="218092"/>
            <a:ext cx="4708476"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Link state knowledge</a:t>
            </a:r>
            <a:endParaRPr b="1" i="0" sz="3200" u="none" cap="none" strike="noStrike">
              <a:solidFill>
                <a:srgbClr val="000000"/>
              </a:solidFill>
              <a:latin typeface="Arial"/>
              <a:ea typeface="Arial"/>
              <a:cs typeface="Arial"/>
              <a:sym typeface="Arial"/>
            </a:endParaRPr>
          </a:p>
        </p:txBody>
      </p:sp>
      <p:pic>
        <p:nvPicPr>
          <p:cNvPr id="322" name="Google Shape;322;p81"/>
          <p:cNvPicPr preferRelativeResize="0"/>
          <p:nvPr/>
        </p:nvPicPr>
        <p:blipFill rotWithShape="1">
          <a:blip r:embed="rId3">
            <a:alphaModFix/>
          </a:blip>
          <a:srcRect b="0" l="0" r="0" t="0"/>
          <a:stretch/>
        </p:blipFill>
        <p:spPr>
          <a:xfrm>
            <a:off x="477838" y="1804988"/>
            <a:ext cx="8208962" cy="33004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aphicFrame>
        <p:nvGraphicFramePr>
          <p:cNvPr id="328" name="Google Shape;328;p14"/>
          <p:cNvGraphicFramePr/>
          <p:nvPr/>
        </p:nvGraphicFramePr>
        <p:xfrm>
          <a:off x="150197" y="998376"/>
          <a:ext cx="3000000" cy="3000000"/>
        </p:xfrm>
        <a:graphic>
          <a:graphicData uri="http://schemas.openxmlformats.org/drawingml/2006/table">
            <a:tbl>
              <a:tblPr>
                <a:noFill/>
                <a:tableStyleId>{8F990B21-69A3-491E-BB11-E94EB68105A0}</a:tableStyleId>
              </a:tblPr>
              <a:tblGrid>
                <a:gridCol w="4391875"/>
                <a:gridCol w="4424650"/>
              </a:tblGrid>
              <a:tr h="371425">
                <a:tc>
                  <a:txBody>
                    <a:bodyPr/>
                    <a:lstStyle/>
                    <a:p>
                      <a:pPr indent="0" lvl="0" marL="0" marR="0" rtl="0" algn="l">
                        <a:lnSpc>
                          <a:spcPct val="115000"/>
                        </a:lnSpc>
                        <a:spcBef>
                          <a:spcPts val="0"/>
                        </a:spcBef>
                        <a:spcAft>
                          <a:spcPts val="0"/>
                        </a:spcAft>
                        <a:buClr>
                          <a:srgbClr val="000000"/>
                        </a:buClr>
                        <a:buSzPts val="2800"/>
                        <a:buFont typeface="Arial"/>
                        <a:buNone/>
                      </a:pPr>
                      <a:r>
                        <a:rPr b="1" lang="en-US" sz="2800" u="none" cap="none" strike="noStrike">
                          <a:solidFill>
                            <a:schemeClr val="dk1"/>
                          </a:solidFill>
                          <a:latin typeface="Times New Roman"/>
                          <a:ea typeface="Times New Roman"/>
                          <a:cs typeface="Times New Roman"/>
                          <a:sym typeface="Times New Roman"/>
                        </a:rPr>
                        <a:t>Link State</a:t>
                      </a:r>
                      <a:endParaRPr sz="2800" u="none" cap="none" strike="noStrike">
                        <a:solidFill>
                          <a:schemeClr val="dk1"/>
                        </a:solidFill>
                        <a:latin typeface="Times New Roman"/>
                        <a:ea typeface="Times New Roman"/>
                        <a:cs typeface="Times New Roman"/>
                        <a:sym typeface="Times New Roman"/>
                      </a:endParaRPr>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800"/>
                        <a:buFont typeface="Arial"/>
                        <a:buNone/>
                      </a:pPr>
                      <a:r>
                        <a:rPr b="1" lang="en-US" sz="2800" u="none" cap="none" strike="noStrike">
                          <a:solidFill>
                            <a:schemeClr val="dk1"/>
                          </a:solidFill>
                          <a:latin typeface="Times New Roman"/>
                          <a:ea typeface="Times New Roman"/>
                          <a:cs typeface="Times New Roman"/>
                          <a:sym typeface="Times New Roman"/>
                        </a:rPr>
                        <a:t>Distance Vector</a:t>
                      </a:r>
                      <a:endParaRPr sz="2800" u="none" cap="none" strike="noStrike">
                        <a:solidFill>
                          <a:schemeClr val="dk1"/>
                        </a:solidFill>
                        <a:latin typeface="Times New Roman"/>
                        <a:ea typeface="Times New Roman"/>
                        <a:cs typeface="Times New Roman"/>
                        <a:sym typeface="Times New Roman"/>
                      </a:endParaRPr>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6625">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link states algorithm is an algorithm </a:t>
                      </a:r>
                      <a:r>
                        <a:rPr b="1" lang="en-US" sz="1400" u="none" cap="none" strike="noStrike">
                          <a:latin typeface="Times New Roman"/>
                          <a:ea typeface="Times New Roman"/>
                          <a:cs typeface="Times New Roman"/>
                          <a:sym typeface="Times New Roman"/>
                        </a:rPr>
                        <a:t>using global information</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the distance vector algorithm is </a:t>
                      </a:r>
                      <a:r>
                        <a:rPr b="1" lang="en-US" sz="1400" u="none" cap="none" strike="noStrike">
                          <a:latin typeface="Times New Roman"/>
                          <a:ea typeface="Times New Roman"/>
                          <a:cs typeface="Times New Roman"/>
                          <a:sym typeface="Times New Roman"/>
                        </a:rPr>
                        <a:t>iterative, asynchronous, and distributed</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9925">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each node </a:t>
                      </a:r>
                      <a:r>
                        <a:rPr b="1" lang="en-US" sz="1400" u="none" cap="none" strike="noStrike">
                          <a:latin typeface="Times New Roman"/>
                          <a:ea typeface="Times New Roman"/>
                          <a:cs typeface="Times New Roman"/>
                          <a:sym typeface="Times New Roman"/>
                        </a:rPr>
                        <a:t>talks with all other nodes</a:t>
                      </a:r>
                      <a:r>
                        <a:rPr lang="en-US" sz="1400" u="none" cap="none" strike="noStrike">
                          <a:latin typeface="Times New Roman"/>
                          <a:ea typeface="Times New Roman"/>
                          <a:cs typeface="Times New Roman"/>
                          <a:sym typeface="Times New Roman"/>
                        </a:rPr>
                        <a:t>, but tell them only the cost of it's directly comparison of some of their attribute</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each node </a:t>
                      </a:r>
                      <a:r>
                        <a:rPr b="1" lang="en-US" sz="1400" u="none" cap="none" strike="noStrike">
                          <a:latin typeface="Times New Roman"/>
                          <a:ea typeface="Times New Roman"/>
                          <a:cs typeface="Times New Roman"/>
                          <a:sym typeface="Times New Roman"/>
                        </a:rPr>
                        <a:t>talks to only its directly connected neighbors</a:t>
                      </a:r>
                      <a:r>
                        <a:rPr lang="en-US" sz="1400" u="none" cap="none" strike="noStrike">
                          <a:latin typeface="Times New Roman"/>
                          <a:ea typeface="Times New Roman"/>
                          <a:cs typeface="Times New Roman"/>
                          <a:sym typeface="Times New Roman"/>
                        </a:rPr>
                        <a:t>, but provides its neighbor with least cost estimates from itself to all the nodes.</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992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Message complexity</a:t>
                      </a:r>
                      <a:r>
                        <a:rPr lang="en-US" sz="1400" u="none" cap="none" strike="noStrike">
                          <a:latin typeface="Times New Roman"/>
                          <a:ea typeface="Times New Roman"/>
                          <a:cs typeface="Times New Roman"/>
                          <a:sym typeface="Times New Roman"/>
                        </a:rPr>
                        <a:t>: With link state, every node has to keep the information about the cost of each link within the network.</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Message complexity</a:t>
                      </a:r>
                      <a:r>
                        <a:rPr lang="en-US" sz="1400" u="none" cap="none" strike="noStrike">
                          <a:latin typeface="Times New Roman"/>
                          <a:ea typeface="Times New Roman"/>
                          <a:cs typeface="Times New Roman"/>
                          <a:sym typeface="Times New Roman"/>
                        </a:rPr>
                        <a:t>:  with distance vector algorithm, message is exchanged between two hosts which are directly connected to each other.</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54700">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very times, if any of the link cost is changed, all the nodes are </a:t>
                      </a:r>
                      <a:r>
                        <a:rPr b="1" lang="en-US" sz="1400" u="none" cap="none" strike="noStrike">
                          <a:latin typeface="Times New Roman"/>
                          <a:ea typeface="Times New Roman"/>
                          <a:cs typeface="Times New Roman"/>
                          <a:sym typeface="Times New Roman"/>
                        </a:rPr>
                        <a:t>updated.</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change of cost in the link which is belong to the least cost path for one of the nodes, the DV algorithm will update the new value. But if the change doesn't belong to the least cost part between 2 hosts, there will </a:t>
                      </a:r>
                      <a:r>
                        <a:rPr b="1" lang="en-US" sz="1400" u="none" cap="none" strike="noStrike">
                          <a:latin typeface="Times New Roman"/>
                          <a:ea typeface="Times New Roman"/>
                          <a:cs typeface="Times New Roman"/>
                          <a:sym typeface="Times New Roman"/>
                        </a:rPr>
                        <a:t>no updating</a:t>
                      </a:r>
                      <a:r>
                        <a:rPr lang="en-US" sz="1400" u="none" cap="none" strike="noStrike">
                          <a:latin typeface="Times New Roman"/>
                          <a:ea typeface="Times New Roman"/>
                          <a:cs typeface="Times New Roman"/>
                          <a:sym typeface="Times New Roman"/>
                        </a:rPr>
                        <a:t>.</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282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Speed of convergence</a:t>
                      </a:r>
                      <a:r>
                        <a:rPr lang="en-US" sz="1400" u="none" cap="none" strike="noStrike">
                          <a:latin typeface="Times New Roman"/>
                          <a:ea typeface="Times New Roman"/>
                          <a:cs typeface="Times New Roman"/>
                          <a:sym typeface="Times New Roman"/>
                        </a:rPr>
                        <a:t>: can converge faster in comparison of later.</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Speed of convergence</a:t>
                      </a:r>
                      <a:r>
                        <a:rPr lang="en-US" sz="1400" u="none" cap="none" strike="noStrike">
                          <a:latin typeface="Times New Roman"/>
                          <a:ea typeface="Times New Roman"/>
                          <a:cs typeface="Times New Roman"/>
                          <a:sym typeface="Times New Roman"/>
                        </a:rPr>
                        <a:t>: can converge slowly and have routing loops while the algorithm is converging.</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6625">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Such probability is less.</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DV algorithm also suffers from the </a:t>
                      </a:r>
                      <a:r>
                        <a:rPr b="1" lang="en-US" sz="1400" u="none" cap="none" strike="noStrike">
                          <a:latin typeface="Times New Roman"/>
                          <a:ea typeface="Times New Roman"/>
                          <a:cs typeface="Times New Roman"/>
                          <a:sym typeface="Times New Roman"/>
                        </a:rPr>
                        <a:t>count to infinity </a:t>
                      </a:r>
                      <a:r>
                        <a:rPr lang="en-US" sz="1400" u="none" cap="none" strike="noStrike">
                          <a:latin typeface="Times New Roman"/>
                          <a:ea typeface="Times New Roman"/>
                          <a:cs typeface="Times New Roman"/>
                          <a:sym typeface="Times New Roman"/>
                        </a:rPr>
                        <a:t>problem.</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54700">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Robustness:  </a:t>
                      </a:r>
                      <a:r>
                        <a:rPr lang="en-US" sz="1400" u="none" cap="none" strike="noStrike">
                          <a:latin typeface="Times New Roman"/>
                          <a:ea typeface="Times New Roman"/>
                          <a:cs typeface="Times New Roman"/>
                          <a:sym typeface="Times New Roman"/>
                        </a:rPr>
                        <a:t>For LS, when a router is down, it can broadcast a wrong cost for the closest one. LS node is computing for its own forwarding table and other node do the calculation for themselves. </a:t>
                      </a:r>
                      <a:r>
                        <a:rPr b="1" lang="en-US" sz="1400" u="none" cap="none" strike="noStrike">
                          <a:latin typeface="Times New Roman"/>
                          <a:ea typeface="Times New Roman"/>
                          <a:cs typeface="Times New Roman"/>
                          <a:sym typeface="Times New Roman"/>
                        </a:rPr>
                        <a:t>Better than DV.</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Robustness: </a:t>
                      </a:r>
                      <a:r>
                        <a:rPr lang="en-US" sz="1400" u="none" cap="none" strike="noStrike">
                          <a:latin typeface="Times New Roman"/>
                          <a:ea typeface="Times New Roman"/>
                          <a:cs typeface="Times New Roman"/>
                          <a:sym typeface="Times New Roman"/>
                        </a:rPr>
                        <a:t>DV, the wrong least cost path can be passed to more than one or all of the node so the wrong calculation will be process in the entire net work. This problem of DV is much </a:t>
                      </a:r>
                      <a:r>
                        <a:rPr b="1" lang="en-US" sz="1400" u="none" cap="none" strike="noStrike">
                          <a:latin typeface="Times New Roman"/>
                          <a:ea typeface="Times New Roman"/>
                          <a:cs typeface="Times New Roman"/>
                          <a:sym typeface="Times New Roman"/>
                        </a:rPr>
                        <a:t>worse than LS algorithm</a:t>
                      </a:r>
                      <a:r>
                        <a:rPr lang="en-US" sz="1400" u="none" cap="none" strike="noStrike">
                          <a:latin typeface="Times New Roman"/>
                          <a:ea typeface="Times New Roman"/>
                          <a:cs typeface="Times New Roman"/>
                          <a:sym typeface="Times New Roman"/>
                        </a:rPr>
                        <a:t>.</a:t>
                      </a:r>
                      <a:endParaRPr sz="1400" u="none" cap="none" strike="noStrike"/>
                    </a:p>
                  </a:txBody>
                  <a:tcPr marT="0" marB="0" marR="60225" marL="60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29" name="Google Shape;329;p14"/>
          <p:cNvSpPr txBox="1"/>
          <p:nvPr/>
        </p:nvSpPr>
        <p:spPr>
          <a:xfrm>
            <a:off x="-130072" y="-78802"/>
            <a:ext cx="6571816"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Difference between Link State and Distance Vector</a:t>
            </a:r>
            <a:endParaRPr b="1" i="0" sz="30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5"/>
          <p:cNvSpPr txBox="1"/>
          <p:nvPr/>
        </p:nvSpPr>
        <p:spPr>
          <a:xfrm>
            <a:off x="914401" y="149854"/>
            <a:ext cx="4708476"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Practice Questions</a:t>
            </a:r>
            <a:endParaRPr b="1" i="0" sz="3200" u="none" cap="none" strike="noStrike">
              <a:solidFill>
                <a:srgbClr val="000000"/>
              </a:solidFill>
              <a:latin typeface="Arial"/>
              <a:ea typeface="Arial"/>
              <a:cs typeface="Arial"/>
              <a:sym typeface="Arial"/>
            </a:endParaRPr>
          </a:p>
        </p:txBody>
      </p:sp>
      <p:sp>
        <p:nvSpPr>
          <p:cNvPr id="335" name="Google Shape;335;p15"/>
          <p:cNvSpPr txBox="1"/>
          <p:nvPr/>
        </p:nvSpPr>
        <p:spPr>
          <a:xfrm>
            <a:off x="300251" y="1067408"/>
            <a:ext cx="8304801" cy="5101380"/>
          </a:xfrm>
          <a:prstGeom prst="rect">
            <a:avLst/>
          </a:prstGeom>
          <a:noFill/>
          <a:ln>
            <a:noFill/>
          </a:ln>
        </p:spPr>
        <p:txBody>
          <a:bodyPr anchorCtr="0" anchor="t" bIns="0" lIns="0" spcFirstLastPara="1" rIns="0" wrap="square" tIns="0">
            <a:noAutofit/>
          </a:bodyPr>
          <a:lstStyle/>
          <a:p>
            <a:pPr indent="-342900" lvl="1" marL="914400" marR="0" rtl="0" algn="just">
              <a:lnSpc>
                <a:spcPct val="120000"/>
              </a:lnSpc>
              <a:spcBef>
                <a:spcPts val="500"/>
              </a:spcBef>
              <a:spcAft>
                <a:spcPts val="0"/>
              </a:spcAft>
              <a:buClr>
                <a:srgbClr val="000000"/>
              </a:buClr>
              <a:buSzPts val="1600"/>
              <a:buFont typeface="Arial"/>
              <a:buAutoNum type="arabicPeriod"/>
            </a:pPr>
            <a:r>
              <a:rPr b="0" i="0" lang="en-US" sz="1600" u="none" cap="none" strike="noStrike">
                <a:solidFill>
                  <a:srgbClr val="000000"/>
                </a:solidFill>
                <a:latin typeface="Times New Roman"/>
                <a:ea typeface="Times New Roman"/>
                <a:cs typeface="Times New Roman"/>
                <a:sym typeface="Times New Roman"/>
              </a:rPr>
              <a:t>Which layer is responsible for taking an IP packet and preparing it for transmission over the communications medium?</a:t>
            </a:r>
            <a:endParaRPr b="0" i="0" sz="1600" u="none" cap="none" strike="noStrike">
              <a:solidFill>
                <a:srgbClr val="000000"/>
              </a:solidFill>
              <a:latin typeface="Times New Roman"/>
              <a:ea typeface="Times New Roman"/>
              <a:cs typeface="Times New Roman"/>
              <a:sym typeface="Times New Roman"/>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a. Physical Layer                                     b. Network Layer</a:t>
            </a:r>
            <a:endParaRPr/>
          </a:p>
          <a:p>
            <a:pPr indent="0" lvl="0"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b. Data link layer                                    d. Transport layer</a:t>
            </a:r>
            <a:endParaRPr/>
          </a:p>
          <a:p>
            <a:pPr indent="0" lvl="0"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2. What is the term for splitting up an IP packet when forwarding it from one medium to another medium with a smaller MTU?</a:t>
            </a:r>
            <a:endParaRPr/>
          </a:p>
          <a:p>
            <a:pPr indent="0" lvl="0"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a. Encapsulation                                b. Fragmentation</a:t>
            </a:r>
            <a:endParaRPr/>
          </a:p>
          <a:p>
            <a:pPr indent="0" lvl="0"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b. Segmentation                               d. Serialization</a:t>
            </a:r>
            <a:endParaRPr/>
          </a:p>
          <a:p>
            <a:pPr indent="0" lvl="0"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3. Which statement is correct about IPv4 packet header fields?</a:t>
            </a:r>
            <a:endParaRPr/>
          </a:p>
          <a:p>
            <a:pPr indent="-342900" lvl="0" marL="914400" marR="0" rtl="0" algn="just">
              <a:lnSpc>
                <a:spcPct val="120000"/>
              </a:lnSpc>
              <a:spcBef>
                <a:spcPts val="500"/>
              </a:spcBef>
              <a:spcAft>
                <a:spcPts val="0"/>
              </a:spcAft>
              <a:buClr>
                <a:srgbClr val="000000"/>
              </a:buClr>
              <a:buSzPts val="1600"/>
              <a:buFont typeface="Arial"/>
              <a:buAutoNum type="alphaLcPeriod"/>
            </a:pPr>
            <a:r>
              <a:rPr b="0" i="0" lang="en-US" sz="1600" u="none" cap="none" strike="noStrike">
                <a:solidFill>
                  <a:srgbClr val="000000"/>
                </a:solidFill>
                <a:latin typeface="Times New Roman"/>
                <a:ea typeface="Times New Roman"/>
                <a:cs typeface="Times New Roman"/>
                <a:sym typeface="Times New Roman"/>
              </a:rPr>
              <a:t>The source and destination IPv4 addresses remain same while travelling from source to destination</a:t>
            </a:r>
            <a:endParaRPr/>
          </a:p>
          <a:p>
            <a:pPr indent="-342900" lvl="0" marL="914400" marR="0" rtl="0" algn="just">
              <a:lnSpc>
                <a:spcPct val="120000"/>
              </a:lnSpc>
              <a:spcBef>
                <a:spcPts val="500"/>
              </a:spcBef>
              <a:spcAft>
                <a:spcPts val="0"/>
              </a:spcAft>
              <a:buClr>
                <a:srgbClr val="000000"/>
              </a:buClr>
              <a:buSzPts val="1600"/>
              <a:buFont typeface="Arial"/>
              <a:buAutoNum type="alphaLcPeriod"/>
            </a:pPr>
            <a:r>
              <a:rPr b="0" i="0" lang="en-US" sz="1600" u="none" cap="none" strike="noStrike">
                <a:solidFill>
                  <a:srgbClr val="000000"/>
                </a:solidFill>
                <a:latin typeface="Times New Roman"/>
                <a:ea typeface="Times New Roman"/>
                <a:cs typeface="Times New Roman"/>
                <a:sym typeface="Times New Roman"/>
              </a:rPr>
              <a:t>Time to Live field is used to determine the priority of the each packet</a:t>
            </a:r>
            <a:endParaRPr/>
          </a:p>
          <a:p>
            <a:pPr indent="-342900" lvl="0" marL="914400" marR="0" rtl="0" algn="just">
              <a:lnSpc>
                <a:spcPct val="120000"/>
              </a:lnSpc>
              <a:spcBef>
                <a:spcPts val="500"/>
              </a:spcBef>
              <a:spcAft>
                <a:spcPts val="0"/>
              </a:spcAft>
              <a:buClr>
                <a:srgbClr val="000000"/>
              </a:buClr>
              <a:buSzPts val="1600"/>
              <a:buFont typeface="Arial"/>
              <a:buAutoNum type="alphaLcPeriod"/>
            </a:pPr>
            <a:r>
              <a:rPr b="0" i="0" lang="en-US" sz="1600" u="none" cap="none" strike="noStrike">
                <a:solidFill>
                  <a:srgbClr val="000000"/>
                </a:solidFill>
                <a:latin typeface="Times New Roman"/>
                <a:ea typeface="Times New Roman"/>
                <a:cs typeface="Times New Roman"/>
                <a:sym typeface="Times New Roman"/>
              </a:rPr>
              <a:t>Total length and header checksum fields are used to reorder a fragmented packet</a:t>
            </a:r>
            <a:endParaRPr/>
          </a:p>
          <a:p>
            <a:pPr indent="-342900" lvl="0" marL="914400" marR="0" rtl="0" algn="just">
              <a:lnSpc>
                <a:spcPct val="120000"/>
              </a:lnSpc>
              <a:spcBef>
                <a:spcPts val="500"/>
              </a:spcBef>
              <a:spcAft>
                <a:spcPts val="0"/>
              </a:spcAft>
              <a:buClr>
                <a:srgbClr val="000000"/>
              </a:buClr>
              <a:buSzPts val="1600"/>
              <a:buFont typeface="Arial"/>
              <a:buAutoNum type="alphaLcPeriod"/>
            </a:pPr>
            <a:r>
              <a:rPr b="0" i="0" lang="en-US" sz="1600" u="none" cap="none" strike="noStrike">
                <a:solidFill>
                  <a:srgbClr val="000000"/>
                </a:solidFill>
                <a:latin typeface="Times New Roman"/>
                <a:ea typeface="Times New Roman"/>
                <a:cs typeface="Times New Roman"/>
                <a:sym typeface="Times New Roman"/>
              </a:rPr>
              <a:t>The version field is used to identify the next level protocol</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6"/>
          <p:cNvSpPr txBox="1"/>
          <p:nvPr/>
        </p:nvSpPr>
        <p:spPr>
          <a:xfrm>
            <a:off x="914401" y="149854"/>
            <a:ext cx="4708476"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Practice Questions</a:t>
            </a:r>
            <a:endParaRPr b="1" i="0" sz="3200" u="none" cap="none" strike="noStrike">
              <a:solidFill>
                <a:srgbClr val="000000"/>
              </a:solidFill>
              <a:latin typeface="Arial"/>
              <a:ea typeface="Arial"/>
              <a:cs typeface="Arial"/>
              <a:sym typeface="Arial"/>
            </a:endParaRPr>
          </a:p>
        </p:txBody>
      </p:sp>
      <p:sp>
        <p:nvSpPr>
          <p:cNvPr id="341" name="Google Shape;341;p16"/>
          <p:cNvSpPr txBox="1"/>
          <p:nvPr/>
        </p:nvSpPr>
        <p:spPr>
          <a:xfrm>
            <a:off x="300251" y="928048"/>
            <a:ext cx="8304801" cy="5240740"/>
          </a:xfrm>
          <a:prstGeom prst="rect">
            <a:avLst/>
          </a:prstGeom>
          <a:noFill/>
          <a:ln>
            <a:noFill/>
          </a:ln>
        </p:spPr>
        <p:txBody>
          <a:bodyPr anchorCtr="0" anchor="t" bIns="0" lIns="0" spcFirstLastPara="1" rIns="0" wrap="square" tIns="0">
            <a:noAutofit/>
          </a:bodyPr>
          <a:lstStyle/>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4. Which field is used to detect corruption in the IPv4 header?</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a. header checksum                      b. Time to live</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c. Protocol                                    d. Differentiated Services (DS)</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5. Which statement about host forwarding decisions is true?</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a. A host cannot ping itself</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b. A remote destination host is on the same local network as the sending host</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c. Local hosts can reach each other without the need of a router</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d. Routing is enabled on switches to discover the best path to a destination</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6. What does a code of “O” indicate next to a route in the routing table?</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a. directly connected route                    b. a route with administrative distance of 0</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c. gateway of last route                         d. a route learned dynamically from OSPF</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7. This type of route is also known as a gateway of last resort-</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a. static route                             b. default route</a:t>
            </a:r>
            <a:endParaRPr/>
          </a:p>
          <a:p>
            <a:pPr indent="0" lvl="1" marL="571500" marR="0" rtl="0" algn="just">
              <a:lnSpc>
                <a:spcPct val="120000"/>
              </a:lnSpc>
              <a:spcBef>
                <a:spcPts val="500"/>
              </a:spcBef>
              <a:spcAft>
                <a:spcPts val="0"/>
              </a:spcAft>
              <a:buNone/>
            </a:pPr>
            <a:r>
              <a:rPr b="0" i="0" lang="en-US" sz="1600" u="none" cap="none" strike="noStrike">
                <a:solidFill>
                  <a:srgbClr val="000000"/>
                </a:solidFill>
                <a:latin typeface="Times New Roman"/>
                <a:ea typeface="Times New Roman"/>
                <a:cs typeface="Times New Roman"/>
                <a:sym typeface="Times New Roman"/>
              </a:rPr>
              <a:t>	c. remote route                          d. directly connected route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347" name="Google Shape;347;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348" name="Google Shape;348;p2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45720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Basic Operations of Network Layer</a:t>
            </a:r>
            <a:endParaRPr b="1" sz="3200"/>
          </a:p>
        </p:txBody>
      </p:sp>
      <p:sp>
        <p:nvSpPr>
          <p:cNvPr id="114" name="Google Shape;114;p6"/>
          <p:cNvSpPr txBox="1"/>
          <p:nvPr>
            <p:ph idx="1" type="body"/>
          </p:nvPr>
        </p:nvSpPr>
        <p:spPr>
          <a:xfrm>
            <a:off x="457200" y="1085905"/>
            <a:ext cx="8229240" cy="516477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1" lang="en-US" sz="1700">
                <a:latin typeface="Times New Roman"/>
                <a:ea typeface="Times New Roman"/>
                <a:cs typeface="Times New Roman"/>
                <a:sym typeface="Times New Roman"/>
              </a:rPr>
              <a:t>The network layer performs four basic operations-</a:t>
            </a:r>
            <a:endParaRPr/>
          </a:p>
          <a:p>
            <a:pPr indent="-342900" lvl="0" marL="457200" rtl="0" algn="just">
              <a:lnSpc>
                <a:spcPct val="90000"/>
              </a:lnSpc>
              <a:spcBef>
                <a:spcPts val="1000"/>
              </a:spcBef>
              <a:spcAft>
                <a:spcPts val="0"/>
              </a:spcAft>
              <a:buSzPts val="1800"/>
              <a:buChar char="•"/>
            </a:pPr>
            <a:r>
              <a:rPr b="1" lang="en-US" sz="1700">
                <a:latin typeface="Times New Roman"/>
                <a:ea typeface="Times New Roman"/>
                <a:cs typeface="Times New Roman"/>
                <a:sym typeface="Times New Roman"/>
              </a:rPr>
              <a:t>Addressing end devices</a:t>
            </a:r>
            <a:r>
              <a:rPr lang="en-US" sz="1700">
                <a:latin typeface="Times New Roman"/>
                <a:ea typeface="Times New Roman"/>
                <a:cs typeface="Times New Roman"/>
                <a:sym typeface="Times New Roman"/>
              </a:rPr>
              <a:t> - End devices must be configured with a unique IP address for identification on the network.</a:t>
            </a:r>
            <a:endParaRPr/>
          </a:p>
          <a:p>
            <a:pPr indent="-342900" lvl="0" marL="457200" rtl="0" algn="just">
              <a:lnSpc>
                <a:spcPct val="90000"/>
              </a:lnSpc>
              <a:spcBef>
                <a:spcPts val="1000"/>
              </a:spcBef>
              <a:spcAft>
                <a:spcPts val="0"/>
              </a:spcAft>
              <a:buSzPts val="1800"/>
              <a:buChar char="•"/>
            </a:pPr>
            <a:r>
              <a:rPr b="1" lang="en-US" sz="1700">
                <a:latin typeface="Times New Roman"/>
                <a:ea typeface="Times New Roman"/>
                <a:cs typeface="Times New Roman"/>
                <a:sym typeface="Times New Roman"/>
              </a:rPr>
              <a:t>Encapsulation - </a:t>
            </a:r>
            <a:r>
              <a:rPr lang="en-US" sz="1700">
                <a:latin typeface="Times New Roman"/>
                <a:ea typeface="Times New Roman"/>
                <a:cs typeface="Times New Roman"/>
                <a:sym typeface="Times New Roman"/>
              </a:rPr>
              <a:t>The network layer encapsulates the protocol data unit (PDU) from the transport layer into a packet. The encapsulation process adds IP header information, such as the IP address of the source (sending) and destination (receiving) hosts. The encapsulation process is performed by the source of the IP packet.</a:t>
            </a:r>
            <a:endParaRPr/>
          </a:p>
          <a:p>
            <a:pPr indent="-342900" lvl="0" marL="457200" rtl="0" algn="just">
              <a:lnSpc>
                <a:spcPct val="90000"/>
              </a:lnSpc>
              <a:spcBef>
                <a:spcPts val="1000"/>
              </a:spcBef>
              <a:spcAft>
                <a:spcPts val="0"/>
              </a:spcAft>
              <a:buSzPts val="1800"/>
              <a:buChar char="•"/>
            </a:pPr>
            <a:r>
              <a:rPr b="1" lang="en-US" sz="1700">
                <a:latin typeface="Times New Roman"/>
                <a:ea typeface="Times New Roman"/>
                <a:cs typeface="Times New Roman"/>
                <a:sym typeface="Times New Roman"/>
              </a:rPr>
              <a:t>Routing - </a:t>
            </a:r>
            <a:r>
              <a:rPr lang="en-US" sz="1700">
                <a:latin typeface="Times New Roman"/>
                <a:ea typeface="Times New Roman"/>
                <a:cs typeface="Times New Roman"/>
                <a:sym typeface="Times New Roman"/>
              </a:rPr>
              <a:t>The network layer provides services to direct the packets to a destination host on another network. To travel to other networks, the packet must be processed by a router. The role of the router is to select the best path and direct packets toward the destination host in a process known as routing. A packet may cross many routers before reaching the destination host. Each router a packet crosses to reach the destination host is called a hop.</a:t>
            </a:r>
            <a:endParaRPr/>
          </a:p>
          <a:p>
            <a:pPr indent="-342900" lvl="0" marL="457200" rtl="0" algn="just">
              <a:lnSpc>
                <a:spcPct val="90000"/>
              </a:lnSpc>
              <a:spcBef>
                <a:spcPts val="1000"/>
              </a:spcBef>
              <a:spcAft>
                <a:spcPts val="0"/>
              </a:spcAft>
              <a:buSzPts val="1800"/>
              <a:buChar char="•"/>
            </a:pPr>
            <a:r>
              <a:rPr b="1" lang="en-US" sz="1700">
                <a:latin typeface="Times New Roman"/>
                <a:ea typeface="Times New Roman"/>
                <a:cs typeface="Times New Roman"/>
                <a:sym typeface="Times New Roman"/>
              </a:rPr>
              <a:t>De-encapsulation - </a:t>
            </a:r>
            <a:r>
              <a:rPr lang="en-US" sz="1700">
                <a:latin typeface="Times New Roman"/>
                <a:ea typeface="Times New Roman"/>
                <a:cs typeface="Times New Roman"/>
                <a:sym typeface="Times New Roman"/>
              </a:rPr>
              <a:t>When the packet arrives at the network layer of the destination host, the host checks the IP header of the packet. If the destination IP address within the header matches its own IP address, the IP header is removed from the packet. After the packet is de-encapsulated by the network layer, the resulting Layer 4 PDU is passed up to the appropriate service at the transport layer. The de-encapsulation process is performed by the destination host of the IP packet.</a:t>
            </a:r>
            <a:endParaRPr/>
          </a:p>
          <a:p>
            <a:pPr indent="0" lvl="0" marL="114300" rtl="0" algn="l">
              <a:lnSpc>
                <a:spcPct val="90000"/>
              </a:lnSpc>
              <a:spcBef>
                <a:spcPts val="1000"/>
              </a:spcBef>
              <a:spcAft>
                <a:spcPts val="0"/>
              </a:spcAft>
              <a:buSzPts val="1800"/>
              <a:buNone/>
            </a:pPr>
            <a:r>
              <a:t/>
            </a:r>
            <a:endParaRPr/>
          </a:p>
        </p:txBody>
      </p:sp>
      <p:sp>
        <p:nvSpPr>
          <p:cNvPr id="115" name="Google Shape;115;p6"/>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IP Encapsulation</a:t>
            </a:r>
            <a:endParaRPr b="1" sz="3200"/>
          </a:p>
        </p:txBody>
      </p:sp>
      <p:sp>
        <p:nvSpPr>
          <p:cNvPr id="121" name="Google Shape;121;p7"/>
          <p:cNvSpPr txBox="1"/>
          <p:nvPr/>
        </p:nvSpPr>
        <p:spPr>
          <a:xfrm>
            <a:off x="375314" y="1314736"/>
            <a:ext cx="8229240" cy="3977280"/>
          </a:xfrm>
          <a:prstGeom prst="rect">
            <a:avLst/>
          </a:prstGeom>
          <a:noFill/>
          <a:ln>
            <a:noFill/>
          </a:ln>
        </p:spPr>
        <p:txBody>
          <a:bodyPr anchorCtr="0" anchor="t" bIns="0" lIns="0" spcFirstLastPara="1" rIns="0" wrap="square" tIns="0">
            <a:normAutofit/>
          </a:bodyPr>
          <a:lstStyle/>
          <a:p>
            <a:pPr indent="0" lvl="0" marL="114300" marR="0" rtl="0" algn="just">
              <a:lnSpc>
                <a:spcPct val="90000"/>
              </a:lnSpc>
              <a:spcBef>
                <a:spcPts val="100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IP encapsulates the transport layer (the layer just above the network layer) segment or other data by adding an IP header. The IP header is used to deliver the packet to the destination host.</a:t>
            </a:r>
            <a:endParaRPr/>
          </a:p>
          <a:p>
            <a:pPr indent="-228600" lvl="0" marL="457200" marR="0" rtl="0" algn="l">
              <a:lnSpc>
                <a:spcPct val="90000"/>
              </a:lnSpc>
              <a:spcBef>
                <a:spcPts val="1000"/>
              </a:spcBef>
              <a:spcAft>
                <a:spcPts val="0"/>
              </a:spcAft>
              <a:buClr>
                <a:schemeClr val="dk1"/>
              </a:buClr>
              <a:buSzPts val="1800"/>
              <a:buFont typeface="Arial"/>
              <a:buNone/>
            </a:pPr>
            <a:r>
              <a:t/>
            </a:r>
            <a:endParaRPr b="0" i="0" sz="1600" u="none" cap="none" strike="noStrike">
              <a:solidFill>
                <a:schemeClr val="dk1"/>
              </a:solidFill>
              <a:latin typeface="Arial"/>
              <a:ea typeface="Arial"/>
              <a:cs typeface="Arial"/>
              <a:sym typeface="Arial"/>
            </a:endParaRPr>
          </a:p>
        </p:txBody>
      </p:sp>
      <p:pic>
        <p:nvPicPr>
          <p:cNvPr descr="generating IP packets network layer PDU" id="122" name="Google Shape;122;p7"/>
          <p:cNvPicPr preferRelativeResize="0"/>
          <p:nvPr/>
        </p:nvPicPr>
        <p:blipFill rotWithShape="1">
          <a:blip r:embed="rId3">
            <a:alphaModFix/>
          </a:blip>
          <a:srcRect b="0" l="0" r="0" t="0"/>
          <a:stretch/>
        </p:blipFill>
        <p:spPr>
          <a:xfrm>
            <a:off x="1840150" y="2266146"/>
            <a:ext cx="5463700" cy="3426566"/>
          </a:xfrm>
          <a:prstGeom prst="rect">
            <a:avLst/>
          </a:prstGeom>
          <a:noFill/>
          <a:ln>
            <a:noFill/>
          </a:ln>
        </p:spPr>
      </p:pic>
      <p:sp>
        <p:nvSpPr>
          <p:cNvPr id="123" name="Google Shape;123;p7"/>
          <p:cNvSpPr txBox="1"/>
          <p:nvPr/>
        </p:nvSpPr>
        <p:spPr>
          <a:xfrm>
            <a:off x="1812674" y="5801894"/>
            <a:ext cx="585488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Figure 1: IP packet encapsulation from transport layer to network layer</a:t>
            </a:r>
            <a:endParaRPr b="0" i="0" sz="1400" u="none" cap="none" strike="noStrike">
              <a:solidFill>
                <a:srgbClr val="000000"/>
              </a:solidFill>
              <a:latin typeface="Times New Roman"/>
              <a:ea typeface="Times New Roman"/>
              <a:cs typeface="Times New Roman"/>
              <a:sym typeface="Times New Roman"/>
            </a:endParaRPr>
          </a:p>
        </p:txBody>
      </p:sp>
      <p:sp>
        <p:nvSpPr>
          <p:cNvPr id="124" name="Google Shape;124;p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Characteristics of IP</a:t>
            </a:r>
            <a:endParaRPr b="1" sz="3200"/>
          </a:p>
        </p:txBody>
      </p:sp>
      <p:sp>
        <p:nvSpPr>
          <p:cNvPr id="130" name="Google Shape;130;p8"/>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IP was designed as a protocol with low overhead. It provides only the functions that are necessary to deliver a packet from a source to a destination over an interconnected system of networks. The protocol was not designed to track and manage the flow of packets.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These are the basic characteristics of IP:</a:t>
            </a:r>
            <a:endParaRPr/>
          </a:p>
          <a:p>
            <a:pPr indent="-400050" lvl="1" marL="971550" rtl="0" algn="just">
              <a:lnSpc>
                <a:spcPct val="90000"/>
              </a:lnSpc>
              <a:spcBef>
                <a:spcPts val="500"/>
              </a:spcBef>
              <a:spcAft>
                <a:spcPts val="0"/>
              </a:spcAft>
              <a:buSzPts val="1800"/>
              <a:buFont typeface="Arial"/>
              <a:buAutoNum type="romanLcPeriod"/>
            </a:pPr>
            <a:r>
              <a:rPr b="1" lang="en-US" sz="1800">
                <a:latin typeface="Times New Roman"/>
                <a:ea typeface="Times New Roman"/>
                <a:cs typeface="Times New Roman"/>
                <a:sym typeface="Times New Roman"/>
              </a:rPr>
              <a:t>Connectionless</a:t>
            </a:r>
            <a:r>
              <a:rPr lang="en-US" sz="1800">
                <a:latin typeface="Times New Roman"/>
                <a:ea typeface="Times New Roman"/>
                <a:cs typeface="Times New Roman"/>
                <a:sym typeface="Times New Roman"/>
              </a:rPr>
              <a:t> - There is no connection with the destination established before sending data packets.</a:t>
            </a:r>
            <a:endParaRPr/>
          </a:p>
          <a:p>
            <a:pPr indent="-400050" lvl="1" marL="971550" rtl="0" algn="just">
              <a:lnSpc>
                <a:spcPct val="90000"/>
              </a:lnSpc>
              <a:spcBef>
                <a:spcPts val="500"/>
              </a:spcBef>
              <a:spcAft>
                <a:spcPts val="0"/>
              </a:spcAft>
              <a:buSzPts val="1800"/>
              <a:buFont typeface="Arial"/>
              <a:buAutoNum type="romanLcPeriod"/>
            </a:pPr>
            <a:r>
              <a:rPr b="1" lang="en-US" sz="1800">
                <a:latin typeface="Times New Roman"/>
                <a:ea typeface="Times New Roman"/>
                <a:cs typeface="Times New Roman"/>
                <a:sym typeface="Times New Roman"/>
              </a:rPr>
              <a:t>Best Effort</a:t>
            </a:r>
            <a:r>
              <a:rPr lang="en-US" sz="1800">
                <a:latin typeface="Times New Roman"/>
                <a:ea typeface="Times New Roman"/>
                <a:cs typeface="Times New Roman"/>
                <a:sym typeface="Times New Roman"/>
              </a:rPr>
              <a:t> - IP is inherently unreliable because packet delivery is not guaranteed.</a:t>
            </a:r>
            <a:endParaRPr/>
          </a:p>
          <a:p>
            <a:pPr indent="-400050" lvl="1" marL="971550" rtl="0" algn="just">
              <a:lnSpc>
                <a:spcPct val="90000"/>
              </a:lnSpc>
              <a:spcBef>
                <a:spcPts val="500"/>
              </a:spcBef>
              <a:spcAft>
                <a:spcPts val="0"/>
              </a:spcAft>
              <a:buSzPts val="1800"/>
              <a:buFont typeface="Arial"/>
              <a:buAutoNum type="romanLcPeriod"/>
            </a:pPr>
            <a:r>
              <a:rPr b="1" lang="en-US" sz="1800">
                <a:latin typeface="Times New Roman"/>
                <a:ea typeface="Times New Roman"/>
                <a:cs typeface="Times New Roman"/>
                <a:sym typeface="Times New Roman"/>
              </a:rPr>
              <a:t>Media Independent</a:t>
            </a:r>
            <a:r>
              <a:rPr lang="en-US" sz="1800">
                <a:latin typeface="Times New Roman"/>
                <a:ea typeface="Times New Roman"/>
                <a:cs typeface="Times New Roman"/>
                <a:sym typeface="Times New Roman"/>
              </a:rPr>
              <a:t> - Operation is independent of the medium (i.e., copper, fiber-optic, or wireless) carrying the data.</a:t>
            </a:r>
            <a:endParaRPr/>
          </a:p>
          <a:p>
            <a:pPr indent="-228600" lvl="0" marL="457200" rtl="0" algn="just">
              <a:lnSpc>
                <a:spcPct val="90000"/>
              </a:lnSpc>
              <a:spcBef>
                <a:spcPts val="1000"/>
              </a:spcBef>
              <a:spcAft>
                <a:spcPts val="0"/>
              </a:spcAft>
              <a:buSzPts val="1800"/>
              <a:buNone/>
            </a:pPr>
            <a:r>
              <a:t/>
            </a:r>
            <a:endParaRPr/>
          </a:p>
        </p:txBody>
      </p:sp>
      <p:sp>
        <p:nvSpPr>
          <p:cNvPr id="131" name="Google Shape;131;p8"/>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2. IPv4 Packet Header</a:t>
            </a:r>
            <a:endParaRPr b="1" sz="3200"/>
          </a:p>
        </p:txBody>
      </p:sp>
      <p:sp>
        <p:nvSpPr>
          <p:cNvPr id="137" name="Google Shape;137;p9"/>
          <p:cNvSpPr txBox="1"/>
          <p:nvPr>
            <p:ph idx="1" type="body"/>
          </p:nvPr>
        </p:nvSpPr>
        <p:spPr>
          <a:xfrm>
            <a:off x="457200" y="1604520"/>
            <a:ext cx="8229240" cy="3977280"/>
          </a:xfrm>
          <a:prstGeom prst="rect">
            <a:avLst/>
          </a:prstGeom>
          <a:blipFill rotWithShape="1">
            <a:blip r:embed="rId3">
              <a:alphaModFix/>
            </a:blip>
            <a:stretch>
              <a:fillRect b="0" l="-147" r="-1702" t="0"/>
            </a:stretch>
          </a:blip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
        <p:nvSpPr>
          <p:cNvPr id="138" name="Google Shape;138;p9"/>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IPv4 Packet Header Format</a:t>
            </a:r>
            <a:endParaRPr b="1" sz="3200"/>
          </a:p>
        </p:txBody>
      </p:sp>
      <p:pic>
        <p:nvPicPr>
          <p:cNvPr id="144" name="Google Shape;144;p10"/>
          <p:cNvPicPr preferRelativeResize="0"/>
          <p:nvPr/>
        </p:nvPicPr>
        <p:blipFill rotWithShape="1">
          <a:blip r:embed="rId3">
            <a:alphaModFix/>
          </a:blip>
          <a:srcRect b="0" l="0" r="0" t="0"/>
          <a:stretch/>
        </p:blipFill>
        <p:spPr>
          <a:xfrm>
            <a:off x="1231050" y="1033127"/>
            <a:ext cx="6681900" cy="4971887"/>
          </a:xfrm>
          <a:prstGeom prst="rect">
            <a:avLst/>
          </a:prstGeom>
          <a:noFill/>
          <a:ln>
            <a:noFill/>
          </a:ln>
        </p:spPr>
      </p:pic>
      <p:sp>
        <p:nvSpPr>
          <p:cNvPr id="145" name="Google Shape;145;p10"/>
          <p:cNvSpPr txBox="1"/>
          <p:nvPr/>
        </p:nvSpPr>
        <p:spPr>
          <a:xfrm>
            <a:off x="1352100" y="6083564"/>
            <a:ext cx="593580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Figure 2: IPv4  Packet Header Fields</a:t>
            </a:r>
            <a:endParaRPr b="0" i="0" sz="1400" u="none" cap="none" strike="noStrike">
              <a:solidFill>
                <a:srgbClr val="000000"/>
              </a:solidFill>
              <a:latin typeface="Times New Roman"/>
              <a:ea typeface="Times New Roman"/>
              <a:cs typeface="Times New Roman"/>
              <a:sym typeface="Times New Roman"/>
            </a:endParaRPr>
          </a:p>
        </p:txBody>
      </p:sp>
      <p:sp>
        <p:nvSpPr>
          <p:cNvPr id="146" name="Google Shape;146;p1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IPv4 Header Fields</a:t>
            </a:r>
            <a:endParaRPr b="1" sz="3200"/>
          </a:p>
        </p:txBody>
      </p:sp>
      <p:sp>
        <p:nvSpPr>
          <p:cNvPr id="152" name="Google Shape;152;p11"/>
          <p:cNvSpPr txBox="1"/>
          <p:nvPr>
            <p:ph idx="1" type="body"/>
          </p:nvPr>
        </p:nvSpPr>
        <p:spPr>
          <a:xfrm>
            <a:off x="404870" y="914040"/>
            <a:ext cx="8438879" cy="5442480"/>
          </a:xfrm>
          <a:prstGeom prst="rect">
            <a:avLst/>
          </a:prstGeom>
          <a:noFill/>
          <a:ln>
            <a:noFill/>
          </a:ln>
        </p:spPr>
        <p:txBody>
          <a:bodyPr anchorCtr="0" anchor="t" bIns="0" lIns="0" spcFirstLastPara="1" rIns="0" wrap="square" tIns="0">
            <a:normAutofit fontScale="85000" lnSpcReduction="10000"/>
          </a:bodyPr>
          <a:lstStyle/>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VERSION</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Version of the IP protocol (4 bits), which is 4 for IPv4 </a:t>
            </a:r>
            <a:endParaRPr/>
          </a:p>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HLEN: IP header length (4 bits), which is the number of 32 bit words in the header. The minimum value for this field is 5 and the maximum is 15. </a:t>
            </a:r>
            <a:endParaRPr/>
          </a:p>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Type of service:</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Low Delay, High Throughput, Reliability (8 bits) </a:t>
            </a:r>
            <a:endParaRPr/>
          </a:p>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Total Length:</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Length of header + Data (16 bits), which has a minimum value 20 bytes and the maximum is 65,535 bytes. </a:t>
            </a:r>
            <a:endParaRPr/>
          </a:p>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Identification</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Unique Packet Id for identifying the group of fragments of a single IP datagram (16 bits) </a:t>
            </a:r>
            <a:endParaRPr/>
          </a:p>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Flags</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3 flags of 1 bit each : reserved bit (must be zero), do not fragment flag, more fragments flag (same order) </a:t>
            </a:r>
            <a:endParaRPr/>
          </a:p>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Fragment Offset: Represents the number of Data Bytes ahead of the particular fragment in the particular Datagram. Specified in terms of number of 8 bytes, which has the maximum value of 65,528 bytes. </a:t>
            </a:r>
            <a:endParaRPr/>
          </a:p>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Time to live</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Datagram’s lifetime (8 bits), It prevents the datagram to loop through the network by restricting the number of Hops taken by a Packet before delivering to the Destination.</a:t>
            </a:r>
            <a:endParaRPr/>
          </a:p>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Protocol:</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Name of the protocol to which the data is to be passed (8 bits) </a:t>
            </a:r>
            <a:endParaRPr/>
          </a:p>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Header Checksum</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16 bits header checksum for checking errors in the datagram header </a:t>
            </a:r>
            <a:endParaRPr/>
          </a:p>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Source IP address</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32 bits IP address of the sender </a:t>
            </a:r>
            <a:endParaRPr/>
          </a:p>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Destination IP address</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32 bits IP address of the receiver </a:t>
            </a:r>
            <a:endParaRPr/>
          </a:p>
          <a:p>
            <a:pPr indent="-342900" lvl="0" marL="457200" rtl="0" algn="just">
              <a:lnSpc>
                <a:spcPct val="90000"/>
              </a:lnSpc>
              <a:spcBef>
                <a:spcPts val="1000"/>
              </a:spcBef>
              <a:spcAft>
                <a:spcPts val="0"/>
              </a:spcAft>
              <a:buSzPct val="117647"/>
              <a:buChar char="•"/>
            </a:pPr>
            <a:r>
              <a:rPr lang="en-US" sz="1800">
                <a:solidFill>
                  <a:schemeClr val="dk1"/>
                </a:solidFill>
                <a:latin typeface="Times New Roman"/>
                <a:ea typeface="Times New Roman"/>
                <a:cs typeface="Times New Roman"/>
                <a:sym typeface="Times New Roman"/>
              </a:rPr>
              <a:t>Option: Optional information such as source route, record route. Used by the Network administrator to check whether a path is working or not.</a:t>
            </a:r>
            <a:endParaRPr/>
          </a:p>
          <a:p>
            <a:pPr indent="-228600" lvl="0" marL="457200" rtl="0" algn="l">
              <a:lnSpc>
                <a:spcPct val="90000"/>
              </a:lnSpc>
              <a:spcBef>
                <a:spcPts val="1000"/>
              </a:spcBef>
              <a:spcAft>
                <a:spcPts val="0"/>
              </a:spcAft>
              <a:buClr>
                <a:schemeClr val="dk1"/>
              </a:buClr>
              <a:buSzPct val="132352"/>
              <a:buNone/>
            </a:pPr>
            <a:r>
              <a:t/>
            </a:r>
            <a:endParaRPr/>
          </a:p>
        </p:txBody>
      </p:sp>
      <p:sp>
        <p:nvSpPr>
          <p:cNvPr id="153" name="Google Shape;153;p11"/>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