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314" r:id="rId4"/>
    <p:sldId id="315" r:id="rId5"/>
    <p:sldId id="316" r:id="rId6"/>
    <p:sldId id="326" r:id="rId7"/>
    <p:sldId id="327" r:id="rId8"/>
    <p:sldId id="317" r:id="rId9"/>
    <p:sldId id="318" r:id="rId10"/>
    <p:sldId id="328" r:id="rId11"/>
    <p:sldId id="329" r:id="rId12"/>
    <p:sldId id="330" r:id="rId13"/>
    <p:sldId id="331" r:id="rId14"/>
    <p:sldId id="332" r:id="rId15"/>
    <p:sldId id="333" r:id="rId16"/>
    <p:sldId id="334" r:id="rId17"/>
    <p:sldId id="335" r:id="rId18"/>
    <p:sldId id="325" r:id="rId19"/>
    <p:sldId id="313" r:id="rId20"/>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04509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900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1109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3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9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22.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76200" y="840631"/>
            <a:ext cx="9144000" cy="519167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3200" b="1" i="0" u="none" strike="noStrike" dirty="0">
                <a:solidFill>
                  <a:srgbClr val="000000"/>
                </a:solidFill>
                <a:effectLst/>
                <a:latin typeface="Times New Roman" panose="02020603050405020304" pitchFamily="18" charset="0"/>
              </a:rPr>
              <a:t>Computer Networks _22CS008</a:t>
            </a: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600" b="1" dirty="0">
                <a:solidFill>
                  <a:schemeClr val="dk1"/>
                </a:solidFill>
                <a:latin typeface="Times New Roman" panose="02020603050405020304" pitchFamily="18" charset="0"/>
                <a:ea typeface="Times New Roman"/>
                <a:cs typeface="Times New Roman" panose="02020603050405020304" pitchFamily="18" charset="0"/>
                <a:sym typeface="Times New Roman"/>
              </a:rPr>
              <a:t>WLAN, Configuration and Wireless Networks</a:t>
            </a:r>
            <a:endParaRPr sz="36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200" b="1" i="0" u="none" strike="noStrike" cap="none" dirty="0">
                <a:solidFill>
                  <a:srgbClr val="0070C0"/>
                </a:solidFill>
                <a:latin typeface="Times New Roman"/>
                <a:ea typeface="Times New Roman"/>
                <a:cs typeface="Times New Roman"/>
                <a:sym typeface="Times New Roman"/>
              </a:rPr>
              <a:t>Lecture 27 (Theory)</a:t>
            </a:r>
            <a:endParaRPr sz="3200" b="1" i="0" u="none" strike="noStrike" cap="none" dirty="0">
              <a:solidFill>
                <a:srgbClr val="0070C0"/>
              </a:solidFill>
              <a:latin typeface="Times New Roman"/>
              <a:ea typeface="Times New Roman"/>
              <a:cs typeface="Times New Roman"/>
              <a:sym typeface="Times New Roman"/>
            </a:endParaRPr>
          </a:p>
          <a:p>
            <a:pPr lvl="0" algn="ctr">
              <a:spcBef>
                <a:spcPts val="400"/>
              </a:spcBef>
              <a:buSzPts val="2000"/>
            </a:pPr>
            <a:endParaRPr lang="en-US" sz="3200" b="1" dirty="0">
              <a:solidFill>
                <a:srgbClr val="0070C0"/>
              </a:solidFill>
              <a:latin typeface="Times New Roman"/>
              <a:ea typeface="Times New Roman"/>
              <a:cs typeface="Times New Roman"/>
              <a:sym typeface="Times New Roman"/>
            </a:endParaRPr>
          </a:p>
          <a:p>
            <a:pPr lvl="0" algn="ctr">
              <a:spcBef>
                <a:spcPts val="400"/>
              </a:spcBef>
              <a:buSzPts val="2000"/>
            </a:pPr>
            <a:r>
              <a:rPr lang="en-US" sz="3200" b="1" dirty="0">
                <a:solidFill>
                  <a:srgbClr val="0070C0"/>
                </a:solidFill>
                <a:latin typeface="Times New Roman"/>
                <a:ea typeface="Times New Roman"/>
                <a:cs typeface="Times New Roman"/>
                <a:sym typeface="Times New Roman"/>
              </a:rPr>
              <a:t>Prepared By:</a:t>
            </a:r>
          </a:p>
          <a:p>
            <a:pPr lvl="0" algn="ctr">
              <a:spcBef>
                <a:spcPts val="400"/>
              </a:spcBef>
              <a:buSzPts val="2000"/>
            </a:pPr>
            <a:r>
              <a:rPr lang="en-US" sz="3200" b="1" i="0" u="none" strike="noStrike" cap="none" dirty="0">
                <a:solidFill>
                  <a:srgbClr val="0070C0"/>
                </a:solidFill>
                <a:latin typeface="Times New Roman"/>
                <a:ea typeface="Times New Roman"/>
                <a:cs typeface="Times New Roman"/>
                <a:sym typeface="Times New Roman"/>
              </a:rPr>
              <a:t>Dr. </a:t>
            </a:r>
            <a:r>
              <a:rPr lang="en-US" sz="3200" b="1" i="0" u="none" strike="noStrike" cap="none" dirty="0" err="1">
                <a:solidFill>
                  <a:srgbClr val="0070C0"/>
                </a:solidFill>
                <a:latin typeface="Times New Roman"/>
                <a:ea typeface="Times New Roman"/>
                <a:cs typeface="Times New Roman"/>
                <a:sym typeface="Times New Roman"/>
              </a:rPr>
              <a:t>Shveta</a:t>
            </a:r>
            <a:r>
              <a:rPr lang="en-US" sz="3200" b="1" i="0" u="none" strike="noStrike" cap="none" dirty="0">
                <a:solidFill>
                  <a:srgbClr val="0070C0"/>
                </a:solidFill>
                <a:latin typeface="Times New Roman"/>
                <a:ea typeface="Times New Roman"/>
                <a:cs typeface="Times New Roman"/>
                <a:sym typeface="Times New Roman"/>
              </a:rPr>
              <a:t> Bansal</a:t>
            </a:r>
          </a:p>
          <a:p>
            <a:pPr lvl="0" algn="ctr">
              <a:spcBef>
                <a:spcPts val="400"/>
              </a:spcBef>
              <a:buSzPts val="2000"/>
            </a:pPr>
            <a:endParaRPr lang="en-US" sz="3200" b="1" i="0" u="none" strike="noStrike" cap="none" dirty="0">
              <a:solidFill>
                <a:srgbClr val="0070C0"/>
              </a:solidFill>
              <a:latin typeface="Times New Roman"/>
              <a:ea typeface="Times New Roman"/>
              <a:cs typeface="Times New Roman"/>
              <a:sym typeface="Times New Roman"/>
            </a:endParaRPr>
          </a:p>
          <a:p>
            <a:pPr algn="ctr" rtl="0">
              <a:spcBef>
                <a:spcPts val="400"/>
              </a:spcBef>
              <a:spcAft>
                <a:spcPts val="0"/>
              </a:spcAft>
            </a:pPr>
            <a:r>
              <a:rPr lang="en-US" sz="1800" b="1" i="0" u="none" strike="noStrike" dirty="0">
                <a:solidFill>
                  <a:srgbClr val="000000"/>
                </a:solidFill>
                <a:effectLst/>
                <a:latin typeface="Arial" panose="020B0604020202020204" pitchFamily="34" charset="0"/>
              </a:rPr>
              <a:t>Department of Computer Science and Engineering,</a:t>
            </a:r>
            <a:endParaRPr lang="en-US" sz="4400" b="0" dirty="0">
              <a:effectLst/>
            </a:endParaRPr>
          </a:p>
          <a:p>
            <a:pPr algn="ctr" rtl="0">
              <a:spcBef>
                <a:spcPts val="400"/>
              </a:spcBef>
              <a:spcAft>
                <a:spcPts val="0"/>
              </a:spcAft>
            </a:pPr>
            <a:r>
              <a:rPr lang="en-US" sz="1800" b="1" i="0" u="none" strike="noStrike" dirty="0">
                <a:solidFill>
                  <a:srgbClr val="000000"/>
                </a:solidFill>
                <a:effectLst/>
                <a:latin typeface="Arial" panose="020B0604020202020204" pitchFamily="34" charset="0"/>
              </a:rPr>
              <a:t>Chitkara University, Punjab</a:t>
            </a:r>
            <a:endParaRPr lang="en-US" sz="4400" b="0" dirty="0">
              <a:effectLst/>
            </a:endParaRPr>
          </a:p>
          <a:p>
            <a:br>
              <a:rPr lang="en-US" sz="4400" dirty="0"/>
            </a:br>
            <a:br>
              <a:rPr lang="en-US" sz="3600" dirty="0"/>
            </a:b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4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40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4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6413"/>
            <a:ext cx="8229240" cy="5104262"/>
          </a:xfrm>
        </p:spPr>
        <p:txBody>
          <a:bodyPr/>
          <a:lstStyle/>
          <a:p>
            <a:pPr algn="just">
              <a:buFont typeface="+mj-lt"/>
              <a:buAutoNum type="arabicPeriod" startAt="3"/>
            </a:pPr>
            <a:r>
              <a:rPr lang="en-US" sz="1800" b="1" dirty="0">
                <a:latin typeface="Times New Roman" panose="02020603050405020304" pitchFamily="18" charset="0"/>
                <a:cs typeface="Times New Roman" panose="02020603050405020304" pitchFamily="18" charset="0"/>
              </a:rPr>
              <a:t>Wireless Access Points</a:t>
            </a:r>
          </a:p>
          <a:p>
            <a:pPr lvl="1" algn="just"/>
            <a:r>
              <a:rPr lang="en-US" sz="1800" dirty="0">
                <a:latin typeface="Times New Roman" panose="02020603050405020304" pitchFamily="18" charset="0"/>
                <a:cs typeface="Times New Roman" panose="02020603050405020304" pitchFamily="18" charset="0"/>
              </a:rPr>
              <a:t>While range extenders are easy to set up and configure, the best solution would be to install another wireless access point to provide dedicated wireless access to the user devices. Wireless clients use their wireless NIC to discover nearby APs advertising their SSID. Clients then attempt to associate and authenticate with an AP. After being authenticated, wireless users have access to network resources. </a:t>
            </a:r>
          </a:p>
          <a:p>
            <a:pPr lvl="1" algn="just"/>
            <a:r>
              <a:rPr lang="en-US" sz="1800" b="1" dirty="0">
                <a:latin typeface="Times New Roman" panose="02020603050405020304" pitchFamily="18" charset="0"/>
                <a:cs typeface="Times New Roman" panose="02020603050405020304" pitchFamily="18" charset="0"/>
              </a:rPr>
              <a:t>Autonomous APs: </a:t>
            </a:r>
            <a:r>
              <a:rPr lang="en-US" sz="1800" dirty="0">
                <a:latin typeface="Times New Roman" panose="02020603050405020304" pitchFamily="18" charset="0"/>
                <a:cs typeface="Times New Roman" panose="02020603050405020304" pitchFamily="18" charset="0"/>
              </a:rPr>
              <a:t>These are standalone devices configured using a command line interface or a GUI. Autonomous APs are useful in situations where only a couple of APs are required in the organization. A home router is an example of an autonomous AP because the entire AP configuration resides on the device</a:t>
            </a:r>
          </a:p>
          <a:p>
            <a:pPr lvl="1" algn="just"/>
            <a:r>
              <a:rPr lang="en-US" sz="1800" b="1" dirty="0">
                <a:latin typeface="Times New Roman" panose="02020603050405020304" pitchFamily="18" charset="0"/>
                <a:cs typeface="Times New Roman" panose="02020603050405020304" pitchFamily="18" charset="0"/>
              </a:rPr>
              <a:t>Controller-based APs: </a:t>
            </a:r>
            <a:r>
              <a:rPr lang="en-US" sz="1800" dirty="0">
                <a:latin typeface="Times New Roman" panose="02020603050405020304" pitchFamily="18" charset="0"/>
                <a:cs typeface="Times New Roman" panose="02020603050405020304" pitchFamily="18" charset="0"/>
              </a:rPr>
              <a:t>These devices require no initial configuration and are often called lightweight APs (LAPs). LAPs use the Lightweight Access Point Protocol (LWAPP) to communicate with a WLAN controller (WLC). Controller-based APs are useful in situations where many APs are required in the network. As more APs are added, each AP is automatically configured and managed by the WLC.</a:t>
            </a:r>
          </a:p>
          <a:p>
            <a:endParaRPr lang="en-US" dirty="0"/>
          </a:p>
          <a:p>
            <a:pPr lvl="1"/>
            <a:endParaRPr lang="en-US" dirty="0"/>
          </a:p>
        </p:txBody>
      </p:sp>
      <p:sp>
        <p:nvSpPr>
          <p:cNvPr id="4" name="Footer Placeholder 3"/>
          <p:cNvSpPr>
            <a:spLocks noGrp="1"/>
          </p:cNvSpPr>
          <p:nvPr>
            <p:ph type="ftr" idx="11"/>
          </p:nvPr>
        </p:nvSpPr>
        <p:spPr/>
        <p:txBody>
          <a:bodyPr/>
          <a:lstStyle/>
          <a:p>
            <a:r>
              <a:rPr lang="en-US" dirty="0"/>
              <a:t>Computer Networks             </a:t>
            </a:r>
          </a:p>
        </p:txBody>
      </p:sp>
      <p:sp>
        <p:nvSpPr>
          <p:cNvPr id="5" name="Title 1"/>
          <p:cNvSpPr>
            <a:spLocks noGrp="1"/>
          </p:cNvSpPr>
          <p:nvPr>
            <p:ph type="title"/>
          </p:nvPr>
        </p:nvSpPr>
        <p:spPr/>
        <p:txBody>
          <a:bodyPr/>
          <a:lstStyle/>
          <a:p>
            <a:pPr algn="ctr"/>
            <a:r>
              <a:rPr lang="en-US" sz="3200" b="1" dirty="0"/>
              <a:t>WLAN Components</a:t>
            </a:r>
          </a:p>
        </p:txBody>
      </p:sp>
    </p:spTree>
    <p:extLst>
      <p:ext uri="{BB962C8B-B14F-4D97-AF65-F5344CB8AC3E}">
        <p14:creationId xmlns:p14="http://schemas.microsoft.com/office/powerpoint/2010/main" val="282966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lgn="just">
              <a:buNone/>
            </a:pPr>
            <a:r>
              <a:rPr lang="en-US" sz="1800" dirty="0">
                <a:latin typeface="Times New Roman" panose="02020603050405020304" pitchFamily="18" charset="0"/>
                <a:cs typeface="Times New Roman" panose="02020603050405020304" pitchFamily="18" charset="0"/>
              </a:rPr>
              <a:t>4</a:t>
            </a:r>
            <a:r>
              <a:rPr lang="en-US" sz="1800" b="1" dirty="0">
                <a:latin typeface="Times New Roman" panose="02020603050405020304" pitchFamily="18" charset="0"/>
                <a:cs typeface="Times New Roman" panose="02020603050405020304" pitchFamily="18" charset="0"/>
              </a:rPr>
              <a:t>. Wireless Antennas</a:t>
            </a:r>
          </a:p>
          <a:p>
            <a:pPr lvl="1" algn="just"/>
            <a:r>
              <a:rPr lang="en-US" sz="1800" dirty="0">
                <a:latin typeface="Times New Roman" panose="02020603050405020304" pitchFamily="18" charset="0"/>
                <a:cs typeface="Times New Roman" panose="02020603050405020304" pitchFamily="18" charset="0"/>
              </a:rPr>
              <a:t>Most business class APs require external antennas to make them fully functioning units.</a:t>
            </a:r>
          </a:p>
          <a:p>
            <a:pPr lvl="1" algn="just"/>
            <a:r>
              <a:rPr lang="en-US" sz="1800" dirty="0">
                <a:latin typeface="Times New Roman" panose="02020603050405020304" pitchFamily="18" charset="0"/>
                <a:cs typeface="Times New Roman" panose="02020603050405020304" pitchFamily="18" charset="0"/>
              </a:rPr>
              <a:t>Omnidirectional antennas provide 360-degree coverage and are ideal in houses, open office areas, conference rooms, and outside areas.</a:t>
            </a:r>
          </a:p>
          <a:p>
            <a:pPr lvl="1" algn="just"/>
            <a:r>
              <a:rPr lang="en-US" sz="1800" dirty="0">
                <a:latin typeface="Times New Roman" panose="02020603050405020304" pitchFamily="18" charset="0"/>
                <a:cs typeface="Times New Roman" panose="02020603050405020304" pitchFamily="18" charset="0"/>
              </a:rPr>
              <a:t>Directional antennas focus the radio signal in a given direction. This enhances the signal to and from the AP in the direction the antenna is pointing This provides a stronger signal strength in one direction and reduced signal strength in all other directions. Examples of directional Wi-Fi antennas include Yagi and parabolic dish antennas.</a:t>
            </a:r>
          </a:p>
          <a:p>
            <a:pPr lvl="1" algn="just"/>
            <a:r>
              <a:rPr lang="en-US" sz="1800" dirty="0">
                <a:latin typeface="Times New Roman" panose="02020603050405020304" pitchFamily="18" charset="0"/>
                <a:cs typeface="Times New Roman" panose="02020603050405020304" pitchFamily="18" charset="0"/>
              </a:rPr>
              <a:t>Multiple Input Multiple Output (MIMO) uses multiple antennas to increase available bandwidth for IEEE 802.11n/ac/ax wireless networks. Up to eight transmit and receive antennas can be used to increase throughput.</a:t>
            </a:r>
          </a:p>
          <a:p>
            <a:pPr>
              <a:buFont typeface="+mj-lt"/>
              <a:buAutoNum type="arabicPeriod" startAt="4"/>
            </a:pPr>
            <a:endParaRPr lang="en-US" dirty="0"/>
          </a:p>
        </p:txBody>
      </p:sp>
      <p:sp>
        <p:nvSpPr>
          <p:cNvPr id="4" name="Footer Placeholder 3"/>
          <p:cNvSpPr>
            <a:spLocks noGrp="1"/>
          </p:cNvSpPr>
          <p:nvPr>
            <p:ph type="ftr" idx="11"/>
          </p:nvPr>
        </p:nvSpPr>
        <p:spPr/>
        <p:txBody>
          <a:bodyPr/>
          <a:lstStyle/>
          <a:p>
            <a:r>
              <a:rPr lang="en-US"/>
              <a:t>Computer Networks             </a:t>
            </a:r>
          </a:p>
        </p:txBody>
      </p:sp>
      <p:sp>
        <p:nvSpPr>
          <p:cNvPr id="5" name="Title 1"/>
          <p:cNvSpPr>
            <a:spLocks noGrp="1"/>
          </p:cNvSpPr>
          <p:nvPr>
            <p:ph type="title"/>
          </p:nvPr>
        </p:nvSpPr>
        <p:spPr/>
        <p:txBody>
          <a:bodyPr/>
          <a:lstStyle/>
          <a:p>
            <a:pPr algn="ctr"/>
            <a:r>
              <a:rPr lang="en-US" sz="3200" b="1" dirty="0"/>
              <a:t>WLAN Components</a:t>
            </a:r>
          </a:p>
        </p:txBody>
      </p:sp>
    </p:spTree>
    <p:extLst>
      <p:ext uri="{BB962C8B-B14F-4D97-AF65-F5344CB8AC3E}">
        <p14:creationId xmlns:p14="http://schemas.microsoft.com/office/powerpoint/2010/main" val="146765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WLAN Configuration</a:t>
            </a:r>
          </a:p>
        </p:txBody>
      </p:sp>
      <p:sp>
        <p:nvSpPr>
          <p:cNvPr id="3" name="Text Placeholder 2"/>
          <p:cNvSpPr>
            <a:spLocks noGrp="1"/>
          </p:cNvSpPr>
          <p:nvPr>
            <p:ph type="body" idx="1"/>
          </p:nvPr>
        </p:nvSpPr>
        <p:spPr>
          <a:xfrm>
            <a:off x="352540" y="1059454"/>
            <a:ext cx="8229240" cy="1670098"/>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Basic network setup includes the following steps: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Log in to the router from a web browser: </a:t>
            </a:r>
            <a:r>
              <a:rPr lang="en-US" sz="1800" dirty="0">
                <a:latin typeface="Times New Roman" panose="02020603050405020304" pitchFamily="18" charset="0"/>
                <a:cs typeface="Times New Roman" panose="02020603050405020304" pitchFamily="18" charset="0"/>
              </a:rPr>
              <a:t>After logging in, a GUI opens. The GUI will have tabs or menus to help you navigate to various router configuration tasks. It is often necessary to save the settings changed in one window before proceeding to another window. At this point, it is a best practice to make changes to the default settings.</a:t>
            </a:r>
          </a:p>
        </p:txBody>
      </p:sp>
      <p:sp>
        <p:nvSpPr>
          <p:cNvPr id="4" name="Footer Placeholder 3"/>
          <p:cNvSpPr>
            <a:spLocks noGrp="1"/>
          </p:cNvSpPr>
          <p:nvPr>
            <p:ph type="ftr" idx="11"/>
          </p:nvPr>
        </p:nvSpPr>
        <p:spPr/>
        <p:txBody>
          <a:bodyPr/>
          <a:lstStyle/>
          <a:p>
            <a:r>
              <a:rPr lang="en-US"/>
              <a:t>Computer Networks             </a:t>
            </a:r>
          </a:p>
        </p:txBody>
      </p:sp>
      <p:pic>
        <p:nvPicPr>
          <p:cNvPr id="5" name="Picture 4"/>
          <p:cNvPicPr>
            <a:picLocks noChangeAspect="1"/>
          </p:cNvPicPr>
          <p:nvPr/>
        </p:nvPicPr>
        <p:blipFill>
          <a:blip r:embed="rId2"/>
          <a:stretch>
            <a:fillRect/>
          </a:stretch>
        </p:blipFill>
        <p:spPr>
          <a:xfrm>
            <a:off x="1356029" y="2729551"/>
            <a:ext cx="6431942" cy="3739487"/>
          </a:xfrm>
          <a:prstGeom prst="rect">
            <a:avLst/>
          </a:prstGeom>
        </p:spPr>
      </p:pic>
    </p:spTree>
    <p:extLst>
      <p:ext uri="{BB962C8B-B14F-4D97-AF65-F5344CB8AC3E}">
        <p14:creationId xmlns:p14="http://schemas.microsoft.com/office/powerpoint/2010/main" val="225395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870" y="1017666"/>
            <a:ext cx="8229240" cy="1711886"/>
          </a:xfrm>
        </p:spPr>
        <p:txBody>
          <a:bodyPr>
            <a:normAutofit lnSpcReduction="10000"/>
          </a:bodyPr>
          <a:lstStyle/>
          <a:p>
            <a:pPr marL="114300" indent="0" algn="just">
              <a:buNone/>
            </a:pPr>
            <a:r>
              <a:rPr lang="en-US" sz="1800" b="1" dirty="0">
                <a:latin typeface="Times New Roman" panose="02020603050405020304" pitchFamily="18" charset="0"/>
                <a:cs typeface="Times New Roman" panose="02020603050405020304" pitchFamily="18" charset="0"/>
              </a:rPr>
              <a:t>2. Change the default administrative password.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To change the default login password, find the administration portion of the router’s GUI. In this example, the Administration tab was selected. This is where the router password can be changed. On some devices, such as the one in the example, you can only change the password. The username remains admin or whatever the default username is for the router you are configuring.</a:t>
            </a:r>
          </a:p>
          <a:p>
            <a:endParaRPr lang="en-US" dirty="0"/>
          </a:p>
        </p:txBody>
      </p:sp>
      <p:sp>
        <p:nvSpPr>
          <p:cNvPr id="4" name="Footer Placeholder 3"/>
          <p:cNvSpPr>
            <a:spLocks noGrp="1"/>
          </p:cNvSpPr>
          <p:nvPr>
            <p:ph type="ftr" idx="11"/>
          </p:nvPr>
        </p:nvSpPr>
        <p:spPr/>
        <p:txBody>
          <a:bodyPr/>
          <a:lstStyle/>
          <a:p>
            <a:r>
              <a:rPr lang="en-US"/>
              <a:t>Computer Networks             </a:t>
            </a:r>
          </a:p>
        </p:txBody>
      </p:sp>
      <p:pic>
        <p:nvPicPr>
          <p:cNvPr id="6" name="Picture 5"/>
          <p:cNvPicPr>
            <a:picLocks noChangeAspect="1"/>
          </p:cNvPicPr>
          <p:nvPr/>
        </p:nvPicPr>
        <p:blipFill>
          <a:blip r:embed="rId2"/>
          <a:stretch>
            <a:fillRect/>
          </a:stretch>
        </p:blipFill>
        <p:spPr>
          <a:xfrm>
            <a:off x="1502432" y="2711510"/>
            <a:ext cx="6034115" cy="3645010"/>
          </a:xfrm>
          <a:prstGeom prst="rect">
            <a:avLst/>
          </a:prstGeom>
        </p:spPr>
      </p:pic>
      <p:sp>
        <p:nvSpPr>
          <p:cNvPr id="7" name="Title 1"/>
          <p:cNvSpPr>
            <a:spLocks noGrp="1"/>
          </p:cNvSpPr>
          <p:nvPr>
            <p:ph type="title"/>
          </p:nvPr>
        </p:nvSpPr>
        <p:spPr/>
        <p:txBody>
          <a:bodyPr/>
          <a:lstStyle/>
          <a:p>
            <a:pPr algn="ctr"/>
            <a:r>
              <a:rPr lang="en-US" sz="3200" b="1" dirty="0"/>
              <a:t>WLAN Configuration</a:t>
            </a:r>
          </a:p>
        </p:txBody>
      </p:sp>
    </p:spTree>
    <p:extLst>
      <p:ext uri="{BB962C8B-B14F-4D97-AF65-F5344CB8AC3E}">
        <p14:creationId xmlns:p14="http://schemas.microsoft.com/office/powerpoint/2010/main" val="223469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870" y="1072257"/>
            <a:ext cx="8229240" cy="961259"/>
          </a:xfrm>
        </p:spPr>
        <p:txBody>
          <a:bodyPr>
            <a:normAutofit lnSpcReduction="10000"/>
          </a:bodyPr>
          <a:lstStyle/>
          <a:p>
            <a:pPr marL="114300" indent="0" algn="just">
              <a:buNone/>
            </a:pPr>
            <a:r>
              <a:rPr lang="en-US" sz="1800" b="1" dirty="0">
                <a:latin typeface="Times New Roman" panose="02020603050405020304" pitchFamily="18" charset="0"/>
                <a:cs typeface="Times New Roman" panose="02020603050405020304" pitchFamily="18" charset="0"/>
              </a:rPr>
              <a:t>3. Log in with the new administrative password.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After you save the new password, the wireless router will request authorization again. Enter the username and new password.</a:t>
            </a:r>
          </a:p>
          <a:p>
            <a:endParaRPr lang="en-US" dirty="0"/>
          </a:p>
        </p:txBody>
      </p:sp>
      <p:sp>
        <p:nvSpPr>
          <p:cNvPr id="4" name="Footer Placeholder 3"/>
          <p:cNvSpPr>
            <a:spLocks noGrp="1"/>
          </p:cNvSpPr>
          <p:nvPr>
            <p:ph type="ftr" idx="11"/>
          </p:nvPr>
        </p:nvSpPr>
        <p:spPr/>
        <p:txBody>
          <a:bodyPr/>
          <a:lstStyle/>
          <a:p>
            <a:r>
              <a:rPr lang="en-US"/>
              <a:t>Computer Networks             </a:t>
            </a:r>
          </a:p>
        </p:txBody>
      </p:sp>
      <p:pic>
        <p:nvPicPr>
          <p:cNvPr id="5" name="Picture 4"/>
          <p:cNvPicPr>
            <a:picLocks noChangeAspect="1"/>
          </p:cNvPicPr>
          <p:nvPr/>
        </p:nvPicPr>
        <p:blipFill>
          <a:blip r:embed="rId2"/>
          <a:stretch>
            <a:fillRect/>
          </a:stretch>
        </p:blipFill>
        <p:spPr>
          <a:xfrm>
            <a:off x="1059889" y="2191733"/>
            <a:ext cx="6919202" cy="4213137"/>
          </a:xfrm>
          <a:prstGeom prst="rect">
            <a:avLst/>
          </a:prstGeom>
        </p:spPr>
      </p:pic>
      <p:sp>
        <p:nvSpPr>
          <p:cNvPr id="6" name="Title 1"/>
          <p:cNvSpPr>
            <a:spLocks noGrp="1"/>
          </p:cNvSpPr>
          <p:nvPr>
            <p:ph type="title"/>
          </p:nvPr>
        </p:nvSpPr>
        <p:spPr/>
        <p:txBody>
          <a:bodyPr/>
          <a:lstStyle/>
          <a:p>
            <a:pPr algn="ctr"/>
            <a:r>
              <a:rPr lang="en-US" sz="3200" b="1" dirty="0"/>
              <a:t>WLAN Configuration</a:t>
            </a:r>
          </a:p>
        </p:txBody>
      </p:sp>
    </p:spTree>
    <p:extLst>
      <p:ext uri="{BB962C8B-B14F-4D97-AF65-F5344CB8AC3E}">
        <p14:creationId xmlns:p14="http://schemas.microsoft.com/office/powerpoint/2010/main" val="4266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2540" y="914040"/>
            <a:ext cx="8229240" cy="1255954"/>
          </a:xfrm>
        </p:spPr>
        <p:txBody>
          <a:bodyPr/>
          <a:lstStyle/>
          <a:p>
            <a:pPr marL="114300" indent="0" algn="just">
              <a:buNone/>
            </a:pPr>
            <a:r>
              <a:rPr lang="en-US" sz="1800" b="1" dirty="0">
                <a:latin typeface="Times New Roman" panose="02020603050405020304" pitchFamily="18" charset="0"/>
                <a:cs typeface="Times New Roman" panose="02020603050405020304" pitchFamily="18" charset="0"/>
              </a:rPr>
              <a:t>4. Change the default DHCP IPv4 addresses.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Change the default router IPv4 address. It is a best practice to use private IPv4 addressing inside your network. The IPv4 address 10.10.10.1 is used in the example but it could be any private IPv4 address you choose.</a:t>
            </a:r>
          </a:p>
          <a:p>
            <a:endParaRPr lang="en-US" dirty="0"/>
          </a:p>
        </p:txBody>
      </p:sp>
      <p:sp>
        <p:nvSpPr>
          <p:cNvPr id="4" name="Footer Placeholder 3"/>
          <p:cNvSpPr>
            <a:spLocks noGrp="1"/>
          </p:cNvSpPr>
          <p:nvPr>
            <p:ph type="ftr" idx="11"/>
          </p:nvPr>
        </p:nvSpPr>
        <p:spPr/>
        <p:txBody>
          <a:bodyPr/>
          <a:lstStyle/>
          <a:p>
            <a:r>
              <a:rPr lang="en-US"/>
              <a:t>Computer Networks             </a:t>
            </a:r>
          </a:p>
        </p:txBody>
      </p:sp>
      <p:pic>
        <p:nvPicPr>
          <p:cNvPr id="5" name="Picture 4"/>
          <p:cNvPicPr>
            <a:picLocks noChangeAspect="1"/>
          </p:cNvPicPr>
          <p:nvPr/>
        </p:nvPicPr>
        <p:blipFill>
          <a:blip r:embed="rId2"/>
          <a:stretch>
            <a:fillRect/>
          </a:stretch>
        </p:blipFill>
        <p:spPr>
          <a:xfrm>
            <a:off x="1183039" y="2169994"/>
            <a:ext cx="6918562" cy="4278145"/>
          </a:xfrm>
          <a:prstGeom prst="rect">
            <a:avLst/>
          </a:prstGeom>
        </p:spPr>
      </p:pic>
      <p:sp>
        <p:nvSpPr>
          <p:cNvPr id="6" name="Title 1"/>
          <p:cNvSpPr>
            <a:spLocks noGrp="1"/>
          </p:cNvSpPr>
          <p:nvPr>
            <p:ph type="title"/>
          </p:nvPr>
        </p:nvSpPr>
        <p:spPr/>
        <p:txBody>
          <a:bodyPr/>
          <a:lstStyle/>
          <a:p>
            <a:pPr algn="ctr"/>
            <a:r>
              <a:rPr lang="en-US" sz="3200" b="1" dirty="0"/>
              <a:t>WLAN Configuration</a:t>
            </a:r>
          </a:p>
        </p:txBody>
      </p:sp>
    </p:spTree>
    <p:extLst>
      <p:ext uri="{BB962C8B-B14F-4D97-AF65-F5344CB8AC3E}">
        <p14:creationId xmlns:p14="http://schemas.microsoft.com/office/powerpoint/2010/main" val="335139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2540" y="1026530"/>
            <a:ext cx="8229240" cy="1242306"/>
          </a:xfrm>
        </p:spPr>
        <p:txBody>
          <a:bodyPr/>
          <a:lstStyle/>
          <a:p>
            <a:pPr marL="114300" indent="0" algn="just">
              <a:buNone/>
            </a:pPr>
            <a:r>
              <a:rPr lang="en-US" sz="1800" b="1" dirty="0">
                <a:latin typeface="Times New Roman" panose="02020603050405020304" pitchFamily="18" charset="0"/>
                <a:cs typeface="Times New Roman" panose="02020603050405020304" pitchFamily="18" charset="0"/>
              </a:rPr>
              <a:t>5. Renew the IP address.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you click save, you will temporarily lose access to the wireless router. Open a command window and renew your IP address with the ipconfig /renew command.</a:t>
            </a:r>
          </a:p>
          <a:p>
            <a:endParaRPr lang="en-US" dirty="0"/>
          </a:p>
        </p:txBody>
      </p:sp>
      <p:sp>
        <p:nvSpPr>
          <p:cNvPr id="4" name="Footer Placeholder 3"/>
          <p:cNvSpPr>
            <a:spLocks noGrp="1"/>
          </p:cNvSpPr>
          <p:nvPr>
            <p:ph type="ftr" idx="11"/>
          </p:nvPr>
        </p:nvSpPr>
        <p:spPr/>
        <p:txBody>
          <a:bodyPr/>
          <a:lstStyle/>
          <a:p>
            <a:r>
              <a:rPr lang="en-US"/>
              <a:t>Computer Networks             </a:t>
            </a:r>
          </a:p>
        </p:txBody>
      </p:sp>
      <p:pic>
        <p:nvPicPr>
          <p:cNvPr id="5" name="Picture 4"/>
          <p:cNvPicPr>
            <a:picLocks noChangeAspect="1"/>
          </p:cNvPicPr>
          <p:nvPr/>
        </p:nvPicPr>
        <p:blipFill>
          <a:blip r:embed="rId2"/>
          <a:stretch>
            <a:fillRect/>
          </a:stretch>
        </p:blipFill>
        <p:spPr>
          <a:xfrm>
            <a:off x="619002" y="2338884"/>
            <a:ext cx="7800975" cy="3283993"/>
          </a:xfrm>
          <a:prstGeom prst="rect">
            <a:avLst/>
          </a:prstGeom>
        </p:spPr>
      </p:pic>
      <p:sp>
        <p:nvSpPr>
          <p:cNvPr id="6" name="Title 1"/>
          <p:cNvSpPr>
            <a:spLocks noGrp="1"/>
          </p:cNvSpPr>
          <p:nvPr>
            <p:ph type="title"/>
          </p:nvPr>
        </p:nvSpPr>
        <p:spPr/>
        <p:txBody>
          <a:bodyPr/>
          <a:lstStyle/>
          <a:p>
            <a:pPr algn="ctr"/>
            <a:r>
              <a:rPr lang="en-US" sz="3200" b="1" dirty="0"/>
              <a:t>WLAN Configuration</a:t>
            </a:r>
          </a:p>
        </p:txBody>
      </p:sp>
    </p:spTree>
    <p:extLst>
      <p:ext uri="{BB962C8B-B14F-4D97-AF65-F5344CB8AC3E}">
        <p14:creationId xmlns:p14="http://schemas.microsoft.com/office/powerpoint/2010/main" val="15692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05109"/>
            <a:ext cx="8229240" cy="1242306"/>
          </a:xfrm>
        </p:spPr>
        <p:txBody>
          <a:bodyPr/>
          <a:lstStyle/>
          <a:p>
            <a:pPr marL="114300" indent="0" algn="just">
              <a:buNone/>
            </a:pPr>
            <a:r>
              <a:rPr lang="en-US" sz="1800" b="1" dirty="0">
                <a:latin typeface="Times New Roman" panose="02020603050405020304" pitchFamily="18" charset="0"/>
                <a:cs typeface="Times New Roman" panose="02020603050405020304" pitchFamily="18" charset="0"/>
              </a:rPr>
              <a:t>6. Log in to the router with the new IP address.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Enter the router’s new IP address to regain access to the router configuration GUI. You are now ready to continue configuring the router for wireless access.</a:t>
            </a:r>
          </a:p>
          <a:p>
            <a:pPr marL="114300" indent="0">
              <a:buNone/>
            </a:pPr>
            <a:endParaRPr lang="en-US" dirty="0"/>
          </a:p>
        </p:txBody>
      </p:sp>
      <p:sp>
        <p:nvSpPr>
          <p:cNvPr id="4" name="Footer Placeholder 3"/>
          <p:cNvSpPr>
            <a:spLocks noGrp="1"/>
          </p:cNvSpPr>
          <p:nvPr>
            <p:ph type="ftr" idx="11"/>
          </p:nvPr>
        </p:nvSpPr>
        <p:spPr/>
        <p:txBody>
          <a:bodyPr/>
          <a:lstStyle/>
          <a:p>
            <a:r>
              <a:rPr lang="en-US"/>
              <a:t>Computer Networks             </a:t>
            </a:r>
          </a:p>
        </p:txBody>
      </p:sp>
      <p:pic>
        <p:nvPicPr>
          <p:cNvPr id="5" name="Picture 4"/>
          <p:cNvPicPr>
            <a:picLocks noChangeAspect="1"/>
          </p:cNvPicPr>
          <p:nvPr/>
        </p:nvPicPr>
        <p:blipFill>
          <a:blip r:embed="rId2"/>
          <a:stretch>
            <a:fillRect/>
          </a:stretch>
        </p:blipFill>
        <p:spPr>
          <a:xfrm>
            <a:off x="1912534" y="2702256"/>
            <a:ext cx="4742363" cy="2904414"/>
          </a:xfrm>
          <a:prstGeom prst="rect">
            <a:avLst/>
          </a:prstGeom>
        </p:spPr>
      </p:pic>
      <p:sp>
        <p:nvSpPr>
          <p:cNvPr id="6" name="Title 1"/>
          <p:cNvSpPr>
            <a:spLocks noGrp="1"/>
          </p:cNvSpPr>
          <p:nvPr>
            <p:ph type="title"/>
          </p:nvPr>
        </p:nvSpPr>
        <p:spPr/>
        <p:txBody>
          <a:bodyPr/>
          <a:lstStyle/>
          <a:p>
            <a:pPr algn="ctr"/>
            <a:r>
              <a:rPr lang="en-US" sz="3200" b="1" dirty="0"/>
              <a:t>WLAN Configuration</a:t>
            </a:r>
          </a:p>
        </p:txBody>
      </p:sp>
    </p:spTree>
    <p:extLst>
      <p:ext uri="{BB962C8B-B14F-4D97-AF65-F5344CB8AC3E}">
        <p14:creationId xmlns:p14="http://schemas.microsoft.com/office/powerpoint/2010/main" val="292367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1;p81"/>
          <p:cNvSpPr txBox="1"/>
          <p:nvPr/>
        </p:nvSpPr>
        <p:spPr>
          <a:xfrm>
            <a:off x="914401" y="149854"/>
            <a:ext cx="4708476"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solidFill>
                  <a:schemeClr val="dk1"/>
                </a:solidFill>
                <a:latin typeface="Times New Roman"/>
                <a:cs typeface="Times New Roman"/>
                <a:sym typeface="Times New Roman"/>
              </a:rPr>
              <a:t>Practice Questions</a:t>
            </a:r>
            <a:endParaRPr sz="3200" b="1" dirty="0"/>
          </a:p>
        </p:txBody>
      </p:sp>
      <p:sp>
        <p:nvSpPr>
          <p:cNvPr id="3" name="Google Shape;376;p79"/>
          <p:cNvSpPr txBox="1">
            <a:spLocks/>
          </p:cNvSpPr>
          <p:nvPr/>
        </p:nvSpPr>
        <p:spPr>
          <a:xfrm>
            <a:off x="300251" y="928047"/>
            <a:ext cx="8304801" cy="55273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lvl="1" indent="-342900" algn="just">
              <a:lnSpc>
                <a:spcPct val="120000"/>
              </a:lnSpc>
              <a:spcBef>
                <a:spcPts val="500"/>
              </a:spcBef>
              <a:buSzPct val="100000"/>
              <a:buFont typeface="+mj-lt"/>
              <a:buAutoNum type="arabicPeriod"/>
            </a:pPr>
            <a:r>
              <a:rPr lang="en-US" sz="1600" dirty="0">
                <a:latin typeface="Times New Roman" panose="02020603050405020304" pitchFamily="18" charset="0"/>
                <a:cs typeface="Times New Roman" panose="02020603050405020304" pitchFamily="18" charset="0"/>
              </a:rPr>
              <a:t>Which of the following wireless networks typically uses lower powered transmitters for short ranges?</a:t>
            </a:r>
          </a:p>
          <a:p>
            <a:pPr marL="571500" lvl="2"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(a) WPAN                                             (b)WMAN</a:t>
            </a:r>
          </a:p>
          <a:p>
            <a:pPr marL="571500" lvl="2"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(c) WLAN                                             (d) WWAN</a:t>
            </a:r>
          </a:p>
          <a:p>
            <a:pPr marL="914400" lvl="2" indent="-342900" algn="just">
              <a:lnSpc>
                <a:spcPct val="120000"/>
              </a:lnSpc>
              <a:spcBef>
                <a:spcPts val="500"/>
              </a:spcBef>
              <a:buSzPct val="100000"/>
              <a:buFont typeface="+mj-lt"/>
              <a:buAutoNum type="arabicPeriod" startAt="2"/>
            </a:pPr>
            <a:r>
              <a:rPr lang="en-US" sz="1600" dirty="0">
                <a:latin typeface="Times New Roman" panose="02020603050405020304" pitchFamily="18" charset="0"/>
                <a:cs typeface="Times New Roman" panose="02020603050405020304" pitchFamily="18" charset="0"/>
              </a:rPr>
              <a:t>Which of the following wireless networks are specified in the IEEE 802.11 standards for the 2.4 GHz and 5 GHz radio frequencies?</a:t>
            </a:r>
          </a:p>
          <a:p>
            <a:pPr marL="571500" lvl="2"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(a) WPAN                                             (b)WMAN</a:t>
            </a:r>
          </a:p>
          <a:p>
            <a:pPr marL="571500" lvl="2"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(c) WLAN                                             (d) WWAN</a:t>
            </a:r>
          </a:p>
          <a:p>
            <a:pPr marL="914400" lvl="2" indent="-342900" algn="just">
              <a:lnSpc>
                <a:spcPct val="120000"/>
              </a:lnSpc>
              <a:spcBef>
                <a:spcPts val="500"/>
              </a:spcBef>
              <a:buSzPct val="100000"/>
              <a:buFont typeface="+mj-lt"/>
              <a:buAutoNum type="arabicPeriod" startAt="3"/>
            </a:pPr>
            <a:r>
              <a:rPr lang="en-US" sz="1600" dirty="0">
                <a:latin typeface="Times New Roman" panose="02020603050405020304" pitchFamily="18" charset="0"/>
                <a:cs typeface="Times New Roman" panose="02020603050405020304" pitchFamily="18" charset="0"/>
              </a:rPr>
              <a:t>Which of the following is an IEEE 802.15 WPAN standard that uses a device-pairing process to communicate?</a:t>
            </a:r>
          </a:p>
          <a:p>
            <a:pPr marL="571500" lvl="4"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(a) Cellular                                          (b) WiMAX</a:t>
            </a:r>
          </a:p>
          <a:p>
            <a:pPr marL="571500" lvl="4"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(c) Wi-Fi                                             (d) Bluetooth</a:t>
            </a:r>
          </a:p>
          <a:p>
            <a:pPr marL="914400" lvl="4" indent="-342900" algn="just">
              <a:lnSpc>
                <a:spcPct val="120000"/>
              </a:lnSpc>
              <a:spcBef>
                <a:spcPts val="500"/>
              </a:spcBef>
              <a:buSzPct val="100000"/>
              <a:buFont typeface="+mj-lt"/>
              <a:buAutoNum type="arabicPeriod" startAt="4"/>
            </a:pPr>
            <a:r>
              <a:rPr lang="en-US" sz="1600" dirty="0">
                <a:latin typeface="Times New Roman" panose="02020603050405020304" pitchFamily="18" charset="0"/>
                <a:cs typeface="Times New Roman" panose="02020603050405020304" pitchFamily="18" charset="0"/>
              </a:rPr>
              <a:t>Which of the following is a standalone device, like a home router, where the entire WLAN configuration resides on the device?</a:t>
            </a:r>
          </a:p>
          <a:p>
            <a:pPr marL="571500" lvl="5"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(a) Range Extender                             (b) Autonomous AP</a:t>
            </a:r>
          </a:p>
          <a:p>
            <a:pPr marL="571500" lvl="5" algn="just">
              <a:lnSpc>
                <a:spcPct val="120000"/>
              </a:lnSpc>
              <a:spcBef>
                <a:spcPts val="500"/>
              </a:spcBef>
              <a:buSzPct val="100000"/>
            </a:pPr>
            <a:r>
              <a:rPr lang="en-US" sz="1600" dirty="0">
                <a:latin typeface="Times New Roman" panose="02020603050405020304" pitchFamily="18" charset="0"/>
                <a:cs typeface="Times New Roman" panose="02020603050405020304" pitchFamily="18" charset="0"/>
              </a:rPr>
              <a:t>	(c) Controller-based AP                      (d) USB wireless NIC</a:t>
            </a:r>
          </a:p>
        </p:txBody>
      </p:sp>
    </p:spTree>
    <p:extLst>
      <p:ext uri="{BB962C8B-B14F-4D97-AF65-F5344CB8AC3E}">
        <p14:creationId xmlns:p14="http://schemas.microsoft.com/office/powerpoint/2010/main" val="3393900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endParaRPr sz="3200" b="0" i="0" u="none" strike="noStrike" cap="none" dirty="0">
              <a:solidFill>
                <a:srgbClr val="000000"/>
              </a:solidFil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860438" y="963516"/>
            <a:ext cx="7826002" cy="5393004"/>
          </a:xfrm>
          <a:prstGeom prst="rect">
            <a:avLst/>
          </a:prstGeom>
          <a:noFill/>
          <a:ln>
            <a:noFill/>
          </a:ln>
        </p:spPr>
        <p:txBody>
          <a:bodyPr spcFirstLastPara="1" wrap="square" lIns="0" tIns="0" rIns="0" bIns="0" anchor="t" anchorCtr="0">
            <a:noAutofit/>
          </a:bodyPr>
          <a:lstStyle/>
          <a:p>
            <a:pPr marL="342900" marR="0" lvl="0" algn="l" rtl="0">
              <a:lnSpc>
                <a:spcPct val="150000"/>
              </a:lnSpc>
              <a:spcBef>
                <a:spcPts val="0"/>
              </a:spcBef>
              <a:spcAft>
                <a:spcPts val="0"/>
              </a:spcAft>
              <a:buClr>
                <a:schemeClr val="dk1"/>
              </a:buClr>
              <a:buSzPct val="100000"/>
              <a:buAutoNum type="arabicPeriod"/>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L="742950" lvl="1" indent="-285750">
              <a:lnSpc>
                <a:spcPct val="150000"/>
              </a:lnSpc>
              <a:spcBef>
                <a:spcPts val="0"/>
              </a:spcBef>
              <a:buSzPct val="100000"/>
              <a:buFont typeface="Arial" panose="020B0604020202020204" pitchFamily="34" charset="0"/>
              <a:buChar char="•"/>
            </a:pPr>
            <a:r>
              <a:rPr lang="en-US" sz="2000" dirty="0">
                <a:latin typeface="Times New Roman" panose="02020603050405020304" pitchFamily="18" charset="0"/>
                <a:ea typeface="Times New Roman"/>
                <a:cs typeface="Times New Roman" panose="02020603050405020304" pitchFamily="18" charset="0"/>
                <a:sym typeface="Times New Roman"/>
              </a:rPr>
              <a:t>Types of networks</a:t>
            </a:r>
          </a:p>
          <a:p>
            <a:pPr marL="342900">
              <a:lnSpc>
                <a:spcPct val="150000"/>
              </a:lnSpc>
              <a:spcBef>
                <a:spcPts val="0"/>
              </a:spcBef>
              <a:buSzPct val="100000"/>
              <a:buFont typeface="+mj-lt"/>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WLAN technologies</a:t>
            </a:r>
          </a:p>
          <a:p>
            <a:pPr marL="342900">
              <a:lnSpc>
                <a:spcPct val="150000"/>
              </a:lnSpc>
              <a:spcBef>
                <a:spcPts val="0"/>
              </a:spcBef>
              <a:buSzPct val="100000"/>
              <a:buFont typeface="+mj-lt"/>
              <a:buAutoNum type="arabicPeriod"/>
            </a:pPr>
            <a:r>
              <a:rPr lang="en-US" sz="2000" dirty="0">
                <a:latin typeface="Times New Roman" panose="02020603050405020304" pitchFamily="18" charset="0"/>
                <a:ea typeface="Times New Roman"/>
                <a:cs typeface="Times New Roman" panose="02020603050405020304" pitchFamily="18" charset="0"/>
              </a:rPr>
              <a:t>WLAN standards-802.11</a:t>
            </a:r>
          </a:p>
          <a:p>
            <a:pPr marL="342900">
              <a:lnSpc>
                <a:spcPct val="150000"/>
              </a:lnSpc>
              <a:spcBef>
                <a:spcPts val="0"/>
              </a:spcBef>
              <a:buSzPct val="100000"/>
              <a:buFont typeface="+mj-lt"/>
              <a:buAutoNum type="arabicPeriod"/>
            </a:pPr>
            <a:r>
              <a:rPr lang="en-US" sz="2000" dirty="0">
                <a:latin typeface="Times New Roman" panose="02020603050405020304" pitchFamily="18" charset="0"/>
                <a:ea typeface="Times New Roman"/>
                <a:cs typeface="Times New Roman" panose="02020603050405020304" pitchFamily="18" charset="0"/>
              </a:rPr>
              <a:t>WLAN components</a:t>
            </a:r>
          </a:p>
          <a:p>
            <a:pPr marL="342900">
              <a:lnSpc>
                <a:spcPct val="150000"/>
              </a:lnSpc>
              <a:spcBef>
                <a:spcPts val="0"/>
              </a:spcBef>
              <a:buSzPct val="100000"/>
              <a:buFont typeface="+mj-lt"/>
              <a:buAutoNum type="arabicPeriod"/>
            </a:pPr>
            <a:r>
              <a:rPr lang="en-US" sz="2000" dirty="0">
                <a:latin typeface="Times New Roman" panose="02020603050405020304" pitchFamily="18" charset="0"/>
                <a:ea typeface="Times New Roman"/>
                <a:cs typeface="Times New Roman" panose="02020603050405020304" pitchFamily="18" charset="0"/>
              </a:rPr>
              <a:t>WLAN Configuration</a:t>
            </a:r>
          </a:p>
        </p:txBody>
      </p:sp>
      <p:sp>
        <p:nvSpPr>
          <p:cNvPr id="2" name="Footer Placeholder 1"/>
          <p:cNvSpPr>
            <a:spLocks noGrp="1"/>
          </p:cNvSpPr>
          <p:nvPr>
            <p:ph type="ftr" idx="11"/>
          </p:nvPr>
        </p:nvSpPr>
        <p:spPr>
          <a:xfrm>
            <a:off x="352540" y="6370168"/>
            <a:ext cx="8333900" cy="364680"/>
          </a:xfrm>
        </p:spPr>
        <p:txBody>
          <a:bodyPr/>
          <a:lstStyle/>
          <a:p>
            <a:r>
              <a:rPr lang="en-US" dirty="0"/>
              <a:t>Computer Networks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1. Introduction</a:t>
            </a:r>
          </a:p>
        </p:txBody>
      </p:sp>
      <p:sp>
        <p:nvSpPr>
          <p:cNvPr id="3" name="Text Placeholder 2"/>
          <p:cNvSpPr>
            <a:spLocks noGrp="1"/>
          </p:cNvSpPr>
          <p:nvPr>
            <p:ph type="body" idx="1"/>
          </p:nvPr>
        </p:nvSpPr>
        <p:spPr>
          <a:xfrm>
            <a:off x="361696" y="914040"/>
            <a:ext cx="8229240" cy="2743560"/>
          </a:xfrm>
        </p:spPr>
        <p:txBody>
          <a:bodyPr>
            <a:normAutofit/>
          </a:bodyPr>
          <a:lstStyle/>
          <a:p>
            <a:pPr algn="just"/>
            <a:r>
              <a:rPr lang="en-US" dirty="0">
                <a:latin typeface="Times New Roman" panose="02020603050405020304" pitchFamily="18" charset="0"/>
                <a:cs typeface="Times New Roman" panose="02020603050405020304" pitchFamily="18" charset="0"/>
              </a:rPr>
              <a:t>A Wireless LAN (WLAN) is a type of wireless network that is commonly used in homes, offices, and campus environments for higher data volumes.</a:t>
            </a:r>
          </a:p>
          <a:p>
            <a:pPr algn="just"/>
            <a:r>
              <a:rPr lang="en-US" dirty="0">
                <a:latin typeface="Times New Roman" panose="02020603050405020304" pitchFamily="18" charset="0"/>
                <a:cs typeface="Times New Roman" panose="02020603050405020304" pitchFamily="18" charset="0"/>
              </a:rPr>
              <a:t>WLANs provide high-speed, reliable data communications and are simple to install and do not incur monthly user fees or data transmission charges.</a:t>
            </a:r>
          </a:p>
          <a:p>
            <a:pPr algn="just"/>
            <a:r>
              <a:rPr lang="en-US" dirty="0">
                <a:latin typeface="Times New Roman" panose="02020603050405020304" pitchFamily="18" charset="0"/>
                <a:cs typeface="Times New Roman" panose="02020603050405020304" pitchFamily="18" charset="0"/>
              </a:rPr>
              <a:t>Wireless LANs can be built with either of two topologies: peer-to-peer or access point-based. </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a peer-to-peer topology, client devices within the wireless cell communicate directly to each other as depicted in Figure 1. </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access point is a bridge that connects a wireless client device to the wired network. It uses access points to bridge traffic onto a wired (Ethernet or Token Ring) or wireless backbone. </a:t>
            </a:r>
          </a:p>
        </p:txBody>
      </p:sp>
      <p:sp>
        <p:nvSpPr>
          <p:cNvPr id="4" name="Footer Placeholder 3"/>
          <p:cNvSpPr>
            <a:spLocks noGrp="1"/>
          </p:cNvSpPr>
          <p:nvPr>
            <p:ph type="ftr" idx="11"/>
          </p:nvPr>
        </p:nvSpPr>
        <p:spPr/>
        <p:txBody>
          <a:bodyPr/>
          <a:lstStyle/>
          <a:p>
            <a:r>
              <a:rPr lang="en-US"/>
              <a:t>Computer Networks             </a:t>
            </a:r>
          </a:p>
        </p:txBody>
      </p:sp>
      <p:pic>
        <p:nvPicPr>
          <p:cNvPr id="5" name="Picture 4"/>
          <p:cNvPicPr/>
          <p:nvPr/>
        </p:nvPicPr>
        <p:blipFill>
          <a:blip r:embed="rId2" cstate="print"/>
          <a:srcRect/>
          <a:stretch>
            <a:fillRect/>
          </a:stretch>
        </p:blipFill>
        <p:spPr bwMode="auto">
          <a:xfrm>
            <a:off x="4199746" y="3657600"/>
            <a:ext cx="2572588" cy="2538484"/>
          </a:xfrm>
          <a:prstGeom prst="rect">
            <a:avLst/>
          </a:prstGeom>
          <a:noFill/>
          <a:ln w="9525">
            <a:noFill/>
            <a:miter lim="800000"/>
            <a:headEnd/>
            <a:tailEnd/>
          </a:ln>
        </p:spPr>
      </p:pic>
      <p:sp>
        <p:nvSpPr>
          <p:cNvPr id="6" name="TextBox 5"/>
          <p:cNvSpPr txBox="1"/>
          <p:nvPr/>
        </p:nvSpPr>
        <p:spPr>
          <a:xfrm>
            <a:off x="622518" y="5888307"/>
            <a:ext cx="3316406"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1: Peer-Peer WLAN</a:t>
            </a:r>
          </a:p>
        </p:txBody>
      </p:sp>
    </p:spTree>
    <p:extLst>
      <p:ext uri="{BB962C8B-B14F-4D97-AF65-F5344CB8AC3E}">
        <p14:creationId xmlns:p14="http://schemas.microsoft.com/office/powerpoint/2010/main" val="8384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486040" cy="914040"/>
          </a:xfrm>
        </p:spPr>
        <p:txBody>
          <a:bodyPr/>
          <a:lstStyle/>
          <a:p>
            <a:pPr algn="ctr"/>
            <a:r>
              <a:rPr lang="en-US" sz="3200" b="1" dirty="0"/>
              <a:t>Types of Wireless networks</a:t>
            </a:r>
          </a:p>
        </p:txBody>
      </p:sp>
      <p:sp>
        <p:nvSpPr>
          <p:cNvPr id="4" name="Footer Placeholder 3"/>
          <p:cNvSpPr>
            <a:spLocks noGrp="1"/>
          </p:cNvSpPr>
          <p:nvPr>
            <p:ph type="ftr" idx="11"/>
          </p:nvPr>
        </p:nvSpPr>
        <p:spPr/>
        <p:txBody>
          <a:bodyPr/>
          <a:lstStyle/>
          <a:p>
            <a:r>
              <a:rPr lang="en-US"/>
              <a:t>Computer Networks             </a:t>
            </a:r>
          </a:p>
        </p:txBody>
      </p:sp>
      <p:pic>
        <p:nvPicPr>
          <p:cNvPr id="1028" name="Picture 4" descr="What is Wireless Networking? - Shiksha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7" y="1896967"/>
            <a:ext cx="8468548" cy="3193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19869" y="1378424"/>
            <a:ext cx="503602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Table 1: Comparison of Wireless networks</a:t>
            </a:r>
          </a:p>
        </p:txBody>
      </p:sp>
    </p:spTree>
    <p:extLst>
      <p:ext uri="{BB962C8B-B14F-4D97-AF65-F5344CB8AC3E}">
        <p14:creationId xmlns:p14="http://schemas.microsoft.com/office/powerpoint/2010/main" val="244764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Wireless Technologies</a:t>
            </a:r>
          </a:p>
        </p:txBody>
      </p:sp>
      <p:sp>
        <p:nvSpPr>
          <p:cNvPr id="6" name="Text Placeholder 2"/>
          <p:cNvSpPr txBox="1">
            <a:spLocks/>
          </p:cNvSpPr>
          <p:nvPr/>
        </p:nvSpPr>
        <p:spPr>
          <a:xfrm>
            <a:off x="352540" y="1007857"/>
            <a:ext cx="8229240" cy="2506004"/>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gn="just">
              <a:buFont typeface="+mj-lt"/>
              <a:buAutoNum type="arabicPeriod"/>
            </a:pPr>
            <a:r>
              <a:rPr lang="en-US" b="1" dirty="0">
                <a:latin typeface="Times New Roman" panose="02020603050405020304" pitchFamily="18" charset="0"/>
                <a:cs typeface="Times New Roman" panose="02020603050405020304" pitchFamily="18" charset="0"/>
              </a:rPr>
              <a:t>Bluetooth</a:t>
            </a:r>
          </a:p>
          <a:p>
            <a:pPr marL="571500" lvl="1" indent="0" algn="just">
              <a:buNone/>
            </a:pPr>
            <a:r>
              <a:rPr lang="en-US" sz="1600" dirty="0">
                <a:latin typeface="Times New Roman" panose="02020603050405020304" pitchFamily="18" charset="0"/>
                <a:cs typeface="Times New Roman" panose="02020603050405020304" pitchFamily="18" charset="0"/>
              </a:rPr>
              <a:t>An IEEE 802.15 WPAN standard that uses a device-pairing process to communicate over distances up to 300 ft. (100m). It can be found in smart home devices, audio connections, automobiles, and other devices that require a short distance connection. There are two types of Bluetooth radios:</a:t>
            </a:r>
          </a:p>
          <a:p>
            <a:pPr lvl="2" algn="just"/>
            <a:r>
              <a:rPr lang="en-US" sz="1600" b="1" dirty="0">
                <a:latin typeface="Times New Roman" panose="02020603050405020304" pitchFamily="18" charset="0"/>
                <a:cs typeface="Times New Roman" panose="02020603050405020304" pitchFamily="18" charset="0"/>
              </a:rPr>
              <a:t>Bluetooth Low Energy (BLE)</a:t>
            </a:r>
            <a:r>
              <a:rPr lang="en-US" sz="1600" dirty="0">
                <a:latin typeface="Times New Roman" panose="02020603050405020304" pitchFamily="18" charset="0"/>
                <a:cs typeface="Times New Roman" panose="02020603050405020304" pitchFamily="18" charset="0"/>
              </a:rPr>
              <a:t> - This supports multiple network technologies including mesh topology to large scale network devices.</a:t>
            </a:r>
          </a:p>
          <a:p>
            <a:pPr lvl="2" algn="just"/>
            <a:r>
              <a:rPr lang="en-US" sz="1600" b="1" dirty="0">
                <a:latin typeface="Times New Roman" panose="02020603050405020304" pitchFamily="18" charset="0"/>
                <a:cs typeface="Times New Roman" panose="02020603050405020304" pitchFamily="18" charset="0"/>
              </a:rPr>
              <a:t>Bluetooth Basic Rate/Enhanced Rate (BR/EDR)</a:t>
            </a:r>
            <a:r>
              <a:rPr lang="en-US" sz="1600" dirty="0">
                <a:latin typeface="Times New Roman" panose="02020603050405020304" pitchFamily="18" charset="0"/>
                <a:cs typeface="Times New Roman" panose="02020603050405020304" pitchFamily="18" charset="0"/>
              </a:rPr>
              <a:t> - This supports point to point topologies and is optimized for audio streaming.</a:t>
            </a:r>
          </a:p>
          <a:p>
            <a:pPr>
              <a:buFont typeface="+mj-lt"/>
              <a:buAutoNum type="arabicPeriod"/>
            </a:pPr>
            <a:endParaRPr lang="en-US" dirty="0"/>
          </a:p>
          <a:p>
            <a:pPr marL="114300" indent="0">
              <a:buNone/>
            </a:pPr>
            <a:endParaRPr lang="en-US" dirty="0"/>
          </a:p>
        </p:txBody>
      </p:sp>
      <p:sp>
        <p:nvSpPr>
          <p:cNvPr id="5" name="TextBox 4"/>
          <p:cNvSpPr txBox="1"/>
          <p:nvPr/>
        </p:nvSpPr>
        <p:spPr>
          <a:xfrm>
            <a:off x="1812674" y="6017966"/>
            <a:ext cx="585488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2: How BLE works</a:t>
            </a:r>
          </a:p>
        </p:txBody>
      </p:sp>
      <p:sp>
        <p:nvSpPr>
          <p:cNvPr id="3" name="Footer Placeholder 2"/>
          <p:cNvSpPr>
            <a:spLocks noGrp="1"/>
          </p:cNvSpPr>
          <p:nvPr>
            <p:ph type="ftr" idx="11"/>
          </p:nvPr>
        </p:nvSpPr>
        <p:spPr/>
        <p:txBody>
          <a:bodyPr/>
          <a:lstStyle/>
          <a:p>
            <a:pPr algn="l"/>
            <a:r>
              <a:rPr lang="en-US" dirty="0"/>
              <a:t>Computer Networks             </a:t>
            </a:r>
          </a:p>
        </p:txBody>
      </p:sp>
      <p:pic>
        <p:nvPicPr>
          <p:cNvPr id="8" name="Picture 7" descr="Bluetooth LE Working and Applications"/>
          <p:cNvPicPr/>
          <p:nvPr/>
        </p:nvPicPr>
        <p:blipFill rotWithShape="1">
          <a:blip r:embed="rId2">
            <a:extLst>
              <a:ext uri="{28A0092B-C50C-407E-A947-70E740481C1C}">
                <a14:useLocalDpi xmlns:a14="http://schemas.microsoft.com/office/drawing/2010/main" val="0"/>
              </a:ext>
            </a:extLst>
          </a:blip>
          <a:srcRect t="32699" b="3686"/>
          <a:stretch/>
        </p:blipFill>
        <p:spPr bwMode="auto">
          <a:xfrm>
            <a:off x="1143000" y="3443434"/>
            <a:ext cx="6858000" cy="25745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271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Wireless Technologies</a:t>
            </a:r>
            <a:endParaRPr lang="en-US" sz="3200" dirty="0"/>
          </a:p>
        </p:txBody>
      </p:sp>
      <p:sp>
        <p:nvSpPr>
          <p:cNvPr id="3" name="Text Placeholder 2"/>
          <p:cNvSpPr>
            <a:spLocks noGrp="1"/>
          </p:cNvSpPr>
          <p:nvPr>
            <p:ph type="body" idx="1"/>
          </p:nvPr>
        </p:nvSpPr>
        <p:spPr>
          <a:xfrm>
            <a:off x="404870" y="914040"/>
            <a:ext cx="8229240" cy="2379468"/>
          </a:xfrm>
        </p:spPr>
        <p:txBody>
          <a:bodyPr>
            <a:noAutofit/>
          </a:bodyPr>
          <a:lstStyle/>
          <a:p>
            <a:pPr algn="just">
              <a:buFont typeface="+mj-lt"/>
              <a:buAutoNum type="arabicPeriod" startAt="2"/>
            </a:pPr>
            <a:r>
              <a:rPr lang="en-US" b="1" dirty="0">
                <a:latin typeface="Times New Roman" panose="02020603050405020304" pitchFamily="18" charset="0"/>
                <a:cs typeface="Times New Roman" panose="02020603050405020304" pitchFamily="18" charset="0"/>
              </a:rPr>
              <a:t>WiMAX (Worldwide Interoperability for Microwave Access)</a:t>
            </a:r>
            <a:r>
              <a:rPr lang="en-US" dirty="0">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WiMAX is an alternative to broadband wired internet connections, competing with DSL and cable. It is typically used in areas that are not yet connected to a DSL or cable provider.</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is an IEEE 802.16 WWAN standard that provides high-speed wireless broadband access of up to 30 miles (50 km). </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WiMAX operates in a similar way to Wi-Fi, but at higher speeds, over greater distances, and for a greater number of users. It uses a network of WiMAX towers that are similar to cell phone towers.</a:t>
            </a:r>
          </a:p>
        </p:txBody>
      </p:sp>
      <p:sp>
        <p:nvSpPr>
          <p:cNvPr id="4" name="Footer Placeholder 3"/>
          <p:cNvSpPr>
            <a:spLocks noGrp="1"/>
          </p:cNvSpPr>
          <p:nvPr>
            <p:ph type="ftr" idx="11"/>
          </p:nvPr>
        </p:nvSpPr>
        <p:spPr/>
        <p:txBody>
          <a:bodyPr/>
          <a:lstStyle/>
          <a:p>
            <a:pPr algn="l"/>
            <a:r>
              <a:rPr lang="en-US"/>
              <a:t>Computer Networks             </a:t>
            </a:r>
          </a:p>
        </p:txBody>
      </p:sp>
      <p:pic>
        <p:nvPicPr>
          <p:cNvPr id="5" name="Picture 4" descr="What is WiMAX? Definition and meaning - Market Business News"/>
          <p:cNvPicPr/>
          <p:nvPr/>
        </p:nvPicPr>
        <p:blipFill rotWithShape="1">
          <a:blip r:embed="rId2">
            <a:extLst>
              <a:ext uri="{28A0092B-C50C-407E-A947-70E740481C1C}">
                <a14:useLocalDpi xmlns:a14="http://schemas.microsoft.com/office/drawing/2010/main" val="0"/>
              </a:ext>
            </a:extLst>
          </a:blip>
          <a:srcRect t="34338"/>
          <a:stretch/>
        </p:blipFill>
        <p:spPr bwMode="auto">
          <a:xfrm>
            <a:off x="2084679" y="3293508"/>
            <a:ext cx="5661191" cy="2523054"/>
          </a:xfrm>
          <a:prstGeom prst="rect">
            <a:avLst/>
          </a:prstGeom>
          <a:noFill/>
          <a:ln>
            <a:noFill/>
          </a:ln>
          <a:extLst>
            <a:ext uri="{53640926-AAD7-44D8-BBD7-CCE9431645EC}">
              <a14:shadowObscured xmlns:a14="http://schemas.microsoft.com/office/drawing/2010/main"/>
            </a:ext>
          </a:extLst>
        </p:spPr>
      </p:pic>
      <p:sp>
        <p:nvSpPr>
          <p:cNvPr id="6" name="TextBox 5"/>
          <p:cNvSpPr txBox="1"/>
          <p:nvPr/>
        </p:nvSpPr>
        <p:spPr>
          <a:xfrm>
            <a:off x="1812674" y="6017966"/>
            <a:ext cx="585488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3: </a:t>
            </a:r>
            <a:r>
              <a:rPr lang="en-US" sz="1600" dirty="0" err="1">
                <a:latin typeface="Times New Roman" panose="02020603050405020304" pitchFamily="18" charset="0"/>
                <a:cs typeface="Times New Roman" panose="02020603050405020304" pitchFamily="18" charset="0"/>
              </a:rPr>
              <a:t>WiMax</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Wifi</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06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Wireless Technologies</a:t>
            </a:r>
            <a:endParaRPr lang="en-US" sz="3200" dirty="0"/>
          </a:p>
        </p:txBody>
      </p:sp>
      <p:sp>
        <p:nvSpPr>
          <p:cNvPr id="3" name="Text Placeholder 2"/>
          <p:cNvSpPr>
            <a:spLocks noGrp="1"/>
          </p:cNvSpPr>
          <p:nvPr>
            <p:ph type="body" idx="1"/>
          </p:nvPr>
        </p:nvSpPr>
        <p:spPr>
          <a:xfrm>
            <a:off x="352540" y="994258"/>
            <a:ext cx="8333900" cy="5282044"/>
          </a:xfrm>
        </p:spPr>
        <p:txBody>
          <a:bodyPr>
            <a:normAutofit lnSpcReduction="10000"/>
          </a:bodyPr>
          <a:lstStyle/>
          <a:p>
            <a:pPr algn="just">
              <a:buFont typeface="+mj-lt"/>
              <a:buAutoNum type="arabicPeriod" startAt="3"/>
            </a:pPr>
            <a:r>
              <a:rPr lang="en-US" sz="1800" b="1" dirty="0">
                <a:latin typeface="Times New Roman" panose="02020603050405020304" pitchFamily="18" charset="0"/>
                <a:cs typeface="Times New Roman" panose="02020603050405020304" pitchFamily="18" charset="0"/>
              </a:rPr>
              <a:t>Cellular Broadband</a:t>
            </a:r>
            <a:r>
              <a:rPr lang="en-US" sz="1800" dirty="0">
                <a:latin typeface="Times New Roman" panose="02020603050405020304" pitchFamily="18" charset="0"/>
                <a:cs typeface="Times New Roman" panose="02020603050405020304" pitchFamily="18" charset="0"/>
              </a:rPr>
              <a:t> </a:t>
            </a:r>
          </a:p>
          <a:p>
            <a:pPr lvl="1" algn="just"/>
            <a:r>
              <a:rPr lang="en-US" sz="1800" dirty="0">
                <a:latin typeface="Times New Roman" panose="02020603050405020304" pitchFamily="18" charset="0"/>
                <a:cs typeface="Times New Roman" panose="02020603050405020304" pitchFamily="18" charset="0"/>
              </a:rPr>
              <a:t>Cellular 4G/5G are wireless mobile networks primarily used by cellular phones but can be used in automobiles, tablets, and laptops. </a:t>
            </a:r>
          </a:p>
          <a:p>
            <a:pPr lvl="1" algn="just"/>
            <a:r>
              <a:rPr lang="en-US" sz="1800" dirty="0">
                <a:latin typeface="Times New Roman" panose="02020603050405020304" pitchFamily="18" charset="0"/>
                <a:cs typeface="Times New Roman" panose="02020603050405020304" pitchFamily="18" charset="0"/>
              </a:rPr>
              <a:t>Cellular networks are multi-access networks carrying both data and voice communications. A cell site is created by a cellular tower transmitting signals in a given area. Interconnecting cell sites form the cellular network. </a:t>
            </a:r>
          </a:p>
          <a:p>
            <a:pPr lvl="1" algn="just"/>
            <a:r>
              <a:rPr lang="en-US" sz="1800" dirty="0">
                <a:latin typeface="Times New Roman" panose="02020603050405020304" pitchFamily="18" charset="0"/>
                <a:cs typeface="Times New Roman" panose="02020603050405020304" pitchFamily="18" charset="0"/>
              </a:rPr>
              <a:t>The two types of cellular networks are Global System for Mobile (GSM) and Code Division Multiple Access (CDMA). GSM is internationally recognized, while CDMA is primarily used in the US.</a:t>
            </a:r>
          </a:p>
          <a:p>
            <a:pPr lvl="1" algn="just"/>
            <a:r>
              <a:rPr lang="en-US" sz="1800" dirty="0">
                <a:latin typeface="Times New Roman" panose="02020603050405020304" pitchFamily="18" charset="0"/>
                <a:cs typeface="Times New Roman" panose="02020603050405020304" pitchFamily="18" charset="0"/>
              </a:rPr>
              <a:t>The 4th Generation mobile network (4G) is the current mobile network. 4G delivers speeds that are 10 times the previous 3G networks. The new 5G holds the promise of delivering 100 times faster speeds than 4G and connecting more devices to the network than ever before.</a:t>
            </a:r>
          </a:p>
          <a:p>
            <a:pPr marL="571500" indent="-457200" algn="just">
              <a:buFont typeface="+mj-lt"/>
              <a:buAutoNum type="arabicPeriod" startAt="4"/>
            </a:pPr>
            <a:r>
              <a:rPr lang="en-US" sz="1800" b="1" dirty="0">
                <a:latin typeface="Times New Roman" panose="02020603050405020304" pitchFamily="18" charset="0"/>
                <a:cs typeface="Times New Roman" panose="02020603050405020304" pitchFamily="18" charset="0"/>
              </a:rPr>
              <a:t>Satellite Broadband</a:t>
            </a:r>
            <a:r>
              <a:rPr lang="en-US" sz="1800" dirty="0">
                <a:latin typeface="Times New Roman" panose="02020603050405020304" pitchFamily="18" charset="0"/>
                <a:cs typeface="Times New Roman" panose="02020603050405020304" pitchFamily="18" charset="0"/>
              </a:rPr>
              <a:t> </a:t>
            </a:r>
          </a:p>
          <a:p>
            <a:pPr lvl="1" algn="just"/>
            <a:r>
              <a:rPr lang="en-US" sz="1800" dirty="0">
                <a:latin typeface="Times New Roman" panose="02020603050405020304" pitchFamily="18" charset="0"/>
                <a:cs typeface="Times New Roman" panose="02020603050405020304" pitchFamily="18" charset="0"/>
              </a:rPr>
              <a:t>Provides network access to remote sites through the use of a directional satellite dish that is aligned with a specific geostationary Earth orbit satellite. </a:t>
            </a:r>
          </a:p>
          <a:p>
            <a:pPr lvl="1" algn="just"/>
            <a:r>
              <a:rPr lang="en-US" sz="1800" dirty="0">
                <a:latin typeface="Times New Roman" panose="02020603050405020304" pitchFamily="18" charset="0"/>
                <a:cs typeface="Times New Roman" panose="02020603050405020304" pitchFamily="18" charset="0"/>
              </a:rPr>
              <a:t>It is usually more expensive and requires a clear line of sight. Typically, it is used by rural homeowners and businesses where cable and DSL are not available.</a:t>
            </a:r>
          </a:p>
          <a:p>
            <a:endParaRPr lang="en-US" dirty="0"/>
          </a:p>
        </p:txBody>
      </p:sp>
      <p:sp>
        <p:nvSpPr>
          <p:cNvPr id="4" name="Footer Placeholder 3"/>
          <p:cNvSpPr>
            <a:spLocks noGrp="1"/>
          </p:cNvSpPr>
          <p:nvPr>
            <p:ph type="ftr" idx="11"/>
          </p:nvPr>
        </p:nvSpPr>
        <p:spPr/>
        <p:txBody>
          <a:bodyPr/>
          <a:lstStyle/>
          <a:p>
            <a:r>
              <a:rPr lang="en-US" dirty="0"/>
              <a:t>Computer Networks             </a:t>
            </a:r>
          </a:p>
        </p:txBody>
      </p:sp>
    </p:spTree>
    <p:extLst>
      <p:ext uri="{BB962C8B-B14F-4D97-AF65-F5344CB8AC3E}">
        <p14:creationId xmlns:p14="http://schemas.microsoft.com/office/powerpoint/2010/main" val="249217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WLAN Standards-802.11</a:t>
            </a:r>
          </a:p>
        </p:txBody>
      </p:sp>
      <p:sp>
        <p:nvSpPr>
          <p:cNvPr id="4" name="Footer Placeholder 3"/>
          <p:cNvSpPr>
            <a:spLocks noGrp="1"/>
          </p:cNvSpPr>
          <p:nvPr>
            <p:ph type="ftr" idx="11"/>
          </p:nvPr>
        </p:nvSpPr>
        <p:spPr/>
        <p:txBody>
          <a:bodyPr/>
          <a:lstStyle/>
          <a:p>
            <a:r>
              <a:rPr lang="en-US"/>
              <a:t>Computer Networks             </a:t>
            </a:r>
          </a:p>
        </p:txBody>
      </p:sp>
      <p:sp>
        <p:nvSpPr>
          <p:cNvPr id="7" name="TextBox 6"/>
          <p:cNvSpPr txBox="1"/>
          <p:nvPr/>
        </p:nvSpPr>
        <p:spPr>
          <a:xfrm>
            <a:off x="1892296" y="1060119"/>
            <a:ext cx="503602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Table 2: 802.11 Standards</a:t>
            </a:r>
          </a:p>
        </p:txBody>
      </p:sp>
      <p:pic>
        <p:nvPicPr>
          <p:cNvPr id="8" name="Picture 7" descr="CCNA Wireless 200-355 Wireless Implementing Cisco Wireless, 49% OFF"/>
          <p:cNvPicPr/>
          <p:nvPr/>
        </p:nvPicPr>
        <p:blipFill rotWithShape="1">
          <a:blip r:embed="rId2">
            <a:extLst>
              <a:ext uri="{28A0092B-C50C-407E-A947-70E740481C1C}">
                <a14:useLocalDpi xmlns:a14="http://schemas.microsoft.com/office/drawing/2010/main" val="0"/>
              </a:ext>
            </a:extLst>
          </a:blip>
          <a:srcRect t="18333" b="32500"/>
          <a:stretch/>
        </p:blipFill>
        <p:spPr bwMode="auto">
          <a:xfrm>
            <a:off x="946245" y="1398672"/>
            <a:ext cx="7251510" cy="2832134"/>
          </a:xfrm>
          <a:prstGeom prst="rect">
            <a:avLst/>
          </a:prstGeom>
          <a:noFill/>
          <a:ln>
            <a:noFill/>
          </a:ln>
          <a:extLst>
            <a:ext uri="{53640926-AAD7-44D8-BBD7-CCE9431645EC}">
              <a14:shadowObscured xmlns:a14="http://schemas.microsoft.com/office/drawing/2010/main"/>
            </a:ext>
          </a:extLst>
        </p:spPr>
      </p:pic>
      <p:sp>
        <p:nvSpPr>
          <p:cNvPr id="9" name="Text Placeholder 2"/>
          <p:cNvSpPr>
            <a:spLocks noGrp="1"/>
          </p:cNvSpPr>
          <p:nvPr>
            <p:ph type="body" idx="1"/>
          </p:nvPr>
        </p:nvSpPr>
        <p:spPr>
          <a:xfrm>
            <a:off x="404870" y="4053385"/>
            <a:ext cx="8229240" cy="2303135"/>
          </a:xfrm>
        </p:spPr>
        <p:txBody>
          <a:bodyPr>
            <a:normAutofit fontScale="85000" lnSpcReduction="20000"/>
          </a:bodyPr>
          <a:lstStyle/>
          <a:p>
            <a:pPr marL="114300" indent="0" algn="just">
              <a:lnSpc>
                <a:spcPct val="110000"/>
              </a:lnSpc>
              <a:buNone/>
            </a:pPr>
            <a:r>
              <a:rPr lang="en-US" sz="2100" b="1" dirty="0">
                <a:latin typeface="Times New Roman" panose="02020603050405020304" pitchFamily="18" charset="0"/>
                <a:cs typeface="Times New Roman" panose="02020603050405020304" pitchFamily="18" charset="0"/>
              </a:rPr>
              <a:t>802.11ax</a:t>
            </a:r>
          </a:p>
          <a:p>
            <a:pPr algn="just">
              <a:lnSpc>
                <a:spcPct val="110000"/>
              </a:lnSpc>
            </a:pPr>
            <a:r>
              <a:rPr lang="en-US" sz="2100" dirty="0">
                <a:latin typeface="Times New Roman" panose="02020603050405020304" pitchFamily="18" charset="0"/>
                <a:cs typeface="Times New Roman" panose="02020603050405020304" pitchFamily="18" charset="0"/>
              </a:rPr>
              <a:t>latest standard released in 2019 and also known as Wi-Fi 6 or High-Efficiency Wireless (HEW)</a:t>
            </a:r>
          </a:p>
          <a:p>
            <a:pPr algn="just">
              <a:lnSpc>
                <a:spcPct val="110000"/>
              </a:lnSpc>
            </a:pPr>
            <a:r>
              <a:rPr lang="en-US" sz="2100" dirty="0">
                <a:latin typeface="Times New Roman" panose="02020603050405020304" pitchFamily="18" charset="0"/>
                <a:cs typeface="Times New Roman" panose="02020603050405020304" pitchFamily="18" charset="0"/>
              </a:rPr>
              <a:t>provides improved power efficiency, higher data rates, increased capacity, and handles many connected devices</a:t>
            </a:r>
          </a:p>
          <a:p>
            <a:pPr algn="just">
              <a:lnSpc>
                <a:spcPct val="110000"/>
              </a:lnSpc>
            </a:pPr>
            <a:r>
              <a:rPr lang="en-US" sz="2100" dirty="0">
                <a:latin typeface="Times New Roman" panose="02020603050405020304" pitchFamily="18" charset="0"/>
                <a:cs typeface="Times New Roman" panose="02020603050405020304" pitchFamily="18" charset="0"/>
              </a:rPr>
              <a:t>currently operates using 2.4 GHz and 5 GHz but will use 1 GHz and 7 GHz when those frequencies become available</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71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WLAN Components</a:t>
            </a:r>
          </a:p>
        </p:txBody>
      </p:sp>
      <p:sp>
        <p:nvSpPr>
          <p:cNvPr id="3" name="Text Placeholder 2"/>
          <p:cNvSpPr>
            <a:spLocks noGrp="1"/>
          </p:cNvSpPr>
          <p:nvPr>
            <p:ph type="body" idx="1"/>
          </p:nvPr>
        </p:nvSpPr>
        <p:spPr>
          <a:xfrm>
            <a:off x="457200" y="1160060"/>
            <a:ext cx="8229240" cy="5196460"/>
          </a:xfrm>
        </p:spPr>
        <p:txBody>
          <a:bodyPr>
            <a:normAutofit lnSpcReduction="10000"/>
          </a:bodyPr>
          <a:lstStyle/>
          <a:p>
            <a:pPr algn="jus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Wireless NICs</a:t>
            </a:r>
          </a:p>
          <a:p>
            <a:pPr lvl="1" algn="just"/>
            <a:r>
              <a:rPr lang="en-US" sz="1800" dirty="0">
                <a:latin typeface="Times New Roman" panose="02020603050405020304" pitchFamily="18" charset="0"/>
                <a:cs typeface="Times New Roman" panose="02020603050405020304" pitchFamily="18" charset="0"/>
              </a:rPr>
              <a:t>Wireless deployments require a minimum of two devices that have a radio transmitter and a radio receiver tuned to the same radio frequencies:</a:t>
            </a:r>
          </a:p>
          <a:p>
            <a:pPr marL="1028700" lvl="2" indent="0" algn="just">
              <a:buNone/>
            </a:pPr>
            <a:r>
              <a:rPr lang="en-US" sz="1800" dirty="0">
                <a:latin typeface="Times New Roman" panose="02020603050405020304" pitchFamily="18" charset="0"/>
                <a:cs typeface="Times New Roman" panose="02020603050405020304" pitchFamily="18" charset="0"/>
              </a:rPr>
              <a:t>-End devices with wireless NICs</a:t>
            </a:r>
          </a:p>
          <a:p>
            <a:pPr marL="1028700" lvl="2" indent="0" algn="just">
              <a:buNone/>
            </a:pPr>
            <a:r>
              <a:rPr lang="en-US" sz="1800" dirty="0">
                <a:latin typeface="Times New Roman" panose="02020603050405020304" pitchFamily="18" charset="0"/>
                <a:cs typeface="Times New Roman" panose="02020603050405020304" pitchFamily="18" charset="0"/>
              </a:rPr>
              <a:t>-A network device, such as a wireless router or wireless AP</a:t>
            </a:r>
          </a:p>
          <a:p>
            <a:pPr lvl="1" algn="just"/>
            <a:r>
              <a:rPr lang="en-US" sz="1800" dirty="0">
                <a:latin typeface="Times New Roman" panose="02020603050405020304" pitchFamily="18" charset="0"/>
                <a:cs typeface="Times New Roman" panose="02020603050405020304" pitchFamily="18" charset="0"/>
              </a:rPr>
              <a:t>To communicate wirelessly, laptops, tablets, smart phones, and even the latest automobiles include integrated wireless NICs that incorporate a radio transmitter/receiver. However, if a device does not have an integrated wireless NIC, then a USB wireless adapter can be used.</a:t>
            </a:r>
            <a:endParaRPr lang="en-US" sz="18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Wireless Router</a:t>
            </a:r>
          </a:p>
          <a:p>
            <a:pPr lvl="1" algn="just"/>
            <a:r>
              <a:rPr lang="en-US" sz="1800" dirty="0">
                <a:latin typeface="Times New Roman" panose="02020603050405020304" pitchFamily="18" charset="0"/>
                <a:cs typeface="Times New Roman" panose="02020603050405020304" pitchFamily="18" charset="0"/>
              </a:rPr>
              <a:t>A wireless router is commonly implemented as a small business or residential wireless access device. </a:t>
            </a:r>
          </a:p>
          <a:p>
            <a:pPr lvl="1" algn="just"/>
            <a:r>
              <a:rPr lang="en-US" sz="1800" dirty="0">
                <a:latin typeface="Times New Roman" panose="02020603050405020304" pitchFamily="18" charset="0"/>
                <a:cs typeface="Times New Roman" panose="02020603050405020304" pitchFamily="18" charset="0"/>
              </a:rPr>
              <a:t>Most wireless routers also provide advanced features, such as high-speed access, support for video streaming, IPv6 addressing, quality of service (</a:t>
            </a:r>
            <a:r>
              <a:rPr lang="en-US" sz="1800" dirty="0" err="1">
                <a:latin typeface="Times New Roman" panose="02020603050405020304" pitchFamily="18" charset="0"/>
                <a:cs typeface="Times New Roman" panose="02020603050405020304" pitchFamily="18" charset="0"/>
              </a:rPr>
              <a:t>QoS</a:t>
            </a:r>
            <a:r>
              <a:rPr lang="en-US" sz="1800" dirty="0">
                <a:latin typeface="Times New Roman" panose="02020603050405020304" pitchFamily="18" charset="0"/>
                <a:cs typeface="Times New Roman" panose="02020603050405020304" pitchFamily="18" charset="0"/>
              </a:rPr>
              <a:t>), configuration utilities, and USB ports to connect printers or portable drives.</a:t>
            </a:r>
          </a:p>
          <a:p>
            <a:pPr lvl="1" algn="just"/>
            <a:r>
              <a:rPr lang="en-US" sz="1800" dirty="0">
                <a:latin typeface="Times New Roman" panose="02020603050405020304" pitchFamily="18" charset="0"/>
                <a:cs typeface="Times New Roman" panose="02020603050405020304" pitchFamily="18" charset="0"/>
              </a:rPr>
              <a:t>Additionally, home users who want to extend their network services can implement Wi-Fi range extenders. A device can connect wirelessly to the extender, which boosts its communications to be repeated to the wireless router.</a:t>
            </a:r>
          </a:p>
          <a:p>
            <a:pPr marL="571500"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dirty="0"/>
              <a:t>Computer Networks             </a:t>
            </a:r>
          </a:p>
        </p:txBody>
      </p:sp>
    </p:spTree>
    <p:extLst>
      <p:ext uri="{BB962C8B-B14F-4D97-AF65-F5344CB8AC3E}">
        <p14:creationId xmlns:p14="http://schemas.microsoft.com/office/powerpoint/2010/main" val="25294069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1742</Words>
  <Application>Microsoft Office PowerPoint</Application>
  <PresentationFormat>On-screen Show (4:3)</PresentationFormat>
  <Paragraphs>135</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Calibri</vt:lpstr>
      <vt:lpstr>Wingdings</vt:lpstr>
      <vt:lpstr>Office Theme</vt:lpstr>
      <vt:lpstr>PowerPoint Presentation</vt:lpstr>
      <vt:lpstr>PowerPoint Presentation</vt:lpstr>
      <vt:lpstr>1. Introduction</vt:lpstr>
      <vt:lpstr>Types of Wireless networks</vt:lpstr>
      <vt:lpstr>Wireless Technologies</vt:lpstr>
      <vt:lpstr>Wireless Technologies</vt:lpstr>
      <vt:lpstr>Wireless Technologies</vt:lpstr>
      <vt:lpstr>WLAN Standards-802.11</vt:lpstr>
      <vt:lpstr>WLAN Components</vt:lpstr>
      <vt:lpstr>WLAN Components</vt:lpstr>
      <vt:lpstr>WLAN Components</vt:lpstr>
      <vt:lpstr>WLAN Configuration</vt:lpstr>
      <vt:lpstr>WLAN Configuration</vt:lpstr>
      <vt:lpstr>WLAN Configuration</vt:lpstr>
      <vt:lpstr>WLAN Configuration</vt:lpstr>
      <vt:lpstr>WLAN Configuration</vt:lpstr>
      <vt:lpstr>WLAN Configuration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51</cp:revision>
  <dcterms:created xsi:type="dcterms:W3CDTF">2010-04-09T07:36:15Z</dcterms:created>
  <dcterms:modified xsi:type="dcterms:W3CDTF">2024-07-05T09:01:16Z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