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5" roundtripDataSignature="AMtx7mjsmvHeP/uP8LfG/Gm4IEQyJefA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6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7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7" name="Shape 67"/>
        <p:cNvGrpSpPr/>
        <p:nvPr/>
      </p:nvGrpSpPr>
      <p:grpSpPr>
        <a:xfrm>
          <a:off x="0" y="0"/>
          <a:ext cx="0" cy="0"/>
          <a:chOff x="0" y="0"/>
          <a:chExt cx="0" cy="0"/>
        </a:xfrm>
      </p:grpSpPr>
      <p:sp>
        <p:nvSpPr>
          <p:cNvPr id="68" name="Google Shape;68;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4" name="Shape 74"/>
        <p:cNvGrpSpPr/>
        <p:nvPr/>
      </p:nvGrpSpPr>
      <p:grpSpPr>
        <a:xfrm>
          <a:off x="0" y="0"/>
          <a:ext cx="0" cy="0"/>
          <a:chOff x="0" y="0"/>
          <a:chExt cx="0" cy="0"/>
        </a:xfrm>
      </p:grpSpPr>
      <p:sp>
        <p:nvSpPr>
          <p:cNvPr id="75" name="Google Shape;75;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0" name="Shape 30"/>
        <p:cNvGrpSpPr/>
        <p:nvPr/>
      </p:nvGrpSpPr>
      <p:grpSpPr>
        <a:xfrm>
          <a:off x="0" y="0"/>
          <a:ext cx="0" cy="0"/>
          <a:chOff x="0" y="0"/>
          <a:chExt cx="0" cy="0"/>
        </a:xfrm>
      </p:grpSpPr>
      <p:sp>
        <p:nvSpPr>
          <p:cNvPr id="31" name="Google Shape;31;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3" name="Google Shape;33;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 name="Shape 38"/>
        <p:cNvGrpSpPr/>
        <p:nvPr/>
      </p:nvGrpSpPr>
      <p:grpSpPr>
        <a:xfrm>
          <a:off x="0" y="0"/>
          <a:ext cx="0" cy="0"/>
          <a:chOff x="0" y="0"/>
          <a:chExt cx="0" cy="0"/>
        </a:xfrm>
      </p:grpSpPr>
      <p:sp>
        <p:nvSpPr>
          <p:cNvPr id="39" name="Google Shape;39;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1" name="Shape 41"/>
        <p:cNvGrpSpPr/>
        <p:nvPr/>
      </p:nvGrpSpPr>
      <p:grpSpPr>
        <a:xfrm>
          <a:off x="0" y="0"/>
          <a:ext cx="0" cy="0"/>
          <a:chOff x="0" y="0"/>
          <a:chExt cx="0" cy="0"/>
        </a:xfrm>
      </p:grpSpPr>
      <p:sp>
        <p:nvSpPr>
          <p:cNvPr id="42" name="Google Shape;42;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3" name="Google Shape;43;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0" name="Shape 50"/>
        <p:cNvGrpSpPr/>
        <p:nvPr/>
      </p:nvGrpSpPr>
      <p:grpSpPr>
        <a:xfrm>
          <a:off x="0" y="0"/>
          <a:ext cx="0" cy="0"/>
          <a:chOff x="0" y="0"/>
          <a:chExt cx="0" cy="0"/>
        </a:xfrm>
      </p:grpSpPr>
      <p:sp>
        <p:nvSpPr>
          <p:cNvPr id="51" name="Google Shape;51;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6" name="Shape 56"/>
        <p:cNvGrpSpPr/>
        <p:nvPr/>
      </p:nvGrpSpPr>
      <p:grpSpPr>
        <a:xfrm>
          <a:off x="0" y="0"/>
          <a:ext cx="0" cy="0"/>
          <a:chOff x="0" y="0"/>
          <a:chExt cx="0" cy="0"/>
        </a:xfrm>
      </p:grpSpPr>
      <p:sp>
        <p:nvSpPr>
          <p:cNvPr id="57" name="Google Shape;57;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0" y="405202"/>
            <a:ext cx="9144000" cy="63330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1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1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100" u="none" cap="none" strike="noStrike">
                <a:solidFill>
                  <a:schemeClr val="dk1"/>
                </a:solidFill>
                <a:latin typeface="Times New Roman"/>
                <a:ea typeface="Times New Roman"/>
                <a:cs typeface="Times New Roman"/>
                <a:sym typeface="Times New Roman"/>
              </a:rPr>
              <a:t>Ethernet Frames, Ethernet and the OSI Model, Ethernet Frame Fields, Ethernet MAC Address, Frame Processing</a:t>
            </a:r>
            <a:endParaRPr sz="900">
              <a:solidFill>
                <a:schemeClr val="dk1"/>
              </a:solidFill>
            </a:endParaRPr>
          </a:p>
          <a:p>
            <a:pPr indent="0" lvl="0" marL="0" marR="0" rtl="0" algn="ctr">
              <a:lnSpc>
                <a:spcPct val="100000"/>
              </a:lnSpc>
              <a:spcBef>
                <a:spcPts val="400"/>
              </a:spcBef>
              <a:spcAft>
                <a:spcPts val="0"/>
              </a:spcAft>
              <a:buClr>
                <a:srgbClr val="000000"/>
              </a:buClr>
              <a:buSzPts val="2000"/>
              <a:buFont typeface="Arial"/>
              <a:buNone/>
            </a:pPr>
            <a:r>
              <a:rPr b="1" i="0" lang="en-US" sz="3100" u="none" cap="none" strike="noStrike">
                <a:solidFill>
                  <a:srgbClr val="0070C0"/>
                </a:solidFill>
                <a:latin typeface="Times New Roman"/>
                <a:ea typeface="Times New Roman"/>
                <a:cs typeface="Times New Roman"/>
                <a:sym typeface="Times New Roman"/>
              </a:rPr>
              <a:t>Lecture 10-11 (Theory)</a:t>
            </a:r>
            <a:endParaRPr b="1" i="0" sz="31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Yogesh</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Department of Computer Science and Engineering,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Chitkara University, Punjab</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8" name="Google Shape;88;p11"/>
          <p:cNvSpPr txBox="1"/>
          <p:nvPr/>
        </p:nvSpPr>
        <p:spPr>
          <a:xfrm>
            <a:off x="903675" y="916050"/>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1" y="0"/>
            <a:ext cx="65205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Standards in the MAC Sublayer</a:t>
            </a:r>
            <a:endParaRPr/>
          </a:p>
        </p:txBody>
      </p:sp>
      <p:pic>
        <p:nvPicPr>
          <p:cNvPr id="145" name="Google Shape;145;p23"/>
          <p:cNvPicPr preferRelativeResize="0"/>
          <p:nvPr/>
        </p:nvPicPr>
        <p:blipFill rotWithShape="1">
          <a:blip r:embed="rId3">
            <a:alphaModFix/>
          </a:blip>
          <a:srcRect b="0" l="0" r="0" t="0"/>
          <a:stretch/>
        </p:blipFill>
        <p:spPr>
          <a:xfrm>
            <a:off x="97972" y="914040"/>
            <a:ext cx="9046028" cy="5301703"/>
          </a:xfrm>
          <a:prstGeom prst="rect">
            <a:avLst/>
          </a:prstGeom>
          <a:noFill/>
          <a:ln>
            <a:noFill/>
          </a:ln>
        </p:spPr>
      </p:pic>
      <p:sp>
        <p:nvSpPr>
          <p:cNvPr id="146" name="Google Shape;146;p23"/>
          <p:cNvSpPr txBox="1"/>
          <p:nvPr/>
        </p:nvSpPr>
        <p:spPr>
          <a:xfrm>
            <a:off x="2906486" y="6302829"/>
            <a:ext cx="35958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3 Ethernet Standards in the MAC Sublayer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 y="0"/>
            <a:ext cx="6498771"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Standards in the MAC Sublayer</a:t>
            </a:r>
            <a:endParaRPr/>
          </a:p>
        </p:txBody>
      </p:sp>
      <p:sp>
        <p:nvSpPr>
          <p:cNvPr id="152" name="Google Shape;152;p24"/>
          <p:cNvSpPr txBox="1"/>
          <p:nvPr/>
        </p:nvSpPr>
        <p:spPr>
          <a:xfrm>
            <a:off x="250373" y="996158"/>
            <a:ext cx="8697684" cy="440120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Ethernet using a bus topology or hubs, is a shared, half-duplex medium. Ethernet over a half-duplex medium uses a contention-based access method, carrier sense multiple access/collision detection (CSMA/CD) this ensures that only one device is transmitting at a time.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CSMA/CD allows multiple devices to share the same half-duplex medium, detecting a collision when more than one device attempts to transmit simultaneously.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It also provides a back-off algorithm for retransmission.</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Ethernet LANs of today use switches that operate in full-duplex. Full-duplex communications with Ethernet switches do not require access control through CSMA/CD.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Frame Fields</a:t>
            </a:r>
            <a:endParaRPr/>
          </a:p>
        </p:txBody>
      </p:sp>
      <p:sp>
        <p:nvSpPr>
          <p:cNvPr id="158" name="Google Shape;158;p25"/>
          <p:cNvSpPr txBox="1"/>
          <p:nvPr/>
        </p:nvSpPr>
        <p:spPr>
          <a:xfrm>
            <a:off x="130628" y="914040"/>
            <a:ext cx="8871857" cy="40934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 minimum Ethernet frame size is 64 bytes and the expected maximum is 1518 bytes. This includes all bytes from the destination MAC address field through the frame check sequence (FCS) field.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 preamble field is not included when describing the size of the frame.</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US" sz="2000" u="none" cap="none" strike="noStrike">
                <a:solidFill>
                  <a:srgbClr val="58585B"/>
                </a:solidFill>
                <a:highlight>
                  <a:srgbClr val="FFFFFF"/>
                </a:highlight>
                <a:latin typeface="Times New Roman"/>
                <a:ea typeface="Times New Roman"/>
                <a:cs typeface="Times New Roman"/>
                <a:sym typeface="Times New Roman"/>
              </a:rPr>
              <a:t>Note</a:t>
            </a:r>
            <a:r>
              <a:rPr b="0" i="0" lang="en-US" sz="2000" u="none" cap="none" strike="noStrike">
                <a:solidFill>
                  <a:srgbClr val="58585B"/>
                </a:solidFill>
                <a:highlight>
                  <a:srgbClr val="FFFFFF"/>
                </a:highlight>
                <a:latin typeface="Times New Roman"/>
                <a:ea typeface="Times New Roman"/>
                <a:cs typeface="Times New Roman"/>
                <a:sym typeface="Times New Roman"/>
              </a:rPr>
              <a:t>: The frame size may be larger if additional requirements are included, such as</a:t>
            </a:r>
            <a:endParaRPr/>
          </a:p>
          <a:p>
            <a:pPr indent="0" lvl="0" marL="0" marR="0" rtl="0" algn="just">
              <a:lnSpc>
                <a:spcPct val="15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          VLAN tagging. VLAN tagging is beyond the scope of this course.</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Frame Fields</a:t>
            </a:r>
            <a:endParaRPr/>
          </a:p>
        </p:txBody>
      </p:sp>
      <p:sp>
        <p:nvSpPr>
          <p:cNvPr id="164" name="Google Shape;164;p26"/>
          <p:cNvSpPr txBox="1"/>
          <p:nvPr/>
        </p:nvSpPr>
        <p:spPr>
          <a:xfrm>
            <a:off x="130628" y="914040"/>
            <a:ext cx="8871857" cy="286232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Any frame less than 64 bytes in length is considered a “collision fragment” or “runt frame” and is automatically discarded by receiving stations. Frames with more than 1500 bytes of data are considered “jumbo” or “baby giant frames”.</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endParaRPr/>
          </a:p>
        </p:txBody>
      </p:sp>
      <p:pic>
        <p:nvPicPr>
          <p:cNvPr id="165" name="Google Shape;165;p26"/>
          <p:cNvPicPr preferRelativeResize="0"/>
          <p:nvPr/>
        </p:nvPicPr>
        <p:blipFill rotWithShape="1">
          <a:blip r:embed="rId3">
            <a:alphaModFix/>
          </a:blip>
          <a:srcRect b="0" l="0" r="0" t="0"/>
          <a:stretch/>
        </p:blipFill>
        <p:spPr>
          <a:xfrm>
            <a:off x="141515" y="3776362"/>
            <a:ext cx="8991598" cy="2493809"/>
          </a:xfrm>
          <a:prstGeom prst="rect">
            <a:avLst/>
          </a:prstGeom>
          <a:noFill/>
          <a:ln>
            <a:noFill/>
          </a:ln>
        </p:spPr>
      </p:pic>
      <p:sp>
        <p:nvSpPr>
          <p:cNvPr id="166" name="Google Shape;166;p26"/>
          <p:cNvSpPr txBox="1"/>
          <p:nvPr/>
        </p:nvSpPr>
        <p:spPr>
          <a:xfrm>
            <a:off x="6672943" y="6330907"/>
            <a:ext cx="21627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4 Ethernet frame fields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Frame Fields Detail</a:t>
            </a:r>
            <a:endParaRPr/>
          </a:p>
        </p:txBody>
      </p:sp>
      <p:pic>
        <p:nvPicPr>
          <p:cNvPr id="172" name="Google Shape;172;p64"/>
          <p:cNvPicPr preferRelativeResize="0"/>
          <p:nvPr/>
        </p:nvPicPr>
        <p:blipFill rotWithShape="1">
          <a:blip r:embed="rId3">
            <a:alphaModFix/>
          </a:blip>
          <a:srcRect b="0" l="0" r="0" t="0"/>
          <a:stretch/>
        </p:blipFill>
        <p:spPr>
          <a:xfrm>
            <a:off x="0" y="1258539"/>
            <a:ext cx="9144000" cy="5272169"/>
          </a:xfrm>
          <a:prstGeom prst="rect">
            <a:avLst/>
          </a:prstGeom>
          <a:noFill/>
          <a:ln>
            <a:noFill/>
          </a:ln>
        </p:spPr>
      </p:pic>
      <p:sp>
        <p:nvSpPr>
          <p:cNvPr id="173" name="Google Shape;173;p64"/>
          <p:cNvSpPr txBox="1"/>
          <p:nvPr/>
        </p:nvSpPr>
        <p:spPr>
          <a:xfrm>
            <a:off x="2819400" y="932401"/>
            <a:ext cx="2852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Table 1 Ethernet Frame Fields Detail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MAC Address</a:t>
            </a:r>
            <a:endParaRPr/>
          </a:p>
        </p:txBody>
      </p:sp>
      <p:sp>
        <p:nvSpPr>
          <p:cNvPr id="179" name="Google Shape;179;p65"/>
          <p:cNvSpPr txBox="1"/>
          <p:nvPr/>
        </p:nvSpPr>
        <p:spPr>
          <a:xfrm>
            <a:off x="87087" y="914040"/>
            <a:ext cx="8926284" cy="53245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In networking, IPv4 addresses are represented using the decimal base ten number system and the binary base 2 number system.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IPv6 addresses and Ethernet addresses are represented using the hexadecimal base sixteen number system.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To understand hexadecimal, you must first be very familiar with binary and decimal.</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 hexadecimal numbering system uses the numbers 0 to 9 and the letters A to F.</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An Ethernet MAC address consists of a 48-bit binary value. Hexadecimal is used to identify an Ethernet address because a single hexadecimal digit represents four binary bits.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Therefore, a 48-bit Ethernet MAC address can be expressed using only 12 hexadecimal values.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6"/>
          <p:cNvSpPr txBox="1"/>
          <p:nvPr>
            <p:ph type="title"/>
          </p:nvPr>
        </p:nvSpPr>
        <p:spPr>
          <a:xfrm>
            <a:off x="0" y="1"/>
            <a:ext cx="6411686" cy="87085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Decimal and Binary Equivalents of 0 to F Hexadecimal</a:t>
            </a:r>
            <a:endParaRPr/>
          </a:p>
        </p:txBody>
      </p:sp>
      <p:pic>
        <p:nvPicPr>
          <p:cNvPr id="185" name="Google Shape;185;p66"/>
          <p:cNvPicPr preferRelativeResize="0"/>
          <p:nvPr/>
        </p:nvPicPr>
        <p:blipFill rotWithShape="1">
          <a:blip r:embed="rId3">
            <a:alphaModFix/>
          </a:blip>
          <a:srcRect b="0" l="0" r="0" t="0"/>
          <a:stretch/>
        </p:blipFill>
        <p:spPr>
          <a:xfrm>
            <a:off x="0" y="948641"/>
            <a:ext cx="9144000" cy="5221975"/>
          </a:xfrm>
          <a:prstGeom prst="rect">
            <a:avLst/>
          </a:prstGeom>
          <a:noFill/>
          <a:ln>
            <a:noFill/>
          </a:ln>
        </p:spPr>
      </p:pic>
      <p:sp>
        <p:nvSpPr>
          <p:cNvPr id="186" name="Google Shape;186;p66"/>
          <p:cNvSpPr txBox="1"/>
          <p:nvPr/>
        </p:nvSpPr>
        <p:spPr>
          <a:xfrm>
            <a:off x="566057" y="6411686"/>
            <a:ext cx="73308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5 </a:t>
            </a:r>
            <a:r>
              <a:rPr b="0" i="0" lang="en-US" sz="1400" u="none" cap="none" strike="noStrike">
                <a:solidFill>
                  <a:srgbClr val="58585B"/>
                </a:solidFill>
                <a:highlight>
                  <a:srgbClr val="FFFFFF"/>
                </a:highlight>
                <a:latin typeface="Times New Roman"/>
                <a:ea typeface="Times New Roman"/>
                <a:cs typeface="Times New Roman"/>
                <a:sym typeface="Times New Roman"/>
              </a:rPr>
              <a:t>The figure compares the equivalent decimal and hexadecimal values for binary 0000 to 1111.</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7"/>
          <p:cNvSpPr txBox="1"/>
          <p:nvPr>
            <p:ph type="title"/>
          </p:nvPr>
        </p:nvSpPr>
        <p:spPr>
          <a:xfrm>
            <a:off x="-1" y="0"/>
            <a:ext cx="65205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Decimal and Binary Equivalents of 0 to F Hexadecimal</a:t>
            </a:r>
            <a:endParaRPr/>
          </a:p>
        </p:txBody>
      </p:sp>
      <p:sp>
        <p:nvSpPr>
          <p:cNvPr id="192" name="Google Shape;192;p67"/>
          <p:cNvSpPr txBox="1"/>
          <p:nvPr/>
        </p:nvSpPr>
        <p:spPr>
          <a:xfrm>
            <a:off x="87086" y="914040"/>
            <a:ext cx="8915400"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Given that 8 bits (one byte) is a common binary grouping, binary 00000000 to 11111111 can be represented in hexadecimal as the range 00 to FF, as shown in the figure.</a:t>
            </a:r>
            <a:endParaRPr b="0" i="0" sz="2000" u="none" cap="none" strike="noStrike">
              <a:solidFill>
                <a:srgbClr val="000000"/>
              </a:solidFill>
              <a:latin typeface="Times New Roman"/>
              <a:ea typeface="Times New Roman"/>
              <a:cs typeface="Times New Roman"/>
              <a:sym typeface="Times New Roman"/>
            </a:endParaRPr>
          </a:p>
        </p:txBody>
      </p:sp>
      <p:pic>
        <p:nvPicPr>
          <p:cNvPr id="193" name="Google Shape;193;p67"/>
          <p:cNvPicPr preferRelativeResize="0"/>
          <p:nvPr/>
        </p:nvPicPr>
        <p:blipFill rotWithShape="1">
          <a:blip r:embed="rId3">
            <a:alphaModFix/>
          </a:blip>
          <a:srcRect b="0" l="0" r="0" t="0"/>
          <a:stretch/>
        </p:blipFill>
        <p:spPr>
          <a:xfrm>
            <a:off x="141514" y="1929703"/>
            <a:ext cx="7772400" cy="4279595"/>
          </a:xfrm>
          <a:prstGeom prst="rect">
            <a:avLst/>
          </a:prstGeom>
          <a:noFill/>
          <a:ln>
            <a:noFill/>
          </a:ln>
        </p:spPr>
      </p:pic>
      <p:sp>
        <p:nvSpPr>
          <p:cNvPr id="194" name="Google Shape;194;p67"/>
          <p:cNvSpPr txBox="1"/>
          <p:nvPr/>
        </p:nvSpPr>
        <p:spPr>
          <a:xfrm>
            <a:off x="1883227" y="6334780"/>
            <a:ext cx="697774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6 </a:t>
            </a:r>
            <a:r>
              <a:rPr b="0" i="0" lang="en-US" sz="1400" u="none" cap="none" strike="noStrike">
                <a:solidFill>
                  <a:srgbClr val="58585B"/>
                </a:solidFill>
                <a:highlight>
                  <a:srgbClr val="FFFFFF"/>
                </a:highlight>
                <a:latin typeface="Times New Roman"/>
                <a:ea typeface="Times New Roman"/>
                <a:cs typeface="Times New Roman"/>
                <a:sym typeface="Times New Roman"/>
              </a:rPr>
              <a:t>Selected Decimal, Binary, and Hexadecimal Equivalents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8"/>
          <p:cNvSpPr txBox="1"/>
          <p:nvPr>
            <p:ph type="title"/>
          </p:nvPr>
        </p:nvSpPr>
        <p:spPr>
          <a:xfrm>
            <a:off x="-1" y="0"/>
            <a:ext cx="6509657"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Decimal and Binary Equivalents of 0 to F Hexadecimal</a:t>
            </a:r>
            <a:endParaRPr/>
          </a:p>
        </p:txBody>
      </p:sp>
      <p:sp>
        <p:nvSpPr>
          <p:cNvPr id="200" name="Google Shape;200;p68"/>
          <p:cNvSpPr txBox="1"/>
          <p:nvPr/>
        </p:nvSpPr>
        <p:spPr>
          <a:xfrm>
            <a:off x="239486" y="1051721"/>
            <a:ext cx="8752114" cy="53245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When using hexadecimal, leading zeroes are always displayed to complete the 8-bit representation.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For example, in the Fig. 6, the binary value 0000 1010 is shown in hexadecimal as 0A.</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Hexadecimal numbers are often represented by the value preceded by </a:t>
            </a:r>
            <a:r>
              <a:rPr b="1" i="0" lang="en-US" sz="2000" u="none" cap="none" strike="noStrike">
                <a:solidFill>
                  <a:srgbClr val="58585B"/>
                </a:solidFill>
                <a:highlight>
                  <a:srgbClr val="FFFFFF"/>
                </a:highlight>
                <a:latin typeface="Times New Roman"/>
                <a:ea typeface="Times New Roman"/>
                <a:cs typeface="Times New Roman"/>
                <a:sym typeface="Times New Roman"/>
              </a:rPr>
              <a:t>0x</a:t>
            </a:r>
            <a:r>
              <a:rPr b="0" i="0" lang="en-US" sz="2000" u="none" cap="none" strike="noStrike">
                <a:solidFill>
                  <a:srgbClr val="58585B"/>
                </a:solidFill>
                <a:highlight>
                  <a:srgbClr val="FFFFFF"/>
                </a:highlight>
                <a:latin typeface="Times New Roman"/>
                <a:ea typeface="Times New Roman"/>
                <a:cs typeface="Times New Roman"/>
                <a:sym typeface="Times New Roman"/>
              </a:rPr>
              <a:t> (e.g., 0x73) to distinguish between decimal and hexadecimal values in documentation.</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Hexadecimal may also be represented by a subscript 16, or the hex number followed by an H (e.g., 73H).</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You may have to convert between decimal and hexadecimal values. </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If such conversions are required, convert the decimal or hexadecimal value to binary, and then to convert the binary value to either decimal or hexadecimal as appropriate.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MAC Address</a:t>
            </a:r>
            <a:endParaRPr/>
          </a:p>
        </p:txBody>
      </p:sp>
      <p:sp>
        <p:nvSpPr>
          <p:cNvPr id="206" name="Google Shape;206;p69"/>
          <p:cNvSpPr txBox="1"/>
          <p:nvPr/>
        </p:nvSpPr>
        <p:spPr>
          <a:xfrm>
            <a:off x="174171" y="1041737"/>
            <a:ext cx="8860971" cy="55769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In an Ethernet LAN, every network device is connected to the same, shared media.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 MAC address is used to identify the physical source and destination devices (NICs) on the local network segment.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MAC addressing provides a method for device identification at the data link layer of the OSI model.</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An Ethernet MAC address is a 48-bit address expressed using 12 hexadecimal digits, as shown in the figure. Because a byte equals 8 bits, we can also say that a MAC address is 6 bytes in length.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838199" y="152399"/>
            <a:ext cx="10631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Index</a:t>
            </a:r>
            <a:endParaRPr/>
          </a:p>
        </p:txBody>
      </p:sp>
      <p:sp>
        <p:nvSpPr>
          <p:cNvPr id="94" name="Google Shape;94;p15"/>
          <p:cNvSpPr txBox="1"/>
          <p:nvPr/>
        </p:nvSpPr>
        <p:spPr>
          <a:xfrm>
            <a:off x="304799" y="1175657"/>
            <a:ext cx="6749143" cy="3385542"/>
          </a:xfrm>
          <a:prstGeom prst="rect">
            <a:avLst/>
          </a:prstGeom>
          <a:noFill/>
          <a:ln>
            <a:noFill/>
          </a:ln>
        </p:spPr>
        <p:txBody>
          <a:bodyPr anchorCtr="0" anchor="t" bIns="45700" lIns="91425" spcFirstLastPara="1" rIns="91425" wrap="square" tIns="45700">
            <a:spAutoFit/>
          </a:bodyPr>
          <a:lstStyle/>
          <a:p>
            <a:pPr indent="-342900" lvl="0" marL="469900" marR="0" rtl="0" algn="l">
              <a:lnSpc>
                <a:spcPct val="2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Frames</a:t>
            </a:r>
            <a:endParaRPr/>
          </a:p>
          <a:p>
            <a:pPr indent="-342900" lvl="0" marL="469900" marR="0" rtl="0" algn="l">
              <a:lnSpc>
                <a:spcPct val="2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and the OSI Model </a:t>
            </a:r>
            <a:endParaRPr/>
          </a:p>
          <a:p>
            <a:pPr indent="-342900" lvl="0" marL="469900" marR="0" rtl="0" algn="l">
              <a:lnSpc>
                <a:spcPct val="2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Frame Fields </a:t>
            </a:r>
            <a:endParaRPr/>
          </a:p>
          <a:p>
            <a:pPr indent="-342900" lvl="0" marL="469900" marR="0" rtl="0" algn="l">
              <a:lnSpc>
                <a:spcPct val="2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MAC Address </a:t>
            </a:r>
            <a:endParaRPr/>
          </a:p>
          <a:p>
            <a:pPr indent="-342900" lvl="0" marL="469900" marR="0" rtl="0" algn="l">
              <a:lnSpc>
                <a:spcPct val="2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Frame Processing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70"/>
          <p:cNvPicPr preferRelativeResize="0"/>
          <p:nvPr/>
        </p:nvPicPr>
        <p:blipFill rotWithShape="1">
          <a:blip r:embed="rId3">
            <a:alphaModFix/>
          </a:blip>
          <a:srcRect b="0" l="0" r="0" t="0"/>
          <a:stretch/>
        </p:blipFill>
        <p:spPr>
          <a:xfrm>
            <a:off x="97972" y="1231901"/>
            <a:ext cx="8969828" cy="2534556"/>
          </a:xfrm>
          <a:prstGeom prst="rect">
            <a:avLst/>
          </a:prstGeom>
          <a:noFill/>
          <a:ln>
            <a:noFill/>
          </a:ln>
        </p:spPr>
      </p:pic>
      <p:sp>
        <p:nvSpPr>
          <p:cNvPr id="212" name="Google Shape;212;p7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MAC Address</a:t>
            </a:r>
            <a:endParaRPr/>
          </a:p>
        </p:txBody>
      </p:sp>
      <p:sp>
        <p:nvSpPr>
          <p:cNvPr id="213" name="Google Shape;213;p70"/>
          <p:cNvSpPr txBox="1"/>
          <p:nvPr/>
        </p:nvSpPr>
        <p:spPr>
          <a:xfrm>
            <a:off x="2775857" y="3897086"/>
            <a:ext cx="23903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7 Ethernet MAC Address </a:t>
            </a:r>
            <a:endParaRPr/>
          </a:p>
        </p:txBody>
      </p:sp>
      <p:sp>
        <p:nvSpPr>
          <p:cNvPr id="214" name="Google Shape;214;p70"/>
          <p:cNvSpPr txBox="1"/>
          <p:nvPr/>
        </p:nvSpPr>
        <p:spPr>
          <a:xfrm>
            <a:off x="97971" y="4456548"/>
            <a:ext cx="8850085" cy="1883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MAC Address</a:t>
            </a:r>
            <a:endParaRPr/>
          </a:p>
        </p:txBody>
      </p:sp>
      <p:sp>
        <p:nvSpPr>
          <p:cNvPr id="220" name="Google Shape;220;p71"/>
          <p:cNvSpPr txBox="1"/>
          <p:nvPr/>
        </p:nvSpPr>
        <p:spPr>
          <a:xfrm>
            <a:off x="97973" y="914040"/>
            <a:ext cx="8937170"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When a vendor assigns a MAC address to a device or Ethernet interface, the vendor must do as follows:</a:t>
            </a:r>
            <a:endParaRPr/>
          </a:p>
          <a:p>
            <a:pPr indent="-12700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Use its assigned OUI as the first 6 hexadecimal digits.</a:t>
            </a:r>
            <a:endParaRPr/>
          </a:p>
          <a:p>
            <a:pPr indent="-12700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Assign a unique value in the last 6 hexadecimal digits.</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Therefore, an Ethernet MAC address consists of a 6 hexadecimal vendor OUI code followed by a 6 hexadecimal vendor-assigned value, as shown in the figure.</a:t>
            </a:r>
            <a:endParaRPr/>
          </a:p>
        </p:txBody>
      </p:sp>
      <p:pic>
        <p:nvPicPr>
          <p:cNvPr id="221" name="Google Shape;221;p71"/>
          <p:cNvPicPr preferRelativeResize="0"/>
          <p:nvPr/>
        </p:nvPicPr>
        <p:blipFill rotWithShape="1">
          <a:blip r:embed="rId3">
            <a:alphaModFix/>
          </a:blip>
          <a:srcRect b="0" l="0" r="0" t="0"/>
          <a:stretch/>
        </p:blipFill>
        <p:spPr>
          <a:xfrm>
            <a:off x="97973" y="3160809"/>
            <a:ext cx="8937170" cy="2608620"/>
          </a:xfrm>
          <a:prstGeom prst="rect">
            <a:avLst/>
          </a:prstGeom>
          <a:noFill/>
          <a:ln>
            <a:noFill/>
          </a:ln>
        </p:spPr>
      </p:pic>
      <p:sp>
        <p:nvSpPr>
          <p:cNvPr id="222" name="Google Shape;222;p71"/>
          <p:cNvSpPr txBox="1"/>
          <p:nvPr/>
        </p:nvSpPr>
        <p:spPr>
          <a:xfrm>
            <a:off x="2830286" y="6052457"/>
            <a:ext cx="23455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8 </a:t>
            </a:r>
            <a:r>
              <a:rPr b="0" i="0" lang="en-US" sz="1400" u="none" cap="none" strike="noStrike">
                <a:solidFill>
                  <a:srgbClr val="056153"/>
                </a:solidFill>
                <a:highlight>
                  <a:srgbClr val="FFFFFF"/>
                </a:highlight>
                <a:latin typeface="Times New Roman"/>
                <a:ea typeface="Times New Roman"/>
                <a:cs typeface="Times New Roman"/>
                <a:sym typeface="Times New Roman"/>
              </a:rPr>
              <a:t>Ethernet MAC Address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Frame Processing</a:t>
            </a:r>
            <a:endParaRPr/>
          </a:p>
        </p:txBody>
      </p:sp>
      <p:sp>
        <p:nvSpPr>
          <p:cNvPr id="228" name="Google Shape;228;p72"/>
          <p:cNvSpPr txBox="1"/>
          <p:nvPr/>
        </p:nvSpPr>
        <p:spPr>
          <a:xfrm>
            <a:off x="76201" y="1027913"/>
            <a:ext cx="8948056" cy="53245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Sometimes the MAC address is referred to as a burned-in address (BIA) because the address is hard coded into read-only memory (ROM) on the NIC. This means that the address is encoded into the ROM chip permanently.</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000" u="none" cap="none" strike="noStrike">
                <a:solidFill>
                  <a:srgbClr val="58585B"/>
                </a:solidFill>
                <a:highlight>
                  <a:srgbClr val="FFFFFF"/>
                </a:highlight>
                <a:latin typeface="Times New Roman"/>
                <a:ea typeface="Times New Roman"/>
                <a:cs typeface="Times New Roman"/>
                <a:sym typeface="Times New Roman"/>
              </a:rPr>
              <a:t>Note</a:t>
            </a:r>
            <a:r>
              <a:rPr b="0" i="0" lang="en-US" sz="2000" u="none" cap="none" strike="noStrike">
                <a:solidFill>
                  <a:srgbClr val="58585B"/>
                </a:solidFill>
                <a:highlight>
                  <a:srgbClr val="FFFFFF"/>
                </a:highlight>
                <a:latin typeface="Times New Roman"/>
                <a:ea typeface="Times New Roman"/>
                <a:cs typeface="Times New Roman"/>
                <a:sym typeface="Times New Roman"/>
              </a:rPr>
              <a:t>: On modern PC operating systems and NICs, it is possible to change the MAC address in software. This is useful when attempting to gain access to a network that filters based on BIA. Consequently, filtering or controlling traffic based on the MAC address is no longer as secure.</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When the computer boots up, the NIC copies its MAC address from ROM into RAM.</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When a device is forwarding a message to an Ethernet network, the Ethernet header includes these:</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58585B"/>
                </a:solidFill>
                <a:highlight>
                  <a:srgbClr val="FFFFFF"/>
                </a:highlight>
                <a:latin typeface="Times New Roman"/>
                <a:ea typeface="Times New Roman"/>
                <a:cs typeface="Times New Roman"/>
                <a:sym typeface="Times New Roman"/>
              </a:rPr>
              <a:t>Source MAC address</a:t>
            </a:r>
            <a:r>
              <a:rPr b="0" i="0" lang="en-US" sz="2000" u="none" cap="none" strike="noStrike">
                <a:solidFill>
                  <a:srgbClr val="58585B"/>
                </a:solidFill>
                <a:highlight>
                  <a:srgbClr val="FFFFFF"/>
                </a:highlight>
                <a:latin typeface="Times New Roman"/>
                <a:ea typeface="Times New Roman"/>
                <a:cs typeface="Times New Roman"/>
                <a:sym typeface="Times New Roman"/>
              </a:rPr>
              <a:t> - This is the MAC address of the source device NIC.</a:t>
            </a:r>
            <a:endParaRPr/>
          </a:p>
          <a:p>
            <a:pPr indent="-12700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58585B"/>
                </a:solidFill>
                <a:highlight>
                  <a:srgbClr val="FFFFFF"/>
                </a:highlight>
                <a:latin typeface="Times New Roman"/>
                <a:ea typeface="Times New Roman"/>
                <a:cs typeface="Times New Roman"/>
                <a:sym typeface="Times New Roman"/>
              </a:rPr>
              <a:t>Destination MAC address</a:t>
            </a:r>
            <a:r>
              <a:rPr b="0" i="0" lang="en-US" sz="2000" u="none" cap="none" strike="noStrike">
                <a:solidFill>
                  <a:srgbClr val="58585B"/>
                </a:solidFill>
                <a:highlight>
                  <a:srgbClr val="FFFFFF"/>
                </a:highlight>
                <a:latin typeface="Times New Roman"/>
                <a:ea typeface="Times New Roman"/>
                <a:cs typeface="Times New Roman"/>
                <a:sym typeface="Times New Roman"/>
              </a:rPr>
              <a:t> - This is the MAC address of the destination device NIC.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Frame Processing</a:t>
            </a:r>
            <a:endParaRPr/>
          </a:p>
        </p:txBody>
      </p:sp>
      <p:sp>
        <p:nvSpPr>
          <p:cNvPr id="234" name="Google Shape;234;p73"/>
          <p:cNvSpPr txBox="1"/>
          <p:nvPr/>
        </p:nvSpPr>
        <p:spPr>
          <a:xfrm>
            <a:off x="119742" y="1062607"/>
            <a:ext cx="8860971" cy="55769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When a NIC receives an Ethernet frame, it examines the destination MAC address to see if it matches the physical MAC address that is stored in RAM.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If there is no match, the device discards the frame. If there is a match, it passes the frame up the OSI layers, where the de-encapsulation process takes place.</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US" sz="2000" u="none" cap="none" strike="noStrike">
                <a:solidFill>
                  <a:srgbClr val="58585B"/>
                </a:solidFill>
                <a:highlight>
                  <a:srgbClr val="FFFFFF"/>
                </a:highlight>
                <a:latin typeface="Times New Roman"/>
                <a:ea typeface="Times New Roman"/>
                <a:cs typeface="Times New Roman"/>
                <a:sym typeface="Times New Roman"/>
              </a:rPr>
              <a:t>Note:</a:t>
            </a:r>
            <a:r>
              <a:rPr b="0" i="0" lang="en-US" sz="2000" u="none" cap="none" strike="noStrike">
                <a:solidFill>
                  <a:srgbClr val="58585B"/>
                </a:solidFill>
                <a:highlight>
                  <a:srgbClr val="FFFFFF"/>
                </a:highlight>
                <a:latin typeface="Times New Roman"/>
                <a:ea typeface="Times New Roman"/>
                <a:cs typeface="Times New Roman"/>
                <a:sym typeface="Times New Roman"/>
              </a:rPr>
              <a:t> Ethernet NICs will also accept frames if the destination MAC address is a   </a:t>
            </a:r>
            <a:endParaRPr/>
          </a:p>
          <a:p>
            <a:pPr indent="0" lvl="0" marL="0" marR="0" rtl="0" algn="just">
              <a:lnSpc>
                <a:spcPct val="15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          broadcast or a multicast group of which the host is a member.</a:t>
            </a:r>
            <a:endParaRPr/>
          </a:p>
          <a:p>
            <a:pPr indent="0" lvl="0" marL="0" marR="0" rtl="0" algn="just">
              <a:lnSpc>
                <a:spcPct val="15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Any device that is the source or destination of an Ethernet frame, will have an Ethernet NIC and therefore, a MAC address. This includes workstations, servers, printers, mobile devices, and routers.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Q &amp; A</a:t>
            </a:r>
            <a:endParaRPr/>
          </a:p>
        </p:txBody>
      </p:sp>
      <p:sp>
        <p:nvSpPr>
          <p:cNvPr id="240" name="Google Shape;240;p74"/>
          <p:cNvSpPr txBox="1"/>
          <p:nvPr/>
        </p:nvSpPr>
        <p:spPr>
          <a:xfrm>
            <a:off x="87086" y="914040"/>
            <a:ext cx="8980714"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An Ethernet frame consists of all of the following EXCEPT: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Destination MAC address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Source MAC address</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IP address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Data payload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(c) IP address (IP addresses are found in higher layer protocols)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What is the maximum size of the data payload field in a standard Ethernet frame?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46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512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1500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Unlimited </a:t>
            </a:r>
            <a:endParaRPr/>
          </a:p>
          <a:p>
            <a:pPr indent="-33020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(c) 1500 bytes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Q &amp; A</a:t>
            </a:r>
            <a:endParaRPr/>
          </a:p>
        </p:txBody>
      </p:sp>
      <p:sp>
        <p:nvSpPr>
          <p:cNvPr id="246" name="Google Shape;246;p75"/>
          <p:cNvSpPr txBox="1"/>
          <p:nvPr/>
        </p:nvSpPr>
        <p:spPr>
          <a:xfrm>
            <a:off x="76200" y="914040"/>
            <a:ext cx="9067799"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Which layer of the OSI model does the Ethernet protocol operate at?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Physical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Data Link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Network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Transport Layer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(b) Data Link Layer</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Ethernet frames encapsulate data packets from which OSI layer protocol?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Physical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Data Link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Network Layer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Transport Layer </a:t>
            </a:r>
            <a:endParaRPr/>
          </a:p>
          <a:p>
            <a:pPr indent="-33020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(c) Network Layer (Typically IP packets)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Q &amp; A</a:t>
            </a:r>
            <a:endParaRPr/>
          </a:p>
        </p:txBody>
      </p:sp>
      <p:sp>
        <p:nvSpPr>
          <p:cNvPr id="252" name="Google Shape;252;p76"/>
          <p:cNvSpPr txBox="1"/>
          <p:nvPr/>
        </p:nvSpPr>
        <p:spPr>
          <a:xfrm>
            <a:off x="108858" y="914040"/>
            <a:ext cx="8958942"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How many bytes are there in a standard Ethernet destination MAC address field?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2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4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6 bytes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8 bytes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(c) 6 bytes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What is the function of the Preamble field in an Ethernet frame?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Synchronizes the receiver with the incoming data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Provides a unique identifier for the frame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Identifies the type of data encapsulated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Detects errors in the frame data </a:t>
            </a:r>
            <a:endParaRPr/>
          </a:p>
          <a:p>
            <a:pPr indent="-33020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(a) Synchronizes the receiver with the incoming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Q &amp; A</a:t>
            </a:r>
            <a:endParaRPr/>
          </a:p>
        </p:txBody>
      </p:sp>
      <p:sp>
        <p:nvSpPr>
          <p:cNvPr id="258" name="Google Shape;258;p77"/>
          <p:cNvSpPr txBox="1"/>
          <p:nvPr/>
        </p:nvSpPr>
        <p:spPr>
          <a:xfrm>
            <a:off x="87086" y="914040"/>
            <a:ext cx="8893628" cy="52322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How many bits are there in a standard Ethernet MAC address?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16 bits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32 bits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48 bits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64 bits </a:t>
            </a:r>
            <a:endParaRPr/>
          </a:p>
          <a:p>
            <a:pPr indent="-33020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(c) 48 bits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When an Ethernet device receives a frame, it first checks: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The destination MAC address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The source MAC address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The data payload </a:t>
            </a:r>
            <a:endParaRPr/>
          </a:p>
          <a:p>
            <a:pPr indent="-457200" lvl="0" marL="457200" marR="0" rtl="0" algn="l">
              <a:lnSpc>
                <a:spcPct val="100000"/>
              </a:lnSpc>
              <a:spcBef>
                <a:spcPts val="0"/>
              </a:spcBef>
              <a:spcAft>
                <a:spcPts val="0"/>
              </a:spcAft>
              <a:buClr>
                <a:srgbClr val="000000"/>
              </a:buClr>
              <a:buSzPts val="2000"/>
              <a:buFont typeface="Arial"/>
              <a:buAutoNum type="alphaLcParenBoth"/>
            </a:pPr>
            <a:r>
              <a:rPr b="0" i="0" lang="en-US" sz="2000" u="none" cap="none" strike="noStrike">
                <a:solidFill>
                  <a:srgbClr val="000000"/>
                </a:solidFill>
                <a:latin typeface="Times New Roman"/>
                <a:ea typeface="Times New Roman"/>
                <a:cs typeface="Times New Roman"/>
                <a:sym typeface="Times New Roman"/>
              </a:rPr>
              <a:t>The Frame Check Sequence (FCS)</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Answer:</a:t>
            </a:r>
            <a:r>
              <a:rPr b="0" i="0" lang="en-US" sz="2000" u="none" cap="none" strike="noStrike">
                <a:solidFill>
                  <a:srgbClr val="000000"/>
                </a:solidFill>
                <a:latin typeface="Times New Roman"/>
                <a:ea typeface="Times New Roman"/>
                <a:cs typeface="Times New Roman"/>
                <a:sym typeface="Times New Roman"/>
              </a:rPr>
              <a:t> (a) The destination MAC address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References</a:t>
            </a:r>
            <a:endParaRPr/>
          </a:p>
        </p:txBody>
      </p:sp>
      <p:sp>
        <p:nvSpPr>
          <p:cNvPr id="264" name="Google Shape;264;p78"/>
          <p:cNvSpPr txBox="1"/>
          <p:nvPr/>
        </p:nvSpPr>
        <p:spPr>
          <a:xfrm>
            <a:off x="402592" y="1195940"/>
            <a:ext cx="4680856"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https://www.netacad.com/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70" name="Google Shape;270;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Vidhu Baggan</a:t>
            </a:r>
            <a:endParaRPr>
              <a:latin typeface="Times New Roman"/>
              <a:ea typeface="Times New Roman"/>
              <a:cs typeface="Times New Roman"/>
              <a:sym typeface="Times New Roman"/>
            </a:endParaRPr>
          </a:p>
        </p:txBody>
      </p:sp>
      <p:pic>
        <p:nvPicPr>
          <p:cNvPr descr="See the source image" id="271" name="Google Shape;271;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Ethernet Frames</a:t>
            </a:r>
            <a:endParaRPr b="1"/>
          </a:p>
        </p:txBody>
      </p:sp>
      <p:sp>
        <p:nvSpPr>
          <p:cNvPr id="100" name="Google Shape;100;p16"/>
          <p:cNvSpPr txBox="1"/>
          <p:nvPr/>
        </p:nvSpPr>
        <p:spPr>
          <a:xfrm>
            <a:off x="413657" y="1132115"/>
            <a:ext cx="8316686" cy="390876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two most prominent LAN technologies in use today are Ethernet and WLAN. </a:t>
            </a:r>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supports bandwidths of up to 100 Gbps, which explains its popularity.</a:t>
            </a:r>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is one of two LAN technologies used today, with the other being wireless LANs (WLANs). </a:t>
            </a:r>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Ethernet uses wired communications, including twisted pair, fiber-optic links, and coaxial cables.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Ethernet Frames</a:t>
            </a:r>
            <a:endParaRPr b="1"/>
          </a:p>
        </p:txBody>
      </p:sp>
      <p:sp>
        <p:nvSpPr>
          <p:cNvPr id="106" name="Google Shape;106;p17"/>
          <p:cNvSpPr txBox="1"/>
          <p:nvPr/>
        </p:nvSpPr>
        <p:spPr>
          <a:xfrm>
            <a:off x="413657" y="1132115"/>
            <a:ext cx="8316686" cy="48320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Ethernet operates in the data link layer and the physical layer. It is a family of networking technologies defined in the IEEE 802.2 and 802.3 standards.</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Ethernet supports data bandwidths of the following:</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10 Mbps</a:t>
            </a:r>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100 Mbps</a:t>
            </a:r>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1000 Mbps (1 Gbps)</a:t>
            </a:r>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10,000 Mbps (10 Gbps)</a:t>
            </a:r>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40,000 Mbps (40 Gbps)</a:t>
            </a:r>
            <a:endParaRPr/>
          </a:p>
          <a:p>
            <a:pPr indent="-12700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100,000 Mbps (100 Gbps)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Ethernet and the OSI Model</a:t>
            </a:r>
            <a:endParaRPr/>
          </a:p>
        </p:txBody>
      </p:sp>
      <p:pic>
        <p:nvPicPr>
          <p:cNvPr id="112" name="Google Shape;112;p18"/>
          <p:cNvPicPr preferRelativeResize="0"/>
          <p:nvPr/>
        </p:nvPicPr>
        <p:blipFill rotWithShape="1">
          <a:blip r:embed="rId3">
            <a:alphaModFix/>
          </a:blip>
          <a:srcRect b="0" l="0" r="0" t="0"/>
          <a:stretch/>
        </p:blipFill>
        <p:spPr>
          <a:xfrm>
            <a:off x="130629" y="914040"/>
            <a:ext cx="8806541" cy="5229401"/>
          </a:xfrm>
          <a:prstGeom prst="rect">
            <a:avLst/>
          </a:prstGeom>
          <a:noFill/>
          <a:ln>
            <a:noFill/>
          </a:ln>
        </p:spPr>
      </p:pic>
      <p:sp>
        <p:nvSpPr>
          <p:cNvPr id="113" name="Google Shape;113;p18"/>
          <p:cNvSpPr txBox="1"/>
          <p:nvPr/>
        </p:nvSpPr>
        <p:spPr>
          <a:xfrm>
            <a:off x="3094222" y="6291942"/>
            <a:ext cx="26725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1 Ethernet and the OSI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Data Link Sublayers</a:t>
            </a:r>
            <a:endParaRPr/>
          </a:p>
        </p:txBody>
      </p:sp>
      <p:sp>
        <p:nvSpPr>
          <p:cNvPr id="119" name="Google Shape;119;p19"/>
          <p:cNvSpPr txBox="1"/>
          <p:nvPr/>
        </p:nvSpPr>
        <p:spPr>
          <a:xfrm>
            <a:off x="152399" y="914040"/>
            <a:ext cx="8632373" cy="175432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IEEE 802 LAN/MAN protocols, including Ethernet, use the following two separate sublayers of the data link layer to operate. </a:t>
            </a:r>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They are the Logical Link Control (LLC) and the Media Access Control (MAC), as shown in the figure.</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120" name="Google Shape;120;p19"/>
          <p:cNvPicPr preferRelativeResize="0"/>
          <p:nvPr/>
        </p:nvPicPr>
        <p:blipFill rotWithShape="1">
          <a:blip r:embed="rId3">
            <a:alphaModFix/>
          </a:blip>
          <a:srcRect b="0" l="0" r="0" t="0"/>
          <a:stretch/>
        </p:blipFill>
        <p:spPr>
          <a:xfrm>
            <a:off x="152398" y="2177143"/>
            <a:ext cx="8991601" cy="4188727"/>
          </a:xfrm>
          <a:prstGeom prst="rect">
            <a:avLst/>
          </a:prstGeom>
          <a:noFill/>
          <a:ln>
            <a:noFill/>
          </a:ln>
        </p:spPr>
      </p:pic>
      <p:sp>
        <p:nvSpPr>
          <p:cNvPr id="121" name="Google Shape;121;p19"/>
          <p:cNvSpPr txBox="1"/>
          <p:nvPr/>
        </p:nvSpPr>
        <p:spPr>
          <a:xfrm>
            <a:off x="7276068" y="6365870"/>
            <a:ext cx="17155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 2 Data link layer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LLC Sublayer</a:t>
            </a:r>
            <a:endParaRPr/>
          </a:p>
        </p:txBody>
      </p:sp>
      <p:sp>
        <p:nvSpPr>
          <p:cNvPr id="127" name="Google Shape;127;p20"/>
          <p:cNvSpPr txBox="1"/>
          <p:nvPr/>
        </p:nvSpPr>
        <p:spPr>
          <a:xfrm>
            <a:off x="174170" y="1088571"/>
            <a:ext cx="8828316" cy="400109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IEEE 802.2 sublayer communicates between the networking software at the upper layers and the device hardware at the lower layers.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It places information in the frame that identifies which network layer protocol is being used for the frame.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information allows multiple Layer 3 protocols, such as IPv4 and IPv6, to use the same network interface and media.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MAC Sublayer</a:t>
            </a:r>
            <a:endParaRPr/>
          </a:p>
        </p:txBody>
      </p:sp>
      <p:sp>
        <p:nvSpPr>
          <p:cNvPr id="133" name="Google Shape;133;p21"/>
          <p:cNvSpPr txBox="1"/>
          <p:nvPr/>
        </p:nvSpPr>
        <p:spPr>
          <a:xfrm>
            <a:off x="293914" y="914040"/>
            <a:ext cx="8686799" cy="234532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This sublayer (IEEE 802.3, 802.11, or 802.15 for example) is implemented in hardware and is responsible for data encapsulation and media access control. </a:t>
            </a:r>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58585B"/>
                </a:solidFill>
                <a:highlight>
                  <a:srgbClr val="FFFFFF"/>
                </a:highlight>
                <a:latin typeface="Times New Roman"/>
                <a:ea typeface="Times New Roman"/>
                <a:cs typeface="Times New Roman"/>
                <a:sym typeface="Times New Roman"/>
              </a:rPr>
              <a:t>It provides data link layer addressing and is integrated with various physical layer technologies.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MAC Sublayer</a:t>
            </a:r>
            <a:endParaRPr/>
          </a:p>
        </p:txBody>
      </p:sp>
      <p:sp>
        <p:nvSpPr>
          <p:cNvPr id="139" name="Google Shape;139;p22"/>
          <p:cNvSpPr txBox="1"/>
          <p:nvPr/>
        </p:nvSpPr>
        <p:spPr>
          <a:xfrm>
            <a:off x="190500" y="848366"/>
            <a:ext cx="8763000" cy="55399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The MAC sublayer is responsible for data encapsulation and accessing the media.</a:t>
            </a:r>
            <a:endParaRPr/>
          </a:p>
          <a:p>
            <a:pPr indent="0" lvl="0" marL="0" marR="0" rtl="0" algn="just">
              <a:lnSpc>
                <a:spcPct val="100000"/>
              </a:lnSpc>
              <a:spcBef>
                <a:spcPts val="0"/>
              </a:spcBef>
              <a:spcAft>
                <a:spcPts val="0"/>
              </a:spcAft>
              <a:buNone/>
            </a:pP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58585B"/>
                </a:solidFill>
                <a:highlight>
                  <a:srgbClr val="FFFFFF"/>
                </a:highlight>
                <a:latin typeface="Times New Roman"/>
                <a:ea typeface="Times New Roman"/>
                <a:cs typeface="Times New Roman"/>
                <a:sym typeface="Times New Roman"/>
              </a:rPr>
              <a:t>Data Encapsulation</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IEEE 802.3 data encapsulation includes the following:</a:t>
            </a:r>
            <a:endParaRPr/>
          </a:p>
          <a:p>
            <a:pPr indent="0" lvl="0" marL="0" marR="0" rtl="0" algn="just">
              <a:lnSpc>
                <a:spcPct val="100000"/>
              </a:lnSpc>
              <a:spcBef>
                <a:spcPts val="0"/>
              </a:spcBef>
              <a:spcAft>
                <a:spcPts val="0"/>
              </a:spcAft>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58585B"/>
                </a:solidFill>
                <a:highlight>
                  <a:srgbClr val="FFFFFF"/>
                </a:highlight>
                <a:latin typeface="Times New Roman"/>
                <a:ea typeface="Times New Roman"/>
                <a:cs typeface="Times New Roman"/>
                <a:sym typeface="Times New Roman"/>
              </a:rPr>
              <a:t>Ethernet frame</a:t>
            </a:r>
            <a:r>
              <a:rPr b="0" i="0" lang="en-US" sz="2000" u="none" cap="none" strike="noStrike">
                <a:solidFill>
                  <a:srgbClr val="58585B"/>
                </a:solidFill>
                <a:highlight>
                  <a:srgbClr val="FFFFFF"/>
                </a:highlight>
                <a:latin typeface="Times New Roman"/>
                <a:ea typeface="Times New Roman"/>
                <a:cs typeface="Times New Roman"/>
                <a:sym typeface="Times New Roman"/>
              </a:rPr>
              <a:t> - This is the internal structure of the Ethernet frame.</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58585B"/>
                </a:solidFill>
                <a:highlight>
                  <a:srgbClr val="FFFFFF"/>
                </a:highlight>
                <a:latin typeface="Times New Roman"/>
                <a:ea typeface="Times New Roman"/>
                <a:cs typeface="Times New Roman"/>
                <a:sym typeface="Times New Roman"/>
              </a:rPr>
              <a:t>Ethernet Addressing</a:t>
            </a:r>
            <a:r>
              <a:rPr b="0" i="0" lang="en-US" sz="2000" u="none" cap="none" strike="noStrike">
                <a:solidFill>
                  <a:srgbClr val="58585B"/>
                </a:solidFill>
                <a:highlight>
                  <a:srgbClr val="FFFFFF"/>
                </a:highlight>
                <a:latin typeface="Times New Roman"/>
                <a:ea typeface="Times New Roman"/>
                <a:cs typeface="Times New Roman"/>
                <a:sym typeface="Times New Roman"/>
              </a:rPr>
              <a:t> - The Ethernet frame includes both a source and destination MAC address to deliver the Ethernet frame from Ethernet NIC to Ethernet NIC on the same LAN.</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58585B"/>
                </a:solidFill>
                <a:highlight>
                  <a:srgbClr val="FFFFFF"/>
                </a:highlight>
                <a:latin typeface="Times New Roman"/>
                <a:ea typeface="Times New Roman"/>
                <a:cs typeface="Times New Roman"/>
                <a:sym typeface="Times New Roman"/>
              </a:rPr>
              <a:t>Ethernet Error detection</a:t>
            </a:r>
            <a:r>
              <a:rPr b="0" i="0" lang="en-US" sz="2000" u="none" cap="none" strike="noStrike">
                <a:solidFill>
                  <a:srgbClr val="58585B"/>
                </a:solidFill>
                <a:highlight>
                  <a:srgbClr val="FFFFFF"/>
                </a:highlight>
                <a:latin typeface="Times New Roman"/>
                <a:ea typeface="Times New Roman"/>
                <a:cs typeface="Times New Roman"/>
                <a:sym typeface="Times New Roman"/>
              </a:rPr>
              <a:t> - The Ethernet frame includes a frame check sequence (FCS) trailer used for error detection.</a:t>
            </a:r>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000" u="none" cap="none" strike="noStrike">
                <a:solidFill>
                  <a:srgbClr val="58585B"/>
                </a:solidFill>
                <a:highlight>
                  <a:srgbClr val="FFFFFF"/>
                </a:highlight>
                <a:latin typeface="Times New Roman"/>
                <a:ea typeface="Times New Roman"/>
                <a:cs typeface="Times New Roman"/>
                <a:sym typeface="Times New Roman"/>
              </a:rPr>
              <a:t>Accessing the Media</a:t>
            </a:r>
            <a:endParaRPr b="0" i="0" sz="2000" u="none" cap="none" strike="noStrike">
              <a:solidFill>
                <a:srgbClr val="58585B"/>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58585B"/>
                </a:solidFill>
                <a:highlight>
                  <a:srgbClr val="FFFFFF"/>
                </a:highlight>
                <a:latin typeface="Times New Roman"/>
                <a:ea typeface="Times New Roman"/>
                <a:cs typeface="Times New Roman"/>
                <a:sym typeface="Times New Roman"/>
              </a:rPr>
              <a:t>The IEEE 802.3 MAC sublayer includes the specifications for different Ethernet communications standards over various types of media including copper and fiber.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