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567">
          <p15:clr>
            <a:srgbClr val="A4A3A4"/>
          </p15:clr>
        </p15:guide>
      </p15:sldGuideLst>
    </p:ext>
    <p:ext uri="GoogleSlidesCustomDataVersion2">
      <go:slidesCustomData xmlns:go="http://customooxmlschemas.google.com/" r:id="rId31" roundtripDataSignature="AMtx7miu7oGRfdpGveAGRKwKjHq63+uc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56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7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7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7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7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8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8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8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8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8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09" name="Google Shape;109;p3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3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4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5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5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5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5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82" name="Shape 82"/>
        <p:cNvGrpSpPr/>
        <p:nvPr/>
      </p:nvGrpSpPr>
      <p:grpSpPr>
        <a:xfrm>
          <a:off x="0" y="0"/>
          <a:ext cx="0" cy="0"/>
          <a:chOff x="0" y="0"/>
          <a:chExt cx="0" cy="0"/>
        </a:xfrm>
      </p:grpSpPr>
      <p:sp>
        <p:nvSpPr>
          <p:cNvPr id="83" name="Google Shape;83;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6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6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6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6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6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4" name="Shape 34"/>
        <p:cNvGrpSpPr/>
        <p:nvPr/>
      </p:nvGrpSpPr>
      <p:grpSpPr>
        <a:xfrm>
          <a:off x="0" y="0"/>
          <a:ext cx="0" cy="0"/>
          <a:chOff x="0" y="0"/>
          <a:chExt cx="0" cy="0"/>
        </a:xfrm>
      </p:grpSpPr>
      <p:sp>
        <p:nvSpPr>
          <p:cNvPr id="35" name="Google Shape;35;p5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7" name="Google Shape;37;p5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8" name="Shape 38"/>
        <p:cNvGrpSpPr/>
        <p:nvPr/>
      </p:nvGrpSpPr>
      <p:grpSpPr>
        <a:xfrm>
          <a:off x="0" y="0"/>
          <a:ext cx="0" cy="0"/>
          <a:chOff x="0" y="0"/>
          <a:chExt cx="0" cy="0"/>
        </a:xfrm>
      </p:grpSpPr>
      <p:sp>
        <p:nvSpPr>
          <p:cNvPr id="39" name="Google Shape;39;p5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1"/>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3" name="Shape 43"/>
        <p:cNvGrpSpPr/>
        <p:nvPr/>
      </p:nvGrpSpPr>
      <p:grpSpPr>
        <a:xfrm>
          <a:off x="0" y="0"/>
          <a:ext cx="0" cy="0"/>
          <a:chOff x="0" y="0"/>
          <a:chExt cx="0" cy="0"/>
        </a:xfrm>
      </p:grpSpPr>
      <p:sp>
        <p:nvSpPr>
          <p:cNvPr id="44" name="Google Shape;44;p5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9" name="Shape 49"/>
        <p:cNvGrpSpPr/>
        <p:nvPr/>
      </p:nvGrpSpPr>
      <p:grpSpPr>
        <a:xfrm>
          <a:off x="0" y="0"/>
          <a:ext cx="0" cy="0"/>
          <a:chOff x="0" y="0"/>
          <a:chExt cx="0" cy="0"/>
        </a:xfrm>
      </p:grpSpPr>
      <p:sp>
        <p:nvSpPr>
          <p:cNvPr id="50" name="Google Shape;50;p5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5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2" name="Shape 52"/>
        <p:cNvGrpSpPr/>
        <p:nvPr/>
      </p:nvGrpSpPr>
      <p:grpSpPr>
        <a:xfrm>
          <a:off x="0" y="0"/>
          <a:ext cx="0" cy="0"/>
          <a:chOff x="0" y="0"/>
          <a:chExt cx="0" cy="0"/>
        </a:xfrm>
      </p:grpSpPr>
      <p:sp>
        <p:nvSpPr>
          <p:cNvPr id="53" name="Google Shape;53;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5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5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48"/>
          <p:cNvGrpSpPr/>
          <p:nvPr/>
        </p:nvGrpSpPr>
        <p:grpSpPr>
          <a:xfrm>
            <a:off x="6146640" y="0"/>
            <a:ext cx="2997000" cy="875880"/>
            <a:chOff x="6146640" y="0"/>
            <a:chExt cx="2997000" cy="875880"/>
          </a:xfrm>
        </p:grpSpPr>
        <p:sp>
          <p:nvSpPr>
            <p:cNvPr id="15" name="Google Shape;15;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48"/>
          <p:cNvGrpSpPr/>
          <p:nvPr/>
        </p:nvGrpSpPr>
        <p:grpSpPr>
          <a:xfrm>
            <a:off x="6146640" y="0"/>
            <a:ext cx="2997000" cy="875880"/>
            <a:chOff x="6146640" y="0"/>
            <a:chExt cx="2997000" cy="875880"/>
          </a:xfrm>
        </p:grpSpPr>
        <p:sp>
          <p:nvSpPr>
            <p:cNvPr id="21" name="Google Shape;21;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4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0" y="916831"/>
            <a:ext cx="9144000" cy="558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Network Security</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3600"/>
              <a:buFont typeface="Arial"/>
              <a:buNone/>
            </a:pPr>
            <a:r>
              <a:rPr b="1" i="0" lang="en-US" sz="3600" u="none" cap="none" strike="noStrike">
                <a:solidFill>
                  <a:srgbClr val="0070C0"/>
                </a:solidFill>
                <a:latin typeface="Times New Roman"/>
                <a:ea typeface="Times New Roman"/>
                <a:cs typeface="Times New Roman"/>
                <a:sym typeface="Times New Roman"/>
              </a:rPr>
              <a:t>Lecture 15-16 (Theory)</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Dr. Dinesh Vij</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900" u="none" cap="none" strike="noStrike">
                <a:solidFill>
                  <a:schemeClr val="dk1"/>
                </a:solidFill>
                <a:latin typeface="Times New Roman"/>
                <a:ea typeface="Times New Roman"/>
                <a:cs typeface="Times New Roman"/>
                <a:sym typeface="Times New Roman"/>
              </a:rPr>
              <a:t>Department of Computer Science and Engineering, </a:t>
            </a:r>
            <a:endParaRPr b="1" i="0" sz="2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900" u="none" cap="none" strike="noStrike">
                <a:solidFill>
                  <a:schemeClr val="dk1"/>
                </a:solidFill>
                <a:latin typeface="Times New Roman"/>
                <a:ea typeface="Times New Roman"/>
                <a:cs typeface="Times New Roman"/>
                <a:sym typeface="Times New Roman"/>
              </a:rPr>
              <a:t>Chitkara University, Punjab</a:t>
            </a:r>
            <a:endParaRPr b="1" i="0" sz="29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6" name="Google Shape;96;p1"/>
          <p:cNvSpPr txBox="1"/>
          <p:nvPr>
            <p:ph idx="11" type="ftr"/>
          </p:nvPr>
        </p:nvSpPr>
        <p:spPr>
          <a:xfrm>
            <a:off x="2" y="6207975"/>
            <a:ext cx="1957200" cy="368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Computer Networks                   </a:t>
            </a:r>
            <a:endParaRPr/>
          </a:p>
        </p:txBody>
      </p:sp>
      <p:sp>
        <p:nvSpPr>
          <p:cNvPr id="97" name="Google Shape;97;p1"/>
          <p:cNvSpPr txBox="1"/>
          <p:nvPr/>
        </p:nvSpPr>
        <p:spPr>
          <a:xfrm>
            <a:off x="1163625" y="916825"/>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0" y="0"/>
            <a:ext cx="5486040" cy="685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latin typeface="Times"/>
                <a:ea typeface="Times"/>
                <a:cs typeface="Times"/>
                <a:sym typeface="Times"/>
              </a:rPr>
              <a:t>Information theft</a:t>
            </a:r>
            <a:endParaRPr b="1" sz="3000">
              <a:solidFill>
                <a:srgbClr val="000000"/>
              </a:solidFill>
            </a:endParaRPr>
          </a:p>
        </p:txBody>
      </p:sp>
      <p:sp>
        <p:nvSpPr>
          <p:cNvPr id="169" name="Google Shape;169;p5"/>
          <p:cNvSpPr txBox="1"/>
          <p:nvPr>
            <p:ph idx="11" type="ftr"/>
          </p:nvPr>
        </p:nvSpPr>
        <p:spPr>
          <a:xfrm>
            <a:off x="8532" y="6368925"/>
            <a:ext cx="1783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70" name="Google Shape;170;p5"/>
          <p:cNvSpPr txBox="1"/>
          <p:nvPr>
            <p:ph idx="1" type="body"/>
          </p:nvPr>
        </p:nvSpPr>
        <p:spPr>
          <a:xfrm>
            <a:off x="148726" y="884274"/>
            <a:ext cx="8730869" cy="5340256"/>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Information theft is breaking into a computer to obtain confidential information. </a:t>
            </a:r>
            <a:endParaRPr/>
          </a:p>
          <a:p>
            <a:pPr indent="-228600" lvl="0" marL="457200" rtl="0" algn="just">
              <a:lnSpc>
                <a:spcPct val="90000"/>
              </a:lnSpc>
              <a:spcBef>
                <a:spcPts val="1000"/>
              </a:spcBef>
              <a:spcAft>
                <a:spcPts val="0"/>
              </a:spcAft>
              <a:buSzPts val="1800"/>
              <a:buNone/>
            </a:pPr>
            <a:r>
              <a:t/>
            </a:r>
            <a:endParaRPr sz="2000">
              <a:solidFill>
                <a:srgbClr val="273239"/>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Information can be used or sold for various purposes such as when someone is stealing proprietary information of an organization, like research and development data.</a:t>
            </a:r>
            <a:endParaRPr/>
          </a:p>
          <a:p>
            <a:pPr indent="-228600" lvl="0" marL="457200" rtl="0" algn="just">
              <a:lnSpc>
                <a:spcPct val="90000"/>
              </a:lnSpc>
              <a:spcBef>
                <a:spcPts val="1000"/>
              </a:spcBef>
              <a:spcAft>
                <a:spcPts val="0"/>
              </a:spcAft>
              <a:buSzPts val="1800"/>
              <a:buNone/>
            </a:pPr>
            <a:r>
              <a:t/>
            </a:r>
            <a:endParaRPr i="0" sz="2000">
              <a:solidFill>
                <a:srgbClr val="273239"/>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The figure shows an open folder</a:t>
            </a:r>
            <a:endParaRPr/>
          </a:p>
          <a:p>
            <a:pPr indent="-228600" lvl="0" marL="457200" rtl="0" algn="just">
              <a:lnSpc>
                <a:spcPct val="90000"/>
              </a:lnSpc>
              <a:spcBef>
                <a:spcPts val="1000"/>
              </a:spcBef>
              <a:spcAft>
                <a:spcPts val="0"/>
              </a:spcAft>
              <a:buSzPts val="1800"/>
              <a:buNone/>
            </a:pPr>
            <a:r>
              <a:t/>
            </a:r>
            <a:endParaRPr i="0" sz="2000">
              <a:solidFill>
                <a:srgbClr val="273239"/>
              </a:solidFill>
              <a:latin typeface="Times New Roman"/>
              <a:ea typeface="Times New Roman"/>
              <a:cs typeface="Times New Roman"/>
              <a:sym typeface="Times New Roman"/>
            </a:endParaRPr>
          </a:p>
        </p:txBody>
      </p:sp>
      <p:pic>
        <p:nvPicPr>
          <p:cNvPr id="171" name="Google Shape;171;p5"/>
          <p:cNvPicPr preferRelativeResize="0"/>
          <p:nvPr/>
        </p:nvPicPr>
        <p:blipFill rotWithShape="1">
          <a:blip r:embed="rId3">
            <a:alphaModFix/>
          </a:blip>
          <a:srcRect b="0" l="0" r="0" t="0"/>
          <a:stretch/>
        </p:blipFill>
        <p:spPr>
          <a:xfrm>
            <a:off x="3004022" y="3608285"/>
            <a:ext cx="2743200" cy="2102763"/>
          </a:xfrm>
          <a:prstGeom prst="rect">
            <a:avLst/>
          </a:prstGeom>
          <a:noFill/>
          <a:ln>
            <a:noFill/>
          </a:ln>
        </p:spPr>
      </p:pic>
      <p:sp>
        <p:nvSpPr>
          <p:cNvPr id="172" name="Google Shape;172;p5"/>
          <p:cNvSpPr txBox="1"/>
          <p:nvPr/>
        </p:nvSpPr>
        <p:spPr>
          <a:xfrm>
            <a:off x="3340042" y="5856789"/>
            <a:ext cx="1975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2 Information Theft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3"/>
          <p:cNvSpPr txBox="1"/>
          <p:nvPr>
            <p:ph type="title"/>
          </p:nvPr>
        </p:nvSpPr>
        <p:spPr>
          <a:xfrm>
            <a:off x="0" y="0"/>
            <a:ext cx="5486040" cy="685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latin typeface="Times"/>
                <a:ea typeface="Times"/>
                <a:cs typeface="Times"/>
                <a:sym typeface="Times"/>
              </a:rPr>
              <a:t>Data loss and manipulation</a:t>
            </a:r>
            <a:endParaRPr b="1" sz="3000">
              <a:solidFill>
                <a:srgbClr val="000000"/>
              </a:solidFill>
            </a:endParaRPr>
          </a:p>
        </p:txBody>
      </p:sp>
      <p:sp>
        <p:nvSpPr>
          <p:cNvPr id="178" name="Google Shape;178;p73"/>
          <p:cNvSpPr txBox="1"/>
          <p:nvPr>
            <p:ph idx="11" type="ftr"/>
          </p:nvPr>
        </p:nvSpPr>
        <p:spPr>
          <a:xfrm>
            <a:off x="8532" y="6368925"/>
            <a:ext cx="1783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79" name="Google Shape;179;p73"/>
          <p:cNvSpPr txBox="1"/>
          <p:nvPr>
            <p:ph idx="1" type="body"/>
          </p:nvPr>
        </p:nvSpPr>
        <p:spPr>
          <a:xfrm>
            <a:off x="148726" y="884274"/>
            <a:ext cx="8730869" cy="5340256"/>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Data loss and manipulation is breaking into a computer to destroy or alter data records. An example of data loss is a threat actor sending a virus that reformats a computer hard drive. </a:t>
            </a:r>
            <a:endParaRPr/>
          </a:p>
          <a:p>
            <a:pPr indent="-228600" lvl="0" marL="457200" rtl="0" algn="just">
              <a:lnSpc>
                <a:spcPct val="90000"/>
              </a:lnSpc>
              <a:spcBef>
                <a:spcPts val="1000"/>
              </a:spcBef>
              <a:spcAft>
                <a:spcPts val="0"/>
              </a:spcAft>
              <a:buSzPts val="1800"/>
              <a:buNone/>
            </a:pPr>
            <a:r>
              <a:t/>
            </a:r>
            <a:endParaRPr sz="2000">
              <a:solidFill>
                <a:srgbClr val="273239"/>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An example of data manipulation is breaking into a records system to change information, such as the price of an item.</a:t>
            </a:r>
            <a:endParaRPr/>
          </a:p>
        </p:txBody>
      </p:sp>
      <p:pic>
        <p:nvPicPr>
          <p:cNvPr id="180" name="Google Shape;180;p73"/>
          <p:cNvPicPr preferRelativeResize="0"/>
          <p:nvPr/>
        </p:nvPicPr>
        <p:blipFill rotWithShape="1">
          <a:blip r:embed="rId3">
            <a:alphaModFix/>
          </a:blip>
          <a:srcRect b="0" l="0" r="0" t="0"/>
          <a:stretch/>
        </p:blipFill>
        <p:spPr>
          <a:xfrm>
            <a:off x="3340041" y="3254825"/>
            <a:ext cx="2743200" cy="2062639"/>
          </a:xfrm>
          <a:prstGeom prst="rect">
            <a:avLst/>
          </a:prstGeom>
          <a:noFill/>
          <a:ln>
            <a:noFill/>
          </a:ln>
        </p:spPr>
      </p:pic>
      <p:sp>
        <p:nvSpPr>
          <p:cNvPr id="181" name="Google Shape;181;p73"/>
          <p:cNvSpPr txBox="1"/>
          <p:nvPr/>
        </p:nvSpPr>
        <p:spPr>
          <a:xfrm>
            <a:off x="3340041" y="5528797"/>
            <a:ext cx="2861975"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3 Data loss and manipulation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4"/>
          <p:cNvSpPr txBox="1"/>
          <p:nvPr>
            <p:ph type="title"/>
          </p:nvPr>
        </p:nvSpPr>
        <p:spPr>
          <a:xfrm>
            <a:off x="0" y="0"/>
            <a:ext cx="5486040" cy="685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latin typeface="Times"/>
                <a:ea typeface="Times"/>
                <a:cs typeface="Times"/>
                <a:sym typeface="Times"/>
              </a:rPr>
              <a:t>Identity theft</a:t>
            </a:r>
            <a:endParaRPr b="1" sz="3000">
              <a:solidFill>
                <a:srgbClr val="000000"/>
              </a:solidFill>
            </a:endParaRPr>
          </a:p>
        </p:txBody>
      </p:sp>
      <p:sp>
        <p:nvSpPr>
          <p:cNvPr id="187" name="Google Shape;187;p74"/>
          <p:cNvSpPr txBox="1"/>
          <p:nvPr>
            <p:ph idx="11" type="ftr"/>
          </p:nvPr>
        </p:nvSpPr>
        <p:spPr>
          <a:xfrm>
            <a:off x="8532" y="6368925"/>
            <a:ext cx="1783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88" name="Google Shape;188;p74"/>
          <p:cNvSpPr txBox="1"/>
          <p:nvPr>
            <p:ph idx="1" type="body"/>
          </p:nvPr>
        </p:nvSpPr>
        <p:spPr>
          <a:xfrm>
            <a:off x="148726" y="884274"/>
            <a:ext cx="8730869" cy="5340256"/>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Identity theft is a form of information theft where personal information is stolen for the purpose of taking over the identity of someone. </a:t>
            </a:r>
            <a:endParaRPr/>
          </a:p>
          <a:p>
            <a:pPr indent="-228600" lvl="0" marL="457200" rtl="0" algn="just">
              <a:lnSpc>
                <a:spcPct val="90000"/>
              </a:lnSpc>
              <a:spcBef>
                <a:spcPts val="1000"/>
              </a:spcBef>
              <a:spcAft>
                <a:spcPts val="0"/>
              </a:spcAft>
              <a:buSzPts val="1800"/>
              <a:buNone/>
            </a:pPr>
            <a:r>
              <a:t/>
            </a:r>
            <a:endParaRPr sz="2000">
              <a:solidFill>
                <a:srgbClr val="273239"/>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Using this information, a threat actor can obtain legal documents, apply for credit, and make unauthorized online purchases. Identify theft is a growing problem costing billions of dollars per year.</a:t>
            </a:r>
            <a:endParaRPr/>
          </a:p>
        </p:txBody>
      </p:sp>
      <p:pic>
        <p:nvPicPr>
          <p:cNvPr id="189" name="Google Shape;189;p74"/>
          <p:cNvPicPr preferRelativeResize="0"/>
          <p:nvPr/>
        </p:nvPicPr>
        <p:blipFill rotWithShape="1">
          <a:blip r:embed="rId3">
            <a:alphaModFix/>
          </a:blip>
          <a:srcRect b="0" l="0" r="0" t="0"/>
          <a:stretch/>
        </p:blipFill>
        <p:spPr>
          <a:xfrm>
            <a:off x="2861059" y="3352569"/>
            <a:ext cx="2743200" cy="2003821"/>
          </a:xfrm>
          <a:prstGeom prst="rect">
            <a:avLst/>
          </a:prstGeom>
          <a:noFill/>
          <a:ln>
            <a:noFill/>
          </a:ln>
        </p:spPr>
      </p:pic>
      <p:sp>
        <p:nvSpPr>
          <p:cNvPr id="190" name="Google Shape;190;p74"/>
          <p:cNvSpPr txBox="1"/>
          <p:nvPr/>
        </p:nvSpPr>
        <p:spPr>
          <a:xfrm>
            <a:off x="3340042" y="5598370"/>
            <a:ext cx="1975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4 Identity theft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5"/>
          <p:cNvSpPr txBox="1"/>
          <p:nvPr>
            <p:ph type="title"/>
          </p:nvPr>
        </p:nvSpPr>
        <p:spPr>
          <a:xfrm>
            <a:off x="0" y="0"/>
            <a:ext cx="5486040" cy="685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latin typeface="Times"/>
                <a:ea typeface="Times"/>
                <a:cs typeface="Times"/>
                <a:sym typeface="Times"/>
              </a:rPr>
              <a:t>Disruption of service</a:t>
            </a:r>
            <a:endParaRPr b="1" sz="3000">
              <a:solidFill>
                <a:srgbClr val="000000"/>
              </a:solidFill>
            </a:endParaRPr>
          </a:p>
        </p:txBody>
      </p:sp>
      <p:sp>
        <p:nvSpPr>
          <p:cNvPr id="196" name="Google Shape;196;p75"/>
          <p:cNvSpPr txBox="1"/>
          <p:nvPr>
            <p:ph idx="11" type="ftr"/>
          </p:nvPr>
        </p:nvSpPr>
        <p:spPr>
          <a:xfrm>
            <a:off x="8532" y="6368925"/>
            <a:ext cx="1783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97" name="Google Shape;197;p75"/>
          <p:cNvSpPr txBox="1"/>
          <p:nvPr>
            <p:ph idx="1" type="body"/>
          </p:nvPr>
        </p:nvSpPr>
        <p:spPr>
          <a:xfrm>
            <a:off x="148726" y="884274"/>
            <a:ext cx="8730869" cy="5340256"/>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Disruption of service is preventing legitimate users from accessing services to which they are entitled. </a:t>
            </a:r>
            <a:endParaRPr/>
          </a:p>
          <a:p>
            <a:pPr indent="-228600" lvl="0" marL="457200" rtl="0" algn="just">
              <a:lnSpc>
                <a:spcPct val="90000"/>
              </a:lnSpc>
              <a:spcBef>
                <a:spcPts val="1000"/>
              </a:spcBef>
              <a:spcAft>
                <a:spcPts val="0"/>
              </a:spcAft>
              <a:buSzPts val="1800"/>
              <a:buNone/>
            </a:pPr>
            <a:r>
              <a:t/>
            </a:r>
            <a:endParaRPr sz="2000">
              <a:solidFill>
                <a:srgbClr val="273239"/>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Examples include denial of service (DoS) attacks on servers, network devices, or network communications links.</a:t>
            </a:r>
            <a:endParaRPr/>
          </a:p>
        </p:txBody>
      </p:sp>
      <p:pic>
        <p:nvPicPr>
          <p:cNvPr id="198" name="Google Shape;198;p75"/>
          <p:cNvPicPr preferRelativeResize="0"/>
          <p:nvPr/>
        </p:nvPicPr>
        <p:blipFill rotWithShape="1">
          <a:blip r:embed="rId3">
            <a:alphaModFix/>
          </a:blip>
          <a:srcRect b="0" l="0" r="0" t="0"/>
          <a:stretch/>
        </p:blipFill>
        <p:spPr>
          <a:xfrm>
            <a:off x="3142560" y="3044478"/>
            <a:ext cx="2743200" cy="2146853"/>
          </a:xfrm>
          <a:prstGeom prst="rect">
            <a:avLst/>
          </a:prstGeom>
          <a:noFill/>
          <a:ln>
            <a:noFill/>
          </a:ln>
        </p:spPr>
      </p:pic>
      <p:sp>
        <p:nvSpPr>
          <p:cNvPr id="199" name="Google Shape;199;p75"/>
          <p:cNvSpPr txBox="1"/>
          <p:nvPr/>
        </p:nvSpPr>
        <p:spPr>
          <a:xfrm>
            <a:off x="3340042" y="5409529"/>
            <a:ext cx="2454471"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5 Disruption of service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6"/>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Types of Vulnerabilities</a:t>
            </a:r>
            <a:endParaRPr/>
          </a:p>
        </p:txBody>
      </p:sp>
      <p:sp>
        <p:nvSpPr>
          <p:cNvPr id="205" name="Google Shape;205;p76"/>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76"/>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07" name="Google Shape;207;p76"/>
          <p:cNvSpPr txBox="1"/>
          <p:nvPr/>
        </p:nvSpPr>
        <p:spPr>
          <a:xfrm>
            <a:off x="250976" y="1001345"/>
            <a:ext cx="8266922" cy="409338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Vulnerability is the degree of weakness in a network or a device. Some degree of vulnerability is inherent in routers, switches, desktops, servers, and even security devices.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Typically, the network devices under attack are the endpoints, such as servers and desktop computers.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There are three primary vulnerabilities or weaknesses: technological, configuration, and security policy.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All three of these sources of vulnerabilities can leave a network or device open to various attacks, including malicious code attacks and network attacks.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7"/>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Technological Vulnerabilities</a:t>
            </a:r>
            <a:endParaRPr/>
          </a:p>
        </p:txBody>
      </p:sp>
      <p:sp>
        <p:nvSpPr>
          <p:cNvPr id="213" name="Google Shape;213;p77"/>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77"/>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215" name="Google Shape;215;p77"/>
          <p:cNvPicPr preferRelativeResize="0"/>
          <p:nvPr/>
        </p:nvPicPr>
        <p:blipFill rotWithShape="1">
          <a:blip r:embed="rId3">
            <a:alphaModFix/>
          </a:blip>
          <a:srcRect b="0" l="0" r="0" t="0"/>
          <a:stretch/>
        </p:blipFill>
        <p:spPr>
          <a:xfrm>
            <a:off x="221954" y="1053549"/>
            <a:ext cx="8735407" cy="4641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8"/>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Configuration Vulnerabilities</a:t>
            </a:r>
            <a:endParaRPr/>
          </a:p>
        </p:txBody>
      </p:sp>
      <p:sp>
        <p:nvSpPr>
          <p:cNvPr id="221" name="Google Shape;221;p78"/>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78"/>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223" name="Google Shape;223;p78"/>
          <p:cNvPicPr preferRelativeResize="0"/>
          <p:nvPr/>
        </p:nvPicPr>
        <p:blipFill rotWithShape="1">
          <a:blip r:embed="rId3">
            <a:alphaModFix/>
          </a:blip>
          <a:srcRect b="0" l="0" r="0" t="0"/>
          <a:stretch/>
        </p:blipFill>
        <p:spPr>
          <a:xfrm>
            <a:off x="247137" y="1033670"/>
            <a:ext cx="8676111" cy="4661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9"/>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Policy Vulnerabilities</a:t>
            </a:r>
            <a:endParaRPr/>
          </a:p>
        </p:txBody>
      </p:sp>
      <p:sp>
        <p:nvSpPr>
          <p:cNvPr id="229" name="Google Shape;229;p79"/>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79"/>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231" name="Google Shape;231;p79"/>
          <p:cNvPicPr preferRelativeResize="0"/>
          <p:nvPr/>
        </p:nvPicPr>
        <p:blipFill rotWithShape="1">
          <a:blip r:embed="rId3">
            <a:alphaModFix/>
          </a:blip>
          <a:srcRect b="0" l="0" r="0" t="0"/>
          <a:stretch/>
        </p:blipFill>
        <p:spPr>
          <a:xfrm>
            <a:off x="205059" y="1043609"/>
            <a:ext cx="8746778" cy="47509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0"/>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Physical Security</a:t>
            </a:r>
            <a:endParaRPr/>
          </a:p>
        </p:txBody>
      </p:sp>
      <p:sp>
        <p:nvSpPr>
          <p:cNvPr id="237" name="Google Shape;237;p80"/>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80"/>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39" name="Google Shape;239;p80"/>
          <p:cNvSpPr txBox="1"/>
          <p:nvPr/>
        </p:nvSpPr>
        <p:spPr>
          <a:xfrm>
            <a:off x="250976" y="921833"/>
            <a:ext cx="8266922" cy="532449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An equally important vulnerable area of the network to consider is the physical security of devices. If network resources can be physically compromised, a threat actor can deny the use of network resources.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four classes of physical threats are as follows:</a:t>
            </a:r>
            <a:endParaRPr/>
          </a:p>
          <a:p>
            <a:pPr indent="-285750" lvl="0" marL="285750" marR="0" rtl="0" algn="just">
              <a:lnSpc>
                <a:spcPct val="100000"/>
              </a:lnSpc>
              <a:spcBef>
                <a:spcPts val="0"/>
              </a:spcBef>
              <a:spcAft>
                <a:spcPts val="0"/>
              </a:spcAft>
              <a:buClr>
                <a:srgbClr val="000000"/>
              </a:buClr>
              <a:buSzPts val="1600"/>
              <a:buFont typeface="Arial"/>
              <a:buChar char="•"/>
            </a:pPr>
            <a:r>
              <a:rPr b="1" i="0" lang="en-US" sz="2000" u="none" cap="none" strike="noStrike">
                <a:solidFill>
                  <a:srgbClr val="202124"/>
                </a:solidFill>
                <a:latin typeface="Times New Roman"/>
                <a:ea typeface="Times New Roman"/>
                <a:cs typeface="Times New Roman"/>
                <a:sym typeface="Times New Roman"/>
              </a:rPr>
              <a:t>Hardware threats</a:t>
            </a:r>
            <a:r>
              <a:rPr b="0" i="0" lang="en-US" sz="2000" u="none" cap="none" strike="noStrike">
                <a:solidFill>
                  <a:srgbClr val="202124"/>
                </a:solidFill>
                <a:latin typeface="Times New Roman"/>
                <a:ea typeface="Times New Roman"/>
                <a:cs typeface="Times New Roman"/>
                <a:sym typeface="Times New Roman"/>
              </a:rPr>
              <a:t> - This includes physical damage to servers, routers, switches, cabling plant, and workstations.</a:t>
            </a:r>
            <a:endParaRPr/>
          </a:p>
          <a:p>
            <a:pPr indent="-285750" lvl="0" marL="285750" marR="0" rtl="0" algn="just">
              <a:lnSpc>
                <a:spcPct val="100000"/>
              </a:lnSpc>
              <a:spcBef>
                <a:spcPts val="0"/>
              </a:spcBef>
              <a:spcAft>
                <a:spcPts val="0"/>
              </a:spcAft>
              <a:buClr>
                <a:srgbClr val="000000"/>
              </a:buClr>
              <a:buSzPts val="1600"/>
              <a:buFont typeface="Arial"/>
              <a:buChar char="•"/>
            </a:pPr>
            <a:r>
              <a:rPr b="1" i="0" lang="en-US" sz="2000" u="none" cap="none" strike="noStrike">
                <a:solidFill>
                  <a:srgbClr val="202124"/>
                </a:solidFill>
                <a:latin typeface="Times New Roman"/>
                <a:ea typeface="Times New Roman"/>
                <a:cs typeface="Times New Roman"/>
                <a:sym typeface="Times New Roman"/>
              </a:rPr>
              <a:t>Environmental threats</a:t>
            </a:r>
            <a:r>
              <a:rPr b="0" i="0" lang="en-US" sz="2000" u="none" cap="none" strike="noStrike">
                <a:solidFill>
                  <a:srgbClr val="202124"/>
                </a:solidFill>
                <a:latin typeface="Times New Roman"/>
                <a:ea typeface="Times New Roman"/>
                <a:cs typeface="Times New Roman"/>
                <a:sym typeface="Times New Roman"/>
              </a:rPr>
              <a:t> - This includes temperature extremes (too hot or too cold) or humidity extremes (too wet or too dry).</a:t>
            </a:r>
            <a:endParaRPr/>
          </a:p>
          <a:p>
            <a:pPr indent="-285750" lvl="0" marL="285750" marR="0" rtl="0" algn="just">
              <a:lnSpc>
                <a:spcPct val="100000"/>
              </a:lnSpc>
              <a:spcBef>
                <a:spcPts val="0"/>
              </a:spcBef>
              <a:spcAft>
                <a:spcPts val="0"/>
              </a:spcAft>
              <a:buClr>
                <a:srgbClr val="000000"/>
              </a:buClr>
              <a:buSzPts val="1600"/>
              <a:buFont typeface="Arial"/>
              <a:buChar char="•"/>
            </a:pPr>
            <a:r>
              <a:rPr b="1" i="0" lang="en-US" sz="2000" u="none" cap="none" strike="noStrike">
                <a:solidFill>
                  <a:srgbClr val="202124"/>
                </a:solidFill>
                <a:latin typeface="Times New Roman"/>
                <a:ea typeface="Times New Roman"/>
                <a:cs typeface="Times New Roman"/>
                <a:sym typeface="Times New Roman"/>
              </a:rPr>
              <a:t>Electrical threats</a:t>
            </a:r>
            <a:r>
              <a:rPr b="0" i="0" lang="en-US" sz="2000" u="none" cap="none" strike="noStrike">
                <a:solidFill>
                  <a:srgbClr val="202124"/>
                </a:solidFill>
                <a:latin typeface="Times New Roman"/>
                <a:ea typeface="Times New Roman"/>
                <a:cs typeface="Times New Roman"/>
                <a:sym typeface="Times New Roman"/>
              </a:rPr>
              <a:t> - This includes voltage spikes, insufficient supply voltage (brownouts), unconditioned power (noise), and total power loss.</a:t>
            </a:r>
            <a:endParaRPr/>
          </a:p>
          <a:p>
            <a:pPr indent="-285750" lvl="0" marL="285750" marR="0" rtl="0" algn="just">
              <a:lnSpc>
                <a:spcPct val="100000"/>
              </a:lnSpc>
              <a:spcBef>
                <a:spcPts val="0"/>
              </a:spcBef>
              <a:spcAft>
                <a:spcPts val="0"/>
              </a:spcAft>
              <a:buClr>
                <a:srgbClr val="000000"/>
              </a:buClr>
              <a:buSzPts val="1600"/>
              <a:buFont typeface="Arial"/>
              <a:buChar char="•"/>
            </a:pPr>
            <a:r>
              <a:rPr b="1" i="0" lang="en-US" sz="2000" u="none" cap="none" strike="noStrike">
                <a:solidFill>
                  <a:srgbClr val="202124"/>
                </a:solidFill>
                <a:latin typeface="Times New Roman"/>
                <a:ea typeface="Times New Roman"/>
                <a:cs typeface="Times New Roman"/>
                <a:sym typeface="Times New Roman"/>
              </a:rPr>
              <a:t>Maintenance threats</a:t>
            </a:r>
            <a:r>
              <a:rPr b="0" i="0" lang="en-US" sz="2000" u="none" cap="none" strike="noStrike">
                <a:solidFill>
                  <a:srgbClr val="202124"/>
                </a:solidFill>
                <a:latin typeface="Times New Roman"/>
                <a:ea typeface="Times New Roman"/>
                <a:cs typeface="Times New Roman"/>
                <a:sym typeface="Times New Roman"/>
              </a:rPr>
              <a:t> - This includes poor handling of key electrical components (electrostatic discharge), lack of critical spare parts, poor cabling, and poor labeling.</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good plan for physical security must be created and implemented to address these issues. The figure shows an example of physical security plan.</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1"/>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Physical Security</a:t>
            </a:r>
            <a:endParaRPr/>
          </a:p>
        </p:txBody>
      </p:sp>
      <p:sp>
        <p:nvSpPr>
          <p:cNvPr id="245" name="Google Shape;245;p81"/>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81"/>
          <p:cNvSpPr txBox="1"/>
          <p:nvPr>
            <p:ph idx="11" type="ftr"/>
          </p:nvPr>
        </p:nvSpPr>
        <p:spPr>
          <a:xfrm>
            <a:off x="67952" y="6331837"/>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247" name="Google Shape;247;p81"/>
          <p:cNvPicPr preferRelativeResize="0"/>
          <p:nvPr/>
        </p:nvPicPr>
        <p:blipFill rotWithShape="1">
          <a:blip r:embed="rId3">
            <a:alphaModFix/>
          </a:blip>
          <a:srcRect b="0" l="0" r="0" t="0"/>
          <a:stretch/>
        </p:blipFill>
        <p:spPr>
          <a:xfrm>
            <a:off x="457561" y="931515"/>
            <a:ext cx="8228878" cy="5339612"/>
          </a:xfrm>
          <a:prstGeom prst="rect">
            <a:avLst/>
          </a:prstGeom>
          <a:noFill/>
          <a:ln>
            <a:noFill/>
          </a:ln>
        </p:spPr>
      </p:pic>
      <p:sp>
        <p:nvSpPr>
          <p:cNvPr id="248" name="Google Shape;248;p81"/>
          <p:cNvSpPr txBox="1"/>
          <p:nvPr/>
        </p:nvSpPr>
        <p:spPr>
          <a:xfrm>
            <a:off x="3340042" y="6274235"/>
            <a:ext cx="2454471"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6  Physical Security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2800" u="none" cap="none" strike="noStrike">
                <a:solidFill>
                  <a:srgbClr val="000000"/>
                </a:solidFill>
                <a:latin typeface="Times New Roman"/>
                <a:ea typeface="Times New Roman"/>
                <a:cs typeface="Times New Roman"/>
                <a:sym typeface="Times New Roman"/>
              </a:rPr>
              <a:t>INDEX</a:t>
            </a:r>
            <a:endParaRPr b="0" i="0" sz="2800" u="none" cap="none" strike="noStrike">
              <a:solidFill>
                <a:srgbClr val="000000"/>
              </a:solidFill>
              <a:latin typeface="Arial"/>
              <a:ea typeface="Arial"/>
              <a:cs typeface="Arial"/>
              <a:sym typeface="Arial"/>
            </a:endParaRPr>
          </a:p>
        </p:txBody>
      </p:sp>
      <p:sp>
        <p:nvSpPr>
          <p:cNvPr id="103" name="Google Shape;103;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4" name="Google Shape;104;p2"/>
          <p:cNvSpPr txBox="1"/>
          <p:nvPr>
            <p:ph idx="1" type="body"/>
          </p:nvPr>
        </p:nvSpPr>
        <p:spPr>
          <a:xfrm>
            <a:off x="168990" y="963516"/>
            <a:ext cx="7826002" cy="4039737"/>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SzPts val="2800"/>
              <a:buChar char="•"/>
            </a:pPr>
            <a:r>
              <a:rPr b="0" i="0" lang="en-US" sz="2000" u="none" cap="none" strike="noStrike">
                <a:solidFill>
                  <a:schemeClr val="dk1"/>
                </a:solidFill>
                <a:latin typeface="Times New Roman"/>
                <a:ea typeface="Times New Roman"/>
                <a:cs typeface="Times New Roman"/>
                <a:sym typeface="Times New Roman"/>
              </a:rPr>
              <a:t>Security Services</a:t>
            </a:r>
            <a:endParaRPr sz="2000">
              <a:latin typeface="Times New Roman"/>
              <a:ea typeface="Times New Roman"/>
              <a:cs typeface="Times New Roman"/>
              <a:sym typeface="Times New Roman"/>
            </a:endParaRPr>
          </a:p>
          <a:p>
            <a:pPr indent="-342900" lvl="0" marL="342900" rtl="0" algn="just">
              <a:lnSpc>
                <a:spcPct val="150000"/>
              </a:lnSpc>
              <a:spcBef>
                <a:spcPts val="0"/>
              </a:spcBef>
              <a:spcAft>
                <a:spcPts val="0"/>
              </a:spcAft>
              <a:buSzPts val="2800"/>
              <a:buChar char="•"/>
            </a:pPr>
            <a:r>
              <a:rPr b="0" i="0" lang="en-US" sz="2000" u="none" cap="none" strike="noStrike">
                <a:solidFill>
                  <a:schemeClr val="dk1"/>
                </a:solidFill>
                <a:latin typeface="Times New Roman"/>
                <a:ea typeface="Times New Roman"/>
                <a:cs typeface="Times New Roman"/>
                <a:sym typeface="Times New Roman"/>
              </a:rPr>
              <a:t>Security Threats</a:t>
            </a:r>
            <a:endParaRPr sz="2000">
              <a:latin typeface="Times New Roman"/>
              <a:ea typeface="Times New Roman"/>
              <a:cs typeface="Times New Roman"/>
              <a:sym typeface="Times New Roman"/>
            </a:endParaRPr>
          </a:p>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Security Vulnerabilities</a:t>
            </a:r>
            <a:endParaRPr/>
          </a:p>
          <a:p>
            <a:pPr indent="-342900" lvl="0" marL="342900" rtl="0" algn="just">
              <a:lnSpc>
                <a:spcPct val="150000"/>
              </a:lnSpc>
              <a:spcBef>
                <a:spcPts val="0"/>
              </a:spcBef>
              <a:spcAft>
                <a:spcPts val="0"/>
              </a:spcAft>
              <a:buSzPts val="2800"/>
              <a:buChar char="•"/>
            </a:pPr>
            <a:r>
              <a:rPr b="0" i="0" lang="en-US" sz="2000" u="none" cap="none" strike="noStrike">
                <a:solidFill>
                  <a:schemeClr val="dk1"/>
                </a:solidFill>
                <a:latin typeface="Times New Roman"/>
                <a:ea typeface="Times New Roman"/>
                <a:cs typeface="Times New Roman"/>
                <a:sym typeface="Times New Roman"/>
              </a:rPr>
              <a:t>Physical Security</a:t>
            </a:r>
            <a:endParaRPr b="0" i="0" sz="2000" u="none" cap="none" strike="noStrike">
              <a:solidFill>
                <a:schemeClr val="dk1"/>
              </a:solidFill>
              <a:latin typeface="Times New Roman"/>
              <a:ea typeface="Times New Roman"/>
              <a:cs typeface="Times New Roman"/>
              <a:sym typeface="Times New Roman"/>
            </a:endParaRPr>
          </a:p>
        </p:txBody>
      </p:sp>
      <p:sp>
        <p:nvSpPr>
          <p:cNvPr id="105" name="Google Shape;105;p2"/>
          <p:cNvSpPr txBox="1"/>
          <p:nvPr>
            <p:ph idx="11" type="ftr"/>
          </p:nvPr>
        </p:nvSpPr>
        <p:spPr>
          <a:xfrm>
            <a:off x="104968" y="6356525"/>
            <a:ext cx="21369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69"/>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54" name="Google Shape;254;p69"/>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1) What kind of threat is described when a threat actor sends you a virus that can reformat your hard drive?</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(a)</a:t>
            </a:r>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2) What kind of threat is described when a threat actor makes illegal online purchases using stolen credit information?</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sz="2000"/>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(c)</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2"/>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60" name="Google Shape;260;p82"/>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3) What kind of threat is described when a threat actor prevents legal users from accessing data services?</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(b)</a:t>
            </a:r>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4) What kind of threat is described when a threat actor steals scientific research data?</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sz="2000"/>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(d)</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83"/>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66" name="Google Shape;266;p83"/>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5) What kind of threat is described when a threat actor overloads a network to deny other users network access?</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(b)</a:t>
            </a:r>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6) What kind of threat is described when a threat actor alters data records?</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sz="2000"/>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(a)</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84"/>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72" name="Google Shape;272;p84"/>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7) What kind of threat is described when a threat actor is stealing the user database of a company?</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(d)</a:t>
            </a:r>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8) What kind of threat is described when a threat actor impersonates another person to obtain credit information about that person?</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loss or manipulation</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Disruption of service</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Identity theft</a:t>
            </a:r>
            <a:endParaRPr sz="2000"/>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Information theft</a:t>
            </a:r>
            <a:endParaRPr sz="2000"/>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(c)</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7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References</a:t>
            </a:r>
            <a:endParaRPr/>
          </a:p>
        </p:txBody>
      </p:sp>
      <p:sp>
        <p:nvSpPr>
          <p:cNvPr id="278" name="Google Shape;278;p72"/>
          <p:cNvSpPr txBox="1"/>
          <p:nvPr>
            <p:ph idx="1" type="body"/>
          </p:nvPr>
        </p:nvSpPr>
        <p:spPr>
          <a:xfrm>
            <a:off x="214829" y="1009609"/>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https://lms.netacad.com/course/view.php?id=2260561</a:t>
            </a:r>
            <a:endParaRPr/>
          </a:p>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https://contenthub.netacad.com/itn-dl/16.1.1</a:t>
            </a:r>
            <a:endParaRPr/>
          </a:p>
          <a:p>
            <a:pPr indent="-228600" lvl="0" marL="457200" rtl="0" algn="l">
              <a:lnSpc>
                <a:spcPct val="90000"/>
              </a:lnSpc>
              <a:spcBef>
                <a:spcPts val="1000"/>
              </a:spcBef>
              <a:spcAft>
                <a:spcPts val="0"/>
              </a:spcAft>
              <a:buSzPts val="18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84" name="Google Shape;284;p4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85" name="Google Shape;285;p4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1"/>
          <p:cNvSpPr txBox="1"/>
          <p:nvPr>
            <p:ph idx="4294967295" type="ctrTitle"/>
          </p:nvPr>
        </p:nvSpPr>
        <p:spPr>
          <a:xfrm>
            <a:off x="461914" y="196850"/>
            <a:ext cx="5486400" cy="68927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Times New Roman"/>
              <a:buNone/>
            </a:pPr>
            <a:r>
              <a:rPr b="1" i="0" lang="en-US" sz="3200" u="none" cap="none" strike="noStrike">
                <a:solidFill>
                  <a:srgbClr val="000000"/>
                </a:solidFill>
                <a:latin typeface="Times New Roman"/>
                <a:ea typeface="Times New Roman"/>
                <a:cs typeface="Times New Roman"/>
                <a:sym typeface="Times New Roman"/>
              </a:rPr>
              <a:t>Security Services</a:t>
            </a:r>
            <a:br>
              <a:rPr b="1" i="0" lang="en-US" sz="3200" u="none" cap="none" strike="noStrike">
                <a:solidFill>
                  <a:schemeClr val="dk1"/>
                </a:solidFill>
                <a:latin typeface="Times New Roman"/>
                <a:ea typeface="Times New Roman"/>
                <a:cs typeface="Times New Roman"/>
                <a:sym typeface="Times New Roman"/>
              </a:rPr>
            </a:br>
            <a:endParaRPr b="0" i="0" sz="2800" u="none" cap="none" strike="noStrike">
              <a:solidFill>
                <a:schemeClr val="dk1"/>
              </a:solidFill>
              <a:latin typeface="Times New Roman"/>
              <a:ea typeface="Times New Roman"/>
              <a:cs typeface="Times New Roman"/>
              <a:sym typeface="Times New Roman"/>
            </a:endParaRPr>
          </a:p>
        </p:txBody>
      </p:sp>
      <p:sp>
        <p:nvSpPr>
          <p:cNvPr id="112" name="Google Shape;112;p31"/>
          <p:cNvSpPr txBox="1"/>
          <p:nvPr>
            <p:ph idx="1" type="subTitle"/>
          </p:nvPr>
        </p:nvSpPr>
        <p:spPr>
          <a:xfrm>
            <a:off x="457200" y="1067807"/>
            <a:ext cx="8229240" cy="3977280"/>
          </a:xfrm>
          <a:prstGeom prst="rect">
            <a:avLst/>
          </a:prstGeom>
          <a:noFill/>
          <a:ln>
            <a:noFill/>
          </a:ln>
        </p:spPr>
        <p:txBody>
          <a:bodyPr anchorCtr="0" anchor="ctr" bIns="0" lIns="0" spcFirstLastPara="1" rIns="0" wrap="square" tIns="0">
            <a:noAutofit/>
          </a:bodyPr>
          <a:lstStyle/>
          <a:p>
            <a:pPr indent="-330200" lvl="0" marL="457200" rtl="0" algn="just">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Network security includes five </a:t>
            </a:r>
            <a:r>
              <a:rPr b="1" lang="en-US" sz="2000">
                <a:solidFill>
                  <a:schemeClr val="dk1"/>
                </a:solidFill>
                <a:latin typeface="Times New Roman"/>
                <a:ea typeface="Times New Roman"/>
                <a:cs typeface="Times New Roman"/>
                <a:sym typeface="Times New Roman"/>
              </a:rPr>
              <a:t>services</a:t>
            </a:r>
            <a:r>
              <a:rPr lang="en-US" sz="2000">
                <a:solidFill>
                  <a:schemeClr val="dk1"/>
                </a:solidFill>
                <a:latin typeface="Times New Roman"/>
                <a:ea typeface="Times New Roman"/>
                <a:cs typeface="Times New Roman"/>
                <a:sym typeface="Times New Roman"/>
              </a:rPr>
              <a:t>: </a:t>
            </a:r>
            <a:endParaRPr/>
          </a:p>
          <a:p>
            <a:pPr indent="-330200" lvl="0" marL="457200" rtl="0" algn="just">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Four of these services are related to message exchanged using the network:</a:t>
            </a:r>
            <a:endParaRPr/>
          </a:p>
          <a:p>
            <a:pPr indent="-317500" lvl="1" marL="914400" rtl="0" algn="just">
              <a:lnSpc>
                <a:spcPct val="150000"/>
              </a:lnSpc>
              <a:spcBef>
                <a:spcPts val="5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Message confidentiality</a:t>
            </a:r>
            <a:endParaRPr/>
          </a:p>
          <a:p>
            <a:pPr indent="-317500" lvl="1" marL="914400" rtl="0" algn="just">
              <a:lnSpc>
                <a:spcPct val="150000"/>
              </a:lnSpc>
              <a:spcBef>
                <a:spcPts val="5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Integrity</a:t>
            </a:r>
            <a:endParaRPr/>
          </a:p>
          <a:p>
            <a:pPr indent="-317500" lvl="1" marL="914400" rtl="0" algn="just">
              <a:lnSpc>
                <a:spcPct val="150000"/>
              </a:lnSpc>
              <a:spcBef>
                <a:spcPts val="5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Authentication</a:t>
            </a:r>
            <a:endParaRPr/>
          </a:p>
          <a:p>
            <a:pPr indent="-317500" lvl="1" marL="914400" rtl="0" algn="just">
              <a:lnSpc>
                <a:spcPct val="150000"/>
              </a:lnSpc>
              <a:spcBef>
                <a:spcPts val="5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Nonrepudiation</a:t>
            </a:r>
            <a:endParaRPr/>
          </a:p>
          <a:p>
            <a:pPr indent="-330200" lvl="0" marL="457200" rtl="0" algn="just">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The fifth service provides entity authentication or identification.</a:t>
            </a:r>
            <a:endParaRPr sz="2000">
              <a:solidFill>
                <a:schemeClr val="dk1"/>
              </a:solidFill>
              <a:latin typeface="Times New Roman"/>
              <a:ea typeface="Times New Roman"/>
              <a:cs typeface="Times New Roman"/>
              <a:sym typeface="Times New Roman"/>
            </a:endParaRPr>
          </a:p>
        </p:txBody>
      </p:sp>
      <p:sp>
        <p:nvSpPr>
          <p:cNvPr id="113" name="Google Shape;11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70C0"/>
                </a:solidFill>
                <a:latin typeface="Times New Roman"/>
                <a:ea typeface="Times New Roman"/>
                <a:cs typeface="Times New Roman"/>
                <a:sym typeface="Times New Roman"/>
              </a:rPr>
              <a:t>‹#›</a:t>
            </a:fld>
            <a:endParaRPr b="1" i="0" sz="1200" u="none" cap="none" strike="noStrike">
              <a:solidFill>
                <a:srgbClr val="0070C0"/>
              </a:solidFill>
              <a:latin typeface="Times New Roman"/>
              <a:ea typeface="Times New Roman"/>
              <a:cs typeface="Times New Roman"/>
              <a:sym typeface="Times New Roman"/>
            </a:endParaRPr>
          </a:p>
        </p:txBody>
      </p:sp>
      <p:sp>
        <p:nvSpPr>
          <p:cNvPr id="114" name="Google Shape;114;p31"/>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70C0"/>
                </a:solidFill>
                <a:latin typeface="Times New Roman"/>
                <a:ea typeface="Times New Roman"/>
                <a:cs typeface="Times New Roman"/>
                <a:sym typeface="Times New Roman"/>
              </a:rPr>
              <a:t>‹#›</a:t>
            </a:fld>
            <a:endParaRPr b="1" i="0" sz="1200" u="none" cap="none" strike="noStrike">
              <a:solidFill>
                <a:srgbClr val="0070C0"/>
              </a:solidFill>
              <a:latin typeface="Times New Roman"/>
              <a:ea typeface="Times New Roman"/>
              <a:cs typeface="Times New Roman"/>
              <a:sym typeface="Times New Roman"/>
            </a:endParaRPr>
          </a:p>
        </p:txBody>
      </p:sp>
      <p:pic>
        <p:nvPicPr>
          <p:cNvPr id="120" name="Google Shape;120;p32"/>
          <p:cNvPicPr preferRelativeResize="0"/>
          <p:nvPr/>
        </p:nvPicPr>
        <p:blipFill rotWithShape="1">
          <a:blip r:embed="rId3">
            <a:alphaModFix/>
          </a:blip>
          <a:srcRect b="0" l="0" r="0" t="0"/>
          <a:stretch/>
        </p:blipFill>
        <p:spPr>
          <a:xfrm>
            <a:off x="319671" y="1359756"/>
            <a:ext cx="8504657" cy="4054191"/>
          </a:xfrm>
          <a:prstGeom prst="rect">
            <a:avLst/>
          </a:prstGeom>
          <a:noFill/>
          <a:ln>
            <a:noFill/>
          </a:ln>
        </p:spPr>
      </p:pic>
      <p:sp>
        <p:nvSpPr>
          <p:cNvPr id="121" name="Google Shape;121;p32"/>
          <p:cNvSpPr txBox="1"/>
          <p:nvPr/>
        </p:nvSpPr>
        <p:spPr>
          <a:xfrm>
            <a:off x="626883" y="74383"/>
            <a:ext cx="457200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Security Services</a:t>
            </a:r>
            <a:endParaRPr b="1" i="0" sz="3200" u="none" cap="none" strike="noStrike">
              <a:solidFill>
                <a:schemeClr val="dk1"/>
              </a:solidFill>
              <a:latin typeface="Times New Roman"/>
              <a:ea typeface="Times New Roman"/>
              <a:cs typeface="Times New Roman"/>
              <a:sym typeface="Times New Roman"/>
            </a:endParaRPr>
          </a:p>
        </p:txBody>
      </p:sp>
      <p:sp>
        <p:nvSpPr>
          <p:cNvPr id="122" name="Google Shape;122;p32"/>
          <p:cNvSpPr txBox="1"/>
          <p:nvPr/>
        </p:nvSpPr>
        <p:spPr>
          <a:xfrm>
            <a:off x="3340042" y="5717638"/>
            <a:ext cx="1975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 Security Services</a:t>
            </a:r>
            <a:endParaRPr b="0" i="0" sz="1400" u="none" cap="none" strike="noStrike">
              <a:solidFill>
                <a:srgbClr val="000000"/>
              </a:solidFill>
              <a:latin typeface="Arial"/>
              <a:ea typeface="Arial"/>
              <a:cs typeface="Arial"/>
              <a:sym typeface="Arial"/>
            </a:endParaRPr>
          </a:p>
        </p:txBody>
      </p:sp>
      <p:sp>
        <p:nvSpPr>
          <p:cNvPr id="123" name="Google Shape;123;p32"/>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3"/>
          <p:cNvSpPr txBox="1"/>
          <p:nvPr>
            <p:ph idx="1" type="subTitle"/>
          </p:nvPr>
        </p:nvSpPr>
        <p:spPr>
          <a:xfrm>
            <a:off x="457200" y="1087685"/>
            <a:ext cx="8229240" cy="3977280"/>
          </a:xfrm>
          <a:prstGeom prst="rect">
            <a:avLst/>
          </a:prstGeom>
          <a:noFill/>
          <a:ln>
            <a:noFill/>
          </a:ln>
        </p:spPr>
        <p:txBody>
          <a:bodyPr anchorCtr="0" anchor="ctr" bIns="0" lIns="0" spcFirstLastPara="1" rIns="0" wrap="square" tIns="0">
            <a:noAutofit/>
          </a:bodyPr>
          <a:lstStyle/>
          <a:p>
            <a:pPr indent="0" lvl="0" marL="127000" rtl="0" algn="just">
              <a:lnSpc>
                <a:spcPct val="150000"/>
              </a:lnSpc>
              <a:spcBef>
                <a:spcPts val="1000"/>
              </a:spcBef>
              <a:spcAft>
                <a:spcPts val="0"/>
              </a:spcAft>
              <a:buSzPts val="1800"/>
              <a:buNone/>
            </a:pPr>
            <a:r>
              <a:rPr b="1" lang="en-US" sz="2000">
                <a:solidFill>
                  <a:schemeClr val="dk1"/>
                </a:solidFill>
                <a:latin typeface="Times New Roman"/>
                <a:ea typeface="Times New Roman"/>
                <a:cs typeface="Times New Roman"/>
                <a:sym typeface="Times New Roman"/>
              </a:rPr>
              <a:t>Message Confidentiality:</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Message confidentiality or privacy means that the sender and the receiver expect confidentiality. </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transmitted message must make sense to only the intended receiver. </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all others, the message must be garbage. </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When a customer communicates with her bank, she expects that the communication is totally confidential.</a:t>
            </a:r>
            <a:endParaRPr sz="2000">
              <a:solidFill>
                <a:schemeClr val="dk1"/>
              </a:solidFill>
              <a:latin typeface="Times New Roman"/>
              <a:ea typeface="Times New Roman"/>
              <a:cs typeface="Times New Roman"/>
              <a:sym typeface="Times New Roman"/>
            </a:endParaRPr>
          </a:p>
        </p:txBody>
      </p:sp>
      <p:sp>
        <p:nvSpPr>
          <p:cNvPr id="129" name="Google Shape;12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70C0"/>
                </a:solidFill>
                <a:latin typeface="Times New Roman"/>
                <a:ea typeface="Times New Roman"/>
                <a:cs typeface="Times New Roman"/>
                <a:sym typeface="Times New Roman"/>
              </a:rPr>
              <a:t>‹#›</a:t>
            </a:fld>
            <a:endParaRPr b="1" i="0" sz="1200" u="none" cap="none" strike="noStrike">
              <a:solidFill>
                <a:srgbClr val="0070C0"/>
              </a:solidFill>
              <a:latin typeface="Times New Roman"/>
              <a:ea typeface="Times New Roman"/>
              <a:cs typeface="Times New Roman"/>
              <a:sym typeface="Times New Roman"/>
            </a:endParaRPr>
          </a:p>
        </p:txBody>
      </p:sp>
      <p:sp>
        <p:nvSpPr>
          <p:cNvPr id="130" name="Google Shape;130;p33"/>
          <p:cNvSpPr txBox="1"/>
          <p:nvPr/>
        </p:nvSpPr>
        <p:spPr>
          <a:xfrm>
            <a:off x="796565" y="124285"/>
            <a:ext cx="457200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Security Services</a:t>
            </a:r>
            <a:endParaRPr b="1" i="0" sz="3600" u="none" cap="none" strike="noStrike">
              <a:solidFill>
                <a:schemeClr val="dk1"/>
              </a:solidFill>
              <a:latin typeface="Times New Roman"/>
              <a:ea typeface="Times New Roman"/>
              <a:cs typeface="Times New Roman"/>
              <a:sym typeface="Times New Roman"/>
            </a:endParaRPr>
          </a:p>
        </p:txBody>
      </p:sp>
      <p:sp>
        <p:nvSpPr>
          <p:cNvPr id="131" name="Google Shape;131;p33"/>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p>
            <a:pPr indent="0" lvl="0" marL="127000" rtl="0" algn="just">
              <a:lnSpc>
                <a:spcPct val="90000"/>
              </a:lnSpc>
              <a:spcBef>
                <a:spcPts val="1000"/>
              </a:spcBef>
              <a:spcAft>
                <a:spcPts val="0"/>
              </a:spcAft>
              <a:buSzPts val="1800"/>
              <a:buNone/>
            </a:pPr>
            <a:r>
              <a:rPr b="1" lang="en-US" sz="2000">
                <a:solidFill>
                  <a:schemeClr val="dk1"/>
                </a:solidFill>
                <a:latin typeface="Times New Roman"/>
                <a:ea typeface="Times New Roman"/>
                <a:cs typeface="Times New Roman"/>
                <a:sym typeface="Times New Roman"/>
              </a:rPr>
              <a:t>Message Integrity:</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Message integrity means that the data must arrive at the receiver exactly as they were sent. </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There must be no changes during the transmission, neither accidentally nor maliciously. </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As more and more monetary exchanges occur over the Internet, integrity is crucial. </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example, it would be disastrous if a request for transferring $100 changed to a request for $10,000 or $100,000. The integrity of the message must be preserved in a secure communication.</a:t>
            </a:r>
            <a:endParaRPr sz="2000">
              <a:solidFill>
                <a:schemeClr val="dk1"/>
              </a:solidFill>
              <a:latin typeface="Times New Roman"/>
              <a:ea typeface="Times New Roman"/>
              <a:cs typeface="Times New Roman"/>
              <a:sym typeface="Times New Roman"/>
            </a:endParaRPr>
          </a:p>
        </p:txBody>
      </p:sp>
      <p:sp>
        <p:nvSpPr>
          <p:cNvPr id="137" name="Google Shape;13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70C0"/>
                </a:solidFill>
                <a:latin typeface="Times New Roman"/>
                <a:ea typeface="Times New Roman"/>
                <a:cs typeface="Times New Roman"/>
                <a:sym typeface="Times New Roman"/>
              </a:rPr>
              <a:t>‹#›</a:t>
            </a:fld>
            <a:endParaRPr b="1" i="0" sz="1200" u="none" cap="none" strike="noStrike">
              <a:solidFill>
                <a:srgbClr val="0070C0"/>
              </a:solidFill>
              <a:latin typeface="Times New Roman"/>
              <a:ea typeface="Times New Roman"/>
              <a:cs typeface="Times New Roman"/>
              <a:sym typeface="Times New Roman"/>
            </a:endParaRPr>
          </a:p>
        </p:txBody>
      </p:sp>
      <p:sp>
        <p:nvSpPr>
          <p:cNvPr id="138" name="Google Shape;138;p34"/>
          <p:cNvSpPr txBox="1"/>
          <p:nvPr/>
        </p:nvSpPr>
        <p:spPr>
          <a:xfrm>
            <a:off x="796565" y="124285"/>
            <a:ext cx="457200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Security Services</a:t>
            </a:r>
            <a:endParaRPr b="1" i="0" sz="3600" u="none" cap="none" strike="noStrike">
              <a:solidFill>
                <a:schemeClr val="dk1"/>
              </a:solidFill>
              <a:latin typeface="Times New Roman"/>
              <a:ea typeface="Times New Roman"/>
              <a:cs typeface="Times New Roman"/>
              <a:sym typeface="Times New Roman"/>
            </a:endParaRPr>
          </a:p>
        </p:txBody>
      </p:sp>
      <p:sp>
        <p:nvSpPr>
          <p:cNvPr id="139" name="Google Shape;139;p34"/>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3"/>
          <p:cNvSpPr txBox="1"/>
          <p:nvPr>
            <p:ph idx="1" type="subTitle"/>
          </p:nvPr>
        </p:nvSpPr>
        <p:spPr>
          <a:xfrm>
            <a:off x="304800" y="806022"/>
            <a:ext cx="8534400" cy="5567588"/>
          </a:xfrm>
          <a:prstGeom prst="rect">
            <a:avLst/>
          </a:prstGeom>
          <a:noFill/>
          <a:ln>
            <a:noFill/>
          </a:ln>
        </p:spPr>
        <p:txBody>
          <a:bodyPr anchorCtr="0" anchor="ctr" bIns="0" lIns="0" spcFirstLastPara="1" rIns="0" wrap="square" tIns="0">
            <a:noAutofit/>
          </a:bodyPr>
          <a:lstStyle/>
          <a:p>
            <a:pPr indent="0" lvl="0" marL="127000" rtl="0" algn="just">
              <a:lnSpc>
                <a:spcPct val="90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Message Authentication:</a:t>
            </a:r>
            <a:endParaRPr/>
          </a:p>
          <a:p>
            <a:pPr indent="-330200" lvl="0" marL="457200" rtl="0" algn="just">
              <a:lnSpc>
                <a:spcPct val="150000"/>
              </a:lnSpc>
              <a:spcBef>
                <a:spcPts val="100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Message authentication is a service beyond message integrity. </a:t>
            </a:r>
            <a:endParaRPr/>
          </a:p>
          <a:p>
            <a:pPr indent="-330200" lvl="0" marL="457200" rtl="0" algn="just">
              <a:lnSpc>
                <a:spcPct val="150000"/>
              </a:lnSpc>
              <a:spcBef>
                <a:spcPts val="100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message authentication the receiver needs to be sure of the sender's identity and that an imposter has not sent the message.</a:t>
            </a:r>
            <a:endParaRPr/>
          </a:p>
          <a:p>
            <a:pPr indent="0" lvl="0" marL="25400" rtl="0" algn="just">
              <a:lnSpc>
                <a:spcPct val="15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 Message Nonrepudiation:</a:t>
            </a:r>
            <a:endParaRPr/>
          </a:p>
          <a:p>
            <a:pPr indent="-342900" lvl="0" marL="368300" rtl="0" algn="just">
              <a:lnSpc>
                <a:spcPct val="150000"/>
              </a:lnSpc>
              <a:spcBef>
                <a:spcPts val="100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Message nonrepudiation means that a sender must not be able to deny sending a message that he or she, in fact, did send. </a:t>
            </a:r>
            <a:endParaRPr/>
          </a:p>
          <a:p>
            <a:pPr indent="-342900" lvl="0" marL="368300" rtl="0" algn="just">
              <a:lnSpc>
                <a:spcPct val="150000"/>
              </a:lnSpc>
              <a:spcBef>
                <a:spcPts val="100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burden of proof falls on the receiver. </a:t>
            </a:r>
            <a:endParaRPr/>
          </a:p>
          <a:p>
            <a:pPr indent="-342900" lvl="0" marL="368300" rtl="0" algn="just">
              <a:lnSpc>
                <a:spcPct val="150000"/>
              </a:lnSpc>
              <a:spcBef>
                <a:spcPts val="100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For example, when a customer sends a message to transfer money from one account to another, the bank must have proof that the customer actually requested this transaction.</a:t>
            </a:r>
            <a:endParaRPr sz="1800">
              <a:solidFill>
                <a:schemeClr val="dk1"/>
              </a:solidFill>
              <a:latin typeface="Times New Roman"/>
              <a:ea typeface="Times New Roman"/>
              <a:cs typeface="Times New Roman"/>
              <a:sym typeface="Times New Roman"/>
            </a:endParaRPr>
          </a:p>
        </p:txBody>
      </p:sp>
      <p:sp>
        <p:nvSpPr>
          <p:cNvPr id="145" name="Google Shape;145;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70C0"/>
                </a:solidFill>
                <a:latin typeface="Times New Roman"/>
                <a:ea typeface="Times New Roman"/>
                <a:cs typeface="Times New Roman"/>
                <a:sym typeface="Times New Roman"/>
              </a:rPr>
              <a:t>‹#›</a:t>
            </a:fld>
            <a:endParaRPr b="1" i="0" sz="1200" u="none" cap="none" strike="noStrike">
              <a:solidFill>
                <a:srgbClr val="0070C0"/>
              </a:solidFill>
              <a:latin typeface="Times New Roman"/>
              <a:ea typeface="Times New Roman"/>
              <a:cs typeface="Times New Roman"/>
              <a:sym typeface="Times New Roman"/>
            </a:endParaRPr>
          </a:p>
        </p:txBody>
      </p:sp>
      <p:sp>
        <p:nvSpPr>
          <p:cNvPr id="146" name="Google Shape;146;p63"/>
          <p:cNvSpPr txBox="1"/>
          <p:nvPr/>
        </p:nvSpPr>
        <p:spPr>
          <a:xfrm>
            <a:off x="796565" y="124285"/>
            <a:ext cx="457200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Security Services</a:t>
            </a:r>
            <a:endParaRPr b="1" i="0" sz="3600" u="none" cap="none" strike="noStrike">
              <a:solidFill>
                <a:schemeClr val="dk1"/>
              </a:solidFill>
              <a:latin typeface="Times New Roman"/>
              <a:ea typeface="Times New Roman"/>
              <a:cs typeface="Times New Roman"/>
              <a:sym typeface="Times New Roman"/>
            </a:endParaRPr>
          </a:p>
        </p:txBody>
      </p:sp>
      <p:sp>
        <p:nvSpPr>
          <p:cNvPr id="147" name="Google Shape;147;p63"/>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5"/>
          <p:cNvSpPr txBox="1"/>
          <p:nvPr>
            <p:ph idx="1" type="subTitle"/>
          </p:nvPr>
        </p:nvSpPr>
        <p:spPr>
          <a:xfrm>
            <a:off x="457200" y="974035"/>
            <a:ext cx="8229240" cy="3663547"/>
          </a:xfrm>
          <a:prstGeom prst="rect">
            <a:avLst/>
          </a:prstGeom>
          <a:noFill/>
          <a:ln>
            <a:noFill/>
          </a:ln>
        </p:spPr>
        <p:txBody>
          <a:bodyPr anchorCtr="0" anchor="ctr" bIns="0" lIns="0" spcFirstLastPara="1" rIns="0" wrap="square" tIns="0">
            <a:noAutofit/>
          </a:bodyPr>
          <a:lstStyle/>
          <a:p>
            <a:pPr indent="0" lvl="0" marL="127000" rtl="0" algn="just">
              <a:lnSpc>
                <a:spcPct val="150000"/>
              </a:lnSpc>
              <a:spcBef>
                <a:spcPts val="1000"/>
              </a:spcBef>
              <a:spcAft>
                <a:spcPts val="0"/>
              </a:spcAft>
              <a:buSzPts val="1800"/>
              <a:buNone/>
            </a:pPr>
            <a:r>
              <a:rPr b="1" lang="en-US" sz="2000">
                <a:solidFill>
                  <a:schemeClr val="dk1"/>
                </a:solidFill>
                <a:latin typeface="Times New Roman"/>
                <a:ea typeface="Times New Roman"/>
                <a:cs typeface="Times New Roman"/>
                <a:sym typeface="Times New Roman"/>
              </a:rPr>
              <a:t>Entity Authentication:</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entity authentication (or user identification) the entity or user is verified prior to access to the system resources (files, for example). </a:t>
            </a:r>
            <a:endParaRPr/>
          </a:p>
          <a:p>
            <a:pPr indent="-330200" lvl="0" marL="457200" rtl="0" algn="just">
              <a:lnSpc>
                <a:spcPct val="15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example, a student who needs to access her university resources needs to be authenticated during the logging process. This is to protect the interests of the university and the student.</a:t>
            </a:r>
            <a:endParaRPr sz="2000">
              <a:solidFill>
                <a:schemeClr val="dk1"/>
              </a:solidFill>
              <a:latin typeface="Times New Roman"/>
              <a:ea typeface="Times New Roman"/>
              <a:cs typeface="Times New Roman"/>
              <a:sym typeface="Times New Roman"/>
            </a:endParaRPr>
          </a:p>
        </p:txBody>
      </p:sp>
      <p:sp>
        <p:nvSpPr>
          <p:cNvPr id="153" name="Google Shape;15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70C0"/>
                </a:solidFill>
                <a:latin typeface="Times New Roman"/>
                <a:ea typeface="Times New Roman"/>
                <a:cs typeface="Times New Roman"/>
                <a:sym typeface="Times New Roman"/>
              </a:rPr>
              <a:t>‹#›</a:t>
            </a:fld>
            <a:endParaRPr b="1" i="0" sz="1200" u="none" cap="none" strike="noStrike">
              <a:solidFill>
                <a:srgbClr val="0070C0"/>
              </a:solidFill>
              <a:latin typeface="Times New Roman"/>
              <a:ea typeface="Times New Roman"/>
              <a:cs typeface="Times New Roman"/>
              <a:sym typeface="Times New Roman"/>
            </a:endParaRPr>
          </a:p>
        </p:txBody>
      </p:sp>
      <p:sp>
        <p:nvSpPr>
          <p:cNvPr id="154" name="Google Shape;154;p35"/>
          <p:cNvSpPr txBox="1"/>
          <p:nvPr/>
        </p:nvSpPr>
        <p:spPr>
          <a:xfrm>
            <a:off x="796565" y="124285"/>
            <a:ext cx="457200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Security Services</a:t>
            </a:r>
            <a:endParaRPr b="1" i="0" sz="3600" u="none" cap="none" strike="noStrike">
              <a:solidFill>
                <a:schemeClr val="dk1"/>
              </a:solidFill>
              <a:latin typeface="Times New Roman"/>
              <a:ea typeface="Times New Roman"/>
              <a:cs typeface="Times New Roman"/>
              <a:sym typeface="Times New Roman"/>
            </a:endParaRPr>
          </a:p>
        </p:txBody>
      </p:sp>
      <p:sp>
        <p:nvSpPr>
          <p:cNvPr id="155" name="Google Shape;155;p35"/>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Types of Threats</a:t>
            </a:r>
            <a:endParaRPr/>
          </a:p>
        </p:txBody>
      </p:sp>
      <p:sp>
        <p:nvSpPr>
          <p:cNvPr id="161" name="Google Shape;161;p30"/>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30"/>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63" name="Google Shape;163;p30"/>
          <p:cNvSpPr txBox="1"/>
          <p:nvPr/>
        </p:nvSpPr>
        <p:spPr>
          <a:xfrm>
            <a:off x="250976" y="1001345"/>
            <a:ext cx="8266922" cy="470894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Wired and wireless computer networks are essential to everyday activities. Individuals and organizations depend on their computers and networks. Intrusion by an unauthorized person can result in costly network outages and loss of work.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Attacks on a network can be devastating and can result in a loss of time and money due to damage, or theft of important information or assets.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Intruders can gain access to a network through software vulnerabilities, hardware attacks, or through guessing someone's username and password. Intruders who gain access by modifying software or exploiting software vulnerabilities are called threat actors.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After the threat actor gains access to the network, four types of threats may arise.</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