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33" roundtripDataSignature="AMtx7mjiuSI1f3UfabNpnH4a8M1wX8l2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8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8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8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8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8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8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8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9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9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9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9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4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3" name="Shape 73"/>
        <p:cNvGrpSpPr/>
        <p:nvPr/>
      </p:nvGrpSpPr>
      <p:grpSpPr>
        <a:xfrm>
          <a:off x="0" y="0"/>
          <a:ext cx="0" cy="0"/>
          <a:chOff x="0" y="0"/>
          <a:chExt cx="0" cy="0"/>
        </a:xfrm>
      </p:grpSpPr>
      <p:sp>
        <p:nvSpPr>
          <p:cNvPr id="74" name="Google Shape;74;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5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0" name="Shape 40"/>
        <p:cNvGrpSpPr/>
        <p:nvPr/>
      </p:nvGrpSpPr>
      <p:grpSpPr>
        <a:xfrm>
          <a:off x="0" y="0"/>
          <a:ext cx="0" cy="0"/>
          <a:chOff x="0" y="0"/>
          <a:chExt cx="0" cy="0"/>
        </a:xfrm>
      </p:grpSpPr>
      <p:sp>
        <p:nvSpPr>
          <p:cNvPr id="41" name="Google Shape;41;p5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5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9" name="Shape 49"/>
        <p:cNvGrpSpPr/>
        <p:nvPr/>
      </p:nvGrpSpPr>
      <p:grpSpPr>
        <a:xfrm>
          <a:off x="0" y="0"/>
          <a:ext cx="0" cy="0"/>
          <a:chOff x="0" y="0"/>
          <a:chExt cx="0" cy="0"/>
        </a:xfrm>
      </p:grpSpPr>
      <p:sp>
        <p:nvSpPr>
          <p:cNvPr id="50" name="Google Shape;50;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1" name="Shape 61"/>
        <p:cNvGrpSpPr/>
        <p:nvPr/>
      </p:nvGrpSpPr>
      <p:grpSpPr>
        <a:xfrm>
          <a:off x="0" y="0"/>
          <a:ext cx="0" cy="0"/>
          <a:chOff x="0" y="0"/>
          <a:chExt cx="0" cy="0"/>
        </a:xfrm>
      </p:grpSpPr>
      <p:sp>
        <p:nvSpPr>
          <p:cNvPr id="62" name="Google Shape;62;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8"/>
          <p:cNvGrpSpPr/>
          <p:nvPr/>
        </p:nvGrpSpPr>
        <p:grpSpPr>
          <a:xfrm>
            <a:off x="6146640" y="0"/>
            <a:ext cx="2997000" cy="875880"/>
            <a:chOff x="6146640" y="0"/>
            <a:chExt cx="2997000" cy="875880"/>
          </a:xfrm>
        </p:grpSpPr>
        <p:sp>
          <p:nvSpPr>
            <p:cNvPr id="15" name="Google Shape;15;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8"/>
          <p:cNvGrpSpPr/>
          <p:nvPr/>
        </p:nvGrpSpPr>
        <p:grpSpPr>
          <a:xfrm>
            <a:off x="6146640" y="0"/>
            <a:ext cx="2997000" cy="875880"/>
            <a:chOff x="6146640" y="0"/>
            <a:chExt cx="2997000" cy="875880"/>
          </a:xfrm>
        </p:grpSpPr>
        <p:sp>
          <p:nvSpPr>
            <p:cNvPr id="21" name="Google Shape;21;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0" y="9168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Network Attacks</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3600"/>
              <a:buFont typeface="Arial"/>
              <a:buNone/>
            </a:pPr>
            <a:r>
              <a:rPr b="1" i="0" lang="en-US" sz="3600" u="none" cap="none" strike="noStrike">
                <a:solidFill>
                  <a:srgbClr val="0070C0"/>
                </a:solidFill>
                <a:latin typeface="Times New Roman"/>
                <a:ea typeface="Times New Roman"/>
                <a:cs typeface="Times New Roman"/>
                <a:sym typeface="Times New Roman"/>
              </a:rPr>
              <a:t>Lecture 17-18 (Theory)</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Dinesh Vij</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700" u="none" cap="none" strike="noStrike">
                <a:solidFill>
                  <a:schemeClr val="dk1"/>
                </a:solidFill>
                <a:latin typeface="Times New Roman"/>
                <a:ea typeface="Times New Roman"/>
                <a:cs typeface="Times New Roman"/>
                <a:sym typeface="Times New Roman"/>
              </a:rPr>
              <a:t>Department of Computer Science and Engineering, </a:t>
            </a:r>
            <a:endParaRPr b="1" i="0" sz="2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700" u="none" cap="none" strike="noStrike">
                <a:solidFill>
                  <a:schemeClr val="dk1"/>
                </a:solidFill>
                <a:latin typeface="Times New Roman"/>
                <a:ea typeface="Times New Roman"/>
                <a:cs typeface="Times New Roman"/>
                <a:sym typeface="Times New Roman"/>
              </a:rPr>
              <a:t>Chitkara University, Punjab</a:t>
            </a:r>
            <a:endParaRPr b="1" i="0" sz="27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7" name="Google Shape;87;p1"/>
          <p:cNvSpPr txBox="1"/>
          <p:nvPr>
            <p:ph idx="11" type="ftr"/>
          </p:nvPr>
        </p:nvSpPr>
        <p:spPr>
          <a:xfrm>
            <a:off x="2" y="6207975"/>
            <a:ext cx="1957200" cy="368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
        <p:nvSpPr>
          <p:cNvPr id="88" name="Google Shape;88;p1"/>
          <p:cNvSpPr txBox="1"/>
          <p:nvPr/>
        </p:nvSpPr>
        <p:spPr>
          <a:xfrm>
            <a:off x="1039825" y="99032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9"/>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Types of Reconnaissance Attacks</a:t>
            </a:r>
            <a:endParaRPr/>
          </a:p>
        </p:txBody>
      </p:sp>
      <p:sp>
        <p:nvSpPr>
          <p:cNvPr id="158" name="Google Shape;158;p79"/>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79"/>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60" name="Google Shape;160;p79"/>
          <p:cNvSpPr txBox="1"/>
          <p:nvPr/>
        </p:nvSpPr>
        <p:spPr>
          <a:xfrm>
            <a:off x="205251" y="1161370"/>
            <a:ext cx="8266800" cy="4094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02124"/>
                </a:solidFill>
                <a:latin typeface="Times New Roman"/>
                <a:ea typeface="Times New Roman"/>
                <a:cs typeface="Times New Roman"/>
                <a:sym typeface="Times New Roman"/>
              </a:rPr>
              <a:t>Internet Queries: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threat actor is looking for initial information about a target.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Various tools can be used, including Google search, the websites of organizations, whois, and more.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202124"/>
                </a:solidFill>
                <a:latin typeface="Times New Roman"/>
                <a:ea typeface="Times New Roman"/>
                <a:cs typeface="Times New Roman"/>
                <a:sym typeface="Times New Roman"/>
              </a:rPr>
              <a:t>Ping Sweeps:</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threat actor initiates a ping sweep to determine which IP addresses are active.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202124"/>
                </a:solidFill>
                <a:latin typeface="Times New Roman"/>
                <a:ea typeface="Times New Roman"/>
                <a:cs typeface="Times New Roman"/>
                <a:sym typeface="Times New Roman"/>
              </a:rPr>
              <a:t>Port Scans:</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threat actor performing a port scan on the discovered active IP addresses.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Access Attacks</a:t>
            </a:r>
            <a:endParaRPr/>
          </a:p>
        </p:txBody>
      </p:sp>
      <p:sp>
        <p:nvSpPr>
          <p:cNvPr id="166" name="Google Shape;166;p8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8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68" name="Google Shape;168;p80"/>
          <p:cNvSpPr txBox="1"/>
          <p:nvPr/>
        </p:nvSpPr>
        <p:spPr>
          <a:xfrm>
            <a:off x="250976" y="1001345"/>
            <a:ext cx="8266922" cy="378561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Access attacks exploit known vulnerabilities in authentication services, FTP services, and web services to gain entry to web accounts, confidential databases, and other sensitive information.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An access attack allows individuals to gain unauthorized access to information that they have no right to view.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Access attacks can be classified into four types: </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password attacks, </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trust exploitation, </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port redirection, </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man-in-the middle.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1"/>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Password Attacks</a:t>
            </a:r>
            <a:endParaRPr/>
          </a:p>
        </p:txBody>
      </p:sp>
      <p:sp>
        <p:nvSpPr>
          <p:cNvPr id="174" name="Google Shape;174;p81"/>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81"/>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76" name="Google Shape;176;p81"/>
          <p:cNvSpPr txBox="1"/>
          <p:nvPr/>
        </p:nvSpPr>
        <p:spPr>
          <a:xfrm>
            <a:off x="250976" y="1001345"/>
            <a:ext cx="8266922" cy="255450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Threat actors can implement password attacks using several different methods: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Brute-force attacks</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Trojan horse attacks</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Packet sniffers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p:txBody>
      </p:sp>
      <p:pic>
        <p:nvPicPr>
          <p:cNvPr id="177" name="Google Shape;177;p81"/>
          <p:cNvPicPr preferRelativeResize="0"/>
          <p:nvPr/>
        </p:nvPicPr>
        <p:blipFill rotWithShape="1">
          <a:blip r:embed="rId3">
            <a:alphaModFix/>
          </a:blip>
          <a:srcRect b="0" l="0" r="0" t="0"/>
          <a:stretch/>
        </p:blipFill>
        <p:spPr>
          <a:xfrm>
            <a:off x="2434405" y="2977198"/>
            <a:ext cx="4275190" cy="3033023"/>
          </a:xfrm>
          <a:prstGeom prst="rect">
            <a:avLst/>
          </a:prstGeom>
          <a:noFill/>
          <a:ln>
            <a:noFill/>
          </a:ln>
        </p:spPr>
      </p:pic>
      <p:sp>
        <p:nvSpPr>
          <p:cNvPr id="178" name="Google Shape;178;p81"/>
          <p:cNvSpPr txBox="1"/>
          <p:nvPr/>
        </p:nvSpPr>
        <p:spPr>
          <a:xfrm>
            <a:off x="3340042" y="6125142"/>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 Password Attacks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2"/>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Trust Exploitation</a:t>
            </a:r>
            <a:endParaRPr/>
          </a:p>
        </p:txBody>
      </p:sp>
      <p:sp>
        <p:nvSpPr>
          <p:cNvPr id="184" name="Google Shape;184;p82"/>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82"/>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86" name="Google Shape;186;p82"/>
          <p:cNvSpPr txBox="1"/>
          <p:nvPr/>
        </p:nvSpPr>
        <p:spPr>
          <a:xfrm>
            <a:off x="250976" y="1001345"/>
            <a:ext cx="8266922" cy="224672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a trust exploitation attack, a threat actor uses unauthorized privileges to gain access to a system, possibly compromising the target. Click Play in the figure to view an example of trust exploitation.</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the figure, System A trusts System B. System B trusts everyone. The threat actor wants to gain access to System A. Therefore, the threat actor compromises System B first and then can use System B to attack System A.</a:t>
            </a:r>
            <a:endParaRPr/>
          </a:p>
        </p:txBody>
      </p:sp>
      <p:pic>
        <p:nvPicPr>
          <p:cNvPr id="187" name="Google Shape;187;p82"/>
          <p:cNvPicPr preferRelativeResize="0"/>
          <p:nvPr/>
        </p:nvPicPr>
        <p:blipFill rotWithShape="1">
          <a:blip r:embed="rId3">
            <a:alphaModFix/>
          </a:blip>
          <a:srcRect b="0" l="0" r="0" t="0"/>
          <a:stretch/>
        </p:blipFill>
        <p:spPr>
          <a:xfrm>
            <a:off x="2442575" y="3350319"/>
            <a:ext cx="3691179" cy="2917696"/>
          </a:xfrm>
          <a:prstGeom prst="rect">
            <a:avLst/>
          </a:prstGeom>
          <a:noFill/>
          <a:ln>
            <a:noFill/>
          </a:ln>
        </p:spPr>
      </p:pic>
      <p:sp>
        <p:nvSpPr>
          <p:cNvPr id="188" name="Google Shape;188;p82"/>
          <p:cNvSpPr txBox="1"/>
          <p:nvPr/>
        </p:nvSpPr>
        <p:spPr>
          <a:xfrm>
            <a:off x="3340042" y="6174838"/>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2 Trust Exploitation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Port Redirection</a:t>
            </a:r>
            <a:endParaRPr/>
          </a:p>
        </p:txBody>
      </p:sp>
      <p:sp>
        <p:nvSpPr>
          <p:cNvPr id="194" name="Google Shape;194;p8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8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96" name="Google Shape;196;p83"/>
          <p:cNvSpPr txBox="1"/>
          <p:nvPr/>
        </p:nvSpPr>
        <p:spPr>
          <a:xfrm>
            <a:off x="250976" y="1001345"/>
            <a:ext cx="8266922" cy="163117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a port redirection attack, a threat actor uses a compromised system as a base for attacks against other targets. </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example in the figure shows a threat actor using SSH (port 22) to connect to a compromised host A. Host A is trusted by host B and, therefore, the threat actor can use Telnet (port 23) to access it.</a:t>
            </a:r>
            <a:endParaRPr/>
          </a:p>
        </p:txBody>
      </p:sp>
      <p:pic>
        <p:nvPicPr>
          <p:cNvPr id="197" name="Google Shape;197;p83"/>
          <p:cNvPicPr preferRelativeResize="0"/>
          <p:nvPr/>
        </p:nvPicPr>
        <p:blipFill rotWithShape="1">
          <a:blip r:embed="rId3">
            <a:alphaModFix/>
          </a:blip>
          <a:srcRect b="0" l="0" r="0" t="0"/>
          <a:stretch/>
        </p:blipFill>
        <p:spPr>
          <a:xfrm>
            <a:off x="2286808" y="2699436"/>
            <a:ext cx="4978288" cy="3503571"/>
          </a:xfrm>
          <a:prstGeom prst="rect">
            <a:avLst/>
          </a:prstGeom>
          <a:noFill/>
          <a:ln>
            <a:noFill/>
          </a:ln>
        </p:spPr>
      </p:pic>
      <p:sp>
        <p:nvSpPr>
          <p:cNvPr id="198" name="Google Shape;198;p83"/>
          <p:cNvSpPr txBox="1"/>
          <p:nvPr/>
        </p:nvSpPr>
        <p:spPr>
          <a:xfrm>
            <a:off x="3340042" y="6313988"/>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3 Port Redirection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Man-in-the-Middle</a:t>
            </a:r>
            <a:endParaRPr/>
          </a:p>
        </p:txBody>
      </p:sp>
      <p:sp>
        <p:nvSpPr>
          <p:cNvPr id="204" name="Google Shape;204;p84"/>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84"/>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06" name="Google Shape;206;p84"/>
          <p:cNvSpPr txBox="1"/>
          <p:nvPr/>
        </p:nvSpPr>
        <p:spPr>
          <a:xfrm>
            <a:off x="250976" y="1001345"/>
            <a:ext cx="8266922" cy="193895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a man-in-the-middle attack, the threat actor is positioned in between two legitimate entities in order to read or modify the data that passes between the two parties.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figure on the next slide displays an example of a man-in-the-middle attack.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5"/>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Man-in-the-Middle</a:t>
            </a:r>
            <a:endParaRPr/>
          </a:p>
        </p:txBody>
      </p:sp>
      <p:sp>
        <p:nvSpPr>
          <p:cNvPr id="212" name="Google Shape;212;p85"/>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13" name="Google Shape;213;p85"/>
          <p:cNvPicPr preferRelativeResize="0"/>
          <p:nvPr/>
        </p:nvPicPr>
        <p:blipFill rotWithShape="1">
          <a:blip r:embed="rId3">
            <a:alphaModFix/>
          </a:blip>
          <a:srcRect b="0" l="0" r="0" t="0"/>
          <a:stretch/>
        </p:blipFill>
        <p:spPr>
          <a:xfrm>
            <a:off x="1553227" y="899445"/>
            <a:ext cx="6050071" cy="5316318"/>
          </a:xfrm>
          <a:prstGeom prst="rect">
            <a:avLst/>
          </a:prstGeom>
          <a:noFill/>
          <a:ln>
            <a:noFill/>
          </a:ln>
        </p:spPr>
      </p:pic>
      <p:sp>
        <p:nvSpPr>
          <p:cNvPr id="214" name="Google Shape;214;p85"/>
          <p:cNvSpPr txBox="1"/>
          <p:nvPr/>
        </p:nvSpPr>
        <p:spPr>
          <a:xfrm>
            <a:off x="3340042" y="6284170"/>
            <a:ext cx="262343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4 Man-in-the-middle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6"/>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Denial of Service Attacks</a:t>
            </a:r>
            <a:endParaRPr/>
          </a:p>
        </p:txBody>
      </p:sp>
      <p:sp>
        <p:nvSpPr>
          <p:cNvPr id="220" name="Google Shape;220;p86"/>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86"/>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22" name="Google Shape;222;p86"/>
          <p:cNvSpPr txBox="1"/>
          <p:nvPr/>
        </p:nvSpPr>
        <p:spPr>
          <a:xfrm>
            <a:off x="250976" y="921833"/>
            <a:ext cx="8266922" cy="378561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Denial of service (DoS) attacks are the most publicized form of attack and among the most difficult to eliminate.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However, because of their ease of implementation and potentially significant damage, DoS attacks deserve special attention from security administrators.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DoS attacks take many forms. Ultimately, they prevent authorized people from using a service by consuming system resources.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To help prevent DoS attacks it is important to stay up to date with the latest security updates for operating systems and applications.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87"/>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DoS Attack</a:t>
            </a:r>
            <a:endParaRPr/>
          </a:p>
        </p:txBody>
      </p:sp>
      <p:sp>
        <p:nvSpPr>
          <p:cNvPr id="228" name="Google Shape;228;p87"/>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87"/>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30" name="Google Shape;230;p87"/>
          <p:cNvSpPr txBox="1"/>
          <p:nvPr/>
        </p:nvSpPr>
        <p:spPr>
          <a:xfrm>
            <a:off x="250976" y="921833"/>
            <a:ext cx="8266922" cy="163117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DoS attacks are a major risk because they interrupt communication and cause significant loss of time and money.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These attacks are relatively simple to conduct, even by an unskilled threat actor.</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8"/>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DDoS Attack</a:t>
            </a:r>
            <a:endParaRPr/>
          </a:p>
        </p:txBody>
      </p:sp>
      <p:sp>
        <p:nvSpPr>
          <p:cNvPr id="236" name="Google Shape;236;p88"/>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88"/>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38" name="Google Shape;238;p88"/>
          <p:cNvSpPr txBox="1"/>
          <p:nvPr/>
        </p:nvSpPr>
        <p:spPr>
          <a:xfrm>
            <a:off x="250976" y="921833"/>
            <a:ext cx="8266922" cy="255450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DDoS is similar to a DoS attack, but it originates from multiple, coordinated sources.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For example, a threat actor builds a network of infected hosts, known as zombies. A network of zombies is called a botnet.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threat actor uses a command and control (CnC) program to instruct the botnet of zombies to carry out a DDoS attack.</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94" name="Google Shape;94;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95" name="Google Shape;95;p2"/>
          <p:cNvSpPr txBox="1"/>
          <p:nvPr>
            <p:ph idx="1" type="body"/>
          </p:nvPr>
        </p:nvSpPr>
        <p:spPr>
          <a:xfrm>
            <a:off x="168990" y="963516"/>
            <a:ext cx="7826002" cy="4039737"/>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Types of Malwares</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Reconnaissance Attacks</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Access Attacks</a:t>
            </a:r>
            <a:endParaRPr/>
          </a:p>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De</a:t>
            </a:r>
            <a:r>
              <a:rPr lang="en-US" sz="2000">
                <a:latin typeface="Times New Roman"/>
                <a:ea typeface="Times New Roman"/>
                <a:cs typeface="Times New Roman"/>
                <a:sym typeface="Times New Roman"/>
              </a:rPr>
              <a:t>nial of Service Attacks</a:t>
            </a:r>
            <a:endParaRPr b="0" i="0" sz="2000" u="none" cap="none" strike="noStrike">
              <a:solidFill>
                <a:schemeClr val="dk1"/>
              </a:solidFill>
              <a:latin typeface="Times New Roman"/>
              <a:ea typeface="Times New Roman"/>
              <a:cs typeface="Times New Roman"/>
              <a:sym typeface="Times New Roman"/>
            </a:endParaRPr>
          </a:p>
        </p:txBody>
      </p:sp>
      <p:sp>
        <p:nvSpPr>
          <p:cNvPr id="96" name="Google Shape;96;p2"/>
          <p:cNvSpPr txBox="1"/>
          <p:nvPr>
            <p:ph idx="11" type="ftr"/>
          </p:nvPr>
        </p:nvSpPr>
        <p:spPr>
          <a:xfrm>
            <a:off x="104968" y="6356525"/>
            <a:ext cx="2136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44" name="Google Shape;244;p6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1) Angela, an IT staff member at ACME Inc., notices that communication with the company’s web server is very slow. After investigating, she determines that the cause of the slow response is a computer on the internet sending a very large number of malformed web requests to ACME’S web server.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50" name="Google Shape;250;p8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2) George needed to share a video with a co-worker. Because of the large size of the video file, he decided to run a simple FTP server on his workstation to serve the video file to his co-worker. To make things easier, George created an account with the simple password of “file” and provided it to his co-worker on Friday. Without the proper security measures or a strong password, the IT staff was not surprised to learn on Monday that George’s workstation had been compromised and was trying to upload work related documents to the internet.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90"/>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56" name="Google Shape;256;p90"/>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3) Jeremiah was browsing the internet from his personal computer when a random website offered a free program to clean his system. After the executable was downloaded and running, the operating system crashed. Crucial operating system related files had been corrupted and Jeremiah’s computer required a full disk format and operating system re-installation.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1"/>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62" name="Google Shape;262;p91"/>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4) Arianna found a flash drive lying on the pavement of a mall parking lot. She asked around but could not find the owner. She decided to keep it and plugged it into her laptop, only to find a photo folder. Feeling curious, Arianna opened a few photos before formatting the flash drive for her own use. Afterwards, Arianna noticed that her laptop camera was active.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2"/>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68" name="Google Shape;268;p92"/>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5) A computer is used as a print server for ACME Inc. The IT staff failed to apply security updates to this computer for over 60 days. Now the print server is operating slowly, and sending a high number of malicious packets to its NIC.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93"/>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74" name="Google Shape;274;p93"/>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6) Sharon, an IT intern at ACME Inc., noticed some strange packets while revising the security logs generated by the firewall. A handful of IP addresses on the internet were sending malformed packets to several different IP addresses, at several different random port numbers inside ACME Inc. What type of attack is described in this scenario?</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Access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Denial of service (DoS)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Malware attack</a:t>
            </a:r>
            <a:endParaRPr/>
          </a:p>
          <a:p>
            <a:pPr indent="-342900" lvl="0" marL="457200" rtl="0" algn="just">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Reconnaissance attack</a:t>
            </a:r>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References</a:t>
            </a:r>
            <a:endParaRPr/>
          </a:p>
        </p:txBody>
      </p:sp>
      <p:sp>
        <p:nvSpPr>
          <p:cNvPr id="280" name="Google Shape;280;p72"/>
          <p:cNvSpPr txBox="1"/>
          <p:nvPr>
            <p:ph idx="1" type="body"/>
          </p:nvPr>
        </p:nvSpPr>
        <p:spPr>
          <a:xfrm>
            <a:off x="214829" y="1009609"/>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https://lms.netacad.com/course/view.php?id=2260561</a:t>
            </a:r>
            <a:endParaRPr/>
          </a:p>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https://contenthub.netacad.com/itn-dl/16.2.1</a:t>
            </a:r>
            <a:endParaRPr/>
          </a:p>
          <a:p>
            <a:pPr indent="-228600" lvl="0" marL="457200" rtl="0" algn="l">
              <a:lnSpc>
                <a:spcPct val="90000"/>
              </a:lnSpc>
              <a:spcBef>
                <a:spcPts val="1000"/>
              </a:spcBef>
              <a:spcAft>
                <a:spcPts val="0"/>
              </a:spcAft>
              <a:buSzPts val="18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86" name="Google Shape;286;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87" name="Google Shape;287;p4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Types of Malware</a:t>
            </a:r>
            <a:endParaRPr/>
          </a:p>
        </p:txBody>
      </p:sp>
      <p:sp>
        <p:nvSpPr>
          <p:cNvPr id="102" name="Google Shape;102;p3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3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04" name="Google Shape;104;p30"/>
          <p:cNvSpPr txBox="1"/>
          <p:nvPr/>
        </p:nvSpPr>
        <p:spPr>
          <a:xfrm>
            <a:off x="250976" y="1001345"/>
            <a:ext cx="8266922" cy="255450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topic discusses about how threat actors gain access to network or restrict authorized users from having access.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Malware is short for malicious software. It is code or software specifically designed to damage, disrupt, steal, or inflict “bad” or illegitimate action on data, hosts, or networks.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Viruses, worms, and Trojan horses are types of malware.</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Viruses</a:t>
            </a:r>
            <a:endParaRPr/>
          </a:p>
        </p:txBody>
      </p:sp>
      <p:sp>
        <p:nvSpPr>
          <p:cNvPr id="110" name="Google Shape;110;p7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7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12" name="Google Shape;112;p73"/>
          <p:cNvSpPr txBox="1"/>
          <p:nvPr/>
        </p:nvSpPr>
        <p:spPr>
          <a:xfrm>
            <a:off x="250976" y="1001345"/>
            <a:ext cx="8266922" cy="347783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computer virus is a type of malware that propagates by inserting a copy of itself into, and becoming part of, another program.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It spreads from one computer to another, leaving infections as it travels.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Viruses can range in severity from causing mildly annoying effects, to damaging data or software and causing denial of service (DoS) conditions.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Almost all viruses are attached to an executable file, which means the virus may exist on a system but will not be active or able to spread until a user runs or opens the malicious host file or program.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Viruses</a:t>
            </a:r>
            <a:endParaRPr/>
          </a:p>
        </p:txBody>
      </p:sp>
      <p:sp>
        <p:nvSpPr>
          <p:cNvPr id="118" name="Google Shape;118;p74"/>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74"/>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20" name="Google Shape;120;p74"/>
          <p:cNvSpPr txBox="1"/>
          <p:nvPr/>
        </p:nvSpPr>
        <p:spPr>
          <a:xfrm>
            <a:off x="250976" y="1001345"/>
            <a:ext cx="8266922" cy="286228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When the host code is executed, the viral code is executed as well. Normally, the host program keeps functioning after the virus infects it.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However, some viruses overwrite other programs with copies of themselves, which destroys the host program altogether.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Viruses spread when the software or document they are attached to is transferred from one computer to another using the network, a disk, file sharing, or infected email attachments.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5"/>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Worms</a:t>
            </a:r>
            <a:endParaRPr/>
          </a:p>
        </p:txBody>
      </p:sp>
      <p:sp>
        <p:nvSpPr>
          <p:cNvPr id="126" name="Google Shape;126;p75"/>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75"/>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28" name="Google Shape;128;p75"/>
          <p:cNvSpPr txBox="1"/>
          <p:nvPr/>
        </p:nvSpPr>
        <p:spPr>
          <a:xfrm>
            <a:off x="250976" y="1001345"/>
            <a:ext cx="8266922" cy="378561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Computer worms are similar to viruses in that they replicate functional copies of themselves and can cause the same type of damage.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contrast to viruses, which require the spreading of an infected host file, worms are standalone software and do not require a host program or human help to propagate.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worm does not need to attach to a program to infect a host and enter a computer through a vulnerability in the system.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Worms take advantage of system features to travel through the network unaided.</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6"/>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Trojan Horses</a:t>
            </a:r>
            <a:endParaRPr/>
          </a:p>
        </p:txBody>
      </p:sp>
      <p:sp>
        <p:nvSpPr>
          <p:cNvPr id="134" name="Google Shape;134;p76"/>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76"/>
          <p:cNvSpPr txBox="1"/>
          <p:nvPr>
            <p:ph idx="11" type="ftr"/>
          </p:nvPr>
        </p:nvSpPr>
        <p:spPr>
          <a:xfrm>
            <a:off x="67952" y="6340007"/>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6" name="Google Shape;136;p76"/>
          <p:cNvSpPr txBox="1"/>
          <p:nvPr/>
        </p:nvSpPr>
        <p:spPr>
          <a:xfrm>
            <a:off x="250976" y="1001345"/>
            <a:ext cx="8266922" cy="532449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Trojan horse is another type of malware named after the wooden horse the Greeks used to infiltrate Troy. It is a harmful piece of software that looks legitimate.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Users are typically tricked into loading and executing it on their systems. After it is activated, it can achieve any number of attacks on the host, from irritating the user (with excessive pop-up windows or changing the desktop) to damaging the host (deleting files, stealing data, or activating and spreading other malware, such as viruses).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Trojan horses are also known to create back doors to give malicious users access to the system.</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Unlike viruses and worms, Trojan horses do not reproduce by infecting other files. Trojan horses must spread through user interaction such as opening an email attachment or downloading and running a file from the internet.</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7"/>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Network Attacks</a:t>
            </a:r>
            <a:endParaRPr/>
          </a:p>
        </p:txBody>
      </p:sp>
      <p:sp>
        <p:nvSpPr>
          <p:cNvPr id="142" name="Google Shape;142;p77"/>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77"/>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44" name="Google Shape;144;p77"/>
          <p:cNvSpPr txBox="1"/>
          <p:nvPr/>
        </p:nvSpPr>
        <p:spPr>
          <a:xfrm>
            <a:off x="250976" y="1001345"/>
            <a:ext cx="8266922" cy="378561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In addition to malicious code attacks, it is also possible for networks to fall prey to various network attacks. Network attacks can be classified into three major categories: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Reconnaissance attacks - The discovery and mapping of systems, services, or vulnerabilities.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Access attacks - The unauthorized manipulation of data, system access, or user privileges.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Denial of service - The disabling or corruption of networks, systems, or services.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8"/>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Reconnaissance Attacks</a:t>
            </a:r>
            <a:endParaRPr/>
          </a:p>
        </p:txBody>
      </p:sp>
      <p:sp>
        <p:nvSpPr>
          <p:cNvPr id="150" name="Google Shape;150;p78"/>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78"/>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52" name="Google Shape;152;p78"/>
          <p:cNvSpPr txBox="1"/>
          <p:nvPr/>
        </p:nvSpPr>
        <p:spPr>
          <a:xfrm>
            <a:off x="250976" y="1001345"/>
            <a:ext cx="8266922" cy="470894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For reconnaissance attacks, external threat actors can use internet tools, such as the nslookup and whois utilities, to easily determine the IP address space assigned to a given corporation or entity.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After the IP address space is determined, a threat actor can then ping the publicly available IP addresses to identify the addresses that are active.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To help automate this step, a threat actor may use a ping sweep tool, such as fping or gping.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systematically pings all network addresses in a given range or subnet.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is similar to going through a section of a telephone book and calling each number to see who answers.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