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567">
          <p15:clr>
            <a:srgbClr val="A4A3A4"/>
          </p15:clr>
        </p15:guide>
      </p15:sldGuideLst>
    </p:ext>
    <p:ext uri="GoogleSlidesCustomDataVersion2">
      <go:slidesCustomData xmlns:go="http://customooxmlschemas.google.com/" r:id="rId29" roundtripDataSignature="AMtx7mgPSlQzUM0puXN2YtP4A6mGM69I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56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8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8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8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8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8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8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8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6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8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8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7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7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7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7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7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4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6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6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6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6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73" name="Shape 73"/>
        <p:cNvGrpSpPr/>
        <p:nvPr/>
      </p:nvGrpSpPr>
      <p:grpSpPr>
        <a:xfrm>
          <a:off x="0" y="0"/>
          <a:ext cx="0" cy="0"/>
          <a:chOff x="0" y="0"/>
          <a:chExt cx="0" cy="0"/>
        </a:xfrm>
      </p:grpSpPr>
      <p:sp>
        <p:nvSpPr>
          <p:cNvPr id="74" name="Google Shape;74;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6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 name="Shape 34"/>
        <p:cNvGrpSpPr/>
        <p:nvPr/>
      </p:nvGrpSpPr>
      <p:grpSpPr>
        <a:xfrm>
          <a:off x="0" y="0"/>
          <a:ext cx="0" cy="0"/>
          <a:chOff x="0" y="0"/>
          <a:chExt cx="0" cy="0"/>
        </a:xfrm>
      </p:grpSpPr>
      <p:sp>
        <p:nvSpPr>
          <p:cNvPr id="35" name="Google Shape;35;p5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0" name="Shape 40"/>
        <p:cNvGrpSpPr/>
        <p:nvPr/>
      </p:nvGrpSpPr>
      <p:grpSpPr>
        <a:xfrm>
          <a:off x="0" y="0"/>
          <a:ext cx="0" cy="0"/>
          <a:chOff x="0" y="0"/>
          <a:chExt cx="0" cy="0"/>
        </a:xfrm>
      </p:grpSpPr>
      <p:sp>
        <p:nvSpPr>
          <p:cNvPr id="41" name="Google Shape;41;p5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5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3" name="Shape 43"/>
        <p:cNvGrpSpPr/>
        <p:nvPr/>
      </p:nvGrpSpPr>
      <p:grpSpPr>
        <a:xfrm>
          <a:off x="0" y="0"/>
          <a:ext cx="0" cy="0"/>
          <a:chOff x="0" y="0"/>
          <a:chExt cx="0" cy="0"/>
        </a:xfrm>
      </p:grpSpPr>
      <p:sp>
        <p:nvSpPr>
          <p:cNvPr id="44" name="Google Shape;44;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9" name="Shape 49"/>
        <p:cNvGrpSpPr/>
        <p:nvPr/>
      </p:nvGrpSpPr>
      <p:grpSpPr>
        <a:xfrm>
          <a:off x="0" y="0"/>
          <a:ext cx="0" cy="0"/>
          <a:chOff x="0" y="0"/>
          <a:chExt cx="0" cy="0"/>
        </a:xfrm>
      </p:grpSpPr>
      <p:sp>
        <p:nvSpPr>
          <p:cNvPr id="50" name="Google Shape;50;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5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5" name="Shape 55"/>
        <p:cNvGrpSpPr/>
        <p:nvPr/>
      </p:nvGrpSpPr>
      <p:grpSpPr>
        <a:xfrm>
          <a:off x="0" y="0"/>
          <a:ext cx="0" cy="0"/>
          <a:chOff x="0" y="0"/>
          <a:chExt cx="0" cy="0"/>
        </a:xfrm>
      </p:grpSpPr>
      <p:sp>
        <p:nvSpPr>
          <p:cNvPr id="56" name="Google Shape;56;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5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5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1" name="Shape 61"/>
        <p:cNvGrpSpPr/>
        <p:nvPr/>
      </p:nvGrpSpPr>
      <p:grpSpPr>
        <a:xfrm>
          <a:off x="0" y="0"/>
          <a:ext cx="0" cy="0"/>
          <a:chOff x="0" y="0"/>
          <a:chExt cx="0" cy="0"/>
        </a:xfrm>
      </p:grpSpPr>
      <p:sp>
        <p:nvSpPr>
          <p:cNvPr id="62" name="Google Shape;62;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5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4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48"/>
          <p:cNvGrpSpPr/>
          <p:nvPr/>
        </p:nvGrpSpPr>
        <p:grpSpPr>
          <a:xfrm>
            <a:off x="6146640" y="0"/>
            <a:ext cx="2997000" cy="875880"/>
            <a:chOff x="6146640" y="0"/>
            <a:chExt cx="2997000" cy="875880"/>
          </a:xfrm>
        </p:grpSpPr>
        <p:sp>
          <p:nvSpPr>
            <p:cNvPr id="15" name="Google Shape;15;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48"/>
          <p:cNvGrpSpPr/>
          <p:nvPr/>
        </p:nvGrpSpPr>
        <p:grpSpPr>
          <a:xfrm>
            <a:off x="6146640" y="0"/>
            <a:ext cx="2997000" cy="875880"/>
            <a:chOff x="6146640" y="0"/>
            <a:chExt cx="2997000" cy="875880"/>
          </a:xfrm>
        </p:grpSpPr>
        <p:sp>
          <p:nvSpPr>
            <p:cNvPr id="21" name="Google Shape;21;p4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4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4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4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4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4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nvSpPr>
        <p:spPr>
          <a:xfrm>
            <a:off x="0" y="916831"/>
            <a:ext cx="9144000" cy="558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Network Attack Mitigations</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3600"/>
              <a:buFont typeface="Arial"/>
              <a:buNone/>
            </a:pPr>
            <a:r>
              <a:rPr b="1" i="0" lang="en-US" sz="3600" u="none" cap="none" strike="noStrike">
                <a:solidFill>
                  <a:srgbClr val="0070C0"/>
                </a:solidFill>
                <a:latin typeface="Times New Roman"/>
                <a:ea typeface="Times New Roman"/>
                <a:cs typeface="Times New Roman"/>
                <a:sym typeface="Times New Roman"/>
              </a:rPr>
              <a:t>Lecture 19 (Theory)</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rgbClr val="0070C0"/>
                </a:solidFill>
                <a:latin typeface="Times New Roman"/>
                <a:ea typeface="Times New Roman"/>
                <a:cs typeface="Times New Roman"/>
                <a:sym typeface="Times New Roman"/>
              </a:rPr>
              <a:t>Dr. Dinesh Vij</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sz="3600">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700" u="none" cap="none" strike="noStrike">
                <a:solidFill>
                  <a:schemeClr val="dk1"/>
                </a:solidFill>
                <a:latin typeface="Times New Roman"/>
                <a:ea typeface="Times New Roman"/>
                <a:cs typeface="Times New Roman"/>
                <a:sym typeface="Times New Roman"/>
              </a:rPr>
              <a:t>Department of Computer Science and Engineering, </a:t>
            </a:r>
            <a:endParaRPr b="1" i="0" sz="27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700" u="none" cap="none" strike="noStrike">
                <a:solidFill>
                  <a:schemeClr val="dk1"/>
                </a:solidFill>
                <a:latin typeface="Times New Roman"/>
                <a:ea typeface="Times New Roman"/>
                <a:cs typeface="Times New Roman"/>
                <a:sym typeface="Times New Roman"/>
              </a:rPr>
              <a:t>Chitkara University, Punjab</a:t>
            </a:r>
            <a:endParaRPr b="1" i="0" sz="2700" u="none" cap="none" strike="noStrike">
              <a:solidFill>
                <a:srgbClr val="00000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87" name="Google Shape;87;p1"/>
          <p:cNvSpPr txBox="1"/>
          <p:nvPr>
            <p:ph idx="11" type="ftr"/>
          </p:nvPr>
        </p:nvSpPr>
        <p:spPr>
          <a:xfrm>
            <a:off x="2" y="6207975"/>
            <a:ext cx="1957200" cy="368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r>
              <a:rPr lang="en-US"/>
              <a:t>Computer Networks                   </a:t>
            </a:r>
            <a:endParaRPr/>
          </a:p>
        </p:txBody>
      </p:sp>
      <p:sp>
        <p:nvSpPr>
          <p:cNvPr id="88" name="Google Shape;88;p1"/>
          <p:cNvSpPr txBox="1"/>
          <p:nvPr/>
        </p:nvSpPr>
        <p:spPr>
          <a:xfrm>
            <a:off x="1163625" y="916825"/>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9"/>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Upgrade, Update, and Patch</a:t>
            </a:r>
            <a:endParaRPr/>
          </a:p>
        </p:txBody>
      </p:sp>
      <p:sp>
        <p:nvSpPr>
          <p:cNvPr id="159" name="Google Shape;159;p79"/>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79"/>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61" name="Google Shape;161;p79"/>
          <p:cNvSpPr txBox="1"/>
          <p:nvPr/>
        </p:nvSpPr>
        <p:spPr>
          <a:xfrm>
            <a:off x="250976" y="1001345"/>
            <a:ext cx="8266922" cy="193895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One solution to the management of critical security patches is to make sure all end systems automatically download updates, as shown for Windows 10 in the figure.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Security patches are automatically downloaded and installed without user intervention.</a:t>
            </a:r>
            <a:endParaRPr b="0" i="0" sz="2000" u="none" cap="none" strike="noStrike">
              <a:solidFill>
                <a:srgbClr val="000000"/>
              </a:solidFill>
              <a:latin typeface="Times New Roman"/>
              <a:ea typeface="Times New Roman"/>
              <a:cs typeface="Times New Roman"/>
              <a:sym typeface="Times New Roman"/>
            </a:endParaRPr>
          </a:p>
        </p:txBody>
      </p:sp>
      <p:pic>
        <p:nvPicPr>
          <p:cNvPr id="162" name="Google Shape;162;p79"/>
          <p:cNvPicPr preferRelativeResize="0"/>
          <p:nvPr/>
        </p:nvPicPr>
        <p:blipFill rotWithShape="1">
          <a:blip r:embed="rId3">
            <a:alphaModFix/>
          </a:blip>
          <a:srcRect b="0" l="0" r="0" t="0"/>
          <a:stretch/>
        </p:blipFill>
        <p:spPr>
          <a:xfrm>
            <a:off x="2555311" y="2800036"/>
            <a:ext cx="5424405" cy="3309627"/>
          </a:xfrm>
          <a:prstGeom prst="rect">
            <a:avLst/>
          </a:prstGeom>
          <a:noFill/>
          <a:ln>
            <a:noFill/>
          </a:ln>
        </p:spPr>
      </p:pic>
      <p:sp>
        <p:nvSpPr>
          <p:cNvPr id="163" name="Google Shape;163;p79"/>
          <p:cNvSpPr txBox="1"/>
          <p:nvPr/>
        </p:nvSpPr>
        <p:spPr>
          <a:xfrm>
            <a:off x="4045721" y="6174838"/>
            <a:ext cx="2782462"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2 Upgrade, Update and Patch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0"/>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Authentication, Authorization, and Accounting</a:t>
            </a:r>
            <a:endParaRPr/>
          </a:p>
        </p:txBody>
      </p:sp>
      <p:sp>
        <p:nvSpPr>
          <p:cNvPr id="169" name="Google Shape;169;p80"/>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80"/>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71" name="Google Shape;171;p80"/>
          <p:cNvSpPr txBox="1"/>
          <p:nvPr/>
        </p:nvSpPr>
        <p:spPr>
          <a:xfrm>
            <a:off x="250976" y="1001345"/>
            <a:ext cx="8266922" cy="470894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All network devices should be securely configured to provide only authorized individuals with access.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Authentication, authorization, and accounting (AAA, or “triple A”) network security services provide the primary framework to set up access control on network devices.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AAA is a way to control who is permitted to access a network (authenticate), what actions they perform while accessing the network (authorize), and making a record of what was done while they are there (accounting).</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000000"/>
                </a:solidFill>
                <a:latin typeface="Times New Roman"/>
                <a:ea typeface="Times New Roman"/>
                <a:cs typeface="Times New Roman"/>
                <a:sym typeface="Times New Roman"/>
              </a:rPr>
              <a:t>The concept of AAA is similar to the use of a credit card. The credit card identifies who can use it, how much that user can spend, and keeps account of what items the user spent money on, as shown in the figure.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1"/>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Authentication, Authorization, and Accounting</a:t>
            </a:r>
            <a:endParaRPr/>
          </a:p>
        </p:txBody>
      </p:sp>
      <p:sp>
        <p:nvSpPr>
          <p:cNvPr id="177" name="Google Shape;177;p81"/>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81"/>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179" name="Google Shape;179;p81"/>
          <p:cNvPicPr preferRelativeResize="0"/>
          <p:nvPr/>
        </p:nvPicPr>
        <p:blipFill rotWithShape="1">
          <a:blip r:embed="rId3">
            <a:alphaModFix/>
          </a:blip>
          <a:srcRect b="0" l="0" r="0" t="0"/>
          <a:stretch/>
        </p:blipFill>
        <p:spPr>
          <a:xfrm>
            <a:off x="1351224" y="929777"/>
            <a:ext cx="6512767" cy="5144598"/>
          </a:xfrm>
          <a:prstGeom prst="rect">
            <a:avLst/>
          </a:prstGeom>
          <a:noFill/>
          <a:ln>
            <a:noFill/>
          </a:ln>
        </p:spPr>
      </p:pic>
      <p:sp>
        <p:nvSpPr>
          <p:cNvPr id="180" name="Google Shape;180;p81"/>
          <p:cNvSpPr txBox="1"/>
          <p:nvPr/>
        </p:nvSpPr>
        <p:spPr>
          <a:xfrm>
            <a:off x="2703937" y="6234473"/>
            <a:ext cx="4144123"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3 Authentication, Authorization, and Accounting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2"/>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Firewalls</a:t>
            </a:r>
            <a:endParaRPr/>
          </a:p>
        </p:txBody>
      </p:sp>
      <p:sp>
        <p:nvSpPr>
          <p:cNvPr id="186" name="Google Shape;186;p82"/>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82"/>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88" name="Google Shape;188;p82"/>
          <p:cNvSpPr txBox="1"/>
          <p:nvPr/>
        </p:nvSpPr>
        <p:spPr>
          <a:xfrm>
            <a:off x="250976" y="1001345"/>
            <a:ext cx="8266922" cy="470894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firewall is one of the most effective security tools available for protecting users from external threats.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firewall protects computers and networks by preventing undesirable traffic from entering internal networks.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Network firewalls reside between two or more networks, control the traffic between them, and help prevent unauthorized access.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For example, the top topology in the figure illustrates how the firewall enables traffic from an internal network host to exit the network and return to the inside network.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bottom topology illustrates how traffic initiated by the outside network (i.e., the internet) is denied access to the internal network.</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3"/>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Firewall Operation</a:t>
            </a:r>
            <a:endParaRPr/>
          </a:p>
        </p:txBody>
      </p:sp>
      <p:sp>
        <p:nvSpPr>
          <p:cNvPr id="194" name="Google Shape;194;p83"/>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83"/>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196" name="Google Shape;196;p83"/>
          <p:cNvPicPr preferRelativeResize="0"/>
          <p:nvPr/>
        </p:nvPicPr>
        <p:blipFill rotWithShape="1">
          <a:blip r:embed="rId3">
            <a:alphaModFix/>
          </a:blip>
          <a:srcRect b="0" l="0" r="0" t="0"/>
          <a:stretch/>
        </p:blipFill>
        <p:spPr>
          <a:xfrm>
            <a:off x="1005531" y="963716"/>
            <a:ext cx="7132938" cy="4930567"/>
          </a:xfrm>
          <a:prstGeom prst="rect">
            <a:avLst/>
          </a:prstGeom>
          <a:noFill/>
          <a:ln>
            <a:noFill/>
          </a:ln>
        </p:spPr>
      </p:pic>
      <p:sp>
        <p:nvSpPr>
          <p:cNvPr id="197" name="Google Shape;197;p83"/>
          <p:cNvSpPr txBox="1"/>
          <p:nvPr/>
        </p:nvSpPr>
        <p:spPr>
          <a:xfrm>
            <a:off x="3340042" y="6025749"/>
            <a:ext cx="2454471"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4 Firewall Operation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4"/>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Firewall Topology with DMZ</a:t>
            </a:r>
            <a:endParaRPr/>
          </a:p>
        </p:txBody>
      </p:sp>
      <p:sp>
        <p:nvSpPr>
          <p:cNvPr id="203" name="Google Shape;203;p84"/>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84"/>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05" name="Google Shape;205;p84"/>
          <p:cNvSpPr txBox="1"/>
          <p:nvPr/>
        </p:nvSpPr>
        <p:spPr>
          <a:xfrm>
            <a:off x="250976" y="1001345"/>
            <a:ext cx="8266922" cy="255450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firewall could allow outside users controlled access to specific services.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For example, servers accessible to outside users are usually located on a special network referred to as the demilitarized zone (DMZ), as shown in the figure.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DMZ enables a network administrator to apply specific policies for hosts connected to that network.</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5"/>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Firewall Topology with DMZ</a:t>
            </a:r>
            <a:endParaRPr/>
          </a:p>
        </p:txBody>
      </p:sp>
      <p:sp>
        <p:nvSpPr>
          <p:cNvPr id="211" name="Google Shape;211;p85"/>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85"/>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213" name="Google Shape;213;p85"/>
          <p:cNvPicPr preferRelativeResize="0"/>
          <p:nvPr/>
        </p:nvPicPr>
        <p:blipFill rotWithShape="1">
          <a:blip r:embed="rId3">
            <a:alphaModFix/>
          </a:blip>
          <a:srcRect b="0" l="0" r="0" t="0"/>
          <a:stretch/>
        </p:blipFill>
        <p:spPr>
          <a:xfrm>
            <a:off x="1001720" y="1306646"/>
            <a:ext cx="7140559" cy="4244708"/>
          </a:xfrm>
          <a:prstGeom prst="rect">
            <a:avLst/>
          </a:prstGeom>
          <a:noFill/>
          <a:ln>
            <a:noFill/>
          </a:ln>
        </p:spPr>
      </p:pic>
      <p:sp>
        <p:nvSpPr>
          <p:cNvPr id="214" name="Google Shape;214;p85"/>
          <p:cNvSpPr txBox="1"/>
          <p:nvPr/>
        </p:nvSpPr>
        <p:spPr>
          <a:xfrm>
            <a:off x="3340042" y="5717638"/>
            <a:ext cx="3080636"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5 Firewall Topology with DMZ</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6"/>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Types of Firewalls</a:t>
            </a:r>
            <a:endParaRPr/>
          </a:p>
        </p:txBody>
      </p:sp>
      <p:sp>
        <p:nvSpPr>
          <p:cNvPr id="220" name="Google Shape;220;p86"/>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86"/>
          <p:cNvSpPr txBox="1"/>
          <p:nvPr>
            <p:ph idx="11" type="ftr"/>
          </p:nvPr>
        </p:nvSpPr>
        <p:spPr>
          <a:xfrm>
            <a:off x="67952" y="6340007"/>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22" name="Google Shape;222;p86"/>
          <p:cNvSpPr txBox="1"/>
          <p:nvPr/>
        </p:nvSpPr>
        <p:spPr>
          <a:xfrm>
            <a:off x="250976" y="1001345"/>
            <a:ext cx="8266922" cy="532449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Firewall products come packaged in various forms. These products use different techniques for determining what will be permitted or denied access to a network. They include the following:</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Packet filtering - Prevents or allows access based on IP or MAC addresses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Application filtering - Prevents or allows access by specific application types based on port numbers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URL filtering - Prevents or allows access to websites based on specific URLs or keywords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Stateful packet inspection (SPI) - Incoming packets must be legitimate responses to requests from internal hosts. Unsolicited packets are blocked unless permitted specifically. SPI can also include the capability to recognize and filter out specific types of attacks, such as denial of service (DoS)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87"/>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Endpoint Security</a:t>
            </a:r>
            <a:endParaRPr/>
          </a:p>
        </p:txBody>
      </p:sp>
      <p:sp>
        <p:nvSpPr>
          <p:cNvPr id="228" name="Google Shape;228;p87"/>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87"/>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230" name="Google Shape;230;p87"/>
          <p:cNvSpPr txBox="1"/>
          <p:nvPr/>
        </p:nvSpPr>
        <p:spPr>
          <a:xfrm>
            <a:off x="250976" y="1001345"/>
            <a:ext cx="8266922" cy="501671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An endpoint, or host, is an individual computer system or device that acts as a network client.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Common endpoints are laptops, desktops, servers, smartphones, and tablets.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Securing endpoint devices is one of the most challenging jobs of a network administrator because it involves human nature.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company must have well-documented policies in place and employees must be aware of these rules.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Employees need to be trained on proper use of the network.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Policies often include the use of antivirus software and host intrusion prevention. More comprehensive endpoint security solutions rely on network access control.</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9"/>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36" name="Google Shape;236;p69"/>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1) Which device controls traffic between two or more networks to help prevent unauthorized access?</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AAA Server</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firewall</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ESA/WSA</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IPS</a:t>
            </a:r>
            <a:endParaRPr sz="1800"/>
          </a:p>
          <a:p>
            <a:pPr indent="0" lvl="0" marL="1143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Answer:</a:t>
            </a:r>
            <a:r>
              <a:rPr lang="en-US" sz="1800">
                <a:latin typeface="Times New Roman"/>
                <a:ea typeface="Times New Roman"/>
                <a:cs typeface="Times New Roman"/>
                <a:sym typeface="Times New Roman"/>
              </a:rPr>
              <a:t> (b)</a:t>
            </a:r>
            <a:endParaRPr sz="1800"/>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2) Which device is used by other network devices to authenticate and authorize management access?</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AAA Server</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firewall</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ESA/WSA</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IPS</a:t>
            </a:r>
            <a:endParaRPr sz="1800"/>
          </a:p>
          <a:p>
            <a:pPr indent="0" lvl="0" marL="1143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Answer:</a:t>
            </a:r>
            <a:r>
              <a:rPr lang="en-US" sz="1800">
                <a:latin typeface="Times New Roman"/>
                <a:ea typeface="Times New Roman"/>
                <a:cs typeface="Times New Roman"/>
                <a:sym typeface="Times New Roman"/>
              </a:rPr>
              <a:t> (a)</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2800" u="none" cap="none" strike="noStrike">
                <a:solidFill>
                  <a:srgbClr val="000000"/>
                </a:solidFill>
                <a:latin typeface="Times New Roman"/>
                <a:ea typeface="Times New Roman"/>
                <a:cs typeface="Times New Roman"/>
                <a:sym typeface="Times New Roman"/>
              </a:rPr>
              <a:t>INDEX</a:t>
            </a:r>
            <a:endParaRPr b="0" i="0" sz="2800" u="none" cap="none" strike="noStrike">
              <a:solidFill>
                <a:srgbClr val="000000"/>
              </a:solidFill>
              <a:latin typeface="Arial"/>
              <a:ea typeface="Arial"/>
              <a:cs typeface="Arial"/>
              <a:sym typeface="Arial"/>
            </a:endParaRPr>
          </a:p>
        </p:txBody>
      </p:sp>
      <p:sp>
        <p:nvSpPr>
          <p:cNvPr id="94" name="Google Shape;94;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95" name="Google Shape;95;p2"/>
          <p:cNvSpPr txBox="1"/>
          <p:nvPr>
            <p:ph idx="1" type="body"/>
          </p:nvPr>
        </p:nvSpPr>
        <p:spPr>
          <a:xfrm>
            <a:off x="168990" y="963516"/>
            <a:ext cx="7826002" cy="4039737"/>
          </a:xfrm>
          <a:prstGeom prst="rect">
            <a:avLst/>
          </a:prstGeom>
          <a:noFill/>
          <a:ln>
            <a:noFill/>
          </a:ln>
        </p:spPr>
        <p:txBody>
          <a:bodyPr anchorCtr="0" anchor="t" bIns="0" lIns="0" spcFirstLastPara="1" rIns="0" wrap="square" tIns="0">
            <a:noAutofit/>
          </a:bodyPr>
          <a:lstStyle/>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The Defense-in-Depth Approach, </a:t>
            </a:r>
            <a:endParaRPr/>
          </a:p>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Keep Backups, </a:t>
            </a:r>
            <a:endParaRPr/>
          </a:p>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Firewalls, </a:t>
            </a:r>
            <a:endParaRPr/>
          </a:p>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Types of Firewalls, </a:t>
            </a:r>
            <a:endParaRPr/>
          </a:p>
          <a:p>
            <a:pPr indent="-342900" lvl="0" marL="342900" rtl="0" algn="just">
              <a:lnSpc>
                <a:spcPct val="150000"/>
              </a:lnSpc>
              <a:spcBef>
                <a:spcPts val="0"/>
              </a:spcBef>
              <a:spcAft>
                <a:spcPts val="0"/>
              </a:spcAft>
              <a:buSzPts val="2800"/>
              <a:buChar char="•"/>
            </a:pPr>
            <a:r>
              <a:rPr lang="en-US" sz="2000">
                <a:latin typeface="Times New Roman"/>
                <a:ea typeface="Times New Roman"/>
                <a:cs typeface="Times New Roman"/>
                <a:sym typeface="Times New Roman"/>
              </a:rPr>
              <a:t>Authentication, Authorization, and Accounting</a:t>
            </a:r>
            <a:endParaRPr sz="2000">
              <a:latin typeface="Times New Roman"/>
              <a:ea typeface="Times New Roman"/>
              <a:cs typeface="Times New Roman"/>
              <a:sym typeface="Times New Roman"/>
            </a:endParaRPr>
          </a:p>
        </p:txBody>
      </p:sp>
      <p:sp>
        <p:nvSpPr>
          <p:cNvPr id="96" name="Google Shape;96;p2"/>
          <p:cNvSpPr txBox="1"/>
          <p:nvPr>
            <p:ph idx="11" type="ftr"/>
          </p:nvPr>
        </p:nvSpPr>
        <p:spPr>
          <a:xfrm>
            <a:off x="104968" y="6356525"/>
            <a:ext cx="21369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Computer Networks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8"/>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42" name="Google Shape;242;p88"/>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3) Which backup policy consideration is concerned with using strong passwords to protect the backups and for restoring data?</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frequency</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storage</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backup </a:t>
            </a:r>
            <a:r>
              <a:rPr lang="en-US" sz="1800">
                <a:latin typeface="Times New Roman"/>
                <a:ea typeface="Times New Roman"/>
                <a:cs typeface="Times New Roman"/>
                <a:sym typeface="Times New Roman"/>
              </a:rPr>
              <a:t>security</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validation</a:t>
            </a:r>
            <a:endParaRPr sz="1800"/>
          </a:p>
          <a:p>
            <a:pPr indent="0" lvl="0" marL="1143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Answer:</a:t>
            </a:r>
            <a:r>
              <a:rPr lang="en-US" sz="1800">
                <a:latin typeface="Times New Roman"/>
                <a:ea typeface="Times New Roman"/>
                <a:cs typeface="Times New Roman"/>
                <a:sym typeface="Times New Roman"/>
              </a:rPr>
              <a:t> (c)</a:t>
            </a:r>
            <a:endParaRPr sz="1800"/>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4) This zone is used to house servers that should be accessible to outside users.</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inside</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outside</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internet</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DMZ</a:t>
            </a:r>
            <a:endParaRPr sz="1800"/>
          </a:p>
          <a:p>
            <a:pPr indent="0" lvl="0" marL="1143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Answer:</a:t>
            </a:r>
            <a:r>
              <a:rPr lang="en-US" sz="1800">
                <a:latin typeface="Times New Roman"/>
                <a:ea typeface="Times New Roman"/>
                <a:cs typeface="Times New Roman"/>
                <a:sym typeface="Times New Roman"/>
              </a:rPr>
              <a:t> (d)</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89"/>
          <p:cNvSpPr txBox="1"/>
          <p:nvPr>
            <p:ph type="title"/>
          </p:nvPr>
        </p:nvSpPr>
        <p:spPr>
          <a:xfrm>
            <a:off x="1" y="0"/>
            <a:ext cx="6488934"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Q &amp; A</a:t>
            </a:r>
            <a:endParaRPr/>
          </a:p>
        </p:txBody>
      </p:sp>
      <p:sp>
        <p:nvSpPr>
          <p:cNvPr id="248" name="Google Shape;248;p89"/>
          <p:cNvSpPr txBox="1"/>
          <p:nvPr>
            <p:ph idx="1" type="body"/>
          </p:nvPr>
        </p:nvSpPr>
        <p:spPr>
          <a:xfrm>
            <a:off x="82626" y="914039"/>
            <a:ext cx="8962221" cy="5674047"/>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lang="en-US" sz="1800">
                <a:latin typeface="Times New Roman"/>
                <a:ea typeface="Times New Roman"/>
                <a:cs typeface="Times New Roman"/>
                <a:sym typeface="Times New Roman"/>
              </a:rPr>
              <a:t>5) Which is appropriate for providing endpoint security?</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a AAA server</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antivirus software</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a server-based firewall</a:t>
            </a:r>
            <a:endParaRPr sz="1800"/>
          </a:p>
          <a:p>
            <a:pPr indent="-342900" lvl="0" marL="457200" rtl="0" algn="l">
              <a:lnSpc>
                <a:spcPct val="90000"/>
              </a:lnSpc>
              <a:spcBef>
                <a:spcPts val="1000"/>
              </a:spcBef>
              <a:spcAft>
                <a:spcPts val="0"/>
              </a:spcAft>
              <a:buSzPts val="1800"/>
              <a:buAutoNum type="alphaLcParenBoth"/>
            </a:pPr>
            <a:r>
              <a:rPr lang="en-US" sz="1800">
                <a:latin typeface="Times New Roman"/>
                <a:ea typeface="Times New Roman"/>
                <a:cs typeface="Times New Roman"/>
                <a:sym typeface="Times New Roman"/>
              </a:rPr>
              <a:t>An ESA/WSA</a:t>
            </a:r>
            <a:endParaRPr sz="1800"/>
          </a:p>
          <a:p>
            <a:pPr indent="0" lvl="0" marL="114300" rtl="0" algn="l">
              <a:lnSpc>
                <a:spcPct val="90000"/>
              </a:lnSpc>
              <a:spcBef>
                <a:spcPts val="1000"/>
              </a:spcBef>
              <a:spcAft>
                <a:spcPts val="0"/>
              </a:spcAft>
              <a:buSzPts val="1800"/>
              <a:buNone/>
            </a:pPr>
            <a:r>
              <a:rPr b="1" lang="en-US" sz="1800">
                <a:latin typeface="Times New Roman"/>
                <a:ea typeface="Times New Roman"/>
                <a:cs typeface="Times New Roman"/>
                <a:sym typeface="Times New Roman"/>
              </a:rPr>
              <a:t>Answer:</a:t>
            </a:r>
            <a:r>
              <a:rPr lang="en-US" sz="1800">
                <a:latin typeface="Times New Roman"/>
                <a:ea typeface="Times New Roman"/>
                <a:cs typeface="Times New Roman"/>
                <a:sym typeface="Times New Roman"/>
              </a:rPr>
              <a:t> (b)</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a:t>References</a:t>
            </a:r>
            <a:endParaRPr/>
          </a:p>
        </p:txBody>
      </p:sp>
      <p:sp>
        <p:nvSpPr>
          <p:cNvPr id="254" name="Google Shape;254;p72"/>
          <p:cNvSpPr txBox="1"/>
          <p:nvPr>
            <p:ph idx="1" type="body"/>
          </p:nvPr>
        </p:nvSpPr>
        <p:spPr>
          <a:xfrm>
            <a:off x="214829" y="1009609"/>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https://lms.netacad.com/course/view.php?id=2260561</a:t>
            </a:r>
            <a:endParaRPr/>
          </a:p>
          <a:p>
            <a:pPr indent="-342900" lvl="0" marL="457200" rtl="0" algn="l">
              <a:lnSpc>
                <a:spcPct val="90000"/>
              </a:lnSpc>
              <a:spcBef>
                <a:spcPts val="1000"/>
              </a:spcBef>
              <a:spcAft>
                <a:spcPts val="0"/>
              </a:spcAft>
              <a:buSzPts val="1800"/>
              <a:buFont typeface="Arial"/>
              <a:buAutoNum type="arabicPeriod"/>
            </a:pPr>
            <a:r>
              <a:rPr lang="en-US" sz="2000">
                <a:latin typeface="Times New Roman"/>
                <a:ea typeface="Times New Roman"/>
                <a:cs typeface="Times New Roman"/>
                <a:sym typeface="Times New Roman"/>
              </a:rPr>
              <a:t>https://contenthub.netacad.com/itn-dl/16.3.1</a:t>
            </a:r>
            <a:endParaRPr/>
          </a:p>
          <a:p>
            <a:pPr indent="-228600" lvl="0" marL="457200" rtl="0" algn="l">
              <a:lnSpc>
                <a:spcPct val="90000"/>
              </a:lnSpc>
              <a:spcBef>
                <a:spcPts val="1000"/>
              </a:spcBef>
              <a:spcAft>
                <a:spcPts val="0"/>
              </a:spcAft>
              <a:buSzPts val="18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60" name="Google Shape;260;p4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61" name="Google Shape;261;p4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0"/>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The Defense-in-Depth Approach</a:t>
            </a:r>
            <a:endParaRPr/>
          </a:p>
        </p:txBody>
      </p:sp>
      <p:sp>
        <p:nvSpPr>
          <p:cNvPr id="102" name="Google Shape;102;p30"/>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30"/>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04" name="Google Shape;104;p30"/>
          <p:cNvSpPr txBox="1"/>
          <p:nvPr/>
        </p:nvSpPr>
        <p:spPr>
          <a:xfrm>
            <a:off x="250976" y="1001345"/>
            <a:ext cx="8266922" cy="470894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Now that you know more about how threat actors can break into networks, you need to understand what to do to prevent this unauthorized access.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This topic details several actions you can take to make your network more secure.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To mitigate network attacks, you must first secure devices including routers, switches, servers, and hosts.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Most organizations employ a defense-in-depth approach (also known as a layered approach) to security.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This requires a combination of networking devices and services working in tandem.</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3"/>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The Defense-in-Depth Approach</a:t>
            </a:r>
            <a:endParaRPr/>
          </a:p>
        </p:txBody>
      </p:sp>
      <p:sp>
        <p:nvSpPr>
          <p:cNvPr id="110" name="Google Shape;110;p73"/>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73"/>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12" name="Google Shape;112;p73"/>
          <p:cNvSpPr txBox="1"/>
          <p:nvPr/>
        </p:nvSpPr>
        <p:spPr>
          <a:xfrm>
            <a:off x="250976" y="1001345"/>
            <a:ext cx="8266922" cy="286228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Consider the network in the figure on the next slide. There are several security devices and services that have been implemented to protect its users and assets against TCP/IP threats.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All network devices including the router and switches are also hardened as indicated by the combination locks on their respective icons.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This indicates that they have been secured to prevent threat actors from gaining access and tampering with the devices.</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4"/>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The Defense-in-Depth Approach</a:t>
            </a:r>
            <a:endParaRPr/>
          </a:p>
        </p:txBody>
      </p:sp>
      <p:sp>
        <p:nvSpPr>
          <p:cNvPr id="118" name="Google Shape;118;p74"/>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74"/>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120" name="Google Shape;120;p74"/>
          <p:cNvPicPr preferRelativeResize="0"/>
          <p:nvPr/>
        </p:nvPicPr>
        <p:blipFill rotWithShape="1">
          <a:blip r:embed="rId3">
            <a:alphaModFix/>
          </a:blip>
          <a:srcRect b="0" l="0" r="0" t="0"/>
          <a:stretch/>
        </p:blipFill>
        <p:spPr>
          <a:xfrm>
            <a:off x="1016962" y="1100888"/>
            <a:ext cx="7110076" cy="4656223"/>
          </a:xfrm>
          <a:prstGeom prst="rect">
            <a:avLst/>
          </a:prstGeom>
          <a:noFill/>
          <a:ln>
            <a:noFill/>
          </a:ln>
        </p:spPr>
      </p:pic>
      <p:sp>
        <p:nvSpPr>
          <p:cNvPr id="121" name="Google Shape;121;p74"/>
          <p:cNvSpPr txBox="1"/>
          <p:nvPr/>
        </p:nvSpPr>
        <p:spPr>
          <a:xfrm>
            <a:off x="3200896" y="5826967"/>
            <a:ext cx="3289358"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 1 The Defense-in-Depth Approach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5"/>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The Defense-in-Depth Approach</a:t>
            </a:r>
            <a:endParaRPr/>
          </a:p>
        </p:txBody>
      </p:sp>
      <p:sp>
        <p:nvSpPr>
          <p:cNvPr id="127" name="Google Shape;127;p75"/>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75"/>
          <p:cNvSpPr txBox="1"/>
          <p:nvPr>
            <p:ph idx="11" type="ftr"/>
          </p:nvPr>
        </p:nvSpPr>
        <p:spPr>
          <a:xfrm>
            <a:off x="67952" y="631495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29" name="Google Shape;129;p75"/>
          <p:cNvSpPr txBox="1"/>
          <p:nvPr/>
        </p:nvSpPr>
        <p:spPr>
          <a:xfrm>
            <a:off x="250976" y="1001345"/>
            <a:ext cx="8266800" cy="53256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Several security devices and services are implemented to protect an organization’s users and assets against TCP/IP threats.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VPN: A router is used to provide secure VPN services with corporate sites and remote access support for remote users using secure encrypted tunnels.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ASA (</a:t>
            </a:r>
            <a:r>
              <a:rPr lang="en-US" sz="1500">
                <a:solidFill>
                  <a:srgbClr val="040C28"/>
                </a:solidFill>
                <a:highlight>
                  <a:srgbClr val="D3E3FD"/>
                </a:highlight>
              </a:rPr>
              <a:t>Adaptive Security Appliance</a:t>
            </a:r>
            <a:r>
              <a:rPr b="0" i="0" lang="en-US" sz="2000" u="none" cap="none" strike="noStrike">
                <a:solidFill>
                  <a:srgbClr val="202124"/>
                </a:solidFill>
                <a:latin typeface="Times New Roman"/>
                <a:ea typeface="Times New Roman"/>
                <a:cs typeface="Times New Roman"/>
                <a:sym typeface="Times New Roman"/>
              </a:rPr>
              <a:t>)Firewall: This dedicated device provides stateful firewall services. It ensures that internal traffic can go out and come back, but external traffic cannot initiate connections to inside hosts.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ESA/WSA: The email security appliance (ESA) filters spam and suspicious emails. The web security appliance (WSA) filters known and suspicious internet malware sites.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AAA server: This server contains a secure database of who is authorized to access and manage network devices. Network devices authenticate administrative users using this database.</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6"/>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Keep Backups</a:t>
            </a:r>
            <a:endParaRPr/>
          </a:p>
        </p:txBody>
      </p:sp>
      <p:sp>
        <p:nvSpPr>
          <p:cNvPr id="135" name="Google Shape;135;p76"/>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76"/>
          <p:cNvSpPr txBox="1"/>
          <p:nvPr>
            <p:ph idx="11" type="ftr"/>
          </p:nvPr>
        </p:nvSpPr>
        <p:spPr>
          <a:xfrm>
            <a:off x="67952" y="631495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37" name="Google Shape;137;p76"/>
          <p:cNvSpPr txBox="1"/>
          <p:nvPr/>
        </p:nvSpPr>
        <p:spPr>
          <a:xfrm>
            <a:off x="250976" y="1001345"/>
            <a:ext cx="8266922" cy="532449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Backing up device configurations and data is one of the most effective ways of protecting against data loss.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 data backup stores a copy of the information on a computer to removable backup media that can be kept in a safe place. Infrastructure devices should have backups of configuration files and IOS images on an FTP or similar file server.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If the computer or a router hardware fails, the data or configuration can be restored using the backup copy.</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Backups should be performed on a regular basis as identified in the security policy. Data backups are usually stored offsite to protect the backup media if anything happens to the main facility.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Windows hosts have a backup and restore utility. It is important for users to back up their data to another drive, or to a cloud-based storage provider.</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7"/>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Keep Backups</a:t>
            </a:r>
            <a:endParaRPr/>
          </a:p>
        </p:txBody>
      </p:sp>
      <p:sp>
        <p:nvSpPr>
          <p:cNvPr id="143" name="Google Shape;143;p77"/>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77"/>
          <p:cNvSpPr txBox="1"/>
          <p:nvPr>
            <p:ph idx="11" type="ftr"/>
          </p:nvPr>
        </p:nvSpPr>
        <p:spPr>
          <a:xfrm>
            <a:off x="67952" y="631495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pic>
        <p:nvPicPr>
          <p:cNvPr id="145" name="Google Shape;145;p77"/>
          <p:cNvPicPr preferRelativeResize="0"/>
          <p:nvPr/>
        </p:nvPicPr>
        <p:blipFill rotWithShape="1">
          <a:blip r:embed="rId3">
            <a:alphaModFix/>
          </a:blip>
          <a:srcRect b="0" l="0" r="0" t="0"/>
          <a:stretch/>
        </p:blipFill>
        <p:spPr>
          <a:xfrm>
            <a:off x="276004" y="1089764"/>
            <a:ext cx="8645554" cy="50855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8"/>
          <p:cNvSpPr txBox="1"/>
          <p:nvPr>
            <p:ph type="title"/>
          </p:nvPr>
        </p:nvSpPr>
        <p:spPr>
          <a:xfrm>
            <a:off x="-1" y="0"/>
            <a:ext cx="6512767" cy="91404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Clr>
                <a:srgbClr val="000000"/>
              </a:buClr>
              <a:buSzPts val="2800"/>
              <a:buNone/>
            </a:pPr>
            <a:r>
              <a:rPr b="1" lang="en-US">
                <a:solidFill>
                  <a:srgbClr val="000000"/>
                </a:solidFill>
              </a:rPr>
              <a:t>Upgrade, Update, and Patch</a:t>
            </a:r>
            <a:endParaRPr/>
          </a:p>
        </p:txBody>
      </p:sp>
      <p:sp>
        <p:nvSpPr>
          <p:cNvPr id="151" name="Google Shape;151;p78"/>
          <p:cNvSpPr txBox="1"/>
          <p:nvPr>
            <p:ph idx="1" type="body"/>
          </p:nvPr>
        </p:nvSpPr>
        <p:spPr>
          <a:xfrm>
            <a:off x="848724" y="3539894"/>
            <a:ext cx="7837715" cy="788011"/>
          </a:xfrm>
          <a:prstGeom prst="rect">
            <a:avLst/>
          </a:prstGeom>
          <a:noFill/>
          <a:ln>
            <a:noFill/>
          </a:ln>
        </p:spPr>
        <p:txBody>
          <a:bodyPr anchorCtr="0" anchor="ctr" bIns="79350" lIns="0" spcFirstLastPara="1" rIns="0" wrap="square" tIns="0">
            <a:spAutoFit/>
          </a:bodyPr>
          <a:lstStyle/>
          <a:p>
            <a:pPr indent="0" lvl="0" marL="0" marR="0" rtl="0" algn="just">
              <a:lnSpc>
                <a:spcPct val="100000"/>
              </a:lnSpc>
              <a:spcBef>
                <a:spcPts val="0"/>
              </a:spcBef>
              <a:spcAft>
                <a:spcPts val="0"/>
              </a:spcAft>
              <a:buClr>
                <a:srgbClr val="222222"/>
              </a:buClr>
              <a:buSzPts val="2800"/>
              <a:buFont typeface="Times New Roman"/>
              <a:buNone/>
            </a:pPr>
            <a:r>
              <a:t/>
            </a:r>
            <a:endParaRPr b="1" i="0" sz="28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78"/>
          <p:cNvSpPr txBox="1"/>
          <p:nvPr>
            <p:ph idx="11" type="ftr"/>
          </p:nvPr>
        </p:nvSpPr>
        <p:spPr>
          <a:xfrm>
            <a:off x="67952" y="6252325"/>
            <a:ext cx="1901700" cy="36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latin typeface="Times New Roman"/>
                <a:ea typeface="Times New Roman"/>
                <a:cs typeface="Times New Roman"/>
                <a:sym typeface="Times New Roman"/>
              </a:rPr>
              <a:t>Computer Networks                      </a:t>
            </a:r>
            <a:endParaRPr b="0" sz="1400" strike="noStrike">
              <a:solidFill>
                <a:srgbClr val="0070C0"/>
              </a:solidFill>
              <a:latin typeface="Times New Roman"/>
              <a:ea typeface="Times New Roman"/>
              <a:cs typeface="Times New Roman"/>
              <a:sym typeface="Times New Roman"/>
            </a:endParaRPr>
          </a:p>
        </p:txBody>
      </p:sp>
      <p:sp>
        <p:nvSpPr>
          <p:cNvPr id="153" name="Google Shape;153;p78"/>
          <p:cNvSpPr txBox="1"/>
          <p:nvPr/>
        </p:nvSpPr>
        <p:spPr>
          <a:xfrm>
            <a:off x="250976" y="1001345"/>
            <a:ext cx="8266922" cy="440116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Keeping up to date with the latest developments can lead to a more effective defense against network attacks. As new malware is released, enterprises need to keep current with the latest versions of antivirus software.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The most effective way to mitigate a worm attack is to download security updates from the operating system vendor and patch all vulnerable systems.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Administering numerous systems involves the creation of a standard software image (operating system and accredited applications that are authorized for use on client systems) that is deployed on new or upgraded systems.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2000" u="none" cap="none" strike="noStrike">
              <a:solidFill>
                <a:srgbClr val="202124"/>
              </a:solidFill>
              <a:latin typeface="Times New Roman"/>
              <a:ea typeface="Times New Roman"/>
              <a:cs typeface="Times New Roman"/>
              <a:sym typeface="Times New Roman"/>
            </a:endParaRPr>
          </a:p>
          <a:p>
            <a:pPr indent="-285750" lvl="0" marL="285750" marR="0" rtl="0" algn="just">
              <a:lnSpc>
                <a:spcPct val="100000"/>
              </a:lnSpc>
              <a:spcBef>
                <a:spcPts val="0"/>
              </a:spcBef>
              <a:spcAft>
                <a:spcPts val="0"/>
              </a:spcAft>
              <a:buClr>
                <a:srgbClr val="000000"/>
              </a:buClr>
              <a:buSzPts val="1600"/>
              <a:buFont typeface="Arial"/>
              <a:buChar char="•"/>
            </a:pPr>
            <a:r>
              <a:rPr b="0" i="0" lang="en-US" sz="2000" u="none" cap="none" strike="noStrike">
                <a:solidFill>
                  <a:srgbClr val="202124"/>
                </a:solidFill>
                <a:latin typeface="Times New Roman"/>
                <a:ea typeface="Times New Roman"/>
                <a:cs typeface="Times New Roman"/>
                <a:sym typeface="Times New Roman"/>
              </a:rPr>
              <a:t>However, security requirements change, and already deployed systems may need to have updated security patches installed.</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