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64" roundtripDataSignature="AMtx7mjxb2BHeEcoAXezOaA+6Lq3ULRM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12E8FA-C74D-4B0D-9922-E3662C3A1430}">
  <a:tblStyle styleId="{6112E8FA-C74D-4B0D-9922-E3662C3A1430}"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3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3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3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6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3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6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6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3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3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4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4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6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6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7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p7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7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4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82" name="Shape 82"/>
        <p:cNvGrpSpPr/>
        <p:nvPr/>
      </p:nvGrpSpPr>
      <p:grpSpPr>
        <a:xfrm>
          <a:off x="0" y="0"/>
          <a:ext cx="0" cy="0"/>
          <a:chOff x="0" y="0"/>
          <a:chExt cx="0" cy="0"/>
        </a:xfrm>
      </p:grpSpPr>
      <p:sp>
        <p:nvSpPr>
          <p:cNvPr id="83" name="Google Shape;83;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1"/>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5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5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5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5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5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8"/>
          <p:cNvGrpSpPr/>
          <p:nvPr/>
        </p:nvGrpSpPr>
        <p:grpSpPr>
          <a:xfrm>
            <a:off x="6146640" y="0"/>
            <a:ext cx="2997000" cy="875880"/>
            <a:chOff x="6146640" y="0"/>
            <a:chExt cx="2997000" cy="875880"/>
          </a:xfrm>
        </p:grpSpPr>
        <p:sp>
          <p:nvSpPr>
            <p:cNvPr id="15" name="Google Shape;15;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8"/>
          <p:cNvGrpSpPr/>
          <p:nvPr/>
        </p:nvGrpSpPr>
        <p:grpSpPr>
          <a:xfrm>
            <a:off x="6146640" y="0"/>
            <a:ext cx="2997000" cy="875880"/>
            <a:chOff x="6146640" y="0"/>
            <a:chExt cx="2997000" cy="875880"/>
          </a:xfrm>
        </p:grpSpPr>
        <p:sp>
          <p:nvSpPr>
            <p:cNvPr id="21" name="Google Shape;21;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0" y="9168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Physical Layer</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3600"/>
              <a:buFont typeface="Arial"/>
              <a:buNone/>
            </a:pPr>
            <a:r>
              <a:rPr b="1" i="0" lang="en-US" sz="3600" u="none" cap="none" strike="noStrike">
                <a:solidFill>
                  <a:srgbClr val="0070C0"/>
                </a:solidFill>
                <a:latin typeface="Times New Roman"/>
                <a:ea typeface="Times New Roman"/>
                <a:cs typeface="Times New Roman"/>
                <a:sym typeface="Times New Roman"/>
              </a:rPr>
              <a:t>Lecture 8-9 (Theory)</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Yogesh</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900" u="none" cap="none" strike="noStrike">
                <a:solidFill>
                  <a:schemeClr val="dk1"/>
                </a:solidFill>
                <a:latin typeface="Times New Roman"/>
                <a:ea typeface="Times New Roman"/>
                <a:cs typeface="Times New Roman"/>
                <a:sym typeface="Times New Roman"/>
              </a:rPr>
              <a:t>Department of Computer Science and Engineering, </a:t>
            </a:r>
            <a:endParaRPr b="1" i="0" sz="2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900" u="none" cap="none" strike="noStrike">
                <a:solidFill>
                  <a:schemeClr val="dk1"/>
                </a:solidFill>
                <a:latin typeface="Times New Roman"/>
                <a:ea typeface="Times New Roman"/>
                <a:cs typeface="Times New Roman"/>
                <a:sym typeface="Times New Roman"/>
              </a:rPr>
              <a:t>Chitkara University, Punjab</a:t>
            </a:r>
            <a:endParaRPr b="1" i="0" sz="29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1" i="0" sz="13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6" name="Google Shape;96;p1"/>
          <p:cNvSpPr txBox="1"/>
          <p:nvPr>
            <p:ph idx="11" type="ftr"/>
          </p:nvPr>
        </p:nvSpPr>
        <p:spPr>
          <a:xfrm>
            <a:off x="2" y="6207975"/>
            <a:ext cx="1957200" cy="368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
        <p:nvSpPr>
          <p:cNvPr id="97" name="Google Shape;97;p1"/>
          <p:cNvSpPr txBox="1"/>
          <p:nvPr/>
        </p:nvSpPr>
        <p:spPr>
          <a:xfrm>
            <a:off x="1114125" y="99032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 y="0"/>
            <a:ext cx="6606073"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 SHIELDED TWISTED PAIR(STP)</a:t>
            </a:r>
            <a:br>
              <a:rPr b="1" lang="en-US">
                <a:solidFill>
                  <a:srgbClr val="273239"/>
                </a:solidFill>
                <a:latin typeface="Times New Roman"/>
                <a:ea typeface="Times New Roman"/>
                <a:cs typeface="Times New Roman"/>
                <a:sym typeface="Times New Roman"/>
              </a:rPr>
            </a:br>
            <a:endParaRPr/>
          </a:p>
        </p:txBody>
      </p:sp>
      <p:sp>
        <p:nvSpPr>
          <p:cNvPr id="168" name="Google Shape;168;p10"/>
          <p:cNvSpPr txBox="1"/>
          <p:nvPr>
            <p:ph idx="11" type="ftr"/>
          </p:nvPr>
        </p:nvSpPr>
        <p:spPr>
          <a:xfrm>
            <a:off x="0" y="6401575"/>
            <a:ext cx="2569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69" name="Google Shape;169;p10"/>
          <p:cNvPicPr preferRelativeResize="0"/>
          <p:nvPr/>
        </p:nvPicPr>
        <p:blipFill rotWithShape="1">
          <a:blip r:embed="rId3">
            <a:alphaModFix/>
          </a:blip>
          <a:srcRect b="0" l="0" r="0" t="0"/>
          <a:stretch/>
        </p:blipFill>
        <p:spPr>
          <a:xfrm>
            <a:off x="321469" y="3040443"/>
            <a:ext cx="8501062" cy="2479007"/>
          </a:xfrm>
          <a:prstGeom prst="rect">
            <a:avLst/>
          </a:prstGeom>
          <a:noFill/>
          <a:ln>
            <a:noFill/>
          </a:ln>
        </p:spPr>
      </p:pic>
      <p:sp>
        <p:nvSpPr>
          <p:cNvPr id="170" name="Google Shape;170;p10"/>
          <p:cNvSpPr txBox="1"/>
          <p:nvPr/>
        </p:nvSpPr>
        <p:spPr>
          <a:xfrm>
            <a:off x="145199" y="874485"/>
            <a:ext cx="8921683" cy="2083607"/>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Shielded Twisted Pair (STP): </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This type of cable consists of a special jacket (a copper braid covering or a foil shield) to block external interference.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It is used in fast-data-rate Ethernet and in voice and data channels of telephone lines.</a:t>
            </a:r>
            <a:endParaRPr b="0" i="0" sz="2000" u="none" cap="none" strike="noStrike">
              <a:solidFill>
                <a:srgbClr val="000000"/>
              </a:solidFill>
              <a:latin typeface="Times New Roman"/>
              <a:ea typeface="Times New Roman"/>
              <a:cs typeface="Times New Roman"/>
              <a:sym typeface="Times New Roman"/>
            </a:endParaRPr>
          </a:p>
          <a:p>
            <a:pPr indent="-228600" lvl="0" marL="457200" marR="0" rtl="0" algn="l">
              <a:lnSpc>
                <a:spcPct val="90000"/>
              </a:lnSpc>
              <a:spcBef>
                <a:spcPts val="1000"/>
              </a:spcBef>
              <a:spcAft>
                <a:spcPts val="0"/>
              </a:spcAft>
              <a:buClr>
                <a:schemeClr val="dk1"/>
              </a:buClr>
              <a:buSzPts val="1800"/>
              <a:buFont typeface="Arial"/>
              <a:buNone/>
            </a:pPr>
            <a:r>
              <a:t/>
            </a:r>
            <a:endParaRPr b="1" i="0" sz="1600" u="none" cap="none" strike="noStrike">
              <a:solidFill>
                <a:srgbClr val="273239"/>
              </a:solidFill>
              <a:latin typeface="Times New Roman"/>
              <a:ea typeface="Times New Roman"/>
              <a:cs typeface="Times New Roman"/>
              <a:sym typeface="Times New Roman"/>
            </a:endParaRPr>
          </a:p>
        </p:txBody>
      </p:sp>
      <p:sp>
        <p:nvSpPr>
          <p:cNvPr id="171" name="Google Shape;171;p10"/>
          <p:cNvSpPr txBox="1"/>
          <p:nvPr/>
        </p:nvSpPr>
        <p:spPr>
          <a:xfrm>
            <a:off x="3040655" y="5849957"/>
            <a:ext cx="21643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5 Shielded twisted pair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2"/>
          <p:cNvSpPr txBox="1"/>
          <p:nvPr>
            <p:ph type="title"/>
          </p:nvPr>
        </p:nvSpPr>
        <p:spPr>
          <a:xfrm>
            <a:off x="-1" y="0"/>
            <a:ext cx="6606073"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 SHIELDED TWISTED PAIR(STP)</a:t>
            </a:r>
            <a:br>
              <a:rPr b="1" lang="en-US">
                <a:solidFill>
                  <a:srgbClr val="273239"/>
                </a:solidFill>
                <a:latin typeface="Times New Roman"/>
                <a:ea typeface="Times New Roman"/>
                <a:cs typeface="Times New Roman"/>
                <a:sym typeface="Times New Roman"/>
              </a:rPr>
            </a:br>
            <a:endParaRPr/>
          </a:p>
        </p:txBody>
      </p:sp>
      <p:sp>
        <p:nvSpPr>
          <p:cNvPr id="177" name="Google Shape;177;p62"/>
          <p:cNvSpPr txBox="1"/>
          <p:nvPr>
            <p:ph idx="11" type="ftr"/>
          </p:nvPr>
        </p:nvSpPr>
        <p:spPr>
          <a:xfrm>
            <a:off x="-5" y="6332400"/>
            <a:ext cx="1879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78" name="Google Shape;178;p62"/>
          <p:cNvSpPr txBox="1"/>
          <p:nvPr/>
        </p:nvSpPr>
        <p:spPr>
          <a:xfrm>
            <a:off x="145199" y="874485"/>
            <a:ext cx="8921683" cy="4386802"/>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100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Advantages: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1" i="0" lang="en-US" sz="2000" u="none" cap="none" strike="noStrike">
                <a:solidFill>
                  <a:srgbClr val="273239"/>
                </a:solidFill>
                <a:latin typeface="Times New Roman"/>
                <a:ea typeface="Times New Roman"/>
                <a:cs typeface="Times New Roman"/>
                <a:sym typeface="Times New Roman"/>
              </a:rPr>
              <a:t> </a:t>
            </a:r>
            <a:r>
              <a:rPr b="0" i="0" lang="en-US" sz="2000" u="none" cap="none" strike="noStrike">
                <a:solidFill>
                  <a:srgbClr val="273239"/>
                </a:solidFill>
                <a:latin typeface="Times New Roman"/>
                <a:ea typeface="Times New Roman"/>
                <a:cs typeface="Times New Roman"/>
                <a:sym typeface="Times New Roman"/>
              </a:rPr>
              <a:t>Better performance at a higher data rate in comparison to UTP</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 Eliminates crosstalk</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Comparatively faster</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Comparatively difficult to install and manufacture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 More expensive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 Bulky</a:t>
            </a:r>
            <a:endParaRPr b="0" i="0" sz="2000" u="none" cap="none" strike="noStrike">
              <a:solidFill>
                <a:srgbClr val="000000"/>
              </a:solidFill>
              <a:latin typeface="Times New Roman"/>
              <a:ea typeface="Times New Roman"/>
              <a:cs typeface="Times New Roman"/>
              <a:sym typeface="Times New Roman"/>
            </a:endParaRPr>
          </a:p>
          <a:p>
            <a:pPr indent="-228600" lvl="0" marL="457200" marR="0" rtl="0" algn="l">
              <a:lnSpc>
                <a:spcPct val="90000"/>
              </a:lnSpc>
              <a:spcBef>
                <a:spcPts val="1000"/>
              </a:spcBef>
              <a:spcAft>
                <a:spcPts val="0"/>
              </a:spcAft>
              <a:buClr>
                <a:schemeClr val="dk1"/>
              </a:buClr>
              <a:buSzPts val="1800"/>
              <a:buFont typeface="Arial"/>
              <a:buNone/>
            </a:pPr>
            <a:r>
              <a:t/>
            </a:r>
            <a:endParaRPr b="1" i="0" sz="1600" u="none" cap="none" strike="noStrike">
              <a:solidFill>
                <a:srgbClr val="27323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COAXIAL CABLE</a:t>
            </a:r>
            <a:endParaRPr/>
          </a:p>
        </p:txBody>
      </p:sp>
      <p:sp>
        <p:nvSpPr>
          <p:cNvPr id="184" name="Google Shape;184;p11"/>
          <p:cNvSpPr txBox="1"/>
          <p:nvPr>
            <p:ph idx="11" type="ftr"/>
          </p:nvPr>
        </p:nvSpPr>
        <p:spPr>
          <a:xfrm>
            <a:off x="7" y="6381275"/>
            <a:ext cx="16323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85" name="Google Shape;185;p11"/>
          <p:cNvSpPr txBox="1"/>
          <p:nvPr>
            <p:ph idx="1" type="body"/>
          </p:nvPr>
        </p:nvSpPr>
        <p:spPr>
          <a:xfrm>
            <a:off x="156114" y="914040"/>
            <a:ext cx="8831771" cy="2416006"/>
          </a:xfrm>
          <a:prstGeom prst="rect">
            <a:avLst/>
          </a:prstGeom>
          <a:noFill/>
          <a:ln>
            <a:noFill/>
          </a:ln>
        </p:spPr>
        <p:txBody>
          <a:bodyPr anchorCtr="0" anchor="ctr" bIns="45700" lIns="91425" spcFirstLastPara="1" rIns="91425" wrap="square" tIns="45700">
            <a:spAutoFit/>
          </a:bodyPr>
          <a:lstStyle/>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has an outer plastic covering containing an insulation layer made of PVC or Teflon and 2 parallel conductors each having a separate insulated protection cover.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coaxial cable transmits information in two modes: Baseband mode(dedicated cable bandwidth) and Broadband mode(cable bandwidth is split into separate ranges).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Cable TVs and analog television networks widely use Coaxial cables. </a:t>
            </a:r>
            <a:endParaRPr sz="2000">
              <a:latin typeface="Times New Roman"/>
              <a:ea typeface="Times New Roman"/>
              <a:cs typeface="Times New Roman"/>
              <a:sym typeface="Times New Roman"/>
            </a:endParaRPr>
          </a:p>
        </p:txBody>
      </p:sp>
      <p:pic>
        <p:nvPicPr>
          <p:cNvPr id="186" name="Google Shape;186;p11"/>
          <p:cNvPicPr preferRelativeResize="0"/>
          <p:nvPr/>
        </p:nvPicPr>
        <p:blipFill rotWithShape="1">
          <a:blip r:embed="rId3">
            <a:alphaModFix/>
          </a:blip>
          <a:srcRect b="0" l="0" r="0" t="0"/>
          <a:stretch/>
        </p:blipFill>
        <p:spPr>
          <a:xfrm>
            <a:off x="499267" y="3527955"/>
            <a:ext cx="8488617" cy="2354810"/>
          </a:xfrm>
          <a:prstGeom prst="rect">
            <a:avLst/>
          </a:prstGeom>
          <a:noFill/>
          <a:ln>
            <a:noFill/>
          </a:ln>
        </p:spPr>
      </p:pic>
      <p:sp>
        <p:nvSpPr>
          <p:cNvPr id="187" name="Google Shape;187;p11"/>
          <p:cNvSpPr txBox="1"/>
          <p:nvPr/>
        </p:nvSpPr>
        <p:spPr>
          <a:xfrm>
            <a:off x="4077907" y="6080668"/>
            <a:ext cx="1632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6 Coaxial cable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0" y="0"/>
            <a:ext cx="6544019"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sz="2700"/>
              <a:t>ADVANTAGES AND DISADVANTAGES OF COAXIAL CABLES</a:t>
            </a:r>
            <a:endParaRPr sz="2700"/>
          </a:p>
        </p:txBody>
      </p:sp>
      <p:sp>
        <p:nvSpPr>
          <p:cNvPr id="193" name="Google Shape;193;p12"/>
          <p:cNvSpPr txBox="1"/>
          <p:nvPr>
            <p:ph idx="1" type="body"/>
          </p:nvPr>
        </p:nvSpPr>
        <p:spPr>
          <a:xfrm>
            <a:off x="203200" y="986970"/>
            <a:ext cx="8621486" cy="5061289"/>
          </a:xfrm>
          <a:prstGeom prst="rect">
            <a:avLst/>
          </a:prstGeom>
          <a:noFill/>
          <a:ln>
            <a:noFill/>
          </a:ln>
        </p:spPr>
        <p:txBody>
          <a:bodyPr anchorCtr="0" anchor="ctr" bIns="0" lIns="0" spcFirstLastPara="1" rIns="0" wrap="square" tIns="0">
            <a:normAutofit/>
          </a:bodyPr>
          <a:lstStyle/>
          <a:p>
            <a:pPr indent="0" lvl="0" marL="114300" rtl="0" algn="just">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Advantages: </a:t>
            </a:r>
            <a:endParaRPr sz="2000">
              <a:latin typeface="Times New Roman"/>
              <a:ea typeface="Times New Roman"/>
              <a:cs typeface="Times New Roman"/>
              <a:sym typeface="Times New Roman"/>
            </a:endParaRPr>
          </a:p>
          <a:p>
            <a:pPr indent="-342900" lvl="1" marL="9144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High Bandwidth</a:t>
            </a:r>
            <a:endParaRPr sz="2000">
              <a:latin typeface="Times New Roman"/>
              <a:ea typeface="Times New Roman"/>
              <a:cs typeface="Times New Roman"/>
              <a:sym typeface="Times New Roman"/>
            </a:endParaRPr>
          </a:p>
          <a:p>
            <a:pPr indent="-342900" lvl="1" marL="9144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Better noise Immunity</a:t>
            </a:r>
            <a:endParaRPr sz="2000">
              <a:latin typeface="Times New Roman"/>
              <a:ea typeface="Times New Roman"/>
              <a:cs typeface="Times New Roman"/>
              <a:sym typeface="Times New Roman"/>
            </a:endParaRPr>
          </a:p>
          <a:p>
            <a:pPr indent="-342900" lvl="1" marL="9144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Easy to install and expand</a:t>
            </a:r>
            <a:endParaRPr sz="2000">
              <a:latin typeface="Times New Roman"/>
              <a:ea typeface="Times New Roman"/>
              <a:cs typeface="Times New Roman"/>
              <a:sym typeface="Times New Roman"/>
            </a:endParaRPr>
          </a:p>
          <a:p>
            <a:pPr indent="-342900" lvl="1" marL="9144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Inexpensive</a:t>
            </a:r>
            <a:endParaRPr sz="20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Disadvantages:  </a:t>
            </a:r>
            <a:endParaRPr sz="2000">
              <a:latin typeface="Times New Roman"/>
              <a:ea typeface="Times New Roman"/>
              <a:cs typeface="Times New Roman"/>
              <a:sym typeface="Times New Roman"/>
            </a:endParaRPr>
          </a:p>
          <a:p>
            <a:pPr indent="-342900" lvl="1" marL="9144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Single cable failure can disrupt the entire network.</a:t>
            </a:r>
            <a:endParaRPr sz="2000">
              <a:latin typeface="Times New Roman"/>
              <a:ea typeface="Times New Roman"/>
              <a:cs typeface="Times New Roman"/>
              <a:sym typeface="Times New Roman"/>
            </a:endParaRPr>
          </a:p>
        </p:txBody>
      </p:sp>
      <p:sp>
        <p:nvSpPr>
          <p:cNvPr id="194" name="Google Shape;194;p12"/>
          <p:cNvSpPr txBox="1"/>
          <p:nvPr>
            <p:ph idx="11" type="ftr"/>
          </p:nvPr>
        </p:nvSpPr>
        <p:spPr>
          <a:xfrm>
            <a:off x="67817" y="6368925"/>
            <a:ext cx="1802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400"/>
              <a:buFont typeface="Times New Roman"/>
              <a:buNone/>
            </a:pPr>
            <a:r>
              <a:rPr b="1" lang="en-US"/>
              <a:t>OPTICAL FIBER CABLE</a:t>
            </a:r>
            <a:endParaRPr/>
          </a:p>
        </p:txBody>
      </p:sp>
      <p:sp>
        <p:nvSpPr>
          <p:cNvPr id="200" name="Google Shape;200;p13"/>
          <p:cNvSpPr txBox="1"/>
          <p:nvPr>
            <p:ph idx="11" type="ftr"/>
          </p:nvPr>
        </p:nvSpPr>
        <p:spPr>
          <a:xfrm>
            <a:off x="75132" y="6356525"/>
            <a:ext cx="1984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01" name="Google Shape;201;p13"/>
          <p:cNvSpPr txBox="1"/>
          <p:nvPr>
            <p:ph idx="1" type="body"/>
          </p:nvPr>
        </p:nvSpPr>
        <p:spPr>
          <a:xfrm>
            <a:off x="126694" y="914040"/>
            <a:ext cx="8885104" cy="2382398"/>
          </a:xfrm>
          <a:prstGeom prst="rect">
            <a:avLst/>
          </a:prstGeom>
          <a:noFill/>
          <a:ln>
            <a:noFill/>
          </a:ln>
        </p:spPr>
        <p:txBody>
          <a:bodyPr anchorCtr="0" anchor="t" bIns="0" lIns="0" spcFirstLastPara="1" rIns="0" wrap="square" tIns="0">
            <a:normAutofit fontScale="85000" lnSpcReduction="20000"/>
          </a:bodyPr>
          <a:lstStyle/>
          <a:p>
            <a:pPr indent="-342900" lvl="0" marL="457200" rtl="0" algn="just">
              <a:lnSpc>
                <a:spcPct val="120000"/>
              </a:lnSpc>
              <a:spcBef>
                <a:spcPts val="1000"/>
              </a:spcBef>
              <a:spcAft>
                <a:spcPts val="0"/>
              </a:spcAft>
              <a:buSzPct val="96255"/>
              <a:buChar char="•"/>
            </a:pPr>
            <a:r>
              <a:rPr lang="en-US" sz="2200">
                <a:solidFill>
                  <a:srgbClr val="273239"/>
                </a:solidFill>
                <a:latin typeface="Times New Roman"/>
                <a:ea typeface="Times New Roman"/>
                <a:cs typeface="Times New Roman"/>
                <a:sym typeface="Times New Roman"/>
              </a:rPr>
              <a:t>It uses the concept of reflection of light through a core made up of glass or plastic.</a:t>
            </a:r>
            <a:endParaRPr sz="22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ct val="96255"/>
              <a:buChar char="•"/>
            </a:pPr>
            <a:r>
              <a:rPr lang="en-US" sz="2200">
                <a:solidFill>
                  <a:srgbClr val="273239"/>
                </a:solidFill>
                <a:latin typeface="Times New Roman"/>
                <a:ea typeface="Times New Roman"/>
                <a:cs typeface="Times New Roman"/>
                <a:sym typeface="Times New Roman"/>
              </a:rPr>
              <a:t>The core is surrounded by a less dense glass or plastic covering called the cladding. </a:t>
            </a:r>
            <a:endParaRPr sz="22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ct val="96255"/>
              <a:buChar char="•"/>
            </a:pPr>
            <a:r>
              <a:rPr lang="en-US" sz="2200">
                <a:solidFill>
                  <a:srgbClr val="273239"/>
                </a:solidFill>
                <a:latin typeface="Times New Roman"/>
                <a:ea typeface="Times New Roman"/>
                <a:cs typeface="Times New Roman"/>
                <a:sym typeface="Times New Roman"/>
              </a:rPr>
              <a:t>It is used for the transmission of large volumes of data. </a:t>
            </a:r>
            <a:endParaRPr sz="22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ct val="96255"/>
              <a:buChar char="•"/>
            </a:pPr>
            <a:r>
              <a:rPr lang="en-US" sz="2200">
                <a:solidFill>
                  <a:srgbClr val="273239"/>
                </a:solidFill>
                <a:latin typeface="Times New Roman"/>
                <a:ea typeface="Times New Roman"/>
                <a:cs typeface="Times New Roman"/>
                <a:sym typeface="Times New Roman"/>
              </a:rPr>
              <a:t>The cable can be unidirectional or bidirectional. </a:t>
            </a:r>
            <a:endParaRPr sz="2200">
              <a:latin typeface="Times New Roman"/>
              <a:ea typeface="Times New Roman"/>
              <a:cs typeface="Times New Roman"/>
              <a:sym typeface="Times New Roman"/>
            </a:endParaRPr>
          </a:p>
          <a:p>
            <a:pPr indent="-342900" lvl="0" marL="457200" rtl="0" algn="just">
              <a:lnSpc>
                <a:spcPct val="120000"/>
              </a:lnSpc>
              <a:spcBef>
                <a:spcPts val="1000"/>
              </a:spcBef>
              <a:spcAft>
                <a:spcPts val="0"/>
              </a:spcAft>
              <a:buSzPct val="96255"/>
              <a:buChar char="•"/>
            </a:pPr>
            <a:r>
              <a:rPr lang="en-US" sz="2200">
                <a:solidFill>
                  <a:srgbClr val="273239"/>
                </a:solidFill>
                <a:latin typeface="Times New Roman"/>
                <a:ea typeface="Times New Roman"/>
                <a:cs typeface="Times New Roman"/>
                <a:sym typeface="Times New Roman"/>
              </a:rPr>
              <a:t>The WDM (Wavelength Division Multiplexer) supports two modes, namely unidirectional and bidirectional mode.</a:t>
            </a:r>
            <a:endParaRPr sz="22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ct val="147058"/>
              <a:buFont typeface="Times New Roman"/>
              <a:buNone/>
            </a:pPr>
            <a:r>
              <a:t/>
            </a:r>
            <a:endParaRPr/>
          </a:p>
        </p:txBody>
      </p:sp>
      <p:pic>
        <p:nvPicPr>
          <p:cNvPr descr="Lightbox" id="202" name="Google Shape;202;p13"/>
          <p:cNvPicPr preferRelativeResize="0"/>
          <p:nvPr/>
        </p:nvPicPr>
        <p:blipFill rotWithShape="1">
          <a:blip r:embed="rId3">
            <a:alphaModFix/>
          </a:blip>
          <a:srcRect b="0" l="0" r="0" t="0"/>
          <a:stretch/>
        </p:blipFill>
        <p:spPr>
          <a:xfrm>
            <a:off x="126694" y="3561562"/>
            <a:ext cx="8735138" cy="2299411"/>
          </a:xfrm>
          <a:prstGeom prst="rect">
            <a:avLst/>
          </a:prstGeom>
          <a:noFill/>
          <a:ln>
            <a:noFill/>
          </a:ln>
        </p:spPr>
      </p:pic>
      <p:sp>
        <p:nvSpPr>
          <p:cNvPr id="203" name="Google Shape;203;p13"/>
          <p:cNvSpPr txBox="1"/>
          <p:nvPr/>
        </p:nvSpPr>
        <p:spPr>
          <a:xfrm>
            <a:off x="3815806" y="6048714"/>
            <a:ext cx="19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7 Optical fiber cable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OPTICAL FIBER CABLE</a:t>
            </a:r>
            <a:endParaRPr/>
          </a:p>
        </p:txBody>
      </p:sp>
      <p:sp>
        <p:nvSpPr>
          <p:cNvPr id="209" name="Google Shape;209;p14"/>
          <p:cNvSpPr txBox="1"/>
          <p:nvPr>
            <p:ph idx="11" type="ftr"/>
          </p:nvPr>
        </p:nvSpPr>
        <p:spPr>
          <a:xfrm>
            <a:off x="7" y="6381275"/>
            <a:ext cx="1510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10" name="Google Shape;210;p14"/>
          <p:cNvPicPr preferRelativeResize="0"/>
          <p:nvPr/>
        </p:nvPicPr>
        <p:blipFill rotWithShape="1">
          <a:blip r:embed="rId3">
            <a:alphaModFix/>
          </a:blip>
          <a:srcRect b="0" l="0" r="0" t="0"/>
          <a:stretch/>
        </p:blipFill>
        <p:spPr>
          <a:xfrm>
            <a:off x="250218" y="914040"/>
            <a:ext cx="8308975" cy="1584325"/>
          </a:xfrm>
          <a:prstGeom prst="rect">
            <a:avLst/>
          </a:prstGeom>
          <a:noFill/>
          <a:ln>
            <a:noFill/>
          </a:ln>
        </p:spPr>
      </p:pic>
      <p:sp>
        <p:nvSpPr>
          <p:cNvPr id="211" name="Google Shape;211;p14"/>
          <p:cNvSpPr txBox="1"/>
          <p:nvPr/>
        </p:nvSpPr>
        <p:spPr>
          <a:xfrm>
            <a:off x="434007" y="2981939"/>
            <a:ext cx="7743094" cy="3334206"/>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100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Advantages: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Greater capacity</a:t>
            </a:r>
            <a:endParaRPr b="0" i="0" sz="2000" u="none" cap="none" strike="noStrike">
              <a:solidFill>
                <a:srgbClr val="000000"/>
              </a:solidFill>
              <a:latin typeface="Times New Roman"/>
              <a:ea typeface="Times New Roman"/>
              <a:cs typeface="Times New Roman"/>
              <a:sym typeface="Times New Roman"/>
            </a:endParaRPr>
          </a:p>
          <a:p>
            <a:pPr indent="-342900" lvl="1"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Data rates of hundreds of Gbps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Smaller size &amp; weight</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Lower attenuation</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Electromagnetic isolation</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Greater repeater spacing</a:t>
            </a:r>
            <a:endParaRPr b="0" i="0" sz="2000" u="none" cap="none" strike="noStrike">
              <a:solidFill>
                <a:srgbClr val="000000"/>
              </a:solidFill>
              <a:latin typeface="Times New Roman"/>
              <a:ea typeface="Times New Roman"/>
              <a:cs typeface="Times New Roman"/>
              <a:sym typeface="Times New Roman"/>
            </a:endParaRPr>
          </a:p>
          <a:p>
            <a:pPr indent="-342900" lvl="1"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10s of km at least</a:t>
            </a:r>
            <a:endParaRPr b="0" i="0" sz="2000" u="none" cap="none" strike="noStrike">
              <a:solidFill>
                <a:srgbClr val="000000"/>
              </a:solidFill>
              <a:latin typeface="Times New Roman"/>
              <a:ea typeface="Times New Roman"/>
              <a:cs typeface="Times New Roman"/>
              <a:sym typeface="Times New Roman"/>
            </a:endParaRPr>
          </a:p>
        </p:txBody>
      </p:sp>
      <p:sp>
        <p:nvSpPr>
          <p:cNvPr id="212" name="Google Shape;212;p14"/>
          <p:cNvSpPr txBox="1"/>
          <p:nvPr/>
        </p:nvSpPr>
        <p:spPr>
          <a:xfrm>
            <a:off x="3756752" y="2586263"/>
            <a:ext cx="19848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8 Optical fiber cable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OPTICAL FIBER CABLE</a:t>
            </a:r>
            <a:endParaRPr/>
          </a:p>
        </p:txBody>
      </p:sp>
      <p:sp>
        <p:nvSpPr>
          <p:cNvPr id="218" name="Google Shape;218;p15"/>
          <p:cNvSpPr txBox="1"/>
          <p:nvPr>
            <p:ph idx="1" type="body"/>
          </p:nvPr>
        </p:nvSpPr>
        <p:spPr>
          <a:xfrm>
            <a:off x="267631" y="914040"/>
            <a:ext cx="8010195" cy="397728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2800"/>
              <a:buFont typeface="Times New Roman"/>
              <a:buNone/>
            </a:pPr>
            <a:r>
              <a:rPr b="1" i="0" lang="en-US" sz="2000" u="none" cap="none" strike="noStrike">
                <a:solidFill>
                  <a:schemeClr val="dk1"/>
                </a:solidFill>
                <a:latin typeface="Times New Roman"/>
                <a:ea typeface="Times New Roman"/>
                <a:cs typeface="Times New Roman"/>
                <a:sym typeface="Times New Roman"/>
              </a:rPr>
              <a:t>Applications:</a:t>
            </a:r>
            <a:endParaRPr sz="20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Long-haul trunks</a:t>
            </a:r>
            <a:endParaRPr sz="20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Metropolitan trunks</a:t>
            </a:r>
            <a:endParaRPr sz="20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Rural exchange trunks</a:t>
            </a:r>
            <a:endParaRPr sz="20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Subscriber loops</a:t>
            </a:r>
            <a:endParaRPr sz="20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LANs</a:t>
            </a:r>
            <a:endParaRPr sz="20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19" name="Google Shape;219;p15"/>
          <p:cNvSpPr txBox="1"/>
          <p:nvPr>
            <p:ph idx="11" type="ftr"/>
          </p:nvPr>
        </p:nvSpPr>
        <p:spPr>
          <a:xfrm>
            <a:off x="50377" y="6331775"/>
            <a:ext cx="18945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idx="11" type="ftr"/>
          </p:nvPr>
        </p:nvSpPr>
        <p:spPr>
          <a:xfrm>
            <a:off x="97582" y="6290418"/>
            <a:ext cx="22416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25" name="Google Shape;225;p16"/>
          <p:cNvSpPr txBox="1"/>
          <p:nvPr>
            <p:ph idx="4294967295" type="title"/>
          </p:nvPr>
        </p:nvSpPr>
        <p:spPr>
          <a:xfrm>
            <a:off x="0" y="0"/>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73239"/>
              </a:buClr>
              <a:buSzPts val="2800"/>
              <a:buFont typeface="Arial"/>
              <a:buNone/>
            </a:pPr>
            <a:r>
              <a:rPr b="1" lang="en-US"/>
              <a:t>UNGUIDED MEDIA</a:t>
            </a:r>
            <a:endParaRPr/>
          </a:p>
        </p:txBody>
      </p:sp>
      <p:sp>
        <p:nvSpPr>
          <p:cNvPr id="226" name="Google Shape;226;p16"/>
          <p:cNvSpPr txBox="1"/>
          <p:nvPr/>
        </p:nvSpPr>
        <p:spPr>
          <a:xfrm>
            <a:off x="361196" y="914400"/>
            <a:ext cx="7980371" cy="3205965"/>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It is also referred to as Wireless or Unbounded transmission media.</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No physical medium is required for the transmission of electromagnetic signals.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Features of Unguided Media: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 signal is broadcasted through air</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Less Secure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Used for larger distances</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Electromagnetic spectrum of Unguided media shown below:</a:t>
            </a:r>
            <a:endParaRPr b="0" i="0" sz="2000" u="none" cap="none" strike="noStrike">
              <a:solidFill>
                <a:srgbClr val="000000"/>
              </a:solidFill>
              <a:latin typeface="Times New Roman"/>
              <a:ea typeface="Times New Roman"/>
              <a:cs typeface="Times New Roman"/>
              <a:sym typeface="Times New Roman"/>
            </a:endParaRPr>
          </a:p>
        </p:txBody>
      </p:sp>
      <p:pic>
        <p:nvPicPr>
          <p:cNvPr id="227" name="Google Shape;227;p16"/>
          <p:cNvPicPr preferRelativeResize="0"/>
          <p:nvPr/>
        </p:nvPicPr>
        <p:blipFill rotWithShape="1">
          <a:blip r:embed="rId3">
            <a:alphaModFix/>
          </a:blip>
          <a:srcRect b="0" l="0" r="0" t="0"/>
          <a:stretch/>
        </p:blipFill>
        <p:spPr>
          <a:xfrm>
            <a:off x="660818" y="4120374"/>
            <a:ext cx="7381134" cy="1966450"/>
          </a:xfrm>
          <a:prstGeom prst="rect">
            <a:avLst/>
          </a:prstGeom>
          <a:noFill/>
          <a:ln>
            <a:noFill/>
          </a:ln>
        </p:spPr>
      </p:pic>
      <p:sp>
        <p:nvSpPr>
          <p:cNvPr id="228" name="Google Shape;228;p16"/>
          <p:cNvSpPr txBox="1"/>
          <p:nvPr/>
        </p:nvSpPr>
        <p:spPr>
          <a:xfrm>
            <a:off x="3938213" y="6318932"/>
            <a:ext cx="1840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9 Unguided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idx="11" type="ftr"/>
          </p:nvPr>
        </p:nvSpPr>
        <p:spPr>
          <a:xfrm>
            <a:off x="110957" y="6319375"/>
            <a:ext cx="20445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34" name="Google Shape;234;p17"/>
          <p:cNvSpPr txBox="1"/>
          <p:nvPr/>
        </p:nvSpPr>
        <p:spPr>
          <a:xfrm>
            <a:off x="283684" y="797851"/>
            <a:ext cx="8576632" cy="1928693"/>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1000"/>
              </a:spcBef>
              <a:spcAft>
                <a:spcPts val="0"/>
              </a:spcAft>
              <a:buClr>
                <a:srgbClr val="000000"/>
              </a:buClr>
              <a:buSzPts val="1600"/>
              <a:buFont typeface="Arial"/>
              <a:buNone/>
            </a:pPr>
            <a:r>
              <a:rPr b="0" i="0" lang="en-US" sz="2000" u="none" cap="none" strike="noStrike">
                <a:solidFill>
                  <a:srgbClr val="273239"/>
                </a:solidFill>
                <a:latin typeface="Times New Roman"/>
                <a:ea typeface="Times New Roman"/>
                <a:cs typeface="Times New Roman"/>
                <a:sym typeface="Times New Roman"/>
              </a:rPr>
              <a:t>There are 3 types of Signals transmitted through unguided media: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600"/>
              <a:buFont typeface="Arial"/>
              <a:buNone/>
            </a:pPr>
            <a:r>
              <a:rPr b="0" i="0" lang="en-US" sz="2000" u="none" cap="none" strike="noStrike">
                <a:solidFill>
                  <a:srgbClr val="273239"/>
                </a:solidFill>
                <a:latin typeface="Times New Roman"/>
                <a:ea typeface="Times New Roman"/>
                <a:cs typeface="Times New Roman"/>
                <a:sym typeface="Times New Roman"/>
              </a:rPr>
              <a:t>             (i)   Radio waves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600"/>
              <a:buFont typeface="Arial"/>
              <a:buNone/>
            </a:pPr>
            <a:r>
              <a:rPr b="0" i="0" lang="en-US" sz="2000" u="none" cap="none" strike="noStrike">
                <a:solidFill>
                  <a:srgbClr val="273239"/>
                </a:solidFill>
                <a:latin typeface="Times New Roman"/>
                <a:ea typeface="Times New Roman"/>
                <a:cs typeface="Times New Roman"/>
                <a:sym typeface="Times New Roman"/>
              </a:rPr>
              <a:t>            (ii)   Microwaves</a:t>
            </a:r>
            <a:endParaRPr b="0" i="0" sz="20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600"/>
              <a:buFont typeface="Arial"/>
              <a:buNone/>
            </a:pPr>
            <a:r>
              <a:rPr b="0" i="0" lang="en-US" sz="2000" u="none" cap="none" strike="noStrike">
                <a:solidFill>
                  <a:srgbClr val="273239"/>
                </a:solidFill>
                <a:latin typeface="Times New Roman"/>
                <a:ea typeface="Times New Roman"/>
                <a:cs typeface="Times New Roman"/>
                <a:sym typeface="Times New Roman"/>
              </a:rPr>
              <a:t>            (iii)  Infrared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17"/>
          <p:cNvPicPr preferRelativeResize="0"/>
          <p:nvPr/>
        </p:nvPicPr>
        <p:blipFill rotWithShape="1">
          <a:blip r:embed="rId3">
            <a:alphaModFix/>
          </a:blip>
          <a:srcRect b="0" l="0" r="0" t="0"/>
          <a:stretch/>
        </p:blipFill>
        <p:spPr>
          <a:xfrm>
            <a:off x="457559" y="2726544"/>
            <a:ext cx="8239125" cy="2771775"/>
          </a:xfrm>
          <a:prstGeom prst="rect">
            <a:avLst/>
          </a:prstGeom>
          <a:noFill/>
          <a:ln>
            <a:noFill/>
          </a:ln>
        </p:spPr>
      </p:pic>
      <p:sp>
        <p:nvSpPr>
          <p:cNvPr id="236" name="Google Shape;236;p17"/>
          <p:cNvSpPr txBox="1"/>
          <p:nvPr/>
        </p:nvSpPr>
        <p:spPr>
          <a:xfrm>
            <a:off x="279918" y="254872"/>
            <a:ext cx="487058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UNGUIDED MEDIA</a:t>
            </a:r>
            <a:endParaRPr b="0" i="0" sz="1400" u="none" cap="none" strike="noStrike">
              <a:solidFill>
                <a:srgbClr val="000000"/>
              </a:solidFill>
              <a:latin typeface="Arial"/>
              <a:ea typeface="Arial"/>
              <a:cs typeface="Arial"/>
              <a:sym typeface="Arial"/>
            </a:endParaRPr>
          </a:p>
        </p:txBody>
      </p:sp>
      <p:sp>
        <p:nvSpPr>
          <p:cNvPr id="237" name="Google Shape;237;p17"/>
          <p:cNvSpPr txBox="1"/>
          <p:nvPr/>
        </p:nvSpPr>
        <p:spPr>
          <a:xfrm>
            <a:off x="2974554" y="5761822"/>
            <a:ext cx="19303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10 Unguided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INFRARED</a:t>
            </a:r>
            <a:endParaRPr b="1"/>
          </a:p>
        </p:txBody>
      </p:sp>
      <p:sp>
        <p:nvSpPr>
          <p:cNvPr id="243" name="Google Shape;243;p18"/>
          <p:cNvSpPr txBox="1"/>
          <p:nvPr>
            <p:ph idx="1" type="body"/>
          </p:nvPr>
        </p:nvSpPr>
        <p:spPr>
          <a:xfrm>
            <a:off x="181778" y="914040"/>
            <a:ext cx="8807986" cy="5442480"/>
          </a:xfrm>
          <a:prstGeom prst="rect">
            <a:avLst/>
          </a:prstGeom>
          <a:noFill/>
          <a:ln>
            <a:noFill/>
          </a:ln>
        </p:spPr>
        <p:txBody>
          <a:bodyPr anchorCtr="0" anchor="t" bIns="0" lIns="0" spcFirstLastPara="1" rIns="0" wrap="square" tIns="0">
            <a:normAutofit lnSpcReduction="10000"/>
          </a:bodyPr>
          <a:lstStyle/>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Infrared is used for short-range communication like TV remotes, mobile phones, personal computers etc. </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science, the Infrared is part of a spectrum that is not visible to the human eye. </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limitation of infrared rays is that they cannot penetrate any obstacles and can only use for short-range. </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Also, Infrared is used in night vision cameras as it has thermal properties. The frequency range of infrared rays 300GHz – 400THz.</a:t>
            </a:r>
            <a:endParaRPr/>
          </a:p>
          <a:p>
            <a:pPr indent="-228600" lvl="0" marL="457200" rtl="0" algn="just">
              <a:lnSpc>
                <a:spcPct val="10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just">
              <a:lnSpc>
                <a:spcPct val="10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Advantage and Disadvantage:</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Infrared is one of the secure wireless communication mediums as it is used for short-range. Also, unlike other wireless mediums, infrared is quite inexpensive, and this is some reason it is used in many electronic devices.</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Disadvantage part of Infrared waves is that they can only be used in short-range communication. Also, they cannot penetrate any obstacles like walls or any building.</a:t>
            </a:r>
            <a:endParaRPr sz="20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p:txBody>
      </p:sp>
      <p:sp>
        <p:nvSpPr>
          <p:cNvPr id="244" name="Google Shape;244;p18"/>
          <p:cNvSpPr txBox="1"/>
          <p:nvPr>
            <p:ph idx="11" type="ftr"/>
          </p:nvPr>
        </p:nvSpPr>
        <p:spPr>
          <a:xfrm>
            <a:off x="67824" y="6307000"/>
            <a:ext cx="21741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103" name="Google Shape;103;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4" name="Google Shape;104;p2"/>
          <p:cNvSpPr txBox="1"/>
          <p:nvPr>
            <p:ph idx="1" type="body"/>
          </p:nvPr>
        </p:nvSpPr>
        <p:spPr>
          <a:xfrm>
            <a:off x="168990" y="963516"/>
            <a:ext cx="7826002" cy="4039737"/>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Transmission Media (Cable Media)</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b="0" i="0" lang="en-US" sz="2000" u="none" cap="none" strike="noStrike">
                <a:solidFill>
                  <a:schemeClr val="dk1"/>
                </a:solidFill>
                <a:latin typeface="Times New Roman"/>
                <a:ea typeface="Times New Roman"/>
                <a:cs typeface="Times New Roman"/>
                <a:sym typeface="Times New Roman"/>
              </a:rPr>
              <a:t>Wireless Media (Cellular Phones, </a:t>
            </a:r>
            <a:r>
              <a:rPr lang="en-US" sz="2000">
                <a:latin typeface="Times New Roman"/>
                <a:ea typeface="Times New Roman"/>
                <a:cs typeface="Times New Roman"/>
                <a:sym typeface="Times New Roman"/>
              </a:rPr>
              <a:t>S</a:t>
            </a:r>
            <a:r>
              <a:rPr b="0" i="0" lang="en-US" sz="2000" u="none" cap="none" strike="noStrike">
                <a:solidFill>
                  <a:schemeClr val="dk1"/>
                </a:solidFill>
                <a:latin typeface="Times New Roman"/>
                <a:ea typeface="Times New Roman"/>
                <a:cs typeface="Times New Roman"/>
                <a:sym typeface="Times New Roman"/>
              </a:rPr>
              <a:t>atellite Networks)</a:t>
            </a:r>
            <a:endParaRPr sz="2000">
              <a:latin typeface="Times New Roman"/>
              <a:ea typeface="Times New Roman"/>
              <a:cs typeface="Times New Roman"/>
              <a:sym typeface="Times New Roman"/>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Types of Connecting Devices (Hub, Switch, Routers)</a:t>
            </a:r>
            <a:endParaRPr b="0" i="0" sz="2000" u="none" cap="none" strike="noStrike">
              <a:solidFill>
                <a:schemeClr val="dk1"/>
              </a:solidFill>
              <a:latin typeface="Times New Roman"/>
              <a:ea typeface="Times New Roman"/>
              <a:cs typeface="Times New Roman"/>
              <a:sym typeface="Times New Roman"/>
            </a:endParaRPr>
          </a:p>
        </p:txBody>
      </p:sp>
      <p:sp>
        <p:nvSpPr>
          <p:cNvPr id="105" name="Google Shape;105;p2"/>
          <p:cNvSpPr txBox="1"/>
          <p:nvPr>
            <p:ph idx="11" type="ftr"/>
          </p:nvPr>
        </p:nvSpPr>
        <p:spPr>
          <a:xfrm>
            <a:off x="104968" y="6356525"/>
            <a:ext cx="2136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lang="en-US"/>
              <a:t> </a:t>
            </a:r>
            <a:r>
              <a:rPr b="1" lang="en-US"/>
              <a:t>INFRARED</a:t>
            </a:r>
            <a:endParaRPr/>
          </a:p>
        </p:txBody>
      </p:sp>
      <p:sp>
        <p:nvSpPr>
          <p:cNvPr id="250" name="Google Shape;250;p19"/>
          <p:cNvSpPr txBox="1"/>
          <p:nvPr>
            <p:ph idx="11" type="ftr"/>
          </p:nvPr>
        </p:nvSpPr>
        <p:spPr>
          <a:xfrm>
            <a:off x="91617" y="6356525"/>
            <a:ext cx="1617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
        <p:nvSpPr>
          <p:cNvPr id="251" name="Google Shape;251;p19"/>
          <p:cNvSpPr txBox="1"/>
          <p:nvPr>
            <p:ph idx="1" type="body"/>
          </p:nvPr>
        </p:nvSpPr>
        <p:spPr>
          <a:xfrm>
            <a:off x="457200" y="1604963"/>
            <a:ext cx="8229600" cy="2436564"/>
          </a:xfrm>
          <a:prstGeom prst="rect">
            <a:avLst/>
          </a:prstGeom>
          <a:solidFill>
            <a:srgbClr val="99FF33"/>
          </a:solidFill>
          <a:ln>
            <a:noFill/>
          </a:ln>
        </p:spPr>
        <p:txBody>
          <a:bodyPr anchorCtr="0" anchor="t" bIns="0" lIns="0" spcFirstLastPara="1" rIns="0" wrap="square" tIns="0">
            <a:spAutoFit/>
          </a:bodyPr>
          <a:lstStyle/>
          <a:p>
            <a:pPr indent="0" lvl="0" marL="114300" marR="0" rtl="0" algn="just">
              <a:lnSpc>
                <a:spcPct val="250000"/>
              </a:lnSpc>
              <a:spcBef>
                <a:spcPts val="1000"/>
              </a:spcBef>
              <a:spcAft>
                <a:spcPts val="0"/>
              </a:spcAft>
              <a:buClr>
                <a:schemeClr val="dk1"/>
              </a:buClr>
              <a:buSzPts val="1800"/>
              <a:buFont typeface="Arial"/>
              <a:buNone/>
            </a:pPr>
            <a:r>
              <a:rPr b="1" i="0" lang="en-US" sz="2000" u="none" cap="none" strike="noStrike">
                <a:solidFill>
                  <a:schemeClr val="dk1"/>
                </a:solidFill>
                <a:latin typeface="Times New Roman"/>
                <a:ea typeface="Times New Roman"/>
                <a:cs typeface="Times New Roman"/>
                <a:sym typeface="Times New Roman"/>
              </a:rPr>
              <a:t>INFRARED SIGNALS CAN BE USED FOR SHORT-RANGE COMMUNICATION IN A CLOSED AREA USING LINE-OF-SIGHT PROPAGATION.</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000"/>
              <a:buFont typeface="Times New Roman"/>
              <a:buNone/>
            </a:pPr>
            <a:r>
              <a:rPr b="1" lang="en-US"/>
              <a:t>RADIO WAVES</a:t>
            </a:r>
            <a:endParaRPr/>
          </a:p>
        </p:txBody>
      </p:sp>
      <p:sp>
        <p:nvSpPr>
          <p:cNvPr id="257" name="Google Shape;257;p20"/>
          <p:cNvSpPr txBox="1"/>
          <p:nvPr>
            <p:ph idx="11" type="ftr"/>
          </p:nvPr>
        </p:nvSpPr>
        <p:spPr>
          <a:xfrm>
            <a:off x="92591" y="6356519"/>
            <a:ext cx="23685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58" name="Google Shape;258;p20"/>
          <p:cNvSpPr txBox="1"/>
          <p:nvPr/>
        </p:nvSpPr>
        <p:spPr>
          <a:xfrm>
            <a:off x="204199" y="903974"/>
            <a:ext cx="8851666" cy="2267247"/>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To overcome the limitation of Infrared ,we are using Radio waves.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They can travel large distances as well as can penetrate through buildings.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 requirement of radio waves is antennas, sending antennas where one can transmit its message and the other is receiving antennas.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Frequency Range:3KHz – 1GHz.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AM and FM radios and cordless phones use Radio waves for transmission. </a:t>
            </a:r>
            <a:endParaRPr b="0" i="0" sz="2000" u="none" cap="none" strike="noStrike">
              <a:solidFill>
                <a:srgbClr val="273239"/>
              </a:solidFill>
              <a:latin typeface="Times New Roman"/>
              <a:ea typeface="Times New Roman"/>
              <a:cs typeface="Times New Roman"/>
              <a:sym typeface="Times New Roman"/>
            </a:endParaRPr>
          </a:p>
        </p:txBody>
      </p:sp>
      <p:pic>
        <p:nvPicPr>
          <p:cNvPr descr="Lightbox" id="259" name="Google Shape;259;p20"/>
          <p:cNvPicPr preferRelativeResize="0"/>
          <p:nvPr/>
        </p:nvPicPr>
        <p:blipFill rotWithShape="1">
          <a:blip r:embed="rId3">
            <a:alphaModFix/>
          </a:blip>
          <a:srcRect b="0" l="0" r="0" t="0"/>
          <a:stretch/>
        </p:blipFill>
        <p:spPr>
          <a:xfrm>
            <a:off x="431794" y="3368943"/>
            <a:ext cx="7856376" cy="2789854"/>
          </a:xfrm>
          <a:prstGeom prst="rect">
            <a:avLst/>
          </a:prstGeom>
          <a:noFill/>
          <a:ln>
            <a:noFill/>
          </a:ln>
        </p:spPr>
      </p:pic>
      <p:sp>
        <p:nvSpPr>
          <p:cNvPr id="260" name="Google Shape;260;p20"/>
          <p:cNvSpPr txBox="1"/>
          <p:nvPr/>
        </p:nvSpPr>
        <p:spPr>
          <a:xfrm>
            <a:off x="3976410" y="6255832"/>
            <a:ext cx="1662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11 Radio waves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a:t> </a:t>
            </a:r>
            <a:r>
              <a:rPr b="1" lang="en-US"/>
              <a:t>RADIO WAVES</a:t>
            </a:r>
            <a:endParaRPr/>
          </a:p>
        </p:txBody>
      </p:sp>
      <p:sp>
        <p:nvSpPr>
          <p:cNvPr id="266" name="Google Shape;266;p21"/>
          <p:cNvSpPr txBox="1"/>
          <p:nvPr>
            <p:ph idx="11" type="ftr"/>
          </p:nvPr>
        </p:nvSpPr>
        <p:spPr>
          <a:xfrm>
            <a:off x="352542" y="6356525"/>
            <a:ext cx="1716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67" name="Google Shape;267;p21"/>
          <p:cNvSpPr/>
          <p:nvPr/>
        </p:nvSpPr>
        <p:spPr>
          <a:xfrm>
            <a:off x="352540" y="3879286"/>
            <a:ext cx="8615190" cy="156966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just">
              <a:lnSpc>
                <a:spcPct val="250000"/>
              </a:lnSpc>
              <a:spcBef>
                <a:spcPts val="0"/>
              </a:spcBef>
              <a:spcAft>
                <a:spcPts val="0"/>
              </a:spcAft>
              <a:buClr>
                <a:srgbClr val="000000"/>
              </a:buClr>
              <a:buSzPts val="3200"/>
              <a:buFont typeface="Arial"/>
              <a:buNone/>
            </a:pPr>
            <a:r>
              <a:rPr b="1" i="0" lang="en-US" sz="2000" u="none" cap="none" strike="noStrike">
                <a:solidFill>
                  <a:schemeClr val="dk1"/>
                </a:solidFill>
                <a:latin typeface="Times New Roman"/>
                <a:ea typeface="Times New Roman"/>
                <a:cs typeface="Times New Roman"/>
                <a:sym typeface="Times New Roman"/>
              </a:rPr>
              <a:t>RADIO WAVES ARE USED FOR MULTICAST COMMUNICATIONS, SUCH AS RADIO AND TELEVISION, AND PAGING SYSTEMS.</a:t>
            </a:r>
            <a:endParaRPr b="0" i="0" sz="1050" u="none" cap="none" strike="noStrike">
              <a:solidFill>
                <a:srgbClr val="000000"/>
              </a:solidFill>
              <a:latin typeface="Times New Roman"/>
              <a:ea typeface="Times New Roman"/>
              <a:cs typeface="Times New Roman"/>
              <a:sym typeface="Times New Roman"/>
            </a:endParaRPr>
          </a:p>
        </p:txBody>
      </p:sp>
      <p:sp>
        <p:nvSpPr>
          <p:cNvPr id="268" name="Google Shape;268;p21"/>
          <p:cNvSpPr txBox="1"/>
          <p:nvPr/>
        </p:nvSpPr>
        <p:spPr>
          <a:xfrm>
            <a:off x="139510" y="914040"/>
            <a:ext cx="8927372" cy="2693005"/>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Advantage and Disadvantage: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Radio waves have some advantages like they can travel long distances in all directions and can pass through any obstacles,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Since they are wireless communication mediums so there is no need of digging and spreading wires.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Radio waves have some disadvantages too like radio waves are not effective in bad weather conditions, and they are less secure as they can travel large distances.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 MICROWAVES</a:t>
            </a:r>
            <a:endParaRPr/>
          </a:p>
        </p:txBody>
      </p:sp>
      <p:sp>
        <p:nvSpPr>
          <p:cNvPr id="274" name="Google Shape;274;p22"/>
          <p:cNvSpPr txBox="1"/>
          <p:nvPr>
            <p:ph idx="11" type="ftr"/>
          </p:nvPr>
        </p:nvSpPr>
        <p:spPr>
          <a:xfrm>
            <a:off x="352542" y="6356525"/>
            <a:ext cx="20133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75" name="Google Shape;275;p22"/>
          <p:cNvSpPr txBox="1"/>
          <p:nvPr/>
        </p:nvSpPr>
        <p:spPr>
          <a:xfrm>
            <a:off x="202889" y="783734"/>
            <a:ext cx="8775857" cy="3247002"/>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are a line of sight transmission, meaning both the antennas sending and receiving should be properly aligned. Also, the distance covered by the signal is directly proportional to the height of the antenna.</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 Microwaves have a frequency Range between 1GHz – 300GHz. Basically, we used Microwaves in mobile phones communication and television distribution.</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Unlike radio waves, they are unidirectional, as they can move in only one direction, and therefore it is used in point-to-point communication or unicast communication such as radar and satellite.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are used in mobile phones communication and television distribution.</a:t>
            </a:r>
            <a:endParaRPr b="0" i="0" sz="2000" u="none" cap="none" strike="noStrike">
              <a:solidFill>
                <a:srgbClr val="000000"/>
              </a:solidFill>
              <a:latin typeface="Times New Roman"/>
              <a:ea typeface="Times New Roman"/>
              <a:cs typeface="Times New Roman"/>
              <a:sym typeface="Times New Roman"/>
            </a:endParaRPr>
          </a:p>
        </p:txBody>
      </p:sp>
      <p:sp>
        <p:nvSpPr>
          <p:cNvPr id="276" name="Google Shape;276;p22"/>
          <p:cNvSpPr/>
          <p:nvPr/>
        </p:nvSpPr>
        <p:spPr>
          <a:xfrm>
            <a:off x="202888" y="4291180"/>
            <a:ext cx="8775857" cy="2062103"/>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just">
              <a:lnSpc>
                <a:spcPct val="200000"/>
              </a:lnSpc>
              <a:spcBef>
                <a:spcPts val="0"/>
              </a:spcBef>
              <a:spcAft>
                <a:spcPts val="0"/>
              </a:spcAft>
              <a:buClr>
                <a:srgbClr val="000000"/>
              </a:buClr>
              <a:buSzPts val="3200"/>
              <a:buFont typeface="Arial"/>
              <a:buNone/>
            </a:pPr>
            <a:r>
              <a:rPr b="1" i="0" lang="en-US" sz="2000" u="none" cap="none" strike="noStrike">
                <a:solidFill>
                  <a:srgbClr val="000000"/>
                </a:solidFill>
                <a:latin typeface="Times New Roman"/>
                <a:ea typeface="Times New Roman"/>
                <a:cs typeface="Times New Roman"/>
                <a:sym typeface="Times New Roman"/>
              </a:rPr>
              <a:t>Microwaves are used for unicast communication such as cellular telephones, satellite networks, and wireless LANs.</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MICROWAVES</a:t>
            </a:r>
            <a:endParaRPr/>
          </a:p>
        </p:txBody>
      </p:sp>
      <p:sp>
        <p:nvSpPr>
          <p:cNvPr id="282" name="Google Shape;282;p23"/>
          <p:cNvSpPr txBox="1"/>
          <p:nvPr>
            <p:ph idx="11" type="ftr"/>
          </p:nvPr>
        </p:nvSpPr>
        <p:spPr>
          <a:xfrm>
            <a:off x="352543" y="6356525"/>
            <a:ext cx="24714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83" name="Google Shape;283;p23"/>
          <p:cNvSpPr txBox="1"/>
          <p:nvPr/>
        </p:nvSpPr>
        <p:spPr>
          <a:xfrm>
            <a:off x="352540" y="1074796"/>
            <a:ext cx="7884367" cy="51090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Advantage and Disadvantage:</a:t>
            </a:r>
            <a:endParaRPr b="1" i="0" sz="2000" u="none" cap="none" strike="noStrike">
              <a:solidFill>
                <a:srgbClr val="273239"/>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2000" u="none" cap="none" strike="noStrike">
              <a:solidFill>
                <a:srgbClr val="273239"/>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have advantages that it is a very fast way of communication, that can carry 25000 voice channels at the same time.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Also, it is a wireless communication medium so there is no need of digging and spreading wires.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 have disadvantages that of their installation and maintenance are very expensive. that turns this into a very expensive mode of communication.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Moreover, Microwaves are also not very effective in bad weather conditions.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273239"/>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0" y="0"/>
            <a:ext cx="645678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000"/>
              <a:buNone/>
            </a:pPr>
            <a:br>
              <a:rPr b="1" lang="en-US"/>
            </a:br>
            <a:r>
              <a:rPr b="1" lang="en-US"/>
              <a:t>COMPARISON OF  INFRARED, RADIO WAVES, MICROWAVES</a:t>
            </a:r>
            <a:br>
              <a:rPr b="1" i="0" lang="en-US">
                <a:solidFill>
                  <a:srgbClr val="273239"/>
                </a:solidFill>
                <a:latin typeface="Arial"/>
                <a:ea typeface="Arial"/>
                <a:cs typeface="Arial"/>
                <a:sym typeface="Arial"/>
              </a:rPr>
            </a:br>
            <a:r>
              <a:rPr b="1" lang="en-US"/>
              <a:t> </a:t>
            </a:r>
            <a:endParaRPr/>
          </a:p>
        </p:txBody>
      </p:sp>
      <p:sp>
        <p:nvSpPr>
          <p:cNvPr id="289" name="Google Shape;289;p24"/>
          <p:cNvSpPr txBox="1"/>
          <p:nvPr>
            <p:ph idx="11" type="ftr"/>
          </p:nvPr>
        </p:nvSpPr>
        <p:spPr>
          <a:xfrm>
            <a:off x="352542" y="6356525"/>
            <a:ext cx="1864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graphicFrame>
        <p:nvGraphicFramePr>
          <p:cNvPr id="290" name="Google Shape;290;p24"/>
          <p:cNvGraphicFramePr/>
          <p:nvPr/>
        </p:nvGraphicFramePr>
        <p:xfrm>
          <a:off x="330000" y="969110"/>
          <a:ext cx="3000000" cy="3000000"/>
        </p:xfrm>
        <a:graphic>
          <a:graphicData uri="http://schemas.openxmlformats.org/drawingml/2006/table">
            <a:tbl>
              <a:tblPr bandRow="1" firstRow="1">
                <a:noFill/>
                <a:tableStyleId>{6112E8FA-C74D-4B0D-9922-E3662C3A1430}</a:tableStyleId>
              </a:tblPr>
              <a:tblGrid>
                <a:gridCol w="2783150"/>
                <a:gridCol w="2850425"/>
                <a:gridCol w="2850425"/>
              </a:tblGrid>
              <a:tr h="549925">
                <a:tc>
                  <a:txBody>
                    <a:bodyPr/>
                    <a:lstStyle/>
                    <a:p>
                      <a:pPr indent="0" lvl="0" marL="0" marR="0" rtl="0" algn="ctr">
                        <a:lnSpc>
                          <a:spcPct val="100000"/>
                        </a:lnSpc>
                        <a:spcBef>
                          <a:spcPts val="0"/>
                        </a:spcBef>
                        <a:spcAft>
                          <a:spcPts val="0"/>
                        </a:spcAft>
                        <a:buClr>
                          <a:srgbClr val="000000"/>
                        </a:buClr>
                        <a:buSzPts val="1600"/>
                        <a:buFont typeface="Arial"/>
                        <a:buNone/>
                      </a:pPr>
                      <a:r>
                        <a:rPr b="1" lang="en-US" sz="2000" u="none" cap="none" strike="noStrike">
                          <a:solidFill>
                            <a:srgbClr val="273239"/>
                          </a:solidFill>
                          <a:latin typeface="Times New Roman"/>
                          <a:ea typeface="Times New Roman"/>
                          <a:cs typeface="Times New Roman"/>
                          <a:sym typeface="Times New Roman"/>
                        </a:rPr>
                        <a:t>Infrared</a:t>
                      </a:r>
                      <a:endParaRPr sz="18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2000" u="none" cap="none" strike="noStrike">
                          <a:solidFill>
                            <a:srgbClr val="273239"/>
                          </a:solidFill>
                          <a:latin typeface="Times New Roman"/>
                          <a:ea typeface="Times New Roman"/>
                          <a:cs typeface="Times New Roman"/>
                          <a:sym typeface="Times New Roman"/>
                        </a:rPr>
                        <a:t>Radio Waves</a:t>
                      </a:r>
                      <a:endParaRPr sz="18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2000" u="none" cap="none" strike="noStrike">
                          <a:solidFill>
                            <a:srgbClr val="273239"/>
                          </a:solidFill>
                          <a:latin typeface="Times New Roman"/>
                          <a:ea typeface="Times New Roman"/>
                          <a:cs typeface="Times New Roman"/>
                          <a:sym typeface="Times New Roman"/>
                        </a:rPr>
                        <a:t>Microwaves</a:t>
                      </a:r>
                      <a:endParaRPr sz="1800" u="none" cap="none" strike="noStrike">
                        <a:latin typeface="Times New Roman"/>
                        <a:ea typeface="Times New Roman"/>
                        <a:cs typeface="Times New Roman"/>
                        <a:sym typeface="Times New Roman"/>
                      </a:endParaRPr>
                    </a:p>
                  </a:txBody>
                  <a:tcPr marT="76200" marB="76200" marR="76200" marL="76200" anchor="ctr"/>
                </a:tc>
              </a:tr>
              <a:tr h="974325">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Infrared is used for short-range communication like TV remotes, mobile phones, personal computers, etc. </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Radio waves are the  type of wireless communication that can travel large distances as well as can penetrate any wall</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Microwaves are a line of sight transmission, meaning both the antennas sending and receiving should be properly aligned. </a:t>
                      </a:r>
                      <a:endParaRPr sz="1800" u="none" cap="none" strike="noStrike">
                        <a:latin typeface="Times New Roman"/>
                        <a:ea typeface="Times New Roman"/>
                        <a:cs typeface="Times New Roman"/>
                        <a:sym typeface="Times New Roman"/>
                      </a:endParaRPr>
                    </a:p>
                  </a:txBody>
                  <a:tcPr marT="106675" marB="106675" marR="76200" marL="76200" anchor="ctr"/>
                </a:tc>
              </a:tr>
              <a:tr h="593725">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The frequency range of infrared rays 300GHz – 400THz</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The frequency range of radio waves: 3KHz – 1GHz. </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Microwaves have a frequency Range between 1GHz – 300GHz. </a:t>
                      </a:r>
                      <a:endParaRPr sz="1800" u="none" cap="none" strike="noStrike">
                        <a:latin typeface="Times New Roman"/>
                        <a:ea typeface="Times New Roman"/>
                        <a:cs typeface="Times New Roman"/>
                        <a:sym typeface="Times New Roman"/>
                      </a:endParaRPr>
                    </a:p>
                  </a:txBody>
                  <a:tcPr marT="106675" marB="106675" marR="76200" marL="76200" anchor="ctr"/>
                </a:tc>
              </a:tr>
              <a:tr h="784025">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The limitation of infrared rays is that they cannot penetrate any obstacles and can only use for short-range. </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It can travel large distances as well as can penetrate any wall. </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They are unidirectional, as they can move in only one direction, such as radar and satellite.</a:t>
                      </a:r>
                      <a:endParaRPr sz="1800" u="none" cap="none" strike="noStrike">
                        <a:latin typeface="Times New Roman"/>
                        <a:ea typeface="Times New Roman"/>
                        <a:cs typeface="Times New Roman"/>
                        <a:sym typeface="Times New Roman"/>
                      </a:endParaRPr>
                    </a:p>
                  </a:txBody>
                  <a:tcPr marT="106675" marB="106675" marR="76200" marL="76200" anchor="ctr"/>
                </a:tc>
              </a:tr>
              <a:tr h="1460125">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Infrared waves are used in TV remotes, mobile phones, personal computers </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Radio waves are used in AM and FM radios, and cordless phones.</a:t>
                      </a:r>
                      <a:endParaRPr sz="1800" u="none" cap="none" strike="noStrike">
                        <a:latin typeface="Times New Roman"/>
                        <a:ea typeface="Times New Roman"/>
                        <a:cs typeface="Times New Roman"/>
                        <a:sym typeface="Times New Roman"/>
                      </a:endParaRPr>
                    </a:p>
                  </a:txBody>
                  <a:tcPr marT="106675" marB="106675" marR="76200" marL="76200" anchor="ctr"/>
                </a:tc>
                <a:tc>
                  <a:txBody>
                    <a:bodyPr/>
                    <a:lstStyle/>
                    <a:p>
                      <a:pPr indent="0" lvl="0" marL="0" marR="0" rtl="0" algn="just">
                        <a:lnSpc>
                          <a:spcPct val="100000"/>
                        </a:lnSpc>
                        <a:spcBef>
                          <a:spcPts val="0"/>
                        </a:spcBef>
                        <a:spcAft>
                          <a:spcPts val="0"/>
                        </a:spcAft>
                        <a:buClr>
                          <a:srgbClr val="000000"/>
                        </a:buClr>
                        <a:buSzPts val="1250"/>
                        <a:buFont typeface="Arial"/>
                        <a:buNone/>
                      </a:pPr>
                      <a:r>
                        <a:rPr b="0" lang="en-US" sz="1600" u="none" cap="none" strike="noStrike">
                          <a:latin typeface="Times New Roman"/>
                          <a:ea typeface="Times New Roman"/>
                          <a:cs typeface="Times New Roman"/>
                          <a:sym typeface="Times New Roman"/>
                        </a:rPr>
                        <a:t>Microwaves are used in mobile phones communication and television distribution.</a:t>
                      </a:r>
                      <a:endParaRPr sz="1800" u="none" cap="none" strike="noStrike">
                        <a:latin typeface="Times New Roman"/>
                        <a:ea typeface="Times New Roman"/>
                        <a:cs typeface="Times New Roman"/>
                        <a:sym typeface="Times New Roman"/>
                      </a:endParaRPr>
                    </a:p>
                  </a:txBody>
                  <a:tcPr marT="106675" marB="106675" marR="76200" marL="76200"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296" name="Google Shape;296;p25"/>
          <p:cNvSpPr txBox="1"/>
          <p:nvPr>
            <p:ph idx="1" type="body"/>
          </p:nvPr>
        </p:nvSpPr>
        <p:spPr>
          <a:xfrm>
            <a:off x="184532" y="914039"/>
            <a:ext cx="8774935" cy="5299473"/>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(pronounced “eether net”) is a most widely used LAN technology , which is defined  under IEEE standards 802.3.</a:t>
            </a:r>
            <a:endParaRPr sz="2000">
              <a:solidFill>
                <a:srgbClr val="273239"/>
              </a:solidFill>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network is used to create local area network and connect multiple computers or other devices such as printers, scanners, and so on.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a wired network, this is done with the help of fiber optic cables, while in a wireless network, it is done through wireless network technology.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An Ethernet network uses various topologies such as star, bus, ring, and more.</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connecting computers together with cable so the computers can share information.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operates in the data link layer and the physical layer.</a:t>
            </a:r>
            <a:endParaRPr sz="2000">
              <a:solidFill>
                <a:srgbClr val="273239"/>
              </a:solidFill>
              <a:latin typeface="Times New Roman"/>
              <a:ea typeface="Times New Roman"/>
              <a:cs typeface="Times New Roman"/>
              <a:sym typeface="Times New Roman"/>
            </a:endParaRPr>
          </a:p>
        </p:txBody>
      </p:sp>
      <p:sp>
        <p:nvSpPr>
          <p:cNvPr id="297" name="Google Shape;297;p25"/>
          <p:cNvSpPr txBox="1"/>
          <p:nvPr>
            <p:ph idx="11" type="ftr"/>
          </p:nvPr>
        </p:nvSpPr>
        <p:spPr>
          <a:xfrm>
            <a:off x="352542" y="6356525"/>
            <a:ext cx="17286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03" name="Google Shape;303;p26"/>
          <p:cNvSpPr txBox="1"/>
          <p:nvPr>
            <p:ph idx="1" type="body"/>
          </p:nvPr>
        </p:nvSpPr>
        <p:spPr>
          <a:xfrm>
            <a:off x="170760" y="914039"/>
            <a:ext cx="8819003" cy="5299473"/>
          </a:xfrm>
          <a:prstGeom prst="rect">
            <a:avLst/>
          </a:prstGeom>
          <a:noFill/>
          <a:ln>
            <a:noFill/>
          </a:ln>
        </p:spPr>
        <p:txBody>
          <a:bodyPr anchorCtr="0" anchor="t" bIns="0" lIns="0" spcFirstLastPara="1" rIns="0" wrap="square" tIns="0">
            <a:normAutofit/>
          </a:bodyPr>
          <a:lstStyle/>
          <a:p>
            <a:pPr indent="0" lvl="0" marL="114300" rtl="0" algn="just">
              <a:lnSpc>
                <a:spcPct val="11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Wired Ethernet:</a:t>
            </a:r>
            <a:endParaRPr sz="2000">
              <a:latin typeface="Times New Roman"/>
              <a:ea typeface="Times New Roman"/>
              <a:cs typeface="Times New Roman"/>
              <a:sym typeface="Times New Roman"/>
            </a:endParaRPr>
          </a:p>
          <a:p>
            <a:pPr indent="-342900" lvl="0" marL="457200" rtl="0" algn="just">
              <a:lnSpc>
                <a:spcPct val="11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Wired Ethernet network, devices are connected with the help of a fiber optic cable which connects the devices within a distance of 10km.</a:t>
            </a:r>
            <a:endParaRPr sz="2000">
              <a:latin typeface="Times New Roman"/>
              <a:ea typeface="Times New Roman"/>
              <a:cs typeface="Times New Roman"/>
              <a:sym typeface="Times New Roman"/>
            </a:endParaRPr>
          </a:p>
          <a:p>
            <a:pPr indent="-342900" lvl="0" marL="457200" rtl="0" algn="just">
              <a:lnSpc>
                <a:spcPct val="11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For this, we have to install a computer network interface card (NIC) in each computer.  A unique address is given to each computer that is connected.</a:t>
            </a:r>
            <a:endParaRPr sz="2000">
              <a:latin typeface="Times New Roman"/>
              <a:ea typeface="Times New Roman"/>
              <a:cs typeface="Times New Roman"/>
              <a:sym typeface="Times New Roman"/>
            </a:endParaRPr>
          </a:p>
          <a:p>
            <a:pPr indent="-342900" lvl="0" marL="457200" rtl="0" algn="just">
              <a:lnSpc>
                <a:spcPct val="11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is a shared medium network technology, where all the workstations are connected to the same cable and must connect with one another to send signals over it. </a:t>
            </a:r>
            <a:endParaRPr sz="2000">
              <a:latin typeface="Times New Roman"/>
              <a:ea typeface="Times New Roman"/>
              <a:cs typeface="Times New Roman"/>
              <a:sym typeface="Times New Roman"/>
            </a:endParaRPr>
          </a:p>
          <a:p>
            <a:pPr indent="0" lvl="0" marL="114300" rtl="0" algn="just">
              <a:lnSpc>
                <a:spcPct val="11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Wireless Ethernet</a:t>
            </a:r>
            <a:endParaRPr sz="2000">
              <a:latin typeface="Times New Roman"/>
              <a:ea typeface="Times New Roman"/>
              <a:cs typeface="Times New Roman"/>
              <a:sym typeface="Times New Roman"/>
            </a:endParaRPr>
          </a:p>
          <a:p>
            <a:pPr indent="-342900" lvl="0" marL="457200" rtl="0" algn="just">
              <a:lnSpc>
                <a:spcPct val="11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this, wireless NICs are used for connecting the computer instead of a cable.</a:t>
            </a:r>
            <a:endParaRPr sz="2000">
              <a:latin typeface="Times New Roman"/>
              <a:ea typeface="Times New Roman"/>
              <a:cs typeface="Times New Roman"/>
              <a:sym typeface="Times New Roman"/>
            </a:endParaRPr>
          </a:p>
          <a:p>
            <a:pPr indent="-342900" lvl="0" marL="457200" rtl="0" algn="just">
              <a:lnSpc>
                <a:spcPct val="11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These wireless NICs make use of radio waves for communicating between the systems and furthers these NICs are connected with a wireless switch or hub.</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p:txBody>
      </p:sp>
      <p:sp>
        <p:nvSpPr>
          <p:cNvPr id="304" name="Google Shape;304;p26"/>
          <p:cNvSpPr txBox="1"/>
          <p:nvPr>
            <p:ph idx="11" type="ftr"/>
          </p:nvPr>
        </p:nvSpPr>
        <p:spPr>
          <a:xfrm>
            <a:off x="352542" y="6356525"/>
            <a:ext cx="1604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10" name="Google Shape;310;p27"/>
          <p:cNvSpPr txBox="1"/>
          <p:nvPr>
            <p:ph idx="1" type="body"/>
          </p:nvPr>
        </p:nvSpPr>
        <p:spPr>
          <a:xfrm>
            <a:off x="109989" y="803872"/>
            <a:ext cx="8819002" cy="5751164"/>
          </a:xfrm>
          <a:prstGeom prst="rect">
            <a:avLst/>
          </a:prstGeom>
          <a:noFill/>
          <a:ln>
            <a:noFill/>
          </a:ln>
        </p:spPr>
        <p:txBody>
          <a:bodyPr anchorCtr="0" anchor="t" bIns="0" lIns="0" spcFirstLastPara="1" rIns="0" wrap="square" tIns="0">
            <a:noAutofit/>
          </a:bodyPr>
          <a:lstStyle/>
          <a:p>
            <a:pPr indent="0" lvl="0" marL="114300" rtl="0" algn="l">
              <a:lnSpc>
                <a:spcPct val="12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Ethernet network can be classified into Four types:</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 Standard Ethernet</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ii) Fast Ethernet</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iii) Gigabit Ethernet</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iv) Ten-Gigabit Ethernet</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 Standard Ethernet:</a:t>
            </a:r>
            <a:endParaRPr sz="2000">
              <a:latin typeface="Times New Roman"/>
              <a:ea typeface="Times New Roman"/>
              <a:cs typeface="Times New Roman"/>
              <a:sym typeface="Times New Roman"/>
            </a:endParaRPr>
          </a:p>
          <a:p>
            <a:pPr indent="-342900" lvl="0" marL="457200" rtl="0" algn="l">
              <a:lnSpc>
                <a:spcPct val="12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This type of Ethernet can transfer data at a rate of 10 Mbps.</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ii) Fast Ethernet:</a:t>
            </a:r>
            <a:endParaRPr sz="2000">
              <a:latin typeface="Times New Roman"/>
              <a:ea typeface="Times New Roman"/>
              <a:cs typeface="Times New Roman"/>
              <a:sym typeface="Times New Roman"/>
            </a:endParaRPr>
          </a:p>
          <a:p>
            <a:pPr indent="-342900" lvl="0" marL="457200" rtl="0" algn="l">
              <a:lnSpc>
                <a:spcPct val="12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This type of Ethernet can transfer data at a rate of 100 Mbps. </a:t>
            </a:r>
            <a:endParaRPr sz="2000">
              <a:latin typeface="Times New Roman"/>
              <a:ea typeface="Times New Roman"/>
              <a:cs typeface="Times New Roman"/>
              <a:sym typeface="Times New Roman"/>
            </a:endParaRPr>
          </a:p>
          <a:p>
            <a:pPr indent="-342900" lvl="0" marL="457200" rtl="0" algn="l">
              <a:lnSpc>
                <a:spcPct val="12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Fast Ethernet makes use of twisted pair cable or fiber optic cable for communication.</a:t>
            </a:r>
            <a:endParaRPr sz="2000">
              <a:latin typeface="Times New Roman"/>
              <a:ea typeface="Times New Roman"/>
              <a:cs typeface="Times New Roman"/>
              <a:sym typeface="Times New Roman"/>
            </a:endParaRPr>
          </a:p>
          <a:p>
            <a:pPr indent="0" lvl="0" marL="114300" rtl="0" algn="l">
              <a:lnSpc>
                <a:spcPct val="12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p:txBody>
      </p:sp>
      <p:sp>
        <p:nvSpPr>
          <p:cNvPr id="311" name="Google Shape;311;p27"/>
          <p:cNvSpPr txBox="1"/>
          <p:nvPr>
            <p:ph idx="11" type="ftr"/>
          </p:nvPr>
        </p:nvSpPr>
        <p:spPr>
          <a:xfrm>
            <a:off x="352542" y="6356525"/>
            <a:ext cx="19266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17" name="Google Shape;317;p28"/>
          <p:cNvSpPr txBox="1"/>
          <p:nvPr>
            <p:ph idx="1" type="body"/>
          </p:nvPr>
        </p:nvSpPr>
        <p:spPr>
          <a:xfrm>
            <a:off x="273725" y="914050"/>
            <a:ext cx="8870400" cy="5563800"/>
          </a:xfrm>
          <a:prstGeom prst="rect">
            <a:avLst/>
          </a:prstGeom>
          <a:noFill/>
          <a:ln>
            <a:noFill/>
          </a:ln>
        </p:spPr>
        <p:txBody>
          <a:bodyPr anchorCtr="0" anchor="t" bIns="0" lIns="0" spcFirstLastPara="1" rIns="0" wrap="square" tIns="0">
            <a:noAutofit/>
          </a:bodyPr>
          <a:lstStyle/>
          <a:p>
            <a:pPr indent="0" lvl="0" marL="114300" rtl="0" algn="l">
              <a:lnSpc>
                <a:spcPct val="130000"/>
              </a:lnSpc>
              <a:spcBef>
                <a:spcPts val="1000"/>
              </a:spcBef>
              <a:spcAft>
                <a:spcPts val="0"/>
              </a:spcAft>
              <a:buSzPts val="1800"/>
              <a:buFont typeface="Arial"/>
              <a:buNone/>
            </a:pPr>
            <a:r>
              <a:rPr b="1" lang="en-US" sz="1900">
                <a:solidFill>
                  <a:srgbClr val="273239"/>
                </a:solidFill>
                <a:latin typeface="Times New Roman"/>
                <a:ea typeface="Times New Roman"/>
                <a:cs typeface="Times New Roman"/>
                <a:sym typeface="Times New Roman"/>
              </a:rPr>
              <a:t>iii) Gigabyte Ethernet:</a:t>
            </a:r>
            <a:endParaRPr b="1"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This type of Ethernet network can transfer data at a rate of 1000 Mbps. </a:t>
            </a:r>
            <a:endParaRPr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Gigabit Ethernet also makes use of twisted pair cable or fiber optic cable. 48 bits used for addressing in Gigabit Ethernet.</a:t>
            </a:r>
            <a:endParaRPr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The latest Gigabit Ethernet is a 10 Gigabit Ethernet, which can transfer data at a rate of 10 Gbps.</a:t>
            </a:r>
            <a:endParaRPr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Gigabit Ethernet was developed so that it can meet the needs of the user like faster communication network, faster transfer of data etc.</a:t>
            </a:r>
            <a:endParaRPr sz="1900">
              <a:solidFill>
                <a:srgbClr val="273239"/>
              </a:solidFill>
              <a:latin typeface="Times New Roman"/>
              <a:ea typeface="Times New Roman"/>
              <a:cs typeface="Times New Roman"/>
              <a:sym typeface="Times New Roman"/>
            </a:endParaRPr>
          </a:p>
          <a:p>
            <a:pPr indent="0" lvl="0" marL="114300" rtl="0" algn="l">
              <a:lnSpc>
                <a:spcPct val="130000"/>
              </a:lnSpc>
              <a:spcBef>
                <a:spcPts val="1000"/>
              </a:spcBef>
              <a:spcAft>
                <a:spcPts val="0"/>
              </a:spcAft>
              <a:buSzPts val="1800"/>
              <a:buFont typeface="Arial"/>
              <a:buNone/>
            </a:pPr>
            <a:r>
              <a:rPr b="1" lang="en-US" sz="1900">
                <a:solidFill>
                  <a:srgbClr val="273239"/>
                </a:solidFill>
                <a:latin typeface="Times New Roman"/>
                <a:ea typeface="Times New Roman"/>
                <a:cs typeface="Times New Roman"/>
                <a:sym typeface="Times New Roman"/>
              </a:rPr>
              <a:t>iv) Ten-Gigabit Ethernet:</a:t>
            </a:r>
            <a:endParaRPr b="1"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10 Gigabit Ethernet is the recent generation and delivers a data rate of 10 Gbit/s (10,000 Mbit/s). </a:t>
            </a:r>
            <a:endParaRPr sz="1900">
              <a:solidFill>
                <a:srgbClr val="273239"/>
              </a:solidFill>
              <a:latin typeface="Times New Roman"/>
              <a:ea typeface="Times New Roman"/>
              <a:cs typeface="Times New Roman"/>
              <a:sym typeface="Times New Roman"/>
            </a:endParaRPr>
          </a:p>
          <a:p>
            <a:pPr indent="-336550" lvl="0" marL="457200" rtl="0" algn="l">
              <a:lnSpc>
                <a:spcPct val="130000"/>
              </a:lnSpc>
              <a:spcBef>
                <a:spcPts val="1000"/>
              </a:spcBef>
              <a:spcAft>
                <a:spcPts val="0"/>
              </a:spcAft>
              <a:buSzPts val="1700"/>
              <a:buFont typeface="Arial"/>
              <a:buChar char="•"/>
            </a:pPr>
            <a:r>
              <a:rPr lang="en-US" sz="1900">
                <a:solidFill>
                  <a:srgbClr val="273239"/>
                </a:solidFill>
                <a:latin typeface="Times New Roman"/>
                <a:ea typeface="Times New Roman"/>
                <a:cs typeface="Times New Roman"/>
                <a:sym typeface="Times New Roman"/>
              </a:rPr>
              <a:t>It is generally used for backbones in high-end applications requiring high data rates. </a:t>
            </a:r>
            <a:endParaRPr sz="1900">
              <a:solidFill>
                <a:srgbClr val="273239"/>
              </a:solidFill>
              <a:latin typeface="Times New Roman"/>
              <a:ea typeface="Times New Roman"/>
              <a:cs typeface="Times New Roman"/>
              <a:sym typeface="Times New Roman"/>
            </a:endParaRPr>
          </a:p>
        </p:txBody>
      </p:sp>
      <p:sp>
        <p:nvSpPr>
          <p:cNvPr id="318" name="Google Shape;318;p28"/>
          <p:cNvSpPr txBox="1"/>
          <p:nvPr>
            <p:ph idx="11" type="ftr"/>
          </p:nvPr>
        </p:nvSpPr>
        <p:spPr>
          <a:xfrm>
            <a:off x="352543" y="6356525"/>
            <a:ext cx="2384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TRANSMISSION MEDIUM AND PHYSICAL LAYER</a:t>
            </a:r>
            <a:endParaRPr/>
          </a:p>
        </p:txBody>
      </p:sp>
      <p:sp>
        <p:nvSpPr>
          <p:cNvPr id="111" name="Google Shape;111;p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3">
            <a:alphaModFix/>
          </a:blip>
          <a:srcRect b="0" l="0" r="0" t="0"/>
          <a:stretch/>
        </p:blipFill>
        <p:spPr>
          <a:xfrm>
            <a:off x="364735" y="3933899"/>
            <a:ext cx="8153163" cy="2164528"/>
          </a:xfrm>
          <a:prstGeom prst="rect">
            <a:avLst/>
          </a:prstGeom>
          <a:noFill/>
          <a:ln>
            <a:noFill/>
          </a:ln>
        </p:spPr>
      </p:pic>
      <p:sp>
        <p:nvSpPr>
          <p:cNvPr id="114" name="Google Shape;114;p3"/>
          <p:cNvSpPr txBox="1"/>
          <p:nvPr/>
        </p:nvSpPr>
        <p:spPr>
          <a:xfrm>
            <a:off x="250976" y="812504"/>
            <a:ext cx="8266922" cy="224672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Transmission media is a communication channel that carries the information from the sender to the receiver.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 Data is transmitted through the electromagnetic signals. </a:t>
            </a:r>
            <a:endParaRPr b="0" i="0" sz="2000" u="none" cap="none" strike="noStrike">
              <a:solidFill>
                <a:srgbClr val="000000"/>
              </a:solidFill>
              <a:latin typeface="Times New Roman"/>
              <a:ea typeface="Times New Roman"/>
              <a:cs typeface="Times New Roman"/>
              <a:sym typeface="Times New Roman"/>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main functionality of the transmission media is to carry the information in the form of bits through LAN(Local Area Network).</a:t>
            </a:r>
            <a:endParaRPr b="0" i="0" sz="2000" u="none" cap="none" strike="noStrike">
              <a:solidFill>
                <a:srgbClr val="000000"/>
              </a:solidFill>
              <a:latin typeface="Times New Roman"/>
              <a:ea typeface="Times New Roman"/>
              <a:cs typeface="Times New Roman"/>
              <a:sym typeface="Times New Roman"/>
            </a:endParaRPr>
          </a:p>
        </p:txBody>
      </p:sp>
      <p:sp>
        <p:nvSpPr>
          <p:cNvPr id="115" name="Google Shape;115;p3"/>
          <p:cNvSpPr txBox="1"/>
          <p:nvPr/>
        </p:nvSpPr>
        <p:spPr>
          <a:xfrm>
            <a:off x="2961577" y="6309313"/>
            <a:ext cx="361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 Transmission medium and Physical layer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24" name="Google Shape;324;p29"/>
          <p:cNvSpPr txBox="1"/>
          <p:nvPr>
            <p:ph idx="1" type="body"/>
          </p:nvPr>
        </p:nvSpPr>
        <p:spPr>
          <a:xfrm>
            <a:off x="93644" y="914040"/>
            <a:ext cx="8973238" cy="54424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Clr>
                <a:schemeClr val="dk1"/>
              </a:buClr>
              <a:buSzPts val="1800"/>
              <a:buNone/>
            </a:pPr>
            <a:r>
              <a:rPr b="1" lang="en-US" sz="2000">
                <a:solidFill>
                  <a:srgbClr val="273239"/>
                </a:solidFill>
                <a:latin typeface="Times New Roman"/>
                <a:ea typeface="Times New Roman"/>
                <a:cs typeface="Times New Roman"/>
                <a:sym typeface="Times New Roman"/>
              </a:rPr>
              <a:t>Various Types of Ethernet Cables: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10Base2: </a:t>
            </a:r>
            <a:r>
              <a:rPr lang="en-US" sz="2000">
                <a:solidFill>
                  <a:srgbClr val="273239"/>
                </a:solidFill>
                <a:latin typeface="Times New Roman"/>
                <a:ea typeface="Times New Roman"/>
                <a:cs typeface="Times New Roman"/>
                <a:sym typeface="Times New Roman"/>
              </a:rPr>
              <a:t>This is a thin twisted pair coaxial cable.</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10Base5: </a:t>
            </a:r>
            <a:r>
              <a:rPr lang="en-US" sz="2000">
                <a:solidFill>
                  <a:srgbClr val="273239"/>
                </a:solidFill>
                <a:latin typeface="Times New Roman"/>
                <a:ea typeface="Times New Roman"/>
                <a:cs typeface="Times New Roman"/>
                <a:sym typeface="Times New Roman"/>
              </a:rPr>
              <a:t>This is thick twisted pair coaxial cables.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 T: </a:t>
            </a:r>
            <a:r>
              <a:rPr lang="en-US" sz="2000">
                <a:solidFill>
                  <a:srgbClr val="273239"/>
                </a:solidFill>
                <a:latin typeface="Times New Roman"/>
                <a:ea typeface="Times New Roman"/>
                <a:cs typeface="Times New Roman"/>
                <a:sym typeface="Times New Roman"/>
              </a:rPr>
              <a:t>This is a twisted pair cable which offers a speed of around 10 Mbps.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100BaseTX: </a:t>
            </a:r>
            <a:r>
              <a:rPr lang="en-US" sz="2000">
                <a:solidFill>
                  <a:srgbClr val="273239"/>
                </a:solidFill>
                <a:latin typeface="Times New Roman"/>
                <a:ea typeface="Times New Roman"/>
                <a:cs typeface="Times New Roman"/>
                <a:sym typeface="Times New Roman"/>
              </a:rPr>
              <a:t>This is a twisted pair cable and offer a speed of 100 Mbps.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100Base FX: </a:t>
            </a:r>
            <a:r>
              <a:rPr lang="en-US" sz="2000">
                <a:solidFill>
                  <a:srgbClr val="273239"/>
                </a:solidFill>
                <a:latin typeface="Times New Roman"/>
                <a:ea typeface="Times New Roman"/>
                <a:cs typeface="Times New Roman"/>
                <a:sym typeface="Times New Roman"/>
              </a:rPr>
              <a:t>Fiber optic protocol which offers a speed of 100 Mbps.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1000Base SX: </a:t>
            </a:r>
            <a:r>
              <a:rPr lang="en-US" sz="2000">
                <a:solidFill>
                  <a:srgbClr val="273239"/>
                </a:solidFill>
                <a:latin typeface="Times New Roman"/>
                <a:ea typeface="Times New Roman"/>
                <a:cs typeface="Times New Roman"/>
                <a:sym typeface="Times New Roman"/>
              </a:rPr>
              <a:t>Fiber optic protocol which utilizes a wavelength of 850nm for multimode networks.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1000Base LX: </a:t>
            </a:r>
            <a:r>
              <a:rPr lang="en-US" sz="2000">
                <a:solidFill>
                  <a:srgbClr val="273239"/>
                </a:solidFill>
                <a:latin typeface="Times New Roman"/>
                <a:ea typeface="Times New Roman"/>
                <a:cs typeface="Times New Roman"/>
                <a:sym typeface="Times New Roman"/>
              </a:rPr>
              <a:t>Fiber optic protocol which utilizes a wavelength of 1310 nm, for multimode networks and up to 1550nm for single mode networks.</a:t>
            </a:r>
            <a:endParaRPr sz="2000">
              <a:latin typeface="Times New Roman"/>
              <a:ea typeface="Times New Roman"/>
              <a:cs typeface="Times New Roman"/>
              <a:sym typeface="Times New Roman"/>
            </a:endParaRPr>
          </a:p>
        </p:txBody>
      </p:sp>
      <p:sp>
        <p:nvSpPr>
          <p:cNvPr id="325" name="Google Shape;325;p29"/>
          <p:cNvSpPr txBox="1"/>
          <p:nvPr>
            <p:ph idx="11" type="ftr"/>
          </p:nvPr>
        </p:nvSpPr>
        <p:spPr>
          <a:xfrm>
            <a:off x="352542" y="6356525"/>
            <a:ext cx="16914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CONNECTING DEVICES</a:t>
            </a:r>
            <a:endParaRPr b="1">
              <a:solidFill>
                <a:schemeClr val="dk1"/>
              </a:solidFill>
            </a:endParaRPr>
          </a:p>
        </p:txBody>
      </p:sp>
      <p:sp>
        <p:nvSpPr>
          <p:cNvPr id="331" name="Google Shape;331;p31"/>
          <p:cNvSpPr txBox="1"/>
          <p:nvPr>
            <p:ph idx="1" type="body"/>
          </p:nvPr>
        </p:nvSpPr>
        <p:spPr>
          <a:xfrm>
            <a:off x="236863" y="914039"/>
            <a:ext cx="8741884" cy="4968967"/>
          </a:xfrm>
          <a:prstGeom prst="rect">
            <a:avLst/>
          </a:prstGeom>
          <a:noFill/>
          <a:ln>
            <a:noFill/>
          </a:ln>
        </p:spPr>
        <p:txBody>
          <a:bodyPr anchorCtr="0" anchor="t" bIns="0" lIns="0" spcFirstLastPara="1" rIns="0" wrap="square" tIns="0">
            <a:normAutofit/>
          </a:bodyPr>
          <a:lstStyle/>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Repeaters </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Hubs</a:t>
            </a:r>
            <a:endParaRPr sz="2000">
              <a:solidFill>
                <a:srgbClr val="444444"/>
              </a:solidFill>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Switches </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Bridges </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Router</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Gateways</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Network Interface Cards (NICs)</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Wireless access points</a:t>
            </a:r>
            <a:endParaRPr sz="2000">
              <a:latin typeface="Times New Roman"/>
              <a:ea typeface="Times New Roman"/>
              <a:cs typeface="Times New Roman"/>
              <a:sym typeface="Times New Roman"/>
            </a:endParaRPr>
          </a:p>
          <a:p>
            <a:pPr indent="-342900" lvl="0" marL="457200" rtl="0" algn="l">
              <a:lnSpc>
                <a:spcPct val="110000"/>
              </a:lnSpc>
              <a:spcBef>
                <a:spcPts val="1000"/>
              </a:spcBef>
              <a:spcAft>
                <a:spcPts val="0"/>
              </a:spcAft>
              <a:buClr>
                <a:schemeClr val="dk1"/>
              </a:buClr>
              <a:buSzPts val="1800"/>
              <a:buChar char="•"/>
            </a:pPr>
            <a:r>
              <a:rPr i="0" lang="en-US" sz="2000">
                <a:solidFill>
                  <a:srgbClr val="444444"/>
                </a:solidFill>
                <a:latin typeface="Times New Roman"/>
                <a:ea typeface="Times New Roman"/>
                <a:cs typeface="Times New Roman"/>
                <a:sym typeface="Times New Roman"/>
              </a:rPr>
              <a:t>Modems</a:t>
            </a:r>
            <a:endParaRPr sz="2000">
              <a:latin typeface="Times New Roman"/>
              <a:ea typeface="Times New Roman"/>
              <a:cs typeface="Times New Roman"/>
              <a:sym typeface="Times New Roman"/>
            </a:endParaRPr>
          </a:p>
        </p:txBody>
      </p:sp>
      <p:sp>
        <p:nvSpPr>
          <p:cNvPr id="332" name="Google Shape;332;p31"/>
          <p:cNvSpPr txBox="1"/>
          <p:nvPr>
            <p:ph idx="11" type="ftr"/>
          </p:nvPr>
        </p:nvSpPr>
        <p:spPr>
          <a:xfrm>
            <a:off x="352543" y="6356525"/>
            <a:ext cx="2557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CONNECTING DEVICES</a:t>
            </a:r>
            <a:endParaRPr/>
          </a:p>
        </p:txBody>
      </p:sp>
      <p:sp>
        <p:nvSpPr>
          <p:cNvPr id="338" name="Google Shape;338;p32"/>
          <p:cNvSpPr txBox="1"/>
          <p:nvPr>
            <p:ph idx="1" type="body"/>
          </p:nvPr>
        </p:nvSpPr>
        <p:spPr>
          <a:xfrm>
            <a:off x="233860" y="91404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Connecting devices are divided into 5 different categories based on the layer in which they operate in the network.</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a:latin typeface="Times"/>
              <a:ea typeface="Times"/>
              <a:cs typeface="Times"/>
              <a:sym typeface="Times"/>
            </a:endParaRPr>
          </a:p>
          <a:p>
            <a:pPr indent="0" lvl="0" marL="114300" rtl="0" algn="l">
              <a:lnSpc>
                <a:spcPct val="90000"/>
              </a:lnSpc>
              <a:spcBef>
                <a:spcPts val="1000"/>
              </a:spcBef>
              <a:spcAft>
                <a:spcPts val="0"/>
              </a:spcAft>
              <a:buSzPts val="1800"/>
              <a:buNone/>
            </a:pPr>
            <a:r>
              <a:t/>
            </a:r>
            <a:endParaRPr>
              <a:latin typeface="Times"/>
              <a:ea typeface="Times"/>
              <a:cs typeface="Times"/>
              <a:sym typeface="Times"/>
            </a:endParaRPr>
          </a:p>
        </p:txBody>
      </p:sp>
      <p:sp>
        <p:nvSpPr>
          <p:cNvPr id="339" name="Google Shape;339;p32"/>
          <p:cNvSpPr txBox="1"/>
          <p:nvPr>
            <p:ph idx="11" type="ftr"/>
          </p:nvPr>
        </p:nvSpPr>
        <p:spPr>
          <a:xfrm>
            <a:off x="352543" y="6356525"/>
            <a:ext cx="21516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340" name="Google Shape;340;p32"/>
          <p:cNvPicPr preferRelativeResize="0"/>
          <p:nvPr/>
        </p:nvPicPr>
        <p:blipFill rotWithShape="1">
          <a:blip r:embed="rId3">
            <a:alphaModFix/>
          </a:blip>
          <a:srcRect b="0" l="0" r="0" t="0"/>
          <a:stretch/>
        </p:blipFill>
        <p:spPr>
          <a:xfrm>
            <a:off x="352540" y="1985962"/>
            <a:ext cx="8637224" cy="3643657"/>
          </a:xfrm>
          <a:prstGeom prst="rect">
            <a:avLst/>
          </a:prstGeom>
          <a:noFill/>
          <a:ln>
            <a:noFill/>
          </a:ln>
        </p:spPr>
      </p:pic>
      <p:sp>
        <p:nvSpPr>
          <p:cNvPr id="341" name="Google Shape;341;p32"/>
          <p:cNvSpPr txBox="1"/>
          <p:nvPr/>
        </p:nvSpPr>
        <p:spPr>
          <a:xfrm>
            <a:off x="3496224" y="5769200"/>
            <a:ext cx="2151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12 Connecting devices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HUB</a:t>
            </a:r>
            <a:endParaRPr b="1">
              <a:solidFill>
                <a:schemeClr val="dk1"/>
              </a:solidFill>
            </a:endParaRPr>
          </a:p>
        </p:txBody>
      </p:sp>
      <p:sp>
        <p:nvSpPr>
          <p:cNvPr id="347" name="Google Shape;347;p33"/>
          <p:cNvSpPr txBox="1"/>
          <p:nvPr>
            <p:ph idx="1" type="body"/>
          </p:nvPr>
        </p:nvSpPr>
        <p:spPr>
          <a:xfrm>
            <a:off x="68850" y="819775"/>
            <a:ext cx="9006300" cy="511260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hub is used as a central point of connection among media segments.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Hub is a hardware device used to connect several computers together.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hub contains multiple ports. Cables from network devices plug in to the ports on the hub.</a:t>
            </a:r>
            <a:endParaRPr sz="2000">
              <a:latin typeface="Times New Roman"/>
              <a:ea typeface="Times New Roman"/>
              <a:cs typeface="Times New Roman"/>
              <a:sym typeface="Times New Roman"/>
            </a:endParaRPr>
          </a:p>
          <a:p>
            <a:pPr indent="0" lvl="0" marL="114300" rtl="0" algn="just">
              <a:lnSpc>
                <a:spcPct val="150000"/>
              </a:lnSpc>
              <a:spcBef>
                <a:spcPts val="1000"/>
              </a:spcBef>
              <a:spcAft>
                <a:spcPts val="0"/>
              </a:spcAft>
              <a:buSzPts val="1800"/>
              <a:buNone/>
            </a:pPr>
            <a:r>
              <a:rPr b="1" i="0" lang="en-US" sz="2000">
                <a:solidFill>
                  <a:srgbClr val="444444"/>
                </a:solidFill>
                <a:latin typeface="Times New Roman"/>
                <a:ea typeface="Times New Roman"/>
                <a:cs typeface="Times New Roman"/>
                <a:sym typeface="Times New Roman"/>
              </a:rPr>
              <a:t>Types of HUBS :– </a:t>
            </a:r>
            <a:endParaRPr b="1"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passive hub is just a connector. It connects the wires coming from different branches.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The signal pass through a passive hub without regeneration or amplification.</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Connect several networking cables together</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 Active hubs or Multiport repeaters- They regenerate or amplify the signal before they are retransmitted.</a:t>
            </a:r>
            <a:endParaRPr sz="2000">
              <a:latin typeface="Times New Roman"/>
              <a:ea typeface="Times New Roman"/>
              <a:cs typeface="Times New Roman"/>
              <a:sym typeface="Times New Roman"/>
            </a:endParaRPr>
          </a:p>
        </p:txBody>
      </p:sp>
      <p:sp>
        <p:nvSpPr>
          <p:cNvPr id="348" name="Google Shape;348;p33"/>
          <p:cNvSpPr txBox="1"/>
          <p:nvPr>
            <p:ph idx="11" type="ftr"/>
          </p:nvPr>
        </p:nvSpPr>
        <p:spPr>
          <a:xfrm>
            <a:off x="352543" y="6356525"/>
            <a:ext cx="23475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HUB</a:t>
            </a:r>
            <a:endParaRPr b="1">
              <a:solidFill>
                <a:schemeClr val="dk1"/>
              </a:solidFill>
            </a:endParaRPr>
          </a:p>
        </p:txBody>
      </p:sp>
      <p:sp>
        <p:nvSpPr>
          <p:cNvPr id="354" name="Google Shape;354;p34"/>
          <p:cNvSpPr txBox="1"/>
          <p:nvPr>
            <p:ph idx="1" type="body"/>
          </p:nvPr>
        </p:nvSpPr>
        <p:spPr>
          <a:xfrm>
            <a:off x="104661" y="914040"/>
            <a:ext cx="8885104" cy="544248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Hubs Acts on the physical layer Operate on bits rather than frames</a:t>
            </a:r>
            <a:br>
              <a:rPr lang="en-US" sz="2000">
                <a:latin typeface="Times New Roman"/>
                <a:ea typeface="Times New Roman"/>
                <a:cs typeface="Times New Roman"/>
                <a:sym typeface="Times New Roman"/>
              </a:rPr>
            </a:br>
            <a:r>
              <a:rPr i="0" lang="en-US" sz="2000">
                <a:solidFill>
                  <a:srgbClr val="444444"/>
                </a:solidFill>
                <a:latin typeface="Times New Roman"/>
                <a:ea typeface="Times New Roman"/>
                <a:cs typeface="Times New Roman"/>
                <a:sym typeface="Times New Roman"/>
              </a:rPr>
              <a:t>also called multiport repeater </a:t>
            </a:r>
            <a:endParaRPr/>
          </a:p>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Used to connect stations adapters in a physical star topology but logically bus Connection to the hub consists of two pairs of twisted pair wire one for transmission and the other for receiving.</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Hub receives a bit from an adapter and sends it to all the other adapters without implementing any access method. does not do filtering (forward a frame into a specific destination or drop it) just it copy the received frame onto all other links.</a:t>
            </a:r>
            <a:endParaRPr sz="2000">
              <a:latin typeface="Times New Roman"/>
              <a:ea typeface="Times New Roman"/>
              <a:cs typeface="Times New Roman"/>
              <a:sym typeface="Times New Roman"/>
            </a:endParaRPr>
          </a:p>
        </p:txBody>
      </p:sp>
      <p:sp>
        <p:nvSpPr>
          <p:cNvPr id="355" name="Google Shape;355;p34"/>
          <p:cNvSpPr txBox="1"/>
          <p:nvPr>
            <p:ph idx="11" type="ftr"/>
          </p:nvPr>
        </p:nvSpPr>
        <p:spPr>
          <a:xfrm>
            <a:off x="352542" y="6356525"/>
            <a:ext cx="1951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HUB</a:t>
            </a:r>
            <a:endParaRPr b="1">
              <a:solidFill>
                <a:schemeClr val="dk1"/>
              </a:solidFill>
            </a:endParaRPr>
          </a:p>
        </p:txBody>
      </p:sp>
      <p:sp>
        <p:nvSpPr>
          <p:cNvPr id="361" name="Google Shape;361;p63"/>
          <p:cNvSpPr txBox="1"/>
          <p:nvPr>
            <p:ph idx="1" type="body"/>
          </p:nvPr>
        </p:nvSpPr>
        <p:spPr>
          <a:xfrm>
            <a:off x="104661" y="914040"/>
            <a:ext cx="8885104" cy="544248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The entire hub forms a single collision domain, and a single Broadcast domain</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i="0" lang="en-US" sz="2000">
                <a:solidFill>
                  <a:srgbClr val="444444"/>
                </a:solidFill>
                <a:latin typeface="Times New Roman"/>
                <a:ea typeface="Times New Roman"/>
                <a:cs typeface="Times New Roman"/>
                <a:sym typeface="Times New Roman"/>
              </a:rPr>
              <a:t>Collision domain: is that part of the network (set of NICs) when two or more nodes transmit at the same time collision will happen.</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i="0" lang="en-US" sz="2000">
                <a:solidFill>
                  <a:srgbClr val="444444"/>
                </a:solidFill>
                <a:latin typeface="Times New Roman"/>
                <a:ea typeface="Times New Roman"/>
                <a:cs typeface="Times New Roman"/>
                <a:sym typeface="Times New Roman"/>
              </a:rPr>
              <a:t>Broadcast domain: is that part of the network (set of NIC) where each NIC can 'see' other NICs' traffic broadcast messages.</a:t>
            </a:r>
            <a:endParaRPr/>
          </a:p>
          <a:p>
            <a:pPr indent="-228600" lvl="1" marL="914400" rtl="0" algn="just">
              <a:lnSpc>
                <a:spcPct val="150000"/>
              </a:lnSpc>
              <a:spcBef>
                <a:spcPts val="500"/>
              </a:spcBef>
              <a:spcAft>
                <a:spcPts val="0"/>
              </a:spcAft>
              <a:buSzPts val="1800"/>
              <a:buFont typeface="Noto Sans Symbols"/>
              <a:buNone/>
            </a:pPr>
            <a:r>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Multiple Hubs can be used to extend the network length </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rgbClr val="444444"/>
                </a:solidFill>
                <a:latin typeface="Times New Roman"/>
                <a:ea typeface="Times New Roman"/>
                <a:cs typeface="Times New Roman"/>
                <a:sym typeface="Times New Roman"/>
              </a:rPr>
              <a:t>For 10BaseT and 100BaseT the maximum length of the connection between an adapter and the hub is 100 meters.</a:t>
            </a:r>
            <a:endParaRPr sz="2000">
              <a:latin typeface="Times New Roman"/>
              <a:ea typeface="Times New Roman"/>
              <a:cs typeface="Times New Roman"/>
              <a:sym typeface="Times New Roman"/>
            </a:endParaRPr>
          </a:p>
        </p:txBody>
      </p:sp>
      <p:sp>
        <p:nvSpPr>
          <p:cNvPr id="362" name="Google Shape;362;p63"/>
          <p:cNvSpPr txBox="1"/>
          <p:nvPr>
            <p:ph idx="11" type="ftr"/>
          </p:nvPr>
        </p:nvSpPr>
        <p:spPr>
          <a:xfrm>
            <a:off x="154479" y="6356525"/>
            <a:ext cx="2037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HUB</a:t>
            </a:r>
            <a:endParaRPr b="1"/>
          </a:p>
        </p:txBody>
      </p:sp>
      <p:sp>
        <p:nvSpPr>
          <p:cNvPr id="368" name="Google Shape;368;p35"/>
          <p:cNvSpPr txBox="1"/>
          <p:nvPr>
            <p:ph idx="1" type="body"/>
          </p:nvPr>
        </p:nvSpPr>
        <p:spPr>
          <a:xfrm>
            <a:off x="0" y="814888"/>
            <a:ext cx="9044848" cy="5906312"/>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Clr>
                <a:schemeClr val="dk1"/>
              </a:buClr>
              <a:buSzPts val="1800"/>
              <a:buChar char="•"/>
            </a:pPr>
            <a:r>
              <a:rPr b="1" i="0" lang="en-US" sz="2000">
                <a:solidFill>
                  <a:srgbClr val="444444"/>
                </a:solidFill>
                <a:latin typeface="Times New Roman"/>
                <a:ea typeface="Times New Roman"/>
                <a:cs typeface="Times New Roman"/>
                <a:sym typeface="Times New Roman"/>
              </a:rPr>
              <a:t>Hub Advantages: </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1" i="0" lang="en-US" sz="2000">
                <a:solidFill>
                  <a:srgbClr val="444444"/>
                </a:solidFill>
                <a:latin typeface="Times New Roman"/>
                <a:ea typeface="Times New Roman"/>
                <a:cs typeface="Times New Roman"/>
                <a:sym typeface="Times New Roman"/>
              </a:rPr>
              <a:t> </a:t>
            </a:r>
            <a:r>
              <a:rPr i="0" lang="en-US" sz="2000">
                <a:solidFill>
                  <a:srgbClr val="444444"/>
                </a:solidFill>
                <a:latin typeface="Times New Roman"/>
                <a:ea typeface="Times New Roman"/>
                <a:cs typeface="Times New Roman"/>
                <a:sym typeface="Times New Roman"/>
              </a:rPr>
              <a:t>simple, inexpensive device</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Multi-tier provides graceful degradation</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Portions of the LAN continue to operate if one hub malfunctions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As an active hubs regenerate signals, it increases the distance that can be spanned by the LAN (up to 100 meters per segment).</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Hubs can also be connected locally to a maximum of two other hubs, thereby increasing the number of devices that can be attached to the LAN.</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Active hubs are usually used against attenuation, which is a decrease in the strength of the signal over distance.</a:t>
            </a:r>
            <a:endParaRPr sz="2000">
              <a:latin typeface="Times New Roman"/>
              <a:ea typeface="Times New Roman"/>
              <a:cs typeface="Times New Roman"/>
              <a:sym typeface="Times New Roman"/>
            </a:endParaRPr>
          </a:p>
        </p:txBody>
      </p:sp>
      <p:sp>
        <p:nvSpPr>
          <p:cNvPr id="369" name="Google Shape;369;p35"/>
          <p:cNvSpPr txBox="1"/>
          <p:nvPr>
            <p:ph idx="11" type="ftr"/>
          </p:nvPr>
        </p:nvSpPr>
        <p:spPr>
          <a:xfrm>
            <a:off x="67889" y="6356522"/>
            <a:ext cx="1884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HUB</a:t>
            </a:r>
            <a:endParaRPr b="1"/>
          </a:p>
        </p:txBody>
      </p:sp>
      <p:sp>
        <p:nvSpPr>
          <p:cNvPr id="375" name="Google Shape;375;p64"/>
          <p:cNvSpPr txBox="1"/>
          <p:nvPr>
            <p:ph idx="1" type="body"/>
          </p:nvPr>
        </p:nvSpPr>
        <p:spPr>
          <a:xfrm>
            <a:off x="0" y="814888"/>
            <a:ext cx="8901629" cy="5906312"/>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Clr>
                <a:schemeClr val="dk1"/>
              </a:buClr>
              <a:buSzPts val="1800"/>
              <a:buChar char="•"/>
            </a:pPr>
            <a:r>
              <a:rPr b="1" i="0" lang="en-US" sz="2000">
                <a:solidFill>
                  <a:srgbClr val="444444"/>
                </a:solidFill>
                <a:latin typeface="Times New Roman"/>
                <a:ea typeface="Times New Roman"/>
                <a:cs typeface="Times New Roman"/>
                <a:sym typeface="Times New Roman"/>
              </a:rPr>
              <a:t>Hub Disadvantages: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Bandwidth is shared by all hosts i.e. 10Mbs shared by 25 ports/users.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Can create bottlenecks when used with switches.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Have no layer 3 switching capability.</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Most Hubs are unable to utilize VLANS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Individual segment collision domains become one large collision domain  (reduce the performance) can’t interconnect different Ethernet technologies (like 10BaseT &amp; 100BaseT) because no buffering at the hub</a:t>
            </a:r>
            <a:endParaRPr sz="2000">
              <a:latin typeface="Times New Roman"/>
              <a:ea typeface="Times New Roman"/>
              <a:cs typeface="Times New Roman"/>
              <a:sym typeface="Times New Roman"/>
            </a:endParaRPr>
          </a:p>
        </p:txBody>
      </p:sp>
      <p:sp>
        <p:nvSpPr>
          <p:cNvPr id="376" name="Google Shape;376;p64"/>
          <p:cNvSpPr txBox="1"/>
          <p:nvPr>
            <p:ph idx="11" type="ftr"/>
          </p:nvPr>
        </p:nvSpPr>
        <p:spPr>
          <a:xfrm>
            <a:off x="105014" y="6274147"/>
            <a:ext cx="1884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REPEATER</a:t>
            </a:r>
            <a:endParaRPr b="1" sz="3200">
              <a:solidFill>
                <a:schemeClr val="dk1"/>
              </a:solidFill>
            </a:endParaRPr>
          </a:p>
        </p:txBody>
      </p:sp>
      <p:sp>
        <p:nvSpPr>
          <p:cNvPr id="382" name="Google Shape;382;p36"/>
          <p:cNvSpPr txBox="1"/>
          <p:nvPr>
            <p:ph idx="1" type="body"/>
          </p:nvPr>
        </p:nvSpPr>
        <p:spPr>
          <a:xfrm>
            <a:off x="153828" y="914040"/>
            <a:ext cx="8891020" cy="1785093"/>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physical layer device the acts on bits not on frames or packets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Can have two or more interfaces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When a bit (0,1) arrives, the repeater receives it and regenerates it, the transmits it onto all other interfaces.</a:t>
            </a:r>
            <a:endParaRPr/>
          </a:p>
          <a:p>
            <a:pPr indent="-228600" lvl="0" marL="457200" rtl="0" algn="just">
              <a:lnSpc>
                <a:spcPct val="90000"/>
              </a:lnSpc>
              <a:spcBef>
                <a:spcPts val="1000"/>
              </a:spcBef>
              <a:spcAft>
                <a:spcPts val="0"/>
              </a:spcAft>
              <a:buSzPts val="1800"/>
              <a:buNone/>
            </a:pPr>
            <a:r>
              <a:t/>
            </a:r>
            <a:endParaRPr b="0" i="0" sz="2000">
              <a:solidFill>
                <a:srgbClr val="444444"/>
              </a:solidFill>
              <a:latin typeface="Times New Roman"/>
              <a:ea typeface="Times New Roman"/>
              <a:cs typeface="Times New Roman"/>
              <a:sym typeface="Times New Roman"/>
            </a:endParaRPr>
          </a:p>
        </p:txBody>
      </p:sp>
      <p:sp>
        <p:nvSpPr>
          <p:cNvPr id="383" name="Google Shape;383;p36"/>
          <p:cNvSpPr txBox="1"/>
          <p:nvPr>
            <p:ph idx="11" type="ftr"/>
          </p:nvPr>
        </p:nvSpPr>
        <p:spPr>
          <a:xfrm>
            <a:off x="352542" y="6356525"/>
            <a:ext cx="1938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descr="Repeaters in Computer Network ..." id="384" name="Google Shape;384;p36"/>
          <p:cNvPicPr preferRelativeResize="0"/>
          <p:nvPr/>
        </p:nvPicPr>
        <p:blipFill rotWithShape="1">
          <a:blip r:embed="rId3">
            <a:alphaModFix/>
          </a:blip>
          <a:srcRect b="0" l="0" r="0" t="0"/>
          <a:stretch/>
        </p:blipFill>
        <p:spPr>
          <a:xfrm>
            <a:off x="565302" y="2554383"/>
            <a:ext cx="7510061" cy="2767936"/>
          </a:xfrm>
          <a:prstGeom prst="rect">
            <a:avLst/>
          </a:prstGeom>
          <a:noFill/>
          <a:ln>
            <a:noFill/>
          </a:ln>
        </p:spPr>
      </p:pic>
      <p:sp>
        <p:nvSpPr>
          <p:cNvPr id="385" name="Google Shape;385;p36"/>
          <p:cNvSpPr txBox="1"/>
          <p:nvPr/>
        </p:nvSpPr>
        <p:spPr>
          <a:xfrm>
            <a:off x="3681375" y="5531642"/>
            <a:ext cx="1396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(a) Repeater</a:t>
            </a:r>
            <a:endParaRPr b="0" i="0" sz="1400" u="none" cap="none" strike="noStrike">
              <a:solidFill>
                <a:srgbClr val="000000"/>
              </a:solidFill>
              <a:latin typeface="Arial"/>
              <a:ea typeface="Arial"/>
              <a:cs typeface="Arial"/>
              <a:sym typeface="Arial"/>
            </a:endParaRPr>
          </a:p>
        </p:txBody>
      </p:sp>
      <p:sp>
        <p:nvSpPr>
          <p:cNvPr id="386" name="Google Shape;386;p36"/>
          <p:cNvSpPr txBox="1"/>
          <p:nvPr/>
        </p:nvSpPr>
        <p:spPr>
          <a:xfrm>
            <a:off x="565302" y="4888371"/>
            <a:ext cx="55867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Reference: https://www.geeksforgeeks.org/repeaters-in-computer-network/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REPEATER</a:t>
            </a:r>
            <a:endParaRPr b="1" sz="3200">
              <a:solidFill>
                <a:schemeClr val="dk1"/>
              </a:solidFill>
            </a:endParaRPr>
          </a:p>
        </p:txBody>
      </p:sp>
      <p:sp>
        <p:nvSpPr>
          <p:cNvPr id="392" name="Google Shape;392;p65"/>
          <p:cNvSpPr txBox="1"/>
          <p:nvPr>
            <p:ph idx="1" type="body"/>
          </p:nvPr>
        </p:nvSpPr>
        <p:spPr>
          <a:xfrm>
            <a:off x="153828" y="914040"/>
            <a:ext cx="8891020" cy="5354558"/>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Used in LAN to connect cable segments and extend the maximum cable length-extending the geographical LAN range</a:t>
            </a:r>
            <a:endParaRPr/>
          </a:p>
          <a:p>
            <a:pPr indent="-228600" lvl="0" marL="4572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Ethernet 10base5 – Max. segment length 500m – 4 repeaters (5 segments) are used to extend the cable to 2500m)</a:t>
            </a:r>
            <a:endParaRPr/>
          </a:p>
          <a:p>
            <a:pPr indent="-228600" lvl="1" marL="914400" rtl="0" algn="just">
              <a:lnSpc>
                <a:spcPct val="90000"/>
              </a:lnSpc>
              <a:spcBef>
                <a:spcPts val="500"/>
              </a:spcBef>
              <a:spcAft>
                <a:spcPts val="0"/>
              </a:spcAft>
              <a:buSzPts val="1800"/>
              <a:buFont typeface="Noto Sans Symbols"/>
              <a:buNone/>
            </a:pPr>
            <a:r>
              <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Ethernet 10Base2- Max. segment length 185m - 4 repeaters (5 segments) are used to extend the cable to 925m</a:t>
            </a:r>
            <a:endParaRPr/>
          </a:p>
          <a:p>
            <a:pPr indent="-228600" lvl="1" marL="914400" rtl="0" algn="just">
              <a:lnSpc>
                <a:spcPct val="90000"/>
              </a:lnSpc>
              <a:spcBef>
                <a:spcPts val="500"/>
              </a:spcBef>
              <a:spcAft>
                <a:spcPts val="0"/>
              </a:spcAft>
              <a:buSzPts val="1800"/>
              <a:buFont typeface="Noto Sans Symbols"/>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Repeaters do not implement any access method</a:t>
            </a:r>
            <a:endParaRPr/>
          </a:p>
          <a:p>
            <a:pPr indent="-228600" lvl="0" marL="4572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If any two nodes on any two connected segments transmit at the same time collision will happen.</a:t>
            </a:r>
            <a:endParaRPr sz="2000">
              <a:latin typeface="Times New Roman"/>
              <a:ea typeface="Times New Roman"/>
              <a:cs typeface="Times New Roman"/>
              <a:sym typeface="Times New Roman"/>
            </a:endParaRPr>
          </a:p>
        </p:txBody>
      </p:sp>
      <p:sp>
        <p:nvSpPr>
          <p:cNvPr id="393" name="Google Shape;393;p65"/>
          <p:cNvSpPr txBox="1"/>
          <p:nvPr>
            <p:ph idx="11" type="ftr"/>
          </p:nvPr>
        </p:nvSpPr>
        <p:spPr>
          <a:xfrm>
            <a:off x="352543" y="6356525"/>
            <a:ext cx="21123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0" y="0"/>
            <a:ext cx="6487886"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CLASSES OF TRANSMISSION MEDIA</a:t>
            </a:r>
            <a:endParaRPr/>
          </a:p>
        </p:txBody>
      </p:sp>
      <p:sp>
        <p:nvSpPr>
          <p:cNvPr id="121" name="Google Shape;121;p4"/>
          <p:cNvSpPr txBox="1"/>
          <p:nvPr>
            <p:ph idx="11" type="ftr"/>
          </p:nvPr>
        </p:nvSpPr>
        <p:spPr>
          <a:xfrm>
            <a:off x="-1" y="6356525"/>
            <a:ext cx="1821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22" name="Google Shape;122;p4"/>
          <p:cNvPicPr preferRelativeResize="0"/>
          <p:nvPr/>
        </p:nvPicPr>
        <p:blipFill rotWithShape="1">
          <a:blip r:embed="rId3">
            <a:alphaModFix/>
          </a:blip>
          <a:srcRect b="0" l="0" r="0" t="0"/>
          <a:stretch/>
        </p:blipFill>
        <p:spPr>
          <a:xfrm>
            <a:off x="108857" y="1203649"/>
            <a:ext cx="8860971" cy="4348065"/>
          </a:xfrm>
          <a:prstGeom prst="rect">
            <a:avLst/>
          </a:prstGeom>
          <a:noFill/>
          <a:ln>
            <a:noFill/>
          </a:ln>
        </p:spPr>
      </p:pic>
      <p:sp>
        <p:nvSpPr>
          <p:cNvPr id="123" name="Google Shape;123;p4"/>
          <p:cNvSpPr txBox="1"/>
          <p:nvPr/>
        </p:nvSpPr>
        <p:spPr>
          <a:xfrm>
            <a:off x="3005687" y="6048743"/>
            <a:ext cx="282160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2 Classes of transmission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0" y="0"/>
            <a:ext cx="5486040" cy="756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latin typeface="Times New Roman"/>
                <a:ea typeface="Times New Roman"/>
                <a:cs typeface="Times New Roman"/>
                <a:sym typeface="Times New Roman"/>
              </a:rPr>
              <a:t>BRIDGE</a:t>
            </a:r>
            <a:endParaRPr>
              <a:latin typeface="Times New Roman"/>
              <a:ea typeface="Times New Roman"/>
              <a:cs typeface="Times New Roman"/>
              <a:sym typeface="Times New Roman"/>
            </a:endParaRPr>
          </a:p>
        </p:txBody>
      </p:sp>
      <p:sp>
        <p:nvSpPr>
          <p:cNvPr id="399" name="Google Shape;399;p37"/>
          <p:cNvSpPr txBox="1"/>
          <p:nvPr>
            <p:ph idx="1" type="body"/>
          </p:nvPr>
        </p:nvSpPr>
        <p:spPr>
          <a:xfrm>
            <a:off x="82626" y="889540"/>
            <a:ext cx="8962222" cy="564932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Acts on Data Link Layer (MAC Address Level).</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Used to divide segment LAN into smaller LANs segment or to connect LANs that use identical physical and DLL.</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Each LAN segment is separate collision domain.</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 doesn't send the received frames to all other interfaces like hub, and repeaters but it performs filtering which means:</a:t>
            </a:r>
            <a:endParaRPr sz="2000">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Whether the frame should be forwarded to another interface that leads to destination or dropped.</a:t>
            </a:r>
            <a:endParaRPr sz="2000">
              <a:latin typeface="Times New Roman"/>
              <a:ea typeface="Times New Roman"/>
              <a:cs typeface="Times New Roman"/>
              <a:sym typeface="Times New Roman"/>
            </a:endParaRPr>
          </a:p>
          <a:p>
            <a:pPr indent="-228600" lvl="2" marL="1371600" rtl="0" algn="l">
              <a:lnSpc>
                <a:spcPct val="90000"/>
              </a:lnSpc>
              <a:spcBef>
                <a:spcPts val="500"/>
              </a:spcBef>
              <a:spcAft>
                <a:spcPts val="0"/>
              </a:spcAft>
              <a:buSzPts val="1800"/>
              <a:buNone/>
            </a:pPr>
            <a:r>
              <a:t/>
            </a:r>
            <a:endParaRPr>
              <a:latin typeface="Times New Roman"/>
              <a:ea typeface="Times New Roman"/>
              <a:cs typeface="Times New Roman"/>
              <a:sym typeface="Times New Roman"/>
            </a:endParaRPr>
          </a:p>
        </p:txBody>
      </p:sp>
      <p:sp>
        <p:nvSpPr>
          <p:cNvPr id="400" name="Google Shape;400;p37"/>
          <p:cNvSpPr txBox="1"/>
          <p:nvPr>
            <p:ph idx="11" type="ftr"/>
          </p:nvPr>
        </p:nvSpPr>
        <p:spPr>
          <a:xfrm>
            <a:off x="148284" y="6295145"/>
            <a:ext cx="1894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0" y="0"/>
            <a:ext cx="5486040" cy="756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latin typeface="Times New Roman"/>
                <a:ea typeface="Times New Roman"/>
                <a:cs typeface="Times New Roman"/>
                <a:sym typeface="Times New Roman"/>
              </a:rPr>
              <a:t>BRIDGE</a:t>
            </a:r>
            <a:endParaRPr>
              <a:latin typeface="Times New Roman"/>
              <a:ea typeface="Times New Roman"/>
              <a:cs typeface="Times New Roman"/>
              <a:sym typeface="Times New Roman"/>
            </a:endParaRPr>
          </a:p>
        </p:txBody>
      </p:sp>
      <p:sp>
        <p:nvSpPr>
          <p:cNvPr id="406" name="Google Shape;406;p66"/>
          <p:cNvSpPr txBox="1"/>
          <p:nvPr>
            <p:ph idx="1" type="body"/>
          </p:nvPr>
        </p:nvSpPr>
        <p:spPr>
          <a:xfrm>
            <a:off x="82626" y="889540"/>
            <a:ext cx="8962222" cy="564932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This is done by the bridge table (forwarding table) that contains entries for the node on the LAN.</a:t>
            </a:r>
            <a:endParaRPr sz="2000">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Font typeface="Noto Sans Symbols"/>
              <a:buChar char="▪"/>
            </a:pPr>
            <a:r>
              <a:rPr lang="en-US">
                <a:latin typeface="Times New Roman"/>
                <a:ea typeface="Times New Roman"/>
                <a:cs typeface="Times New Roman"/>
                <a:sym typeface="Times New Roman"/>
              </a:rPr>
              <a:t>The bridge table is initially empty and filled automatically by learning from frames movement in the network.</a:t>
            </a:r>
            <a:endParaRPr>
              <a:latin typeface="Times New Roman"/>
              <a:ea typeface="Times New Roman"/>
              <a:cs typeface="Times New Roman"/>
              <a:sym typeface="Times New Roman"/>
            </a:endParaRPr>
          </a:p>
          <a:p>
            <a:pPr indent="-342900" lvl="2" marL="1371600" rtl="0" algn="l">
              <a:lnSpc>
                <a:spcPct val="90000"/>
              </a:lnSpc>
              <a:spcBef>
                <a:spcPts val="500"/>
              </a:spcBef>
              <a:spcAft>
                <a:spcPts val="0"/>
              </a:spcAft>
              <a:buSzPts val="1800"/>
              <a:buFont typeface="Noto Sans Symbols"/>
              <a:buChar char="▪"/>
            </a:pPr>
            <a:r>
              <a:rPr lang="en-US">
                <a:latin typeface="Times New Roman"/>
                <a:ea typeface="Times New Roman"/>
                <a:cs typeface="Times New Roman"/>
                <a:sym typeface="Times New Roman"/>
              </a:rPr>
              <a:t>An entry in the bridge table consists of : Node LAN (MAC) address, bridge interface to which node is connected to, the record creation time.</a:t>
            </a:r>
            <a:endParaRPr sz="2000">
              <a:latin typeface="Times New Roman"/>
              <a:ea typeface="Times New Roman"/>
              <a:cs typeface="Times New Roman"/>
              <a:sym typeface="Times New Roman"/>
            </a:endParaRPr>
          </a:p>
          <a:p>
            <a:pPr indent="0" lvl="1" marL="571500" rtl="0" algn="l">
              <a:lnSpc>
                <a:spcPct val="90000"/>
              </a:lnSpc>
              <a:spcBef>
                <a:spcPts val="500"/>
              </a:spcBef>
              <a:spcAft>
                <a:spcPts val="0"/>
              </a:spcAft>
              <a:buSzPts val="1800"/>
              <a:buNone/>
            </a:pPr>
            <a:r>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 bridge run CSMA/CD  before sending the frame onto the link not like hub and repeater.</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 framing handling is done in a software.</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2" marL="1371600" rtl="0" algn="l">
              <a:lnSpc>
                <a:spcPct val="90000"/>
              </a:lnSpc>
              <a:spcBef>
                <a:spcPts val="500"/>
              </a:spcBef>
              <a:spcAft>
                <a:spcPts val="0"/>
              </a:spcAft>
              <a:buSzPts val="1800"/>
              <a:buNone/>
            </a:pPr>
            <a:r>
              <a:rPr lang="en-US" sz="1600">
                <a:latin typeface="Times New Roman"/>
                <a:ea typeface="Times New Roman"/>
                <a:cs typeface="Times New Roman"/>
                <a:sym typeface="Times New Roman"/>
              </a:rPr>
              <a:t>                   Table 1 Bridge table</a:t>
            </a:r>
            <a:endParaRPr sz="1600">
              <a:latin typeface="Times New Roman"/>
              <a:ea typeface="Times New Roman"/>
              <a:cs typeface="Times New Roman"/>
              <a:sym typeface="Times New Roman"/>
            </a:endParaRPr>
          </a:p>
        </p:txBody>
      </p:sp>
      <p:sp>
        <p:nvSpPr>
          <p:cNvPr id="407" name="Google Shape;407;p66"/>
          <p:cNvSpPr txBox="1"/>
          <p:nvPr>
            <p:ph idx="11" type="ftr"/>
          </p:nvPr>
        </p:nvSpPr>
        <p:spPr>
          <a:xfrm>
            <a:off x="82634" y="6307520"/>
            <a:ext cx="1894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pic>
        <p:nvPicPr>
          <p:cNvPr id="408" name="Google Shape;408;p66"/>
          <p:cNvPicPr preferRelativeResize="0"/>
          <p:nvPr/>
        </p:nvPicPr>
        <p:blipFill rotWithShape="1">
          <a:blip r:embed="rId3">
            <a:alphaModFix/>
          </a:blip>
          <a:srcRect b="0" l="0" r="0" t="0"/>
          <a:stretch/>
        </p:blipFill>
        <p:spPr>
          <a:xfrm>
            <a:off x="4153359" y="4292327"/>
            <a:ext cx="4871120" cy="201519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2800">
                <a:solidFill>
                  <a:schemeClr val="dk1"/>
                </a:solidFill>
              </a:rPr>
              <a:t>HOW BRIDGE WORKS</a:t>
            </a:r>
            <a:endParaRPr/>
          </a:p>
        </p:txBody>
      </p:sp>
      <p:sp>
        <p:nvSpPr>
          <p:cNvPr id="414" name="Google Shape;414;p38"/>
          <p:cNvSpPr txBox="1"/>
          <p:nvPr>
            <p:ph idx="1" type="body"/>
          </p:nvPr>
        </p:nvSpPr>
        <p:spPr>
          <a:xfrm>
            <a:off x="115676" y="937620"/>
            <a:ext cx="8852053" cy="198864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Bridges work at MAC sublayer of the OSI model.</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Routing table is built to record the segmentation number of address.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If destination address is in the same segment as the source address, stop transmitting.</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Otherwise forward to the other segment.</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15" name="Google Shape;415;p38"/>
          <p:cNvSpPr txBox="1"/>
          <p:nvPr>
            <p:ph idx="11" type="ftr"/>
          </p:nvPr>
        </p:nvSpPr>
        <p:spPr>
          <a:xfrm>
            <a:off x="352542" y="6356525"/>
            <a:ext cx="18693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16" name="Google Shape;416;p38"/>
          <p:cNvPicPr preferRelativeResize="0"/>
          <p:nvPr/>
        </p:nvPicPr>
        <p:blipFill rotWithShape="1">
          <a:blip r:embed="rId3">
            <a:alphaModFix/>
          </a:blip>
          <a:srcRect b="0" l="0" r="0" t="0"/>
          <a:stretch/>
        </p:blipFill>
        <p:spPr>
          <a:xfrm>
            <a:off x="1839577" y="2926252"/>
            <a:ext cx="4766375" cy="2572800"/>
          </a:xfrm>
          <a:prstGeom prst="rect">
            <a:avLst/>
          </a:prstGeom>
          <a:noFill/>
          <a:ln>
            <a:noFill/>
          </a:ln>
        </p:spPr>
      </p:pic>
      <p:sp>
        <p:nvSpPr>
          <p:cNvPr id="417" name="Google Shape;417;p38"/>
          <p:cNvSpPr txBox="1"/>
          <p:nvPr/>
        </p:nvSpPr>
        <p:spPr>
          <a:xfrm>
            <a:off x="3720465" y="5761568"/>
            <a:ext cx="1869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13 Bridge working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latin typeface="Times New Roman"/>
                <a:ea typeface="Times New Roman"/>
                <a:cs typeface="Times New Roman"/>
                <a:sym typeface="Times New Roman"/>
              </a:rPr>
              <a:t>TYPE OF BRIDGES</a:t>
            </a:r>
            <a:endParaRPr b="1">
              <a:latin typeface="Times New Roman"/>
              <a:ea typeface="Times New Roman"/>
              <a:cs typeface="Times New Roman"/>
              <a:sym typeface="Times New Roman"/>
            </a:endParaRPr>
          </a:p>
        </p:txBody>
      </p:sp>
      <p:sp>
        <p:nvSpPr>
          <p:cNvPr id="423" name="Google Shape;423;p39"/>
          <p:cNvSpPr txBox="1"/>
          <p:nvPr>
            <p:ph idx="1" type="body"/>
          </p:nvPr>
        </p:nvSpPr>
        <p:spPr>
          <a:xfrm>
            <a:off x="148728" y="914040"/>
            <a:ext cx="8841036" cy="54424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Transparent Bridge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Also called Learning bridge.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Build a table of MAC address as frame arrives.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Ethernet network use transparent bridge.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Duties of transparent bridge are: Filtering frames, forwarding and blocking</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Source Routing Bridge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Used in Token Ring Networks.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 Each station should determine the route to destination when it wants to send a frame and therefore include the route information in the header of frame.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Addresses of these bridges are included in the frame.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Frame contains not only the source and destination address but also the bridge address.</a:t>
            </a:r>
            <a:endParaRPr sz="2000">
              <a:latin typeface="Times New Roman"/>
              <a:ea typeface="Times New Roman"/>
              <a:cs typeface="Times New Roman"/>
              <a:sym typeface="Times New Roman"/>
            </a:endParaRPr>
          </a:p>
        </p:txBody>
      </p:sp>
      <p:sp>
        <p:nvSpPr>
          <p:cNvPr id="424" name="Google Shape;424;p39"/>
          <p:cNvSpPr txBox="1"/>
          <p:nvPr>
            <p:ph idx="11" type="ftr"/>
          </p:nvPr>
        </p:nvSpPr>
        <p:spPr>
          <a:xfrm>
            <a:off x="352543" y="6356525"/>
            <a:ext cx="21741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0"/>
          <p:cNvSpPr txBox="1"/>
          <p:nvPr>
            <p:ph type="title"/>
          </p:nvPr>
        </p:nvSpPr>
        <p:spPr>
          <a:xfrm>
            <a:off x="527900" y="52208"/>
            <a:ext cx="5797485" cy="81505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DIFFERENCE BETWEEN BRIDGE VS REPEATER</a:t>
            </a:r>
            <a:endParaRPr b="1">
              <a:solidFill>
                <a:schemeClr val="dk1"/>
              </a:solidFill>
            </a:endParaRPr>
          </a:p>
        </p:txBody>
      </p:sp>
      <p:sp>
        <p:nvSpPr>
          <p:cNvPr id="430" name="Google Shape;430;p40"/>
          <p:cNvSpPr txBox="1"/>
          <p:nvPr>
            <p:ph idx="11" type="ftr"/>
          </p:nvPr>
        </p:nvSpPr>
        <p:spPr>
          <a:xfrm>
            <a:off x="352543" y="6356525"/>
            <a:ext cx="28551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31" name="Google Shape;431;p40"/>
          <p:cNvPicPr preferRelativeResize="0"/>
          <p:nvPr/>
        </p:nvPicPr>
        <p:blipFill rotWithShape="1">
          <a:blip r:embed="rId3">
            <a:alphaModFix/>
          </a:blip>
          <a:srcRect b="4132" l="1826" r="3235" t="3985"/>
          <a:stretch/>
        </p:blipFill>
        <p:spPr>
          <a:xfrm>
            <a:off x="450977" y="1613410"/>
            <a:ext cx="7756731" cy="3996965"/>
          </a:xfrm>
          <a:prstGeom prst="rect">
            <a:avLst/>
          </a:prstGeom>
          <a:noFill/>
          <a:ln>
            <a:noFill/>
          </a:ln>
        </p:spPr>
      </p:pic>
      <p:sp>
        <p:nvSpPr>
          <p:cNvPr id="432" name="Google Shape;432;p40"/>
          <p:cNvSpPr txBox="1"/>
          <p:nvPr/>
        </p:nvSpPr>
        <p:spPr>
          <a:xfrm>
            <a:off x="1740665" y="1002535"/>
            <a:ext cx="36166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Table 2 Difference between bridge and repeater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SWITCHES</a:t>
            </a:r>
            <a:endParaRPr/>
          </a:p>
        </p:txBody>
      </p:sp>
      <p:sp>
        <p:nvSpPr>
          <p:cNvPr id="438" name="Google Shape;438;p41"/>
          <p:cNvSpPr txBox="1"/>
          <p:nvPr>
            <p:ph idx="1" type="body"/>
          </p:nvPr>
        </p:nvSpPr>
        <p:spPr>
          <a:xfrm>
            <a:off x="91620" y="914040"/>
            <a:ext cx="8854076" cy="2229039"/>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Switches operate at the DLL (Layer 2) of the OSI Model.</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Can interpret address information.</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 resembles bridges and can be considered as multiport  bridges.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By having multiport can better use limited bandwidth and prove more cost- effective than bridge.</a:t>
            </a:r>
            <a:endParaRPr sz="2000">
              <a:latin typeface="Times New Roman"/>
              <a:ea typeface="Times New Roman"/>
              <a:cs typeface="Times New Roman"/>
              <a:sym typeface="Times New Roman"/>
            </a:endParaRPr>
          </a:p>
        </p:txBody>
      </p:sp>
      <p:sp>
        <p:nvSpPr>
          <p:cNvPr id="439" name="Google Shape;439;p41"/>
          <p:cNvSpPr txBox="1"/>
          <p:nvPr>
            <p:ph idx="11" type="ftr"/>
          </p:nvPr>
        </p:nvSpPr>
        <p:spPr>
          <a:xfrm>
            <a:off x="352543" y="6356525"/>
            <a:ext cx="253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40" name="Google Shape;440;p41"/>
          <p:cNvPicPr preferRelativeResize="0"/>
          <p:nvPr/>
        </p:nvPicPr>
        <p:blipFill rotWithShape="1">
          <a:blip r:embed="rId3">
            <a:alphaModFix/>
          </a:blip>
          <a:srcRect b="0" l="0" r="0" t="0"/>
          <a:stretch/>
        </p:blipFill>
        <p:spPr>
          <a:xfrm>
            <a:off x="1440949" y="3045552"/>
            <a:ext cx="5486050" cy="2406516"/>
          </a:xfrm>
          <a:prstGeom prst="rect">
            <a:avLst/>
          </a:prstGeom>
          <a:noFill/>
          <a:ln>
            <a:noFill/>
          </a:ln>
        </p:spPr>
      </p:pic>
      <p:sp>
        <p:nvSpPr>
          <p:cNvPr id="441" name="Google Shape;441;p41"/>
          <p:cNvSpPr txBox="1"/>
          <p:nvPr/>
        </p:nvSpPr>
        <p:spPr>
          <a:xfrm>
            <a:off x="3831470" y="5750423"/>
            <a:ext cx="1236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14 Switch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SWITCHES</a:t>
            </a:r>
            <a:endParaRPr/>
          </a:p>
        </p:txBody>
      </p:sp>
      <p:sp>
        <p:nvSpPr>
          <p:cNvPr id="447" name="Google Shape;447;p42"/>
          <p:cNvSpPr txBox="1"/>
          <p:nvPr>
            <p:ph idx="1" type="body"/>
          </p:nvPr>
        </p:nvSpPr>
        <p:spPr>
          <a:xfrm>
            <a:off x="125589" y="914040"/>
            <a:ext cx="8875191" cy="251496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Switches divide the network into several isolated channels.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Packets sending from one channel will not go to another if not specified.</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Each channel has its own capacity and need not to be shared with other channel.</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Forward only to the ports that connects to the destination device.</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Knows MAC address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Match the MAC address in the data they received.</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latin typeface="Times"/>
              <a:ea typeface="Times"/>
              <a:cs typeface="Times"/>
              <a:sym typeface="Times"/>
            </a:endParaRPr>
          </a:p>
          <a:p>
            <a:pPr indent="-228600" lvl="0" marL="457200" rtl="0" algn="l">
              <a:lnSpc>
                <a:spcPct val="90000"/>
              </a:lnSpc>
              <a:spcBef>
                <a:spcPts val="1000"/>
              </a:spcBef>
              <a:spcAft>
                <a:spcPts val="0"/>
              </a:spcAft>
              <a:buClr>
                <a:schemeClr val="dk1"/>
              </a:buClr>
              <a:buSzPts val="1800"/>
              <a:buNone/>
            </a:pPr>
            <a:r>
              <a:t/>
            </a:r>
            <a:endParaRPr>
              <a:latin typeface="Times"/>
              <a:ea typeface="Times"/>
              <a:cs typeface="Times"/>
              <a:sym typeface="Times"/>
            </a:endParaRPr>
          </a:p>
        </p:txBody>
      </p:sp>
      <p:sp>
        <p:nvSpPr>
          <p:cNvPr id="448" name="Google Shape;448;p42"/>
          <p:cNvSpPr txBox="1"/>
          <p:nvPr>
            <p:ph idx="11" type="ftr"/>
          </p:nvPr>
        </p:nvSpPr>
        <p:spPr>
          <a:xfrm>
            <a:off x="352543" y="6356525"/>
            <a:ext cx="21495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49" name="Google Shape;449;p42"/>
          <p:cNvPicPr preferRelativeResize="0"/>
          <p:nvPr/>
        </p:nvPicPr>
        <p:blipFill rotWithShape="1">
          <a:blip r:embed="rId3">
            <a:alphaModFix/>
          </a:blip>
          <a:srcRect b="0" l="0" r="0" t="0"/>
          <a:stretch/>
        </p:blipFill>
        <p:spPr>
          <a:xfrm>
            <a:off x="1041647" y="3367100"/>
            <a:ext cx="6432675" cy="1698675"/>
          </a:xfrm>
          <a:prstGeom prst="rect">
            <a:avLst/>
          </a:prstGeom>
          <a:noFill/>
          <a:ln>
            <a:noFill/>
          </a:ln>
        </p:spPr>
      </p:pic>
      <p:sp>
        <p:nvSpPr>
          <p:cNvPr id="450" name="Google Shape;450;p42"/>
          <p:cNvSpPr txBox="1"/>
          <p:nvPr/>
        </p:nvSpPr>
        <p:spPr>
          <a:xfrm>
            <a:off x="3639866" y="5405043"/>
            <a:ext cx="1236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15 Switch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ROUTER</a:t>
            </a:r>
            <a:endParaRPr b="1" sz="3200"/>
          </a:p>
        </p:txBody>
      </p:sp>
      <p:sp>
        <p:nvSpPr>
          <p:cNvPr id="456" name="Google Shape;456;p43"/>
          <p:cNvSpPr txBox="1"/>
          <p:nvPr>
            <p:ph idx="1" type="body"/>
          </p:nvPr>
        </p:nvSpPr>
        <p:spPr>
          <a:xfrm>
            <a:off x="104659" y="914040"/>
            <a:ext cx="8951205" cy="1674924"/>
          </a:xfrm>
          <a:prstGeom prst="rect">
            <a:avLst/>
          </a:prstGeom>
          <a:noFill/>
          <a:ln>
            <a:noFill/>
          </a:ln>
        </p:spPr>
        <p:txBody>
          <a:bodyPr anchorCtr="0" anchor="t" bIns="0" lIns="0" spcFirstLastPara="1" rIns="0" wrap="square" tIns="0">
            <a:normAutofit/>
          </a:bodyPr>
          <a:lstStyle/>
          <a:p>
            <a:pPr indent="-342900" lvl="0" marL="457200" rtl="0" algn="just">
              <a:lnSpc>
                <a:spcPct val="10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Routers Operates at network layer = deals with packets not frames</a:t>
            </a:r>
            <a:br>
              <a:rPr lang="en-US" sz="2000">
                <a:solidFill>
                  <a:schemeClr val="dk1"/>
                </a:solidFill>
                <a:latin typeface="Times New Roman"/>
                <a:ea typeface="Times New Roman"/>
                <a:cs typeface="Times New Roman"/>
                <a:sym typeface="Times New Roman"/>
              </a:rPr>
            </a:br>
            <a:r>
              <a:rPr i="0" lang="en-US" sz="2000">
                <a:solidFill>
                  <a:schemeClr val="dk1"/>
                </a:solidFill>
                <a:latin typeface="Times New Roman"/>
                <a:ea typeface="Times New Roman"/>
                <a:cs typeface="Times New Roman"/>
                <a:sym typeface="Times New Roman"/>
              </a:rPr>
              <a:t>Connect LANs and WANs with similar or different protocols together</a:t>
            </a:r>
            <a:endParaRPr sz="20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Switches and bridges isolate collision domains but forward broadcast messages to all LANs connected to them. </a:t>
            </a:r>
            <a:endParaRPr sz="2000">
              <a:latin typeface="Times New Roman"/>
              <a:ea typeface="Times New Roman"/>
              <a:cs typeface="Times New Roman"/>
              <a:sym typeface="Times New Roman"/>
            </a:endParaRPr>
          </a:p>
        </p:txBody>
      </p:sp>
      <p:sp>
        <p:nvSpPr>
          <p:cNvPr id="457" name="Google Shape;457;p43"/>
          <p:cNvSpPr txBox="1"/>
          <p:nvPr>
            <p:ph idx="11" type="ftr"/>
          </p:nvPr>
        </p:nvSpPr>
        <p:spPr>
          <a:xfrm>
            <a:off x="352542" y="6356525"/>
            <a:ext cx="2062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
        <p:nvSpPr>
          <p:cNvPr id="458" name="Google Shape;458;p43"/>
          <p:cNvSpPr txBox="1"/>
          <p:nvPr/>
        </p:nvSpPr>
        <p:spPr>
          <a:xfrm>
            <a:off x="3769215" y="5249179"/>
            <a:ext cx="125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(b) Router</a:t>
            </a:r>
            <a:endParaRPr b="0" i="0" sz="1400" u="none" cap="none" strike="noStrike">
              <a:solidFill>
                <a:srgbClr val="000000"/>
              </a:solidFill>
              <a:latin typeface="Arial"/>
              <a:ea typeface="Arial"/>
              <a:cs typeface="Arial"/>
              <a:sym typeface="Arial"/>
            </a:endParaRPr>
          </a:p>
        </p:txBody>
      </p:sp>
      <p:pic>
        <p:nvPicPr>
          <p:cNvPr descr="Routing Table in Computer Networks ..." id="459" name="Google Shape;459;p43"/>
          <p:cNvPicPr preferRelativeResize="0"/>
          <p:nvPr/>
        </p:nvPicPr>
        <p:blipFill rotWithShape="1">
          <a:blip r:embed="rId3">
            <a:alphaModFix/>
          </a:blip>
          <a:srcRect b="0" l="0" r="0" t="0"/>
          <a:stretch/>
        </p:blipFill>
        <p:spPr>
          <a:xfrm>
            <a:off x="1716423" y="2498474"/>
            <a:ext cx="5486050" cy="2638625"/>
          </a:xfrm>
          <a:prstGeom prst="rect">
            <a:avLst/>
          </a:prstGeom>
          <a:noFill/>
          <a:ln>
            <a:noFill/>
          </a:ln>
        </p:spPr>
      </p:pic>
      <p:sp>
        <p:nvSpPr>
          <p:cNvPr id="460" name="Google Shape;460;p43"/>
          <p:cNvSpPr txBox="1"/>
          <p:nvPr/>
        </p:nvSpPr>
        <p:spPr>
          <a:xfrm>
            <a:off x="352540" y="5932824"/>
            <a:ext cx="62808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Reference: https://www.boardinfinity.com/blog/routing-table-in-computer-networks/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ROUTER</a:t>
            </a:r>
            <a:endParaRPr b="1" sz="3200"/>
          </a:p>
        </p:txBody>
      </p:sp>
      <p:sp>
        <p:nvSpPr>
          <p:cNvPr id="466" name="Google Shape;466;p67"/>
          <p:cNvSpPr txBox="1"/>
          <p:nvPr>
            <p:ph idx="1" type="body"/>
          </p:nvPr>
        </p:nvSpPr>
        <p:spPr>
          <a:xfrm>
            <a:off x="104659" y="914040"/>
            <a:ext cx="8951205" cy="544248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Routers isolate both collision domains and broadcast domains</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Acts like normal stations on a network, but have more than one network address (an address to each connected network)Deals with global address ( network layer address (IP)) not local address (MAC address)Routers Communicate with each other and exchange routing information</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Determine best route using routing algorithm by special software installed on them</a:t>
            </a:r>
            <a:endParaRPr sz="20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i="0" lang="en-US" sz="2000">
                <a:solidFill>
                  <a:schemeClr val="dk1"/>
                </a:solidFill>
                <a:latin typeface="Times New Roman"/>
                <a:ea typeface="Times New Roman"/>
                <a:cs typeface="Times New Roman"/>
                <a:sym typeface="Times New Roman"/>
              </a:rPr>
              <a:t>Forward traffic if information on destination is available otherwise discard it (not like a switch or bridge)</a:t>
            </a:r>
            <a:endParaRPr sz="2000">
              <a:solidFill>
                <a:schemeClr val="dk1"/>
              </a:solidFill>
              <a:latin typeface="Times New Roman"/>
              <a:ea typeface="Times New Roman"/>
              <a:cs typeface="Times New Roman"/>
              <a:sym typeface="Times New Roman"/>
            </a:endParaRPr>
          </a:p>
        </p:txBody>
      </p:sp>
      <p:sp>
        <p:nvSpPr>
          <p:cNvPr id="467" name="Google Shape;467;p67"/>
          <p:cNvSpPr txBox="1"/>
          <p:nvPr>
            <p:ph idx="11" type="ftr"/>
          </p:nvPr>
        </p:nvSpPr>
        <p:spPr>
          <a:xfrm>
            <a:off x="352543" y="6356525"/>
            <a:ext cx="2285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GATEWAY</a:t>
            </a:r>
            <a:endParaRPr/>
          </a:p>
        </p:txBody>
      </p:sp>
      <p:sp>
        <p:nvSpPr>
          <p:cNvPr id="473" name="Google Shape;473;p44"/>
          <p:cNvSpPr txBox="1"/>
          <p:nvPr>
            <p:ph idx="1" type="body"/>
          </p:nvPr>
        </p:nvSpPr>
        <p:spPr>
          <a:xfrm>
            <a:off x="82626" y="914040"/>
            <a:ext cx="8907137" cy="2594622"/>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 gateway is a network node used in telecommunications that connects two networks with different transmission protocols together. </a:t>
            </a:r>
            <a:endParaRPr/>
          </a:p>
          <a:p>
            <a:pPr indent="-342900" lvl="0" marL="457200" rtl="0" algn="just">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Gateways serve as an entry and exit point for a network as all data must pass through or communicate with the gateway prior to being routed. </a:t>
            </a:r>
            <a:endParaRPr/>
          </a:p>
          <a:p>
            <a:pPr indent="-342900" lvl="0" marL="457200" rtl="0" algn="just">
              <a:lnSpc>
                <a:spcPct val="9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In most IP-based networks, the only traffic that does not go through at least one gateway is traffic flowing among nodes on the same local area network (LAN) segment.</a:t>
            </a:r>
            <a:endParaRPr sz="2000">
              <a:solidFill>
                <a:schemeClr val="dk1"/>
              </a:solidFill>
              <a:latin typeface="Times New Roman"/>
              <a:ea typeface="Times New Roman"/>
              <a:cs typeface="Times New Roman"/>
              <a:sym typeface="Times New Roman"/>
            </a:endParaRPr>
          </a:p>
        </p:txBody>
      </p:sp>
      <p:sp>
        <p:nvSpPr>
          <p:cNvPr id="474" name="Google Shape;474;p44"/>
          <p:cNvSpPr txBox="1"/>
          <p:nvPr>
            <p:ph idx="11" type="ftr"/>
          </p:nvPr>
        </p:nvSpPr>
        <p:spPr>
          <a:xfrm>
            <a:off x="310567" y="6287641"/>
            <a:ext cx="16416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75" name="Google Shape;475;p44"/>
          <p:cNvPicPr preferRelativeResize="0"/>
          <p:nvPr/>
        </p:nvPicPr>
        <p:blipFill rotWithShape="1">
          <a:blip r:embed="rId3">
            <a:alphaModFix/>
          </a:blip>
          <a:srcRect b="0" l="0" r="0" t="0"/>
          <a:stretch/>
        </p:blipFill>
        <p:spPr>
          <a:xfrm>
            <a:off x="1592875" y="3289950"/>
            <a:ext cx="6281576" cy="2258625"/>
          </a:xfrm>
          <a:prstGeom prst="rect">
            <a:avLst/>
          </a:prstGeom>
          <a:noFill/>
          <a:ln>
            <a:noFill/>
          </a:ln>
        </p:spPr>
      </p:pic>
      <p:sp>
        <p:nvSpPr>
          <p:cNvPr id="476" name="Google Shape;476;p44"/>
          <p:cNvSpPr txBox="1"/>
          <p:nvPr/>
        </p:nvSpPr>
        <p:spPr>
          <a:xfrm>
            <a:off x="3537484" y="5670389"/>
            <a:ext cx="1377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16 Gateway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0" y="0"/>
            <a:ext cx="5486040" cy="685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a:latin typeface="Times"/>
                <a:ea typeface="Times"/>
                <a:cs typeface="Times"/>
                <a:sym typeface="Times"/>
              </a:rPr>
              <a:t>      </a:t>
            </a:r>
            <a:r>
              <a:rPr b="1" lang="en-US">
                <a:solidFill>
                  <a:srgbClr val="000000"/>
                </a:solidFill>
              </a:rPr>
              <a:t>GUIDED MEDIA</a:t>
            </a:r>
            <a:endParaRPr b="1" sz="3000">
              <a:solidFill>
                <a:srgbClr val="000000"/>
              </a:solidFill>
            </a:endParaRPr>
          </a:p>
        </p:txBody>
      </p:sp>
      <p:sp>
        <p:nvSpPr>
          <p:cNvPr id="129" name="Google Shape;129;p5"/>
          <p:cNvSpPr txBox="1"/>
          <p:nvPr>
            <p:ph idx="11" type="ftr"/>
          </p:nvPr>
        </p:nvSpPr>
        <p:spPr>
          <a:xfrm>
            <a:off x="8532" y="6368925"/>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0" name="Google Shape;130;p5"/>
          <p:cNvSpPr txBox="1"/>
          <p:nvPr>
            <p:ph idx="1" type="body"/>
          </p:nvPr>
        </p:nvSpPr>
        <p:spPr>
          <a:xfrm>
            <a:off x="148726" y="884274"/>
            <a:ext cx="8730869" cy="5340256"/>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It is also referred as Wired or Bounded transmission media. Signals being transmitted are directed and confined in a narrow pathway by using physical links.  </a:t>
            </a:r>
            <a:br>
              <a:rPr b="1" i="0" lang="en-US" sz="2000">
                <a:solidFill>
                  <a:srgbClr val="273239"/>
                </a:solidFill>
                <a:latin typeface="Times New Roman"/>
                <a:ea typeface="Times New Roman"/>
                <a:cs typeface="Times New Roman"/>
                <a:sym typeface="Times New Roman"/>
              </a:rPr>
            </a:br>
            <a:endParaRPr b="1" i="0" sz="2000">
              <a:solidFill>
                <a:srgbClr val="273239"/>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Features: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i="0" lang="en-US" sz="2000">
                <a:solidFill>
                  <a:srgbClr val="273239"/>
                </a:solidFill>
                <a:latin typeface="Times New Roman"/>
                <a:ea typeface="Times New Roman"/>
                <a:cs typeface="Times New Roman"/>
                <a:sym typeface="Times New Roman"/>
              </a:rPr>
              <a:t>     </a:t>
            </a:r>
            <a:r>
              <a:rPr i="0" lang="en-US" sz="2000">
                <a:solidFill>
                  <a:srgbClr val="273239"/>
                </a:solidFill>
                <a:latin typeface="Times New Roman"/>
                <a:ea typeface="Times New Roman"/>
                <a:cs typeface="Times New Roman"/>
                <a:sym typeface="Times New Roman"/>
              </a:rPr>
              <a:t>High Speed</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     Secure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     Used for comparatively shorter distances.</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i="0" sz="2000">
              <a:solidFill>
                <a:srgbClr val="273239"/>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There are 3 major types of Guided Media: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Twisted Pair Cable.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Coaxial Cable</a:t>
            </a:r>
            <a:r>
              <a:rPr lang="en-US" sz="2000">
                <a:solidFill>
                  <a:srgbClr val="273239"/>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Optical Fiber Cable</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Arial"/>
              <a:buNone/>
            </a:pPr>
            <a:r>
              <a:t/>
            </a:r>
            <a:endParaRPr b="1" i="0">
              <a:solidFill>
                <a:srgbClr val="273239"/>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0" y="0"/>
            <a:ext cx="645588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NETWORK INTERFACE CARD (NIC)</a:t>
            </a:r>
            <a:endParaRPr/>
          </a:p>
        </p:txBody>
      </p:sp>
      <p:sp>
        <p:nvSpPr>
          <p:cNvPr id="482" name="Google Shape;482;p45"/>
          <p:cNvSpPr txBox="1"/>
          <p:nvPr>
            <p:ph idx="1" type="body"/>
          </p:nvPr>
        </p:nvSpPr>
        <p:spPr>
          <a:xfrm>
            <a:off x="115677" y="914040"/>
            <a:ext cx="8940188" cy="54424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2000">
                <a:latin typeface="Times New Roman"/>
                <a:ea typeface="Times New Roman"/>
                <a:cs typeface="Times New Roman"/>
                <a:sym typeface="Times New Roman"/>
              </a:rPr>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b="1"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Purpose</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b="1"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NIC allows both wired and wireless communications.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NIC allows communications between computers connected via local area network (LAN) as well as communications over large-scale network through Internet Protocol (IP).</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NIC is both a physical layer and a data link layer device, i.e. it provides the necessary hardware circuitry so that the physical layer processes and some data link layer processes can run on it.</a:t>
            </a:r>
            <a:endParaRPr sz="2000">
              <a:latin typeface="Times New Roman"/>
              <a:ea typeface="Times New Roman"/>
              <a:cs typeface="Times New Roman"/>
              <a:sym typeface="Times New Roman"/>
            </a:endParaRPr>
          </a:p>
        </p:txBody>
      </p:sp>
      <p:sp>
        <p:nvSpPr>
          <p:cNvPr id="483" name="Google Shape;483;p45"/>
          <p:cNvSpPr txBox="1"/>
          <p:nvPr>
            <p:ph idx="11" type="ftr"/>
          </p:nvPr>
        </p:nvSpPr>
        <p:spPr>
          <a:xfrm>
            <a:off x="352542" y="6356525"/>
            <a:ext cx="2037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6"/>
          <p:cNvSpPr txBox="1"/>
          <p:nvPr>
            <p:ph type="title"/>
          </p:nvPr>
        </p:nvSpPr>
        <p:spPr>
          <a:xfrm>
            <a:off x="0" y="0"/>
            <a:ext cx="647791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WIRELESS ACCESS POINT &amp; MODEM</a:t>
            </a:r>
            <a:endParaRPr/>
          </a:p>
        </p:txBody>
      </p:sp>
      <p:sp>
        <p:nvSpPr>
          <p:cNvPr id="489" name="Google Shape;489;p46"/>
          <p:cNvSpPr txBox="1"/>
          <p:nvPr>
            <p:ph idx="1" type="body"/>
          </p:nvPr>
        </p:nvSpPr>
        <p:spPr>
          <a:xfrm>
            <a:off x="143219" y="914040"/>
            <a:ext cx="8824511" cy="4667760"/>
          </a:xfrm>
          <a:prstGeom prst="rect">
            <a:avLst/>
          </a:prstGeom>
          <a:noFill/>
          <a:ln>
            <a:noFill/>
          </a:ln>
        </p:spPr>
        <p:txBody>
          <a:bodyPr anchorCtr="0" anchor="t" bIns="0" lIns="0" spcFirstLastPara="1" rIns="0" wrap="square" tIns="0">
            <a:noAutofit/>
          </a:bodyPr>
          <a:lstStyle/>
          <a:p>
            <a:pPr indent="0" lvl="0" marL="114300" rtl="0" algn="just">
              <a:lnSpc>
                <a:spcPct val="150000"/>
              </a:lnSpc>
              <a:spcBef>
                <a:spcPts val="1000"/>
              </a:spcBef>
              <a:spcAft>
                <a:spcPts val="0"/>
              </a:spcAft>
              <a:buSzPts val="1800"/>
              <a:buNone/>
            </a:pPr>
            <a:r>
              <a:rPr lang="en-US" sz="2000">
                <a:latin typeface="Times New Roman"/>
                <a:ea typeface="Times New Roman"/>
                <a:cs typeface="Times New Roman"/>
                <a:sym typeface="Times New Roman"/>
              </a:rPr>
              <a:t>An access point is a device that creates a wireless local area network, or WLAN, usually in an office or large building. An access point connects to a wired router, switch, or hub via an Ethernet cable, and projects a Wi-Fi signal to a designated area.</a:t>
            </a:r>
            <a:endParaRPr sz="2000">
              <a:latin typeface="Times New Roman"/>
              <a:ea typeface="Times New Roman"/>
              <a:cs typeface="Times New Roman"/>
              <a:sym typeface="Times New Roman"/>
            </a:endParaRPr>
          </a:p>
          <a:p>
            <a:pPr indent="0" lvl="0" marL="114300" rtl="0" algn="just">
              <a:lnSpc>
                <a:spcPct val="150000"/>
              </a:lnSpc>
              <a:spcBef>
                <a:spcPts val="1000"/>
              </a:spcBef>
              <a:spcAft>
                <a:spcPts val="0"/>
              </a:spcAft>
              <a:buSzPts val="1800"/>
              <a:buNone/>
            </a:pPr>
            <a:r>
              <a:rPr b="1" lang="en-US" sz="2000">
                <a:latin typeface="Times New Roman"/>
                <a:ea typeface="Times New Roman"/>
                <a:cs typeface="Times New Roman"/>
                <a:sym typeface="Times New Roman"/>
              </a:rPr>
              <a:t>MODEM</a:t>
            </a:r>
            <a:endParaRPr sz="2000">
              <a:latin typeface="Times New Roman"/>
              <a:ea typeface="Times New Roman"/>
              <a:cs typeface="Times New Roman"/>
              <a:sym typeface="Times New Roman"/>
            </a:endParaRPr>
          </a:p>
          <a:p>
            <a:pPr indent="0" lvl="0" marL="114300" rtl="0" algn="just">
              <a:lnSpc>
                <a:spcPct val="150000"/>
              </a:lnSpc>
              <a:spcBef>
                <a:spcPts val="1000"/>
              </a:spcBef>
              <a:spcAft>
                <a:spcPts val="0"/>
              </a:spcAft>
              <a:buSzPts val="1800"/>
              <a:buNone/>
            </a:pPr>
            <a:r>
              <a:rPr lang="en-US" sz="2000">
                <a:latin typeface="Times New Roman"/>
                <a:ea typeface="Times New Roman"/>
                <a:cs typeface="Times New Roman"/>
                <a:sym typeface="Times New Roman"/>
              </a:rPr>
              <a:t>A modem is a network device that both modulates and demodulates analog carrier signals (called sine waves) for encoding and decoding digital information for processing. Modems accomplish both of these tasks simultaneously and, for this reason, the term modem is a combination of "modulate" and "demodulate."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a:latin typeface="Times"/>
              <a:ea typeface="Times"/>
              <a:cs typeface="Times"/>
              <a:sym typeface="Times"/>
            </a:endParaRPr>
          </a:p>
        </p:txBody>
      </p:sp>
      <p:sp>
        <p:nvSpPr>
          <p:cNvPr id="490" name="Google Shape;490;p46"/>
          <p:cNvSpPr txBox="1"/>
          <p:nvPr>
            <p:ph idx="11" type="ftr"/>
          </p:nvPr>
        </p:nvSpPr>
        <p:spPr>
          <a:xfrm>
            <a:off x="352542" y="6356525"/>
            <a:ext cx="18153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WIRELESS ACCESS POINT &amp; MODEM</a:t>
            </a:r>
            <a:endParaRPr/>
          </a:p>
        </p:txBody>
      </p:sp>
      <p:sp>
        <p:nvSpPr>
          <p:cNvPr id="496" name="Google Shape;496;p68"/>
          <p:cNvSpPr txBox="1"/>
          <p:nvPr>
            <p:ph idx="1" type="body"/>
          </p:nvPr>
        </p:nvSpPr>
        <p:spPr>
          <a:xfrm>
            <a:off x="159744" y="914039"/>
            <a:ext cx="8785951" cy="4991001"/>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2000">
                <a:latin typeface="Times New Roman"/>
                <a:ea typeface="Times New Roman"/>
                <a:cs typeface="Times New Roman"/>
                <a:sym typeface="Times New Roman"/>
              </a:rPr>
              <a:t>Features of Modems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The main features of modems are as follows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They have high uploading and communication rates. An X2 modem provides an uploading bandwidth between 28.8 to 56 Kbps.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They are upgradeable through a software patch to meet almost any universal standard.</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They enable high-speed downstream data transfers by digitally encoding all downstream data while upstream runs at conventional rates of 33.6 kbps.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Some modems incorporate dual simultaneous voice and Data (DSVD), i.e., they can carry both analog voices and computer data.</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They can detect callers originating telephone number, and thus they can serve as caller ID.</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latin typeface="Times New Roman"/>
                <a:ea typeface="Times New Roman"/>
                <a:cs typeface="Times New Roman"/>
                <a:sym typeface="Times New Roman"/>
              </a:rPr>
              <a:t>Some modems provide advanced voice mail features, and those modems serve as intelligent, answering machines or digital information systems.</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
        <p:nvSpPr>
          <p:cNvPr id="497" name="Google Shape;497;p68"/>
          <p:cNvSpPr txBox="1"/>
          <p:nvPr>
            <p:ph idx="11" type="ftr"/>
          </p:nvPr>
        </p:nvSpPr>
        <p:spPr>
          <a:xfrm>
            <a:off x="352543" y="6356525"/>
            <a:ext cx="2199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503" name="Google Shape;503;p6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Which of the following is a type of cable media used in computer networks?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Coaxial cable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(b) Fiber optic cable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(c) Both (a) and (b)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 None of the above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(c) Both (a) and (b)</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What is the main advantage of fiber optic cable compared to coaxial cable?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Lower cost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Higher bandwidth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More susceptible to interference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Easier to install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 </a:t>
            </a:r>
            <a:r>
              <a:rPr lang="en-US" sz="2000">
                <a:latin typeface="Times New Roman"/>
                <a:ea typeface="Times New Roman"/>
                <a:cs typeface="Times New Roman"/>
                <a:sym typeface="Times New Roman"/>
              </a:rPr>
              <a:t>(b) Higher bandwidth</a:t>
            </a:r>
            <a:endParaRPr sz="20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509" name="Google Shape;509;p70"/>
          <p:cNvSpPr txBox="1"/>
          <p:nvPr>
            <p:ph idx="1" type="body"/>
          </p:nvPr>
        </p:nvSpPr>
        <p:spPr>
          <a:xfrm>
            <a:off x="126694" y="914040"/>
            <a:ext cx="8841036" cy="5718114"/>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Bluetooth is an example of which type of wireless media?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Cellular network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Satellite network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Short-range wireless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Long-range wireless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 </a:t>
            </a:r>
            <a:r>
              <a:rPr lang="en-US" sz="2000">
                <a:latin typeface="Times New Roman"/>
                <a:ea typeface="Times New Roman"/>
                <a:cs typeface="Times New Roman"/>
                <a:sym typeface="Times New Roman"/>
              </a:rPr>
              <a:t>(c) Short-range wireless</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A hub in a network operates at which layer of the OSI model?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Physical layer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Data Link layer</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Network layer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Transport layer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(a) Physical layer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515" name="Google Shape;515;p71"/>
          <p:cNvSpPr txBox="1"/>
          <p:nvPr>
            <p:ph idx="1" type="body"/>
          </p:nvPr>
        </p:nvSpPr>
        <p:spPr>
          <a:xfrm>
            <a:off x="225846" y="998591"/>
            <a:ext cx="8664766" cy="5413225"/>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Switches differ from hubs by: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Providing higher bandwidth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Forwarding data only to the intended recipient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Both (a) and (b)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Neither (a) nor (b)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 Forwarding data only to the intended recipient</a:t>
            </a:r>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latin typeface="Times New Roman"/>
                <a:ea typeface="Times New Roman"/>
                <a:cs typeface="Times New Roman"/>
                <a:sym typeface="Times New Roman"/>
              </a:rPr>
              <a:t>The primary function of a router is to: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Connect devices within a network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Connect different networks together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Amplify network signals </a:t>
            </a:r>
            <a:endParaRPr/>
          </a:p>
          <a:p>
            <a:pPr indent="-342900" lvl="0" marL="457200" rtl="0" algn="l">
              <a:lnSpc>
                <a:spcPct val="90000"/>
              </a:lnSpc>
              <a:spcBef>
                <a:spcPts val="1000"/>
              </a:spcBef>
              <a:spcAft>
                <a:spcPts val="0"/>
              </a:spcAft>
              <a:buSzPts val="1800"/>
              <a:buAutoNum type="alphaLcParenBoth"/>
            </a:pPr>
            <a:r>
              <a:rPr lang="en-US" sz="2000">
                <a:latin typeface="Times New Roman"/>
                <a:ea typeface="Times New Roman"/>
                <a:cs typeface="Times New Roman"/>
                <a:sym typeface="Times New Roman"/>
              </a:rPr>
              <a:t>Secure data transmission </a:t>
            </a:r>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Answer:</a:t>
            </a:r>
            <a:r>
              <a:rPr lang="en-US" sz="2000">
                <a:latin typeface="Times New Roman"/>
                <a:ea typeface="Times New Roman"/>
                <a:cs typeface="Times New Roman"/>
                <a:sym typeface="Times New Roman"/>
              </a:rPr>
              <a:t> (b) Connect different networks together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References</a:t>
            </a:r>
            <a:endParaRPr/>
          </a:p>
        </p:txBody>
      </p:sp>
      <p:sp>
        <p:nvSpPr>
          <p:cNvPr id="521" name="Google Shape;521;p72"/>
          <p:cNvSpPr txBox="1"/>
          <p:nvPr>
            <p:ph idx="1" type="body"/>
          </p:nvPr>
        </p:nvSpPr>
        <p:spPr>
          <a:xfrm>
            <a:off x="214829" y="1009609"/>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https://www.netacad.com/portal/resources/browse/c23f30cd-217f-40d7-bc7b-218d5307f22b</a:t>
            </a:r>
            <a:endParaRPr/>
          </a:p>
          <a:p>
            <a:pPr indent="-228600" lvl="0" marL="457200" rtl="0" algn="l">
              <a:lnSpc>
                <a:spcPct val="90000"/>
              </a:lnSpc>
              <a:spcBef>
                <a:spcPts val="1000"/>
              </a:spcBef>
              <a:spcAft>
                <a:spcPts val="0"/>
              </a:spcAft>
              <a:buSzPts val="1800"/>
              <a:buFont typeface="Arial"/>
              <a:buNone/>
            </a:pPr>
            <a:r>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https://www.ciscopress.com/articles/article.asp?p=169686</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527" name="Google Shape;527;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528" name="Google Shape;528;p4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TWISTED PAIR CABLE</a:t>
            </a:r>
            <a:endParaRPr/>
          </a:p>
        </p:txBody>
      </p:sp>
      <p:sp>
        <p:nvSpPr>
          <p:cNvPr id="136" name="Google Shape;136;p6"/>
          <p:cNvSpPr txBox="1"/>
          <p:nvPr>
            <p:ph idx="11" type="ftr"/>
          </p:nvPr>
        </p:nvSpPr>
        <p:spPr>
          <a:xfrm>
            <a:off x="19222" y="6356525"/>
            <a:ext cx="1975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7" name="Google Shape;137;p6"/>
          <p:cNvSpPr txBox="1"/>
          <p:nvPr>
            <p:ph idx="1" type="body"/>
          </p:nvPr>
        </p:nvSpPr>
        <p:spPr>
          <a:xfrm>
            <a:off x="341523" y="1003300"/>
            <a:ext cx="8121341" cy="49403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consists of 2 separately insulated conductor wires wound about each other.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Generally, several such pairs are bundled together in a protective sheath.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They are the most widely used Transmission Media.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p:txBody>
      </p:sp>
      <p:pic>
        <p:nvPicPr>
          <p:cNvPr id="138" name="Google Shape;138;p6"/>
          <p:cNvPicPr preferRelativeResize="0"/>
          <p:nvPr/>
        </p:nvPicPr>
        <p:blipFill rotWithShape="1">
          <a:blip r:embed="rId3">
            <a:alphaModFix/>
          </a:blip>
          <a:srcRect b="0" l="0" r="0" t="0"/>
          <a:stretch/>
        </p:blipFill>
        <p:spPr>
          <a:xfrm>
            <a:off x="341523" y="2967425"/>
            <a:ext cx="8460953" cy="2183073"/>
          </a:xfrm>
          <a:prstGeom prst="rect">
            <a:avLst/>
          </a:prstGeom>
          <a:noFill/>
          <a:ln>
            <a:noFill/>
          </a:ln>
        </p:spPr>
      </p:pic>
      <p:sp>
        <p:nvSpPr>
          <p:cNvPr id="139" name="Google Shape;139;p6"/>
          <p:cNvSpPr txBox="1"/>
          <p:nvPr/>
        </p:nvSpPr>
        <p:spPr>
          <a:xfrm>
            <a:off x="3340042" y="5409529"/>
            <a:ext cx="197522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3 Twisted pair cable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1" y="0"/>
            <a:ext cx="6180463"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lang="en-US"/>
              <a:t> </a:t>
            </a:r>
            <a:r>
              <a:rPr b="1" lang="en-US"/>
              <a:t>APPLICATION OF TWISTED PAIR</a:t>
            </a:r>
            <a:endParaRPr b="1"/>
          </a:p>
        </p:txBody>
      </p:sp>
      <p:sp>
        <p:nvSpPr>
          <p:cNvPr id="145" name="Google Shape;145;p7"/>
          <p:cNvSpPr txBox="1"/>
          <p:nvPr>
            <p:ph idx="1" type="body"/>
          </p:nvPr>
        </p:nvSpPr>
        <p:spPr>
          <a:xfrm>
            <a:off x="457199" y="1117600"/>
            <a:ext cx="7361853" cy="4464200"/>
          </a:xfrm>
          <a:prstGeom prst="rect">
            <a:avLst/>
          </a:prstGeom>
          <a:noFill/>
          <a:ln>
            <a:noFill/>
          </a:ln>
        </p:spPr>
        <p:txBody>
          <a:bodyPr anchorCtr="0" anchor="t" bIns="0" lIns="0" spcFirstLastPara="1" rIns="0" wrap="square" tIns="0">
            <a:normAutofit lnSpcReduction="10000"/>
          </a:bodyPr>
          <a:lstStyle/>
          <a:p>
            <a:pPr indent="0" lvl="0" marL="114300" rtl="0" algn="just">
              <a:lnSpc>
                <a:spcPct val="90000"/>
              </a:lnSpc>
              <a:spcBef>
                <a:spcPts val="1000"/>
              </a:spcBef>
              <a:spcAft>
                <a:spcPts val="0"/>
              </a:spcAft>
              <a:buClr>
                <a:schemeClr val="dk1"/>
              </a:buClr>
              <a:buSzPts val="1800"/>
              <a:buNone/>
            </a:pPr>
            <a:r>
              <a:rPr b="1" lang="en-US" sz="2000">
                <a:solidFill>
                  <a:srgbClr val="273239"/>
                </a:solidFill>
                <a:latin typeface="Times New Roman"/>
                <a:ea typeface="Times New Roman"/>
                <a:cs typeface="Times New Roman"/>
                <a:sym typeface="Times New Roman"/>
              </a:rPr>
              <a:t>Application of Twisted Pair:</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Telephone network</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Between house and local exchange (subscriber loop)</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Within buildings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To private branch exchange (PBX)</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For local area networks (LAN)</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10Mbps or 100Mbps</a:t>
            </a:r>
            <a:endParaRPr sz="2000">
              <a:latin typeface="Times New Roman"/>
              <a:ea typeface="Times New Roman"/>
              <a:cs typeface="Times New Roman"/>
              <a:sym typeface="Times New Roman"/>
            </a:endParaRPr>
          </a:p>
          <a:p>
            <a:pPr indent="-228600" lvl="1" marL="914400" rtl="0" algn="just">
              <a:lnSpc>
                <a:spcPct val="90000"/>
              </a:lnSpc>
              <a:spcBef>
                <a:spcPts val="500"/>
              </a:spcBef>
              <a:spcAft>
                <a:spcPts val="0"/>
              </a:spcAft>
              <a:buSzPts val="1800"/>
              <a:buFont typeface="Noto Sans Symbols"/>
              <a:buNone/>
            </a:pPr>
            <a:r>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Twisted Pair is of two types: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Unshielded Twisted Pair (UTP)</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Shielded Twisted Pair(STP)</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a:p>
        </p:txBody>
      </p:sp>
      <p:sp>
        <p:nvSpPr>
          <p:cNvPr id="146" name="Google Shape;146;p7"/>
          <p:cNvSpPr txBox="1"/>
          <p:nvPr>
            <p:ph idx="11" type="ftr"/>
          </p:nvPr>
        </p:nvSpPr>
        <p:spPr>
          <a:xfrm>
            <a:off x="63273" y="6356525"/>
            <a:ext cx="22530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1" y="0"/>
            <a:ext cx="650343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800"/>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UNSHIELDED TWISTED PAIR (UTP) AND SHIELDED TWISTED PAIR(STP)</a:t>
            </a:r>
            <a:br>
              <a:rPr b="1" lang="en-US">
                <a:solidFill>
                  <a:srgbClr val="273239"/>
                </a:solidFill>
                <a:latin typeface="Times New Roman"/>
                <a:ea typeface="Times New Roman"/>
                <a:cs typeface="Times New Roman"/>
                <a:sym typeface="Times New Roman"/>
              </a:rPr>
            </a:br>
            <a:endParaRPr/>
          </a:p>
        </p:txBody>
      </p:sp>
      <p:sp>
        <p:nvSpPr>
          <p:cNvPr id="152" name="Google Shape;152;p8"/>
          <p:cNvSpPr txBox="1"/>
          <p:nvPr>
            <p:ph idx="1" type="body"/>
          </p:nvPr>
        </p:nvSpPr>
        <p:spPr>
          <a:xfrm>
            <a:off x="258896" y="914039"/>
            <a:ext cx="8620699" cy="5299473"/>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Unshielded Twisted Pair (UTP)</a:t>
            </a:r>
            <a:endParaRPr b="1" sz="2000">
              <a:solidFill>
                <a:srgbClr val="273239"/>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UTP consists of two insulated copper wires twisted around one another.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This type of cable can block interference and does not depend on a physical shield for this purpose.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is used for telephonic applications.</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Advantages: </a:t>
            </a:r>
            <a:endParaRPr b="0" i="0" sz="2000">
              <a:solidFill>
                <a:srgbClr val="273239"/>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2000">
                <a:solidFill>
                  <a:srgbClr val="273239"/>
                </a:solidFill>
                <a:latin typeface="Times New Roman"/>
                <a:ea typeface="Times New Roman"/>
                <a:cs typeface="Times New Roman"/>
                <a:sym typeface="Times New Roman"/>
              </a:rPr>
              <a:t> </a:t>
            </a:r>
            <a:r>
              <a:rPr lang="en-US" sz="2000">
                <a:solidFill>
                  <a:srgbClr val="273239"/>
                </a:solidFill>
                <a:latin typeface="Times New Roman"/>
                <a:ea typeface="Times New Roman"/>
                <a:cs typeface="Times New Roman"/>
                <a:sym typeface="Times New Roman"/>
              </a:rPr>
              <a:t>Least expensive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Easy to install</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High-speed capacity</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Susceptible to external interference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Lower capacity and performance in comparison to STP</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Short distance transmission due to attenuation</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a:solidFill>
                <a:srgbClr val="273239"/>
              </a:solidFill>
              <a:latin typeface="Times New Roman"/>
              <a:ea typeface="Times New Roman"/>
              <a:cs typeface="Times New Roman"/>
              <a:sym typeface="Times New Roman"/>
            </a:endParaRPr>
          </a:p>
        </p:txBody>
      </p:sp>
      <p:sp>
        <p:nvSpPr>
          <p:cNvPr id="153" name="Google Shape;153;p8"/>
          <p:cNvSpPr txBox="1"/>
          <p:nvPr>
            <p:ph idx="11" type="ftr"/>
          </p:nvPr>
        </p:nvSpPr>
        <p:spPr>
          <a:xfrm>
            <a:off x="8532" y="6368900"/>
            <a:ext cx="17832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1" type="ftr"/>
          </p:nvPr>
        </p:nvSpPr>
        <p:spPr>
          <a:xfrm>
            <a:off x="85204" y="6292400"/>
            <a:ext cx="24168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descr="What Is Unshielded-Twisted-Pair (UTP) Cable – Fosco Connect" id="159" name="Google Shape;159;p9"/>
          <p:cNvPicPr preferRelativeResize="0"/>
          <p:nvPr/>
        </p:nvPicPr>
        <p:blipFill rotWithShape="1">
          <a:blip r:embed="rId3">
            <a:alphaModFix/>
          </a:blip>
          <a:srcRect b="0" l="0" r="0" t="0"/>
          <a:stretch/>
        </p:blipFill>
        <p:spPr>
          <a:xfrm>
            <a:off x="-9" y="821465"/>
            <a:ext cx="5401559" cy="5442480"/>
          </a:xfrm>
          <a:prstGeom prst="rect">
            <a:avLst/>
          </a:prstGeom>
          <a:noFill/>
          <a:ln>
            <a:noFill/>
          </a:ln>
        </p:spPr>
      </p:pic>
      <p:sp>
        <p:nvSpPr>
          <p:cNvPr id="160" name="Google Shape;160;p9"/>
          <p:cNvSpPr txBox="1"/>
          <p:nvPr>
            <p:ph type="title"/>
          </p:nvPr>
        </p:nvSpPr>
        <p:spPr>
          <a:xfrm>
            <a:off x="-1" y="0"/>
            <a:ext cx="650343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800"/>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UNSHIELDED TWISTED PAIR (UTP) </a:t>
            </a:r>
            <a:br>
              <a:rPr b="1" lang="en-US">
                <a:solidFill>
                  <a:srgbClr val="273239"/>
                </a:solidFill>
                <a:latin typeface="Times New Roman"/>
                <a:ea typeface="Times New Roman"/>
                <a:cs typeface="Times New Roman"/>
                <a:sym typeface="Times New Roman"/>
              </a:rPr>
            </a:br>
            <a:endParaRPr/>
          </a:p>
        </p:txBody>
      </p:sp>
      <p:pic>
        <p:nvPicPr>
          <p:cNvPr descr="Unshielded Twisted Pair (UTP) | Cables - Cables.ph" id="161" name="Google Shape;161;p9"/>
          <p:cNvPicPr preferRelativeResize="0"/>
          <p:nvPr/>
        </p:nvPicPr>
        <p:blipFill rotWithShape="1">
          <a:blip r:embed="rId4">
            <a:alphaModFix/>
          </a:blip>
          <a:srcRect b="0" l="0" r="0" t="0"/>
          <a:stretch/>
        </p:blipFill>
        <p:spPr>
          <a:xfrm>
            <a:off x="5486400" y="3495333"/>
            <a:ext cx="3572759" cy="2735786"/>
          </a:xfrm>
          <a:prstGeom prst="rect">
            <a:avLst/>
          </a:prstGeom>
          <a:noFill/>
          <a:ln>
            <a:noFill/>
          </a:ln>
        </p:spPr>
      </p:pic>
      <p:sp>
        <p:nvSpPr>
          <p:cNvPr id="162" name="Google Shape;162;p9"/>
          <p:cNvSpPr txBox="1"/>
          <p:nvPr/>
        </p:nvSpPr>
        <p:spPr>
          <a:xfrm>
            <a:off x="3530430" y="6320921"/>
            <a:ext cx="231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Fig.4 Unshielded twisted pair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