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2" r:id="rId6"/>
    <p:sldMasterId id="2147483654" r:id="rId7"/>
    <p:sldMasterId id="214748365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7" roundtripDataSignature="AMtx7mh7CvGePJDCGodGY4LuQLqLbL7w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customschemas.google.com/relationships/presentationmetadata" Target="metadata"/><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8" name="Google Shape;18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4" name="Google Shape;2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2" name="Google Shape;2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0" name="Google Shape;23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2" name="Google Shape;24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0" name="Google Shape;25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2" name="Google Shape;28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2" name="Google Shape;3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0" name="Google Shape;31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9" name="Google Shape;3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8" name="Google Shape;3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7" name="Google Shape;33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6" name="Google Shape;34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1" name="Google Shape;1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5" name="Google Shape;35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4" name="Google Shape;36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3" name="Google Shape;37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2" name="Google Shape;3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1" name="Google Shape;39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9" name="Google Shape;39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7" name="Google Shape;40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5" name="Google Shape;41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4" name="Google Shape;42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2" name="Google Shape;43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3" name="Google Shape;44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1" name="Google Shape;45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6" name="Google Shape;46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6" name="Google Shape;47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2:notes"/>
          <p:cNvSpPr txBox="1"/>
          <p:nvPr>
            <p:ph idx="1" type="body"/>
          </p:nvPr>
        </p:nvSpPr>
        <p:spPr>
          <a:xfrm>
            <a:off x="755650" y="5145087"/>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52:notes"/>
          <p:cNvSpPr/>
          <p:nvPr>
            <p:ph idx="2" type="sldImg"/>
          </p:nvPr>
        </p:nvSpPr>
        <p:spPr>
          <a:xfrm>
            <a:off x="1374775" y="1336675"/>
            <a:ext cx="4810125" cy="36083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5" name="Google Shape;1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3" name="Google Shape;15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1" name="Google Shape;16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2" name="Shape 22"/>
        <p:cNvGrpSpPr/>
        <p:nvPr/>
      </p:nvGrpSpPr>
      <p:grpSpPr>
        <a:xfrm>
          <a:off x="0" y="0"/>
          <a:ext cx="0" cy="0"/>
          <a:chOff x="0" y="0"/>
          <a:chExt cx="0" cy="0"/>
        </a:xfrm>
      </p:grpSpPr>
      <p:sp>
        <p:nvSpPr>
          <p:cNvPr id="23" name="Google Shape;23;p54"/>
          <p:cNvSpPr txBox="1"/>
          <p:nvPr>
            <p:ph idx="11" type="ftr"/>
          </p:nvPr>
        </p:nvSpPr>
        <p:spPr>
          <a:xfrm>
            <a:off x="457200" y="6356350"/>
            <a:ext cx="84994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5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56"/>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24.</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24.</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61"/>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0" name="Google Shape;100;p61"/>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01" name="Google Shape;101;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2.xml"/><Relationship Id="rId4"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4.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53"/>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LOGO.gif" id="12" name="Google Shape;12;p53"/>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3" name="Google Shape;13;p53"/>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4" name="Google Shape;14;p53"/>
          <p:cNvGrpSpPr/>
          <p:nvPr/>
        </p:nvGrpSpPr>
        <p:grpSpPr>
          <a:xfrm>
            <a:off x="6146800" y="0"/>
            <a:ext cx="2997200" cy="876300"/>
            <a:chOff x="6096000" y="3924300"/>
            <a:chExt cx="2997200" cy="876300"/>
          </a:xfrm>
        </p:grpSpPr>
        <p:sp>
          <p:nvSpPr>
            <p:cNvPr id="15" name="Google Shape;15;p53"/>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6" name="Google Shape;16;p53"/>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7" name="Google Shape;17;p53"/>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logo.jpg" id="18" name="Google Shape;18;p53"/>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19" name="Google Shape;19;p5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20" name="Google Shape;20;p53"/>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53"/>
          <p:cNvSpPr txBox="1"/>
          <p:nvPr>
            <p:ph idx="11" type="ftr"/>
          </p:nvPr>
        </p:nvSpPr>
        <p:spPr>
          <a:xfrm>
            <a:off x="457200" y="6356350"/>
            <a:ext cx="8499475"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70C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55"/>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55"/>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LOGO.gif" id="27" name="Google Shape;27;p55"/>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28" name="Google Shape;28;p55"/>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29" name="Google Shape;29;p55"/>
          <p:cNvGrpSpPr/>
          <p:nvPr/>
        </p:nvGrpSpPr>
        <p:grpSpPr>
          <a:xfrm>
            <a:off x="6146800" y="0"/>
            <a:ext cx="2997200" cy="876300"/>
            <a:chOff x="6096000" y="3924300"/>
            <a:chExt cx="2997200" cy="876300"/>
          </a:xfrm>
        </p:grpSpPr>
        <p:sp>
          <p:nvSpPr>
            <p:cNvPr id="30" name="Google Shape;30;p55"/>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31" name="Google Shape;31;p55"/>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32" name="Google Shape;32;p55"/>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logo.jpg" id="33" name="Google Shape;33;p55"/>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pic>
        <p:nvPicPr>
          <p:cNvPr descr="LOGO.gif" id="34" name="Google Shape;34;p55"/>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35" name="Google Shape;35;p55"/>
          <p:cNvGrpSpPr/>
          <p:nvPr/>
        </p:nvGrpSpPr>
        <p:grpSpPr>
          <a:xfrm>
            <a:off x="6146800" y="0"/>
            <a:ext cx="2997200" cy="876300"/>
            <a:chOff x="6096000" y="3924300"/>
            <a:chExt cx="2997200" cy="876300"/>
          </a:xfrm>
        </p:grpSpPr>
        <p:sp>
          <p:nvSpPr>
            <p:cNvPr id="36" name="Google Shape;36;p55"/>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37" name="Google Shape;37;p55"/>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38" name="Google Shape;38;p55"/>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logo.jpg" id="39" name="Google Shape;39;p55"/>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40" name="Google Shape;40;p5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41" name="Google Shape;41;p55"/>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2" name="Google Shape;4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24.</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57"/>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57"/>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LOGO.gif" id="54" name="Google Shape;54;p5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55" name="Google Shape;55;p5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56" name="Google Shape;56;p57"/>
          <p:cNvGrpSpPr/>
          <p:nvPr/>
        </p:nvGrpSpPr>
        <p:grpSpPr>
          <a:xfrm>
            <a:off x="6146800" y="0"/>
            <a:ext cx="2997200" cy="876300"/>
            <a:chOff x="6096000" y="3924300"/>
            <a:chExt cx="2997200" cy="876300"/>
          </a:xfrm>
        </p:grpSpPr>
        <p:sp>
          <p:nvSpPr>
            <p:cNvPr id="57" name="Google Shape;57;p57"/>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58" name="Google Shape;58;p57"/>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59" name="Google Shape;59;p57"/>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logo.jpg" id="60" name="Google Shape;60;p57"/>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61" name="Google Shape;61;p5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62" name="Google Shape;62;p57"/>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24.</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5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68" name="Google Shape;68;p59"/>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24.</a:t>
            </a:r>
            <a:fld id="{00000000-1234-1234-1234-123412341234}" type="slidenum">
              <a:rPr lang="en-US"/>
              <a:t>‹#›</a:t>
            </a:fld>
            <a:endParaRPr sz="1400">
              <a:solidFill>
                <a:srgbClr val="000000"/>
              </a:solidFill>
              <a:latin typeface="Arial"/>
              <a:ea typeface="Arial"/>
              <a:cs typeface="Arial"/>
              <a:sym typeface="Arial"/>
            </a:endParaRPr>
          </a:p>
        </p:txBody>
      </p:sp>
      <p:sp>
        <p:nvSpPr>
          <p:cNvPr id="72" name="Google Shape;72;p59"/>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59"/>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LOGO.gif" id="74" name="Google Shape;74;p59"/>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75" name="Google Shape;75;p59"/>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76" name="Google Shape;76;p59"/>
          <p:cNvGrpSpPr/>
          <p:nvPr/>
        </p:nvGrpSpPr>
        <p:grpSpPr>
          <a:xfrm>
            <a:off x="6146800" y="0"/>
            <a:ext cx="2997200" cy="876300"/>
            <a:chOff x="6096000" y="3924300"/>
            <a:chExt cx="2997200" cy="876300"/>
          </a:xfrm>
        </p:grpSpPr>
        <p:sp>
          <p:nvSpPr>
            <p:cNvPr id="77" name="Google Shape;77;p59"/>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78" name="Google Shape;78;p59"/>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79" name="Google Shape;79;p59"/>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logo.jpg" id="80" name="Google Shape;80;p59"/>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60"/>
          <p:cNvSpPr txBox="1"/>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60"/>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descr="LOGO.gif" id="84" name="Google Shape;84;p6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85" name="Google Shape;85;p6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86" name="Google Shape;86;p60"/>
          <p:cNvGrpSpPr/>
          <p:nvPr/>
        </p:nvGrpSpPr>
        <p:grpSpPr>
          <a:xfrm>
            <a:off x="6146800" y="0"/>
            <a:ext cx="2997200" cy="876300"/>
            <a:chOff x="6096000" y="3924300"/>
            <a:chExt cx="2997200" cy="876300"/>
          </a:xfrm>
        </p:grpSpPr>
        <p:sp>
          <p:nvSpPr>
            <p:cNvPr id="87" name="Google Shape;87;p60"/>
            <p:cNvSpPr txBox="1"/>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88" name="Google Shape;88;p60"/>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89" name="Google Shape;89;p60"/>
            <p:cNvSpPr txBox="1"/>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descr="logo.jpg" id="90" name="Google Shape;90;p60"/>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91" name="Google Shape;91;p60"/>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McGraw-Hill</a:t>
            </a:r>
            <a:endParaRPr b="0" i="0" sz="1400" u="none" cap="none" strike="noStrike">
              <a:solidFill>
                <a:srgbClr val="000000"/>
              </a:solidFill>
              <a:latin typeface="Arial"/>
              <a:ea typeface="Arial"/>
              <a:cs typeface="Arial"/>
              <a:sym typeface="Arial"/>
            </a:endParaRPr>
          </a:p>
        </p:txBody>
      </p:sp>
      <p:sp>
        <p:nvSpPr>
          <p:cNvPr id="92" name="Google Shape;92;p60"/>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McGraw-Hill Companies, Inc., 2000</a:t>
            </a:r>
            <a:endParaRPr b="0" i="0" sz="1400" u="none" cap="none" strike="noStrike">
              <a:solidFill>
                <a:srgbClr val="000000"/>
              </a:solidFill>
              <a:latin typeface="Arial"/>
              <a:ea typeface="Arial"/>
              <a:cs typeface="Arial"/>
              <a:sym typeface="Arial"/>
            </a:endParaRPr>
          </a:p>
        </p:txBody>
      </p:sp>
      <p:sp>
        <p:nvSpPr>
          <p:cNvPr id="93" name="Google Shape;93;p6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94" name="Google Shape;94;p60"/>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5" name="Google Shape;95;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6" name="Google Shape;9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7" name="Google Shape;9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4.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nvSpPr>
        <p:spPr>
          <a:xfrm>
            <a:off x="1143000" y="914400"/>
            <a:ext cx="6664325" cy="42592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2000"/>
              <a:buFont typeface="Calibri"/>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Congestion Control and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3600"/>
              <a:buFont typeface="Times New Roman"/>
              <a:buNone/>
            </a:pPr>
            <a:r>
              <a:rPr b="1" i="0" lang="en-US" sz="3600" u="none" cap="none" strike="noStrike">
                <a:solidFill>
                  <a:srgbClr val="000000"/>
                </a:solidFill>
                <a:latin typeface="Times New Roman"/>
                <a:ea typeface="Times New Roman"/>
                <a:cs typeface="Times New Roman"/>
                <a:sym typeface="Times New Roman"/>
              </a:rPr>
              <a:t>Quality of Service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70C0"/>
              </a:buClr>
              <a:buSzPts val="3600"/>
              <a:buFont typeface="Times New Roman"/>
              <a:buNone/>
            </a:pPr>
            <a:r>
              <a:rPr b="1" i="0" lang="en-US" sz="3600" u="none" cap="none" strike="noStrike">
                <a:solidFill>
                  <a:srgbClr val="0070C0"/>
                </a:solidFill>
                <a:latin typeface="Times New Roman"/>
                <a:ea typeface="Times New Roman"/>
                <a:cs typeface="Times New Roman"/>
                <a:sym typeface="Times New Roman"/>
              </a:rPr>
              <a:t>Lecture 56-57</a:t>
            </a:r>
            <a:endParaRPr/>
          </a:p>
          <a:p>
            <a:pPr indent="0" lvl="0" marL="0" marR="0" rtl="0" algn="ctr">
              <a:lnSpc>
                <a:spcPct val="100000"/>
              </a:lnSpc>
              <a:spcBef>
                <a:spcPts val="400"/>
              </a:spcBef>
              <a:spcAft>
                <a:spcPts val="0"/>
              </a:spcAft>
              <a:buClr>
                <a:srgbClr val="0070C0"/>
              </a:buClr>
              <a:buSzPts val="3600"/>
              <a:buFont typeface="Times New Roman"/>
              <a:buNone/>
            </a:pPr>
            <a:r>
              <a:t/>
            </a:r>
            <a:endParaRPr b="1" i="0" sz="36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70C0"/>
              </a:buClr>
              <a:buSzPts val="3600"/>
              <a:buFont typeface="Times New Roman"/>
              <a:buNone/>
            </a:pPr>
            <a:r>
              <a:rPr b="1" i="0" lang="en-US" sz="2400" u="none" cap="none" strike="noStrike">
                <a:solidFill>
                  <a:srgbClr val="0070C0"/>
                </a:solidFill>
                <a:latin typeface="Times New Roman"/>
                <a:ea typeface="Times New Roman"/>
                <a:cs typeface="Times New Roman"/>
                <a:sym typeface="Times New Roman"/>
              </a:rPr>
              <a:t>Faculty Name-</a:t>
            </a:r>
            <a:endParaRPr/>
          </a:p>
          <a:p>
            <a:pPr indent="0" lvl="0" marL="0" marR="0" rtl="0" algn="ctr">
              <a:lnSpc>
                <a:spcPct val="100000"/>
              </a:lnSpc>
              <a:spcBef>
                <a:spcPts val="400"/>
              </a:spcBef>
              <a:spcAft>
                <a:spcPts val="0"/>
              </a:spcAft>
              <a:buClr>
                <a:srgbClr val="0070C0"/>
              </a:buClr>
              <a:buSzPts val="3600"/>
              <a:buFont typeface="Times New Roman"/>
              <a:buNone/>
            </a:pPr>
            <a:r>
              <a:rPr b="1" i="0" lang="en-US" sz="2400" u="none" cap="none" strike="noStrike">
                <a:solidFill>
                  <a:srgbClr val="0070C0"/>
                </a:solidFill>
                <a:latin typeface="Times New Roman"/>
                <a:ea typeface="Times New Roman"/>
                <a:cs typeface="Times New Roman"/>
                <a:sym typeface="Times New Roman"/>
              </a:rPr>
              <a:t>Ms. Vijaita Kashyap</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2000"/>
              <a:buFont typeface="Calibri"/>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chemeClr val="dk1"/>
              </a:buClr>
              <a:buSzPts val="2000"/>
              <a:buFont typeface="Calibri"/>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chemeClr val="dk1"/>
              </a:buClr>
              <a:buSzPts val="2000"/>
              <a:buFont typeface="Calibri"/>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109" name="Google Shape;109;p1"/>
          <p:cNvSpPr txBox="1"/>
          <p:nvPr/>
        </p:nvSpPr>
        <p:spPr>
          <a:xfrm>
            <a:off x="123775" y="914400"/>
            <a:ext cx="8295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chemeClr val="dk1"/>
                </a:solidFill>
                <a:latin typeface="Times New Roman"/>
                <a:ea typeface="Times New Roman"/>
                <a:cs typeface="Times New Roman"/>
                <a:sym typeface="Times New Roman"/>
              </a:rPr>
              <a:t>Computer Networks _22CS008</a:t>
            </a:r>
            <a:endParaRPr>
              <a:solidFill>
                <a:schemeClr val="dk1"/>
              </a:solidFill>
            </a:endParaRPr>
          </a:p>
        </p:txBody>
      </p:sp>
      <p:sp>
        <p:nvSpPr>
          <p:cNvPr id="110" name="Google Shape;110;p1"/>
          <p:cNvSpPr txBox="1"/>
          <p:nvPr/>
        </p:nvSpPr>
        <p:spPr>
          <a:xfrm>
            <a:off x="536150" y="5549700"/>
            <a:ext cx="8241900" cy="98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400"/>
              </a:spcBef>
              <a:spcAft>
                <a:spcPts val="0"/>
              </a:spcAft>
              <a:buNone/>
            </a:pPr>
            <a:r>
              <a:rPr b="1" lang="en-US" sz="2400">
                <a:solidFill>
                  <a:schemeClr val="dk1"/>
                </a:solidFill>
              </a:rPr>
              <a:t>De</a:t>
            </a:r>
            <a:r>
              <a:rPr b="1" lang="en-US" sz="2100">
                <a:solidFill>
                  <a:schemeClr val="dk1"/>
                </a:solidFill>
              </a:rPr>
              <a:t>partment of Computer Science and Engineering,</a:t>
            </a:r>
            <a:endParaRPr b="1" sz="2100">
              <a:solidFill>
                <a:schemeClr val="dk1"/>
              </a:solidFill>
            </a:endParaRPr>
          </a:p>
          <a:p>
            <a:pPr indent="0" lvl="0" marL="0" rtl="0" algn="ctr">
              <a:lnSpc>
                <a:spcPct val="115000"/>
              </a:lnSpc>
              <a:spcBef>
                <a:spcPts val="400"/>
              </a:spcBef>
              <a:spcAft>
                <a:spcPts val="0"/>
              </a:spcAft>
              <a:buNone/>
            </a:pPr>
            <a:r>
              <a:rPr b="1" lang="en-US" sz="2100">
                <a:solidFill>
                  <a:schemeClr val="dk1"/>
                </a:solidFill>
              </a:rPr>
              <a:t>Chitkara University, Punjab</a:t>
            </a:r>
            <a:endParaRPr b="1" sz="21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0" y="193040"/>
            <a:ext cx="5262880"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 CONGESTION CONTROL</a:t>
            </a:r>
            <a:endParaRPr b="0" i="0" sz="3000" u="none" cap="none" strike="noStrike">
              <a:solidFill>
                <a:srgbClr val="000000"/>
              </a:solidFill>
              <a:latin typeface="Arial"/>
              <a:ea typeface="Arial"/>
              <a:cs typeface="Arial"/>
              <a:sym typeface="Arial"/>
            </a:endParaRPr>
          </a:p>
        </p:txBody>
      </p:sp>
      <p:sp>
        <p:nvSpPr>
          <p:cNvPr id="182" name="Google Shape;182;p9"/>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9"/>
          <p:cNvSpPr txBox="1"/>
          <p:nvPr/>
        </p:nvSpPr>
        <p:spPr>
          <a:xfrm>
            <a:off x="208280" y="1154341"/>
            <a:ext cx="8458200" cy="16311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000" u="none" cap="none" strike="noStrike">
                <a:solidFill>
                  <a:schemeClr val="dk1"/>
                </a:solidFill>
                <a:latin typeface="Times New Roman"/>
                <a:ea typeface="Times New Roman"/>
                <a:cs typeface="Times New Roman"/>
                <a:sym typeface="Times New Roman"/>
              </a:rPr>
              <a:t>Congestion control refers to techniques and mechanisms that can either prevent congestion, before it happens, or remove congestion, after it has happened. In general, we can divide congestion control mechanisms into two broad categories: open-loop congestion control (prevention) and closed-loop congestion control (removal). Categories are shown in Figure 5.</a:t>
            </a:r>
            <a:endParaRPr b="0" i="0" sz="1200" u="none" cap="none" strike="noStrike">
              <a:solidFill>
                <a:srgbClr val="000000"/>
              </a:solidFill>
              <a:latin typeface="Arial"/>
              <a:ea typeface="Arial"/>
              <a:cs typeface="Arial"/>
              <a:sym typeface="Arial"/>
            </a:endParaRPr>
          </a:p>
        </p:txBody>
      </p:sp>
      <p:pic>
        <p:nvPicPr>
          <p:cNvPr id="184" name="Google Shape;184;p9"/>
          <p:cNvPicPr preferRelativeResize="0"/>
          <p:nvPr/>
        </p:nvPicPr>
        <p:blipFill rotWithShape="1">
          <a:blip r:embed="rId3">
            <a:alphaModFix/>
          </a:blip>
          <a:srcRect b="0" l="0" r="0" t="0"/>
          <a:stretch/>
        </p:blipFill>
        <p:spPr>
          <a:xfrm>
            <a:off x="1455738" y="2785516"/>
            <a:ext cx="6773862" cy="3438525"/>
          </a:xfrm>
          <a:prstGeom prst="rect">
            <a:avLst/>
          </a:prstGeom>
          <a:noFill/>
          <a:ln>
            <a:noFill/>
          </a:ln>
        </p:spPr>
      </p:pic>
      <p:sp>
        <p:nvSpPr>
          <p:cNvPr id="185" name="Google Shape;185;p9"/>
          <p:cNvSpPr/>
          <p:nvPr/>
        </p:nvSpPr>
        <p:spPr>
          <a:xfrm>
            <a:off x="3232927" y="6276379"/>
            <a:ext cx="30235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Figure 5  Congestion control categories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nvSpPr>
        <p:spPr>
          <a:xfrm>
            <a:off x="1371600" y="4800600"/>
            <a:ext cx="54879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6  Backpressure method for alleviating congestion</a:t>
            </a:r>
            <a:endParaRPr b="0" i="0" sz="1400" u="none" cap="none" strike="noStrike">
              <a:solidFill>
                <a:srgbClr val="000000"/>
              </a:solidFill>
              <a:latin typeface="Arial"/>
              <a:ea typeface="Arial"/>
              <a:cs typeface="Arial"/>
              <a:sym typeface="Arial"/>
            </a:endParaRPr>
          </a:p>
        </p:txBody>
      </p:sp>
      <p:pic>
        <p:nvPicPr>
          <p:cNvPr id="192" name="Google Shape;192;p11"/>
          <p:cNvPicPr preferRelativeResize="0"/>
          <p:nvPr/>
        </p:nvPicPr>
        <p:blipFill rotWithShape="1">
          <a:blip r:embed="rId3">
            <a:alphaModFix/>
          </a:blip>
          <a:srcRect b="0" l="0" r="0" t="0"/>
          <a:stretch/>
        </p:blipFill>
        <p:spPr>
          <a:xfrm>
            <a:off x="234950" y="2971800"/>
            <a:ext cx="8528050" cy="1377950"/>
          </a:xfrm>
          <a:prstGeom prst="rect">
            <a:avLst/>
          </a:prstGeom>
          <a:noFill/>
          <a:ln>
            <a:noFill/>
          </a:ln>
        </p:spPr>
      </p:pic>
      <p:sp>
        <p:nvSpPr>
          <p:cNvPr id="193" name="Google Shape;193;p11"/>
          <p:cNvSpPr txBox="1"/>
          <p:nvPr/>
        </p:nvSpPr>
        <p:spPr>
          <a:xfrm>
            <a:off x="-10160" y="-91440"/>
            <a:ext cx="6407150"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Backpressure method for alleviating congestion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3048000" y="4784725"/>
            <a:ext cx="23383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7  Choke packet</a:t>
            </a:r>
            <a:endParaRPr b="0" i="0" sz="1400" u="none" cap="none" strike="noStrike">
              <a:solidFill>
                <a:srgbClr val="000000"/>
              </a:solidFill>
              <a:latin typeface="Arial"/>
              <a:ea typeface="Arial"/>
              <a:cs typeface="Arial"/>
              <a:sym typeface="Arial"/>
            </a:endParaRPr>
          </a:p>
        </p:txBody>
      </p:sp>
      <p:pic>
        <p:nvPicPr>
          <p:cNvPr id="200" name="Google Shape;200;p12"/>
          <p:cNvPicPr preferRelativeResize="0"/>
          <p:nvPr/>
        </p:nvPicPr>
        <p:blipFill rotWithShape="1">
          <a:blip r:embed="rId3">
            <a:alphaModFix/>
          </a:blip>
          <a:srcRect b="0" l="0" r="0" t="0"/>
          <a:stretch/>
        </p:blipFill>
        <p:spPr>
          <a:xfrm>
            <a:off x="311150" y="2309812"/>
            <a:ext cx="8528050" cy="2338387"/>
          </a:xfrm>
          <a:prstGeom prst="rect">
            <a:avLst/>
          </a:prstGeom>
          <a:noFill/>
          <a:ln>
            <a:noFill/>
          </a:ln>
        </p:spPr>
      </p:pic>
      <p:sp>
        <p:nvSpPr>
          <p:cNvPr id="201" name="Google Shape;201;p12"/>
          <p:cNvSpPr txBox="1"/>
          <p:nvPr/>
        </p:nvSpPr>
        <p:spPr>
          <a:xfrm>
            <a:off x="152400" y="202408"/>
            <a:ext cx="2682240"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Choke packet</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nvSpPr>
        <p:spPr>
          <a:xfrm>
            <a:off x="129540" y="147320"/>
            <a:ext cx="40055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TWO EXAMPLES</a:t>
            </a:r>
            <a:endParaRPr b="0" i="0" sz="2800" u="none" cap="none" strike="noStrike">
              <a:solidFill>
                <a:srgbClr val="000000"/>
              </a:solidFill>
              <a:latin typeface="Arial"/>
              <a:ea typeface="Arial"/>
              <a:cs typeface="Arial"/>
              <a:sym typeface="Arial"/>
            </a:endParaRPr>
          </a:p>
        </p:txBody>
      </p:sp>
      <p:sp>
        <p:nvSpPr>
          <p:cNvPr id="208" name="Google Shape;208;p13"/>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3"/>
          <p:cNvSpPr txBox="1"/>
          <p:nvPr/>
        </p:nvSpPr>
        <p:spPr>
          <a:xfrm>
            <a:off x="129540" y="989483"/>
            <a:ext cx="8872220" cy="5201384"/>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0" i="0" lang="en-US" sz="2000" u="none" cap="none" strike="noStrike">
                <a:solidFill>
                  <a:schemeClr val="dk1"/>
                </a:solidFill>
                <a:latin typeface="Times New Roman"/>
                <a:ea typeface="Times New Roman"/>
                <a:cs typeface="Times New Roman"/>
                <a:sym typeface="Times New Roman"/>
              </a:rPr>
              <a:t>To better understand the concept of congestion control, let us give two examples: one in TCP and the other in Frame Relay.</a:t>
            </a:r>
            <a:endParaRPr/>
          </a:p>
          <a:p>
            <a:pPr indent="0" lvl="0" marL="0" marR="0" rtl="0" algn="just">
              <a:lnSpc>
                <a:spcPct val="100000"/>
              </a:lnSpc>
              <a:spcBef>
                <a:spcPts val="0"/>
              </a:spcBef>
              <a:spcAft>
                <a:spcPts val="0"/>
              </a:spcAft>
              <a:buClr>
                <a:schemeClr val="dk1"/>
              </a:buClr>
              <a:buSzPts val="28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800"/>
              <a:buFont typeface="Arial"/>
              <a:buChar char="•"/>
            </a:pPr>
            <a:r>
              <a:rPr b="1" i="0" lang="en-US" sz="2000" u="none" cap="none" strike="noStrike">
                <a:solidFill>
                  <a:srgbClr val="000000"/>
                </a:solidFill>
                <a:latin typeface="Times New Roman"/>
                <a:ea typeface="Times New Roman"/>
                <a:cs typeface="Times New Roman"/>
                <a:sym typeface="Times New Roman"/>
              </a:rPr>
              <a:t>Congestion Control in TCP</a:t>
            </a:r>
            <a:endParaRPr/>
          </a:p>
          <a:p>
            <a:pPr indent="0" lvl="0" marL="0" marR="0" rtl="0" algn="just">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Congestion Policy</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TCP's general policy for handling congestion is based on three phases: slow start, congestion avoidance, and congestion detection. In the slow-start phase, the sender starts with a very slow rate of transmission, but increases the rate rapidly to reach a threshold. When the threshold is reached, the data rate is reduced to avoid congestion. Finally if congestion is detected, the sender goes back to the slow-start or congestion avoidance phase based on how the congestion is detected.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Slow Start: Exponential Increase One of the algorithms used in TCP congestion control is called slow start. This algorithm is based on the idea that the size of the congestion window </a:t>
            </a:r>
            <a:r>
              <a:rPr b="0" i="1" lang="en-US" sz="1800" u="none" cap="none" strike="noStrike">
                <a:solidFill>
                  <a:srgbClr val="000000"/>
                </a:solidFill>
                <a:latin typeface="Times New Roman"/>
                <a:ea typeface="Times New Roman"/>
                <a:cs typeface="Times New Roman"/>
                <a:sym typeface="Times New Roman"/>
              </a:rPr>
              <a:t>(cwnd) </a:t>
            </a:r>
            <a:r>
              <a:rPr b="0" i="0" lang="en-US" sz="1800" u="none" cap="none" strike="noStrike">
                <a:solidFill>
                  <a:srgbClr val="000000"/>
                </a:solidFill>
                <a:latin typeface="Times New Roman"/>
                <a:ea typeface="Times New Roman"/>
                <a:cs typeface="Times New Roman"/>
                <a:sym typeface="Times New Roman"/>
              </a:rPr>
              <a:t>starts with one maximum segment size (MSS). The MSS is determined during connection establishment by using an option of the same name. The size of the window increases one MSS each time an acknowledgment is received. As the name implies, the window starts slowly, but grows exponentially. To show the idea, let us look at Figure 8</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nvSpPr>
        <p:spPr>
          <a:xfrm>
            <a:off x="2242660" y="5140960"/>
            <a:ext cx="4129087"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8  Slow start, exponential increase</a:t>
            </a:r>
            <a:endParaRPr b="0" i="0" sz="1400" u="none" cap="none" strike="noStrike">
              <a:solidFill>
                <a:srgbClr val="000000"/>
              </a:solidFill>
              <a:latin typeface="Arial"/>
              <a:ea typeface="Arial"/>
              <a:cs typeface="Arial"/>
              <a:sym typeface="Arial"/>
            </a:endParaRPr>
          </a:p>
        </p:txBody>
      </p:sp>
      <p:pic>
        <p:nvPicPr>
          <p:cNvPr id="216" name="Google Shape;216;p14"/>
          <p:cNvPicPr preferRelativeResize="0"/>
          <p:nvPr/>
        </p:nvPicPr>
        <p:blipFill rotWithShape="1">
          <a:blip r:embed="rId3">
            <a:alphaModFix/>
          </a:blip>
          <a:srcRect b="0" l="0" r="0" t="0"/>
          <a:stretch/>
        </p:blipFill>
        <p:spPr>
          <a:xfrm>
            <a:off x="950595" y="1143000"/>
            <a:ext cx="5878512" cy="3997960"/>
          </a:xfrm>
          <a:prstGeom prst="rect">
            <a:avLst/>
          </a:prstGeom>
          <a:noFill/>
          <a:ln>
            <a:noFill/>
          </a:ln>
        </p:spPr>
      </p:pic>
      <p:sp>
        <p:nvSpPr>
          <p:cNvPr id="217" name="Google Shape;217;p14"/>
          <p:cNvSpPr txBox="1"/>
          <p:nvPr/>
        </p:nvSpPr>
        <p:spPr>
          <a:xfrm>
            <a:off x="0" y="182900"/>
            <a:ext cx="5389563"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Slow start, exponential increase</a:t>
            </a:r>
            <a:endParaRPr b="0" i="0" sz="1600" u="none" cap="none" strike="noStrike">
              <a:solidFill>
                <a:srgbClr val="000000"/>
              </a:solidFill>
              <a:latin typeface="Arial"/>
              <a:ea typeface="Arial"/>
              <a:cs typeface="Arial"/>
              <a:sym typeface="Arial"/>
            </a:endParaRPr>
          </a:p>
        </p:txBody>
      </p:sp>
      <p:sp>
        <p:nvSpPr>
          <p:cNvPr id="218" name="Google Shape;218;p14"/>
          <p:cNvSpPr/>
          <p:nvPr/>
        </p:nvSpPr>
        <p:spPr>
          <a:xfrm>
            <a:off x="950595" y="5839470"/>
            <a:ext cx="5998846"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Note: In the slow-start algorithm, the size of the congestion window increases exponentially until it reaches a threshold.</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nvSpPr>
        <p:spPr>
          <a:xfrm>
            <a:off x="1606869" y="5043171"/>
            <a:ext cx="48244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9  Congestion avoidance, additive increase</a:t>
            </a:r>
            <a:endParaRPr b="0" i="0" sz="1400" u="none" cap="none" strike="noStrike">
              <a:solidFill>
                <a:srgbClr val="000000"/>
              </a:solidFill>
              <a:latin typeface="Arial"/>
              <a:ea typeface="Arial"/>
              <a:cs typeface="Arial"/>
              <a:sym typeface="Arial"/>
            </a:endParaRPr>
          </a:p>
        </p:txBody>
      </p:sp>
      <p:pic>
        <p:nvPicPr>
          <p:cNvPr id="225" name="Google Shape;225;p16"/>
          <p:cNvPicPr preferRelativeResize="0"/>
          <p:nvPr/>
        </p:nvPicPr>
        <p:blipFill rotWithShape="1">
          <a:blip r:embed="rId3">
            <a:alphaModFix/>
          </a:blip>
          <a:srcRect b="0" l="0" r="0" t="0"/>
          <a:stretch/>
        </p:blipFill>
        <p:spPr>
          <a:xfrm>
            <a:off x="1220153" y="1111251"/>
            <a:ext cx="5211128" cy="3931920"/>
          </a:xfrm>
          <a:prstGeom prst="rect">
            <a:avLst/>
          </a:prstGeom>
          <a:noFill/>
          <a:ln>
            <a:noFill/>
          </a:ln>
        </p:spPr>
      </p:pic>
      <p:sp>
        <p:nvSpPr>
          <p:cNvPr id="226" name="Google Shape;226;p16"/>
          <p:cNvSpPr txBox="1"/>
          <p:nvPr/>
        </p:nvSpPr>
        <p:spPr>
          <a:xfrm>
            <a:off x="0" y="152284"/>
            <a:ext cx="65430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Congestion avoidance, additive increase</a:t>
            </a:r>
            <a:endParaRPr b="0" i="0" sz="1600" u="none" cap="none" strike="noStrike">
              <a:solidFill>
                <a:srgbClr val="000000"/>
              </a:solidFill>
              <a:latin typeface="Arial"/>
              <a:ea typeface="Arial"/>
              <a:cs typeface="Arial"/>
              <a:sym typeface="Arial"/>
            </a:endParaRPr>
          </a:p>
        </p:txBody>
      </p:sp>
      <p:sp>
        <p:nvSpPr>
          <p:cNvPr id="227" name="Google Shape;227;p16"/>
          <p:cNvSpPr/>
          <p:nvPr/>
        </p:nvSpPr>
        <p:spPr>
          <a:xfrm>
            <a:off x="1250872" y="5680948"/>
            <a:ext cx="5536406"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Note: In the congestion avoidance algorithm, the size of the congestion window increases additively until </a:t>
            </a:r>
            <a:br>
              <a:rPr b="1" i="0" lang="en-US" sz="1800" u="none" cap="none" strike="noStrike">
                <a:solidFill>
                  <a:schemeClr val="dk1"/>
                </a:solidFill>
                <a:latin typeface="Times New Roman"/>
                <a:ea typeface="Times New Roman"/>
                <a:cs typeface="Times New Roman"/>
                <a:sym typeface="Times New Roman"/>
              </a:rPr>
            </a:br>
            <a:r>
              <a:rPr b="1" i="0" lang="en-US" sz="1800" u="none" cap="none" strike="noStrike">
                <a:solidFill>
                  <a:schemeClr val="dk1"/>
                </a:solidFill>
                <a:latin typeface="Times New Roman"/>
                <a:ea typeface="Times New Roman"/>
                <a:cs typeface="Times New Roman"/>
                <a:sym typeface="Times New Roman"/>
              </a:rPr>
              <a:t>congestion is detected.</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p18"/>
          <p:cNvCxnSpPr/>
          <p:nvPr/>
        </p:nvCxnSpPr>
        <p:spPr>
          <a:xfrm>
            <a:off x="514350" y="2057400"/>
            <a:ext cx="8153400" cy="0"/>
          </a:xfrm>
          <a:prstGeom prst="straightConnector1">
            <a:avLst/>
          </a:prstGeom>
          <a:noFill/>
          <a:ln cap="flat" cmpd="sng" w="76200">
            <a:solidFill>
              <a:srgbClr val="009900"/>
            </a:solidFill>
            <a:prstDash val="solid"/>
            <a:miter lim="800000"/>
            <a:headEnd len="sm" w="sm" type="none"/>
            <a:tailEnd len="sm" w="sm" type="none"/>
          </a:ln>
        </p:spPr>
      </p:cxnSp>
      <p:cxnSp>
        <p:nvCxnSpPr>
          <p:cNvPr id="234" name="Google Shape;234;p18"/>
          <p:cNvCxnSpPr/>
          <p:nvPr/>
        </p:nvCxnSpPr>
        <p:spPr>
          <a:xfrm>
            <a:off x="514350" y="5257800"/>
            <a:ext cx="8153400" cy="0"/>
          </a:xfrm>
          <a:prstGeom prst="straightConnector1">
            <a:avLst/>
          </a:prstGeom>
          <a:noFill/>
          <a:ln cap="flat" cmpd="sng" w="76200">
            <a:solidFill>
              <a:srgbClr val="009900"/>
            </a:solidFill>
            <a:prstDash val="solid"/>
            <a:miter lim="800000"/>
            <a:headEnd len="sm" w="sm" type="none"/>
            <a:tailEnd len="sm" w="sm" type="none"/>
          </a:ln>
        </p:spPr>
      </p:cxnSp>
      <p:sp>
        <p:nvSpPr>
          <p:cNvPr id="235" name="Google Shape;235;p18"/>
          <p:cNvSpPr txBox="1"/>
          <p:nvPr/>
        </p:nvSpPr>
        <p:spPr>
          <a:xfrm>
            <a:off x="419100" y="2149475"/>
            <a:ext cx="8343900" cy="923289"/>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An implementation reacts to congestion detection in one of the following ways: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800"/>
              <a:buFont typeface="Calibri"/>
              <a:buNone/>
            </a:pPr>
            <a:r>
              <a:rPr b="0" i="0" lang="en-US" sz="1800" u="none" cap="none" strike="noStrike">
                <a:solidFill>
                  <a:schemeClr val="hlink"/>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If detection is by time-out, a new slow start phase starts.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800"/>
              <a:buFont typeface="Calibri"/>
              <a:buNone/>
            </a:pPr>
            <a:r>
              <a:rPr b="0" i="0" lang="en-US" sz="1800" u="none" cap="none" strike="noStrike">
                <a:solidFill>
                  <a:schemeClr val="hlink"/>
                </a:solidFill>
                <a:latin typeface="Calibri"/>
                <a:ea typeface="Calibri"/>
                <a:cs typeface="Calibri"/>
                <a:sym typeface="Calibri"/>
              </a:rPr>
              <a:t>❏</a:t>
            </a:r>
            <a:r>
              <a:rPr b="0" i="0" lang="en-US" sz="1800" u="none" cap="none" strike="noStrike">
                <a:solidFill>
                  <a:schemeClr val="dk1"/>
                </a:solidFill>
                <a:latin typeface="Calibri"/>
                <a:ea typeface="Calibri"/>
                <a:cs typeface="Calibri"/>
                <a:sym typeface="Calibri"/>
              </a:rPr>
              <a:t> If detection is by three ACKs, a new congestion avoidance phase starts.</a:t>
            </a:r>
            <a:endParaRPr b="0" i="0" sz="1400" u="none" cap="none" strike="noStrike">
              <a:solidFill>
                <a:srgbClr val="000000"/>
              </a:solidFill>
              <a:latin typeface="Arial"/>
              <a:ea typeface="Arial"/>
              <a:cs typeface="Arial"/>
              <a:sym typeface="Arial"/>
            </a:endParaRPr>
          </a:p>
        </p:txBody>
      </p:sp>
      <p:grpSp>
        <p:nvGrpSpPr>
          <p:cNvPr id="236" name="Google Shape;236;p18"/>
          <p:cNvGrpSpPr/>
          <p:nvPr/>
        </p:nvGrpSpPr>
        <p:grpSpPr>
          <a:xfrm>
            <a:off x="457200" y="1371600"/>
            <a:ext cx="1143000" cy="566737"/>
            <a:chOff x="1200" y="1248"/>
            <a:chExt cx="720" cy="357"/>
          </a:xfrm>
        </p:grpSpPr>
        <p:pic>
          <p:nvPicPr>
            <p:cNvPr id="237" name="Google Shape;237;p1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38" name="Google Shape;238;p1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0" i="1" lang="en-US" sz="2800" u="none" cap="none" strike="noStrike">
                  <a:solidFill>
                    <a:schemeClr val="hlink"/>
                  </a:solidFill>
                  <a:latin typeface="Times New Roman"/>
                  <a:ea typeface="Times New Roman"/>
                  <a:cs typeface="Times New Roman"/>
                  <a:sym typeface="Times New Roman"/>
                </a:rPr>
                <a:t>Note</a:t>
              </a:r>
              <a:endParaRPr b="0" i="0" sz="1400" u="none" cap="none" strike="noStrike">
                <a:solidFill>
                  <a:srgbClr val="000000"/>
                </a:solidFill>
                <a:latin typeface="Arial"/>
                <a:ea typeface="Arial"/>
                <a:cs typeface="Arial"/>
                <a:sym typeface="Arial"/>
              </a:endParaRPr>
            </a:p>
          </p:txBody>
        </p:sp>
      </p:grpSp>
      <p:sp>
        <p:nvSpPr>
          <p:cNvPr id="239" name="Google Shape;239;p18"/>
          <p:cNvSpPr txBox="1"/>
          <p:nvPr/>
        </p:nvSpPr>
        <p:spPr>
          <a:xfrm>
            <a:off x="-40640" y="152400"/>
            <a:ext cx="618744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Points to Remember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nvSpPr>
        <p:spPr>
          <a:xfrm>
            <a:off x="1897062" y="6019800"/>
            <a:ext cx="43275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10  TCP congestion policy summary</a:t>
            </a:r>
            <a:endParaRPr b="0" i="0" sz="1400" u="none" cap="none" strike="noStrike">
              <a:solidFill>
                <a:srgbClr val="000000"/>
              </a:solidFill>
              <a:latin typeface="Arial"/>
              <a:ea typeface="Arial"/>
              <a:cs typeface="Arial"/>
              <a:sym typeface="Arial"/>
            </a:endParaRPr>
          </a:p>
        </p:txBody>
      </p:sp>
      <p:pic>
        <p:nvPicPr>
          <p:cNvPr id="246" name="Google Shape;246;p19"/>
          <p:cNvPicPr preferRelativeResize="0"/>
          <p:nvPr/>
        </p:nvPicPr>
        <p:blipFill rotWithShape="1">
          <a:blip r:embed="rId3">
            <a:alphaModFix/>
          </a:blip>
          <a:srcRect b="0" l="0" r="0" t="0"/>
          <a:stretch/>
        </p:blipFill>
        <p:spPr>
          <a:xfrm>
            <a:off x="758825" y="1736725"/>
            <a:ext cx="7394575" cy="4359275"/>
          </a:xfrm>
          <a:prstGeom prst="rect">
            <a:avLst/>
          </a:prstGeom>
          <a:noFill/>
          <a:ln>
            <a:noFill/>
          </a:ln>
        </p:spPr>
      </p:pic>
      <p:sp>
        <p:nvSpPr>
          <p:cNvPr id="247" name="Google Shape;247;p19"/>
          <p:cNvSpPr txBox="1"/>
          <p:nvPr/>
        </p:nvSpPr>
        <p:spPr>
          <a:xfrm>
            <a:off x="23812" y="162242"/>
            <a:ext cx="6082348"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TCP congestion policy summary</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nvSpPr>
        <p:spPr>
          <a:xfrm>
            <a:off x="2344737" y="5605462"/>
            <a:ext cx="31781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11  Congestion example</a:t>
            </a:r>
            <a:endParaRPr b="0" i="0" sz="1400" u="none" cap="none" strike="noStrike">
              <a:solidFill>
                <a:srgbClr val="000000"/>
              </a:solidFill>
              <a:latin typeface="Arial"/>
              <a:ea typeface="Arial"/>
              <a:cs typeface="Arial"/>
              <a:sym typeface="Arial"/>
            </a:endParaRPr>
          </a:p>
        </p:txBody>
      </p:sp>
      <p:pic>
        <p:nvPicPr>
          <p:cNvPr id="254" name="Google Shape;254;p20"/>
          <p:cNvPicPr preferRelativeResize="0"/>
          <p:nvPr/>
        </p:nvPicPr>
        <p:blipFill rotWithShape="1">
          <a:blip r:embed="rId3">
            <a:alphaModFix/>
          </a:blip>
          <a:srcRect b="0" l="0" r="0" t="0"/>
          <a:stretch/>
        </p:blipFill>
        <p:spPr>
          <a:xfrm>
            <a:off x="698500" y="1484312"/>
            <a:ext cx="7377112" cy="3889375"/>
          </a:xfrm>
          <a:prstGeom prst="rect">
            <a:avLst/>
          </a:prstGeom>
          <a:noFill/>
          <a:ln>
            <a:noFill/>
          </a:ln>
        </p:spPr>
      </p:pic>
      <p:sp>
        <p:nvSpPr>
          <p:cNvPr id="255" name="Google Shape;255;p20"/>
          <p:cNvSpPr txBox="1"/>
          <p:nvPr/>
        </p:nvSpPr>
        <p:spPr>
          <a:xfrm>
            <a:off x="0" y="124460"/>
            <a:ext cx="407860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Congestion example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63"/>
          <p:cNvSpPr/>
          <p:nvPr/>
        </p:nvSpPr>
        <p:spPr>
          <a:xfrm>
            <a:off x="284480" y="999480"/>
            <a:ext cx="8524240" cy="29238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Congestion in a Frame Relay network decreases throughput and increases delay. A high throughput and low delay are the main goals of the Frame Relay protocol. Frame Relay does not have flow control. In addition, Frame Relay allows the user to transmit bursty data. This means that a Frame Relay network has the potential to be really congested with traffic, thus requiring congestion control.</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1" lang="en-US" sz="2400" u="none" cap="none" strike="noStrike">
                <a:solidFill>
                  <a:srgbClr val="000000"/>
                </a:solidFill>
                <a:latin typeface="Times New Roman"/>
                <a:ea typeface="Times New Roman"/>
                <a:cs typeface="Times New Roman"/>
                <a:sym typeface="Times New Roman"/>
              </a:rPr>
              <a:t>Congestion Avoidance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For congestion avoidance, the Frame Relay protocol uses 2 bits in the frame to explicitly warn the source and the destination of the presence of congestion.</a:t>
            </a:r>
            <a:endParaRPr b="0" i="0" sz="2000" u="none" cap="none" strike="noStrike">
              <a:solidFill>
                <a:srgbClr val="000000"/>
              </a:solidFill>
              <a:latin typeface="Arial"/>
              <a:ea typeface="Arial"/>
              <a:cs typeface="Arial"/>
              <a:sym typeface="Arial"/>
            </a:endParaRPr>
          </a:p>
        </p:txBody>
      </p:sp>
      <p:sp>
        <p:nvSpPr>
          <p:cNvPr id="261" name="Google Shape;261;p63"/>
          <p:cNvSpPr/>
          <p:nvPr/>
        </p:nvSpPr>
        <p:spPr>
          <a:xfrm>
            <a:off x="-81280" y="105192"/>
            <a:ext cx="56509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Congestion Control in Frame Relay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nvSpPr>
        <p:spPr>
          <a:xfrm>
            <a:off x="0" y="78421"/>
            <a:ext cx="6019800" cy="7953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28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p:txBody>
      </p:sp>
      <p:sp>
        <p:nvSpPr>
          <p:cNvPr id="116" name="Google Shape;116;p2"/>
          <p:cNvSpPr txBox="1"/>
          <p:nvPr/>
        </p:nvSpPr>
        <p:spPr>
          <a:xfrm>
            <a:off x="88900" y="947737"/>
            <a:ext cx="8839200" cy="5160169"/>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5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5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5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5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5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0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0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0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0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222250" lvl="0" marL="342900" marR="0" rtl="0" algn="l">
              <a:lnSpc>
                <a:spcPct val="100000"/>
              </a:lnSpc>
              <a:spcBef>
                <a:spcPts val="400"/>
              </a:spcBef>
              <a:spcAft>
                <a:spcPts val="0"/>
              </a:spcAft>
              <a:buClr>
                <a:schemeClr val="dk1"/>
              </a:buClr>
              <a:buSzPts val="1900"/>
              <a:buFont typeface="Calibri"/>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17" name="Google Shape;117;p2"/>
          <p:cNvSpPr txBox="1"/>
          <p:nvPr/>
        </p:nvSpPr>
        <p:spPr>
          <a:xfrm>
            <a:off x="0" y="6429375"/>
            <a:ext cx="84074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400"/>
              <a:buFont typeface="Times New Roman"/>
              <a:buNone/>
            </a:pPr>
            <a:r>
              <a:rPr b="0" i="0" lang="en-US" sz="1400" u="none" cap="none" strike="noStrike">
                <a:solidFill>
                  <a:srgbClr val="898989"/>
                </a:solidFill>
                <a:latin typeface="Times New Roman"/>
                <a:ea typeface="Times New Roman"/>
                <a:cs typeface="Times New Roman"/>
                <a:sym typeface="Times New Roman"/>
              </a:rPr>
              <a:t>Computer Networks               </a:t>
            </a:r>
            <a:endParaRPr b="0" i="0" sz="1400" u="none" cap="none" strike="noStrike">
              <a:solidFill>
                <a:srgbClr val="000000"/>
              </a:solidFill>
              <a:latin typeface="Arial"/>
              <a:ea typeface="Arial"/>
              <a:cs typeface="Arial"/>
              <a:sym typeface="Arial"/>
            </a:endParaRPr>
          </a:p>
        </p:txBody>
      </p:sp>
      <p:sp>
        <p:nvSpPr>
          <p:cNvPr id="118" name="Google Shape;118;p2"/>
          <p:cNvSpPr txBox="1"/>
          <p:nvPr>
            <p:ph idx="1" type="body"/>
          </p:nvPr>
        </p:nvSpPr>
        <p:spPr>
          <a:xfrm>
            <a:off x="88900" y="1120457"/>
            <a:ext cx="8229600" cy="452596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Data Traffic</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Traffic Descriptor</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Three Traffic Profiles</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Congestion</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Queues in Router</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Congestion Control</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Backpressure Methods</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Quality of Service</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Characteristic</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Different Techniques</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Integrated and Differentiated Service</a:t>
            </a:r>
            <a:endParaRPr/>
          </a:p>
          <a:p>
            <a:pPr indent="-342900" lvl="0" marL="457200" rtl="0" algn="l">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QoS in Switched Network</a:t>
            </a:r>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nvSpPr>
        <p:spPr>
          <a:xfrm>
            <a:off x="3290570" y="6113320"/>
            <a:ext cx="18065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12  BECN</a:t>
            </a:r>
            <a:endParaRPr b="0" i="0" sz="1400" u="none" cap="none" strike="noStrike">
              <a:solidFill>
                <a:srgbClr val="000000"/>
              </a:solidFill>
              <a:latin typeface="Arial"/>
              <a:ea typeface="Arial"/>
              <a:cs typeface="Arial"/>
              <a:sym typeface="Arial"/>
            </a:endParaRPr>
          </a:p>
        </p:txBody>
      </p:sp>
      <p:pic>
        <p:nvPicPr>
          <p:cNvPr id="268" name="Google Shape;268;p21"/>
          <p:cNvPicPr preferRelativeResize="0"/>
          <p:nvPr/>
        </p:nvPicPr>
        <p:blipFill rotWithShape="1">
          <a:blip r:embed="rId3">
            <a:alphaModFix/>
          </a:blip>
          <a:srcRect b="0" l="0" r="0" t="0"/>
          <a:stretch/>
        </p:blipFill>
        <p:spPr>
          <a:xfrm>
            <a:off x="819785" y="3133545"/>
            <a:ext cx="7924800" cy="2617787"/>
          </a:xfrm>
          <a:prstGeom prst="rect">
            <a:avLst/>
          </a:prstGeom>
          <a:noFill/>
          <a:ln>
            <a:noFill/>
          </a:ln>
        </p:spPr>
      </p:pic>
      <p:sp>
        <p:nvSpPr>
          <p:cNvPr id="269" name="Google Shape;269;p21"/>
          <p:cNvSpPr txBox="1"/>
          <p:nvPr/>
        </p:nvSpPr>
        <p:spPr>
          <a:xfrm>
            <a:off x="0" y="172720"/>
            <a:ext cx="17424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BECN</a:t>
            </a:r>
            <a:endParaRPr b="0" i="0" sz="2800" u="none" cap="none" strike="noStrike">
              <a:solidFill>
                <a:srgbClr val="000000"/>
              </a:solidFill>
              <a:latin typeface="Arial"/>
              <a:ea typeface="Arial"/>
              <a:cs typeface="Arial"/>
              <a:sym typeface="Arial"/>
            </a:endParaRPr>
          </a:p>
        </p:txBody>
      </p:sp>
      <p:sp>
        <p:nvSpPr>
          <p:cNvPr id="270" name="Google Shape;270;p21"/>
          <p:cNvSpPr/>
          <p:nvPr/>
        </p:nvSpPr>
        <p:spPr>
          <a:xfrm>
            <a:off x="403224" y="918801"/>
            <a:ext cx="8507095" cy="224676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backward explicit congestion notification (BECN) bit warns the sender of congestion in the network. One might ask how this is accomplished since the frames are traveling away from the sender. In fact, there are two methods: The switch can use response frames from the receiver (full-duplex mode), or else the switch can use a predefined connection (DLCI =1023) to send special frames for this specific purpose. The sender can respond to this warning by simply reducing the data rate. Figure 12 shows the use of BECN.</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nvSpPr>
        <p:spPr>
          <a:xfrm>
            <a:off x="3444240" y="6266380"/>
            <a:ext cx="17811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13  FECN</a:t>
            </a:r>
            <a:endParaRPr b="0" i="0" sz="1400" u="none" cap="none" strike="noStrike">
              <a:solidFill>
                <a:srgbClr val="000000"/>
              </a:solidFill>
              <a:latin typeface="Arial"/>
              <a:ea typeface="Arial"/>
              <a:cs typeface="Arial"/>
              <a:sym typeface="Arial"/>
            </a:endParaRPr>
          </a:p>
        </p:txBody>
      </p:sp>
      <p:pic>
        <p:nvPicPr>
          <p:cNvPr id="277" name="Google Shape;277;p22"/>
          <p:cNvPicPr preferRelativeResize="0"/>
          <p:nvPr/>
        </p:nvPicPr>
        <p:blipFill rotWithShape="1">
          <a:blip r:embed="rId3">
            <a:alphaModFix/>
          </a:blip>
          <a:srcRect b="0" l="0" r="0" t="0"/>
          <a:stretch/>
        </p:blipFill>
        <p:spPr>
          <a:xfrm>
            <a:off x="717867" y="3143847"/>
            <a:ext cx="7924800" cy="2617787"/>
          </a:xfrm>
          <a:prstGeom prst="rect">
            <a:avLst/>
          </a:prstGeom>
          <a:noFill/>
          <a:ln>
            <a:noFill/>
          </a:ln>
        </p:spPr>
      </p:pic>
      <p:sp>
        <p:nvSpPr>
          <p:cNvPr id="278" name="Google Shape;278;p22"/>
          <p:cNvSpPr txBox="1"/>
          <p:nvPr/>
        </p:nvSpPr>
        <p:spPr>
          <a:xfrm>
            <a:off x="0" y="164605"/>
            <a:ext cx="16662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FECN</a:t>
            </a:r>
            <a:endParaRPr b="0" i="0" sz="2800" u="none" cap="none" strike="noStrike">
              <a:solidFill>
                <a:srgbClr val="000000"/>
              </a:solidFill>
              <a:latin typeface="Arial"/>
              <a:ea typeface="Arial"/>
              <a:cs typeface="Arial"/>
              <a:sym typeface="Arial"/>
            </a:endParaRPr>
          </a:p>
        </p:txBody>
      </p:sp>
      <p:sp>
        <p:nvSpPr>
          <p:cNvPr id="279" name="Google Shape;279;p22"/>
          <p:cNvSpPr/>
          <p:nvPr/>
        </p:nvSpPr>
        <p:spPr>
          <a:xfrm>
            <a:off x="304800" y="946330"/>
            <a:ext cx="8337867" cy="200054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FECN </a:t>
            </a:r>
            <a:r>
              <a:rPr b="0" i="0" lang="en-US" sz="2000" u="none" cap="none" strike="noStrike">
                <a:solidFill>
                  <a:srgbClr val="000000"/>
                </a:solidFill>
                <a:latin typeface="Times New Roman"/>
                <a:ea typeface="Times New Roman"/>
                <a:cs typeface="Times New Roman"/>
                <a:sym typeface="Times New Roman"/>
              </a:rPr>
              <a:t>The </a:t>
            </a:r>
            <a:r>
              <a:rPr b="0" i="0" lang="en-US" sz="2400" u="none" cap="none" strike="noStrike">
                <a:solidFill>
                  <a:srgbClr val="000000"/>
                </a:solidFill>
                <a:latin typeface="Times New Roman"/>
                <a:ea typeface="Times New Roman"/>
                <a:cs typeface="Times New Roman"/>
                <a:sym typeface="Times New Roman"/>
              </a:rPr>
              <a:t>forward explicit congestion notification (FECN) </a:t>
            </a:r>
            <a:r>
              <a:rPr b="0" i="0" lang="en-US" sz="2000" u="none" cap="none" strike="noStrike">
                <a:solidFill>
                  <a:srgbClr val="000000"/>
                </a:solidFill>
                <a:latin typeface="Times New Roman"/>
                <a:ea typeface="Times New Roman"/>
                <a:cs typeface="Times New Roman"/>
                <a:sym typeface="Times New Roman"/>
              </a:rPr>
              <a:t>bit is used to warn the receiver of congestion in the network. It might appear that the receiver cannot do anything to relieve the congestion. However, the Frame Relay protocol assumes that the sender and receiver are communicating with each other and are using some type of flow control at a higher level. Figure 13 shows the use of FECN.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cxnSp>
        <p:nvCxnSpPr>
          <p:cNvPr id="285" name="Google Shape;285;p23"/>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286" name="Google Shape;286;p23"/>
          <p:cNvSpPr txBox="1"/>
          <p:nvPr/>
        </p:nvSpPr>
        <p:spPr>
          <a:xfrm>
            <a:off x="2667000" y="5889625"/>
            <a:ext cx="3479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14  Four cases of congestion</a:t>
            </a:r>
            <a:endParaRPr b="0" i="0" sz="1400" u="none" cap="none" strike="noStrike">
              <a:solidFill>
                <a:srgbClr val="000000"/>
              </a:solidFill>
              <a:latin typeface="Arial"/>
              <a:ea typeface="Arial"/>
              <a:cs typeface="Arial"/>
              <a:sym typeface="Arial"/>
            </a:endParaRPr>
          </a:p>
        </p:txBody>
      </p:sp>
      <p:pic>
        <p:nvPicPr>
          <p:cNvPr id="287" name="Google Shape;287;p23"/>
          <p:cNvPicPr preferRelativeResize="0"/>
          <p:nvPr/>
        </p:nvPicPr>
        <p:blipFill rotWithShape="1">
          <a:blip r:embed="rId3">
            <a:alphaModFix/>
          </a:blip>
          <a:srcRect b="0" l="0" r="0" t="0"/>
          <a:stretch/>
        </p:blipFill>
        <p:spPr>
          <a:xfrm>
            <a:off x="234950" y="1982787"/>
            <a:ext cx="8756650" cy="3756025"/>
          </a:xfrm>
          <a:prstGeom prst="rect">
            <a:avLst/>
          </a:prstGeom>
          <a:noFill/>
          <a:ln>
            <a:noFill/>
          </a:ln>
        </p:spPr>
      </p:pic>
      <p:sp>
        <p:nvSpPr>
          <p:cNvPr id="288" name="Google Shape;288;p23"/>
          <p:cNvSpPr txBox="1"/>
          <p:nvPr/>
        </p:nvSpPr>
        <p:spPr>
          <a:xfrm>
            <a:off x="0" y="75565"/>
            <a:ext cx="474345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Four cases of congestion</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nvSpPr>
        <p:spPr>
          <a:xfrm>
            <a:off x="0" y="154653"/>
            <a:ext cx="49174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QUALITY OF SERVICE</a:t>
            </a:r>
            <a:endParaRPr b="0" i="0" sz="2800" u="none" cap="none" strike="noStrike">
              <a:solidFill>
                <a:srgbClr val="000000"/>
              </a:solidFill>
              <a:latin typeface="Arial"/>
              <a:ea typeface="Arial"/>
              <a:cs typeface="Arial"/>
              <a:sym typeface="Arial"/>
            </a:endParaRPr>
          </a:p>
        </p:txBody>
      </p:sp>
      <p:sp>
        <p:nvSpPr>
          <p:cNvPr id="295" name="Google Shape;295;p24"/>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24"/>
          <p:cNvSpPr txBox="1"/>
          <p:nvPr/>
        </p:nvSpPr>
        <p:spPr>
          <a:xfrm>
            <a:off x="92075" y="955923"/>
            <a:ext cx="8229600" cy="1200288"/>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0" i="0" lang="en-US" sz="2400" u="none" cap="none" strike="noStrike">
                <a:solidFill>
                  <a:schemeClr val="dk1"/>
                </a:solidFill>
                <a:latin typeface="Times New Roman"/>
                <a:ea typeface="Times New Roman"/>
                <a:cs typeface="Times New Roman"/>
                <a:sym typeface="Times New Roman"/>
              </a:rPr>
              <a:t>Quality of service (QoS) is an internetworking issue that has been discussed more than defined. We can informally define quality of service as something a flow seeks to attain.</a:t>
            </a:r>
            <a:endParaRPr b="0" i="0" sz="1200" u="none" cap="none" strike="noStrike">
              <a:solidFill>
                <a:srgbClr val="000000"/>
              </a:solidFill>
              <a:latin typeface="Arial"/>
              <a:ea typeface="Arial"/>
              <a:cs typeface="Arial"/>
              <a:sym typeface="Arial"/>
            </a:endParaRPr>
          </a:p>
        </p:txBody>
      </p:sp>
      <p:pic>
        <p:nvPicPr>
          <p:cNvPr id="297" name="Google Shape;297;p24"/>
          <p:cNvPicPr preferRelativeResize="0"/>
          <p:nvPr/>
        </p:nvPicPr>
        <p:blipFill rotWithShape="1">
          <a:blip r:embed="rId3">
            <a:alphaModFix/>
          </a:blip>
          <a:srcRect b="0" l="0" r="0" t="0"/>
          <a:stretch/>
        </p:blipFill>
        <p:spPr>
          <a:xfrm>
            <a:off x="1167606" y="3709244"/>
            <a:ext cx="6078537" cy="1528762"/>
          </a:xfrm>
          <a:prstGeom prst="rect">
            <a:avLst/>
          </a:prstGeom>
          <a:noFill/>
          <a:ln>
            <a:noFill/>
          </a:ln>
        </p:spPr>
      </p:pic>
      <p:sp>
        <p:nvSpPr>
          <p:cNvPr id="298" name="Google Shape;298;p24"/>
          <p:cNvSpPr txBox="1"/>
          <p:nvPr/>
        </p:nvSpPr>
        <p:spPr>
          <a:xfrm>
            <a:off x="218440" y="2403524"/>
            <a:ext cx="406908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Flow characteristics</a:t>
            </a:r>
            <a:endParaRPr b="0" i="0" sz="2400" u="none" cap="none" strike="noStrike">
              <a:solidFill>
                <a:srgbClr val="000000"/>
              </a:solidFill>
              <a:latin typeface="Arial"/>
              <a:ea typeface="Arial"/>
              <a:cs typeface="Arial"/>
              <a:sym typeface="Arial"/>
            </a:endParaRPr>
          </a:p>
        </p:txBody>
      </p:sp>
      <p:sp>
        <p:nvSpPr>
          <p:cNvPr id="299" name="Google Shape;299;p24"/>
          <p:cNvSpPr txBox="1"/>
          <p:nvPr/>
        </p:nvSpPr>
        <p:spPr>
          <a:xfrm>
            <a:off x="2458720" y="5812155"/>
            <a:ext cx="30448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15  Flow characteristics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nvSpPr>
        <p:spPr>
          <a:xfrm>
            <a:off x="0" y="164270"/>
            <a:ext cx="590296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 TECHNIQUES TO IMPROVE QoS</a:t>
            </a:r>
            <a:endParaRPr b="0" i="0" sz="1600" u="none" cap="none" strike="noStrike">
              <a:solidFill>
                <a:srgbClr val="000000"/>
              </a:solidFill>
              <a:latin typeface="Arial"/>
              <a:ea typeface="Arial"/>
              <a:cs typeface="Arial"/>
              <a:sym typeface="Arial"/>
            </a:endParaRPr>
          </a:p>
        </p:txBody>
      </p:sp>
      <p:sp>
        <p:nvSpPr>
          <p:cNvPr id="306" name="Google Shape;306;p2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26"/>
          <p:cNvSpPr txBox="1"/>
          <p:nvPr/>
        </p:nvSpPr>
        <p:spPr>
          <a:xfrm>
            <a:off x="433110" y="1279734"/>
            <a:ext cx="8229600" cy="286228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0" i="0" lang="en-US" sz="2000" u="none" cap="none" strike="noStrike">
                <a:solidFill>
                  <a:schemeClr val="dk1"/>
                </a:solidFill>
                <a:latin typeface="Times New Roman"/>
                <a:ea typeface="Times New Roman"/>
                <a:cs typeface="Times New Roman"/>
                <a:sym typeface="Times New Roman"/>
              </a:rPr>
              <a:t>Here, we tried to define QoS in terms of its characteristics. In this section, we discuss some techniques that can be used to improve the quality of service. We briefly discuss four common methods:</a:t>
            </a:r>
            <a:endParaRPr/>
          </a:p>
          <a:p>
            <a:pPr indent="0" lvl="0" marL="0" marR="0" rtl="0" algn="just">
              <a:lnSpc>
                <a:spcPct val="100000"/>
              </a:lnSpc>
              <a:spcBef>
                <a:spcPts val="0"/>
              </a:spcBef>
              <a:spcAft>
                <a:spcPts val="0"/>
              </a:spcAft>
              <a:buClr>
                <a:schemeClr val="dk1"/>
              </a:buClr>
              <a:buSzPts val="28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Scheduling, </a:t>
            </a:r>
            <a:endParaRPr/>
          </a:p>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Traffic shaping, </a:t>
            </a:r>
            <a:endParaRPr/>
          </a:p>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Admission control, and </a:t>
            </a:r>
            <a:endParaRPr/>
          </a:p>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Resource reservation.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nvSpPr>
        <p:spPr>
          <a:xfrm>
            <a:off x="2829560" y="4942840"/>
            <a:ext cx="23002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16  FIFO queue</a:t>
            </a:r>
            <a:endParaRPr b="0" i="0" sz="1400" u="none" cap="none" strike="noStrike">
              <a:solidFill>
                <a:srgbClr val="000000"/>
              </a:solidFill>
              <a:latin typeface="Arial"/>
              <a:ea typeface="Arial"/>
              <a:cs typeface="Arial"/>
              <a:sym typeface="Arial"/>
            </a:endParaRPr>
          </a:p>
        </p:txBody>
      </p:sp>
      <p:pic>
        <p:nvPicPr>
          <p:cNvPr id="314" name="Google Shape;314;p27"/>
          <p:cNvPicPr preferRelativeResize="0"/>
          <p:nvPr/>
        </p:nvPicPr>
        <p:blipFill rotWithShape="1">
          <a:blip r:embed="rId3">
            <a:alphaModFix/>
          </a:blip>
          <a:srcRect b="0" l="0" r="0" t="0"/>
          <a:stretch/>
        </p:blipFill>
        <p:spPr>
          <a:xfrm>
            <a:off x="1020762" y="3336131"/>
            <a:ext cx="7285037" cy="1497012"/>
          </a:xfrm>
          <a:prstGeom prst="rect">
            <a:avLst/>
          </a:prstGeom>
          <a:noFill/>
          <a:ln>
            <a:noFill/>
          </a:ln>
        </p:spPr>
      </p:pic>
      <p:sp>
        <p:nvSpPr>
          <p:cNvPr id="315" name="Google Shape;315;p27"/>
          <p:cNvSpPr txBox="1"/>
          <p:nvPr/>
        </p:nvSpPr>
        <p:spPr>
          <a:xfrm>
            <a:off x="0" y="127000"/>
            <a:ext cx="24638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FIFO Queue</a:t>
            </a:r>
            <a:endParaRPr b="0" i="0" sz="2800" u="none" cap="none" strike="noStrike">
              <a:solidFill>
                <a:srgbClr val="000000"/>
              </a:solidFill>
              <a:latin typeface="Arial"/>
              <a:ea typeface="Arial"/>
              <a:cs typeface="Arial"/>
              <a:sym typeface="Arial"/>
            </a:endParaRPr>
          </a:p>
        </p:txBody>
      </p:sp>
      <p:sp>
        <p:nvSpPr>
          <p:cNvPr id="316" name="Google Shape;316;p27"/>
          <p:cNvSpPr/>
          <p:nvPr/>
        </p:nvSpPr>
        <p:spPr>
          <a:xfrm>
            <a:off x="304800" y="995869"/>
            <a:ext cx="8000999" cy="150810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In </a:t>
            </a:r>
            <a:r>
              <a:rPr b="0" i="0" lang="en-US" sz="2000" u="none" cap="none" strike="noStrike">
                <a:solidFill>
                  <a:srgbClr val="000000"/>
                </a:solidFill>
                <a:latin typeface="Times New Roman"/>
                <a:ea typeface="Times New Roman"/>
                <a:cs typeface="Times New Roman"/>
                <a:sym typeface="Times New Roman"/>
              </a:rPr>
              <a:t>first-in, first-out (FIFO) queuing, </a:t>
            </a:r>
            <a:r>
              <a:rPr b="0" i="0" lang="en-US" sz="1800" u="none" cap="none" strike="noStrike">
                <a:solidFill>
                  <a:srgbClr val="000000"/>
                </a:solidFill>
                <a:latin typeface="Times New Roman"/>
                <a:ea typeface="Times New Roman"/>
                <a:cs typeface="Times New Roman"/>
                <a:sym typeface="Times New Roman"/>
              </a:rPr>
              <a:t>packets wait in a buffer (queue) until the node(router or switch) is ready to process them. If the average arrival rate is higher than the average processing rate, the queue will fill up and new packets will be discarded. A FIFO queue is familiar to those who have had to wait for a bus at a bus stop. Figure 16 shows a conceptual view of a FIFO queue.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8"/>
          <p:cNvSpPr txBox="1"/>
          <p:nvPr/>
        </p:nvSpPr>
        <p:spPr>
          <a:xfrm>
            <a:off x="3063240" y="5901372"/>
            <a:ext cx="26987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17  Priority queuing</a:t>
            </a:r>
            <a:endParaRPr b="0" i="0" sz="1400" u="none" cap="none" strike="noStrike">
              <a:solidFill>
                <a:srgbClr val="000000"/>
              </a:solidFill>
              <a:latin typeface="Arial"/>
              <a:ea typeface="Arial"/>
              <a:cs typeface="Arial"/>
              <a:sym typeface="Arial"/>
            </a:endParaRPr>
          </a:p>
        </p:txBody>
      </p:sp>
      <p:pic>
        <p:nvPicPr>
          <p:cNvPr id="323" name="Google Shape;323;p28"/>
          <p:cNvPicPr preferRelativeResize="0"/>
          <p:nvPr/>
        </p:nvPicPr>
        <p:blipFill rotWithShape="1">
          <a:blip r:embed="rId3">
            <a:alphaModFix/>
          </a:blip>
          <a:srcRect b="0" l="0" r="0" t="0"/>
          <a:stretch/>
        </p:blipFill>
        <p:spPr>
          <a:xfrm>
            <a:off x="260191" y="2686685"/>
            <a:ext cx="8593137" cy="3214687"/>
          </a:xfrm>
          <a:prstGeom prst="rect">
            <a:avLst/>
          </a:prstGeom>
          <a:noFill/>
          <a:ln>
            <a:noFill/>
          </a:ln>
        </p:spPr>
      </p:pic>
      <p:sp>
        <p:nvSpPr>
          <p:cNvPr id="324" name="Google Shape;324;p28"/>
          <p:cNvSpPr txBox="1"/>
          <p:nvPr/>
        </p:nvSpPr>
        <p:spPr>
          <a:xfrm>
            <a:off x="0" y="157480"/>
            <a:ext cx="32004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Priority Queuing</a:t>
            </a:r>
            <a:endParaRPr b="0" i="0" sz="2800" u="none" cap="none" strike="noStrike">
              <a:solidFill>
                <a:srgbClr val="000000"/>
              </a:solidFill>
              <a:latin typeface="Arial"/>
              <a:ea typeface="Arial"/>
              <a:cs typeface="Arial"/>
              <a:sym typeface="Arial"/>
            </a:endParaRPr>
          </a:p>
        </p:txBody>
      </p:sp>
      <p:sp>
        <p:nvSpPr>
          <p:cNvPr id="325" name="Google Shape;325;p28"/>
          <p:cNvSpPr/>
          <p:nvPr/>
        </p:nvSpPr>
        <p:spPr>
          <a:xfrm>
            <a:off x="338375" y="886681"/>
            <a:ext cx="8436768"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 priority queuing, packets are first assigned to a priority class. Each priority class has its own queue. The packets in the highest-priority queue are processed first. Packets in the lowest-priority queue are processed last. Note that the system does not stop serving a queue until it is empty.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nvSpPr>
        <p:spPr>
          <a:xfrm>
            <a:off x="3036885" y="6244253"/>
            <a:ext cx="33607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18  Weighted fair queuing</a:t>
            </a:r>
            <a:endParaRPr b="0" i="0" sz="1400" u="none" cap="none" strike="noStrike">
              <a:solidFill>
                <a:srgbClr val="000000"/>
              </a:solidFill>
              <a:latin typeface="Arial"/>
              <a:ea typeface="Arial"/>
              <a:cs typeface="Arial"/>
              <a:sym typeface="Arial"/>
            </a:endParaRPr>
          </a:p>
        </p:txBody>
      </p:sp>
      <p:pic>
        <p:nvPicPr>
          <p:cNvPr id="332" name="Google Shape;332;p29"/>
          <p:cNvPicPr preferRelativeResize="0"/>
          <p:nvPr/>
        </p:nvPicPr>
        <p:blipFill rotWithShape="1">
          <a:blip r:embed="rId3">
            <a:alphaModFix/>
          </a:blip>
          <a:srcRect b="0" l="0" r="0" t="0"/>
          <a:stretch/>
        </p:blipFill>
        <p:spPr>
          <a:xfrm>
            <a:off x="731834" y="2823191"/>
            <a:ext cx="7970837" cy="3421062"/>
          </a:xfrm>
          <a:prstGeom prst="rect">
            <a:avLst/>
          </a:prstGeom>
          <a:noFill/>
          <a:ln>
            <a:noFill/>
          </a:ln>
        </p:spPr>
      </p:pic>
      <p:sp>
        <p:nvSpPr>
          <p:cNvPr id="333" name="Google Shape;333;p29"/>
          <p:cNvSpPr txBox="1"/>
          <p:nvPr/>
        </p:nvSpPr>
        <p:spPr>
          <a:xfrm>
            <a:off x="39687" y="127000"/>
            <a:ext cx="40792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Weighted Fair Queuing</a:t>
            </a:r>
            <a:endParaRPr b="0" i="0" sz="2800" u="none" cap="none" strike="noStrike">
              <a:solidFill>
                <a:srgbClr val="000000"/>
              </a:solidFill>
              <a:latin typeface="Arial"/>
              <a:ea typeface="Arial"/>
              <a:cs typeface="Arial"/>
              <a:sym typeface="Arial"/>
            </a:endParaRPr>
          </a:p>
        </p:txBody>
      </p:sp>
      <p:sp>
        <p:nvSpPr>
          <p:cNvPr id="334" name="Google Shape;334;p29"/>
          <p:cNvSpPr/>
          <p:nvPr/>
        </p:nvSpPr>
        <p:spPr>
          <a:xfrm>
            <a:off x="447040" y="1001098"/>
            <a:ext cx="8097520"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 this technique, the packets are still assigned to different classes and admitted to different queues. The queues, however, are weighted based on the priority of the queues; higher priority means a higher weight. The system processes packets in each queue in a round-robin fashion with the number of packets selected from each queue based on the corresponding weight.</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nvSpPr>
        <p:spPr>
          <a:xfrm>
            <a:off x="3219132" y="6287452"/>
            <a:ext cx="24415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19  Leaky bucket</a:t>
            </a:r>
            <a:endParaRPr b="0" i="0" sz="1400" u="none" cap="none" strike="noStrike">
              <a:solidFill>
                <a:srgbClr val="000000"/>
              </a:solidFill>
              <a:latin typeface="Arial"/>
              <a:ea typeface="Arial"/>
              <a:cs typeface="Arial"/>
              <a:sym typeface="Arial"/>
            </a:endParaRPr>
          </a:p>
        </p:txBody>
      </p:sp>
      <p:pic>
        <p:nvPicPr>
          <p:cNvPr id="341" name="Google Shape;341;p30"/>
          <p:cNvPicPr preferRelativeResize="0"/>
          <p:nvPr/>
        </p:nvPicPr>
        <p:blipFill rotWithShape="1">
          <a:blip r:embed="rId3">
            <a:alphaModFix/>
          </a:blip>
          <a:srcRect b="0" l="0" r="0" t="0"/>
          <a:stretch/>
        </p:blipFill>
        <p:spPr>
          <a:xfrm>
            <a:off x="1455737" y="2299434"/>
            <a:ext cx="5630862" cy="3846512"/>
          </a:xfrm>
          <a:prstGeom prst="rect">
            <a:avLst/>
          </a:prstGeom>
          <a:noFill/>
          <a:ln>
            <a:noFill/>
          </a:ln>
        </p:spPr>
      </p:pic>
      <p:sp>
        <p:nvSpPr>
          <p:cNvPr id="342" name="Google Shape;342;p30"/>
          <p:cNvSpPr txBox="1"/>
          <p:nvPr/>
        </p:nvSpPr>
        <p:spPr>
          <a:xfrm>
            <a:off x="0" y="197693"/>
            <a:ext cx="25196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Leaky bucket</a:t>
            </a:r>
            <a:endParaRPr b="0" i="0" sz="2800" u="none" cap="none" strike="noStrike">
              <a:solidFill>
                <a:srgbClr val="000000"/>
              </a:solidFill>
              <a:latin typeface="Arial"/>
              <a:ea typeface="Arial"/>
              <a:cs typeface="Arial"/>
              <a:sym typeface="Arial"/>
            </a:endParaRPr>
          </a:p>
        </p:txBody>
      </p:sp>
      <p:sp>
        <p:nvSpPr>
          <p:cNvPr id="343" name="Google Shape;343;p30"/>
          <p:cNvSpPr/>
          <p:nvPr/>
        </p:nvSpPr>
        <p:spPr>
          <a:xfrm>
            <a:off x="416560" y="929024"/>
            <a:ext cx="8046720"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 networking, a technique called leaky bucket can smooth out bursty traffic. Bursty chunks are stored in the bucket and sent out at an average rate. Figure 19 shows a leaky bucket and its effects.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1"/>
          <p:cNvSpPr txBox="1"/>
          <p:nvPr/>
        </p:nvSpPr>
        <p:spPr>
          <a:xfrm>
            <a:off x="2574925" y="4689793"/>
            <a:ext cx="39481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20  Leaky bucket implementation</a:t>
            </a:r>
            <a:endParaRPr b="0" i="0" sz="1400" u="none" cap="none" strike="noStrike">
              <a:solidFill>
                <a:srgbClr val="000000"/>
              </a:solidFill>
              <a:latin typeface="Arial"/>
              <a:ea typeface="Arial"/>
              <a:cs typeface="Arial"/>
              <a:sym typeface="Arial"/>
            </a:endParaRPr>
          </a:p>
        </p:txBody>
      </p:sp>
      <p:pic>
        <p:nvPicPr>
          <p:cNvPr id="350" name="Google Shape;350;p31"/>
          <p:cNvPicPr preferRelativeResize="0"/>
          <p:nvPr/>
        </p:nvPicPr>
        <p:blipFill rotWithShape="1">
          <a:blip r:embed="rId3">
            <a:alphaModFix/>
          </a:blip>
          <a:srcRect b="0" l="0" r="0" t="0"/>
          <a:stretch/>
        </p:blipFill>
        <p:spPr>
          <a:xfrm>
            <a:off x="798195" y="1623496"/>
            <a:ext cx="7248525" cy="2524125"/>
          </a:xfrm>
          <a:prstGeom prst="rect">
            <a:avLst/>
          </a:prstGeom>
          <a:noFill/>
          <a:ln>
            <a:noFill/>
          </a:ln>
        </p:spPr>
      </p:pic>
      <p:sp>
        <p:nvSpPr>
          <p:cNvPr id="351" name="Google Shape;351;p31"/>
          <p:cNvSpPr txBox="1"/>
          <p:nvPr/>
        </p:nvSpPr>
        <p:spPr>
          <a:xfrm>
            <a:off x="0" y="187960"/>
            <a:ext cx="550672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Leaky bucket implementation</a:t>
            </a:r>
            <a:endParaRPr b="0" i="0" sz="2800" u="none" cap="none" strike="noStrike">
              <a:solidFill>
                <a:srgbClr val="000000"/>
              </a:solidFill>
              <a:latin typeface="Arial"/>
              <a:ea typeface="Arial"/>
              <a:cs typeface="Arial"/>
              <a:sym typeface="Arial"/>
            </a:endParaRPr>
          </a:p>
        </p:txBody>
      </p:sp>
      <p:sp>
        <p:nvSpPr>
          <p:cNvPr id="352" name="Google Shape;352;p31"/>
          <p:cNvSpPr/>
          <p:nvPr/>
        </p:nvSpPr>
        <p:spPr>
          <a:xfrm>
            <a:off x="480377" y="5601852"/>
            <a:ext cx="7884160"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Note: A leaky bucket algorithm shapes bursty traffic into fixed-rate traffic by averaging the data rate. It may drop the packets if the bucket is full.</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a:off x="0" y="198120"/>
            <a:ext cx="3328988"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1" i="0" lang="en-US" sz="2800" u="none" cap="none" strike="noStrike">
                <a:solidFill>
                  <a:schemeClr val="dk1"/>
                </a:solidFill>
                <a:latin typeface="Times New Roman"/>
                <a:ea typeface="Times New Roman"/>
                <a:cs typeface="Times New Roman"/>
                <a:sym typeface="Times New Roman"/>
              </a:rPr>
              <a:t>DATA TRAFFIC</a:t>
            </a:r>
            <a:endParaRPr b="0" i="0" sz="1600" u="none" cap="none" strike="noStrike">
              <a:solidFill>
                <a:srgbClr val="000000"/>
              </a:solidFill>
              <a:latin typeface="Times New Roman"/>
              <a:ea typeface="Times New Roman"/>
              <a:cs typeface="Times New Roman"/>
              <a:sym typeface="Times New Roman"/>
            </a:endParaRPr>
          </a:p>
        </p:txBody>
      </p:sp>
      <p:sp>
        <p:nvSpPr>
          <p:cNvPr id="125" name="Google Shape;125;p3"/>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txBox="1"/>
          <p:nvPr/>
        </p:nvSpPr>
        <p:spPr>
          <a:xfrm>
            <a:off x="345440" y="1052816"/>
            <a:ext cx="8229600" cy="2108229"/>
          </a:xfrm>
          <a:prstGeom prst="rect">
            <a:avLst/>
          </a:prstGeom>
          <a:noFill/>
          <a:ln>
            <a:noFill/>
          </a:ln>
        </p:spPr>
        <p:txBody>
          <a:bodyPr anchorCtr="0" anchor="ctr"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The main focus of congestion control and quality of service is data traffic. In congestion control we try to avoid traffic congestion. </a:t>
            </a:r>
            <a:endParaRPr/>
          </a:p>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In quality of service, we try to create an appropriate environment for the traffic. </a:t>
            </a:r>
            <a:endParaRPr/>
          </a:p>
          <a:p>
            <a:pPr indent="-342900" lvl="0" marL="342900" marR="0" rtl="0" algn="just">
              <a:lnSpc>
                <a:spcPct val="100000"/>
              </a:lnSpc>
              <a:spcBef>
                <a:spcPts val="0"/>
              </a:spcBef>
              <a:spcAft>
                <a:spcPts val="0"/>
              </a:spcAft>
              <a:buClr>
                <a:schemeClr val="dk1"/>
              </a:buClr>
              <a:buSzPts val="2800"/>
              <a:buFont typeface="Arial"/>
              <a:buChar char="•"/>
            </a:pPr>
            <a:r>
              <a:rPr b="0" i="0" lang="en-US" sz="2000" u="none" cap="none" strike="noStrike">
                <a:solidFill>
                  <a:schemeClr val="dk1"/>
                </a:solidFill>
                <a:latin typeface="Times New Roman"/>
                <a:ea typeface="Times New Roman"/>
                <a:cs typeface="Times New Roman"/>
                <a:sym typeface="Times New Roman"/>
              </a:rPr>
              <a:t>So, before talking about congestion control and quality of service, we discuss the data traffic itself.</a:t>
            </a:r>
            <a:endParaRPr/>
          </a:p>
          <a:p>
            <a:pPr indent="-165100" lvl="0" marL="342900" marR="0" rtl="0" algn="just">
              <a:lnSpc>
                <a:spcPct val="100000"/>
              </a:lnSpc>
              <a:spcBef>
                <a:spcPts val="0"/>
              </a:spcBef>
              <a:spcAft>
                <a:spcPts val="0"/>
              </a:spcAft>
              <a:buClr>
                <a:schemeClr val="dk1"/>
              </a:buClr>
              <a:buSzPts val="2800"/>
              <a:buFont typeface="Arial"/>
              <a:buNone/>
            </a:pPr>
            <a:r>
              <a:t/>
            </a:r>
            <a:endParaRPr b="0" i="0" sz="1100" u="none" cap="none" strike="noStrike">
              <a:solidFill>
                <a:srgbClr val="000000"/>
              </a:solidFill>
              <a:latin typeface="Arial"/>
              <a:ea typeface="Arial"/>
              <a:cs typeface="Arial"/>
              <a:sym typeface="Arial"/>
            </a:endParaRPr>
          </a:p>
        </p:txBody>
      </p:sp>
      <p:pic>
        <p:nvPicPr>
          <p:cNvPr id="127" name="Google Shape;127;p3"/>
          <p:cNvPicPr preferRelativeResize="0"/>
          <p:nvPr/>
        </p:nvPicPr>
        <p:blipFill rotWithShape="1">
          <a:blip r:embed="rId3">
            <a:alphaModFix/>
          </a:blip>
          <a:srcRect b="0" l="0" r="0" t="0"/>
          <a:stretch/>
        </p:blipFill>
        <p:spPr>
          <a:xfrm>
            <a:off x="1552734" y="3666300"/>
            <a:ext cx="6526212" cy="2574925"/>
          </a:xfrm>
          <a:prstGeom prst="rect">
            <a:avLst/>
          </a:prstGeom>
          <a:noFill/>
          <a:ln>
            <a:noFill/>
          </a:ln>
        </p:spPr>
      </p:pic>
      <p:sp>
        <p:nvSpPr>
          <p:cNvPr id="128" name="Google Shape;128;p3"/>
          <p:cNvSpPr txBox="1"/>
          <p:nvPr/>
        </p:nvSpPr>
        <p:spPr>
          <a:xfrm>
            <a:off x="2510790" y="5847080"/>
            <a:ext cx="30749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1  </a:t>
            </a:r>
            <a:r>
              <a:rPr b="0" i="0" lang="en-US" sz="2000" u="none" cap="none" strike="noStrike">
                <a:solidFill>
                  <a:schemeClr val="dk1"/>
                </a:solidFill>
                <a:latin typeface="Times New Roman"/>
                <a:ea typeface="Times New Roman"/>
                <a:cs typeface="Times New Roman"/>
                <a:sym typeface="Times New Roman"/>
              </a:rPr>
              <a:t>Traffic descriptors</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512207" y="3118266"/>
            <a:ext cx="228299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Traffic Descriptors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txBox="1"/>
          <p:nvPr/>
        </p:nvSpPr>
        <p:spPr>
          <a:xfrm>
            <a:off x="3281680" y="5613879"/>
            <a:ext cx="24336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21  Token bucket</a:t>
            </a:r>
            <a:endParaRPr b="0" i="0" sz="1400" u="none" cap="none" strike="noStrike">
              <a:solidFill>
                <a:srgbClr val="000000"/>
              </a:solidFill>
              <a:latin typeface="Arial"/>
              <a:ea typeface="Arial"/>
              <a:cs typeface="Arial"/>
              <a:sym typeface="Arial"/>
            </a:endParaRPr>
          </a:p>
        </p:txBody>
      </p:sp>
      <p:pic>
        <p:nvPicPr>
          <p:cNvPr id="359" name="Google Shape;359;p34"/>
          <p:cNvPicPr preferRelativeResize="0"/>
          <p:nvPr/>
        </p:nvPicPr>
        <p:blipFill rotWithShape="1">
          <a:blip r:embed="rId3">
            <a:alphaModFix/>
          </a:blip>
          <a:srcRect b="0" l="0" r="0" t="0"/>
          <a:stretch/>
        </p:blipFill>
        <p:spPr>
          <a:xfrm>
            <a:off x="1112520" y="1231900"/>
            <a:ext cx="7394575" cy="4394200"/>
          </a:xfrm>
          <a:prstGeom prst="rect">
            <a:avLst/>
          </a:prstGeom>
          <a:noFill/>
          <a:ln>
            <a:noFill/>
          </a:ln>
        </p:spPr>
      </p:pic>
      <p:sp>
        <p:nvSpPr>
          <p:cNvPr id="360" name="Google Shape;360;p34"/>
          <p:cNvSpPr txBox="1"/>
          <p:nvPr/>
        </p:nvSpPr>
        <p:spPr>
          <a:xfrm>
            <a:off x="0" y="137160"/>
            <a:ext cx="27330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Token Bucket</a:t>
            </a:r>
            <a:endParaRPr b="0" i="0" sz="2800" u="none" cap="none" strike="noStrike">
              <a:solidFill>
                <a:srgbClr val="000000"/>
              </a:solidFill>
              <a:latin typeface="Arial"/>
              <a:ea typeface="Arial"/>
              <a:cs typeface="Arial"/>
              <a:sym typeface="Arial"/>
            </a:endParaRPr>
          </a:p>
        </p:txBody>
      </p:sp>
      <p:sp>
        <p:nvSpPr>
          <p:cNvPr id="361" name="Google Shape;361;p34"/>
          <p:cNvSpPr/>
          <p:nvPr/>
        </p:nvSpPr>
        <p:spPr>
          <a:xfrm>
            <a:off x="995680" y="6166883"/>
            <a:ext cx="734568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Note: The token bucket allows bursty traffic at a regulated maximum rate.</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nvSpPr>
        <p:spPr>
          <a:xfrm>
            <a:off x="0" y="142240"/>
            <a:ext cx="524256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1" i="0" lang="en-US" sz="2800" u="none" cap="none" strike="noStrike">
                <a:solidFill>
                  <a:schemeClr val="dk1"/>
                </a:solidFill>
                <a:latin typeface="Times New Roman"/>
                <a:ea typeface="Times New Roman"/>
                <a:cs typeface="Times New Roman"/>
                <a:sym typeface="Times New Roman"/>
              </a:rPr>
              <a:t>INTEGRATED SERVICES</a:t>
            </a:r>
            <a:endParaRPr b="0" i="0" sz="2800" u="none" cap="none" strike="noStrike">
              <a:solidFill>
                <a:srgbClr val="000000"/>
              </a:solidFill>
              <a:latin typeface="Times New Roman"/>
              <a:ea typeface="Times New Roman"/>
              <a:cs typeface="Times New Roman"/>
              <a:sym typeface="Times New Roman"/>
            </a:endParaRPr>
          </a:p>
        </p:txBody>
      </p:sp>
      <p:sp>
        <p:nvSpPr>
          <p:cNvPr id="368" name="Google Shape;368;p3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35"/>
          <p:cNvSpPr txBox="1"/>
          <p:nvPr/>
        </p:nvSpPr>
        <p:spPr>
          <a:xfrm>
            <a:off x="457200" y="1290609"/>
            <a:ext cx="8229600" cy="2308284"/>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0" i="0" lang="en-US" sz="2000" u="none" cap="none" strike="noStrike">
                <a:solidFill>
                  <a:schemeClr val="dk1"/>
                </a:solidFill>
                <a:latin typeface="Times New Roman"/>
                <a:ea typeface="Times New Roman"/>
                <a:cs typeface="Times New Roman"/>
                <a:sym typeface="Times New Roman"/>
              </a:rPr>
              <a:t>Two models have been designed to provide quality of service in the Internet: Integrated Services and Differentiated Services. We discuss the first model here. </a:t>
            </a:r>
            <a:endParaRPr/>
          </a:p>
          <a:p>
            <a:pPr indent="0" lvl="0" marL="0" marR="0" rtl="0" algn="just">
              <a:lnSpc>
                <a:spcPct val="100000"/>
              </a:lnSpc>
              <a:spcBef>
                <a:spcPts val="0"/>
              </a:spcBef>
              <a:spcAft>
                <a:spcPts val="0"/>
              </a:spcAft>
              <a:buClr>
                <a:schemeClr val="dk1"/>
              </a:buClr>
              <a:buSzPts val="28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Integrated Services, sometimes called IntServ, is </a:t>
            </a:r>
            <a:r>
              <a:rPr b="0" i="1" lang="en-US" sz="2000" u="none" cap="none" strike="noStrike">
                <a:solidFill>
                  <a:srgbClr val="000000"/>
                </a:solidFill>
                <a:latin typeface="Times New Roman"/>
                <a:ea typeface="Times New Roman"/>
                <a:cs typeface="Times New Roman"/>
                <a:sym typeface="Times New Roman"/>
              </a:rPr>
              <a:t>afiow-based </a:t>
            </a:r>
            <a:r>
              <a:rPr b="0" i="0" lang="en-US" sz="2000" u="none" cap="none" strike="noStrike">
                <a:solidFill>
                  <a:srgbClr val="000000"/>
                </a:solidFill>
                <a:latin typeface="Times New Roman"/>
                <a:ea typeface="Times New Roman"/>
                <a:cs typeface="Times New Roman"/>
                <a:sym typeface="Times New Roman"/>
              </a:rPr>
              <a:t>QoS model, which means that a user needs to create a flow, a kind of virtual circuit, from the source to the destination and inform all routers of the resource requirement.</a:t>
            </a:r>
            <a:endParaRPr b="0" i="0" sz="2000" u="none" cap="none" strike="noStrike">
              <a:solidFill>
                <a:srgbClr val="000000"/>
              </a:solidFill>
              <a:latin typeface="Times New Roman"/>
              <a:ea typeface="Times New Roman"/>
              <a:cs typeface="Times New Roman"/>
              <a:sym typeface="Times New Roman"/>
            </a:endParaRPr>
          </a:p>
        </p:txBody>
      </p:sp>
      <p:sp>
        <p:nvSpPr>
          <p:cNvPr id="370" name="Google Shape;370;p35"/>
          <p:cNvSpPr/>
          <p:nvPr/>
        </p:nvSpPr>
        <p:spPr>
          <a:xfrm>
            <a:off x="1101725" y="4630514"/>
            <a:ext cx="6940550" cy="36933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Note: Integrated Services is a flow-based QoS model designed for IP.</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nvSpPr>
        <p:spPr>
          <a:xfrm>
            <a:off x="2989897" y="6261417"/>
            <a:ext cx="25574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22  Path messages</a:t>
            </a:r>
            <a:endParaRPr b="0" i="0" sz="1400" u="none" cap="none" strike="noStrike">
              <a:solidFill>
                <a:srgbClr val="000000"/>
              </a:solidFill>
              <a:latin typeface="Arial"/>
              <a:ea typeface="Arial"/>
              <a:cs typeface="Arial"/>
              <a:sym typeface="Arial"/>
            </a:endParaRPr>
          </a:p>
        </p:txBody>
      </p:sp>
      <p:pic>
        <p:nvPicPr>
          <p:cNvPr id="377" name="Google Shape;377;p37"/>
          <p:cNvPicPr preferRelativeResize="0"/>
          <p:nvPr/>
        </p:nvPicPr>
        <p:blipFill rotWithShape="1">
          <a:blip r:embed="rId3">
            <a:alphaModFix/>
          </a:blip>
          <a:srcRect b="0" l="0" r="0" t="0"/>
          <a:stretch/>
        </p:blipFill>
        <p:spPr>
          <a:xfrm>
            <a:off x="412432" y="4119880"/>
            <a:ext cx="8345487" cy="2220912"/>
          </a:xfrm>
          <a:prstGeom prst="rect">
            <a:avLst/>
          </a:prstGeom>
          <a:noFill/>
          <a:ln>
            <a:noFill/>
          </a:ln>
        </p:spPr>
      </p:pic>
      <p:sp>
        <p:nvSpPr>
          <p:cNvPr id="378" name="Google Shape;378;p37"/>
          <p:cNvSpPr txBox="1"/>
          <p:nvPr/>
        </p:nvSpPr>
        <p:spPr>
          <a:xfrm>
            <a:off x="0" y="152400"/>
            <a:ext cx="31242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Path Messages</a:t>
            </a:r>
            <a:endParaRPr b="0" i="0" sz="2800" u="none" cap="none" strike="noStrike">
              <a:solidFill>
                <a:srgbClr val="000000"/>
              </a:solidFill>
              <a:latin typeface="Arial"/>
              <a:ea typeface="Arial"/>
              <a:cs typeface="Arial"/>
              <a:sym typeface="Arial"/>
            </a:endParaRPr>
          </a:p>
        </p:txBody>
      </p:sp>
      <p:sp>
        <p:nvSpPr>
          <p:cNvPr id="379" name="Google Shape;379;p37"/>
          <p:cNvSpPr/>
          <p:nvPr/>
        </p:nvSpPr>
        <p:spPr>
          <a:xfrm>
            <a:off x="243840" y="884356"/>
            <a:ext cx="8432800"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Path </a:t>
            </a:r>
            <a:r>
              <a:rPr b="0" i="0" lang="en-US" sz="1800" u="none" cap="none" strike="noStrike">
                <a:solidFill>
                  <a:srgbClr val="000000"/>
                </a:solidFill>
                <a:latin typeface="Times New Roman"/>
                <a:ea typeface="Times New Roman"/>
                <a:cs typeface="Times New Roman"/>
                <a:sym typeface="Times New Roman"/>
              </a:rPr>
              <a:t>Messages Recall that the receivers in a flow make the reservation in RSVP. However, the receivers do not know the path traveled by packets before the reservation is made. The path is needed for the reservation. To solve the problem, RSVP uses </a:t>
            </a:r>
            <a:r>
              <a:rPr b="0" i="1" lang="en-US" sz="1800" u="none" cap="none" strike="noStrike">
                <a:solidFill>
                  <a:srgbClr val="000000"/>
                </a:solidFill>
                <a:latin typeface="Times New Roman"/>
                <a:ea typeface="Times New Roman"/>
                <a:cs typeface="Times New Roman"/>
                <a:sym typeface="Times New Roman"/>
              </a:rPr>
              <a:t>Path </a:t>
            </a:r>
            <a:r>
              <a:rPr b="0" i="0" lang="en-US" sz="1800" u="none" cap="none" strike="noStrike">
                <a:solidFill>
                  <a:srgbClr val="000000"/>
                </a:solidFill>
                <a:latin typeface="Times New Roman"/>
                <a:ea typeface="Times New Roman"/>
                <a:cs typeface="Times New Roman"/>
                <a:sym typeface="Times New Roman"/>
              </a:rPr>
              <a:t>messages. A Path message travels from the sender and reaches all receivers in the multicast path. On the way, a Path message stores the necessary information for the receivers. A Path message is sent in a multicast environment; a new message is created when the path diverges. Figure 22 shows path messages.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nvSpPr>
        <p:spPr>
          <a:xfrm>
            <a:off x="3169920" y="6049327"/>
            <a:ext cx="25812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23  Resv messages</a:t>
            </a:r>
            <a:endParaRPr b="0" i="0" sz="1400" u="none" cap="none" strike="noStrike">
              <a:solidFill>
                <a:srgbClr val="000000"/>
              </a:solidFill>
              <a:latin typeface="Arial"/>
              <a:ea typeface="Arial"/>
              <a:cs typeface="Arial"/>
              <a:sym typeface="Arial"/>
            </a:endParaRPr>
          </a:p>
        </p:txBody>
      </p:sp>
      <p:pic>
        <p:nvPicPr>
          <p:cNvPr id="386" name="Google Shape;386;p38"/>
          <p:cNvPicPr preferRelativeResize="0"/>
          <p:nvPr/>
        </p:nvPicPr>
        <p:blipFill rotWithShape="1">
          <a:blip r:embed="rId3">
            <a:alphaModFix/>
          </a:blip>
          <a:srcRect b="0" l="0" r="0" t="0"/>
          <a:stretch/>
        </p:blipFill>
        <p:spPr>
          <a:xfrm>
            <a:off x="531495" y="3555682"/>
            <a:ext cx="8328025" cy="2219325"/>
          </a:xfrm>
          <a:prstGeom prst="rect">
            <a:avLst/>
          </a:prstGeom>
          <a:noFill/>
          <a:ln>
            <a:noFill/>
          </a:ln>
        </p:spPr>
      </p:pic>
      <p:sp>
        <p:nvSpPr>
          <p:cNvPr id="387" name="Google Shape;387;p38"/>
          <p:cNvSpPr txBox="1"/>
          <p:nvPr/>
        </p:nvSpPr>
        <p:spPr>
          <a:xfrm>
            <a:off x="-81280" y="185282"/>
            <a:ext cx="278384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Resv Messages</a:t>
            </a:r>
            <a:endParaRPr b="0" i="0" sz="2800" u="none" cap="none" strike="noStrike">
              <a:solidFill>
                <a:srgbClr val="000000"/>
              </a:solidFill>
              <a:latin typeface="Arial"/>
              <a:ea typeface="Arial"/>
              <a:cs typeface="Arial"/>
              <a:sym typeface="Arial"/>
            </a:endParaRPr>
          </a:p>
        </p:txBody>
      </p:sp>
      <p:sp>
        <p:nvSpPr>
          <p:cNvPr id="388" name="Google Shape;388;p38"/>
          <p:cNvSpPr/>
          <p:nvPr/>
        </p:nvSpPr>
        <p:spPr>
          <a:xfrm>
            <a:off x="304800" y="1054874"/>
            <a:ext cx="8554720"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Resv Messages After a receiver has received a Path message, it sends a </a:t>
            </a:r>
            <a:r>
              <a:rPr b="0" i="1" lang="en-US" sz="2000" u="none" cap="none" strike="noStrike">
                <a:solidFill>
                  <a:srgbClr val="000000"/>
                </a:solidFill>
                <a:latin typeface="Times New Roman"/>
                <a:ea typeface="Times New Roman"/>
                <a:cs typeface="Times New Roman"/>
                <a:sym typeface="Times New Roman"/>
              </a:rPr>
              <a:t>Resv </a:t>
            </a:r>
            <a:r>
              <a:rPr b="0" i="0" lang="en-US" sz="2000" u="none" cap="none" strike="noStrike">
                <a:solidFill>
                  <a:srgbClr val="000000"/>
                </a:solidFill>
                <a:latin typeface="Times New Roman"/>
                <a:ea typeface="Times New Roman"/>
                <a:cs typeface="Times New Roman"/>
                <a:sym typeface="Times New Roman"/>
              </a:rPr>
              <a:t>message. The Resv message travels toward the sender (upstream) and makes a resource reservation on the routers that support RSVP. If a router does not support RSVP on the path, it routes the packet based on the best-effort delivery methods we discussed before. Figure 23 shows the Resv messages.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nvSpPr>
        <p:spPr>
          <a:xfrm>
            <a:off x="2667000" y="4953000"/>
            <a:ext cx="31178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24  Reservation merging</a:t>
            </a:r>
            <a:endParaRPr b="0" i="0" sz="1400" u="none" cap="none" strike="noStrike">
              <a:solidFill>
                <a:srgbClr val="000000"/>
              </a:solidFill>
              <a:latin typeface="Arial"/>
              <a:ea typeface="Arial"/>
              <a:cs typeface="Arial"/>
              <a:sym typeface="Arial"/>
            </a:endParaRPr>
          </a:p>
        </p:txBody>
      </p:sp>
      <p:pic>
        <p:nvPicPr>
          <p:cNvPr id="395" name="Google Shape;395;p39"/>
          <p:cNvPicPr preferRelativeResize="0"/>
          <p:nvPr/>
        </p:nvPicPr>
        <p:blipFill rotWithShape="1">
          <a:blip r:embed="rId3">
            <a:alphaModFix/>
          </a:blip>
          <a:srcRect b="0" l="0" r="0" t="0"/>
          <a:stretch/>
        </p:blipFill>
        <p:spPr>
          <a:xfrm>
            <a:off x="427037" y="2503487"/>
            <a:ext cx="8335962" cy="2220912"/>
          </a:xfrm>
          <a:prstGeom prst="rect">
            <a:avLst/>
          </a:prstGeom>
          <a:noFill/>
          <a:ln>
            <a:noFill/>
          </a:ln>
        </p:spPr>
      </p:pic>
      <p:sp>
        <p:nvSpPr>
          <p:cNvPr id="396" name="Google Shape;396;p39"/>
          <p:cNvSpPr txBox="1"/>
          <p:nvPr/>
        </p:nvSpPr>
        <p:spPr>
          <a:xfrm>
            <a:off x="0" y="152400"/>
            <a:ext cx="40640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Reservation Merging</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0"/>
          <p:cNvSpPr txBox="1"/>
          <p:nvPr/>
        </p:nvSpPr>
        <p:spPr>
          <a:xfrm>
            <a:off x="2895600" y="5032375"/>
            <a:ext cx="28654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25  Reservation styles</a:t>
            </a:r>
            <a:endParaRPr b="0" i="0" sz="1400" u="none" cap="none" strike="noStrike">
              <a:solidFill>
                <a:srgbClr val="000000"/>
              </a:solidFill>
              <a:latin typeface="Arial"/>
              <a:ea typeface="Arial"/>
              <a:cs typeface="Arial"/>
              <a:sym typeface="Arial"/>
            </a:endParaRPr>
          </a:p>
        </p:txBody>
      </p:sp>
      <p:pic>
        <p:nvPicPr>
          <p:cNvPr id="403" name="Google Shape;403;p40"/>
          <p:cNvPicPr preferRelativeResize="0"/>
          <p:nvPr/>
        </p:nvPicPr>
        <p:blipFill rotWithShape="1">
          <a:blip r:embed="rId3">
            <a:alphaModFix/>
          </a:blip>
          <a:srcRect b="0" l="0" r="0" t="0"/>
          <a:stretch/>
        </p:blipFill>
        <p:spPr>
          <a:xfrm>
            <a:off x="979487" y="2112962"/>
            <a:ext cx="7185025" cy="2632075"/>
          </a:xfrm>
          <a:prstGeom prst="rect">
            <a:avLst/>
          </a:prstGeom>
          <a:noFill/>
          <a:ln>
            <a:noFill/>
          </a:ln>
        </p:spPr>
      </p:pic>
      <p:sp>
        <p:nvSpPr>
          <p:cNvPr id="404" name="Google Shape;404;p40"/>
          <p:cNvSpPr txBox="1"/>
          <p:nvPr/>
        </p:nvSpPr>
        <p:spPr>
          <a:xfrm>
            <a:off x="0" y="162560"/>
            <a:ext cx="34975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Reservation Styles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1"/>
          <p:cNvSpPr txBox="1"/>
          <p:nvPr/>
        </p:nvSpPr>
        <p:spPr>
          <a:xfrm>
            <a:off x="0" y="185450"/>
            <a:ext cx="638937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a:buNone/>
            </a:pPr>
            <a:r>
              <a:rPr b="1" i="0" lang="en-US" sz="2800" u="none" cap="none" strike="noStrike">
                <a:solidFill>
                  <a:schemeClr val="dk1"/>
                </a:solidFill>
                <a:latin typeface="Times New Roman"/>
                <a:ea typeface="Times New Roman"/>
                <a:cs typeface="Times New Roman"/>
                <a:sym typeface="Times New Roman"/>
              </a:rPr>
              <a:t>Differentiated Services</a:t>
            </a:r>
            <a:endParaRPr b="0" i="0" sz="2800" u="none" cap="none" strike="noStrike">
              <a:solidFill>
                <a:srgbClr val="000000"/>
              </a:solidFill>
              <a:latin typeface="Times New Roman"/>
              <a:ea typeface="Times New Roman"/>
              <a:cs typeface="Times New Roman"/>
              <a:sym typeface="Times New Roman"/>
            </a:endParaRPr>
          </a:p>
        </p:txBody>
      </p:sp>
      <p:sp>
        <p:nvSpPr>
          <p:cNvPr id="411" name="Google Shape;411;p41"/>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p41"/>
          <p:cNvSpPr txBox="1"/>
          <p:nvPr/>
        </p:nvSpPr>
        <p:spPr>
          <a:xfrm>
            <a:off x="264160" y="1377226"/>
            <a:ext cx="8270240" cy="4093388"/>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Differentiated Services (DS or Diffserv) was introduced by the IETF (Internet Engineering Task Force) to handle the shortcomings of Integrated Services. Two fundamental changes were made:</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The main processing was moved from the core of the network to the edge of the network. This solves the scalability problem. The routers do not have to store information about flows. The applications, or hosts, define the type of service they need each time they send a packet.</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rgbClr val="000000"/>
              </a:buClr>
              <a:buSzPts val="2000"/>
              <a:buFont typeface="Arial"/>
              <a:buAutoNum type="arabicPeriod"/>
            </a:pPr>
            <a:r>
              <a:rPr b="0" i="0" lang="en-US" sz="2000" u="none" cap="none" strike="noStrike">
                <a:solidFill>
                  <a:srgbClr val="000000"/>
                </a:solidFill>
                <a:latin typeface="Times New Roman"/>
                <a:ea typeface="Times New Roman"/>
                <a:cs typeface="Times New Roman"/>
                <a:sym typeface="Times New Roman"/>
              </a:rPr>
              <a:t>The per-flow service is changed to per-class service. The router routes the packet based on the class of service defined in the packet, not the flow. This solves the service-type limitation problem. We can define different types of classes based on the needs of applications.</a:t>
            </a:r>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nvSpPr>
        <p:spPr>
          <a:xfrm>
            <a:off x="3048000" y="4421187"/>
            <a:ext cx="196691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26  DS field</a:t>
            </a:r>
            <a:endParaRPr b="0" i="0" sz="1400" u="none" cap="none" strike="noStrike">
              <a:solidFill>
                <a:srgbClr val="000000"/>
              </a:solidFill>
              <a:latin typeface="Arial"/>
              <a:ea typeface="Arial"/>
              <a:cs typeface="Arial"/>
              <a:sym typeface="Arial"/>
            </a:endParaRPr>
          </a:p>
        </p:txBody>
      </p:sp>
      <p:pic>
        <p:nvPicPr>
          <p:cNvPr id="419" name="Google Shape;419;p43"/>
          <p:cNvPicPr preferRelativeResize="0"/>
          <p:nvPr/>
        </p:nvPicPr>
        <p:blipFill rotWithShape="1">
          <a:blip r:embed="rId3">
            <a:alphaModFix/>
          </a:blip>
          <a:srcRect b="0" l="0" r="0" t="0"/>
          <a:stretch/>
        </p:blipFill>
        <p:spPr>
          <a:xfrm>
            <a:off x="2214562" y="3000375"/>
            <a:ext cx="4713287" cy="855662"/>
          </a:xfrm>
          <a:prstGeom prst="rect">
            <a:avLst/>
          </a:prstGeom>
          <a:noFill/>
          <a:ln>
            <a:noFill/>
          </a:ln>
        </p:spPr>
      </p:pic>
      <p:sp>
        <p:nvSpPr>
          <p:cNvPr id="420" name="Google Shape;420;p43"/>
          <p:cNvSpPr txBox="1"/>
          <p:nvPr/>
        </p:nvSpPr>
        <p:spPr>
          <a:xfrm>
            <a:off x="0" y="173672"/>
            <a:ext cx="19100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DS field</a:t>
            </a:r>
            <a:endParaRPr b="0" i="0" sz="2800" u="none" cap="none" strike="noStrike">
              <a:solidFill>
                <a:srgbClr val="000000"/>
              </a:solidFill>
              <a:latin typeface="Arial"/>
              <a:ea typeface="Arial"/>
              <a:cs typeface="Arial"/>
              <a:sym typeface="Arial"/>
            </a:endParaRPr>
          </a:p>
        </p:txBody>
      </p:sp>
      <p:sp>
        <p:nvSpPr>
          <p:cNvPr id="421" name="Google Shape;421;p43"/>
          <p:cNvSpPr/>
          <p:nvPr/>
        </p:nvSpPr>
        <p:spPr>
          <a:xfrm>
            <a:off x="375920" y="1115874"/>
            <a:ext cx="796544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DS field contains two subfields: DSCP and CU. The DSCP (Differentiated Services Code Point) is a 6-bit subfield that defines the per-hop behavior (PHB). The 2-bit CU (currently unused) subfield is not currently used.  The Diffserv capable node (router) uses the DSCP 6</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4"/>
          <p:cNvSpPr txBox="1"/>
          <p:nvPr/>
        </p:nvSpPr>
        <p:spPr>
          <a:xfrm>
            <a:off x="3200400" y="5334000"/>
            <a:ext cx="29289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27  Traffic conditioner</a:t>
            </a:r>
            <a:endParaRPr b="0" i="0" sz="1400" u="none" cap="none" strike="noStrike">
              <a:solidFill>
                <a:srgbClr val="000000"/>
              </a:solidFill>
              <a:latin typeface="Arial"/>
              <a:ea typeface="Arial"/>
              <a:cs typeface="Arial"/>
              <a:sym typeface="Arial"/>
            </a:endParaRPr>
          </a:p>
        </p:txBody>
      </p:sp>
      <p:pic>
        <p:nvPicPr>
          <p:cNvPr id="428" name="Google Shape;428;p44"/>
          <p:cNvPicPr preferRelativeResize="0"/>
          <p:nvPr/>
        </p:nvPicPr>
        <p:blipFill rotWithShape="1">
          <a:blip r:embed="rId3">
            <a:alphaModFix/>
          </a:blip>
          <a:srcRect b="0" l="0" r="0" t="0"/>
          <a:stretch/>
        </p:blipFill>
        <p:spPr>
          <a:xfrm>
            <a:off x="508000" y="2216150"/>
            <a:ext cx="8255000" cy="3117850"/>
          </a:xfrm>
          <a:prstGeom prst="rect">
            <a:avLst/>
          </a:prstGeom>
          <a:noFill/>
          <a:ln>
            <a:noFill/>
          </a:ln>
        </p:spPr>
      </p:pic>
      <p:sp>
        <p:nvSpPr>
          <p:cNvPr id="429" name="Google Shape;429;p44"/>
          <p:cNvSpPr txBox="1"/>
          <p:nvPr/>
        </p:nvSpPr>
        <p:spPr>
          <a:xfrm>
            <a:off x="0" y="175577"/>
            <a:ext cx="3556000"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Traffic </a:t>
            </a:r>
            <a:r>
              <a:rPr b="1" i="0" lang="en-US" sz="2800" u="none" cap="none" strike="noStrike">
                <a:solidFill>
                  <a:schemeClr val="dk1"/>
                </a:solidFill>
                <a:latin typeface="Times New Roman"/>
                <a:ea typeface="Times New Roman"/>
                <a:cs typeface="Times New Roman"/>
                <a:sym typeface="Times New Roman"/>
              </a:rPr>
              <a:t>Conditioner</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nvSpPr>
        <p:spPr>
          <a:xfrm>
            <a:off x="0" y="203200"/>
            <a:ext cx="62788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QoS IN SWITCHED NETWORKS</a:t>
            </a:r>
            <a:endParaRPr b="0" i="0" sz="2800" u="none" cap="none" strike="noStrike">
              <a:solidFill>
                <a:srgbClr val="000000"/>
              </a:solidFill>
              <a:latin typeface="Arial"/>
              <a:ea typeface="Arial"/>
              <a:cs typeface="Arial"/>
              <a:sym typeface="Arial"/>
            </a:endParaRPr>
          </a:p>
        </p:txBody>
      </p:sp>
      <p:sp>
        <p:nvSpPr>
          <p:cNvPr id="436" name="Google Shape;436;p4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7" name="Google Shape;437;p45"/>
          <p:cNvSpPr txBox="1"/>
          <p:nvPr/>
        </p:nvSpPr>
        <p:spPr>
          <a:xfrm>
            <a:off x="92075" y="952445"/>
            <a:ext cx="8229600" cy="101562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0" i="0" lang="en-US" sz="2000" u="none" cap="none" strike="noStrike">
                <a:solidFill>
                  <a:schemeClr val="dk1"/>
                </a:solidFill>
                <a:latin typeface="Times New Roman"/>
                <a:ea typeface="Times New Roman"/>
                <a:cs typeface="Times New Roman"/>
                <a:sym typeface="Times New Roman"/>
              </a:rPr>
              <a:t>Let us now discuss QoS as used in two switched networks: Frame Relay and ATM. These two networks are virtual-circuit networks that need a signaling protocol such as RSVP.</a:t>
            </a:r>
            <a:endParaRPr b="0" i="0" sz="1100" u="none" cap="none" strike="noStrike">
              <a:solidFill>
                <a:srgbClr val="000000"/>
              </a:solidFill>
              <a:latin typeface="Arial"/>
              <a:ea typeface="Arial"/>
              <a:cs typeface="Arial"/>
              <a:sym typeface="Arial"/>
            </a:endParaRPr>
          </a:p>
        </p:txBody>
      </p:sp>
      <p:sp>
        <p:nvSpPr>
          <p:cNvPr id="438" name="Google Shape;438;p45"/>
          <p:cNvSpPr/>
          <p:nvPr/>
        </p:nvSpPr>
        <p:spPr>
          <a:xfrm>
            <a:off x="0" y="2188301"/>
            <a:ext cx="8321675" cy="2062103"/>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QoS in Frame Relay</a:t>
            </a:r>
            <a:endParaRPr/>
          </a:p>
          <a:p>
            <a:pPr indent="-284163" lvl="0" marL="284163"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Four different attributes to control traffic have been devised in Frame Relay: access rate, committed burst size </a:t>
            </a:r>
            <a:r>
              <a:rPr b="0" i="1" lang="en-US" sz="1800" u="none" cap="none" strike="noStrike">
                <a:solidFill>
                  <a:srgbClr val="000000"/>
                </a:solidFill>
                <a:latin typeface="Times New Roman"/>
                <a:ea typeface="Times New Roman"/>
                <a:cs typeface="Times New Roman"/>
                <a:sym typeface="Times New Roman"/>
              </a:rPr>
              <a:t>Be' </a:t>
            </a:r>
            <a:r>
              <a:rPr b="0" i="0" lang="en-US" sz="1800" u="none" cap="none" strike="noStrike">
                <a:solidFill>
                  <a:srgbClr val="000000"/>
                </a:solidFill>
                <a:latin typeface="Times New Roman"/>
                <a:ea typeface="Times New Roman"/>
                <a:cs typeface="Times New Roman"/>
                <a:sym typeface="Times New Roman"/>
              </a:rPr>
              <a:t>committed information rate (CIR), and excess burst size </a:t>
            </a:r>
            <a:r>
              <a:rPr b="0" i="1" lang="en-US" sz="1800" u="none" cap="none" strike="noStrike">
                <a:solidFill>
                  <a:srgbClr val="000000"/>
                </a:solidFill>
                <a:latin typeface="Times New Roman"/>
                <a:ea typeface="Times New Roman"/>
                <a:cs typeface="Times New Roman"/>
                <a:sym typeface="Times New Roman"/>
              </a:rPr>
              <a:t>Be‘ </a:t>
            </a:r>
            <a:r>
              <a:rPr b="0" i="0" lang="en-US" sz="1800" u="none" cap="none" strike="noStrike">
                <a:solidFill>
                  <a:srgbClr val="000000"/>
                </a:solidFill>
                <a:latin typeface="Times New Roman"/>
                <a:ea typeface="Times New Roman"/>
                <a:cs typeface="Times New Roman"/>
                <a:sym typeface="Times New Roman"/>
              </a:rPr>
              <a:t>These are set during the negotiation between the user and the network. For PVC connections, they are negotiated once; for SVC connections, they are negotiated for each connection during connection setup. Figure 28 shows the relationships between these four measurements.</a:t>
            </a:r>
            <a:endParaRPr b="0" i="0" sz="1800" u="none" cap="none" strike="noStrike">
              <a:solidFill>
                <a:srgbClr val="000000"/>
              </a:solidFill>
              <a:latin typeface="Arial"/>
              <a:ea typeface="Arial"/>
              <a:cs typeface="Arial"/>
              <a:sym typeface="Arial"/>
            </a:endParaRPr>
          </a:p>
        </p:txBody>
      </p:sp>
      <p:sp>
        <p:nvSpPr>
          <p:cNvPr id="439" name="Google Shape;439;p45"/>
          <p:cNvSpPr/>
          <p:nvPr/>
        </p:nvSpPr>
        <p:spPr>
          <a:xfrm>
            <a:off x="396239" y="4292531"/>
            <a:ext cx="8017511"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cumulative number of bits sent during the predefined period cannot exceed </a:t>
            </a:r>
            <a:r>
              <a:rPr b="0" i="1" lang="en-US" sz="1600" u="none" cap="none" strike="noStrike">
                <a:solidFill>
                  <a:srgbClr val="000000"/>
                </a:solidFill>
                <a:latin typeface="Times New Roman"/>
                <a:ea typeface="Times New Roman"/>
                <a:cs typeface="Times New Roman"/>
                <a:sym typeface="Times New Roman"/>
              </a:rPr>
              <a:t>Be</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Note that the CIR is not an independent measurement; it can be calculated by using the following formula:</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For example, if the </a:t>
            </a:r>
            <a:r>
              <a:rPr b="0" i="1" lang="en-US" sz="1800" u="none" cap="none" strike="noStrike">
                <a:solidFill>
                  <a:srgbClr val="000000"/>
                </a:solidFill>
                <a:latin typeface="Times New Roman"/>
                <a:ea typeface="Times New Roman"/>
                <a:cs typeface="Times New Roman"/>
                <a:sym typeface="Times New Roman"/>
              </a:rPr>
              <a:t>Be </a:t>
            </a:r>
            <a:r>
              <a:rPr b="0" i="0" lang="en-US" sz="1800" u="none" cap="none" strike="noStrike">
                <a:solidFill>
                  <a:srgbClr val="000000"/>
                </a:solidFill>
                <a:latin typeface="Times New Roman"/>
                <a:ea typeface="Times New Roman"/>
                <a:cs typeface="Times New Roman"/>
                <a:sym typeface="Times New Roman"/>
              </a:rPr>
              <a:t>is 5 kbits in a period of 5 s, the CIR is </a:t>
            </a:r>
            <a:r>
              <a:rPr b="0" i="1" lang="en-US" sz="1800" u="none" cap="none" strike="noStrike">
                <a:solidFill>
                  <a:srgbClr val="000000"/>
                </a:solidFill>
                <a:latin typeface="Times New Roman"/>
                <a:ea typeface="Times New Roman"/>
                <a:cs typeface="Times New Roman"/>
                <a:sym typeface="Times New Roman"/>
              </a:rPr>
              <a:t>5000/5, </a:t>
            </a:r>
            <a:r>
              <a:rPr b="0" i="0" lang="en-US" sz="1800" u="none" cap="none" strike="noStrike">
                <a:solidFill>
                  <a:srgbClr val="000000"/>
                </a:solidFill>
                <a:latin typeface="Times New Roman"/>
                <a:ea typeface="Times New Roman"/>
                <a:cs typeface="Times New Roman"/>
                <a:sym typeface="Times New Roman"/>
              </a:rPr>
              <a:t>or 1 kbps.</a:t>
            </a:r>
            <a:endParaRPr/>
          </a:p>
        </p:txBody>
      </p:sp>
      <p:pic>
        <p:nvPicPr>
          <p:cNvPr id="440" name="Google Shape;440;p45"/>
          <p:cNvPicPr preferRelativeResize="0"/>
          <p:nvPr/>
        </p:nvPicPr>
        <p:blipFill rotWithShape="1">
          <a:blip r:embed="rId3">
            <a:alphaModFix/>
          </a:blip>
          <a:srcRect b="0" l="0" r="0" t="0"/>
          <a:stretch/>
        </p:blipFill>
        <p:spPr>
          <a:xfrm>
            <a:off x="2846070" y="5221787"/>
            <a:ext cx="1866900" cy="9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nvSpPr>
        <p:spPr>
          <a:xfrm>
            <a:off x="0" y="162560"/>
            <a:ext cx="64820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Traffic Descriptors                Contd…</a:t>
            </a:r>
            <a:endParaRPr b="0" i="0" sz="2800" u="none" cap="none" strike="noStrike">
              <a:solidFill>
                <a:srgbClr val="000000"/>
              </a:solidFill>
              <a:latin typeface="Arial"/>
              <a:ea typeface="Arial"/>
              <a:cs typeface="Arial"/>
              <a:sym typeface="Arial"/>
            </a:endParaRPr>
          </a:p>
        </p:txBody>
      </p:sp>
      <p:sp>
        <p:nvSpPr>
          <p:cNvPr id="136" name="Google Shape;136;p4"/>
          <p:cNvSpPr/>
          <p:nvPr/>
        </p:nvSpPr>
        <p:spPr>
          <a:xfrm>
            <a:off x="266700" y="1079840"/>
            <a:ext cx="8636000" cy="424731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Average Data Rate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average data rate is the number of bits sent during a period of time, divided by the number of seconds in that period. We use the following equation:</a:t>
            </a:r>
            <a:endParaRPr/>
          </a:p>
          <a:p>
            <a:pPr indent="0" lvl="0" marL="0" marR="0" rtl="0" algn="ctr">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Average data rate </a:t>
            </a:r>
            <a:r>
              <a:rPr b="0" i="0" lang="en-US" sz="28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amount of data/ time</a:t>
            </a:r>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average data rate is a very useful characteristic of traffic because it indicates the average bandwidth needed by the traffic.</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Peak Data Rate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peak data rate defines the maximum data rate of the traffic. In Figure 24.1 it is the maximum </a:t>
            </a:r>
            <a:r>
              <a:rPr b="0" i="1" lang="en-US" sz="2000" u="none" cap="none" strike="noStrike">
                <a:solidFill>
                  <a:srgbClr val="000000"/>
                </a:solidFill>
                <a:latin typeface="Times New Roman"/>
                <a:ea typeface="Times New Roman"/>
                <a:cs typeface="Times New Roman"/>
                <a:sym typeface="Times New Roman"/>
              </a:rPr>
              <a:t>y </a:t>
            </a:r>
            <a:r>
              <a:rPr b="0" i="0" lang="en-US" sz="2000" u="none" cap="none" strike="noStrike">
                <a:solidFill>
                  <a:srgbClr val="000000"/>
                </a:solidFill>
                <a:latin typeface="Times New Roman"/>
                <a:ea typeface="Times New Roman"/>
                <a:cs typeface="Times New Roman"/>
                <a:sym typeface="Times New Roman"/>
              </a:rPr>
              <a:t>axis value. The peak data rate is a very important measurement because it indicates the peak bandwidth that the network needs for traffic to pass through without changing its data flow.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txBox="1"/>
          <p:nvPr/>
        </p:nvSpPr>
        <p:spPr>
          <a:xfrm>
            <a:off x="2057400" y="5691187"/>
            <a:ext cx="54324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28  Relationship between traffic control attributes</a:t>
            </a:r>
            <a:endParaRPr b="0" i="0" sz="1400" u="none" cap="none" strike="noStrike">
              <a:solidFill>
                <a:srgbClr val="000000"/>
              </a:solidFill>
              <a:latin typeface="Arial"/>
              <a:ea typeface="Arial"/>
              <a:cs typeface="Arial"/>
              <a:sym typeface="Arial"/>
            </a:endParaRPr>
          </a:p>
        </p:txBody>
      </p:sp>
      <p:pic>
        <p:nvPicPr>
          <p:cNvPr id="447" name="Google Shape;447;p46"/>
          <p:cNvPicPr preferRelativeResize="0"/>
          <p:nvPr/>
        </p:nvPicPr>
        <p:blipFill rotWithShape="1">
          <a:blip r:embed="rId3">
            <a:alphaModFix/>
          </a:blip>
          <a:srcRect b="0" l="0" r="0" t="0"/>
          <a:stretch/>
        </p:blipFill>
        <p:spPr>
          <a:xfrm>
            <a:off x="1354137" y="1143000"/>
            <a:ext cx="6718300" cy="4251325"/>
          </a:xfrm>
          <a:prstGeom prst="rect">
            <a:avLst/>
          </a:prstGeom>
          <a:noFill/>
          <a:ln>
            <a:noFill/>
          </a:ln>
        </p:spPr>
      </p:pic>
      <p:sp>
        <p:nvSpPr>
          <p:cNvPr id="448" name="Google Shape;448;p46"/>
          <p:cNvSpPr txBox="1"/>
          <p:nvPr/>
        </p:nvSpPr>
        <p:spPr>
          <a:xfrm>
            <a:off x="0" y="-21053"/>
            <a:ext cx="6604000"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Relationship between traffic control attributes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7"/>
          <p:cNvSpPr txBox="1"/>
          <p:nvPr/>
        </p:nvSpPr>
        <p:spPr>
          <a:xfrm>
            <a:off x="2051050" y="5735637"/>
            <a:ext cx="48466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29  User rate in relation to Bc and Bc + Be</a:t>
            </a:r>
            <a:endParaRPr b="0" i="0" sz="1400" u="none" cap="none" strike="noStrike">
              <a:solidFill>
                <a:srgbClr val="000000"/>
              </a:solidFill>
              <a:latin typeface="Arial"/>
              <a:ea typeface="Arial"/>
              <a:cs typeface="Arial"/>
              <a:sym typeface="Arial"/>
            </a:endParaRPr>
          </a:p>
        </p:txBody>
      </p:sp>
      <p:pic>
        <p:nvPicPr>
          <p:cNvPr id="455" name="Google Shape;455;p47"/>
          <p:cNvPicPr preferRelativeResize="0"/>
          <p:nvPr/>
        </p:nvPicPr>
        <p:blipFill rotWithShape="1">
          <a:blip r:embed="rId3">
            <a:alphaModFix/>
          </a:blip>
          <a:srcRect b="0" l="0" r="0" t="0"/>
          <a:stretch/>
        </p:blipFill>
        <p:spPr>
          <a:xfrm>
            <a:off x="228600" y="2017712"/>
            <a:ext cx="8491537" cy="3717925"/>
          </a:xfrm>
          <a:prstGeom prst="rect">
            <a:avLst/>
          </a:prstGeom>
          <a:noFill/>
          <a:ln>
            <a:noFill/>
          </a:ln>
        </p:spPr>
      </p:pic>
      <p:sp>
        <p:nvSpPr>
          <p:cNvPr id="456" name="Google Shape;456;p47"/>
          <p:cNvSpPr txBox="1"/>
          <p:nvPr/>
        </p:nvSpPr>
        <p:spPr>
          <a:xfrm>
            <a:off x="-76200" y="116840"/>
            <a:ext cx="649732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User rate in relation to Bc and Bc + Be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4"/>
          <p:cNvSpPr/>
          <p:nvPr/>
        </p:nvSpPr>
        <p:spPr>
          <a:xfrm>
            <a:off x="294640" y="1029404"/>
            <a:ext cx="796544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QoS in ATM is based on the class, user-related attributes, and network-related attributes.</a:t>
            </a:r>
            <a:endParaRPr/>
          </a:p>
          <a:p>
            <a:pPr indent="0" lvl="0" marL="0" marR="0" rtl="0" algn="just">
              <a:lnSpc>
                <a:spcPct val="100000"/>
              </a:lnSpc>
              <a:spcBef>
                <a:spcPts val="0"/>
              </a:spcBef>
              <a:spcAft>
                <a:spcPts val="0"/>
              </a:spcAft>
              <a:buNone/>
            </a:pPr>
            <a:r>
              <a:rPr b="0" i="1" lang="en-US" sz="1800" u="none" cap="none" strike="noStrike">
                <a:solidFill>
                  <a:srgbClr val="000000"/>
                </a:solidFill>
                <a:latin typeface="Times New Roman"/>
                <a:ea typeface="Times New Roman"/>
                <a:cs typeface="Times New Roman"/>
                <a:sym typeface="Times New Roman"/>
              </a:rPr>
              <a:t>Classes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ATM Forum defines four service classes: CBR, VBR, ABR, and UBR (see Figure 30)</a:t>
            </a:r>
            <a:endParaRPr/>
          </a:p>
        </p:txBody>
      </p:sp>
      <p:sp>
        <p:nvSpPr>
          <p:cNvPr id="462" name="Google Shape;462;p64"/>
          <p:cNvSpPr/>
          <p:nvPr/>
        </p:nvSpPr>
        <p:spPr>
          <a:xfrm>
            <a:off x="20320" y="135672"/>
            <a:ext cx="1980029"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QoSinATM</a:t>
            </a:r>
            <a:endParaRPr b="1" i="0" sz="2800" u="none" cap="none" strike="noStrike">
              <a:solidFill>
                <a:srgbClr val="000000"/>
              </a:solidFill>
              <a:latin typeface="Times New Roman"/>
              <a:ea typeface="Times New Roman"/>
              <a:cs typeface="Times New Roman"/>
              <a:sym typeface="Times New Roman"/>
            </a:endParaRPr>
          </a:p>
        </p:txBody>
      </p:sp>
      <p:sp>
        <p:nvSpPr>
          <p:cNvPr id="463" name="Google Shape;463;p64"/>
          <p:cNvSpPr/>
          <p:nvPr/>
        </p:nvSpPr>
        <p:spPr>
          <a:xfrm>
            <a:off x="381000" y="2864296"/>
            <a:ext cx="7792720" cy="317009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CBR</a:t>
            </a:r>
            <a:r>
              <a:rPr b="0" i="0" lang="en-US" sz="2000" u="none" cap="none" strike="noStrike">
                <a:solidFill>
                  <a:srgbClr val="000000"/>
                </a:solidFill>
                <a:latin typeface="Times New Roman"/>
                <a:ea typeface="Times New Roman"/>
                <a:cs typeface="Times New Roman"/>
                <a:sym typeface="Times New Roman"/>
              </a:rPr>
              <a:t> The constant-bit-rate (CBR) class is designed for customers who need real-time audio or video services. The service is similar to that provided by a dedicated line such as a T line.</a:t>
            </a:r>
            <a:endParaRPr/>
          </a:p>
          <a:p>
            <a:pPr indent="0" lvl="0" marL="0" marR="0" rtl="0" algn="just">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VBR</a:t>
            </a:r>
            <a:r>
              <a:rPr b="0" i="0" lang="en-US" sz="2000" u="none" cap="none" strike="noStrike">
                <a:solidFill>
                  <a:srgbClr val="000000"/>
                </a:solidFill>
                <a:latin typeface="Times New Roman"/>
                <a:ea typeface="Times New Roman"/>
                <a:cs typeface="Times New Roman"/>
                <a:sym typeface="Times New Roman"/>
              </a:rPr>
              <a:t> The variable-bit-rate (VBR) class is divided into two subclasses: real-time (VBR-RT) and non-real-time (VBR-NRT). VBR-RT is designed for those users who need real-time services (such as voice and video transmission) and use compression techniques to create a variable bit rate. VBR-NRT is designed for those users who do not need real-time services but use compression techniques to create a variable bit rate.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24.</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70" name="Google Shape;470;p48"/>
          <p:cNvSpPr txBox="1"/>
          <p:nvPr/>
        </p:nvSpPr>
        <p:spPr>
          <a:xfrm>
            <a:off x="2810827" y="6170612"/>
            <a:ext cx="258286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30  Service classes</a:t>
            </a:r>
            <a:endParaRPr b="0" i="0" sz="1400" u="none" cap="none" strike="noStrike">
              <a:solidFill>
                <a:srgbClr val="000000"/>
              </a:solidFill>
              <a:latin typeface="Arial"/>
              <a:ea typeface="Arial"/>
              <a:cs typeface="Arial"/>
              <a:sym typeface="Arial"/>
            </a:endParaRPr>
          </a:p>
        </p:txBody>
      </p:sp>
      <p:pic>
        <p:nvPicPr>
          <p:cNvPr id="471" name="Google Shape;471;p48"/>
          <p:cNvPicPr preferRelativeResize="0"/>
          <p:nvPr/>
        </p:nvPicPr>
        <p:blipFill rotWithShape="1">
          <a:blip r:embed="rId3">
            <a:alphaModFix/>
          </a:blip>
          <a:srcRect b="0" l="0" r="0" t="0"/>
          <a:stretch/>
        </p:blipFill>
        <p:spPr>
          <a:xfrm>
            <a:off x="474027" y="4069080"/>
            <a:ext cx="7542212" cy="1739900"/>
          </a:xfrm>
          <a:prstGeom prst="rect">
            <a:avLst/>
          </a:prstGeom>
          <a:noFill/>
          <a:ln>
            <a:noFill/>
          </a:ln>
        </p:spPr>
      </p:pic>
      <p:sp>
        <p:nvSpPr>
          <p:cNvPr id="472" name="Google Shape;472;p48"/>
          <p:cNvSpPr txBox="1"/>
          <p:nvPr/>
        </p:nvSpPr>
        <p:spPr>
          <a:xfrm>
            <a:off x="0" y="127000"/>
            <a:ext cx="2733040" cy="5539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3000" u="none" cap="none" strike="noStrike">
                <a:solidFill>
                  <a:schemeClr val="dk1"/>
                </a:solidFill>
                <a:latin typeface="Times New Roman"/>
                <a:ea typeface="Times New Roman"/>
                <a:cs typeface="Times New Roman"/>
                <a:sym typeface="Times New Roman"/>
              </a:rPr>
              <a:t>Service classes</a:t>
            </a:r>
            <a:endParaRPr b="0" i="0" sz="3000" u="none" cap="none" strike="noStrike">
              <a:solidFill>
                <a:srgbClr val="000000"/>
              </a:solidFill>
              <a:latin typeface="Arial"/>
              <a:ea typeface="Arial"/>
              <a:cs typeface="Arial"/>
              <a:sym typeface="Arial"/>
            </a:endParaRPr>
          </a:p>
        </p:txBody>
      </p:sp>
      <p:sp>
        <p:nvSpPr>
          <p:cNvPr id="473" name="Google Shape;473;p48"/>
          <p:cNvSpPr/>
          <p:nvPr/>
        </p:nvSpPr>
        <p:spPr>
          <a:xfrm>
            <a:off x="474027" y="1156772"/>
            <a:ext cx="8111173"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ABR</a:t>
            </a:r>
            <a:r>
              <a:rPr b="0" i="0" lang="en-US" sz="2000" u="none" cap="none" strike="noStrike">
                <a:solidFill>
                  <a:srgbClr val="000000"/>
                </a:solidFill>
                <a:latin typeface="Times New Roman"/>
                <a:ea typeface="Times New Roman"/>
                <a:cs typeface="Times New Roman"/>
                <a:sym typeface="Times New Roman"/>
              </a:rPr>
              <a:t> The available-bit-rate (ABR) class delivers cells at a minimum rate. If more network capacity is available, this minimum rate can be exceeded.</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ABR is particularly suitable for applications that are bursty.</a:t>
            </a:r>
            <a:endParaRPr/>
          </a:p>
          <a:p>
            <a:pPr indent="0" lvl="0" marL="0" marR="0" rtl="0" algn="just">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UBR</a:t>
            </a:r>
            <a:r>
              <a:rPr b="0" i="0" lang="en-US" sz="2000" u="none" cap="none" strike="noStrike">
                <a:solidFill>
                  <a:srgbClr val="000000"/>
                </a:solidFill>
                <a:latin typeface="Times New Roman"/>
                <a:ea typeface="Times New Roman"/>
                <a:cs typeface="Times New Roman"/>
                <a:sym typeface="Times New Roman"/>
              </a:rPr>
              <a:t> The unspecified-bit-rate (UBR) class is a best-effort delivery service that does not guarantee anything.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9"/>
          <p:cNvSpPr txBox="1"/>
          <p:nvPr/>
        </p:nvSpPr>
        <p:spPr>
          <a:xfrm>
            <a:off x="779462" y="5791200"/>
            <a:ext cx="75834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31  Relationship of service classes to the total capacity of the network</a:t>
            </a:r>
            <a:endParaRPr b="0" i="0" sz="1400" u="none" cap="none" strike="noStrike">
              <a:solidFill>
                <a:srgbClr val="000000"/>
              </a:solidFill>
              <a:latin typeface="Arial"/>
              <a:ea typeface="Arial"/>
              <a:cs typeface="Arial"/>
              <a:sym typeface="Arial"/>
            </a:endParaRPr>
          </a:p>
        </p:txBody>
      </p:sp>
      <p:pic>
        <p:nvPicPr>
          <p:cNvPr id="480" name="Google Shape;480;p49"/>
          <p:cNvPicPr preferRelativeResize="0"/>
          <p:nvPr/>
        </p:nvPicPr>
        <p:blipFill rotWithShape="1">
          <a:blip r:embed="rId3">
            <a:alphaModFix/>
          </a:blip>
          <a:srcRect b="0" l="0" r="0" t="0"/>
          <a:stretch/>
        </p:blipFill>
        <p:spPr>
          <a:xfrm>
            <a:off x="1052512" y="1811337"/>
            <a:ext cx="7037387" cy="3979862"/>
          </a:xfrm>
          <a:prstGeom prst="rect">
            <a:avLst/>
          </a:prstGeom>
          <a:noFill/>
          <a:ln>
            <a:noFill/>
          </a:ln>
        </p:spPr>
      </p:pic>
      <p:sp>
        <p:nvSpPr>
          <p:cNvPr id="481" name="Google Shape;481;p49"/>
          <p:cNvSpPr txBox="1"/>
          <p:nvPr/>
        </p:nvSpPr>
        <p:spPr>
          <a:xfrm>
            <a:off x="0" y="0"/>
            <a:ext cx="613568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2400" u="none" cap="none" strike="noStrike">
                <a:solidFill>
                  <a:schemeClr val="dk1"/>
                </a:solidFill>
                <a:latin typeface="Times New Roman"/>
                <a:ea typeface="Times New Roman"/>
                <a:cs typeface="Times New Roman"/>
                <a:sym typeface="Times New Roman"/>
              </a:rPr>
              <a:t>Relationship of service classes to the total capacity of</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the network</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24.</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487" name="Google Shape;487;p50"/>
          <p:cNvSpPr txBox="1"/>
          <p:nvPr/>
        </p:nvSpPr>
        <p:spPr>
          <a:xfrm>
            <a:off x="152400" y="152400"/>
            <a:ext cx="33528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a:buNone/>
            </a:pPr>
            <a:r>
              <a:rPr b="1" i="0" lang="en-US" sz="2400" u="none" cap="none" strike="noStrike">
                <a:solidFill>
                  <a:schemeClr val="dk1"/>
                </a:solidFill>
                <a:latin typeface="Times"/>
                <a:ea typeface="Times"/>
                <a:cs typeface="Times"/>
                <a:sym typeface="Times"/>
              </a:rPr>
              <a:t>Practice Questions</a:t>
            </a:r>
            <a:endParaRPr b="0" i="0" sz="1400" u="none" cap="none" strike="noStrike">
              <a:solidFill>
                <a:srgbClr val="000000"/>
              </a:solidFill>
              <a:latin typeface="Arial"/>
              <a:ea typeface="Arial"/>
              <a:cs typeface="Arial"/>
              <a:sym typeface="Arial"/>
            </a:endParaRPr>
          </a:p>
        </p:txBody>
      </p:sp>
      <p:pic>
        <p:nvPicPr>
          <p:cNvPr id="488" name="Google Shape;488;p50"/>
          <p:cNvPicPr preferRelativeResize="0"/>
          <p:nvPr/>
        </p:nvPicPr>
        <p:blipFill rotWithShape="1">
          <a:blip r:embed="rId3">
            <a:alphaModFix/>
          </a:blip>
          <a:srcRect b="0" l="0" r="0" t="0"/>
          <a:stretch/>
        </p:blipFill>
        <p:spPr>
          <a:xfrm>
            <a:off x="381000" y="990600"/>
            <a:ext cx="7772400" cy="1571625"/>
          </a:xfrm>
          <a:prstGeom prst="rect">
            <a:avLst/>
          </a:prstGeom>
          <a:noFill/>
          <a:ln>
            <a:noFill/>
          </a:ln>
        </p:spPr>
      </p:pic>
      <p:pic>
        <p:nvPicPr>
          <p:cNvPr id="489" name="Google Shape;489;p50"/>
          <p:cNvPicPr preferRelativeResize="0"/>
          <p:nvPr/>
        </p:nvPicPr>
        <p:blipFill rotWithShape="1">
          <a:blip r:embed="rId4">
            <a:alphaModFix/>
          </a:blip>
          <a:srcRect b="0" l="0" r="0" t="0"/>
          <a:stretch/>
        </p:blipFill>
        <p:spPr>
          <a:xfrm>
            <a:off x="398462" y="2643187"/>
            <a:ext cx="7772400" cy="1571625"/>
          </a:xfrm>
          <a:prstGeom prst="rect">
            <a:avLst/>
          </a:prstGeom>
          <a:noFill/>
          <a:ln>
            <a:noFill/>
          </a:ln>
        </p:spPr>
      </p:pic>
      <p:pic>
        <p:nvPicPr>
          <p:cNvPr id="490" name="Google Shape;490;p50"/>
          <p:cNvPicPr preferRelativeResize="0"/>
          <p:nvPr/>
        </p:nvPicPr>
        <p:blipFill rotWithShape="1">
          <a:blip r:embed="rId5">
            <a:alphaModFix/>
          </a:blip>
          <a:srcRect b="0" l="0" r="0" t="0"/>
          <a:stretch/>
        </p:blipFill>
        <p:spPr>
          <a:xfrm>
            <a:off x="358775" y="4295775"/>
            <a:ext cx="7772400" cy="1571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p51"/>
          <p:cNvPicPr preferRelativeResize="0"/>
          <p:nvPr/>
        </p:nvPicPr>
        <p:blipFill rotWithShape="1">
          <a:blip r:embed="rId3">
            <a:alphaModFix/>
          </a:blip>
          <a:srcRect b="0" l="0" r="0" t="0"/>
          <a:stretch/>
        </p:blipFill>
        <p:spPr>
          <a:xfrm>
            <a:off x="304800" y="1143000"/>
            <a:ext cx="7772400" cy="1703387"/>
          </a:xfrm>
          <a:prstGeom prst="rect">
            <a:avLst/>
          </a:prstGeom>
          <a:noFill/>
          <a:ln>
            <a:noFill/>
          </a:ln>
        </p:spPr>
      </p:pic>
      <p:pic>
        <p:nvPicPr>
          <p:cNvPr id="496" name="Google Shape;496;p51"/>
          <p:cNvPicPr preferRelativeResize="0"/>
          <p:nvPr/>
        </p:nvPicPr>
        <p:blipFill rotWithShape="1">
          <a:blip r:embed="rId4">
            <a:alphaModFix/>
          </a:blip>
          <a:srcRect b="0" l="0" r="0" t="0"/>
          <a:stretch/>
        </p:blipFill>
        <p:spPr>
          <a:xfrm>
            <a:off x="282575" y="2897187"/>
            <a:ext cx="7772400" cy="1704975"/>
          </a:xfrm>
          <a:prstGeom prst="rect">
            <a:avLst/>
          </a:prstGeom>
          <a:noFill/>
          <a:ln>
            <a:noFill/>
          </a:ln>
        </p:spPr>
      </p:pic>
      <p:sp>
        <p:nvSpPr>
          <p:cNvPr id="497" name="Google Shape;497;p51"/>
          <p:cNvSpPr txBox="1"/>
          <p:nvPr/>
        </p:nvSpPr>
        <p:spPr>
          <a:xfrm>
            <a:off x="152400" y="152400"/>
            <a:ext cx="3352800"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a:buNone/>
            </a:pPr>
            <a:r>
              <a:rPr b="1" i="0" lang="en-US" sz="2400" u="none" cap="none" strike="noStrike">
                <a:solidFill>
                  <a:schemeClr val="dk1"/>
                </a:solidFill>
                <a:latin typeface="Times"/>
                <a:ea typeface="Times"/>
                <a:cs typeface="Times"/>
                <a:sym typeface="Times"/>
              </a:rPr>
              <a:t>Practice 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ph type="title"/>
          </p:nvPr>
        </p:nvSpPr>
        <p:spPr>
          <a:xfrm>
            <a:off x="0" y="0"/>
            <a:ext cx="5486400" cy="9144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t/>
            </a:r>
            <a:endParaRPr sz="3000">
              <a:solidFill>
                <a:schemeClr val="dk1"/>
              </a:solidFill>
              <a:latin typeface="Calibri"/>
              <a:ea typeface="Calibri"/>
              <a:cs typeface="Calibri"/>
              <a:sym typeface="Calibri"/>
            </a:endParaRPr>
          </a:p>
        </p:txBody>
      </p:sp>
      <p:sp>
        <p:nvSpPr>
          <p:cNvPr id="503" name="Google Shape;503;p52"/>
          <p:cNvSpPr txBox="1"/>
          <p:nvPr/>
        </p:nvSpPr>
        <p:spPr>
          <a:xfrm>
            <a:off x="352425" y="6356350"/>
            <a:ext cx="8334375"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Times New Roman"/>
              <a:buNone/>
            </a:pPr>
            <a:r>
              <a:rPr b="0" i="0" lang="en-US" sz="1200" u="none" cap="none" strike="noStrike">
                <a:solidFill>
                  <a:srgbClr val="898989"/>
                </a:solidFill>
                <a:latin typeface="Times New Roman"/>
                <a:ea typeface="Times New Roman"/>
                <a:cs typeface="Times New Roman"/>
                <a:sym typeface="Times New Roman"/>
              </a:rPr>
              <a:t>Computer Networks               </a:t>
            </a:r>
            <a:endParaRPr b="0" i="0" sz="1400" u="none" cap="none" strike="noStrike">
              <a:solidFill>
                <a:srgbClr val="000000"/>
              </a:solidFill>
              <a:latin typeface="Arial"/>
              <a:ea typeface="Arial"/>
              <a:cs typeface="Arial"/>
              <a:sym typeface="Arial"/>
            </a:endParaRPr>
          </a:p>
        </p:txBody>
      </p:sp>
      <p:pic>
        <p:nvPicPr>
          <p:cNvPr descr="See the source image" id="504" name="Google Shape;504;p52"/>
          <p:cNvPicPr preferRelativeResize="0"/>
          <p:nvPr/>
        </p:nvPicPr>
        <p:blipFill rotWithShape="1">
          <a:blip r:embed="rId3">
            <a:alphaModFix/>
          </a:blip>
          <a:srcRect b="0" l="0" r="0" t="0"/>
          <a:stretch/>
        </p:blipFill>
        <p:spPr>
          <a:xfrm>
            <a:off x="0" y="163512"/>
            <a:ext cx="9144000" cy="653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2"/>
          <p:cNvSpPr/>
          <p:nvPr/>
        </p:nvSpPr>
        <p:spPr>
          <a:xfrm>
            <a:off x="200415" y="1225689"/>
            <a:ext cx="8617907"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Maximum Burst Size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Although the peak data rate is a critical value for the network, it can usually be ignored if the duration of the peak value is very short. For example, if data are flowing steadily at the rate of 1 Mbps with a sudden peak data rate of 2 Mbps for just 1 ms, the network probably can handle the situation. However, if the peak data rate lasts 60 ms, there may be a problem for the network. The maximum burst size normally refers to the maximum length of time the traffic is generated at the peak rate.</a:t>
            </a:r>
            <a:endParaRPr/>
          </a:p>
          <a:p>
            <a:pPr indent="0" lvl="0" marL="0" marR="0" rtl="0" algn="just">
              <a:lnSpc>
                <a:spcPct val="100000"/>
              </a:lnSpc>
              <a:spcBef>
                <a:spcPts val="0"/>
              </a:spcBef>
              <a:spcAft>
                <a:spcPts val="0"/>
              </a:spcAft>
              <a:buNone/>
            </a:pPr>
            <a:r>
              <a:t/>
            </a:r>
            <a:endParaRPr b="0" i="1" sz="20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Times New Roman"/>
                <a:ea typeface="Times New Roman"/>
                <a:cs typeface="Times New Roman"/>
                <a:sym typeface="Times New Roman"/>
              </a:rPr>
              <a:t>Effective Bandwidth</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effective bandwidth is the bandwidth that the network needs to allocate for the</a:t>
            </a:r>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flow of traffic. The effective bandwidth is a function of three values: average data rate, peak data rate, and maximum burst size. The calculation of this value is very complex.</a:t>
            </a:r>
            <a:endParaRPr b="0" i="0" sz="2000" u="none" cap="none" strike="noStrike">
              <a:solidFill>
                <a:srgbClr val="000000"/>
              </a:solidFill>
              <a:latin typeface="Arial"/>
              <a:ea typeface="Arial"/>
              <a:cs typeface="Arial"/>
              <a:sym typeface="Arial"/>
            </a:endParaRPr>
          </a:p>
        </p:txBody>
      </p:sp>
      <p:sp>
        <p:nvSpPr>
          <p:cNvPr id="142" name="Google Shape;142;p62"/>
          <p:cNvSpPr txBox="1"/>
          <p:nvPr/>
        </p:nvSpPr>
        <p:spPr>
          <a:xfrm>
            <a:off x="0" y="162560"/>
            <a:ext cx="64820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Traffic Descriptors                Contd…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nvSpPr>
        <p:spPr>
          <a:xfrm>
            <a:off x="2617787" y="5953125"/>
            <a:ext cx="29908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2  Three traffic profiles</a:t>
            </a:r>
            <a:endParaRPr b="0" i="0" sz="1400" u="none" cap="none" strike="noStrike">
              <a:solidFill>
                <a:srgbClr val="000000"/>
              </a:solidFill>
              <a:latin typeface="Arial"/>
              <a:ea typeface="Arial"/>
              <a:cs typeface="Arial"/>
              <a:sym typeface="Arial"/>
            </a:endParaRPr>
          </a:p>
        </p:txBody>
      </p:sp>
      <p:pic>
        <p:nvPicPr>
          <p:cNvPr id="149" name="Google Shape;149;p5"/>
          <p:cNvPicPr preferRelativeResize="0"/>
          <p:nvPr/>
        </p:nvPicPr>
        <p:blipFill rotWithShape="1">
          <a:blip r:embed="rId3">
            <a:alphaModFix/>
          </a:blip>
          <a:srcRect b="0" l="0" r="0" t="0"/>
          <a:stretch/>
        </p:blipFill>
        <p:spPr>
          <a:xfrm>
            <a:off x="928687" y="1808162"/>
            <a:ext cx="7148512" cy="4135437"/>
          </a:xfrm>
          <a:prstGeom prst="rect">
            <a:avLst/>
          </a:prstGeom>
          <a:noFill/>
          <a:ln>
            <a:noFill/>
          </a:ln>
        </p:spPr>
      </p:pic>
      <p:sp>
        <p:nvSpPr>
          <p:cNvPr id="150" name="Google Shape;150;p5"/>
          <p:cNvSpPr txBox="1"/>
          <p:nvPr/>
        </p:nvSpPr>
        <p:spPr>
          <a:xfrm>
            <a:off x="0" y="91440"/>
            <a:ext cx="422148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Three</a:t>
            </a:r>
            <a:r>
              <a:rPr b="1" i="0" lang="en-US" sz="3200" u="none" cap="none" strike="noStrike">
                <a:solidFill>
                  <a:schemeClr val="dk1"/>
                </a:solidFill>
                <a:latin typeface="Times New Roman"/>
                <a:ea typeface="Times New Roman"/>
                <a:cs typeface="Times New Roman"/>
                <a:sym typeface="Times New Roman"/>
              </a:rPr>
              <a:t> traffic profiles</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nvSpPr>
        <p:spPr>
          <a:xfrm>
            <a:off x="0" y="198120"/>
            <a:ext cx="371856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32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CONGESTION</a:t>
            </a:r>
            <a:endParaRPr b="0" i="0" sz="1800" u="none" cap="none" strike="noStrike">
              <a:solidFill>
                <a:srgbClr val="000000"/>
              </a:solidFill>
              <a:latin typeface="Arial"/>
              <a:ea typeface="Arial"/>
              <a:cs typeface="Arial"/>
              <a:sym typeface="Arial"/>
            </a:endParaRPr>
          </a:p>
        </p:txBody>
      </p:sp>
      <p:sp>
        <p:nvSpPr>
          <p:cNvPr id="157" name="Google Shape;157;p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6"/>
          <p:cNvSpPr txBox="1"/>
          <p:nvPr/>
        </p:nvSpPr>
        <p:spPr>
          <a:xfrm>
            <a:off x="355122" y="1544262"/>
            <a:ext cx="8229600" cy="347783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An important issue in a packet-switched network is </a:t>
            </a:r>
            <a:r>
              <a:rPr b="1" i="0" lang="en-US" sz="2000" u="none" cap="none" strike="noStrike">
                <a:solidFill>
                  <a:srgbClr val="000000"/>
                </a:solidFill>
                <a:latin typeface="Times New Roman"/>
                <a:ea typeface="Times New Roman"/>
                <a:cs typeface="Times New Roman"/>
                <a:sym typeface="Times New Roman"/>
              </a:rPr>
              <a:t>congestion. </a:t>
            </a:r>
            <a:r>
              <a:rPr b="0" i="0" lang="en-US" sz="2000" u="none" cap="none" strike="noStrike">
                <a:solidFill>
                  <a:schemeClr val="dk1"/>
                </a:solidFill>
                <a:latin typeface="Times New Roman"/>
                <a:ea typeface="Times New Roman"/>
                <a:cs typeface="Times New Roman"/>
                <a:sym typeface="Times New Roman"/>
              </a:rPr>
              <a:t>Congestion in a network may occur if the load on the network—the number of packets sent to the network—is greater than the capacity of the network—the number of packets a network can handle. Congestion control refers to the mechanisms and techniques to control the congestion and keep the load below the capacity.</a:t>
            </a:r>
            <a:endParaRPr/>
          </a:p>
          <a:p>
            <a:pPr indent="0" lvl="0" marL="0" marR="0" rtl="0" algn="just">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Congestion in a network or internetwork occurs because routers and switches have queues-buffers that hold the packets before and after processing. A router, for example, has an input queue and an output queue for each interface. When a packet arrives at the incoming interface, it undergoes three steps before departing, as shown in Figure 3</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nvSpPr>
        <p:spPr>
          <a:xfrm>
            <a:off x="2362200" y="5011737"/>
            <a:ext cx="27749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3  Queues in a router</a:t>
            </a:r>
            <a:endParaRPr b="0" i="0" sz="1400" u="none" cap="none" strike="noStrike">
              <a:solidFill>
                <a:srgbClr val="000000"/>
              </a:solidFill>
              <a:latin typeface="Arial"/>
              <a:ea typeface="Arial"/>
              <a:cs typeface="Arial"/>
              <a:sym typeface="Arial"/>
            </a:endParaRPr>
          </a:p>
        </p:txBody>
      </p:sp>
      <p:pic>
        <p:nvPicPr>
          <p:cNvPr id="165" name="Google Shape;165;p7"/>
          <p:cNvPicPr preferRelativeResize="0"/>
          <p:nvPr/>
        </p:nvPicPr>
        <p:blipFill rotWithShape="1">
          <a:blip r:embed="rId3">
            <a:alphaModFix/>
          </a:blip>
          <a:srcRect b="0" l="0" r="0" t="0"/>
          <a:stretch/>
        </p:blipFill>
        <p:spPr>
          <a:xfrm>
            <a:off x="696912" y="2476500"/>
            <a:ext cx="7761287" cy="2247900"/>
          </a:xfrm>
          <a:prstGeom prst="rect">
            <a:avLst/>
          </a:prstGeom>
          <a:noFill/>
          <a:ln>
            <a:noFill/>
          </a:ln>
        </p:spPr>
      </p:pic>
      <p:sp>
        <p:nvSpPr>
          <p:cNvPr id="166" name="Google Shape;166;p7"/>
          <p:cNvSpPr txBox="1"/>
          <p:nvPr/>
        </p:nvSpPr>
        <p:spPr>
          <a:xfrm>
            <a:off x="121920" y="101600"/>
            <a:ext cx="395224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3200" u="none" cap="none" strike="noStrike">
                <a:solidFill>
                  <a:schemeClr val="dk1"/>
                </a:solidFill>
                <a:latin typeface="Times New Roman"/>
                <a:ea typeface="Times New Roman"/>
                <a:cs typeface="Times New Roman"/>
                <a:sym typeface="Times New Roman"/>
              </a:rPr>
              <a:t>Queues in a router</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cxnSp>
        <p:nvCxnSpPr>
          <p:cNvPr id="172" name="Google Shape;172;p8"/>
          <p:cNvCxnSpPr/>
          <p:nvPr/>
        </p:nvCxnSpPr>
        <p:spPr>
          <a:xfrm>
            <a:off x="152400" y="1371600"/>
            <a:ext cx="8763000" cy="0"/>
          </a:xfrm>
          <a:prstGeom prst="straightConnector1">
            <a:avLst/>
          </a:prstGeom>
          <a:noFill/>
          <a:ln cap="flat" cmpd="sng" w="19050">
            <a:solidFill>
              <a:schemeClr val="hlink"/>
            </a:solidFill>
            <a:prstDash val="solid"/>
            <a:miter lim="800000"/>
            <a:headEnd len="sm" w="sm" type="none"/>
            <a:tailEnd len="sm" w="sm" type="none"/>
          </a:ln>
        </p:spPr>
      </p:cxnSp>
      <p:sp>
        <p:nvSpPr>
          <p:cNvPr id="173" name="Google Shape;173;p8"/>
          <p:cNvSpPr txBox="1"/>
          <p:nvPr/>
        </p:nvSpPr>
        <p:spPr>
          <a:xfrm>
            <a:off x="1600200" y="5476875"/>
            <a:ext cx="55260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Figure 4 Packet delay and throughput as functions of load</a:t>
            </a:r>
            <a:endParaRPr b="0" i="0" sz="1400" u="none" cap="none" strike="noStrike">
              <a:solidFill>
                <a:srgbClr val="000000"/>
              </a:solidFill>
              <a:latin typeface="Arial"/>
              <a:ea typeface="Arial"/>
              <a:cs typeface="Arial"/>
              <a:sym typeface="Arial"/>
            </a:endParaRPr>
          </a:p>
        </p:txBody>
      </p:sp>
      <p:pic>
        <p:nvPicPr>
          <p:cNvPr id="174" name="Google Shape;174;p8"/>
          <p:cNvPicPr preferRelativeResize="0"/>
          <p:nvPr/>
        </p:nvPicPr>
        <p:blipFill rotWithShape="1">
          <a:blip r:embed="rId3">
            <a:alphaModFix/>
          </a:blip>
          <a:srcRect b="0" l="0" r="0" t="0"/>
          <a:stretch/>
        </p:blipFill>
        <p:spPr>
          <a:xfrm>
            <a:off x="706437" y="2182812"/>
            <a:ext cx="7751762" cy="2944812"/>
          </a:xfrm>
          <a:prstGeom prst="rect">
            <a:avLst/>
          </a:prstGeom>
          <a:noFill/>
          <a:ln>
            <a:noFill/>
          </a:ln>
        </p:spPr>
      </p:pic>
      <p:sp>
        <p:nvSpPr>
          <p:cNvPr id="175" name="Google Shape;175;p8"/>
          <p:cNvSpPr txBox="1"/>
          <p:nvPr/>
        </p:nvSpPr>
        <p:spPr>
          <a:xfrm>
            <a:off x="0" y="0"/>
            <a:ext cx="6619875"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800" u="none" cap="none" strike="noStrike">
                <a:solidFill>
                  <a:schemeClr val="dk1"/>
                </a:solidFill>
                <a:latin typeface="Times New Roman"/>
                <a:ea typeface="Times New Roman"/>
                <a:cs typeface="Times New Roman"/>
                <a:sym typeface="Times New Roman"/>
              </a:rPr>
              <a:t>Packet delay and throughput as functions of load</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