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567">
          <p15:clr>
            <a:srgbClr val="A4A3A4"/>
          </p15:clr>
        </p15:guide>
      </p15:sldGuideLst>
    </p:ext>
    <p:ext uri="GoogleSlidesCustomDataVersion2">
      <go:slidesCustomData xmlns:go="http://customooxmlschemas.google.com/" r:id="rId24" roundtripDataSignature="AMtx7miJA72TEeKYQbPFj13m53azphq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56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6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7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7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7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7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7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7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7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4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6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6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6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6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6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6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6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4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5" name="Shape 65"/>
        <p:cNvGrpSpPr/>
        <p:nvPr/>
      </p:nvGrpSpPr>
      <p:grpSpPr>
        <a:xfrm>
          <a:off x="0" y="0"/>
          <a:ext cx="0" cy="0"/>
          <a:chOff x="0" y="0"/>
          <a:chExt cx="0" cy="0"/>
        </a:xfrm>
      </p:grpSpPr>
      <p:sp>
        <p:nvSpPr>
          <p:cNvPr id="66" name="Google Shape;66;p5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5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5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0" name="Shape 70"/>
        <p:cNvGrpSpPr/>
        <p:nvPr/>
      </p:nvGrpSpPr>
      <p:grpSpPr>
        <a:xfrm>
          <a:off x="0" y="0"/>
          <a:ext cx="0" cy="0"/>
          <a:chOff x="0" y="0"/>
          <a:chExt cx="0" cy="0"/>
        </a:xfrm>
      </p:grpSpPr>
      <p:sp>
        <p:nvSpPr>
          <p:cNvPr id="71" name="Google Shape;71;p6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6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6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6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type="blank">
  <p:cSld name="BLANK">
    <p:spTree>
      <p:nvGrpSpPr>
        <p:cNvPr id="77" name="Shape 77"/>
        <p:cNvGrpSpPr/>
        <p:nvPr/>
      </p:nvGrpSpPr>
      <p:grpSpPr>
        <a:xfrm>
          <a:off x="0" y="0"/>
          <a:ext cx="0" cy="0"/>
          <a:chOff x="0" y="0"/>
          <a:chExt cx="0" cy="0"/>
        </a:xfrm>
      </p:grpSpPr>
      <p:sp>
        <p:nvSpPr>
          <p:cNvPr id="78" name="Google Shape;78;p6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6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6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6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6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6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5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4" name="Shape 34"/>
        <p:cNvGrpSpPr/>
        <p:nvPr/>
      </p:nvGrpSpPr>
      <p:grpSpPr>
        <a:xfrm>
          <a:off x="0" y="0"/>
          <a:ext cx="0" cy="0"/>
          <a:chOff x="0" y="0"/>
          <a:chExt cx="0" cy="0"/>
        </a:xfrm>
      </p:grpSpPr>
      <p:sp>
        <p:nvSpPr>
          <p:cNvPr id="35" name="Google Shape;35;p5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7" name="Shape 37"/>
        <p:cNvGrpSpPr/>
        <p:nvPr/>
      </p:nvGrpSpPr>
      <p:grpSpPr>
        <a:xfrm>
          <a:off x="0" y="0"/>
          <a:ext cx="0" cy="0"/>
          <a:chOff x="0" y="0"/>
          <a:chExt cx="0" cy="0"/>
        </a:xfrm>
      </p:grpSpPr>
      <p:sp>
        <p:nvSpPr>
          <p:cNvPr id="38" name="Google Shape;38;p5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0" name="Google Shape;40;p5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5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4" name="Shape 44"/>
        <p:cNvGrpSpPr/>
        <p:nvPr/>
      </p:nvGrpSpPr>
      <p:grpSpPr>
        <a:xfrm>
          <a:off x="0" y="0"/>
          <a:ext cx="0" cy="0"/>
          <a:chOff x="0" y="0"/>
          <a:chExt cx="0" cy="0"/>
        </a:xfrm>
      </p:grpSpPr>
      <p:sp>
        <p:nvSpPr>
          <p:cNvPr id="45" name="Google Shape;45;p5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6" name="Google Shape;46;p5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7" name="Shape 47"/>
        <p:cNvGrpSpPr/>
        <p:nvPr/>
      </p:nvGrpSpPr>
      <p:grpSpPr>
        <a:xfrm>
          <a:off x="0" y="0"/>
          <a:ext cx="0" cy="0"/>
          <a:chOff x="0" y="0"/>
          <a:chExt cx="0" cy="0"/>
        </a:xfrm>
      </p:grpSpPr>
      <p:sp>
        <p:nvSpPr>
          <p:cNvPr id="48" name="Google Shape;48;p5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5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5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3" name="Shape 53"/>
        <p:cNvGrpSpPr/>
        <p:nvPr/>
      </p:nvGrpSpPr>
      <p:grpSpPr>
        <a:xfrm>
          <a:off x="0" y="0"/>
          <a:ext cx="0" cy="0"/>
          <a:chOff x="0" y="0"/>
          <a:chExt cx="0" cy="0"/>
        </a:xfrm>
      </p:grpSpPr>
      <p:sp>
        <p:nvSpPr>
          <p:cNvPr id="54" name="Google Shape;54;p5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5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5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5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9" name="Shape 59"/>
        <p:cNvGrpSpPr/>
        <p:nvPr/>
      </p:nvGrpSpPr>
      <p:grpSpPr>
        <a:xfrm>
          <a:off x="0" y="0"/>
          <a:ext cx="0" cy="0"/>
          <a:chOff x="0" y="0"/>
          <a:chExt cx="0" cy="0"/>
        </a:xfrm>
      </p:grpSpPr>
      <p:sp>
        <p:nvSpPr>
          <p:cNvPr id="60" name="Google Shape;60;p5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5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5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5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4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48"/>
          <p:cNvGrpSpPr/>
          <p:nvPr/>
        </p:nvGrpSpPr>
        <p:grpSpPr>
          <a:xfrm>
            <a:off x="6146640" y="0"/>
            <a:ext cx="2997000" cy="875880"/>
            <a:chOff x="6146640" y="0"/>
            <a:chExt cx="2997000" cy="875880"/>
          </a:xfrm>
        </p:grpSpPr>
        <p:sp>
          <p:nvSpPr>
            <p:cNvPr id="15" name="Google Shape;15;p4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4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4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48"/>
          <p:cNvGrpSpPr/>
          <p:nvPr/>
        </p:nvGrpSpPr>
        <p:grpSpPr>
          <a:xfrm>
            <a:off x="6146640" y="0"/>
            <a:ext cx="2997000" cy="875880"/>
            <a:chOff x="6146640" y="0"/>
            <a:chExt cx="2997000" cy="875880"/>
          </a:xfrm>
        </p:grpSpPr>
        <p:sp>
          <p:nvSpPr>
            <p:cNvPr id="21" name="Google Shape;21;p4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4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4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4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4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4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0" y="916831"/>
            <a:ext cx="9144000" cy="5588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4400"/>
              <a:buFont typeface="Arial"/>
              <a:buNone/>
            </a:pPr>
            <a:r>
              <a:rPr b="1" i="0" lang="en-US" sz="3800" u="none" cap="none" strike="noStrike">
                <a:solidFill>
                  <a:srgbClr val="1F1F1F"/>
                </a:solidFill>
                <a:highlight>
                  <a:srgbClr val="FFFFFF"/>
                </a:highlight>
                <a:latin typeface="Arial"/>
                <a:ea typeface="Arial"/>
                <a:cs typeface="Arial"/>
                <a:sym typeface="Arial"/>
              </a:rPr>
              <a:t>Multicast MAC Address, Broadcast MAC Address, Unicast MAC Address, ARP and RARP</a:t>
            </a:r>
            <a:endParaRPr b="0" i="0" sz="8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3600"/>
              <a:buFont typeface="Arial"/>
              <a:buNone/>
            </a:pPr>
            <a:r>
              <a:rPr b="1" i="0" lang="en-US" sz="3600" u="none" cap="none" strike="noStrike">
                <a:solidFill>
                  <a:srgbClr val="0070C0"/>
                </a:solidFill>
                <a:latin typeface="Times New Roman"/>
                <a:ea typeface="Times New Roman"/>
                <a:cs typeface="Times New Roman"/>
                <a:sym typeface="Times New Roman"/>
              </a:rPr>
              <a:t>Lecture (12-14)</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rgbClr val="0070C0"/>
                </a:solidFill>
                <a:latin typeface="Times New Roman"/>
                <a:ea typeface="Times New Roman"/>
                <a:cs typeface="Times New Roman"/>
                <a:sym typeface="Times New Roman"/>
              </a:rPr>
              <a:t>Dr. Yogesh</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100" u="none" cap="none" strike="noStrike">
                <a:solidFill>
                  <a:schemeClr val="dk1"/>
                </a:solidFill>
                <a:latin typeface="Times New Roman"/>
                <a:ea typeface="Times New Roman"/>
                <a:cs typeface="Times New Roman"/>
                <a:sym typeface="Times New Roman"/>
              </a:rPr>
              <a:t>Department of Computer Science and Engineering, </a:t>
            </a:r>
            <a:endParaRPr b="1" i="0" sz="31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100" u="none" cap="none" strike="noStrike">
                <a:solidFill>
                  <a:schemeClr val="dk1"/>
                </a:solidFill>
                <a:latin typeface="Times New Roman"/>
                <a:ea typeface="Times New Roman"/>
                <a:cs typeface="Times New Roman"/>
                <a:sym typeface="Times New Roman"/>
              </a:rPr>
              <a:t>Chitkara University, Punjab</a:t>
            </a:r>
            <a:endParaRPr b="1" i="0" sz="31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1" name="Google Shape;91;p1"/>
          <p:cNvSpPr txBox="1"/>
          <p:nvPr>
            <p:ph idx="11" type="ftr"/>
          </p:nvPr>
        </p:nvSpPr>
        <p:spPr>
          <a:xfrm>
            <a:off x="457559" y="6356520"/>
            <a:ext cx="8499300" cy="585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r>
              <a:rPr lang="en-US"/>
              <a:t>Computer Networks                   </a:t>
            </a:r>
            <a:endParaRPr/>
          </a:p>
        </p:txBody>
      </p:sp>
      <p:sp>
        <p:nvSpPr>
          <p:cNvPr id="92" name="Google Shape;92;p1"/>
          <p:cNvSpPr txBox="1"/>
          <p:nvPr/>
        </p:nvSpPr>
        <p:spPr>
          <a:xfrm>
            <a:off x="1039825" y="916825"/>
            <a:ext cx="6648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rgbClr val="000000"/>
                </a:solidFill>
                <a:latin typeface="Times New Roman"/>
                <a:ea typeface="Times New Roman"/>
                <a:cs typeface="Times New Roman"/>
                <a:sym typeface="Times New Roman"/>
              </a:rPr>
              <a:t>Computer Networks _22CS008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2800" u="none" cap="none" strike="noStrike">
                <a:solidFill>
                  <a:schemeClr val="dk1"/>
                </a:solidFill>
                <a:latin typeface="Times New Roman"/>
                <a:ea typeface="Times New Roman"/>
                <a:cs typeface="Times New Roman"/>
                <a:sym typeface="Times New Roman"/>
              </a:rPr>
              <a:t>Unicast MAC Address</a:t>
            </a:r>
            <a:endParaRPr/>
          </a:p>
        </p:txBody>
      </p:sp>
      <p:sp>
        <p:nvSpPr>
          <p:cNvPr id="152" name="Google Shape;152;p69"/>
          <p:cNvSpPr txBox="1"/>
          <p:nvPr>
            <p:ph idx="1" type="body"/>
          </p:nvPr>
        </p:nvSpPr>
        <p:spPr>
          <a:xfrm>
            <a:off x="86032" y="4216097"/>
            <a:ext cx="8900652" cy="2401013"/>
          </a:xfrm>
          <a:prstGeom prst="rect">
            <a:avLst/>
          </a:prstGeom>
          <a:noFill/>
          <a:ln>
            <a:noFill/>
          </a:ln>
        </p:spPr>
        <p:txBody>
          <a:bodyPr anchorCtr="0" anchor="t" bIns="0" lIns="0" spcFirstLastPara="1" rIns="0" wrap="square" tIns="0">
            <a:normAutofit lnSpcReduction="10000"/>
          </a:bodyPr>
          <a:lstStyle/>
          <a:p>
            <a:pPr indent="-342900" lvl="0" marL="457200" rtl="0" algn="just">
              <a:lnSpc>
                <a:spcPct val="9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In this figure, the destination MAC address and the destination IP address are both unicast.</a:t>
            </a:r>
            <a:endParaRPr/>
          </a:p>
          <a:p>
            <a:pPr indent="-342900" lvl="0" marL="457200" rtl="0" algn="just">
              <a:lnSpc>
                <a:spcPct val="90000"/>
              </a:lnSpc>
              <a:spcBef>
                <a:spcPts val="1000"/>
              </a:spcBef>
              <a:spcAft>
                <a:spcPts val="0"/>
              </a:spcAft>
              <a:buSzPts val="1800"/>
              <a:buChar char="•"/>
            </a:pPr>
            <a:r>
              <a:rPr lang="en-US" sz="2000">
                <a:latin typeface="Times New Roman"/>
                <a:ea typeface="Times New Roman"/>
                <a:cs typeface="Times New Roman"/>
                <a:sym typeface="Times New Roman"/>
              </a:rPr>
              <a:t>A host with IPv4 address 192.168.1.5 (source) requests a web page from the server at IPv4 unicast address 192.168.1.200. For a unicast packet to be sent and received, a destination IP address must be in the IP packet header. A corresponding destination MAC address must also be present in the Ethernet frame header. The IP address and MAC address combine to deliver data to one specific destination host.</a:t>
            </a:r>
            <a:endParaRPr/>
          </a:p>
        </p:txBody>
      </p:sp>
      <p:pic>
        <p:nvPicPr>
          <p:cNvPr id="153" name="Google Shape;153;p69"/>
          <p:cNvPicPr preferRelativeResize="0"/>
          <p:nvPr/>
        </p:nvPicPr>
        <p:blipFill rotWithShape="1">
          <a:blip r:embed="rId3">
            <a:alphaModFix/>
          </a:blip>
          <a:srcRect b="0" l="0" r="0" t="0"/>
          <a:stretch/>
        </p:blipFill>
        <p:spPr>
          <a:xfrm>
            <a:off x="86032" y="901233"/>
            <a:ext cx="8831826" cy="2858675"/>
          </a:xfrm>
          <a:prstGeom prst="rect">
            <a:avLst/>
          </a:prstGeom>
          <a:noFill/>
          <a:ln>
            <a:noFill/>
          </a:ln>
        </p:spPr>
      </p:pic>
      <p:sp>
        <p:nvSpPr>
          <p:cNvPr id="154" name="Google Shape;154;p69"/>
          <p:cNvSpPr txBox="1"/>
          <p:nvPr/>
        </p:nvSpPr>
        <p:spPr>
          <a:xfrm>
            <a:off x="6533286" y="3794445"/>
            <a:ext cx="215315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a:t>
            </a:r>
            <a:r>
              <a:rPr b="0" i="0" lang="en-US" sz="1400" u="none" cap="none" strike="noStrike">
                <a:solidFill>
                  <a:schemeClr val="dk1"/>
                </a:solidFill>
                <a:latin typeface="Times New Roman"/>
                <a:ea typeface="Times New Roman"/>
                <a:cs typeface="Times New Roman"/>
                <a:sym typeface="Times New Roman"/>
              </a:rPr>
              <a:t>Unicast MAC Address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2800" u="none" cap="none" strike="noStrike">
                <a:solidFill>
                  <a:schemeClr val="dk1"/>
                </a:solidFill>
                <a:latin typeface="Times New Roman"/>
                <a:ea typeface="Times New Roman"/>
                <a:cs typeface="Times New Roman"/>
                <a:sym typeface="Times New Roman"/>
              </a:rPr>
              <a:t>ARP and RARP</a:t>
            </a:r>
            <a:endParaRPr b="1">
              <a:latin typeface="Times New Roman"/>
              <a:ea typeface="Times New Roman"/>
              <a:cs typeface="Times New Roman"/>
              <a:sym typeface="Times New Roman"/>
            </a:endParaRPr>
          </a:p>
        </p:txBody>
      </p:sp>
      <p:sp>
        <p:nvSpPr>
          <p:cNvPr id="160" name="Google Shape;160;p70"/>
          <p:cNvSpPr txBox="1"/>
          <p:nvPr>
            <p:ph idx="1" type="body"/>
          </p:nvPr>
        </p:nvSpPr>
        <p:spPr>
          <a:xfrm>
            <a:off x="116732" y="914040"/>
            <a:ext cx="8686800" cy="2704833"/>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1" lang="en-US" sz="2000">
                <a:latin typeface="Times New Roman"/>
                <a:ea typeface="Times New Roman"/>
                <a:cs typeface="Times New Roman"/>
                <a:sym typeface="Times New Roman"/>
              </a:rPr>
              <a:t>Address Resolution Protocol (ARP)</a:t>
            </a:r>
            <a:endParaRPr/>
          </a:p>
          <a:p>
            <a:pPr indent="-342900" lvl="0" marL="457200" rtl="0" algn="just">
              <a:lnSpc>
                <a:spcPct val="90000"/>
              </a:lnSpc>
              <a:spcBef>
                <a:spcPts val="1000"/>
              </a:spcBef>
              <a:spcAft>
                <a:spcPts val="0"/>
              </a:spcAft>
              <a:buSzPts val="1800"/>
              <a:buChar char="•"/>
            </a:pPr>
            <a:r>
              <a:rPr lang="en-US" sz="2000">
                <a:latin typeface="Times New Roman"/>
                <a:ea typeface="Times New Roman"/>
                <a:cs typeface="Times New Roman"/>
                <a:sym typeface="Times New Roman"/>
              </a:rPr>
              <a:t>Address Resolution Protocol is a communication protocol used for discovering physical address associated with given network address. Typically, ARP is a network layer to data link layer mapping process, which is used to discover MAC address for given Internet Protocol Address. In order to send the data to destination, having IP address is necessary but not sufficient; we also need the physical address of the destination machine. ARP is used to get the physical address (MAC address) of destination machine.</a:t>
            </a:r>
            <a:endParaRPr/>
          </a:p>
        </p:txBody>
      </p:sp>
      <p:pic>
        <p:nvPicPr>
          <p:cNvPr descr="Lightbox" id="161" name="Google Shape;161;p70"/>
          <p:cNvPicPr preferRelativeResize="0"/>
          <p:nvPr/>
        </p:nvPicPr>
        <p:blipFill rotWithShape="1">
          <a:blip r:embed="rId3">
            <a:alphaModFix/>
          </a:blip>
          <a:srcRect b="0" l="0" r="0" t="0"/>
          <a:stretch/>
        </p:blipFill>
        <p:spPr>
          <a:xfrm>
            <a:off x="340468" y="3618873"/>
            <a:ext cx="8579796" cy="2451100"/>
          </a:xfrm>
          <a:prstGeom prst="rect">
            <a:avLst/>
          </a:prstGeom>
          <a:noFill/>
          <a:ln>
            <a:noFill/>
          </a:ln>
        </p:spPr>
      </p:pic>
      <p:sp>
        <p:nvSpPr>
          <p:cNvPr id="162" name="Google Shape;162;p70"/>
          <p:cNvSpPr txBox="1"/>
          <p:nvPr/>
        </p:nvSpPr>
        <p:spPr>
          <a:xfrm>
            <a:off x="2743020" y="6323706"/>
            <a:ext cx="311174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Address Resolution Protocol (ARP)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Address Resolution Protocol (ARP)</a:t>
            </a:r>
            <a:endParaRPr b="1"/>
          </a:p>
        </p:txBody>
      </p:sp>
      <p:sp>
        <p:nvSpPr>
          <p:cNvPr id="168" name="Google Shape;168;p71"/>
          <p:cNvSpPr txBox="1"/>
          <p:nvPr>
            <p:ph idx="1" type="body"/>
          </p:nvPr>
        </p:nvSpPr>
        <p:spPr>
          <a:xfrm>
            <a:off x="145915" y="923224"/>
            <a:ext cx="8229240" cy="1090402"/>
          </a:xfrm>
          <a:prstGeom prst="rect">
            <a:avLst/>
          </a:prstGeom>
          <a:noFill/>
          <a:ln>
            <a:noFill/>
          </a:ln>
        </p:spPr>
        <p:txBody>
          <a:bodyPr anchorCtr="0" anchor="t" bIns="0" lIns="0" spcFirstLastPara="1" rIns="0" wrap="square" tIns="0">
            <a:normAutofit fontScale="92500"/>
          </a:bodyPr>
          <a:lstStyle/>
          <a:p>
            <a:pPr indent="-342900" lvl="0" marL="457200" rtl="0" algn="just">
              <a:lnSpc>
                <a:spcPct val="90000"/>
              </a:lnSpc>
              <a:spcBef>
                <a:spcPts val="1000"/>
              </a:spcBef>
              <a:spcAft>
                <a:spcPts val="0"/>
              </a:spcAft>
              <a:buSzPct val="97297"/>
              <a:buChar char="•"/>
            </a:pPr>
            <a:r>
              <a:rPr lang="en-US" sz="2000">
                <a:latin typeface="Times New Roman"/>
                <a:ea typeface="Times New Roman"/>
                <a:cs typeface="Times New Roman"/>
                <a:sym typeface="Times New Roman"/>
              </a:rPr>
              <a:t>Before sending the IP packet, the MAC address of destination must be known. </a:t>
            </a:r>
            <a:endParaRPr/>
          </a:p>
          <a:p>
            <a:pPr indent="-342900" lvl="0" marL="457200" rtl="0" algn="just">
              <a:lnSpc>
                <a:spcPct val="90000"/>
              </a:lnSpc>
              <a:spcBef>
                <a:spcPts val="1000"/>
              </a:spcBef>
              <a:spcAft>
                <a:spcPts val="0"/>
              </a:spcAft>
              <a:buSzPct val="97297"/>
              <a:buChar char="•"/>
            </a:pPr>
            <a:r>
              <a:rPr lang="en-US" sz="2000">
                <a:latin typeface="Times New Roman"/>
                <a:ea typeface="Times New Roman"/>
                <a:cs typeface="Times New Roman"/>
                <a:sym typeface="Times New Roman"/>
              </a:rPr>
              <a:t>If not so, then sender broadcasts the ARP-discovery packet requesting the MAC address of intended destination. </a:t>
            </a:r>
            <a:endParaRPr/>
          </a:p>
        </p:txBody>
      </p:sp>
      <p:pic>
        <p:nvPicPr>
          <p:cNvPr descr="Lightbox" id="169" name="Google Shape;169;p71"/>
          <p:cNvPicPr preferRelativeResize="0"/>
          <p:nvPr/>
        </p:nvPicPr>
        <p:blipFill rotWithShape="1">
          <a:blip r:embed="rId3">
            <a:alphaModFix/>
          </a:blip>
          <a:srcRect b="0" l="0" r="0" t="0"/>
          <a:stretch/>
        </p:blipFill>
        <p:spPr>
          <a:xfrm>
            <a:off x="379378" y="2247090"/>
            <a:ext cx="8424153" cy="3813242"/>
          </a:xfrm>
          <a:prstGeom prst="rect">
            <a:avLst/>
          </a:prstGeom>
          <a:noFill/>
          <a:ln>
            <a:noFill/>
          </a:ln>
        </p:spPr>
      </p:pic>
      <p:sp>
        <p:nvSpPr>
          <p:cNvPr id="170" name="Google Shape;170;p71"/>
          <p:cNvSpPr txBox="1"/>
          <p:nvPr/>
        </p:nvSpPr>
        <p:spPr>
          <a:xfrm>
            <a:off x="2830749" y="6157609"/>
            <a:ext cx="30925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Address Resolution Protocol (ARP)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Address Resolution Protocol (ARP)</a:t>
            </a:r>
            <a:endParaRPr b="1"/>
          </a:p>
        </p:txBody>
      </p:sp>
      <p:sp>
        <p:nvSpPr>
          <p:cNvPr id="176" name="Google Shape;176;p72"/>
          <p:cNvSpPr txBox="1"/>
          <p:nvPr>
            <p:ph idx="1" type="body"/>
          </p:nvPr>
        </p:nvSpPr>
        <p:spPr>
          <a:xfrm>
            <a:off x="145915" y="923223"/>
            <a:ext cx="8754894" cy="4825823"/>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Char char="•"/>
            </a:pPr>
            <a:r>
              <a:rPr lang="en-US" sz="2000">
                <a:latin typeface="Times New Roman"/>
                <a:ea typeface="Times New Roman"/>
                <a:cs typeface="Times New Roman"/>
                <a:sym typeface="Times New Roman"/>
              </a:rPr>
              <a:t>Since ARP-discovery is broadcast, every host inside that network will get this message but the packet will be discarded by everyone except that intended receiver host whose IP is associated. </a:t>
            </a:r>
            <a:endParaRPr/>
          </a:p>
          <a:p>
            <a:pPr indent="-342900" lvl="0" marL="457200" rtl="0" algn="just">
              <a:lnSpc>
                <a:spcPct val="150000"/>
              </a:lnSpc>
              <a:spcBef>
                <a:spcPts val="1000"/>
              </a:spcBef>
              <a:spcAft>
                <a:spcPts val="0"/>
              </a:spcAft>
              <a:buSzPts val="1800"/>
              <a:buChar char="•"/>
            </a:pPr>
            <a:r>
              <a:rPr lang="en-US" sz="2000">
                <a:latin typeface="Times New Roman"/>
                <a:ea typeface="Times New Roman"/>
                <a:cs typeface="Times New Roman"/>
                <a:sym typeface="Times New Roman"/>
              </a:rPr>
              <a:t>Now, this receiver will send a unicast packet with its MAC address (ARP-reply) to the sender of ARP-discovery packet. </a:t>
            </a:r>
            <a:endParaRPr/>
          </a:p>
          <a:p>
            <a:pPr indent="-342900" lvl="0" marL="457200" rtl="0" algn="just">
              <a:lnSpc>
                <a:spcPct val="150000"/>
              </a:lnSpc>
              <a:spcBef>
                <a:spcPts val="1000"/>
              </a:spcBef>
              <a:spcAft>
                <a:spcPts val="0"/>
              </a:spcAft>
              <a:buSzPts val="1800"/>
              <a:buChar char="•"/>
            </a:pPr>
            <a:r>
              <a:rPr lang="en-US" sz="2000">
                <a:latin typeface="Times New Roman"/>
                <a:ea typeface="Times New Roman"/>
                <a:cs typeface="Times New Roman"/>
                <a:sym typeface="Times New Roman"/>
              </a:rPr>
              <a:t>After the original sender receives the ARP-reply, it updates ARP-cache and start sending unicast message to the destination.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3"/>
          <p:cNvSpPr txBox="1"/>
          <p:nvPr>
            <p:ph type="title"/>
          </p:nvPr>
        </p:nvSpPr>
        <p:spPr>
          <a:xfrm>
            <a:off x="0" y="0"/>
            <a:ext cx="6517532"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Reverse Address Resolution Protocol (RARP)</a:t>
            </a:r>
            <a:endParaRPr/>
          </a:p>
        </p:txBody>
      </p:sp>
      <p:sp>
        <p:nvSpPr>
          <p:cNvPr id="182" name="Google Shape;182;p73"/>
          <p:cNvSpPr txBox="1"/>
          <p:nvPr>
            <p:ph idx="1" type="body"/>
          </p:nvPr>
        </p:nvSpPr>
        <p:spPr>
          <a:xfrm>
            <a:off x="145914" y="914040"/>
            <a:ext cx="8813259" cy="307430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2000">
                <a:latin typeface="Times New Roman"/>
                <a:ea typeface="Times New Roman"/>
                <a:cs typeface="Times New Roman"/>
                <a:sym typeface="Times New Roman"/>
              </a:rPr>
              <a:t>Reverse ARP is a networking protocol used by a client machine in a local area network to request its Internet Protocol address (IPv4) from the gateway-router’s ARP table. </a:t>
            </a:r>
            <a:endParaRPr/>
          </a:p>
          <a:p>
            <a:pPr indent="-342900" lvl="0" marL="457200" rtl="0" algn="just">
              <a:lnSpc>
                <a:spcPct val="90000"/>
              </a:lnSpc>
              <a:spcBef>
                <a:spcPts val="1000"/>
              </a:spcBef>
              <a:spcAft>
                <a:spcPts val="0"/>
              </a:spcAft>
              <a:buSzPts val="1800"/>
              <a:buChar char="•"/>
            </a:pPr>
            <a:r>
              <a:rPr lang="en-US" sz="2000">
                <a:latin typeface="Times New Roman"/>
                <a:ea typeface="Times New Roman"/>
                <a:cs typeface="Times New Roman"/>
                <a:sym typeface="Times New Roman"/>
              </a:rPr>
              <a:t>The network administrator creates a table in gateway-router, which is used to map the MAC address to corresponding IP address. </a:t>
            </a:r>
            <a:endParaRPr/>
          </a:p>
          <a:p>
            <a:pPr indent="-342900" lvl="0" marL="457200" rtl="0" algn="just">
              <a:lnSpc>
                <a:spcPct val="90000"/>
              </a:lnSpc>
              <a:spcBef>
                <a:spcPts val="1000"/>
              </a:spcBef>
              <a:spcAft>
                <a:spcPts val="0"/>
              </a:spcAft>
              <a:buSzPts val="1800"/>
              <a:buChar char="•"/>
            </a:pPr>
            <a:r>
              <a:rPr lang="en-US" sz="2000">
                <a:latin typeface="Times New Roman"/>
                <a:ea typeface="Times New Roman"/>
                <a:cs typeface="Times New Roman"/>
                <a:sym typeface="Times New Roman"/>
              </a:rPr>
              <a:t>When a new machine is setup or any machine which don’t have memory to store IP address, needs an IP address for its own use. </a:t>
            </a:r>
            <a:endParaRPr/>
          </a:p>
          <a:p>
            <a:pPr indent="-342900" lvl="0" marL="457200" rtl="0" algn="just">
              <a:lnSpc>
                <a:spcPct val="90000"/>
              </a:lnSpc>
              <a:spcBef>
                <a:spcPts val="1000"/>
              </a:spcBef>
              <a:spcAft>
                <a:spcPts val="0"/>
              </a:spcAft>
              <a:buSzPts val="1800"/>
              <a:buChar char="•"/>
            </a:pPr>
            <a:r>
              <a:rPr lang="en-US" sz="2000">
                <a:latin typeface="Times New Roman"/>
                <a:ea typeface="Times New Roman"/>
                <a:cs typeface="Times New Roman"/>
                <a:sym typeface="Times New Roman"/>
              </a:rPr>
              <a:t>So the machine sends a RARP broadcast packet which contains its own MAC address in both sender and receiver hardware address field.</a:t>
            </a:r>
            <a:endParaRPr/>
          </a:p>
        </p:txBody>
      </p:sp>
      <p:pic>
        <p:nvPicPr>
          <p:cNvPr descr="Lightbox" id="183" name="Google Shape;183;p73"/>
          <p:cNvPicPr preferRelativeResize="0"/>
          <p:nvPr/>
        </p:nvPicPr>
        <p:blipFill rotWithShape="1">
          <a:blip r:embed="rId3">
            <a:alphaModFix/>
          </a:blip>
          <a:srcRect b="0" l="0" r="0" t="0"/>
          <a:stretch/>
        </p:blipFill>
        <p:spPr>
          <a:xfrm>
            <a:off x="0" y="4375046"/>
            <a:ext cx="7772400" cy="2265437"/>
          </a:xfrm>
          <a:prstGeom prst="rect">
            <a:avLst/>
          </a:prstGeom>
          <a:noFill/>
          <a:ln>
            <a:noFill/>
          </a:ln>
        </p:spPr>
      </p:pic>
      <p:sp>
        <p:nvSpPr>
          <p:cNvPr id="184" name="Google Shape;184;p73"/>
          <p:cNvSpPr txBox="1"/>
          <p:nvPr/>
        </p:nvSpPr>
        <p:spPr>
          <a:xfrm>
            <a:off x="7772400" y="6332706"/>
            <a:ext cx="98296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RARP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Reverse Address Resolution Protocol (RARP)</a:t>
            </a:r>
            <a:endParaRPr/>
          </a:p>
        </p:txBody>
      </p:sp>
      <p:sp>
        <p:nvSpPr>
          <p:cNvPr id="190" name="Google Shape;190;p74"/>
          <p:cNvSpPr txBox="1"/>
          <p:nvPr>
            <p:ph idx="1" type="body"/>
          </p:nvPr>
        </p:nvSpPr>
        <p:spPr>
          <a:xfrm>
            <a:off x="204281" y="991676"/>
            <a:ext cx="8725710" cy="5576271"/>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Char char="•"/>
            </a:pPr>
            <a:r>
              <a:rPr lang="en-US" sz="2000">
                <a:latin typeface="Times New Roman"/>
                <a:ea typeface="Times New Roman"/>
                <a:cs typeface="Times New Roman"/>
                <a:sym typeface="Times New Roman"/>
              </a:rPr>
              <a:t>A special host configured inside the local area network, called as RARP-server is responsible to reply for these kind of broadcast packets. Now the RARP server attempt to find out the entry in IP to MAC address mapping table. </a:t>
            </a:r>
            <a:endParaRPr/>
          </a:p>
          <a:p>
            <a:pPr indent="-342900" lvl="0" marL="457200" rtl="0" algn="just">
              <a:lnSpc>
                <a:spcPct val="150000"/>
              </a:lnSpc>
              <a:spcBef>
                <a:spcPts val="1000"/>
              </a:spcBef>
              <a:spcAft>
                <a:spcPts val="0"/>
              </a:spcAft>
              <a:buSzPts val="1800"/>
              <a:buChar char="•"/>
            </a:pPr>
            <a:r>
              <a:rPr lang="en-US" sz="2000">
                <a:latin typeface="Times New Roman"/>
                <a:ea typeface="Times New Roman"/>
                <a:cs typeface="Times New Roman"/>
                <a:sym typeface="Times New Roman"/>
              </a:rPr>
              <a:t>If any entry matches in table, RARP server send the response packet to the requesting device along with IP address.</a:t>
            </a:r>
            <a:endParaRPr/>
          </a:p>
          <a:p>
            <a:pPr indent="-342900" lvl="0" marL="457200" rtl="0" algn="just">
              <a:lnSpc>
                <a:spcPct val="150000"/>
              </a:lnSpc>
              <a:spcBef>
                <a:spcPts val="1000"/>
              </a:spcBef>
              <a:spcAft>
                <a:spcPts val="0"/>
              </a:spcAft>
              <a:buSzPts val="1800"/>
              <a:buChar char="•"/>
            </a:pPr>
            <a:r>
              <a:rPr lang="en-US" sz="2000">
                <a:latin typeface="Times New Roman"/>
                <a:ea typeface="Times New Roman"/>
                <a:cs typeface="Times New Roman"/>
                <a:sym typeface="Times New Roman"/>
              </a:rPr>
              <a:t>LAN technologies like Ethernet, Ethernet II, Token Ring and Fiber Distributed Data Interface (FDDI) support the Address Resolution Protocol.</a:t>
            </a:r>
            <a:endParaRPr/>
          </a:p>
          <a:p>
            <a:pPr indent="-342900" lvl="0" marL="457200" rtl="0" algn="just">
              <a:lnSpc>
                <a:spcPct val="150000"/>
              </a:lnSpc>
              <a:spcBef>
                <a:spcPts val="1000"/>
              </a:spcBef>
              <a:spcAft>
                <a:spcPts val="0"/>
              </a:spcAft>
              <a:buSzPts val="1800"/>
              <a:buChar char="•"/>
            </a:pPr>
            <a:r>
              <a:rPr lang="en-US" sz="2000">
                <a:latin typeface="Times New Roman"/>
                <a:ea typeface="Times New Roman"/>
                <a:cs typeface="Times New Roman"/>
                <a:sym typeface="Times New Roman"/>
              </a:rPr>
              <a:t>RARP is not being used in today’s networks. Because we have much great featured protocols like BOOTP (Bootstrap Protocol) and DHCP( Dynamic Host Configuration Protocol).</a:t>
            </a:r>
            <a:endParaRPr/>
          </a:p>
          <a:p>
            <a:pPr indent="-228600" lvl="0" marL="457200" rtl="0" algn="just">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700"/>
              <a:t>Practice Questions</a:t>
            </a:r>
            <a:endParaRPr sz="3700"/>
          </a:p>
        </p:txBody>
      </p:sp>
      <p:sp>
        <p:nvSpPr>
          <p:cNvPr id="196" name="Google Shape;196;p75"/>
          <p:cNvSpPr txBox="1"/>
          <p:nvPr>
            <p:ph idx="1" type="body"/>
          </p:nvPr>
        </p:nvSpPr>
        <p:spPr>
          <a:xfrm>
            <a:off x="111868" y="845945"/>
            <a:ext cx="8920264" cy="5681314"/>
          </a:xfrm>
          <a:prstGeom prst="rect">
            <a:avLst/>
          </a:prstGeom>
          <a:noFill/>
          <a:ln>
            <a:noFill/>
          </a:ln>
        </p:spPr>
        <p:txBody>
          <a:bodyPr anchorCtr="0" anchor="t" bIns="0" lIns="0" spcFirstLastPara="1" rIns="0" wrap="square" tIns="0">
            <a:normAutofit fontScale="92500" lnSpcReduction="20000"/>
          </a:bodyPr>
          <a:lstStyle/>
          <a:p>
            <a:pPr indent="0" lvl="0" marL="114300" rtl="0" algn="l">
              <a:lnSpc>
                <a:spcPct val="90000"/>
              </a:lnSpc>
              <a:spcBef>
                <a:spcPts val="1000"/>
              </a:spcBef>
              <a:spcAft>
                <a:spcPts val="0"/>
              </a:spcAft>
              <a:buSzPct val="94736"/>
              <a:buNone/>
            </a:pPr>
            <a:r>
              <a:rPr b="1" lang="en-US" sz="1900">
                <a:latin typeface="Times New Roman"/>
                <a:ea typeface="Times New Roman"/>
                <a:cs typeface="Times New Roman"/>
                <a:sym typeface="Times New Roman"/>
              </a:rPr>
              <a:t>Q- The address resolution protocol (ARP) is used fo</a:t>
            </a:r>
            <a:r>
              <a:rPr lang="en-US" sz="1900">
                <a:latin typeface="Times New Roman"/>
                <a:ea typeface="Times New Roman"/>
                <a:cs typeface="Times New Roman"/>
                <a:sym typeface="Times New Roman"/>
              </a:rPr>
              <a:t>r</a:t>
            </a:r>
            <a:endParaRPr/>
          </a:p>
          <a:p>
            <a:pPr indent="-334357" lvl="0" marL="457200" rtl="0" algn="l">
              <a:lnSpc>
                <a:spcPct val="90000"/>
              </a:lnSpc>
              <a:spcBef>
                <a:spcPts val="1000"/>
              </a:spcBef>
              <a:spcAft>
                <a:spcPts val="0"/>
              </a:spcAft>
              <a:buClr>
                <a:schemeClr val="dk1"/>
              </a:buClr>
              <a:buSzPct val="94736"/>
              <a:buChar char="•"/>
            </a:pPr>
            <a:r>
              <a:rPr lang="en-US" sz="1900">
                <a:latin typeface="Times New Roman"/>
                <a:ea typeface="Times New Roman"/>
                <a:cs typeface="Times New Roman"/>
                <a:sym typeface="Times New Roman"/>
              </a:rPr>
              <a:t>Finding the IP address from the DNS</a:t>
            </a:r>
            <a:endParaRPr/>
          </a:p>
          <a:p>
            <a:pPr indent="-334357" lvl="0" marL="457200" rtl="0" algn="l">
              <a:lnSpc>
                <a:spcPct val="90000"/>
              </a:lnSpc>
              <a:spcBef>
                <a:spcPts val="1000"/>
              </a:spcBef>
              <a:spcAft>
                <a:spcPts val="0"/>
              </a:spcAft>
              <a:buClr>
                <a:schemeClr val="dk1"/>
              </a:buClr>
              <a:buSzPct val="94736"/>
              <a:buChar char="•"/>
            </a:pPr>
            <a:r>
              <a:rPr lang="en-US" sz="1900">
                <a:latin typeface="Times New Roman"/>
                <a:ea typeface="Times New Roman"/>
                <a:cs typeface="Times New Roman"/>
                <a:sym typeface="Times New Roman"/>
              </a:rPr>
              <a:t>Finding the IP address of the default gateway</a:t>
            </a:r>
            <a:endParaRPr/>
          </a:p>
          <a:p>
            <a:pPr indent="-334357" lvl="0" marL="457200" rtl="0" algn="l">
              <a:lnSpc>
                <a:spcPct val="90000"/>
              </a:lnSpc>
              <a:spcBef>
                <a:spcPts val="1000"/>
              </a:spcBef>
              <a:spcAft>
                <a:spcPts val="0"/>
              </a:spcAft>
              <a:buClr>
                <a:schemeClr val="dk1"/>
              </a:buClr>
              <a:buSzPct val="94736"/>
              <a:buChar char="•"/>
            </a:pPr>
            <a:r>
              <a:rPr lang="en-US" sz="1900">
                <a:latin typeface="Times New Roman"/>
                <a:ea typeface="Times New Roman"/>
                <a:cs typeface="Times New Roman"/>
                <a:sym typeface="Times New Roman"/>
              </a:rPr>
              <a:t>Finding the IP address that corresponds to a MAC address</a:t>
            </a:r>
            <a:endParaRPr/>
          </a:p>
          <a:p>
            <a:pPr indent="-334357" lvl="0" marL="457200" rtl="0" algn="l">
              <a:lnSpc>
                <a:spcPct val="90000"/>
              </a:lnSpc>
              <a:spcBef>
                <a:spcPts val="1000"/>
              </a:spcBef>
              <a:spcAft>
                <a:spcPts val="0"/>
              </a:spcAft>
              <a:buClr>
                <a:schemeClr val="dk1"/>
              </a:buClr>
              <a:buSzPct val="94736"/>
              <a:buChar char="•"/>
            </a:pPr>
            <a:r>
              <a:rPr b="1" lang="en-US" sz="1900">
                <a:latin typeface="Times New Roman"/>
                <a:ea typeface="Times New Roman"/>
                <a:cs typeface="Times New Roman"/>
                <a:sym typeface="Times New Roman"/>
              </a:rPr>
              <a:t>Finding the MAC address that corresponds to an IP address</a:t>
            </a:r>
            <a:endParaRPr/>
          </a:p>
          <a:p>
            <a:pPr indent="-228600" lvl="0" marL="457200" rtl="0" algn="l">
              <a:lnSpc>
                <a:spcPct val="90000"/>
              </a:lnSpc>
              <a:spcBef>
                <a:spcPts val="1000"/>
              </a:spcBef>
              <a:spcAft>
                <a:spcPts val="0"/>
              </a:spcAft>
              <a:buClr>
                <a:schemeClr val="dk1"/>
              </a:buClr>
              <a:buSzPct val="94736"/>
              <a:buNone/>
            </a:pPr>
            <a:r>
              <a:t/>
            </a:r>
            <a:endParaRPr b="1" sz="1900">
              <a:latin typeface="Times New Roman"/>
              <a:ea typeface="Times New Roman"/>
              <a:cs typeface="Times New Roman"/>
              <a:sym typeface="Times New Roman"/>
            </a:endParaRPr>
          </a:p>
          <a:p>
            <a:pPr indent="0" lvl="0" marL="114300" rtl="0" algn="l">
              <a:lnSpc>
                <a:spcPct val="90000"/>
              </a:lnSpc>
              <a:spcBef>
                <a:spcPts val="1000"/>
              </a:spcBef>
              <a:spcAft>
                <a:spcPts val="0"/>
              </a:spcAft>
              <a:buSzPct val="94736"/>
              <a:buNone/>
            </a:pPr>
            <a:r>
              <a:rPr b="1" lang="en-US" sz="1900">
                <a:latin typeface="Times New Roman"/>
                <a:ea typeface="Times New Roman"/>
                <a:cs typeface="Times New Roman"/>
                <a:sym typeface="Times New Roman"/>
              </a:rPr>
              <a:t>Q - There are the following statements that are given below, which of them are correct ARP?</a:t>
            </a:r>
            <a:endParaRPr b="1"/>
          </a:p>
          <a:p>
            <a:pPr indent="-334326" lvl="1" marL="914400" rtl="0" algn="l">
              <a:lnSpc>
                <a:spcPct val="90000"/>
              </a:lnSpc>
              <a:spcBef>
                <a:spcPts val="500"/>
              </a:spcBef>
              <a:spcAft>
                <a:spcPts val="0"/>
              </a:spcAft>
              <a:buSzPct val="100000"/>
              <a:buAutoNum type="alphaUcPeriod"/>
            </a:pPr>
            <a:r>
              <a:rPr b="1" lang="en-US" sz="1800">
                <a:latin typeface="Times New Roman"/>
                <a:ea typeface="Times New Roman"/>
                <a:cs typeface="Times New Roman"/>
                <a:sym typeface="Times New Roman"/>
              </a:rPr>
              <a:t>The ARP protocol is used to get destination MAC address from the destination IP   </a:t>
            </a:r>
            <a:endParaRPr b="1"/>
          </a:p>
          <a:p>
            <a:pPr indent="0" lvl="1" marL="571500" rtl="0" algn="l">
              <a:lnSpc>
                <a:spcPct val="90000"/>
              </a:lnSpc>
              <a:spcBef>
                <a:spcPts val="500"/>
              </a:spcBef>
              <a:spcAft>
                <a:spcPts val="0"/>
              </a:spcAft>
              <a:buSzPct val="100000"/>
              <a:buNone/>
            </a:pPr>
            <a:r>
              <a:rPr b="1" lang="en-US" sz="1800">
                <a:latin typeface="Times New Roman"/>
                <a:ea typeface="Times New Roman"/>
                <a:cs typeface="Times New Roman"/>
                <a:sym typeface="Times New Roman"/>
              </a:rPr>
              <a:t>       address.</a:t>
            </a:r>
            <a:endParaRPr b="1"/>
          </a:p>
          <a:p>
            <a:pPr indent="0" lvl="1" marL="571500" rtl="0" algn="l">
              <a:lnSpc>
                <a:spcPct val="90000"/>
              </a:lnSpc>
              <a:spcBef>
                <a:spcPts val="500"/>
              </a:spcBef>
              <a:spcAft>
                <a:spcPts val="0"/>
              </a:spcAft>
              <a:buSzPct val="100000"/>
              <a:buNone/>
            </a:pPr>
            <a:r>
              <a:rPr b="1" lang="en-US" sz="1800">
                <a:latin typeface="Times New Roman"/>
                <a:ea typeface="Times New Roman"/>
                <a:cs typeface="Times New Roman"/>
                <a:sym typeface="Times New Roman"/>
              </a:rPr>
              <a:t>B. The ARP protocol is used to get the destination IP address from the destination MAC  </a:t>
            </a:r>
            <a:endParaRPr b="1"/>
          </a:p>
          <a:p>
            <a:pPr indent="0" lvl="1" marL="571500" rtl="0" algn="l">
              <a:lnSpc>
                <a:spcPct val="90000"/>
              </a:lnSpc>
              <a:spcBef>
                <a:spcPts val="500"/>
              </a:spcBef>
              <a:spcAft>
                <a:spcPts val="0"/>
              </a:spcAft>
              <a:buSzPct val="100000"/>
              <a:buNone/>
            </a:pPr>
            <a:r>
              <a:rPr b="1" lang="en-US" sz="1800">
                <a:latin typeface="Times New Roman"/>
                <a:ea typeface="Times New Roman"/>
                <a:cs typeface="Times New Roman"/>
                <a:sym typeface="Times New Roman"/>
              </a:rPr>
              <a:t>     address.</a:t>
            </a:r>
            <a:endParaRPr b="1"/>
          </a:p>
          <a:p>
            <a:pPr indent="0" lvl="1" marL="571500" rtl="0" algn="l">
              <a:lnSpc>
                <a:spcPct val="90000"/>
              </a:lnSpc>
              <a:spcBef>
                <a:spcPts val="500"/>
              </a:spcBef>
              <a:spcAft>
                <a:spcPts val="0"/>
              </a:spcAft>
              <a:buSzPct val="100000"/>
              <a:buNone/>
            </a:pPr>
            <a:r>
              <a:rPr b="1" lang="en-US" sz="1800">
                <a:latin typeface="Times New Roman"/>
                <a:ea typeface="Times New Roman"/>
                <a:cs typeface="Times New Roman"/>
                <a:sym typeface="Times New Roman"/>
              </a:rPr>
              <a:t>C. The ARP stands for Address Resolution Protocol.</a:t>
            </a:r>
            <a:endParaRPr b="1"/>
          </a:p>
          <a:p>
            <a:pPr indent="0" lvl="1" marL="571500" rtl="0" algn="l">
              <a:lnSpc>
                <a:spcPct val="90000"/>
              </a:lnSpc>
              <a:spcBef>
                <a:spcPts val="500"/>
              </a:spcBef>
              <a:spcAft>
                <a:spcPts val="0"/>
              </a:spcAft>
              <a:buSzPct val="100000"/>
              <a:buNone/>
            </a:pPr>
            <a:r>
              <a:rPr b="1" lang="en-US" sz="1800">
                <a:latin typeface="Times New Roman"/>
                <a:ea typeface="Times New Roman"/>
                <a:cs typeface="Times New Roman"/>
                <a:sym typeface="Times New Roman"/>
              </a:rPr>
              <a:t>D. The ARP protocol works on the same network as well as connected networks.</a:t>
            </a:r>
            <a:endParaRPr b="1"/>
          </a:p>
          <a:p>
            <a:pPr indent="-334357" lvl="0" marL="457200" rtl="0" algn="l">
              <a:lnSpc>
                <a:spcPct val="90000"/>
              </a:lnSpc>
              <a:spcBef>
                <a:spcPts val="1000"/>
              </a:spcBef>
              <a:spcAft>
                <a:spcPts val="0"/>
              </a:spcAft>
              <a:buClr>
                <a:schemeClr val="dk1"/>
              </a:buClr>
              <a:buSzPct val="94736"/>
              <a:buChar char="•"/>
            </a:pPr>
            <a:r>
              <a:rPr lang="en-US" sz="1900">
                <a:latin typeface="Times New Roman"/>
                <a:ea typeface="Times New Roman"/>
                <a:cs typeface="Times New Roman"/>
                <a:sym typeface="Times New Roman"/>
              </a:rPr>
              <a:t>A and C</a:t>
            </a:r>
            <a:endParaRPr/>
          </a:p>
          <a:p>
            <a:pPr indent="-334357" lvl="0" marL="457200" rtl="0" algn="l">
              <a:lnSpc>
                <a:spcPct val="90000"/>
              </a:lnSpc>
              <a:spcBef>
                <a:spcPts val="1000"/>
              </a:spcBef>
              <a:spcAft>
                <a:spcPts val="0"/>
              </a:spcAft>
              <a:buClr>
                <a:schemeClr val="dk1"/>
              </a:buClr>
              <a:buSzPct val="94736"/>
              <a:buChar char="•"/>
            </a:pPr>
            <a:r>
              <a:rPr lang="en-US" sz="1900">
                <a:latin typeface="Times New Roman"/>
                <a:ea typeface="Times New Roman"/>
                <a:cs typeface="Times New Roman"/>
                <a:sym typeface="Times New Roman"/>
              </a:rPr>
              <a:t>A and B</a:t>
            </a:r>
            <a:endParaRPr/>
          </a:p>
          <a:p>
            <a:pPr indent="-334357" lvl="0" marL="457200" rtl="0" algn="l">
              <a:lnSpc>
                <a:spcPct val="90000"/>
              </a:lnSpc>
              <a:spcBef>
                <a:spcPts val="1000"/>
              </a:spcBef>
              <a:spcAft>
                <a:spcPts val="0"/>
              </a:spcAft>
              <a:buClr>
                <a:schemeClr val="dk1"/>
              </a:buClr>
              <a:buSzPct val="94736"/>
              <a:buChar char="•"/>
            </a:pPr>
            <a:r>
              <a:rPr b="1" lang="en-US" sz="1900">
                <a:latin typeface="Times New Roman"/>
                <a:ea typeface="Times New Roman"/>
                <a:cs typeface="Times New Roman"/>
                <a:sym typeface="Times New Roman"/>
              </a:rPr>
              <a:t>A, C and D</a:t>
            </a:r>
            <a:endParaRPr/>
          </a:p>
          <a:p>
            <a:pPr indent="-334357" lvl="0" marL="457200" rtl="0" algn="l">
              <a:lnSpc>
                <a:spcPct val="90000"/>
              </a:lnSpc>
              <a:spcBef>
                <a:spcPts val="1000"/>
              </a:spcBef>
              <a:spcAft>
                <a:spcPts val="0"/>
              </a:spcAft>
              <a:buClr>
                <a:schemeClr val="dk1"/>
              </a:buClr>
              <a:buSzPct val="94736"/>
              <a:buChar char="•"/>
            </a:pPr>
            <a:r>
              <a:rPr lang="en-US" sz="1900">
                <a:latin typeface="Times New Roman"/>
                <a:ea typeface="Times New Roman"/>
                <a:cs typeface="Times New Roman"/>
                <a:sym typeface="Times New Roman"/>
              </a:rPr>
              <a:t>B, C, and D</a:t>
            </a:r>
            <a:endParaRPr b="1">
              <a:latin typeface="Times New Roman"/>
              <a:ea typeface="Times New Roman"/>
              <a:cs typeface="Times New Roman"/>
              <a:sym typeface="Times New Roman"/>
            </a:endParaRPr>
          </a:p>
          <a:p>
            <a:pPr indent="0" lvl="0" marL="114300" rtl="0" algn="l">
              <a:lnSpc>
                <a:spcPct val="90000"/>
              </a:lnSpc>
              <a:spcBef>
                <a:spcPts val="1000"/>
              </a:spcBef>
              <a:spcAft>
                <a:spcPts val="0"/>
              </a:spcAft>
              <a:buSzPct val="112500"/>
              <a:buNone/>
            </a:pPr>
            <a:r>
              <a:t/>
            </a:r>
            <a:endParaRPr>
              <a:latin typeface="Times New Roman"/>
              <a:ea typeface="Times New Roman"/>
              <a:cs typeface="Times New Roman"/>
              <a:sym typeface="Times New Roman"/>
            </a:endParaRPr>
          </a:p>
          <a:p>
            <a:pPr indent="0" lvl="0" marL="114300" rtl="0" algn="l">
              <a:lnSpc>
                <a:spcPct val="90000"/>
              </a:lnSpc>
              <a:spcBef>
                <a:spcPts val="1000"/>
              </a:spcBef>
              <a:spcAft>
                <a:spcPts val="0"/>
              </a:spcAft>
              <a:buSzPct val="112500"/>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Font typeface="Arial"/>
              <a:buNone/>
            </a:pPr>
            <a:r>
              <a:rPr b="1" lang="en-US" sz="3700"/>
              <a:t>Practice Questions</a:t>
            </a:r>
            <a:endParaRPr/>
          </a:p>
        </p:txBody>
      </p:sp>
      <p:sp>
        <p:nvSpPr>
          <p:cNvPr id="202" name="Google Shape;202;p76"/>
          <p:cNvSpPr txBox="1"/>
          <p:nvPr>
            <p:ph idx="1" type="body"/>
          </p:nvPr>
        </p:nvSpPr>
        <p:spPr>
          <a:xfrm>
            <a:off x="165369" y="914040"/>
            <a:ext cx="8822987" cy="5428394"/>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Q-</a:t>
            </a:r>
            <a:r>
              <a:rPr b="1" i="0" lang="en-US" sz="2000">
                <a:solidFill>
                  <a:schemeClr val="dk1"/>
                </a:solidFill>
                <a:latin typeface="Times New Roman"/>
                <a:ea typeface="Times New Roman"/>
                <a:cs typeface="Times New Roman"/>
                <a:sym typeface="Times New Roman"/>
              </a:rPr>
              <a:t>The ARP protocol operates on which layer of the OSI model?</a:t>
            </a:r>
            <a:endParaRPr/>
          </a:p>
          <a:p>
            <a:pPr indent="-342900" lvl="0" marL="457200" rtl="0" algn="l">
              <a:lnSpc>
                <a:spcPct val="90000"/>
              </a:lnSpc>
              <a:spcBef>
                <a:spcPts val="1000"/>
              </a:spcBef>
              <a:spcAft>
                <a:spcPts val="0"/>
              </a:spcAft>
              <a:buSzPts val="1800"/>
              <a:buFont typeface="Arial"/>
              <a:buAutoNum type="arabicPeriod"/>
            </a:pPr>
            <a:r>
              <a:rPr b="0" i="0" lang="en-US" sz="2000" u="none" strike="noStrike">
                <a:solidFill>
                  <a:schemeClr val="dk1"/>
                </a:solidFill>
                <a:latin typeface="Times New Roman"/>
                <a:ea typeface="Times New Roman"/>
                <a:cs typeface="Times New Roman"/>
                <a:sym typeface="Times New Roman"/>
              </a:rPr>
              <a:t>Physical Layer</a:t>
            </a:r>
            <a:endParaRPr b="0" i="0" sz="2000">
              <a:solidFill>
                <a:schemeClr val="dk1"/>
              </a:solidFill>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AutoNum type="arabicPeriod"/>
            </a:pPr>
            <a:r>
              <a:rPr b="1" i="0" lang="en-US" sz="2000" u="none" strike="noStrike">
                <a:solidFill>
                  <a:schemeClr val="dk1"/>
                </a:solidFill>
                <a:latin typeface="Times New Roman"/>
                <a:ea typeface="Times New Roman"/>
                <a:cs typeface="Times New Roman"/>
                <a:sym typeface="Times New Roman"/>
              </a:rPr>
              <a:t>Network Layer</a:t>
            </a:r>
            <a:endParaRPr b="1" i="0" sz="2000">
              <a:solidFill>
                <a:schemeClr val="dk1"/>
              </a:solidFill>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AutoNum type="arabicPeriod"/>
            </a:pPr>
            <a:r>
              <a:rPr b="0" i="0" lang="en-US" sz="2000" u="none" strike="noStrike">
                <a:solidFill>
                  <a:schemeClr val="dk1"/>
                </a:solidFill>
                <a:latin typeface="Times New Roman"/>
                <a:ea typeface="Times New Roman"/>
                <a:cs typeface="Times New Roman"/>
                <a:sym typeface="Times New Roman"/>
              </a:rPr>
              <a:t>Session Layer</a:t>
            </a:r>
            <a:endParaRPr b="0" i="0" sz="2000">
              <a:solidFill>
                <a:schemeClr val="dk1"/>
              </a:solidFill>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AutoNum type="arabicPeriod"/>
            </a:pPr>
            <a:r>
              <a:rPr b="0" i="0" lang="en-US" sz="2000" u="none" strike="noStrike">
                <a:solidFill>
                  <a:schemeClr val="dk1"/>
                </a:solidFill>
                <a:latin typeface="Times New Roman"/>
                <a:ea typeface="Times New Roman"/>
                <a:cs typeface="Times New Roman"/>
                <a:sym typeface="Times New Roman"/>
              </a:rPr>
              <a:t>Application</a:t>
            </a:r>
            <a:endParaRPr b="0" i="0" sz="2000" u="none" strike="noStrike">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Font typeface="Arial"/>
              <a:buNone/>
            </a:pPr>
            <a:r>
              <a:t/>
            </a:r>
            <a:endParaRPr sz="2000">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Font typeface="Arial"/>
              <a:buNone/>
            </a:pPr>
            <a:r>
              <a:t/>
            </a:r>
            <a:endParaRPr b="0" i="0" sz="2000">
              <a:solidFill>
                <a:schemeClr val="dk1"/>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Q-</a:t>
            </a:r>
            <a:r>
              <a:rPr b="1" i="0" lang="en-US" sz="2000">
                <a:solidFill>
                  <a:schemeClr val="dk1"/>
                </a:solidFill>
                <a:latin typeface="Times New Roman"/>
                <a:ea typeface="Times New Roman"/>
                <a:cs typeface="Times New Roman"/>
                <a:sym typeface="Times New Roman"/>
              </a:rPr>
              <a:t>In which year ARP was defined first time in Request for Comment?</a:t>
            </a:r>
            <a:endParaRPr b="1"/>
          </a:p>
          <a:p>
            <a:pPr indent="0" lvl="0" marL="114300" rtl="0" algn="l">
              <a:lnSpc>
                <a:spcPct val="90000"/>
              </a:lnSpc>
              <a:spcBef>
                <a:spcPts val="1000"/>
              </a:spcBef>
              <a:spcAft>
                <a:spcPts val="0"/>
              </a:spcAft>
              <a:buSzPts val="1800"/>
              <a:buNone/>
            </a:pPr>
            <a:r>
              <a:rPr b="1" i="0" lang="en-US" sz="2000">
                <a:solidFill>
                  <a:schemeClr val="dk1"/>
                </a:solidFill>
                <a:latin typeface="Times New Roman"/>
                <a:ea typeface="Times New Roman"/>
                <a:cs typeface="Times New Roman"/>
                <a:sym typeface="Times New Roman"/>
              </a:rPr>
              <a:t>1982</a:t>
            </a:r>
            <a:endParaRPr/>
          </a:p>
          <a:p>
            <a:pPr indent="0" lvl="0" marL="114300" rtl="0" algn="l">
              <a:lnSpc>
                <a:spcPct val="90000"/>
              </a:lnSpc>
              <a:spcBef>
                <a:spcPts val="1000"/>
              </a:spcBef>
              <a:spcAft>
                <a:spcPts val="0"/>
              </a:spcAft>
              <a:buSzPts val="1800"/>
              <a:buNone/>
            </a:pPr>
            <a:r>
              <a:rPr b="0" i="0" lang="en-US" sz="2000">
                <a:solidFill>
                  <a:schemeClr val="dk1"/>
                </a:solidFill>
                <a:latin typeface="Times New Roman"/>
                <a:ea typeface="Times New Roman"/>
                <a:cs typeface="Times New Roman"/>
                <a:sym typeface="Times New Roman"/>
              </a:rPr>
              <a:t>1985</a:t>
            </a:r>
            <a:endParaRPr/>
          </a:p>
          <a:p>
            <a:pPr indent="0" lvl="0" marL="114300" rtl="0" algn="l">
              <a:lnSpc>
                <a:spcPct val="90000"/>
              </a:lnSpc>
              <a:spcBef>
                <a:spcPts val="1000"/>
              </a:spcBef>
              <a:spcAft>
                <a:spcPts val="0"/>
              </a:spcAft>
              <a:buSzPts val="1800"/>
              <a:buNone/>
            </a:pPr>
            <a:r>
              <a:rPr b="0" i="0" lang="en-US" sz="2000">
                <a:solidFill>
                  <a:schemeClr val="dk1"/>
                </a:solidFill>
                <a:latin typeface="Times New Roman"/>
                <a:ea typeface="Times New Roman"/>
                <a:cs typeface="Times New Roman"/>
                <a:sym typeface="Times New Roman"/>
              </a:rPr>
              <a:t>1988</a:t>
            </a:r>
            <a:endParaRPr/>
          </a:p>
          <a:p>
            <a:pPr indent="0" lvl="0" marL="114300" rtl="0" algn="l">
              <a:lnSpc>
                <a:spcPct val="90000"/>
              </a:lnSpc>
              <a:spcBef>
                <a:spcPts val="1000"/>
              </a:spcBef>
              <a:spcAft>
                <a:spcPts val="0"/>
              </a:spcAft>
              <a:buSzPts val="1800"/>
              <a:buNone/>
            </a:pPr>
            <a:r>
              <a:rPr b="0" i="0" lang="en-US" sz="2000">
                <a:solidFill>
                  <a:schemeClr val="dk1"/>
                </a:solidFill>
                <a:latin typeface="Times New Roman"/>
                <a:ea typeface="Times New Roman"/>
                <a:cs typeface="Times New Roman"/>
                <a:sym typeface="Times New Roman"/>
              </a:rPr>
              <a:t>1990</a:t>
            </a:r>
            <a:endParaRPr/>
          </a:p>
          <a:p>
            <a:pPr indent="0" lvl="0" marL="114300" rtl="0" algn="l">
              <a:lnSpc>
                <a:spcPct val="90000"/>
              </a:lnSpc>
              <a:spcBef>
                <a:spcPts val="1000"/>
              </a:spcBef>
              <a:spcAft>
                <a:spcPts val="0"/>
              </a:spcAft>
              <a:buSzPts val="1800"/>
              <a:buNone/>
            </a:pPr>
            <a:r>
              <a:t/>
            </a:r>
            <a:endParaRPr b="0" i="0"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208" name="Google Shape;208;p4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209" name="Google Shape;209;p4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457200" y="0"/>
            <a:ext cx="6019560" cy="8377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2800" u="none" cap="none" strike="noStrike">
                <a:solidFill>
                  <a:srgbClr val="000000"/>
                </a:solidFill>
                <a:latin typeface="Times New Roman"/>
                <a:ea typeface="Times New Roman"/>
                <a:cs typeface="Times New Roman"/>
                <a:sym typeface="Times New Roman"/>
              </a:rPr>
              <a:t>INDEX</a:t>
            </a:r>
            <a:endParaRPr b="0" i="0" sz="2800" u="none" cap="none" strike="noStrike">
              <a:solidFill>
                <a:srgbClr val="000000"/>
              </a:solidFill>
              <a:latin typeface="Arial"/>
              <a:ea typeface="Arial"/>
              <a:cs typeface="Arial"/>
              <a:sym typeface="Arial"/>
            </a:endParaRPr>
          </a:p>
        </p:txBody>
      </p:sp>
      <p:sp>
        <p:nvSpPr>
          <p:cNvPr id="98" name="Google Shape;98;p2"/>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99" name="Google Shape;99;p2"/>
          <p:cNvSpPr txBox="1"/>
          <p:nvPr>
            <p:ph idx="1" type="body"/>
          </p:nvPr>
        </p:nvSpPr>
        <p:spPr>
          <a:xfrm>
            <a:off x="606489" y="1145686"/>
            <a:ext cx="7826002" cy="4039737"/>
          </a:xfrm>
          <a:prstGeom prst="rect">
            <a:avLst/>
          </a:prstGeom>
          <a:noFill/>
          <a:ln>
            <a:noFill/>
          </a:ln>
        </p:spPr>
        <p:txBody>
          <a:bodyPr anchorCtr="0" anchor="t" bIns="0" lIns="0" spcFirstLastPara="1" rIns="0" wrap="square" tIns="0">
            <a:noAutofit/>
          </a:bodyPr>
          <a:lstStyle/>
          <a:p>
            <a:pPr indent="-342900" lvl="0" marL="342900" rtl="0" algn="l">
              <a:lnSpc>
                <a:spcPct val="200000"/>
              </a:lnSpc>
              <a:spcBef>
                <a:spcPts val="0"/>
              </a:spcBef>
              <a:spcAft>
                <a:spcPts val="0"/>
              </a:spcAft>
              <a:buSzPts val="2800"/>
              <a:buChar char="•"/>
            </a:pPr>
            <a:r>
              <a:rPr b="0" i="0" lang="en-US" sz="2000" u="none" cap="none" strike="noStrike">
                <a:solidFill>
                  <a:schemeClr val="dk1"/>
                </a:solidFill>
                <a:latin typeface="Times"/>
                <a:ea typeface="Times"/>
                <a:cs typeface="Times"/>
                <a:sym typeface="Times"/>
              </a:rPr>
              <a:t>Multicast MAC Address</a:t>
            </a:r>
            <a:endParaRPr/>
          </a:p>
          <a:p>
            <a:pPr indent="-342900" lvl="0" marL="342900" rtl="0" algn="l">
              <a:lnSpc>
                <a:spcPct val="200000"/>
              </a:lnSpc>
              <a:spcBef>
                <a:spcPts val="0"/>
              </a:spcBef>
              <a:spcAft>
                <a:spcPts val="0"/>
              </a:spcAft>
              <a:buSzPts val="2800"/>
              <a:buChar char="•"/>
            </a:pPr>
            <a:r>
              <a:rPr b="0" i="0" lang="en-US" sz="2000" u="none" cap="none" strike="noStrike">
                <a:solidFill>
                  <a:schemeClr val="dk1"/>
                </a:solidFill>
                <a:latin typeface="Times"/>
                <a:ea typeface="Times"/>
                <a:cs typeface="Times"/>
                <a:sym typeface="Times"/>
              </a:rPr>
              <a:t>Broadcast MAC Address</a:t>
            </a:r>
            <a:endParaRPr/>
          </a:p>
          <a:p>
            <a:pPr indent="-342900" lvl="0" marL="342900" rtl="0" algn="l">
              <a:lnSpc>
                <a:spcPct val="200000"/>
              </a:lnSpc>
              <a:spcBef>
                <a:spcPts val="0"/>
              </a:spcBef>
              <a:spcAft>
                <a:spcPts val="0"/>
              </a:spcAft>
              <a:buSzPts val="2800"/>
              <a:buChar char="•"/>
            </a:pPr>
            <a:r>
              <a:rPr b="0" i="0" lang="en-US" sz="2000" u="none" cap="none" strike="noStrike">
                <a:solidFill>
                  <a:schemeClr val="dk1"/>
                </a:solidFill>
                <a:latin typeface="Times"/>
                <a:ea typeface="Times"/>
                <a:cs typeface="Times"/>
                <a:sym typeface="Times"/>
              </a:rPr>
              <a:t>Unicast MAC Address</a:t>
            </a:r>
            <a:endParaRPr/>
          </a:p>
          <a:p>
            <a:pPr indent="-342900" lvl="0" marL="342900" rtl="0" algn="l">
              <a:lnSpc>
                <a:spcPct val="200000"/>
              </a:lnSpc>
              <a:spcBef>
                <a:spcPts val="0"/>
              </a:spcBef>
              <a:spcAft>
                <a:spcPts val="0"/>
              </a:spcAft>
              <a:buSzPts val="2800"/>
              <a:buChar char="•"/>
            </a:pPr>
            <a:r>
              <a:rPr b="0" i="0" lang="en-US" sz="2000" u="none" cap="none" strike="noStrike">
                <a:solidFill>
                  <a:schemeClr val="dk1"/>
                </a:solidFill>
                <a:latin typeface="Times"/>
                <a:ea typeface="Times"/>
                <a:cs typeface="Times"/>
                <a:sym typeface="Times"/>
              </a:rPr>
              <a:t>ARP and RARP</a:t>
            </a:r>
            <a:endParaRPr b="0" i="0" sz="2000" u="none" cap="none" strike="noStrike">
              <a:solidFill>
                <a:schemeClr val="dk1"/>
              </a:solidFill>
              <a:latin typeface="Times"/>
              <a:ea typeface="Times"/>
              <a:cs typeface="Times"/>
              <a:sym typeface="Times"/>
            </a:endParaRPr>
          </a:p>
        </p:txBody>
      </p:sp>
      <p:sp>
        <p:nvSpPr>
          <p:cNvPr id="100" name="Google Shape;100;p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2800" u="none" cap="none" strike="noStrike">
                <a:solidFill>
                  <a:schemeClr val="dk1"/>
                </a:solidFill>
                <a:latin typeface="Times New Roman"/>
                <a:ea typeface="Times New Roman"/>
                <a:cs typeface="Times New Roman"/>
                <a:sym typeface="Times New Roman"/>
              </a:rPr>
              <a:t>Multicast MAC Address</a:t>
            </a:r>
            <a:endParaRPr b="1">
              <a:latin typeface="Times New Roman"/>
              <a:ea typeface="Times New Roman"/>
              <a:cs typeface="Times New Roman"/>
              <a:sym typeface="Times New Roman"/>
            </a:endParaRPr>
          </a:p>
        </p:txBody>
      </p:sp>
      <p:sp>
        <p:nvSpPr>
          <p:cNvPr id="106" name="Google Shape;106;p62"/>
          <p:cNvSpPr txBox="1"/>
          <p:nvPr>
            <p:ph idx="1" type="body"/>
          </p:nvPr>
        </p:nvSpPr>
        <p:spPr>
          <a:xfrm>
            <a:off x="321013" y="1118137"/>
            <a:ext cx="8628434" cy="5263208"/>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An Ethernet multicast frame is received and processed by a group of devices on the Ethernet LAN that belong to the same multicast group. </a:t>
            </a:r>
            <a:endParaRPr/>
          </a:p>
          <a:p>
            <a:pPr indent="-228600" lvl="0" marL="457200" rtl="0" algn="just">
              <a:lnSpc>
                <a:spcPct val="90000"/>
              </a:lnSpc>
              <a:spcBef>
                <a:spcPts val="1000"/>
              </a:spcBef>
              <a:spcAft>
                <a:spcPts val="0"/>
              </a:spcAft>
              <a:buSzPts val="1800"/>
              <a:buNone/>
            </a:pPr>
            <a:r>
              <a:t/>
            </a:r>
            <a:endParaRPr sz="2000">
              <a:solidFill>
                <a:srgbClr val="58585B"/>
              </a:solidFill>
              <a:highlight>
                <a:srgbClr val="FFFFFF"/>
              </a:highlight>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0" i="0" lang="en-US" sz="2000">
                <a:solidFill>
                  <a:srgbClr val="58585B"/>
                </a:solidFill>
                <a:highlight>
                  <a:srgbClr val="FFFFFF"/>
                </a:highlight>
                <a:latin typeface="Times New Roman"/>
                <a:ea typeface="Times New Roman"/>
                <a:cs typeface="Times New Roman"/>
                <a:sym typeface="Times New Roman"/>
              </a:rPr>
              <a:t>The features of an Ethernet multicast are as follows:</a:t>
            </a:r>
            <a:endParaRPr/>
          </a:p>
          <a:p>
            <a:pPr indent="0" lvl="0" marL="114300" rtl="0" algn="just">
              <a:lnSpc>
                <a:spcPct val="90000"/>
              </a:lnSpc>
              <a:spcBef>
                <a:spcPts val="1000"/>
              </a:spcBef>
              <a:spcAft>
                <a:spcPts val="0"/>
              </a:spcAft>
              <a:buSzPts val="1800"/>
              <a:buNone/>
            </a:pPr>
            <a:r>
              <a:t/>
            </a:r>
            <a:endParaRPr b="0" i="0" sz="2000">
              <a:solidFill>
                <a:srgbClr val="58585B"/>
              </a:solidFill>
              <a:highlight>
                <a:srgbClr val="FFFFFF"/>
              </a:highlight>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0" i="0" lang="en-US" sz="2000">
                <a:solidFill>
                  <a:srgbClr val="58585B"/>
                </a:solidFill>
                <a:highlight>
                  <a:srgbClr val="FFFFFF"/>
                </a:highlight>
                <a:latin typeface="Times New Roman"/>
                <a:ea typeface="Times New Roman"/>
                <a:cs typeface="Times New Roman"/>
                <a:sym typeface="Times New Roman"/>
              </a:rPr>
              <a:t>There is a destination MAC address of 01-00-5E when the encapsulated data is an IPv4 multicast packet and a destination MAC address of 33-33 when the encapsulated data is an IPv6 multicast packet.</a:t>
            </a:r>
            <a:endParaRPr/>
          </a:p>
          <a:p>
            <a:pPr indent="-342900" lvl="0" marL="457200" rtl="0" algn="just">
              <a:lnSpc>
                <a:spcPct val="90000"/>
              </a:lnSpc>
              <a:spcBef>
                <a:spcPts val="1000"/>
              </a:spcBef>
              <a:spcAft>
                <a:spcPts val="0"/>
              </a:spcAft>
              <a:buSzPts val="1800"/>
              <a:buFont typeface="Arial"/>
              <a:buChar char="•"/>
            </a:pPr>
            <a:r>
              <a:rPr b="0" i="0" lang="en-US" sz="2000">
                <a:solidFill>
                  <a:srgbClr val="58585B"/>
                </a:solidFill>
                <a:highlight>
                  <a:srgbClr val="FFFFFF"/>
                </a:highlight>
                <a:latin typeface="Times New Roman"/>
                <a:ea typeface="Times New Roman"/>
                <a:cs typeface="Times New Roman"/>
                <a:sym typeface="Times New Roman"/>
              </a:rPr>
              <a:t>There are other reserved multicast destination MAC addresses for when the encapsulated data is not IP, such as Spanning Tree Protocol (STP) and Link Layer Discovery Protocol (LLDP).</a:t>
            </a:r>
            <a:endParaRPr/>
          </a:p>
          <a:p>
            <a:pPr indent="-342900" lvl="0" marL="457200" rtl="0" algn="just">
              <a:lnSpc>
                <a:spcPct val="90000"/>
              </a:lnSpc>
              <a:spcBef>
                <a:spcPts val="1000"/>
              </a:spcBef>
              <a:spcAft>
                <a:spcPts val="0"/>
              </a:spcAft>
              <a:buSzPts val="1800"/>
              <a:buFont typeface="Arial"/>
              <a:buChar char="•"/>
            </a:pPr>
            <a:r>
              <a:rPr b="0" i="0" lang="en-US" sz="2000">
                <a:solidFill>
                  <a:srgbClr val="58585B"/>
                </a:solidFill>
                <a:highlight>
                  <a:srgbClr val="FFFFFF"/>
                </a:highlight>
                <a:latin typeface="Times New Roman"/>
                <a:ea typeface="Times New Roman"/>
                <a:cs typeface="Times New Roman"/>
                <a:sym typeface="Times New Roman"/>
              </a:rPr>
              <a:t>It is flooded out all Ethernet switch ports except the incoming port, unless the switch is configured for multicast snooping.</a:t>
            </a:r>
            <a:endParaRPr/>
          </a:p>
          <a:p>
            <a:pPr indent="-342900" lvl="0" marL="457200" rtl="0" algn="just">
              <a:lnSpc>
                <a:spcPct val="90000"/>
              </a:lnSpc>
              <a:spcBef>
                <a:spcPts val="1000"/>
              </a:spcBef>
              <a:spcAft>
                <a:spcPts val="0"/>
              </a:spcAft>
              <a:buSzPts val="1800"/>
              <a:buFont typeface="Arial"/>
              <a:buChar char="•"/>
            </a:pPr>
            <a:r>
              <a:rPr b="0" i="0" lang="en-US" sz="2000">
                <a:solidFill>
                  <a:srgbClr val="58585B"/>
                </a:solidFill>
                <a:highlight>
                  <a:srgbClr val="FFFFFF"/>
                </a:highlight>
                <a:latin typeface="Times New Roman"/>
                <a:ea typeface="Times New Roman"/>
                <a:cs typeface="Times New Roman"/>
                <a:sym typeface="Times New Roman"/>
              </a:rPr>
              <a:t>It is not forwarded by a router, unless the router is configured to route multicast packets.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2800" u="none" cap="none" strike="noStrike">
                <a:solidFill>
                  <a:schemeClr val="dk1"/>
                </a:solidFill>
                <a:latin typeface="Times New Roman"/>
                <a:ea typeface="Times New Roman"/>
                <a:cs typeface="Times New Roman"/>
                <a:sym typeface="Times New Roman"/>
              </a:rPr>
              <a:t>Multicast MAC Address</a:t>
            </a:r>
            <a:endParaRPr/>
          </a:p>
        </p:txBody>
      </p:sp>
      <p:pic>
        <p:nvPicPr>
          <p:cNvPr id="112" name="Google Shape;112;p63"/>
          <p:cNvPicPr preferRelativeResize="0"/>
          <p:nvPr/>
        </p:nvPicPr>
        <p:blipFill rotWithShape="1">
          <a:blip r:embed="rId3">
            <a:alphaModFix/>
          </a:blip>
          <a:srcRect b="0" l="0" r="0" t="0"/>
          <a:stretch/>
        </p:blipFill>
        <p:spPr>
          <a:xfrm>
            <a:off x="224823" y="910610"/>
            <a:ext cx="8694354" cy="3189441"/>
          </a:xfrm>
          <a:prstGeom prst="rect">
            <a:avLst/>
          </a:prstGeom>
          <a:noFill/>
          <a:ln>
            <a:noFill/>
          </a:ln>
        </p:spPr>
      </p:pic>
      <p:sp>
        <p:nvSpPr>
          <p:cNvPr id="113" name="Google Shape;113;p63"/>
          <p:cNvSpPr txBox="1"/>
          <p:nvPr/>
        </p:nvSpPr>
        <p:spPr>
          <a:xfrm>
            <a:off x="78081" y="4253940"/>
            <a:ext cx="8987838" cy="224676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In the Fig. the destination MAC address and destination IP address are both multicasts.</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Routing protocols and other network protocols use multicast addressing. </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Applications such as video and imaging software may also use multicast addressing, although multicast applications are not as common.</a:t>
            </a:r>
            <a:endParaRPr b="0" i="0" sz="1400" u="none" cap="none" strike="noStrike">
              <a:solidFill>
                <a:srgbClr val="000000"/>
              </a:solidFill>
              <a:latin typeface="Arial"/>
              <a:ea typeface="Arial"/>
              <a:cs typeface="Arial"/>
              <a:sym typeface="Arial"/>
            </a:endParaRPr>
          </a:p>
        </p:txBody>
      </p:sp>
      <p:sp>
        <p:nvSpPr>
          <p:cNvPr id="114" name="Google Shape;114;p63"/>
          <p:cNvSpPr txBox="1"/>
          <p:nvPr/>
        </p:nvSpPr>
        <p:spPr>
          <a:xfrm>
            <a:off x="6763686" y="3946163"/>
            <a:ext cx="22829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a:t>
            </a:r>
            <a:r>
              <a:rPr b="0" i="0" lang="en-US" sz="1400" u="none" cap="none" strike="noStrike">
                <a:solidFill>
                  <a:schemeClr val="dk1"/>
                </a:solidFill>
                <a:latin typeface="Times New Roman"/>
                <a:ea typeface="Times New Roman"/>
                <a:cs typeface="Times New Roman"/>
                <a:sym typeface="Times New Roman"/>
              </a:rPr>
              <a:t>Multicast MAC Address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2800" u="none" cap="none" strike="noStrike">
                <a:solidFill>
                  <a:schemeClr val="dk1"/>
                </a:solidFill>
                <a:latin typeface="Times New Roman"/>
                <a:ea typeface="Times New Roman"/>
                <a:cs typeface="Times New Roman"/>
                <a:sym typeface="Times New Roman"/>
              </a:rPr>
              <a:t>Multicast MAC Address</a:t>
            </a:r>
            <a:endParaRPr/>
          </a:p>
        </p:txBody>
      </p:sp>
      <p:sp>
        <p:nvSpPr>
          <p:cNvPr id="120" name="Google Shape;120;p64"/>
          <p:cNvSpPr txBox="1"/>
          <p:nvPr>
            <p:ph idx="1" type="body"/>
          </p:nvPr>
        </p:nvSpPr>
        <p:spPr>
          <a:xfrm>
            <a:off x="77821" y="914039"/>
            <a:ext cx="8929992" cy="5700769"/>
          </a:xfrm>
          <a:prstGeom prst="rect">
            <a:avLst/>
          </a:prstGeom>
          <a:noFill/>
          <a:ln>
            <a:noFill/>
          </a:ln>
        </p:spPr>
        <p:txBody>
          <a:bodyPr anchorCtr="0" anchor="t" bIns="0" lIns="0" spcFirstLastPara="1" rIns="0" wrap="square" tIns="0">
            <a:normAutofit lnSpcReduction="10000"/>
          </a:bodyPr>
          <a:lstStyle/>
          <a:p>
            <a:pPr indent="-342900" lvl="0" marL="457200" rtl="0" algn="just">
              <a:lnSpc>
                <a:spcPct val="15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If the encapsulated data is an IP multicast packet, the devices that belong to a multicast group are assigned a multicast group IP address. </a:t>
            </a:r>
            <a:endParaRPr/>
          </a:p>
          <a:p>
            <a:pPr indent="-342900" lvl="0" marL="457200" rtl="0" algn="just">
              <a:lnSpc>
                <a:spcPct val="15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The range of IPv4 multicast addresses is 224.0.0.0 to 239.255.255.255. </a:t>
            </a:r>
            <a:endParaRPr/>
          </a:p>
          <a:p>
            <a:pPr indent="-342900" lvl="0" marL="457200" rtl="0" algn="just">
              <a:lnSpc>
                <a:spcPct val="15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The range of IPv6 multicast addresses begins with ff00::/8. Because multicast addresses represent a group of addresses (sometimes called a host group), they can only be used as the destination of a packet. </a:t>
            </a:r>
            <a:endParaRPr/>
          </a:p>
          <a:p>
            <a:pPr indent="-342900" lvl="0" marL="457200" rtl="0" algn="just">
              <a:lnSpc>
                <a:spcPct val="15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The source will always be a unicast address.</a:t>
            </a:r>
            <a:endParaRPr/>
          </a:p>
          <a:p>
            <a:pPr indent="-342900" lvl="0" marL="457200" rtl="0" algn="just">
              <a:lnSpc>
                <a:spcPct val="15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As with the unicast and broadcast addresses, the multicast IP address requires a corresponding multicast MAC address to deliver frames on a local network. </a:t>
            </a:r>
            <a:endParaRPr/>
          </a:p>
          <a:p>
            <a:pPr indent="-342900" lvl="0" marL="457200" rtl="0" algn="just">
              <a:lnSpc>
                <a:spcPct val="15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The multicast MAC address is associated with, and uses addressing information from, the IPv4 or IPv6 multicast address.</a:t>
            </a:r>
            <a:endParaRPr sz="2000">
              <a:latin typeface="Times New Roman"/>
              <a:ea typeface="Times New Roman"/>
              <a:cs typeface="Times New Roman"/>
              <a:sym typeface="Times New Roman"/>
            </a:endParaRPr>
          </a:p>
          <a:p>
            <a:pPr indent="0" lvl="0" marL="114300" rtl="0" algn="just">
              <a:lnSpc>
                <a:spcPct val="150000"/>
              </a:lnSpc>
              <a:spcBef>
                <a:spcPts val="1000"/>
              </a:spcBef>
              <a:spcAft>
                <a:spcPts val="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342900" rtl="0" algn="l">
              <a:lnSpc>
                <a:spcPct val="200000"/>
              </a:lnSpc>
              <a:spcBef>
                <a:spcPts val="0"/>
              </a:spcBef>
              <a:spcAft>
                <a:spcPts val="0"/>
              </a:spcAft>
              <a:buSzPts val="2800"/>
              <a:buNone/>
            </a:pPr>
            <a:r>
              <a:rPr b="1" i="0" lang="en-US" sz="2800" u="none" cap="none" strike="noStrike">
                <a:solidFill>
                  <a:schemeClr val="dk1"/>
                </a:solidFill>
                <a:latin typeface="Times New Roman"/>
                <a:ea typeface="Times New Roman"/>
                <a:cs typeface="Times New Roman"/>
                <a:sym typeface="Times New Roman"/>
              </a:rPr>
              <a:t>Broadcast MAC Address</a:t>
            </a:r>
            <a:endParaRPr/>
          </a:p>
        </p:txBody>
      </p:sp>
      <p:sp>
        <p:nvSpPr>
          <p:cNvPr id="126" name="Google Shape;126;p65"/>
          <p:cNvSpPr txBox="1"/>
          <p:nvPr>
            <p:ph idx="1" type="body"/>
          </p:nvPr>
        </p:nvSpPr>
        <p:spPr>
          <a:xfrm>
            <a:off x="175097" y="914040"/>
            <a:ext cx="8608979" cy="5691041"/>
          </a:xfrm>
          <a:prstGeom prst="rect">
            <a:avLst/>
          </a:prstGeom>
          <a:noFill/>
          <a:ln>
            <a:noFill/>
          </a:ln>
        </p:spPr>
        <p:txBody>
          <a:bodyPr anchorCtr="0" anchor="t" bIns="0" lIns="0" spcFirstLastPara="1" rIns="0" wrap="square" tIns="0">
            <a:normAutofit lnSpcReduction="10000"/>
          </a:bodyPr>
          <a:lstStyle/>
          <a:p>
            <a:pPr indent="-342900" lvl="0" marL="457200" rtl="0" algn="just">
              <a:lnSpc>
                <a:spcPct val="15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An Ethernet broadcast frame is received and processed by every device on the Ethernet LAN. </a:t>
            </a:r>
            <a:endParaRPr/>
          </a:p>
          <a:p>
            <a:pPr indent="0" lvl="0" marL="114300" rtl="0" algn="just">
              <a:lnSpc>
                <a:spcPct val="150000"/>
              </a:lnSpc>
              <a:spcBef>
                <a:spcPts val="1000"/>
              </a:spcBef>
              <a:spcAft>
                <a:spcPts val="0"/>
              </a:spcAft>
              <a:buSzPts val="1800"/>
              <a:buNone/>
            </a:pPr>
            <a:r>
              <a:rPr b="0" i="0" lang="en-US" sz="2000">
                <a:solidFill>
                  <a:srgbClr val="58585B"/>
                </a:solidFill>
                <a:highlight>
                  <a:srgbClr val="FFFFFF"/>
                </a:highlight>
                <a:latin typeface="Times New Roman"/>
                <a:ea typeface="Times New Roman"/>
                <a:cs typeface="Times New Roman"/>
                <a:sym typeface="Times New Roman"/>
              </a:rPr>
              <a:t>The features of an Ethernet broadcast are as follows:</a:t>
            </a:r>
            <a:endParaRPr/>
          </a:p>
          <a:p>
            <a:pPr indent="-342900" lvl="0" marL="457200" rtl="0" algn="just">
              <a:lnSpc>
                <a:spcPct val="150000"/>
              </a:lnSpc>
              <a:spcBef>
                <a:spcPts val="1000"/>
              </a:spcBef>
              <a:spcAft>
                <a:spcPts val="0"/>
              </a:spcAft>
              <a:buSzPts val="1800"/>
              <a:buFont typeface="Arial"/>
              <a:buChar char="•"/>
            </a:pPr>
            <a:r>
              <a:rPr b="0" i="0" lang="en-US" sz="2000">
                <a:solidFill>
                  <a:srgbClr val="58585B"/>
                </a:solidFill>
                <a:highlight>
                  <a:srgbClr val="FFFFFF"/>
                </a:highlight>
                <a:latin typeface="Times New Roman"/>
                <a:ea typeface="Times New Roman"/>
                <a:cs typeface="Times New Roman"/>
                <a:sym typeface="Times New Roman"/>
              </a:rPr>
              <a:t>It has a destination MAC address of FF-FF-FF-FF-FF-FF in hexadecimal (48 ones in binary).</a:t>
            </a:r>
            <a:endParaRPr/>
          </a:p>
          <a:p>
            <a:pPr indent="-342900" lvl="0" marL="457200" rtl="0" algn="just">
              <a:lnSpc>
                <a:spcPct val="150000"/>
              </a:lnSpc>
              <a:spcBef>
                <a:spcPts val="1000"/>
              </a:spcBef>
              <a:spcAft>
                <a:spcPts val="0"/>
              </a:spcAft>
              <a:buSzPts val="1800"/>
              <a:buFont typeface="Arial"/>
              <a:buChar char="•"/>
            </a:pPr>
            <a:r>
              <a:rPr b="0" i="0" lang="en-US" sz="2000">
                <a:solidFill>
                  <a:srgbClr val="58585B"/>
                </a:solidFill>
                <a:highlight>
                  <a:srgbClr val="FFFFFF"/>
                </a:highlight>
                <a:latin typeface="Times New Roman"/>
                <a:ea typeface="Times New Roman"/>
                <a:cs typeface="Times New Roman"/>
                <a:sym typeface="Times New Roman"/>
              </a:rPr>
              <a:t>It is flooded out all Ethernet switch ports except the incoming port.</a:t>
            </a:r>
            <a:endParaRPr/>
          </a:p>
          <a:p>
            <a:pPr indent="-342900" lvl="0" marL="457200" rtl="0" algn="just">
              <a:lnSpc>
                <a:spcPct val="150000"/>
              </a:lnSpc>
              <a:spcBef>
                <a:spcPts val="1000"/>
              </a:spcBef>
              <a:spcAft>
                <a:spcPts val="0"/>
              </a:spcAft>
              <a:buSzPts val="1800"/>
              <a:buFont typeface="Arial"/>
              <a:buChar char="•"/>
            </a:pPr>
            <a:r>
              <a:rPr b="0" i="0" lang="en-US" sz="2000">
                <a:solidFill>
                  <a:srgbClr val="58585B"/>
                </a:solidFill>
                <a:highlight>
                  <a:srgbClr val="FFFFFF"/>
                </a:highlight>
                <a:latin typeface="Times New Roman"/>
                <a:ea typeface="Times New Roman"/>
                <a:cs typeface="Times New Roman"/>
                <a:sym typeface="Times New Roman"/>
              </a:rPr>
              <a:t>It is not forwarded by a router.</a:t>
            </a:r>
            <a:endParaRPr/>
          </a:p>
          <a:p>
            <a:pPr indent="-342900" lvl="0" marL="457200" rtl="0" algn="just">
              <a:lnSpc>
                <a:spcPct val="15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If the encapsulated data is an IPv4 broadcast packet, this means the packet contains a destination IPv4 address that has all ones (1s) in the host portion. This numbering in the address means that all hosts on that local network (broadcast domain) will receive and process the packet.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2800" u="none" cap="none" strike="noStrike">
                <a:solidFill>
                  <a:schemeClr val="dk1"/>
                </a:solidFill>
                <a:latin typeface="Times New Roman"/>
                <a:ea typeface="Times New Roman"/>
                <a:cs typeface="Times New Roman"/>
                <a:sym typeface="Times New Roman"/>
              </a:rPr>
              <a:t>Broadcast MAC Address</a:t>
            </a:r>
            <a:endParaRPr/>
          </a:p>
        </p:txBody>
      </p:sp>
      <p:sp>
        <p:nvSpPr>
          <p:cNvPr id="132" name="Google Shape;132;p66"/>
          <p:cNvSpPr txBox="1"/>
          <p:nvPr>
            <p:ph idx="1" type="body"/>
          </p:nvPr>
        </p:nvSpPr>
        <p:spPr>
          <a:xfrm>
            <a:off x="105696" y="5742039"/>
            <a:ext cx="8920315" cy="688502"/>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In this Fig. the destination MAC address and destination IP address are both broadcasts.</a:t>
            </a:r>
            <a:endParaRPr/>
          </a:p>
        </p:txBody>
      </p:sp>
      <p:pic>
        <p:nvPicPr>
          <p:cNvPr id="133" name="Google Shape;133;p66"/>
          <p:cNvPicPr preferRelativeResize="0"/>
          <p:nvPr/>
        </p:nvPicPr>
        <p:blipFill rotWithShape="1">
          <a:blip r:embed="rId3">
            <a:alphaModFix/>
          </a:blip>
          <a:srcRect b="0" l="0" r="0" t="0"/>
          <a:stretch/>
        </p:blipFill>
        <p:spPr>
          <a:xfrm>
            <a:off x="105697" y="914040"/>
            <a:ext cx="8920316" cy="4520222"/>
          </a:xfrm>
          <a:prstGeom prst="rect">
            <a:avLst/>
          </a:prstGeom>
          <a:noFill/>
          <a:ln>
            <a:noFill/>
          </a:ln>
        </p:spPr>
      </p:pic>
      <p:sp>
        <p:nvSpPr>
          <p:cNvPr id="134" name="Google Shape;134;p66"/>
          <p:cNvSpPr txBox="1"/>
          <p:nvPr/>
        </p:nvSpPr>
        <p:spPr>
          <a:xfrm>
            <a:off x="6683703" y="5434262"/>
            <a:ext cx="23423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a:t>
            </a:r>
            <a:r>
              <a:rPr b="0" i="0" lang="en-US" sz="1400" u="none" cap="none" strike="noStrike">
                <a:solidFill>
                  <a:schemeClr val="dk1"/>
                </a:solidFill>
                <a:latin typeface="Times New Roman"/>
                <a:ea typeface="Times New Roman"/>
                <a:cs typeface="Times New Roman"/>
                <a:sym typeface="Times New Roman"/>
              </a:rPr>
              <a:t>Broadcast MAC Address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2800" u="none" cap="none" strike="noStrike">
                <a:solidFill>
                  <a:schemeClr val="dk1"/>
                </a:solidFill>
                <a:latin typeface="Times New Roman"/>
                <a:ea typeface="Times New Roman"/>
                <a:cs typeface="Times New Roman"/>
                <a:sym typeface="Times New Roman"/>
              </a:rPr>
              <a:t>Broadcast MAC Address</a:t>
            </a:r>
            <a:endParaRPr/>
          </a:p>
        </p:txBody>
      </p:sp>
      <p:sp>
        <p:nvSpPr>
          <p:cNvPr id="140" name="Google Shape;140;p67"/>
          <p:cNvSpPr txBox="1"/>
          <p:nvPr>
            <p:ph idx="1" type="body"/>
          </p:nvPr>
        </p:nvSpPr>
        <p:spPr>
          <a:xfrm>
            <a:off x="0" y="776388"/>
            <a:ext cx="8920315" cy="5673573"/>
          </a:xfrm>
          <a:prstGeom prst="rect">
            <a:avLst/>
          </a:prstGeom>
          <a:noFill/>
          <a:ln>
            <a:noFill/>
          </a:ln>
        </p:spPr>
        <p:txBody>
          <a:bodyPr anchorCtr="0" anchor="t" bIns="0" lIns="0" spcFirstLastPara="1" rIns="0" wrap="square" tIns="0">
            <a:noAutofit/>
          </a:bodyPr>
          <a:lstStyle/>
          <a:p>
            <a:pPr indent="-342900" lvl="0" marL="457200" rtl="0" algn="just">
              <a:lnSpc>
                <a:spcPct val="150000"/>
              </a:lnSpc>
              <a:spcBef>
                <a:spcPts val="1000"/>
              </a:spcBef>
              <a:spcAft>
                <a:spcPts val="0"/>
              </a:spcAft>
              <a:buSzPts val="1800"/>
              <a:buChar char="•"/>
            </a:pPr>
            <a:r>
              <a:rPr lang="en-US" sz="2000">
                <a:latin typeface="Times New Roman"/>
                <a:ea typeface="Times New Roman"/>
                <a:cs typeface="Times New Roman"/>
                <a:sym typeface="Times New Roman"/>
              </a:rPr>
              <a:t>The source host sends an IPv4 broadcast packet to all devices on its network. </a:t>
            </a:r>
            <a:endParaRPr/>
          </a:p>
          <a:p>
            <a:pPr indent="-342900" lvl="0" marL="457200" rtl="0" algn="just">
              <a:lnSpc>
                <a:spcPct val="150000"/>
              </a:lnSpc>
              <a:spcBef>
                <a:spcPts val="1000"/>
              </a:spcBef>
              <a:spcAft>
                <a:spcPts val="0"/>
              </a:spcAft>
              <a:buSzPts val="1800"/>
              <a:buChar char="•"/>
            </a:pPr>
            <a:r>
              <a:rPr lang="en-US" sz="2000">
                <a:latin typeface="Times New Roman"/>
                <a:ea typeface="Times New Roman"/>
                <a:cs typeface="Times New Roman"/>
                <a:sym typeface="Times New Roman"/>
              </a:rPr>
              <a:t>The IPv4 destination address is a broadcast address, 192.168.1.255. </a:t>
            </a:r>
            <a:endParaRPr/>
          </a:p>
          <a:p>
            <a:pPr indent="-342900" lvl="0" marL="457200" rtl="0" algn="just">
              <a:lnSpc>
                <a:spcPct val="150000"/>
              </a:lnSpc>
              <a:spcBef>
                <a:spcPts val="1000"/>
              </a:spcBef>
              <a:spcAft>
                <a:spcPts val="0"/>
              </a:spcAft>
              <a:buSzPts val="1800"/>
              <a:buChar char="•"/>
            </a:pPr>
            <a:r>
              <a:rPr lang="en-US" sz="2000">
                <a:latin typeface="Times New Roman"/>
                <a:ea typeface="Times New Roman"/>
                <a:cs typeface="Times New Roman"/>
                <a:sym typeface="Times New Roman"/>
              </a:rPr>
              <a:t>When the IPv4 broadcast packet is encapsulated in the Ethernet frame, the destination MAC address is the broadcast MAC address of FF-FF-FF-FF-FF-FF in hexadecimal (48 ones in binary).</a:t>
            </a:r>
            <a:endParaRPr/>
          </a:p>
          <a:p>
            <a:pPr indent="-342900" lvl="0" marL="457200" rtl="0" algn="just">
              <a:lnSpc>
                <a:spcPct val="15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DHCP for IPv4 is an example of a protocol that uses Ethernet and IPv4 broadcast addresses.</a:t>
            </a:r>
            <a:endParaRPr/>
          </a:p>
          <a:p>
            <a:pPr indent="-342900" lvl="0" marL="457200" rtl="0" algn="just">
              <a:lnSpc>
                <a:spcPct val="15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However, not all Ethernet broadcasts carry an IPv4 broadcast packet. </a:t>
            </a:r>
            <a:endParaRPr/>
          </a:p>
          <a:p>
            <a:pPr indent="-342900" lvl="0" marL="457200" rtl="0" algn="just">
              <a:lnSpc>
                <a:spcPct val="15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For example, ARP Requests do not use IPv4, but the ARP message is sent as an Ethernet broadcast.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2800" u="none" cap="none" strike="noStrike">
                <a:solidFill>
                  <a:schemeClr val="dk1"/>
                </a:solidFill>
                <a:latin typeface="Times New Roman"/>
                <a:ea typeface="Times New Roman"/>
                <a:cs typeface="Times New Roman"/>
                <a:sym typeface="Times New Roman"/>
              </a:rPr>
              <a:t>Unicast MAC Address</a:t>
            </a:r>
            <a:endParaRPr b="1">
              <a:latin typeface="Times New Roman"/>
              <a:ea typeface="Times New Roman"/>
              <a:cs typeface="Times New Roman"/>
              <a:sym typeface="Times New Roman"/>
            </a:endParaRPr>
          </a:p>
        </p:txBody>
      </p:sp>
      <p:sp>
        <p:nvSpPr>
          <p:cNvPr id="146" name="Google Shape;146;p68"/>
          <p:cNvSpPr txBox="1"/>
          <p:nvPr>
            <p:ph idx="1" type="body"/>
          </p:nvPr>
        </p:nvSpPr>
        <p:spPr>
          <a:xfrm>
            <a:off x="243192" y="1001405"/>
            <a:ext cx="8715982" cy="5603676"/>
          </a:xfrm>
          <a:prstGeom prst="rect">
            <a:avLst/>
          </a:prstGeom>
          <a:noFill/>
          <a:ln>
            <a:noFill/>
          </a:ln>
        </p:spPr>
        <p:txBody>
          <a:bodyPr anchorCtr="0" anchor="t" bIns="0" lIns="0" spcFirstLastPara="1" rIns="0" wrap="square" tIns="0">
            <a:normAutofit/>
          </a:bodyPr>
          <a:lstStyle/>
          <a:p>
            <a:pPr indent="-342900" lvl="0" marL="457200" rtl="0" algn="just">
              <a:lnSpc>
                <a:spcPct val="16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In Ethernet, different MAC addresses are used for Layer 2 unicast, broadcast, and multicast communications.</a:t>
            </a:r>
            <a:endParaRPr/>
          </a:p>
          <a:p>
            <a:pPr indent="-342900" lvl="0" marL="457200" rtl="0" algn="just">
              <a:lnSpc>
                <a:spcPct val="16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A unicast MAC address is the unique address that is used when a frame is sent from a single transmitting device to a single destination device.</a:t>
            </a:r>
            <a:endParaRPr/>
          </a:p>
          <a:p>
            <a:pPr indent="-342900" lvl="0" marL="457200" rtl="0" algn="just">
              <a:lnSpc>
                <a:spcPct val="160000"/>
              </a:lnSpc>
              <a:spcBef>
                <a:spcPts val="1000"/>
              </a:spcBef>
              <a:spcAft>
                <a:spcPts val="0"/>
              </a:spcAft>
              <a:buSzPts val="1800"/>
              <a:buChar char="•"/>
            </a:pPr>
            <a:r>
              <a:rPr b="0" i="0" lang="en-US" sz="2000">
                <a:solidFill>
                  <a:srgbClr val="58585B"/>
                </a:solidFill>
                <a:highlight>
                  <a:srgbClr val="FFFFFF"/>
                </a:highlight>
                <a:latin typeface="Times New Roman"/>
                <a:ea typeface="Times New Roman"/>
                <a:cs typeface="Times New Roman"/>
                <a:sym typeface="Times New Roman"/>
              </a:rPr>
              <a:t>The process that a source host uses to determine the destination MAC address associated with an IPv4 address is known as Address Resolution Protocol (ARP). The process that a source host uses to determine the destination MAC address associated with an IPv6 address is known as Neighbor Discovery (ND).</a:t>
            </a:r>
            <a:endParaRPr/>
          </a:p>
          <a:p>
            <a:pPr indent="0" lvl="0" marL="114300" rtl="0" algn="just">
              <a:lnSpc>
                <a:spcPct val="160000"/>
              </a:lnSpc>
              <a:spcBef>
                <a:spcPts val="1000"/>
              </a:spcBef>
              <a:spcAft>
                <a:spcPts val="0"/>
              </a:spcAft>
              <a:buSzPts val="1800"/>
              <a:buNone/>
            </a:pPr>
            <a:r>
              <a:rPr b="1" i="0" lang="en-US" sz="2000">
                <a:solidFill>
                  <a:srgbClr val="58585B"/>
                </a:solidFill>
                <a:highlight>
                  <a:srgbClr val="FFFFFF"/>
                </a:highlight>
                <a:latin typeface="Times New Roman"/>
                <a:ea typeface="Times New Roman"/>
                <a:cs typeface="Times New Roman"/>
                <a:sym typeface="Times New Roman"/>
              </a:rPr>
              <a:t>Note:</a:t>
            </a:r>
            <a:r>
              <a:rPr b="0" i="0" lang="en-US" sz="2000">
                <a:solidFill>
                  <a:srgbClr val="58585B"/>
                </a:solidFill>
                <a:highlight>
                  <a:srgbClr val="FFFFFF"/>
                </a:highlight>
                <a:latin typeface="Times New Roman"/>
                <a:ea typeface="Times New Roman"/>
                <a:cs typeface="Times New Roman"/>
                <a:sym typeface="Times New Roman"/>
              </a:rPr>
              <a:t> The source MAC address must always be a unicast.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