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gUvps2r1TokkyJtoG/Uv8WT5g1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9CF5B4-2D25-4B5D-9442-B2F8AC654566}">
  <a:tblStyle styleId="{D29CF5B4-2D25-4B5D-9442-B2F8AC6545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CB566B4-5695-4F97-B396-D3EF51C71E08}" styleName="Table_1">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 name="Google Shape;5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 name="Google Shape;1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2" name="Google Shape;202;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 name="Google Shape;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 name="Google Shape;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 name="Google Shape;8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 name="Google Shape;8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 name="Google Shape;9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7"/>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27"/>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1pPr>
            <a:lvl2pPr indent="0" lvl="1"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2pPr>
            <a:lvl3pPr indent="0" lvl="2"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3pPr>
            <a:lvl4pPr indent="0" lvl="3"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4pPr>
            <a:lvl5pPr indent="0" lvl="4"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5pPr>
            <a:lvl6pPr indent="0" lvl="5"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6pPr>
            <a:lvl7pPr indent="0" lvl="6"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7pPr>
            <a:lvl8pPr indent="0" lvl="7"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8pPr>
            <a:lvl9pPr indent="0" lvl="8"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pic>
        <p:nvPicPr>
          <p:cNvPr descr="LOGO.gif" id="31" name="Google Shape;31;p28"/>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32" name="Google Shape;32;p28"/>
          <p:cNvGrpSpPr/>
          <p:nvPr/>
        </p:nvGrpSpPr>
        <p:grpSpPr>
          <a:xfrm>
            <a:off x="6146800" y="0"/>
            <a:ext cx="2997200" cy="876300"/>
            <a:chOff x="6096000" y="3924300"/>
            <a:chExt cx="2997200" cy="876300"/>
          </a:xfrm>
        </p:grpSpPr>
        <p:sp>
          <p:nvSpPr>
            <p:cNvPr id="33" name="Google Shape;33;p28"/>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LOGO.gif" id="34" name="Google Shape;34;p28"/>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35" name="Google Shape;35;p28"/>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grpSp>
      <p:pic>
        <p:nvPicPr>
          <p:cNvPr descr="logo.jpg" id="36" name="Google Shape;36;p28"/>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7" name="Google Shape;37;p2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2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1pPr>
            <a:lvl2pPr indent="0" lvl="1"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2pPr>
            <a:lvl3pPr indent="0" lvl="2"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3pPr>
            <a:lvl4pPr indent="0" lvl="3"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4pPr>
            <a:lvl5pPr indent="0" lvl="4"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5pPr>
            <a:lvl6pPr indent="0" lvl="5"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6pPr>
            <a:lvl7pPr indent="0" lvl="6"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7pPr>
            <a:lvl8pPr indent="0" lvl="7"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8pPr>
            <a:lvl9pPr indent="0" lvl="8" marL="0" marR="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42" name="Shape 42"/>
        <p:cNvGrpSpPr/>
        <p:nvPr/>
      </p:nvGrpSpPr>
      <p:grpSpPr>
        <a:xfrm>
          <a:off x="0" y="0"/>
          <a:ext cx="0" cy="0"/>
          <a:chOff x="0" y="0"/>
          <a:chExt cx="0" cy="0"/>
        </a:xfrm>
      </p:grpSpPr>
      <p:sp>
        <p:nvSpPr>
          <p:cNvPr id="43" name="Google Shape;43;p29"/>
          <p:cNvSpPr txBox="1"/>
          <p:nvPr>
            <p:ph type="title"/>
          </p:nvPr>
        </p:nvSpPr>
        <p:spPr>
          <a:xfrm>
            <a:off x="838200" y="419100"/>
            <a:ext cx="7772400" cy="1104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29"/>
          <p:cNvSpPr txBox="1"/>
          <p:nvPr>
            <p:ph idx="1" type="body"/>
          </p:nvPr>
        </p:nvSpPr>
        <p:spPr>
          <a:xfrm>
            <a:off x="838200" y="1981200"/>
            <a:ext cx="3810000" cy="4076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29"/>
          <p:cNvSpPr/>
          <p:nvPr>
            <p:ph idx="2" type="clipArt"/>
          </p:nvPr>
        </p:nvSpPr>
        <p:spPr>
          <a:xfrm>
            <a:off x="4800600" y="1981200"/>
            <a:ext cx="3810000" cy="40767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3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9.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11" name="Google Shape;11;p26"/>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1pPr>
            <a:lvl2pPr indent="0" lvl="1" marL="0" marR="0" rtl="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2pPr>
            <a:lvl3pPr indent="0" lvl="2" marL="0" marR="0" rtl="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3pPr>
            <a:lvl4pPr indent="0" lvl="3" marL="0" marR="0" rtl="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4pPr>
            <a:lvl5pPr indent="0" lvl="4" marL="0" marR="0" rtl="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5pPr>
            <a:lvl6pPr indent="0" lvl="5" marL="0" marR="0" rtl="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6pPr>
            <a:lvl7pPr indent="0" lvl="6" marL="0" marR="0" rtl="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7pPr>
            <a:lvl8pPr indent="0" lvl="7" marL="0" marR="0" rtl="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8pPr>
            <a:lvl9pPr indent="0" lvl="8" marL="0" marR="0" rtl="0" algn="r">
              <a:spcBef>
                <a:spcPts val="0"/>
              </a:spcBef>
              <a:spcAft>
                <a:spcPts val="0"/>
              </a:spcAft>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6"/>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 name="Google Shape;16;p26"/>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26"/>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26"/>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26"/>
          <p:cNvGrpSpPr/>
          <p:nvPr/>
        </p:nvGrpSpPr>
        <p:grpSpPr>
          <a:xfrm>
            <a:off x="6146800" y="0"/>
            <a:ext cx="2997200" cy="876300"/>
            <a:chOff x="6096000" y="3924300"/>
            <a:chExt cx="2997200" cy="876300"/>
          </a:xfrm>
        </p:grpSpPr>
        <p:sp>
          <p:nvSpPr>
            <p:cNvPr id="20" name="Google Shape;20;p26"/>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26"/>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26"/>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grpSp>
      <p:pic>
        <p:nvPicPr>
          <p:cNvPr descr="logo.jpg" id="23" name="Google Shape;23;p26"/>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idx="1" type="subTitle"/>
          </p:nvPr>
        </p:nvSpPr>
        <p:spPr>
          <a:xfrm>
            <a:off x="495300" y="876300"/>
            <a:ext cx="8153400" cy="5600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a:p>
            <a:pPr indent="0" lvl="0" marL="0" rtl="0" algn="ctr">
              <a:spcBef>
                <a:spcPts val="400"/>
              </a:spcBef>
              <a:spcAft>
                <a:spcPts val="0"/>
              </a:spcAft>
              <a:buClr>
                <a:srgbClr val="888888"/>
              </a:buClr>
              <a:buSzPts val="3200"/>
              <a:buFont typeface="Arial"/>
              <a:buNone/>
            </a:pPr>
            <a:r>
              <a:t/>
            </a:r>
            <a:endParaRPr b="1">
              <a:solidFill>
                <a:srgbClr val="0070C0"/>
              </a:solidFill>
              <a:latin typeface="Times New Roman"/>
              <a:ea typeface="Times New Roman"/>
              <a:cs typeface="Times New Roman"/>
              <a:sym typeface="Times New Roman"/>
            </a:endParaRPr>
          </a:p>
          <a:p>
            <a:pPr indent="0" lvl="0" marL="0" rtl="0" algn="ctr">
              <a:spcBef>
                <a:spcPts val="400"/>
              </a:spcBef>
              <a:spcAft>
                <a:spcPts val="0"/>
              </a:spcAft>
              <a:buClr>
                <a:schemeClr val="dk1"/>
              </a:buClr>
              <a:buSzPts val="3200"/>
              <a:buFont typeface="Arial"/>
              <a:buNone/>
            </a:pPr>
            <a:r>
              <a:rPr b="1" lang="en-US">
                <a:solidFill>
                  <a:schemeClr val="dk1"/>
                </a:solidFill>
                <a:latin typeface="Times New Roman"/>
                <a:ea typeface="Times New Roman"/>
                <a:cs typeface="Times New Roman"/>
                <a:sym typeface="Times New Roman"/>
              </a:rPr>
              <a:t>VLAN concept, Configuration, Trunks, Trunking Protocol</a:t>
            </a:r>
            <a:endParaRPr/>
          </a:p>
          <a:p>
            <a:pPr indent="0" lvl="0" marL="0" rtl="0" algn="ctr">
              <a:spcBef>
                <a:spcPts val="400"/>
              </a:spcBef>
              <a:spcAft>
                <a:spcPts val="0"/>
              </a:spcAft>
              <a:buClr>
                <a:srgbClr val="0070C0"/>
              </a:buClr>
              <a:buSzPts val="3200"/>
              <a:buFont typeface="Arial"/>
              <a:buNone/>
            </a:pPr>
            <a:r>
              <a:rPr b="1" lang="en-US">
                <a:solidFill>
                  <a:srgbClr val="0070C0"/>
                </a:solidFill>
                <a:latin typeface="Times New Roman"/>
                <a:ea typeface="Times New Roman"/>
                <a:cs typeface="Times New Roman"/>
                <a:sym typeface="Times New Roman"/>
              </a:rPr>
              <a:t>Lecture: 23</a:t>
            </a:r>
            <a:endParaRPr/>
          </a:p>
          <a:p>
            <a:pPr indent="0" lvl="0" marL="0" rtl="0" algn="ctr">
              <a:spcBef>
                <a:spcPts val="400"/>
              </a:spcBef>
              <a:spcAft>
                <a:spcPts val="0"/>
              </a:spcAft>
              <a:buClr>
                <a:srgbClr val="888888"/>
              </a:buClr>
              <a:buSzPts val="3200"/>
              <a:buFont typeface="Arial"/>
              <a:buNone/>
            </a:pPr>
            <a:r>
              <a:t/>
            </a:r>
            <a:endParaRPr b="1">
              <a:solidFill>
                <a:srgbClr val="0070C0"/>
              </a:solidFill>
              <a:latin typeface="Times New Roman"/>
              <a:ea typeface="Times New Roman"/>
              <a:cs typeface="Times New Roman"/>
              <a:sym typeface="Times New Roman"/>
            </a:endParaRPr>
          </a:p>
          <a:p>
            <a:pPr indent="0" lvl="0" marL="0" rtl="0" algn="ctr">
              <a:spcBef>
                <a:spcPts val="400"/>
              </a:spcBef>
              <a:spcAft>
                <a:spcPts val="0"/>
              </a:spcAft>
              <a:buClr>
                <a:srgbClr val="888888"/>
              </a:buClr>
              <a:buSzPts val="3200"/>
              <a:buFont typeface="Arial"/>
              <a:buNone/>
            </a:pPr>
            <a:r>
              <a:t/>
            </a:r>
            <a:endParaRPr b="1">
              <a:solidFill>
                <a:srgbClr val="0070C0"/>
              </a:solidFill>
              <a:latin typeface="Times New Roman"/>
              <a:ea typeface="Times New Roman"/>
              <a:cs typeface="Times New Roman"/>
              <a:sym typeface="Times New Roman"/>
            </a:endParaRPr>
          </a:p>
          <a:p>
            <a:pPr indent="0" lvl="0" marL="0" rtl="0" algn="ctr">
              <a:spcBef>
                <a:spcPts val="40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Prepared by: Dr. Gagan Singla</a:t>
            </a:r>
            <a:endParaRPr/>
          </a:p>
          <a:p>
            <a:pPr indent="0" lvl="0" marL="0" rtl="0" algn="ctr">
              <a:spcBef>
                <a:spcPts val="400"/>
              </a:spcBef>
              <a:spcAft>
                <a:spcPts val="0"/>
              </a:spcAft>
              <a:buClr>
                <a:srgbClr val="888888"/>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0" rtl="0" algn="ctr">
              <a:spcBef>
                <a:spcPts val="400"/>
              </a:spcBef>
              <a:spcAft>
                <a:spcPts val="0"/>
              </a:spcAft>
              <a:buClr>
                <a:schemeClr val="dk1"/>
              </a:buClr>
              <a:buSzPts val="2800"/>
              <a:buFont typeface="Arial"/>
              <a:buNone/>
            </a:pPr>
            <a:r>
              <a:rPr b="1" lang="en-US" sz="2800">
                <a:solidFill>
                  <a:schemeClr val="dk1"/>
                </a:solidFill>
                <a:latin typeface="Times New Roman"/>
                <a:ea typeface="Times New Roman"/>
                <a:cs typeface="Times New Roman"/>
                <a:sym typeface="Times New Roman"/>
              </a:rPr>
              <a:t>Department of Computer Science and Engineering, </a:t>
            </a:r>
            <a:endParaRPr b="1" sz="2800">
              <a:latin typeface="Times New Roman"/>
              <a:ea typeface="Times New Roman"/>
              <a:cs typeface="Times New Roman"/>
              <a:sym typeface="Times New Roman"/>
            </a:endParaRPr>
          </a:p>
          <a:p>
            <a:pPr indent="0" lvl="0" marL="0" rtl="0" algn="ctr">
              <a:spcBef>
                <a:spcPts val="400"/>
              </a:spcBef>
              <a:spcAft>
                <a:spcPts val="0"/>
              </a:spcAft>
              <a:buClr>
                <a:schemeClr val="dk1"/>
              </a:buClr>
              <a:buSzPts val="2800"/>
              <a:buFont typeface="Arial"/>
              <a:buNone/>
            </a:pPr>
            <a:r>
              <a:rPr b="1" lang="en-US" sz="2800">
                <a:solidFill>
                  <a:schemeClr val="dk1"/>
                </a:solidFill>
                <a:latin typeface="Times New Roman"/>
                <a:ea typeface="Times New Roman"/>
                <a:cs typeface="Times New Roman"/>
                <a:sym typeface="Times New Roman"/>
              </a:rPr>
              <a:t>Chitkara University, Punjab</a:t>
            </a:r>
            <a:endParaRPr b="1" sz="2800">
              <a:latin typeface="Times New Roman"/>
              <a:ea typeface="Times New Roman"/>
              <a:cs typeface="Times New Roman"/>
              <a:sym typeface="Times New Roman"/>
            </a:endParaRPr>
          </a:p>
        </p:txBody>
      </p:sp>
      <p:sp>
        <p:nvSpPr>
          <p:cNvPr id="53" name="Google Shape;53;p1"/>
          <p:cNvSpPr txBox="1"/>
          <p:nvPr/>
        </p:nvSpPr>
        <p:spPr>
          <a:xfrm>
            <a:off x="940825" y="1002700"/>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chemeClr val="dk1"/>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VLAN Creation Commands</a:t>
            </a:r>
            <a:endParaRPr/>
          </a:p>
        </p:txBody>
      </p:sp>
      <p:graphicFrame>
        <p:nvGraphicFramePr>
          <p:cNvPr id="111" name="Google Shape;111;p10"/>
          <p:cNvGraphicFramePr/>
          <p:nvPr/>
        </p:nvGraphicFramePr>
        <p:xfrm>
          <a:off x="762000" y="1371600"/>
          <a:ext cx="3000000" cy="3000000"/>
        </p:xfrm>
        <a:graphic>
          <a:graphicData uri="http://schemas.openxmlformats.org/drawingml/2006/table">
            <a:tbl>
              <a:tblPr>
                <a:noFill/>
                <a:tableStyleId>{D29CF5B4-2D25-4B5D-9442-B2F8AC654566}</a:tableStyleId>
              </a:tblPr>
              <a:tblGrid>
                <a:gridCol w="3505200"/>
                <a:gridCol w="4572000"/>
              </a:tblGrid>
              <a:tr h="533075">
                <a:tc>
                  <a:txBody>
                    <a:bodyPr/>
                    <a:lstStyle/>
                    <a:p>
                      <a:pPr indent="0" lvl="0" marL="0" marR="0" rtl="0" algn="l">
                        <a:spcBef>
                          <a:spcPts val="0"/>
                        </a:spcBef>
                        <a:spcAft>
                          <a:spcPts val="0"/>
                        </a:spcAft>
                        <a:buNone/>
                      </a:pPr>
                      <a:r>
                        <a:rPr b="1" lang="en-US" sz="2000" u="none" cap="none" strike="noStrike">
                          <a:latin typeface="Times New Roman"/>
                          <a:ea typeface="Times New Roman"/>
                          <a:cs typeface="Times New Roman"/>
                          <a:sym typeface="Times New Roman"/>
                        </a:rPr>
                        <a:t>Task</a:t>
                      </a:r>
                      <a:endParaRPr sz="2000" u="none" cap="none" strike="noStrike">
                        <a:latin typeface="Times New Roman"/>
                        <a:ea typeface="Times New Roman"/>
                        <a:cs typeface="Times New Roman"/>
                        <a:sym typeface="Times New Roman"/>
                      </a:endParaRPr>
                    </a:p>
                  </a:txBody>
                  <a:tcPr marT="8125" marB="8125" marR="8125" marL="8125" anchor="ctr">
                    <a:lnL cap="flat" cmpd="sng" w="9525">
                      <a:solidFill>
                        <a:srgbClr val="E0F122"/>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E0F122"/>
                      </a:solidFill>
                      <a:prstDash val="solid"/>
                      <a:round/>
                      <a:headEnd len="sm" w="sm" type="none"/>
                      <a:tailEnd len="sm" w="sm" type="none"/>
                    </a:lnT>
                    <a:lnB cap="flat" cmpd="sng" w="9525">
                      <a:solidFill>
                        <a:srgbClr val="E0EB2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1" lang="en-US" sz="2000" u="none" cap="none" strike="noStrike">
                          <a:latin typeface="Times New Roman"/>
                          <a:ea typeface="Times New Roman"/>
                          <a:cs typeface="Times New Roman"/>
                          <a:sym typeface="Times New Roman"/>
                        </a:rPr>
                        <a:t>IOS Command</a:t>
                      </a:r>
                      <a:endParaRPr sz="2000" u="none" cap="none" strike="noStrike">
                        <a:latin typeface="Times New Roman"/>
                        <a:ea typeface="Times New Roman"/>
                        <a:cs typeface="Times New Roman"/>
                        <a:sym typeface="Times New Roman"/>
                      </a:endParaRPr>
                    </a:p>
                  </a:txBody>
                  <a:tcPr marT="8125" marB="8125" marR="8125" marL="812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20ED22"/>
                      </a:solidFill>
                      <a:prstDash val="solid"/>
                      <a:round/>
                      <a:headEnd len="sm" w="sm" type="none"/>
                      <a:tailEnd len="sm" w="sm" type="none"/>
                    </a:lnB>
                    <a:solidFill>
                      <a:srgbClr val="F2F2F2"/>
                    </a:solidFill>
                  </a:tcPr>
                </a:tc>
              </a:tr>
              <a:tr h="894850">
                <a:tc>
                  <a:txBody>
                    <a:bodyPr/>
                    <a:lstStyle/>
                    <a:p>
                      <a:pPr indent="0" lvl="0" marL="0" marR="0" rtl="0" algn="l">
                        <a:spcBef>
                          <a:spcPts val="0"/>
                        </a:spcBef>
                        <a:spcAft>
                          <a:spcPts val="0"/>
                        </a:spcAft>
                        <a:buNone/>
                      </a:pPr>
                      <a:r>
                        <a:rPr b="0" lang="en-US" sz="2000" u="none" cap="none" strike="noStrike">
                          <a:latin typeface="Times New Roman"/>
                          <a:ea typeface="Times New Roman"/>
                          <a:cs typeface="Times New Roman"/>
                          <a:sym typeface="Times New Roman"/>
                        </a:rPr>
                        <a:t>Enter global configuration mode.</a:t>
                      </a:r>
                      <a:endParaRPr/>
                    </a:p>
                  </a:txBody>
                  <a:tcPr marT="8125" marB="8125" marR="8125" marL="8125" anchor="ctr">
                    <a:lnL cap="flat" cmpd="sng" w="9525">
                      <a:solidFill>
                        <a:srgbClr val="E0EB22"/>
                      </a:solidFill>
                      <a:prstDash val="solid"/>
                      <a:round/>
                      <a:headEnd len="sm" w="sm" type="none"/>
                      <a:tailEnd len="sm" w="sm" type="none"/>
                    </a:lnL>
                    <a:lnR cap="flat" cmpd="sng" w="9525">
                      <a:solidFill>
                        <a:srgbClr val="20ED22"/>
                      </a:solidFill>
                      <a:prstDash val="solid"/>
                      <a:round/>
                      <a:headEnd len="sm" w="sm" type="none"/>
                      <a:tailEnd len="sm" w="sm" type="none"/>
                    </a:lnR>
                    <a:lnT cap="flat" cmpd="sng" w="9525">
                      <a:solidFill>
                        <a:srgbClr val="E0EB22"/>
                      </a:solidFill>
                      <a:prstDash val="solid"/>
                      <a:round/>
                      <a:headEnd len="sm" w="sm" type="none"/>
                      <a:tailEnd len="sm" w="sm" type="none"/>
                    </a:lnT>
                    <a:lnB cap="flat" cmpd="sng" w="9525">
                      <a:solidFill>
                        <a:srgbClr val="80F62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latin typeface="Times New Roman"/>
                          <a:ea typeface="Times New Roman"/>
                          <a:cs typeface="Times New Roman"/>
                          <a:sym typeface="Times New Roman"/>
                        </a:rPr>
                        <a:t>Switch# </a:t>
                      </a:r>
                      <a:r>
                        <a:rPr b="1" lang="en-US" sz="2000" u="none" cap="none" strike="noStrike">
                          <a:latin typeface="Times New Roman"/>
                          <a:ea typeface="Times New Roman"/>
                          <a:cs typeface="Times New Roman"/>
                          <a:sym typeface="Times New Roman"/>
                        </a:rPr>
                        <a:t>configure terminal</a:t>
                      </a:r>
                      <a:endParaRPr b="0" sz="2000" u="none" cap="none" strike="noStrike">
                        <a:latin typeface="Times New Roman"/>
                        <a:ea typeface="Times New Roman"/>
                        <a:cs typeface="Times New Roman"/>
                        <a:sym typeface="Times New Roman"/>
                      </a:endParaRPr>
                    </a:p>
                  </a:txBody>
                  <a:tcPr marT="8125" marB="8125" marR="8125" marL="8125" anchor="ctr">
                    <a:lnL cap="flat" cmpd="sng" w="9525">
                      <a:solidFill>
                        <a:srgbClr val="20ED22"/>
                      </a:solidFill>
                      <a:prstDash val="solid"/>
                      <a:round/>
                      <a:headEnd len="sm" w="sm" type="none"/>
                      <a:tailEnd len="sm" w="sm" type="none"/>
                    </a:lnL>
                    <a:lnR cap="flat" cmpd="sng" w="9525">
                      <a:solidFill>
                        <a:srgbClr val="20ED22"/>
                      </a:solidFill>
                      <a:prstDash val="solid"/>
                      <a:round/>
                      <a:headEnd len="sm" w="sm" type="none"/>
                      <a:tailEnd len="sm" w="sm" type="none"/>
                    </a:lnR>
                    <a:lnT cap="flat" cmpd="sng" w="9525">
                      <a:solidFill>
                        <a:srgbClr val="20ED22"/>
                      </a:solidFill>
                      <a:prstDash val="solid"/>
                      <a:round/>
                      <a:headEnd len="sm" w="sm" type="none"/>
                      <a:tailEnd len="sm" w="sm" type="none"/>
                    </a:lnT>
                    <a:lnB cap="flat" cmpd="sng" w="9525">
                      <a:solidFill>
                        <a:srgbClr val="20F922"/>
                      </a:solidFill>
                      <a:prstDash val="solid"/>
                      <a:round/>
                      <a:headEnd len="sm" w="sm" type="none"/>
                      <a:tailEnd len="sm" w="sm" type="none"/>
                    </a:lnB>
                    <a:solidFill>
                      <a:srgbClr val="FFFFFF"/>
                    </a:solidFill>
                  </a:tcPr>
                </a:tc>
              </a:tr>
              <a:tr h="894850">
                <a:tc>
                  <a:txBody>
                    <a:bodyPr/>
                    <a:lstStyle/>
                    <a:p>
                      <a:pPr indent="0" lvl="0" marL="0" marR="0" rtl="0" algn="l">
                        <a:spcBef>
                          <a:spcPts val="0"/>
                        </a:spcBef>
                        <a:spcAft>
                          <a:spcPts val="0"/>
                        </a:spcAft>
                        <a:buNone/>
                      </a:pPr>
                      <a:r>
                        <a:rPr b="0" lang="en-US" sz="2000" u="none" cap="none" strike="noStrike">
                          <a:latin typeface="Times New Roman"/>
                          <a:ea typeface="Times New Roman"/>
                          <a:cs typeface="Times New Roman"/>
                          <a:sym typeface="Times New Roman"/>
                        </a:rPr>
                        <a:t>Create a VLAN with a valid ID number.</a:t>
                      </a:r>
                      <a:endParaRPr/>
                    </a:p>
                  </a:txBody>
                  <a:tcPr marT="8125" marB="8125" marR="8125" marL="8125" anchor="ctr">
                    <a:lnL cap="flat" cmpd="sng" w="9525">
                      <a:solidFill>
                        <a:srgbClr val="80F622"/>
                      </a:solidFill>
                      <a:prstDash val="solid"/>
                      <a:round/>
                      <a:headEnd len="sm" w="sm" type="none"/>
                      <a:tailEnd len="sm" w="sm" type="none"/>
                    </a:lnL>
                    <a:lnR cap="flat" cmpd="sng" w="9525">
                      <a:solidFill>
                        <a:srgbClr val="20F922"/>
                      </a:solidFill>
                      <a:prstDash val="solid"/>
                      <a:round/>
                      <a:headEnd len="sm" w="sm" type="none"/>
                      <a:tailEnd len="sm" w="sm" type="none"/>
                    </a:lnR>
                    <a:lnT cap="flat" cmpd="sng" w="9525">
                      <a:solidFill>
                        <a:srgbClr val="80F622"/>
                      </a:solidFill>
                      <a:prstDash val="solid"/>
                      <a:round/>
                      <a:headEnd len="sm" w="sm" type="none"/>
                      <a:tailEnd len="sm" w="sm" type="none"/>
                    </a:lnT>
                    <a:lnB cap="flat" cmpd="sng" w="9525">
                      <a:solidFill>
                        <a:srgbClr val="20F92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latin typeface="Times New Roman"/>
                          <a:ea typeface="Times New Roman"/>
                          <a:cs typeface="Times New Roman"/>
                          <a:sym typeface="Times New Roman"/>
                        </a:rPr>
                        <a:t>Switch(config)# </a:t>
                      </a:r>
                      <a:r>
                        <a:rPr b="1" lang="en-US" sz="2000" u="none" cap="none" strike="noStrike">
                          <a:latin typeface="Times New Roman"/>
                          <a:ea typeface="Times New Roman"/>
                          <a:cs typeface="Times New Roman"/>
                          <a:sym typeface="Times New Roman"/>
                        </a:rPr>
                        <a:t>vlan</a:t>
                      </a:r>
                      <a:r>
                        <a:rPr b="0" lang="en-US" sz="2000" u="none" cap="none" strike="noStrike">
                          <a:latin typeface="Times New Roman"/>
                          <a:ea typeface="Times New Roman"/>
                          <a:cs typeface="Times New Roman"/>
                          <a:sym typeface="Times New Roman"/>
                        </a:rPr>
                        <a:t> </a:t>
                      </a:r>
                      <a:r>
                        <a:rPr b="0" i="1" lang="en-US" sz="2000" u="none" cap="none" strike="noStrike">
                          <a:latin typeface="Times New Roman"/>
                          <a:ea typeface="Times New Roman"/>
                          <a:cs typeface="Times New Roman"/>
                          <a:sym typeface="Times New Roman"/>
                        </a:rPr>
                        <a:t>vlan-id</a:t>
                      </a:r>
                      <a:endParaRPr b="0" sz="2000" u="none" cap="none" strike="noStrike">
                        <a:latin typeface="Times New Roman"/>
                        <a:ea typeface="Times New Roman"/>
                        <a:cs typeface="Times New Roman"/>
                        <a:sym typeface="Times New Roman"/>
                      </a:endParaRPr>
                    </a:p>
                  </a:txBody>
                  <a:tcPr marT="8125" marB="8125" marR="8125" marL="8125" anchor="ctr">
                    <a:lnL cap="flat" cmpd="sng" w="9525">
                      <a:solidFill>
                        <a:srgbClr val="20F922"/>
                      </a:solidFill>
                      <a:prstDash val="solid"/>
                      <a:round/>
                      <a:headEnd len="sm" w="sm" type="none"/>
                      <a:tailEnd len="sm" w="sm" type="none"/>
                    </a:lnL>
                    <a:lnR cap="flat" cmpd="sng" w="9525">
                      <a:solidFill>
                        <a:srgbClr val="20F922"/>
                      </a:solidFill>
                      <a:prstDash val="solid"/>
                      <a:round/>
                      <a:headEnd len="sm" w="sm" type="none"/>
                      <a:tailEnd len="sm" w="sm" type="none"/>
                    </a:lnR>
                    <a:lnT cap="flat" cmpd="sng" w="9525">
                      <a:solidFill>
                        <a:srgbClr val="20F922"/>
                      </a:solidFill>
                      <a:prstDash val="solid"/>
                      <a:round/>
                      <a:headEnd len="sm" w="sm" type="none"/>
                      <a:tailEnd len="sm" w="sm" type="none"/>
                    </a:lnT>
                    <a:lnB cap="flat" cmpd="sng" w="9525">
                      <a:solidFill>
                        <a:srgbClr val="C0F922"/>
                      </a:solidFill>
                      <a:prstDash val="solid"/>
                      <a:round/>
                      <a:headEnd len="sm" w="sm" type="none"/>
                      <a:tailEnd len="sm" w="sm" type="none"/>
                    </a:lnB>
                    <a:solidFill>
                      <a:srgbClr val="FFFFFF"/>
                    </a:solidFill>
                  </a:tcPr>
                </a:tc>
              </a:tr>
              <a:tr h="1308325">
                <a:tc>
                  <a:txBody>
                    <a:bodyPr/>
                    <a:lstStyle/>
                    <a:p>
                      <a:pPr indent="0" lvl="0" marL="0" marR="0" rtl="0" algn="l">
                        <a:spcBef>
                          <a:spcPts val="0"/>
                        </a:spcBef>
                        <a:spcAft>
                          <a:spcPts val="0"/>
                        </a:spcAft>
                        <a:buNone/>
                      </a:pPr>
                      <a:r>
                        <a:rPr b="0" lang="en-US" sz="2000" u="none" cap="none" strike="noStrike">
                          <a:latin typeface="Times New Roman"/>
                          <a:ea typeface="Times New Roman"/>
                          <a:cs typeface="Times New Roman"/>
                          <a:sym typeface="Times New Roman"/>
                        </a:rPr>
                        <a:t>Specify a unique name to identify the VLAN.</a:t>
                      </a:r>
                      <a:endParaRPr/>
                    </a:p>
                  </a:txBody>
                  <a:tcPr marT="8125" marB="8125" marR="8125" marL="8125" anchor="ctr">
                    <a:lnL cap="flat" cmpd="sng" w="9525">
                      <a:solidFill>
                        <a:srgbClr val="20F922"/>
                      </a:solidFill>
                      <a:prstDash val="solid"/>
                      <a:round/>
                      <a:headEnd len="sm" w="sm" type="none"/>
                      <a:tailEnd len="sm" w="sm" type="none"/>
                    </a:lnL>
                    <a:lnR cap="flat" cmpd="sng" w="9525">
                      <a:solidFill>
                        <a:srgbClr val="C0F922"/>
                      </a:solidFill>
                      <a:prstDash val="solid"/>
                      <a:round/>
                      <a:headEnd len="sm" w="sm" type="none"/>
                      <a:tailEnd len="sm" w="sm" type="none"/>
                    </a:lnR>
                    <a:lnT cap="flat" cmpd="sng" w="9525">
                      <a:solidFill>
                        <a:srgbClr val="20F922"/>
                      </a:solidFill>
                      <a:prstDash val="solid"/>
                      <a:round/>
                      <a:headEnd len="sm" w="sm" type="none"/>
                      <a:tailEnd len="sm" w="sm" type="none"/>
                    </a:lnT>
                    <a:lnB cap="flat" cmpd="sng" w="9525">
                      <a:solidFill>
                        <a:srgbClr val="C01723"/>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latin typeface="Times New Roman"/>
                          <a:ea typeface="Times New Roman"/>
                          <a:cs typeface="Times New Roman"/>
                          <a:sym typeface="Times New Roman"/>
                        </a:rPr>
                        <a:t>Switch(config-vlan)# </a:t>
                      </a:r>
                      <a:r>
                        <a:rPr b="1" lang="en-US" sz="2000" u="none" cap="none" strike="noStrike">
                          <a:latin typeface="Times New Roman"/>
                          <a:ea typeface="Times New Roman"/>
                          <a:cs typeface="Times New Roman"/>
                          <a:sym typeface="Times New Roman"/>
                        </a:rPr>
                        <a:t>name</a:t>
                      </a:r>
                      <a:r>
                        <a:rPr b="0" lang="en-US" sz="2000" u="none" cap="none" strike="noStrike">
                          <a:latin typeface="Times New Roman"/>
                          <a:ea typeface="Times New Roman"/>
                          <a:cs typeface="Times New Roman"/>
                          <a:sym typeface="Times New Roman"/>
                        </a:rPr>
                        <a:t> </a:t>
                      </a:r>
                      <a:r>
                        <a:rPr b="0" i="1" lang="en-US" sz="2000" u="none" cap="none" strike="noStrike">
                          <a:latin typeface="Times New Roman"/>
                          <a:ea typeface="Times New Roman"/>
                          <a:cs typeface="Times New Roman"/>
                          <a:sym typeface="Times New Roman"/>
                        </a:rPr>
                        <a:t>vlan-name</a:t>
                      </a:r>
                      <a:endParaRPr b="0" sz="2000" u="none" cap="none" strike="noStrike">
                        <a:latin typeface="Times New Roman"/>
                        <a:ea typeface="Times New Roman"/>
                        <a:cs typeface="Times New Roman"/>
                        <a:sym typeface="Times New Roman"/>
                      </a:endParaRPr>
                    </a:p>
                  </a:txBody>
                  <a:tcPr marT="8125" marB="8125" marR="8125" marL="8125" anchor="ctr">
                    <a:lnL cap="flat" cmpd="sng" w="9525">
                      <a:solidFill>
                        <a:srgbClr val="C0F922"/>
                      </a:solidFill>
                      <a:prstDash val="solid"/>
                      <a:round/>
                      <a:headEnd len="sm" w="sm" type="none"/>
                      <a:tailEnd len="sm" w="sm" type="none"/>
                    </a:lnL>
                    <a:lnR cap="flat" cmpd="sng" w="9525">
                      <a:solidFill>
                        <a:srgbClr val="C0F922"/>
                      </a:solidFill>
                      <a:prstDash val="solid"/>
                      <a:round/>
                      <a:headEnd len="sm" w="sm" type="none"/>
                      <a:tailEnd len="sm" w="sm" type="none"/>
                    </a:lnR>
                    <a:lnT cap="flat" cmpd="sng" w="9525">
                      <a:solidFill>
                        <a:srgbClr val="C0F922"/>
                      </a:solidFill>
                      <a:prstDash val="solid"/>
                      <a:round/>
                      <a:headEnd len="sm" w="sm" type="none"/>
                      <a:tailEnd len="sm" w="sm" type="none"/>
                    </a:lnT>
                    <a:lnB cap="flat" cmpd="sng" w="9525">
                      <a:solidFill>
                        <a:srgbClr val="202023"/>
                      </a:solidFill>
                      <a:prstDash val="solid"/>
                      <a:round/>
                      <a:headEnd len="sm" w="sm" type="none"/>
                      <a:tailEnd len="sm" w="sm" type="none"/>
                    </a:lnB>
                    <a:solidFill>
                      <a:srgbClr val="FFFFFF"/>
                    </a:solidFill>
                  </a:tcPr>
                </a:tc>
              </a:tr>
              <a:tr h="894850">
                <a:tc>
                  <a:txBody>
                    <a:bodyPr/>
                    <a:lstStyle/>
                    <a:p>
                      <a:pPr indent="0" lvl="0" marL="0" marR="0" rtl="0" algn="l">
                        <a:spcBef>
                          <a:spcPts val="0"/>
                        </a:spcBef>
                        <a:spcAft>
                          <a:spcPts val="0"/>
                        </a:spcAft>
                        <a:buNone/>
                      </a:pPr>
                      <a:r>
                        <a:rPr b="0" lang="en-US" sz="2000" u="none" cap="none" strike="noStrike">
                          <a:latin typeface="Times New Roman"/>
                          <a:ea typeface="Times New Roman"/>
                          <a:cs typeface="Times New Roman"/>
                          <a:sym typeface="Times New Roman"/>
                        </a:rPr>
                        <a:t>Return to the privileged EXEC mode.</a:t>
                      </a:r>
                      <a:endParaRPr/>
                    </a:p>
                  </a:txBody>
                  <a:tcPr marT="8125" marB="8125" marR="8125" marL="8125" anchor="ctr">
                    <a:lnL cap="flat" cmpd="sng" w="9525">
                      <a:solidFill>
                        <a:srgbClr val="C01723"/>
                      </a:solidFill>
                      <a:prstDash val="solid"/>
                      <a:round/>
                      <a:headEnd len="sm" w="sm" type="none"/>
                      <a:tailEnd len="sm" w="sm" type="none"/>
                    </a:lnL>
                    <a:lnR cap="flat" cmpd="sng" w="9525">
                      <a:solidFill>
                        <a:srgbClr val="202023"/>
                      </a:solidFill>
                      <a:prstDash val="solid"/>
                      <a:round/>
                      <a:headEnd len="sm" w="sm" type="none"/>
                      <a:tailEnd len="sm" w="sm" type="none"/>
                    </a:lnR>
                    <a:lnT cap="flat" cmpd="sng" w="9525">
                      <a:solidFill>
                        <a:srgbClr val="C01723"/>
                      </a:solidFill>
                      <a:prstDash val="solid"/>
                      <a:round/>
                      <a:headEnd len="sm" w="sm" type="none"/>
                      <a:tailEnd len="sm" w="sm" type="none"/>
                    </a:lnT>
                    <a:lnB cap="flat" cmpd="sng" w="9525">
                      <a:solidFill>
                        <a:srgbClr val="C01723"/>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000" u="none" cap="none" strike="noStrike">
                          <a:latin typeface="Times New Roman"/>
                          <a:ea typeface="Times New Roman"/>
                          <a:cs typeface="Times New Roman"/>
                          <a:sym typeface="Times New Roman"/>
                        </a:rPr>
                        <a:t>Switch(config-vlan)# </a:t>
                      </a:r>
                      <a:r>
                        <a:rPr b="1" lang="en-US" sz="2000" u="none" cap="none" strike="noStrike">
                          <a:latin typeface="Times New Roman"/>
                          <a:ea typeface="Times New Roman"/>
                          <a:cs typeface="Times New Roman"/>
                          <a:sym typeface="Times New Roman"/>
                        </a:rPr>
                        <a:t>end</a:t>
                      </a:r>
                      <a:endParaRPr b="0" sz="2000" u="none" cap="none" strike="noStrike">
                        <a:latin typeface="Times New Roman"/>
                        <a:ea typeface="Times New Roman"/>
                        <a:cs typeface="Times New Roman"/>
                        <a:sym typeface="Times New Roman"/>
                      </a:endParaRPr>
                    </a:p>
                  </a:txBody>
                  <a:tcPr marT="8125" marB="8125" marR="8125" marL="8125" anchor="ctr">
                    <a:lnL cap="flat" cmpd="sng" w="9525">
                      <a:solidFill>
                        <a:srgbClr val="202023"/>
                      </a:solidFill>
                      <a:prstDash val="solid"/>
                      <a:round/>
                      <a:headEnd len="sm" w="sm" type="none"/>
                      <a:tailEnd len="sm" w="sm" type="none"/>
                    </a:lnL>
                    <a:lnR cap="flat" cmpd="sng" w="9525">
                      <a:solidFill>
                        <a:srgbClr val="202023"/>
                      </a:solidFill>
                      <a:prstDash val="solid"/>
                      <a:round/>
                      <a:headEnd len="sm" w="sm" type="none"/>
                      <a:tailEnd len="sm" w="sm" type="none"/>
                    </a:lnR>
                    <a:lnT cap="flat" cmpd="sng" w="9525">
                      <a:solidFill>
                        <a:srgbClr val="202023"/>
                      </a:solidFill>
                      <a:prstDash val="solid"/>
                      <a:round/>
                      <a:headEnd len="sm" w="sm" type="none"/>
                      <a:tailEnd len="sm" w="sm" type="none"/>
                    </a:lnT>
                    <a:lnB cap="flat" cmpd="sng" w="9525">
                      <a:solidFill>
                        <a:srgbClr val="202023"/>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VLAN Creation Example</a:t>
            </a:r>
            <a:endParaRPr/>
          </a:p>
        </p:txBody>
      </p:sp>
      <p:sp>
        <p:nvSpPr>
          <p:cNvPr id="117" name="Google Shape;117;p1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t>In the topology, the student computer (PC2) has not been associated with a VLAN yet, but it does have an IP address of 172.17.20.22, which belongs to VLAN 20.</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US" sz="1800"/>
              <a:t>S1# configure terminal</a:t>
            </a:r>
            <a:endParaRPr/>
          </a:p>
          <a:p>
            <a:pPr indent="-342900" lvl="0" marL="342900" rtl="0" algn="l">
              <a:spcBef>
                <a:spcPts val="360"/>
              </a:spcBef>
              <a:spcAft>
                <a:spcPts val="0"/>
              </a:spcAft>
              <a:buClr>
                <a:schemeClr val="dk1"/>
              </a:buClr>
              <a:buSzPts val="1800"/>
              <a:buChar char="•"/>
            </a:pPr>
            <a:r>
              <a:rPr lang="en-US" sz="1800"/>
              <a:t>S1(config)# vlan 20</a:t>
            </a:r>
            <a:endParaRPr/>
          </a:p>
          <a:p>
            <a:pPr indent="-342900" lvl="0" marL="342900" rtl="0" algn="l">
              <a:spcBef>
                <a:spcPts val="360"/>
              </a:spcBef>
              <a:spcAft>
                <a:spcPts val="0"/>
              </a:spcAft>
              <a:buClr>
                <a:schemeClr val="dk1"/>
              </a:buClr>
              <a:buSzPts val="1800"/>
              <a:buChar char="•"/>
            </a:pPr>
            <a:r>
              <a:rPr lang="en-US" sz="1800"/>
              <a:t>S1(config-vlan)# name student</a:t>
            </a:r>
            <a:endParaRPr/>
          </a:p>
          <a:p>
            <a:pPr indent="-342900" lvl="0" marL="342900" rtl="0" algn="l">
              <a:spcBef>
                <a:spcPts val="360"/>
              </a:spcBef>
              <a:spcAft>
                <a:spcPts val="0"/>
              </a:spcAft>
              <a:buClr>
                <a:schemeClr val="dk1"/>
              </a:buClr>
              <a:buSzPts val="1800"/>
              <a:buChar char="•"/>
            </a:pPr>
            <a:r>
              <a:rPr lang="en-US" sz="1800"/>
              <a:t>S1(config-vlan)# end</a:t>
            </a:r>
            <a:endParaRPr/>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0" lvl="0" marL="0" rtl="0" algn="r">
              <a:spcBef>
                <a:spcPts val="360"/>
              </a:spcBef>
              <a:spcAft>
                <a:spcPts val="0"/>
              </a:spcAft>
              <a:buClr>
                <a:schemeClr val="dk1"/>
              </a:buClr>
              <a:buSzPts val="1800"/>
              <a:buNone/>
            </a:pPr>
            <a:r>
              <a:rPr lang="en-US" sz="1800"/>
              <a:t>Figure 3 VLAN Creation Example</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US" sz="1800"/>
              <a:t>The example shows how the student VLAN (VLAN 20) is configured on switch S1.</a:t>
            </a:r>
            <a:endParaRPr/>
          </a:p>
          <a:p>
            <a:pPr indent="-228600" lvl="0" marL="342900" rtl="0" algn="l">
              <a:spcBef>
                <a:spcPts val="360"/>
              </a:spcBef>
              <a:spcAft>
                <a:spcPts val="0"/>
              </a:spcAft>
              <a:buClr>
                <a:schemeClr val="dk1"/>
              </a:buClr>
              <a:buSzPts val="1800"/>
              <a:buNone/>
            </a:pPr>
            <a:r>
              <a:t/>
            </a:r>
            <a:endParaRPr sz="1800"/>
          </a:p>
        </p:txBody>
      </p:sp>
      <p:pic>
        <p:nvPicPr>
          <p:cNvPr id="118" name="Google Shape;118;p11"/>
          <p:cNvPicPr preferRelativeResize="0"/>
          <p:nvPr/>
        </p:nvPicPr>
        <p:blipFill rotWithShape="1">
          <a:blip r:embed="rId3">
            <a:alphaModFix/>
          </a:blip>
          <a:srcRect b="0" l="0" r="0" t="0"/>
          <a:stretch/>
        </p:blipFill>
        <p:spPr>
          <a:xfrm>
            <a:off x="3733800" y="1971675"/>
            <a:ext cx="5105400" cy="267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Verify VLAN Information</a:t>
            </a:r>
            <a:endParaRPr/>
          </a:p>
        </p:txBody>
      </p:sp>
      <p:sp>
        <p:nvSpPr>
          <p:cNvPr id="124" name="Google Shape;124;p1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After a VLAN is configured, VLAN configurations can be validated using Cisco IOS show commands.</a:t>
            </a:r>
            <a:endParaRPr/>
          </a:p>
          <a:p>
            <a:pPr indent="-342900" lvl="0" marL="342900" rtl="0" algn="just">
              <a:spcBef>
                <a:spcPts val="440"/>
              </a:spcBef>
              <a:spcAft>
                <a:spcPts val="0"/>
              </a:spcAft>
              <a:buClr>
                <a:schemeClr val="dk1"/>
              </a:buClr>
              <a:buSzPts val="2200"/>
              <a:buChar char="•"/>
            </a:pPr>
            <a:r>
              <a:rPr lang="en-US"/>
              <a:t>The show vlan command displays a list of all configured VLANs. The show vlan command can also be used with options. The complete syntax is show vlan [brief | id vlan-id | name vlan-name | summary].</a:t>
            </a:r>
            <a:endParaRPr/>
          </a:p>
          <a:p>
            <a:pPr indent="-203200" lvl="0" marL="342900" rtl="0" algn="just">
              <a:spcBef>
                <a:spcPts val="440"/>
              </a:spcBef>
              <a:spcAft>
                <a:spcPts val="0"/>
              </a:spcAft>
              <a:buClr>
                <a:schemeClr val="dk1"/>
              </a:buClr>
              <a:buSzPts val="2200"/>
              <a:buNone/>
            </a:pPr>
            <a:r>
              <a:t/>
            </a:r>
            <a:endParaRPr/>
          </a:p>
        </p:txBody>
      </p:sp>
      <p:graphicFrame>
        <p:nvGraphicFramePr>
          <p:cNvPr id="125" name="Google Shape;125;p12"/>
          <p:cNvGraphicFramePr/>
          <p:nvPr/>
        </p:nvGraphicFramePr>
        <p:xfrm>
          <a:off x="914400" y="3581400"/>
          <a:ext cx="3000000" cy="3000000"/>
        </p:xfrm>
        <a:graphic>
          <a:graphicData uri="http://schemas.openxmlformats.org/drawingml/2006/table">
            <a:tbl>
              <a:tblPr>
                <a:noFill/>
                <a:tableStyleId>{D29CF5B4-2D25-4B5D-9442-B2F8AC654566}</a:tableStyleId>
              </a:tblPr>
              <a:tblGrid>
                <a:gridCol w="3483425"/>
                <a:gridCol w="4136575"/>
              </a:tblGrid>
              <a:tr h="381000">
                <a:tc>
                  <a:txBody>
                    <a:bodyPr/>
                    <a:lstStyle/>
                    <a:p>
                      <a:pPr indent="0" lvl="0" marL="0" marR="0" rtl="0" algn="l">
                        <a:spcBef>
                          <a:spcPts val="0"/>
                        </a:spcBef>
                        <a:spcAft>
                          <a:spcPts val="0"/>
                        </a:spcAft>
                        <a:buNone/>
                      </a:pPr>
                      <a:r>
                        <a:rPr lang="en-US" sz="1400" u="none" cap="none" strike="noStrike">
                          <a:solidFill>
                            <a:schemeClr val="dk1"/>
                          </a:solidFill>
                          <a:highlight>
                            <a:srgbClr val="F2F2F2"/>
                          </a:highlight>
                          <a:latin typeface="Times New Roman"/>
                          <a:ea typeface="Times New Roman"/>
                          <a:cs typeface="Times New Roman"/>
                          <a:sym typeface="Times New Roman"/>
                        </a:rPr>
                        <a:t>Task</a:t>
                      </a:r>
                      <a:endParaRPr/>
                    </a:p>
                  </a:txBody>
                  <a:tcPr marT="14650" marB="14650" marR="14650" marL="14650" anchor="ctr">
                    <a:lnL cap="flat" cmpd="sng" w="9525">
                      <a:solidFill>
                        <a:srgbClr val="E00E22"/>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E00E22"/>
                      </a:solidFill>
                      <a:prstDash val="solid"/>
                      <a:round/>
                      <a:headEnd len="sm" w="sm" type="none"/>
                      <a:tailEnd len="sm" w="sm" type="none"/>
                    </a:lnT>
                    <a:lnB cap="flat" cmpd="sng" w="9525">
                      <a:solidFill>
                        <a:srgbClr val="800F2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u="none" cap="none" strike="noStrike">
                          <a:solidFill>
                            <a:schemeClr val="dk1"/>
                          </a:solidFill>
                          <a:highlight>
                            <a:srgbClr val="F2F2F2"/>
                          </a:highlight>
                          <a:latin typeface="Times New Roman"/>
                          <a:ea typeface="Times New Roman"/>
                          <a:cs typeface="Times New Roman"/>
                          <a:sym typeface="Times New Roman"/>
                        </a:rPr>
                        <a:t>Command Option</a:t>
                      </a:r>
                      <a:endParaRPr/>
                    </a:p>
                  </a:txBody>
                  <a:tcPr marT="14650" marB="14650" marR="14650" marL="146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200A22"/>
                      </a:solidFill>
                      <a:prstDash val="solid"/>
                      <a:round/>
                      <a:headEnd len="sm" w="sm" type="none"/>
                      <a:tailEnd len="sm" w="sm" type="none"/>
                    </a:lnB>
                    <a:solidFill>
                      <a:srgbClr val="F2F2F2"/>
                    </a:solidFill>
                  </a:tcPr>
                </a:tc>
              </a:tr>
              <a:tr h="533400">
                <a:tc>
                  <a:txBody>
                    <a:bodyPr/>
                    <a:lstStyle/>
                    <a:p>
                      <a:pPr indent="0" lvl="0" marL="0" marR="0" rtl="0" algn="l">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Display VLAN name, status, and its ports one VLAN per line.</a:t>
                      </a:r>
                      <a:endParaRPr/>
                    </a:p>
                  </a:txBody>
                  <a:tcPr marT="14650" marB="14650" marR="14650" marL="14650" anchor="ctr">
                    <a:lnL cap="flat" cmpd="sng" w="9525">
                      <a:solidFill>
                        <a:srgbClr val="800F22"/>
                      </a:solidFill>
                      <a:prstDash val="solid"/>
                      <a:round/>
                      <a:headEnd len="sm" w="sm" type="none"/>
                      <a:tailEnd len="sm" w="sm" type="none"/>
                    </a:lnL>
                    <a:lnR cap="flat" cmpd="sng" w="9525">
                      <a:solidFill>
                        <a:srgbClr val="200A22"/>
                      </a:solidFill>
                      <a:prstDash val="solid"/>
                      <a:round/>
                      <a:headEnd len="sm" w="sm" type="none"/>
                      <a:tailEnd len="sm" w="sm" type="none"/>
                    </a:lnR>
                    <a:lnT cap="flat" cmpd="sng" w="9525">
                      <a:solidFill>
                        <a:srgbClr val="800F22"/>
                      </a:solidFill>
                      <a:prstDash val="solid"/>
                      <a:round/>
                      <a:headEnd len="sm" w="sm" type="none"/>
                      <a:tailEnd len="sm" w="sm" type="none"/>
                    </a:lnT>
                    <a:lnB cap="flat" cmpd="sng" w="9525">
                      <a:solidFill>
                        <a:srgbClr val="80182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400" u="none" cap="none" strike="noStrike">
                          <a:solidFill>
                            <a:schemeClr val="dk1"/>
                          </a:solidFill>
                          <a:latin typeface="Times New Roman"/>
                          <a:ea typeface="Times New Roman"/>
                          <a:cs typeface="Times New Roman"/>
                          <a:sym typeface="Times New Roman"/>
                        </a:rPr>
                        <a:t>brief</a:t>
                      </a:r>
                      <a:endParaRPr b="0" sz="1400" u="none" cap="none" strike="noStrike">
                        <a:solidFill>
                          <a:schemeClr val="dk1"/>
                        </a:solidFill>
                        <a:latin typeface="Times New Roman"/>
                        <a:ea typeface="Times New Roman"/>
                        <a:cs typeface="Times New Roman"/>
                        <a:sym typeface="Times New Roman"/>
                      </a:endParaRPr>
                    </a:p>
                  </a:txBody>
                  <a:tcPr marT="14650" marB="14650" marR="14650" marL="14650" anchor="ctr">
                    <a:lnL cap="flat" cmpd="sng" w="9525">
                      <a:solidFill>
                        <a:srgbClr val="200A22"/>
                      </a:solidFill>
                      <a:prstDash val="solid"/>
                      <a:round/>
                      <a:headEnd len="sm" w="sm" type="none"/>
                      <a:tailEnd len="sm" w="sm" type="none"/>
                    </a:lnL>
                    <a:lnR cap="flat" cmpd="sng" w="9525">
                      <a:solidFill>
                        <a:srgbClr val="200A22"/>
                      </a:solidFill>
                      <a:prstDash val="solid"/>
                      <a:round/>
                      <a:headEnd len="sm" w="sm" type="none"/>
                      <a:tailEnd len="sm" w="sm" type="none"/>
                    </a:lnR>
                    <a:lnT cap="flat" cmpd="sng" w="9525">
                      <a:solidFill>
                        <a:srgbClr val="200A22"/>
                      </a:solidFill>
                      <a:prstDash val="solid"/>
                      <a:round/>
                      <a:headEnd len="sm" w="sm" type="none"/>
                      <a:tailEnd len="sm" w="sm" type="none"/>
                    </a:lnT>
                    <a:lnB cap="flat" cmpd="sng" w="9525">
                      <a:solidFill>
                        <a:srgbClr val="809B21"/>
                      </a:solidFill>
                      <a:prstDash val="solid"/>
                      <a:round/>
                      <a:headEnd len="sm" w="sm" type="none"/>
                      <a:tailEnd len="sm" w="sm" type="none"/>
                    </a:lnB>
                    <a:solidFill>
                      <a:srgbClr val="FFFFFF"/>
                    </a:solidFill>
                  </a:tcPr>
                </a:tc>
              </a:tr>
              <a:tr h="533400">
                <a:tc>
                  <a:txBody>
                    <a:bodyPr/>
                    <a:lstStyle/>
                    <a:p>
                      <a:pPr indent="0" lvl="0" marL="0" marR="0" rtl="0" algn="l">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Display information about the identified VLAN ID number. For </a:t>
                      </a:r>
                      <a:r>
                        <a:rPr b="0" i="1" lang="en-US" sz="1400" u="none" cap="none" strike="noStrike">
                          <a:solidFill>
                            <a:schemeClr val="dk1"/>
                          </a:solidFill>
                          <a:latin typeface="Times New Roman"/>
                          <a:ea typeface="Times New Roman"/>
                          <a:cs typeface="Times New Roman"/>
                          <a:sym typeface="Times New Roman"/>
                        </a:rPr>
                        <a:t>vlan-id</a:t>
                      </a:r>
                      <a:r>
                        <a:rPr b="0" lang="en-US" sz="1400" u="none" cap="none" strike="noStrike">
                          <a:solidFill>
                            <a:schemeClr val="dk1"/>
                          </a:solidFill>
                          <a:latin typeface="Times New Roman"/>
                          <a:ea typeface="Times New Roman"/>
                          <a:cs typeface="Times New Roman"/>
                          <a:sym typeface="Times New Roman"/>
                        </a:rPr>
                        <a:t>, the range is 1 to 4094.</a:t>
                      </a:r>
                      <a:endParaRPr/>
                    </a:p>
                  </a:txBody>
                  <a:tcPr marT="14650" marB="14650" marR="14650" marL="14650" anchor="ctr">
                    <a:lnL cap="flat" cmpd="sng" w="9525">
                      <a:solidFill>
                        <a:srgbClr val="801822"/>
                      </a:solidFill>
                      <a:prstDash val="solid"/>
                      <a:round/>
                      <a:headEnd len="sm" w="sm" type="none"/>
                      <a:tailEnd len="sm" w="sm" type="none"/>
                    </a:lnL>
                    <a:lnR cap="flat" cmpd="sng" w="9525">
                      <a:solidFill>
                        <a:srgbClr val="809B21"/>
                      </a:solidFill>
                      <a:prstDash val="solid"/>
                      <a:round/>
                      <a:headEnd len="sm" w="sm" type="none"/>
                      <a:tailEnd len="sm" w="sm" type="none"/>
                    </a:lnR>
                    <a:lnT cap="flat" cmpd="sng" w="9525">
                      <a:solidFill>
                        <a:srgbClr val="801822"/>
                      </a:solidFill>
                      <a:prstDash val="solid"/>
                      <a:round/>
                      <a:headEnd len="sm" w="sm" type="none"/>
                      <a:tailEnd len="sm" w="sm" type="none"/>
                    </a:lnT>
                    <a:lnB cap="flat" cmpd="sng" w="9525">
                      <a:solidFill>
                        <a:srgbClr val="E0A12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400" u="none" cap="none" strike="noStrike">
                          <a:solidFill>
                            <a:schemeClr val="dk1"/>
                          </a:solidFill>
                          <a:latin typeface="Times New Roman"/>
                          <a:ea typeface="Times New Roman"/>
                          <a:cs typeface="Times New Roman"/>
                          <a:sym typeface="Times New Roman"/>
                        </a:rPr>
                        <a:t>id</a:t>
                      </a:r>
                      <a:r>
                        <a:rPr b="0" lang="en-US" sz="1400" u="none" cap="none" strike="noStrike">
                          <a:solidFill>
                            <a:schemeClr val="dk1"/>
                          </a:solidFill>
                          <a:latin typeface="Times New Roman"/>
                          <a:ea typeface="Times New Roman"/>
                          <a:cs typeface="Times New Roman"/>
                          <a:sym typeface="Times New Roman"/>
                        </a:rPr>
                        <a:t> </a:t>
                      </a:r>
                      <a:r>
                        <a:rPr b="0" i="1" lang="en-US" sz="1400" u="none" cap="none" strike="noStrike">
                          <a:solidFill>
                            <a:schemeClr val="dk1"/>
                          </a:solidFill>
                          <a:latin typeface="Times New Roman"/>
                          <a:ea typeface="Times New Roman"/>
                          <a:cs typeface="Times New Roman"/>
                          <a:sym typeface="Times New Roman"/>
                        </a:rPr>
                        <a:t>vlan-id</a:t>
                      </a:r>
                      <a:endParaRPr b="0" sz="1400" u="none" cap="none" strike="noStrike">
                        <a:solidFill>
                          <a:schemeClr val="dk1"/>
                        </a:solidFill>
                        <a:latin typeface="Times New Roman"/>
                        <a:ea typeface="Times New Roman"/>
                        <a:cs typeface="Times New Roman"/>
                        <a:sym typeface="Times New Roman"/>
                      </a:endParaRPr>
                    </a:p>
                  </a:txBody>
                  <a:tcPr marT="14650" marB="14650" marR="14650" marL="14650" anchor="ctr">
                    <a:lnL cap="flat" cmpd="sng" w="9525">
                      <a:solidFill>
                        <a:srgbClr val="809B21"/>
                      </a:solidFill>
                      <a:prstDash val="solid"/>
                      <a:round/>
                      <a:headEnd len="sm" w="sm" type="none"/>
                      <a:tailEnd len="sm" w="sm" type="none"/>
                    </a:lnL>
                    <a:lnR cap="flat" cmpd="sng" w="9525">
                      <a:solidFill>
                        <a:srgbClr val="809B21"/>
                      </a:solidFill>
                      <a:prstDash val="solid"/>
                      <a:round/>
                      <a:headEnd len="sm" w="sm" type="none"/>
                      <a:tailEnd len="sm" w="sm" type="none"/>
                    </a:lnR>
                    <a:lnT cap="flat" cmpd="sng" w="9525">
                      <a:solidFill>
                        <a:srgbClr val="809B21"/>
                      </a:solidFill>
                      <a:prstDash val="solid"/>
                      <a:round/>
                      <a:headEnd len="sm" w="sm" type="none"/>
                      <a:tailEnd len="sm" w="sm" type="none"/>
                    </a:lnT>
                    <a:lnB cap="flat" cmpd="sng" w="9525">
                      <a:solidFill>
                        <a:srgbClr val="A0B121"/>
                      </a:solidFill>
                      <a:prstDash val="solid"/>
                      <a:round/>
                      <a:headEnd len="sm" w="sm" type="none"/>
                      <a:tailEnd len="sm" w="sm" type="none"/>
                    </a:lnB>
                    <a:solidFill>
                      <a:srgbClr val="FFFFFF"/>
                    </a:solidFill>
                  </a:tcPr>
                </a:tc>
              </a:tr>
              <a:tr h="609600">
                <a:tc>
                  <a:txBody>
                    <a:bodyPr/>
                    <a:lstStyle/>
                    <a:p>
                      <a:pPr indent="0" lvl="0" marL="0" marR="0" rtl="0" algn="l">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Display information about the identified VLAN name. The </a:t>
                      </a:r>
                      <a:r>
                        <a:rPr b="0" i="1" lang="en-US" sz="1400" u="none" cap="none" strike="noStrike">
                          <a:solidFill>
                            <a:schemeClr val="dk1"/>
                          </a:solidFill>
                          <a:latin typeface="Times New Roman"/>
                          <a:ea typeface="Times New Roman"/>
                          <a:cs typeface="Times New Roman"/>
                          <a:sym typeface="Times New Roman"/>
                        </a:rPr>
                        <a:t>vlan-name</a:t>
                      </a:r>
                      <a:r>
                        <a:rPr b="0" lang="en-US" sz="1400" u="none" cap="none" strike="noStrike">
                          <a:solidFill>
                            <a:schemeClr val="dk1"/>
                          </a:solidFill>
                          <a:latin typeface="Times New Roman"/>
                          <a:ea typeface="Times New Roman"/>
                          <a:cs typeface="Times New Roman"/>
                          <a:sym typeface="Times New Roman"/>
                        </a:rPr>
                        <a:t> is an ASCII string from 1 to 32 characters.</a:t>
                      </a:r>
                      <a:endParaRPr/>
                    </a:p>
                  </a:txBody>
                  <a:tcPr marT="14650" marB="14650" marR="14650" marL="14650" anchor="ctr">
                    <a:lnL cap="flat" cmpd="sng" w="9525">
                      <a:solidFill>
                        <a:srgbClr val="E0A121"/>
                      </a:solidFill>
                      <a:prstDash val="solid"/>
                      <a:round/>
                      <a:headEnd len="sm" w="sm" type="none"/>
                      <a:tailEnd len="sm" w="sm" type="none"/>
                    </a:lnL>
                    <a:lnR cap="flat" cmpd="sng" w="9525">
                      <a:solidFill>
                        <a:srgbClr val="A0B121"/>
                      </a:solidFill>
                      <a:prstDash val="solid"/>
                      <a:round/>
                      <a:headEnd len="sm" w="sm" type="none"/>
                      <a:tailEnd len="sm" w="sm" type="none"/>
                    </a:lnR>
                    <a:lnT cap="flat" cmpd="sng" w="9525">
                      <a:solidFill>
                        <a:srgbClr val="E0A121"/>
                      </a:solidFill>
                      <a:prstDash val="solid"/>
                      <a:round/>
                      <a:headEnd len="sm" w="sm" type="none"/>
                      <a:tailEnd len="sm" w="sm" type="none"/>
                    </a:lnT>
                    <a:lnB cap="flat" cmpd="sng" w="9525">
                      <a:solidFill>
                        <a:srgbClr val="60AE2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400" u="none" cap="none" strike="noStrike">
                          <a:solidFill>
                            <a:schemeClr val="dk1"/>
                          </a:solidFill>
                          <a:latin typeface="Times New Roman"/>
                          <a:ea typeface="Times New Roman"/>
                          <a:cs typeface="Times New Roman"/>
                          <a:sym typeface="Times New Roman"/>
                        </a:rPr>
                        <a:t>name</a:t>
                      </a:r>
                      <a:r>
                        <a:rPr b="0" lang="en-US" sz="1400" u="none" cap="none" strike="noStrike">
                          <a:solidFill>
                            <a:schemeClr val="dk1"/>
                          </a:solidFill>
                          <a:latin typeface="Times New Roman"/>
                          <a:ea typeface="Times New Roman"/>
                          <a:cs typeface="Times New Roman"/>
                          <a:sym typeface="Times New Roman"/>
                        </a:rPr>
                        <a:t> </a:t>
                      </a:r>
                      <a:r>
                        <a:rPr b="0" i="1" lang="en-US" sz="1400" u="none" cap="none" strike="noStrike">
                          <a:solidFill>
                            <a:schemeClr val="dk1"/>
                          </a:solidFill>
                          <a:latin typeface="Times New Roman"/>
                          <a:ea typeface="Times New Roman"/>
                          <a:cs typeface="Times New Roman"/>
                          <a:sym typeface="Times New Roman"/>
                        </a:rPr>
                        <a:t>vlan-name</a:t>
                      </a:r>
                      <a:endParaRPr b="0" sz="1400" u="none" cap="none" strike="noStrike">
                        <a:solidFill>
                          <a:schemeClr val="dk1"/>
                        </a:solidFill>
                        <a:latin typeface="Times New Roman"/>
                        <a:ea typeface="Times New Roman"/>
                        <a:cs typeface="Times New Roman"/>
                        <a:sym typeface="Times New Roman"/>
                      </a:endParaRPr>
                    </a:p>
                  </a:txBody>
                  <a:tcPr marT="14650" marB="14650" marR="14650" marL="14650" anchor="ctr">
                    <a:lnL cap="flat" cmpd="sng" w="9525">
                      <a:solidFill>
                        <a:srgbClr val="A0B121"/>
                      </a:solidFill>
                      <a:prstDash val="solid"/>
                      <a:round/>
                      <a:headEnd len="sm" w="sm" type="none"/>
                      <a:tailEnd len="sm" w="sm" type="none"/>
                    </a:lnL>
                    <a:lnR cap="flat" cmpd="sng" w="9525">
                      <a:solidFill>
                        <a:srgbClr val="A0B121"/>
                      </a:solidFill>
                      <a:prstDash val="solid"/>
                      <a:round/>
                      <a:headEnd len="sm" w="sm" type="none"/>
                      <a:tailEnd len="sm" w="sm" type="none"/>
                    </a:lnR>
                    <a:lnT cap="flat" cmpd="sng" w="9525">
                      <a:solidFill>
                        <a:srgbClr val="A0B121"/>
                      </a:solidFill>
                      <a:prstDash val="solid"/>
                      <a:round/>
                      <a:headEnd len="sm" w="sm" type="none"/>
                      <a:tailEnd len="sm" w="sm" type="none"/>
                    </a:lnT>
                    <a:lnB cap="flat" cmpd="sng" w="9525">
                      <a:solidFill>
                        <a:srgbClr val="E0B121"/>
                      </a:solidFill>
                      <a:prstDash val="solid"/>
                      <a:round/>
                      <a:headEnd len="sm" w="sm" type="none"/>
                      <a:tailEnd len="sm" w="sm" type="none"/>
                    </a:lnB>
                    <a:solidFill>
                      <a:srgbClr val="FFFFFF"/>
                    </a:solidFill>
                  </a:tcPr>
                </a:tc>
              </a:tr>
              <a:tr h="421475">
                <a:tc>
                  <a:txBody>
                    <a:bodyPr/>
                    <a:lstStyle/>
                    <a:p>
                      <a:pPr indent="0" lvl="0" marL="0" marR="0" rtl="0" algn="l">
                        <a:spcBef>
                          <a:spcPts val="0"/>
                        </a:spcBef>
                        <a:spcAft>
                          <a:spcPts val="0"/>
                        </a:spcAft>
                        <a:buNone/>
                      </a:pPr>
                      <a:r>
                        <a:rPr b="0" lang="en-US" sz="1400" u="none" cap="none" strike="noStrike">
                          <a:solidFill>
                            <a:schemeClr val="dk1"/>
                          </a:solidFill>
                          <a:latin typeface="Times New Roman"/>
                          <a:ea typeface="Times New Roman"/>
                          <a:cs typeface="Times New Roman"/>
                          <a:sym typeface="Times New Roman"/>
                        </a:rPr>
                        <a:t>Display VLAN summary information.</a:t>
                      </a:r>
                      <a:endParaRPr/>
                    </a:p>
                  </a:txBody>
                  <a:tcPr marT="14650" marB="14650" marR="14650" marL="14650" anchor="ctr">
                    <a:lnL cap="flat" cmpd="sng" w="9525">
                      <a:solidFill>
                        <a:srgbClr val="60AE21"/>
                      </a:solidFill>
                      <a:prstDash val="solid"/>
                      <a:round/>
                      <a:headEnd len="sm" w="sm" type="none"/>
                      <a:tailEnd len="sm" w="sm" type="none"/>
                    </a:lnL>
                    <a:lnR cap="flat" cmpd="sng" w="9525">
                      <a:solidFill>
                        <a:srgbClr val="E0B121"/>
                      </a:solidFill>
                      <a:prstDash val="solid"/>
                      <a:round/>
                      <a:headEnd len="sm" w="sm" type="none"/>
                      <a:tailEnd len="sm" w="sm" type="none"/>
                    </a:lnR>
                    <a:lnT cap="flat" cmpd="sng" w="9525">
                      <a:solidFill>
                        <a:srgbClr val="60AE21"/>
                      </a:solidFill>
                      <a:prstDash val="solid"/>
                      <a:round/>
                      <a:headEnd len="sm" w="sm" type="none"/>
                      <a:tailEnd len="sm" w="sm" type="none"/>
                    </a:lnT>
                    <a:lnB cap="flat" cmpd="sng" w="9525">
                      <a:solidFill>
                        <a:srgbClr val="60AE2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400" u="none" cap="none" strike="noStrike">
                          <a:solidFill>
                            <a:schemeClr val="dk1"/>
                          </a:solidFill>
                          <a:latin typeface="Times New Roman"/>
                          <a:ea typeface="Times New Roman"/>
                          <a:cs typeface="Times New Roman"/>
                          <a:sym typeface="Times New Roman"/>
                        </a:rPr>
                        <a:t>summary</a:t>
                      </a:r>
                      <a:endParaRPr b="0" sz="1400" u="none" cap="none" strike="noStrike">
                        <a:solidFill>
                          <a:schemeClr val="dk1"/>
                        </a:solidFill>
                        <a:latin typeface="Times New Roman"/>
                        <a:ea typeface="Times New Roman"/>
                        <a:cs typeface="Times New Roman"/>
                        <a:sym typeface="Times New Roman"/>
                      </a:endParaRPr>
                    </a:p>
                  </a:txBody>
                  <a:tcPr marT="14650" marB="14650" marR="14650" marL="14650" anchor="ctr">
                    <a:lnL cap="flat" cmpd="sng" w="9525">
                      <a:solidFill>
                        <a:srgbClr val="E0B121"/>
                      </a:solidFill>
                      <a:prstDash val="solid"/>
                      <a:round/>
                      <a:headEnd len="sm" w="sm" type="none"/>
                      <a:tailEnd len="sm" w="sm" type="none"/>
                    </a:lnL>
                    <a:lnR cap="flat" cmpd="sng" w="9525">
                      <a:solidFill>
                        <a:srgbClr val="E0B121"/>
                      </a:solidFill>
                      <a:prstDash val="solid"/>
                      <a:round/>
                      <a:headEnd len="sm" w="sm" type="none"/>
                      <a:tailEnd len="sm" w="sm" type="none"/>
                    </a:lnR>
                    <a:lnT cap="flat" cmpd="sng" w="9525">
                      <a:solidFill>
                        <a:srgbClr val="E0B121"/>
                      </a:solidFill>
                      <a:prstDash val="solid"/>
                      <a:round/>
                      <a:headEnd len="sm" w="sm" type="none"/>
                      <a:tailEnd len="sm" w="sm" type="none"/>
                    </a:lnT>
                    <a:lnB cap="flat" cmpd="sng" w="9525">
                      <a:solidFill>
                        <a:srgbClr val="E0B12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Verify VLAN Information</a:t>
            </a:r>
            <a:endParaRPr/>
          </a:p>
        </p:txBody>
      </p:sp>
      <p:sp>
        <p:nvSpPr>
          <p:cNvPr id="131" name="Google Shape;131;p13"/>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The show vlan summary command displays the count of all configured VLANs.</a:t>
            </a:r>
            <a:endParaRPr/>
          </a:p>
          <a:p>
            <a:pPr indent="-285750" lvl="1" marL="742950" rtl="0" algn="just">
              <a:spcBef>
                <a:spcPts val="360"/>
              </a:spcBef>
              <a:spcAft>
                <a:spcPts val="0"/>
              </a:spcAft>
              <a:buClr>
                <a:schemeClr val="dk1"/>
              </a:buClr>
              <a:buSzPts val="1800"/>
              <a:buChar char="–"/>
            </a:pPr>
            <a:r>
              <a:rPr lang="en-US" sz="1800"/>
              <a:t>S1# show vlan summary</a:t>
            </a:r>
            <a:endParaRPr/>
          </a:p>
          <a:p>
            <a:pPr indent="-285750" lvl="1" marL="742950" rtl="0" algn="just">
              <a:spcBef>
                <a:spcPts val="360"/>
              </a:spcBef>
              <a:spcAft>
                <a:spcPts val="0"/>
              </a:spcAft>
              <a:buClr>
                <a:schemeClr val="dk1"/>
              </a:buClr>
              <a:buSzPts val="1800"/>
              <a:buChar char="–"/>
            </a:pPr>
            <a:r>
              <a:rPr lang="en-US" sz="1800"/>
              <a:t>Number of existing VLANs              : 7</a:t>
            </a:r>
            <a:endParaRPr/>
          </a:p>
          <a:p>
            <a:pPr indent="-285750" lvl="1" marL="742950" rtl="0" algn="just">
              <a:spcBef>
                <a:spcPts val="360"/>
              </a:spcBef>
              <a:spcAft>
                <a:spcPts val="0"/>
              </a:spcAft>
              <a:buClr>
                <a:schemeClr val="dk1"/>
              </a:buClr>
              <a:buSzPts val="1800"/>
              <a:buChar char="–"/>
            </a:pPr>
            <a:r>
              <a:rPr lang="en-US" sz="1800"/>
              <a:t>Number of existing VTP VLANs          : 7</a:t>
            </a:r>
            <a:endParaRPr/>
          </a:p>
          <a:p>
            <a:pPr indent="-285750" lvl="1" marL="742950" rtl="0" algn="just">
              <a:spcBef>
                <a:spcPts val="360"/>
              </a:spcBef>
              <a:spcAft>
                <a:spcPts val="0"/>
              </a:spcAft>
              <a:buClr>
                <a:schemeClr val="dk1"/>
              </a:buClr>
              <a:buSzPts val="1800"/>
              <a:buChar char="–"/>
            </a:pPr>
            <a:r>
              <a:rPr lang="en-US" sz="1800"/>
              <a:t>Number of existing extended VLANS     : 0</a:t>
            </a:r>
            <a:endParaRPr sz="1800"/>
          </a:p>
          <a:p>
            <a:pPr indent="-342900" lvl="0" marL="342900" rtl="0" algn="just">
              <a:spcBef>
                <a:spcPts val="440"/>
              </a:spcBef>
              <a:spcAft>
                <a:spcPts val="0"/>
              </a:spcAft>
              <a:buClr>
                <a:schemeClr val="dk1"/>
              </a:buClr>
              <a:buSzPts val="2200"/>
              <a:buChar char="•"/>
            </a:pPr>
            <a:r>
              <a:rPr lang="en-US"/>
              <a:t>Other useful commands are the </a:t>
            </a:r>
            <a:endParaRPr/>
          </a:p>
          <a:p>
            <a:pPr indent="-285750" lvl="1" marL="742950" rtl="0" algn="just">
              <a:spcBef>
                <a:spcPts val="440"/>
              </a:spcBef>
              <a:spcAft>
                <a:spcPts val="0"/>
              </a:spcAft>
              <a:buClr>
                <a:schemeClr val="dk1"/>
              </a:buClr>
              <a:buSzPts val="2200"/>
              <a:buChar char="–"/>
            </a:pPr>
            <a:r>
              <a:rPr lang="en-US"/>
              <a:t>show interfaces </a:t>
            </a:r>
            <a:r>
              <a:rPr i="1" lang="en-US"/>
              <a:t>interface-id</a:t>
            </a:r>
            <a:r>
              <a:rPr lang="en-US"/>
              <a:t> </a:t>
            </a:r>
            <a:endParaRPr/>
          </a:p>
          <a:p>
            <a:pPr indent="-285750" lvl="1" marL="742950" rtl="0" algn="just">
              <a:spcBef>
                <a:spcPts val="440"/>
              </a:spcBef>
              <a:spcAft>
                <a:spcPts val="0"/>
              </a:spcAft>
              <a:buClr>
                <a:schemeClr val="dk1"/>
              </a:buClr>
              <a:buSzPts val="2200"/>
              <a:buChar char="–"/>
            </a:pPr>
            <a:r>
              <a:rPr lang="en-US"/>
              <a:t>switchport </a:t>
            </a:r>
            <a:endParaRPr/>
          </a:p>
          <a:p>
            <a:pPr indent="-285750" lvl="1" marL="742950" rtl="0" algn="just">
              <a:spcBef>
                <a:spcPts val="440"/>
              </a:spcBef>
              <a:spcAft>
                <a:spcPts val="0"/>
              </a:spcAft>
              <a:buClr>
                <a:schemeClr val="dk1"/>
              </a:buClr>
              <a:buSzPts val="2200"/>
              <a:buChar char="–"/>
            </a:pPr>
            <a:r>
              <a:rPr lang="en-US"/>
              <a:t>show interfaces </a:t>
            </a:r>
            <a:r>
              <a:rPr i="1" lang="en-US"/>
              <a:t>vlan vlan-id</a:t>
            </a:r>
            <a:r>
              <a:rPr lang="en-US"/>
              <a:t> </a:t>
            </a:r>
            <a:endParaRPr/>
          </a:p>
          <a:p>
            <a:pPr indent="-342900" lvl="0" marL="342900" rtl="0" algn="just">
              <a:spcBef>
                <a:spcPts val="440"/>
              </a:spcBef>
              <a:spcAft>
                <a:spcPts val="0"/>
              </a:spcAft>
              <a:buClr>
                <a:schemeClr val="dk1"/>
              </a:buClr>
              <a:buSzPts val="2200"/>
              <a:buChar char="•"/>
            </a:pPr>
            <a:r>
              <a:rPr lang="en-US"/>
              <a:t>For example, the show interfaces fa0/18 switchport command can be used to confirm that the FastEthernet 0/18 port has been correctly assigned to data and voice VLANs.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Trunk Configuration Commands</a:t>
            </a:r>
            <a:endParaRPr/>
          </a:p>
        </p:txBody>
      </p:sp>
      <p:graphicFrame>
        <p:nvGraphicFramePr>
          <p:cNvPr id="137" name="Google Shape;137;p14"/>
          <p:cNvGraphicFramePr/>
          <p:nvPr/>
        </p:nvGraphicFramePr>
        <p:xfrm>
          <a:off x="838200" y="1349967"/>
          <a:ext cx="3000000" cy="3000000"/>
        </p:xfrm>
        <a:graphic>
          <a:graphicData uri="http://schemas.openxmlformats.org/drawingml/2006/table">
            <a:tbl>
              <a:tblPr>
                <a:noFill/>
                <a:tableStyleId>{D29CF5B4-2D25-4B5D-9442-B2F8AC654566}</a:tableStyleId>
              </a:tblPr>
              <a:tblGrid>
                <a:gridCol w="3886200"/>
                <a:gridCol w="3810000"/>
              </a:tblGrid>
              <a:tr h="282575">
                <a:tc>
                  <a:txBody>
                    <a:bodyPr/>
                    <a:lstStyle/>
                    <a:p>
                      <a:pPr indent="0" lvl="0" marL="0" marR="0" rtl="0" algn="l">
                        <a:spcBef>
                          <a:spcPts val="0"/>
                        </a:spcBef>
                        <a:spcAft>
                          <a:spcPts val="0"/>
                        </a:spcAft>
                        <a:buNone/>
                      </a:pPr>
                      <a:r>
                        <a:rPr b="1" lang="en-US" sz="1400" u="none" cap="none" strike="noStrike">
                          <a:highlight>
                            <a:srgbClr val="F2F2F2"/>
                          </a:highlight>
                          <a:latin typeface="Times New Roman"/>
                          <a:ea typeface="Times New Roman"/>
                          <a:cs typeface="Times New Roman"/>
                          <a:sym typeface="Times New Roman"/>
                        </a:rPr>
                        <a:t>Task</a:t>
                      </a:r>
                      <a:endParaRPr sz="1400" u="none" cap="none" strike="noStrike">
                        <a:highlight>
                          <a:srgbClr val="F2F2F2"/>
                        </a:highlight>
                        <a:latin typeface="Times New Roman"/>
                        <a:ea typeface="Times New Roman"/>
                        <a:cs typeface="Times New Roman"/>
                        <a:sym typeface="Times New Roman"/>
                      </a:endParaRPr>
                    </a:p>
                  </a:txBody>
                  <a:tcPr marT="4300" marB="4300" marR="4300" marL="4300" anchor="ctr">
                    <a:lnL cap="flat" cmpd="sng" w="9525">
                      <a:solidFill>
                        <a:srgbClr val="8069F8"/>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8069F8"/>
                      </a:solidFill>
                      <a:prstDash val="solid"/>
                      <a:round/>
                      <a:headEnd len="sm" w="sm" type="none"/>
                      <a:tailEnd len="sm" w="sm" type="none"/>
                    </a:lnT>
                    <a:lnB cap="flat" cmpd="sng" w="9525">
                      <a:solidFill>
                        <a:srgbClr val="406BF8"/>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1" lang="en-US" sz="1400" u="none" cap="none" strike="noStrike">
                          <a:highlight>
                            <a:srgbClr val="F2F2F2"/>
                          </a:highlight>
                          <a:latin typeface="Times New Roman"/>
                          <a:ea typeface="Times New Roman"/>
                          <a:cs typeface="Times New Roman"/>
                          <a:sym typeface="Times New Roman"/>
                        </a:rPr>
                        <a:t>IOS Command</a:t>
                      </a:r>
                      <a:endParaRPr sz="1400" u="none" cap="none" strike="noStrike">
                        <a:highlight>
                          <a:srgbClr val="F2F2F2"/>
                        </a:highlight>
                        <a:latin typeface="Times New Roman"/>
                        <a:ea typeface="Times New Roman"/>
                        <a:cs typeface="Times New Roman"/>
                        <a:sym typeface="Times New Roman"/>
                      </a:endParaRPr>
                    </a:p>
                  </a:txBody>
                  <a:tcPr marT="4300" marB="4300" marR="4300" marL="43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6067F8"/>
                      </a:solidFill>
                      <a:prstDash val="solid"/>
                      <a:round/>
                      <a:headEnd len="sm" w="sm" type="none"/>
                      <a:tailEnd len="sm" w="sm" type="none"/>
                    </a:lnB>
                    <a:solidFill>
                      <a:srgbClr val="F2F2F2"/>
                    </a:solidFill>
                  </a:tcPr>
                </a:tc>
              </a:tr>
              <a:tr h="474350">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Enter global configuration mode.</a:t>
                      </a:r>
                      <a:endParaRPr/>
                    </a:p>
                  </a:txBody>
                  <a:tcPr marT="4300" marB="4300" marR="4300" marL="4300" anchor="ctr">
                    <a:lnL cap="flat" cmpd="sng" w="9525">
                      <a:solidFill>
                        <a:srgbClr val="406BF8"/>
                      </a:solidFill>
                      <a:prstDash val="solid"/>
                      <a:round/>
                      <a:headEnd len="sm" w="sm" type="none"/>
                      <a:tailEnd len="sm" w="sm" type="none"/>
                    </a:lnL>
                    <a:lnR cap="flat" cmpd="sng" w="9525">
                      <a:solidFill>
                        <a:srgbClr val="6067F8"/>
                      </a:solidFill>
                      <a:prstDash val="solid"/>
                      <a:round/>
                      <a:headEnd len="sm" w="sm" type="none"/>
                      <a:tailEnd len="sm" w="sm" type="none"/>
                    </a:lnR>
                    <a:lnT cap="flat" cmpd="sng" w="9525">
                      <a:solidFill>
                        <a:srgbClr val="406BF8"/>
                      </a:solidFill>
                      <a:prstDash val="solid"/>
                      <a:round/>
                      <a:headEnd len="sm" w="sm" type="none"/>
                      <a:tailEnd len="sm" w="sm" type="none"/>
                    </a:lnT>
                    <a:lnB cap="flat" cmpd="sng" w="9525">
                      <a:solidFill>
                        <a:srgbClr val="8066F8"/>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Switch# </a:t>
                      </a:r>
                      <a:r>
                        <a:rPr b="1" lang="en-US" sz="1400" u="none" cap="none" strike="noStrike">
                          <a:latin typeface="Times New Roman"/>
                          <a:ea typeface="Times New Roman"/>
                          <a:cs typeface="Times New Roman"/>
                          <a:sym typeface="Times New Roman"/>
                        </a:rPr>
                        <a:t>configure terminal</a:t>
                      </a:r>
                      <a:endParaRPr b="0" sz="1400" u="none" cap="none" strike="noStrike">
                        <a:latin typeface="Times New Roman"/>
                        <a:ea typeface="Times New Roman"/>
                        <a:cs typeface="Times New Roman"/>
                        <a:sym typeface="Times New Roman"/>
                      </a:endParaRPr>
                    </a:p>
                  </a:txBody>
                  <a:tcPr marT="4300" marB="4300" marR="4300" marL="4300" anchor="ctr">
                    <a:lnL cap="flat" cmpd="sng" w="9525">
                      <a:solidFill>
                        <a:srgbClr val="6067F8"/>
                      </a:solidFill>
                      <a:prstDash val="solid"/>
                      <a:round/>
                      <a:headEnd len="sm" w="sm" type="none"/>
                      <a:tailEnd len="sm" w="sm" type="none"/>
                    </a:lnL>
                    <a:lnR cap="flat" cmpd="sng" w="9525">
                      <a:solidFill>
                        <a:srgbClr val="6067F8"/>
                      </a:solidFill>
                      <a:prstDash val="solid"/>
                      <a:round/>
                      <a:headEnd len="sm" w="sm" type="none"/>
                      <a:tailEnd len="sm" w="sm" type="none"/>
                    </a:lnR>
                    <a:lnT cap="flat" cmpd="sng" w="9525">
                      <a:solidFill>
                        <a:srgbClr val="6067F8"/>
                      </a:solidFill>
                      <a:prstDash val="solid"/>
                      <a:round/>
                      <a:headEnd len="sm" w="sm" type="none"/>
                      <a:tailEnd len="sm" w="sm" type="none"/>
                    </a:lnT>
                    <a:lnB cap="flat" cmpd="sng" w="9525">
                      <a:solidFill>
                        <a:srgbClr val="0071F8"/>
                      </a:solidFill>
                      <a:prstDash val="solid"/>
                      <a:round/>
                      <a:headEnd len="sm" w="sm" type="none"/>
                      <a:tailEnd len="sm" w="sm" type="none"/>
                    </a:lnB>
                    <a:solidFill>
                      <a:srgbClr val="FFFFFF"/>
                    </a:solidFill>
                  </a:tcPr>
                </a:tc>
              </a:tr>
              <a:tr h="583950">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Enter interface configuration mode.</a:t>
                      </a:r>
                      <a:endParaRPr/>
                    </a:p>
                  </a:txBody>
                  <a:tcPr marT="4300" marB="4300" marR="4300" marL="4300" anchor="ctr">
                    <a:lnL cap="flat" cmpd="sng" w="9525">
                      <a:solidFill>
                        <a:srgbClr val="8066F8"/>
                      </a:solidFill>
                      <a:prstDash val="solid"/>
                      <a:round/>
                      <a:headEnd len="sm" w="sm" type="none"/>
                      <a:tailEnd len="sm" w="sm" type="none"/>
                    </a:lnL>
                    <a:lnR cap="flat" cmpd="sng" w="9525">
                      <a:solidFill>
                        <a:srgbClr val="0071F8"/>
                      </a:solidFill>
                      <a:prstDash val="solid"/>
                      <a:round/>
                      <a:headEnd len="sm" w="sm" type="none"/>
                      <a:tailEnd len="sm" w="sm" type="none"/>
                    </a:lnR>
                    <a:lnT cap="flat" cmpd="sng" w="9525">
                      <a:solidFill>
                        <a:srgbClr val="8066F8"/>
                      </a:solidFill>
                      <a:prstDash val="solid"/>
                      <a:round/>
                      <a:headEnd len="sm" w="sm" type="none"/>
                      <a:tailEnd len="sm" w="sm" type="none"/>
                    </a:lnT>
                    <a:lnB cap="flat" cmpd="sng" w="9525">
                      <a:solidFill>
                        <a:srgbClr val="E06EF8"/>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Switch(config)# </a:t>
                      </a:r>
                      <a:r>
                        <a:rPr b="1" lang="en-US" sz="1400" u="none" cap="none" strike="noStrike">
                          <a:latin typeface="Times New Roman"/>
                          <a:ea typeface="Times New Roman"/>
                          <a:cs typeface="Times New Roman"/>
                          <a:sym typeface="Times New Roman"/>
                        </a:rPr>
                        <a:t>interface </a:t>
                      </a:r>
                      <a:r>
                        <a:rPr b="0" i="1" lang="en-US" sz="1400" u="none" cap="none" strike="noStrike">
                          <a:latin typeface="Times New Roman"/>
                          <a:ea typeface="Times New Roman"/>
                          <a:cs typeface="Times New Roman"/>
                          <a:sym typeface="Times New Roman"/>
                        </a:rPr>
                        <a:t>interface-id</a:t>
                      </a:r>
                      <a:endParaRPr b="0" sz="1400" u="none" cap="none" strike="noStrike">
                        <a:latin typeface="Times New Roman"/>
                        <a:ea typeface="Times New Roman"/>
                        <a:cs typeface="Times New Roman"/>
                        <a:sym typeface="Times New Roman"/>
                      </a:endParaRPr>
                    </a:p>
                  </a:txBody>
                  <a:tcPr marT="4300" marB="4300" marR="4300" marL="4300" anchor="ctr">
                    <a:lnL cap="flat" cmpd="sng" w="9525">
                      <a:solidFill>
                        <a:srgbClr val="0071F8"/>
                      </a:solidFill>
                      <a:prstDash val="solid"/>
                      <a:round/>
                      <a:headEnd len="sm" w="sm" type="none"/>
                      <a:tailEnd len="sm" w="sm" type="none"/>
                    </a:lnL>
                    <a:lnR cap="flat" cmpd="sng" w="9525">
                      <a:solidFill>
                        <a:srgbClr val="0071F8"/>
                      </a:solidFill>
                      <a:prstDash val="solid"/>
                      <a:round/>
                      <a:headEnd len="sm" w="sm" type="none"/>
                      <a:tailEnd len="sm" w="sm" type="none"/>
                    </a:lnR>
                    <a:lnT cap="flat" cmpd="sng" w="9525">
                      <a:solidFill>
                        <a:srgbClr val="0071F8"/>
                      </a:solidFill>
                      <a:prstDash val="solid"/>
                      <a:round/>
                      <a:headEnd len="sm" w="sm" type="none"/>
                      <a:tailEnd len="sm" w="sm" type="none"/>
                    </a:lnT>
                    <a:lnB cap="flat" cmpd="sng" w="9525">
                      <a:solidFill>
                        <a:srgbClr val="4074F8"/>
                      </a:solidFill>
                      <a:prstDash val="solid"/>
                      <a:round/>
                      <a:headEnd len="sm" w="sm" type="none"/>
                      <a:tailEnd len="sm" w="sm" type="none"/>
                    </a:lnB>
                    <a:solidFill>
                      <a:srgbClr val="FFFFFF"/>
                    </a:solidFill>
                  </a:tcPr>
                </a:tc>
              </a:tr>
              <a:tr h="775725">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Set the port to permanent trunking mode.</a:t>
                      </a:r>
                      <a:endParaRPr/>
                    </a:p>
                  </a:txBody>
                  <a:tcPr marT="4300" marB="4300" marR="4300" marL="4300" anchor="ctr">
                    <a:lnL cap="flat" cmpd="sng" w="9525">
                      <a:solidFill>
                        <a:srgbClr val="E06EF8"/>
                      </a:solidFill>
                      <a:prstDash val="solid"/>
                      <a:round/>
                      <a:headEnd len="sm" w="sm" type="none"/>
                      <a:tailEnd len="sm" w="sm" type="none"/>
                    </a:lnL>
                    <a:lnR cap="flat" cmpd="sng" w="9525">
                      <a:solidFill>
                        <a:srgbClr val="4074F8"/>
                      </a:solidFill>
                      <a:prstDash val="solid"/>
                      <a:round/>
                      <a:headEnd len="sm" w="sm" type="none"/>
                      <a:tailEnd len="sm" w="sm" type="none"/>
                    </a:lnR>
                    <a:lnT cap="flat" cmpd="sng" w="9525">
                      <a:solidFill>
                        <a:srgbClr val="E06EF8"/>
                      </a:solidFill>
                      <a:prstDash val="solid"/>
                      <a:round/>
                      <a:headEnd len="sm" w="sm" type="none"/>
                      <a:tailEnd len="sm" w="sm" type="none"/>
                    </a:lnT>
                    <a:lnB cap="flat" cmpd="sng" w="9525">
                      <a:solidFill>
                        <a:srgbClr val="6074F8"/>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Switch(config-if)# </a:t>
                      </a:r>
                      <a:r>
                        <a:rPr b="1" lang="en-US" sz="1400" u="none" cap="none" strike="noStrike">
                          <a:latin typeface="Times New Roman"/>
                          <a:ea typeface="Times New Roman"/>
                          <a:cs typeface="Times New Roman"/>
                          <a:sym typeface="Times New Roman"/>
                        </a:rPr>
                        <a:t>switchport mode trunk</a:t>
                      </a:r>
                      <a:endParaRPr b="0" sz="1400" u="none" cap="none" strike="noStrike">
                        <a:latin typeface="Times New Roman"/>
                        <a:ea typeface="Times New Roman"/>
                        <a:cs typeface="Times New Roman"/>
                        <a:sym typeface="Times New Roman"/>
                      </a:endParaRPr>
                    </a:p>
                  </a:txBody>
                  <a:tcPr marT="4300" marB="4300" marR="4300" marL="4300" anchor="ctr">
                    <a:lnL cap="flat" cmpd="sng" w="9525">
                      <a:solidFill>
                        <a:srgbClr val="4074F8"/>
                      </a:solidFill>
                      <a:prstDash val="solid"/>
                      <a:round/>
                      <a:headEnd len="sm" w="sm" type="none"/>
                      <a:tailEnd len="sm" w="sm" type="none"/>
                    </a:lnL>
                    <a:lnR cap="flat" cmpd="sng" w="9525">
                      <a:solidFill>
                        <a:srgbClr val="4074F8"/>
                      </a:solidFill>
                      <a:prstDash val="solid"/>
                      <a:round/>
                      <a:headEnd len="sm" w="sm" type="none"/>
                      <a:tailEnd len="sm" w="sm" type="none"/>
                    </a:lnR>
                    <a:lnT cap="flat" cmpd="sng" w="9525">
                      <a:solidFill>
                        <a:srgbClr val="4074F8"/>
                      </a:solidFill>
                      <a:prstDash val="solid"/>
                      <a:round/>
                      <a:headEnd len="sm" w="sm" type="none"/>
                      <a:tailEnd len="sm" w="sm" type="none"/>
                    </a:lnT>
                    <a:lnB cap="flat" cmpd="sng" w="9525">
                      <a:solidFill>
                        <a:srgbClr val="2073F8"/>
                      </a:solidFill>
                      <a:prstDash val="solid"/>
                      <a:round/>
                      <a:headEnd len="sm" w="sm" type="none"/>
                      <a:tailEnd len="sm" w="sm" type="none"/>
                    </a:lnB>
                    <a:solidFill>
                      <a:srgbClr val="FFFFFF"/>
                    </a:solidFill>
                  </a:tcPr>
                </a:tc>
              </a:tr>
              <a:tr h="967500">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Sets the native VLAN to something other than VLAN 1.</a:t>
                      </a:r>
                      <a:endParaRPr/>
                    </a:p>
                  </a:txBody>
                  <a:tcPr marT="4300" marB="4300" marR="4300" marL="4300" anchor="ctr">
                    <a:lnL cap="flat" cmpd="sng" w="9525">
                      <a:solidFill>
                        <a:srgbClr val="6074F8"/>
                      </a:solidFill>
                      <a:prstDash val="solid"/>
                      <a:round/>
                      <a:headEnd len="sm" w="sm" type="none"/>
                      <a:tailEnd len="sm" w="sm" type="none"/>
                    </a:lnL>
                    <a:lnR cap="flat" cmpd="sng" w="9525">
                      <a:solidFill>
                        <a:srgbClr val="2073F8"/>
                      </a:solidFill>
                      <a:prstDash val="solid"/>
                      <a:round/>
                      <a:headEnd len="sm" w="sm" type="none"/>
                      <a:tailEnd len="sm" w="sm" type="none"/>
                    </a:lnR>
                    <a:lnT cap="flat" cmpd="sng" w="9525">
                      <a:solidFill>
                        <a:srgbClr val="6074F8"/>
                      </a:solidFill>
                      <a:prstDash val="solid"/>
                      <a:round/>
                      <a:headEnd len="sm" w="sm" type="none"/>
                      <a:tailEnd len="sm" w="sm" type="none"/>
                    </a:lnT>
                    <a:lnB cap="flat" cmpd="sng" w="9525">
                      <a:solidFill>
                        <a:srgbClr val="A07AF8"/>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Switch(config-if)# </a:t>
                      </a:r>
                      <a:r>
                        <a:rPr b="1" lang="en-US" sz="1400" u="none" cap="none" strike="noStrike">
                          <a:latin typeface="Times New Roman"/>
                          <a:ea typeface="Times New Roman"/>
                          <a:cs typeface="Times New Roman"/>
                          <a:sym typeface="Times New Roman"/>
                        </a:rPr>
                        <a:t>switchport trunk native vlan </a:t>
                      </a:r>
                      <a:r>
                        <a:rPr b="0" i="1" lang="en-US" sz="1400" u="none" cap="none" strike="noStrike">
                          <a:latin typeface="Times New Roman"/>
                          <a:ea typeface="Times New Roman"/>
                          <a:cs typeface="Times New Roman"/>
                          <a:sym typeface="Times New Roman"/>
                        </a:rPr>
                        <a:t>vlan-id</a:t>
                      </a:r>
                      <a:endParaRPr b="0" sz="1400" u="none" cap="none" strike="noStrike">
                        <a:latin typeface="Times New Roman"/>
                        <a:ea typeface="Times New Roman"/>
                        <a:cs typeface="Times New Roman"/>
                        <a:sym typeface="Times New Roman"/>
                      </a:endParaRPr>
                    </a:p>
                  </a:txBody>
                  <a:tcPr marT="4300" marB="4300" marR="4300" marL="4300" anchor="ctr">
                    <a:lnL cap="flat" cmpd="sng" w="9525">
                      <a:solidFill>
                        <a:srgbClr val="2073F8"/>
                      </a:solidFill>
                      <a:prstDash val="solid"/>
                      <a:round/>
                      <a:headEnd len="sm" w="sm" type="none"/>
                      <a:tailEnd len="sm" w="sm" type="none"/>
                    </a:lnL>
                    <a:lnR cap="flat" cmpd="sng" w="9525">
                      <a:solidFill>
                        <a:srgbClr val="2073F8"/>
                      </a:solidFill>
                      <a:prstDash val="solid"/>
                      <a:round/>
                      <a:headEnd len="sm" w="sm" type="none"/>
                      <a:tailEnd len="sm" w="sm" type="none"/>
                    </a:lnR>
                    <a:lnT cap="flat" cmpd="sng" w="9525">
                      <a:solidFill>
                        <a:srgbClr val="2073F8"/>
                      </a:solidFill>
                      <a:prstDash val="solid"/>
                      <a:round/>
                      <a:headEnd len="sm" w="sm" type="none"/>
                      <a:tailEnd len="sm" w="sm" type="none"/>
                    </a:lnT>
                    <a:lnB cap="flat" cmpd="sng" w="9525">
                      <a:solidFill>
                        <a:srgbClr val="C07CF8"/>
                      </a:solidFill>
                      <a:prstDash val="solid"/>
                      <a:round/>
                      <a:headEnd len="sm" w="sm" type="none"/>
                      <a:tailEnd len="sm" w="sm" type="none"/>
                    </a:lnB>
                    <a:solidFill>
                      <a:srgbClr val="FFFFFF"/>
                    </a:solidFill>
                  </a:tcPr>
                </a:tc>
              </a:tr>
              <a:tr h="1022300">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Specify the list of VLANs to be allowed on the trunk link.</a:t>
                      </a:r>
                      <a:endParaRPr/>
                    </a:p>
                  </a:txBody>
                  <a:tcPr marT="4300" marB="4300" marR="4300" marL="4300" anchor="ctr">
                    <a:lnL cap="flat" cmpd="sng" w="9525">
                      <a:solidFill>
                        <a:srgbClr val="A07AF8"/>
                      </a:solidFill>
                      <a:prstDash val="solid"/>
                      <a:round/>
                      <a:headEnd len="sm" w="sm" type="none"/>
                      <a:tailEnd len="sm" w="sm" type="none"/>
                    </a:lnL>
                    <a:lnR cap="flat" cmpd="sng" w="9525">
                      <a:solidFill>
                        <a:srgbClr val="C07CF8"/>
                      </a:solidFill>
                      <a:prstDash val="solid"/>
                      <a:round/>
                      <a:headEnd len="sm" w="sm" type="none"/>
                      <a:tailEnd len="sm" w="sm" type="none"/>
                    </a:lnR>
                    <a:lnT cap="flat" cmpd="sng" w="9525">
                      <a:solidFill>
                        <a:srgbClr val="A07AF8"/>
                      </a:solidFill>
                      <a:prstDash val="solid"/>
                      <a:round/>
                      <a:headEnd len="sm" w="sm" type="none"/>
                      <a:tailEnd len="sm" w="sm" type="none"/>
                    </a:lnT>
                    <a:lnB cap="flat" cmpd="sng" w="9525">
                      <a:solidFill>
                        <a:srgbClr val="8079F8"/>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Switch(config-if)# </a:t>
                      </a:r>
                      <a:r>
                        <a:rPr b="1" lang="en-US" sz="1400" u="none" cap="none" strike="noStrike">
                          <a:latin typeface="Times New Roman"/>
                          <a:ea typeface="Times New Roman"/>
                          <a:cs typeface="Times New Roman"/>
                          <a:sym typeface="Times New Roman"/>
                        </a:rPr>
                        <a:t>switchport trunk allowed vlan </a:t>
                      </a:r>
                      <a:r>
                        <a:rPr b="0" i="1" lang="en-US" sz="1400" u="none" cap="none" strike="noStrike">
                          <a:latin typeface="Times New Roman"/>
                          <a:ea typeface="Times New Roman"/>
                          <a:cs typeface="Times New Roman"/>
                          <a:sym typeface="Times New Roman"/>
                        </a:rPr>
                        <a:t>vlan-list</a:t>
                      </a:r>
                      <a:endParaRPr b="0" sz="1400" u="none" cap="none" strike="noStrike">
                        <a:latin typeface="Times New Roman"/>
                        <a:ea typeface="Times New Roman"/>
                        <a:cs typeface="Times New Roman"/>
                        <a:sym typeface="Times New Roman"/>
                      </a:endParaRPr>
                    </a:p>
                  </a:txBody>
                  <a:tcPr marT="4300" marB="4300" marR="4300" marL="4300" anchor="ctr">
                    <a:lnL cap="flat" cmpd="sng" w="9525">
                      <a:solidFill>
                        <a:srgbClr val="C07CF8"/>
                      </a:solidFill>
                      <a:prstDash val="solid"/>
                      <a:round/>
                      <a:headEnd len="sm" w="sm" type="none"/>
                      <a:tailEnd len="sm" w="sm" type="none"/>
                    </a:lnL>
                    <a:lnR cap="flat" cmpd="sng" w="9525">
                      <a:solidFill>
                        <a:srgbClr val="C07CF8"/>
                      </a:solidFill>
                      <a:prstDash val="solid"/>
                      <a:round/>
                      <a:headEnd len="sm" w="sm" type="none"/>
                      <a:tailEnd len="sm" w="sm" type="none"/>
                    </a:lnR>
                    <a:lnT cap="flat" cmpd="sng" w="9525">
                      <a:solidFill>
                        <a:srgbClr val="C07CF8"/>
                      </a:solidFill>
                      <a:prstDash val="solid"/>
                      <a:round/>
                      <a:headEnd len="sm" w="sm" type="none"/>
                      <a:tailEnd len="sm" w="sm" type="none"/>
                    </a:lnT>
                    <a:lnB cap="flat" cmpd="sng" w="9525">
                      <a:solidFill>
                        <a:srgbClr val="A07BF8"/>
                      </a:solidFill>
                      <a:prstDash val="solid"/>
                      <a:round/>
                      <a:headEnd len="sm" w="sm" type="none"/>
                      <a:tailEnd len="sm" w="sm" type="none"/>
                    </a:lnB>
                    <a:solidFill>
                      <a:srgbClr val="FFFFFF"/>
                    </a:solidFill>
                  </a:tcPr>
                </a:tc>
              </a:tr>
              <a:tr h="419575">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Return to the privileged EXEC mode.</a:t>
                      </a:r>
                      <a:endParaRPr/>
                    </a:p>
                  </a:txBody>
                  <a:tcPr marT="4300" marB="4300" marR="4300" marL="4300" anchor="ctr">
                    <a:lnL cap="flat" cmpd="sng" w="9525">
                      <a:solidFill>
                        <a:srgbClr val="8079F8"/>
                      </a:solidFill>
                      <a:prstDash val="solid"/>
                      <a:round/>
                      <a:headEnd len="sm" w="sm" type="none"/>
                      <a:tailEnd len="sm" w="sm" type="none"/>
                    </a:lnL>
                    <a:lnR cap="flat" cmpd="sng" w="9525">
                      <a:solidFill>
                        <a:srgbClr val="A07BF8"/>
                      </a:solidFill>
                      <a:prstDash val="solid"/>
                      <a:round/>
                      <a:headEnd len="sm" w="sm" type="none"/>
                      <a:tailEnd len="sm" w="sm" type="none"/>
                    </a:lnR>
                    <a:lnT cap="flat" cmpd="sng" w="9525">
                      <a:solidFill>
                        <a:srgbClr val="8079F8"/>
                      </a:solidFill>
                      <a:prstDash val="solid"/>
                      <a:round/>
                      <a:headEnd len="sm" w="sm" type="none"/>
                      <a:tailEnd len="sm" w="sm" type="none"/>
                    </a:lnT>
                    <a:lnB cap="flat" cmpd="sng" w="9525">
                      <a:solidFill>
                        <a:srgbClr val="8079F8"/>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400" u="none" cap="none" strike="noStrike">
                          <a:latin typeface="Times New Roman"/>
                          <a:ea typeface="Times New Roman"/>
                          <a:cs typeface="Times New Roman"/>
                          <a:sym typeface="Times New Roman"/>
                        </a:rPr>
                        <a:t>Switch(config-if)# </a:t>
                      </a:r>
                      <a:r>
                        <a:rPr b="1" lang="en-US" sz="1400" u="none" cap="none" strike="noStrike">
                          <a:latin typeface="Times New Roman"/>
                          <a:ea typeface="Times New Roman"/>
                          <a:cs typeface="Times New Roman"/>
                          <a:sym typeface="Times New Roman"/>
                        </a:rPr>
                        <a:t>end</a:t>
                      </a:r>
                      <a:endParaRPr b="0" sz="1400" u="none" cap="none" strike="noStrike">
                        <a:latin typeface="Times New Roman"/>
                        <a:ea typeface="Times New Roman"/>
                        <a:cs typeface="Times New Roman"/>
                        <a:sym typeface="Times New Roman"/>
                      </a:endParaRPr>
                    </a:p>
                  </a:txBody>
                  <a:tcPr marT="4300" marB="4300" marR="4300" marL="4300" anchor="ctr">
                    <a:lnL cap="flat" cmpd="sng" w="9525">
                      <a:solidFill>
                        <a:srgbClr val="A07BF8"/>
                      </a:solidFill>
                      <a:prstDash val="solid"/>
                      <a:round/>
                      <a:headEnd len="sm" w="sm" type="none"/>
                      <a:tailEnd len="sm" w="sm" type="none"/>
                    </a:lnL>
                    <a:lnR cap="flat" cmpd="sng" w="9525">
                      <a:solidFill>
                        <a:srgbClr val="A07BF8"/>
                      </a:solidFill>
                      <a:prstDash val="solid"/>
                      <a:round/>
                      <a:headEnd len="sm" w="sm" type="none"/>
                      <a:tailEnd len="sm" w="sm" type="none"/>
                    </a:lnR>
                    <a:lnT cap="flat" cmpd="sng" w="9525">
                      <a:solidFill>
                        <a:srgbClr val="A07BF8"/>
                      </a:solidFill>
                      <a:prstDash val="solid"/>
                      <a:round/>
                      <a:headEnd len="sm" w="sm" type="none"/>
                      <a:tailEnd len="sm" w="sm" type="none"/>
                    </a:lnT>
                    <a:lnB cap="flat" cmpd="sng" w="9525">
                      <a:solidFill>
                        <a:srgbClr val="A07BF8"/>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Dynamic Trunking Protocol</a:t>
            </a:r>
            <a:endParaRPr/>
          </a:p>
        </p:txBody>
      </p:sp>
      <p:sp>
        <p:nvSpPr>
          <p:cNvPr id="143" name="Google Shape;143;p15"/>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Some Cisco switches have a proprietary protocol that lets them automatically negotiate trunking with a neighboring device. This protocol is called Dynamic Trunking Protocol (DTP). </a:t>
            </a:r>
            <a:endParaRPr/>
          </a:p>
          <a:p>
            <a:pPr indent="-342900" lvl="0" marL="342900" rtl="0" algn="just">
              <a:spcBef>
                <a:spcPts val="440"/>
              </a:spcBef>
              <a:spcAft>
                <a:spcPts val="0"/>
              </a:spcAft>
              <a:buClr>
                <a:schemeClr val="dk1"/>
              </a:buClr>
              <a:buSzPts val="2200"/>
              <a:buChar char="•"/>
            </a:pPr>
            <a:r>
              <a:rPr lang="en-US"/>
              <a:t>DTP can speed up the configuration process for a network administrator. </a:t>
            </a:r>
            <a:endParaRPr/>
          </a:p>
          <a:p>
            <a:pPr indent="-342900" lvl="0" marL="342900" rtl="0" algn="just">
              <a:spcBef>
                <a:spcPts val="440"/>
              </a:spcBef>
              <a:spcAft>
                <a:spcPts val="0"/>
              </a:spcAft>
              <a:buClr>
                <a:schemeClr val="dk1"/>
              </a:buClr>
              <a:buSzPts val="2200"/>
              <a:buChar char="•"/>
            </a:pPr>
            <a:r>
              <a:rPr lang="en-US"/>
              <a:t>An interface can be set to trunking or nontrunking, or to negotiate trunking with the neighbor interface. Trunk negotiation is managed by DTP.</a:t>
            </a:r>
            <a:endParaRPr/>
          </a:p>
          <a:p>
            <a:pPr indent="-342900" lvl="0" marL="342900" rtl="0" algn="just">
              <a:spcBef>
                <a:spcPts val="440"/>
              </a:spcBef>
              <a:spcAft>
                <a:spcPts val="0"/>
              </a:spcAft>
              <a:buClr>
                <a:schemeClr val="dk1"/>
              </a:buClr>
              <a:buSzPts val="2200"/>
              <a:buChar char="•"/>
            </a:pPr>
            <a:r>
              <a:rPr lang="en-US"/>
              <a:t>DTP is a Cisco proprietary protocol that is automatically enabled.</a:t>
            </a:r>
            <a:endParaRPr/>
          </a:p>
          <a:p>
            <a:pPr indent="-342900" lvl="0" marL="342900" rtl="0" algn="just">
              <a:spcBef>
                <a:spcPts val="440"/>
              </a:spcBef>
              <a:spcAft>
                <a:spcPts val="0"/>
              </a:spcAft>
              <a:buClr>
                <a:schemeClr val="dk1"/>
              </a:buClr>
              <a:buSzPts val="2200"/>
              <a:buChar char="•"/>
            </a:pPr>
            <a:r>
              <a:rPr lang="en-US"/>
              <a:t>DTP manages trunk negotiation only if the port on the neighbor switch is configured in a trunk mode that supports DTP. Switches from other vendors do not support DTP.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Dynamic Trunking Protocol</a:t>
            </a:r>
            <a:endParaRPr/>
          </a:p>
        </p:txBody>
      </p:sp>
      <p:sp>
        <p:nvSpPr>
          <p:cNvPr id="149" name="Google Shape;149;p16"/>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To enable trunking from a Cisco switch to a device that does not support DTP, use the following configuration mode commands. </a:t>
            </a:r>
            <a:endParaRPr/>
          </a:p>
          <a:p>
            <a:pPr indent="-285750" lvl="1" marL="742950" rtl="0" algn="just">
              <a:spcBef>
                <a:spcPts val="440"/>
              </a:spcBef>
              <a:spcAft>
                <a:spcPts val="0"/>
              </a:spcAft>
              <a:buClr>
                <a:schemeClr val="dk1"/>
              </a:buClr>
              <a:buSzPts val="2200"/>
              <a:buChar char="–"/>
            </a:pPr>
            <a:r>
              <a:rPr lang="en-US"/>
              <a:t>S1(config-if)# switchport mode trunk</a:t>
            </a:r>
            <a:endParaRPr/>
          </a:p>
          <a:p>
            <a:pPr indent="-285750" lvl="1" marL="742950" rtl="0" algn="just">
              <a:spcBef>
                <a:spcPts val="440"/>
              </a:spcBef>
              <a:spcAft>
                <a:spcPts val="0"/>
              </a:spcAft>
              <a:buClr>
                <a:schemeClr val="dk1"/>
              </a:buClr>
              <a:buSzPts val="2200"/>
              <a:buChar char="–"/>
            </a:pPr>
            <a:r>
              <a:rPr lang="en-US"/>
              <a:t>S1(config-if)# switchport nonegotiate</a:t>
            </a:r>
            <a:endParaRPr/>
          </a:p>
          <a:p>
            <a:pPr indent="-342900" lvl="0" marL="342900" rtl="0" algn="just">
              <a:spcBef>
                <a:spcPts val="440"/>
              </a:spcBef>
              <a:spcAft>
                <a:spcPts val="0"/>
              </a:spcAft>
              <a:buClr>
                <a:schemeClr val="dk1"/>
              </a:buClr>
              <a:buSzPts val="2200"/>
              <a:buChar char="•"/>
            </a:pPr>
            <a:r>
              <a:rPr lang="en-US"/>
              <a:t>This causes the interface to become a trunk, but it will not generate DTP frames.</a:t>
            </a:r>
            <a:endParaRPr/>
          </a:p>
          <a:p>
            <a:pPr indent="-342900" lvl="0" marL="342900" rtl="0" algn="just">
              <a:spcBef>
                <a:spcPts val="440"/>
              </a:spcBef>
              <a:spcAft>
                <a:spcPts val="0"/>
              </a:spcAft>
              <a:buClr>
                <a:schemeClr val="dk1"/>
              </a:buClr>
              <a:buSzPts val="2200"/>
              <a:buChar char="•"/>
            </a:pPr>
            <a:r>
              <a:rPr lang="en-US"/>
              <a:t>To re-enable dynamic trunking protocol use the switchport mode dynamic auto command.</a:t>
            </a:r>
            <a:endParaRPr/>
          </a:p>
          <a:p>
            <a:pPr indent="-285750" lvl="1" marL="742950" rtl="0" algn="just">
              <a:spcBef>
                <a:spcPts val="440"/>
              </a:spcBef>
              <a:spcAft>
                <a:spcPts val="0"/>
              </a:spcAft>
              <a:buClr>
                <a:schemeClr val="dk1"/>
              </a:buClr>
              <a:buSzPts val="2200"/>
              <a:buChar char="–"/>
            </a:pPr>
            <a:r>
              <a:rPr lang="en-US"/>
              <a:t>S1(config-if)# switchport mode dynamic auto</a:t>
            </a:r>
            <a:endParaRPr/>
          </a:p>
          <a:p>
            <a:pPr indent="-203200" lvl="0" marL="342900" rtl="0" algn="just">
              <a:spcBef>
                <a:spcPts val="440"/>
              </a:spcBef>
              <a:spcAft>
                <a:spcPts val="0"/>
              </a:spcAft>
              <a:buClr>
                <a:schemeClr val="dk1"/>
              </a:buClr>
              <a:buSzPts val="2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Negotiated Interface Modes</a:t>
            </a:r>
            <a:endParaRPr/>
          </a:p>
        </p:txBody>
      </p:sp>
      <p:sp>
        <p:nvSpPr>
          <p:cNvPr id="155" name="Google Shape;155;p17"/>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t>The switchport mode command has additional options for negotiating the interface mode. The full command syntax is the following:</a:t>
            </a:r>
            <a:endParaRPr/>
          </a:p>
          <a:p>
            <a:pPr indent="-228600" lvl="0" marL="342900" rtl="0" algn="l">
              <a:spcBef>
                <a:spcPts val="360"/>
              </a:spcBef>
              <a:spcAft>
                <a:spcPts val="0"/>
              </a:spcAft>
              <a:buClr>
                <a:schemeClr val="dk1"/>
              </a:buClr>
              <a:buSzPts val="1800"/>
              <a:buNone/>
            </a:pPr>
            <a:r>
              <a:t/>
            </a:r>
            <a:endParaRPr sz="1800"/>
          </a:p>
        </p:txBody>
      </p:sp>
      <p:graphicFrame>
        <p:nvGraphicFramePr>
          <p:cNvPr id="156" name="Google Shape;156;p17"/>
          <p:cNvGraphicFramePr/>
          <p:nvPr/>
        </p:nvGraphicFramePr>
        <p:xfrm>
          <a:off x="533400" y="2182749"/>
          <a:ext cx="3000000" cy="3000000"/>
        </p:xfrm>
        <a:graphic>
          <a:graphicData uri="http://schemas.openxmlformats.org/drawingml/2006/table">
            <a:tbl>
              <a:tblPr>
                <a:noFill/>
                <a:tableStyleId>{D29CF5B4-2D25-4B5D-9442-B2F8AC654566}</a:tableStyleId>
              </a:tblPr>
              <a:tblGrid>
                <a:gridCol w="1447800"/>
                <a:gridCol w="6705600"/>
              </a:tblGrid>
              <a:tr h="166050">
                <a:tc>
                  <a:txBody>
                    <a:bodyPr/>
                    <a:lstStyle/>
                    <a:p>
                      <a:pPr indent="0" lvl="0" marL="0" marR="0" rtl="0" algn="just">
                        <a:spcBef>
                          <a:spcPts val="0"/>
                        </a:spcBef>
                        <a:spcAft>
                          <a:spcPts val="0"/>
                        </a:spcAft>
                        <a:buNone/>
                      </a:pPr>
                      <a:r>
                        <a:rPr b="1" lang="en-US" sz="1600" u="none" cap="none" strike="noStrike">
                          <a:highlight>
                            <a:srgbClr val="F2F2F2"/>
                          </a:highlight>
                          <a:latin typeface="Times New Roman"/>
                          <a:ea typeface="Times New Roman"/>
                          <a:cs typeface="Times New Roman"/>
                          <a:sym typeface="Times New Roman"/>
                        </a:rPr>
                        <a:t>Option</a:t>
                      </a:r>
                      <a:endParaRPr sz="1600" u="none" cap="none" strike="noStrike">
                        <a:highlight>
                          <a:srgbClr val="F2F2F2"/>
                        </a:highlight>
                        <a:latin typeface="Times New Roman"/>
                        <a:ea typeface="Times New Roman"/>
                        <a:cs typeface="Times New Roman"/>
                        <a:sym typeface="Times New Roman"/>
                      </a:endParaRPr>
                    </a:p>
                  </a:txBody>
                  <a:tcPr marT="23275" marB="23275" marR="23275" marL="23275" anchor="ctr">
                    <a:lnL cap="flat" cmpd="sng" w="9525">
                      <a:solidFill>
                        <a:srgbClr val="80FC48"/>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80FC48"/>
                      </a:solidFill>
                      <a:prstDash val="solid"/>
                      <a:round/>
                      <a:headEnd len="sm" w="sm" type="none"/>
                      <a:tailEnd len="sm" w="sm" type="none"/>
                    </a:lnT>
                    <a:lnB cap="flat" cmpd="sng" w="9525">
                      <a:solidFill>
                        <a:srgbClr val="60FE48"/>
                      </a:solidFill>
                      <a:prstDash val="solid"/>
                      <a:round/>
                      <a:headEnd len="sm" w="sm" type="none"/>
                      <a:tailEnd len="sm" w="sm" type="none"/>
                    </a:lnB>
                    <a:solidFill>
                      <a:srgbClr val="F2F2F2"/>
                    </a:solidFill>
                  </a:tcPr>
                </a:tc>
                <a:tc>
                  <a:txBody>
                    <a:bodyPr/>
                    <a:lstStyle/>
                    <a:p>
                      <a:pPr indent="0" lvl="0" marL="0" marR="0" rtl="0" algn="just">
                        <a:spcBef>
                          <a:spcPts val="0"/>
                        </a:spcBef>
                        <a:spcAft>
                          <a:spcPts val="0"/>
                        </a:spcAft>
                        <a:buNone/>
                      </a:pPr>
                      <a:r>
                        <a:rPr b="1" lang="en-US" sz="1600" u="none" cap="none" strike="noStrike">
                          <a:highlight>
                            <a:srgbClr val="F2F2F2"/>
                          </a:highlight>
                          <a:latin typeface="Times New Roman"/>
                          <a:ea typeface="Times New Roman"/>
                          <a:cs typeface="Times New Roman"/>
                          <a:sym typeface="Times New Roman"/>
                        </a:rPr>
                        <a:t>Description</a:t>
                      </a:r>
                      <a:endParaRPr sz="1600" u="none" cap="none" strike="noStrike">
                        <a:highlight>
                          <a:srgbClr val="F2F2F2"/>
                        </a:highlight>
                        <a:latin typeface="Times New Roman"/>
                        <a:ea typeface="Times New Roman"/>
                        <a:cs typeface="Times New Roman"/>
                        <a:sym typeface="Times New Roman"/>
                      </a:endParaRPr>
                    </a:p>
                  </a:txBody>
                  <a:tcPr marT="23275" marB="23275" marR="23275" marL="23275"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C0FC48"/>
                      </a:solidFill>
                      <a:prstDash val="solid"/>
                      <a:round/>
                      <a:headEnd len="sm" w="sm" type="none"/>
                      <a:tailEnd len="sm" w="sm" type="none"/>
                    </a:lnB>
                    <a:solidFill>
                      <a:srgbClr val="F2F2F2"/>
                    </a:solidFill>
                  </a:tcPr>
                </a:tc>
              </a:tr>
              <a:tr h="1027375">
                <a:tc>
                  <a:txBody>
                    <a:bodyPr/>
                    <a:lstStyle/>
                    <a:p>
                      <a:pPr indent="0" lvl="0" marL="0" marR="0" rtl="0" algn="just">
                        <a:spcBef>
                          <a:spcPts val="0"/>
                        </a:spcBef>
                        <a:spcAft>
                          <a:spcPts val="0"/>
                        </a:spcAft>
                        <a:buNone/>
                      </a:pPr>
                      <a:r>
                        <a:rPr b="1" lang="en-US" sz="1600" u="none" cap="none" strike="noStrike">
                          <a:latin typeface="Times New Roman"/>
                          <a:ea typeface="Times New Roman"/>
                          <a:cs typeface="Times New Roman"/>
                          <a:sym typeface="Times New Roman"/>
                        </a:rPr>
                        <a:t>access</a:t>
                      </a:r>
                      <a:endParaRPr b="0" sz="1600" u="none" cap="none" strike="noStrike">
                        <a:latin typeface="Times New Roman"/>
                        <a:ea typeface="Times New Roman"/>
                        <a:cs typeface="Times New Roman"/>
                        <a:sym typeface="Times New Roman"/>
                      </a:endParaRPr>
                    </a:p>
                  </a:txBody>
                  <a:tcPr marT="23275" marB="23275" marR="23275" marL="23275" anchor="ctr">
                    <a:lnL cap="flat" cmpd="sng" w="9525">
                      <a:solidFill>
                        <a:srgbClr val="60FE48"/>
                      </a:solidFill>
                      <a:prstDash val="solid"/>
                      <a:round/>
                      <a:headEnd len="sm" w="sm" type="none"/>
                      <a:tailEnd len="sm" w="sm" type="none"/>
                    </a:lnL>
                    <a:lnR cap="flat" cmpd="sng" w="9525">
                      <a:solidFill>
                        <a:srgbClr val="C0FC48"/>
                      </a:solidFill>
                      <a:prstDash val="solid"/>
                      <a:round/>
                      <a:headEnd len="sm" w="sm" type="none"/>
                      <a:tailEnd len="sm" w="sm" type="none"/>
                    </a:lnR>
                    <a:lnT cap="flat" cmpd="sng" w="9525">
                      <a:solidFill>
                        <a:srgbClr val="60FE48"/>
                      </a:solidFill>
                      <a:prstDash val="solid"/>
                      <a:round/>
                      <a:headEnd len="sm" w="sm" type="none"/>
                      <a:tailEnd len="sm" w="sm" type="none"/>
                    </a:lnT>
                    <a:lnB cap="flat" cmpd="sng" w="9525">
                      <a:solidFill>
                        <a:srgbClr val="00FB48"/>
                      </a:solidFill>
                      <a:prstDash val="solid"/>
                      <a:round/>
                      <a:headEnd len="sm" w="sm" type="none"/>
                      <a:tailEnd len="sm" w="sm" type="none"/>
                    </a:lnB>
                    <a:solidFill>
                      <a:srgbClr val="FFFFFF"/>
                    </a:solidFill>
                  </a:tcPr>
                </a:tc>
                <a:tc>
                  <a:txBody>
                    <a:bodyPr/>
                    <a:lstStyle/>
                    <a:p>
                      <a:pPr indent="-101600" lvl="0" marL="0" marR="0" rtl="0" algn="just">
                        <a:spcBef>
                          <a:spcPts val="0"/>
                        </a:spcBef>
                        <a:spcAft>
                          <a:spcPts val="0"/>
                        </a:spcAft>
                        <a:buClr>
                          <a:schemeClr val="dk1"/>
                        </a:buClr>
                        <a:buSzPts val="1600"/>
                        <a:buFont typeface="Arial"/>
                        <a:buChar char="•"/>
                      </a:pPr>
                      <a:r>
                        <a:rPr b="0" lang="en-US" sz="1600" u="none" cap="none" strike="noStrike">
                          <a:latin typeface="Times New Roman"/>
                          <a:ea typeface="Times New Roman"/>
                          <a:cs typeface="Times New Roman"/>
                          <a:sym typeface="Times New Roman"/>
                        </a:rPr>
                        <a:t>Puts the interface (access port) into permanent nontrunking mode and negotiates to convert the link into a nontrunk link.</a:t>
                      </a:r>
                      <a:endParaRPr/>
                    </a:p>
                    <a:p>
                      <a:pPr indent="-101600" lvl="0" marL="0" marR="0" rtl="0" algn="just">
                        <a:spcBef>
                          <a:spcPts val="0"/>
                        </a:spcBef>
                        <a:spcAft>
                          <a:spcPts val="0"/>
                        </a:spcAft>
                        <a:buClr>
                          <a:schemeClr val="dk1"/>
                        </a:buClr>
                        <a:buSzPts val="1600"/>
                        <a:buFont typeface="Arial"/>
                        <a:buChar char="•"/>
                      </a:pPr>
                      <a:r>
                        <a:rPr b="0" lang="en-US" sz="1600" u="none" cap="none" strike="noStrike">
                          <a:latin typeface="Times New Roman"/>
                          <a:ea typeface="Times New Roman"/>
                          <a:cs typeface="Times New Roman"/>
                          <a:sym typeface="Times New Roman"/>
                        </a:rPr>
                        <a:t>The interface becomes a nontrunk interface, regardless of whether the neighboring interface is a trunk interface.</a:t>
                      </a:r>
                      <a:endParaRPr/>
                    </a:p>
                  </a:txBody>
                  <a:tcPr marT="23275" marB="23275" marR="23275" marL="23275" anchor="ctr">
                    <a:lnL cap="flat" cmpd="sng" w="9525">
                      <a:solidFill>
                        <a:srgbClr val="C0FC48"/>
                      </a:solidFill>
                      <a:prstDash val="solid"/>
                      <a:round/>
                      <a:headEnd len="sm" w="sm" type="none"/>
                      <a:tailEnd len="sm" w="sm" type="none"/>
                    </a:lnL>
                    <a:lnR cap="flat" cmpd="sng" w="9525">
                      <a:solidFill>
                        <a:srgbClr val="C0FC48"/>
                      </a:solidFill>
                      <a:prstDash val="solid"/>
                      <a:round/>
                      <a:headEnd len="sm" w="sm" type="none"/>
                      <a:tailEnd len="sm" w="sm" type="none"/>
                    </a:lnR>
                    <a:lnT cap="flat" cmpd="sng" w="9525">
                      <a:solidFill>
                        <a:srgbClr val="C0FC48"/>
                      </a:solidFill>
                      <a:prstDash val="solid"/>
                      <a:round/>
                      <a:headEnd len="sm" w="sm" type="none"/>
                      <a:tailEnd len="sm" w="sm" type="none"/>
                    </a:lnT>
                    <a:lnB cap="flat" cmpd="sng" w="9525">
                      <a:solidFill>
                        <a:srgbClr val="A00049"/>
                      </a:solidFill>
                      <a:prstDash val="solid"/>
                      <a:round/>
                      <a:headEnd len="sm" w="sm" type="none"/>
                      <a:tailEnd len="sm" w="sm" type="none"/>
                    </a:lnB>
                    <a:solidFill>
                      <a:srgbClr val="FFFFFF"/>
                    </a:solidFill>
                  </a:tcPr>
                </a:tc>
              </a:tr>
              <a:tr h="903825">
                <a:tc>
                  <a:txBody>
                    <a:bodyPr/>
                    <a:lstStyle/>
                    <a:p>
                      <a:pPr indent="0" lvl="0" marL="0" marR="0" rtl="0" algn="just">
                        <a:spcBef>
                          <a:spcPts val="0"/>
                        </a:spcBef>
                        <a:spcAft>
                          <a:spcPts val="0"/>
                        </a:spcAft>
                        <a:buNone/>
                      </a:pPr>
                      <a:r>
                        <a:rPr b="1" lang="en-US" sz="1600" u="none" cap="none" strike="noStrike">
                          <a:latin typeface="Times New Roman"/>
                          <a:ea typeface="Times New Roman"/>
                          <a:cs typeface="Times New Roman"/>
                          <a:sym typeface="Times New Roman"/>
                        </a:rPr>
                        <a:t>dynamic auto</a:t>
                      </a:r>
                      <a:endParaRPr b="0" sz="1600" u="none" cap="none" strike="noStrike">
                        <a:latin typeface="Times New Roman"/>
                        <a:ea typeface="Times New Roman"/>
                        <a:cs typeface="Times New Roman"/>
                        <a:sym typeface="Times New Roman"/>
                      </a:endParaRPr>
                    </a:p>
                  </a:txBody>
                  <a:tcPr marT="23275" marB="23275" marR="23275" marL="23275" anchor="ctr">
                    <a:lnL cap="flat" cmpd="sng" w="9525">
                      <a:solidFill>
                        <a:srgbClr val="00FB48"/>
                      </a:solidFill>
                      <a:prstDash val="solid"/>
                      <a:round/>
                      <a:headEnd len="sm" w="sm" type="none"/>
                      <a:tailEnd len="sm" w="sm" type="none"/>
                    </a:lnL>
                    <a:lnR cap="flat" cmpd="sng" w="9525">
                      <a:solidFill>
                        <a:srgbClr val="A00049"/>
                      </a:solidFill>
                      <a:prstDash val="solid"/>
                      <a:round/>
                      <a:headEnd len="sm" w="sm" type="none"/>
                      <a:tailEnd len="sm" w="sm" type="none"/>
                    </a:lnR>
                    <a:lnT cap="flat" cmpd="sng" w="9525">
                      <a:solidFill>
                        <a:srgbClr val="00FB48"/>
                      </a:solidFill>
                      <a:prstDash val="solid"/>
                      <a:round/>
                      <a:headEnd len="sm" w="sm" type="none"/>
                      <a:tailEnd len="sm" w="sm" type="none"/>
                    </a:lnT>
                    <a:lnB cap="flat" cmpd="sng" w="9525">
                      <a:solidFill>
                        <a:srgbClr val="C00049"/>
                      </a:solidFill>
                      <a:prstDash val="solid"/>
                      <a:round/>
                      <a:headEnd len="sm" w="sm" type="none"/>
                      <a:tailEnd len="sm" w="sm" type="none"/>
                    </a:lnB>
                    <a:solidFill>
                      <a:srgbClr val="FFFFFF"/>
                    </a:solidFill>
                  </a:tcPr>
                </a:tc>
                <a:tc>
                  <a:txBody>
                    <a:bodyPr/>
                    <a:lstStyle/>
                    <a:p>
                      <a:pPr indent="-101600" lvl="0" marL="0" marR="0" rtl="0" algn="just">
                        <a:spcBef>
                          <a:spcPts val="0"/>
                        </a:spcBef>
                        <a:spcAft>
                          <a:spcPts val="0"/>
                        </a:spcAft>
                        <a:buClr>
                          <a:schemeClr val="dk1"/>
                        </a:buClr>
                        <a:buSzPts val="1600"/>
                        <a:buFont typeface="Arial"/>
                        <a:buChar char="•"/>
                      </a:pPr>
                      <a:r>
                        <a:rPr b="0" lang="en-US" sz="1600" u="none" cap="none" strike="noStrike">
                          <a:latin typeface="Times New Roman"/>
                          <a:ea typeface="Times New Roman"/>
                          <a:cs typeface="Times New Roman"/>
                          <a:sym typeface="Times New Roman"/>
                        </a:rPr>
                        <a:t>Makes the interface able to convert the link to a trunk link.</a:t>
                      </a:r>
                      <a:endParaRPr/>
                    </a:p>
                    <a:p>
                      <a:pPr indent="-101600" lvl="0" marL="0" marR="0" rtl="0" algn="just">
                        <a:spcBef>
                          <a:spcPts val="0"/>
                        </a:spcBef>
                        <a:spcAft>
                          <a:spcPts val="0"/>
                        </a:spcAft>
                        <a:buClr>
                          <a:schemeClr val="dk1"/>
                        </a:buClr>
                        <a:buSzPts val="1600"/>
                        <a:buFont typeface="Arial"/>
                        <a:buChar char="•"/>
                      </a:pPr>
                      <a:r>
                        <a:rPr b="0" lang="en-US" sz="1600" u="none" cap="none" strike="noStrike">
                          <a:latin typeface="Times New Roman"/>
                          <a:ea typeface="Times New Roman"/>
                          <a:cs typeface="Times New Roman"/>
                          <a:sym typeface="Times New Roman"/>
                        </a:rPr>
                        <a:t>The interface becomes a trunk interface if the neighboring interface is set to trunk or desirable mode.</a:t>
                      </a:r>
                      <a:endParaRPr/>
                    </a:p>
                    <a:p>
                      <a:pPr indent="-101600" lvl="0" marL="0" marR="0" rtl="0" algn="just">
                        <a:spcBef>
                          <a:spcPts val="0"/>
                        </a:spcBef>
                        <a:spcAft>
                          <a:spcPts val="0"/>
                        </a:spcAft>
                        <a:buClr>
                          <a:schemeClr val="dk1"/>
                        </a:buClr>
                        <a:buSzPts val="1600"/>
                        <a:buFont typeface="Arial"/>
                        <a:buChar char="•"/>
                      </a:pPr>
                      <a:r>
                        <a:rPr b="0" lang="en-US" sz="1600" u="none" cap="none" strike="noStrike">
                          <a:latin typeface="Times New Roman"/>
                          <a:ea typeface="Times New Roman"/>
                          <a:cs typeface="Times New Roman"/>
                          <a:sym typeface="Times New Roman"/>
                        </a:rPr>
                        <a:t>The default switchport mode for all Ethernet interfaces is </a:t>
                      </a:r>
                      <a:r>
                        <a:rPr b="1" lang="en-US" sz="1600" u="none" cap="none" strike="noStrike">
                          <a:latin typeface="Times New Roman"/>
                          <a:ea typeface="Times New Roman"/>
                          <a:cs typeface="Times New Roman"/>
                          <a:sym typeface="Times New Roman"/>
                        </a:rPr>
                        <a:t>dynamic auto</a:t>
                      </a:r>
                      <a:r>
                        <a:rPr b="0" lang="en-US" sz="1600" u="none" cap="none" strike="noStrike">
                          <a:latin typeface="Times New Roman"/>
                          <a:ea typeface="Times New Roman"/>
                          <a:cs typeface="Times New Roman"/>
                          <a:sym typeface="Times New Roman"/>
                        </a:rPr>
                        <a:t>.</a:t>
                      </a:r>
                      <a:endParaRPr/>
                    </a:p>
                  </a:txBody>
                  <a:tcPr marT="23275" marB="23275" marR="23275" marL="23275" anchor="ctr">
                    <a:lnL cap="flat" cmpd="sng" w="9525">
                      <a:solidFill>
                        <a:srgbClr val="A00049"/>
                      </a:solidFill>
                      <a:prstDash val="solid"/>
                      <a:round/>
                      <a:headEnd len="sm" w="sm" type="none"/>
                      <a:tailEnd len="sm" w="sm" type="none"/>
                    </a:lnL>
                    <a:lnR cap="flat" cmpd="sng" w="9525">
                      <a:solidFill>
                        <a:srgbClr val="A00049"/>
                      </a:solidFill>
                      <a:prstDash val="solid"/>
                      <a:round/>
                      <a:headEnd len="sm" w="sm" type="none"/>
                      <a:tailEnd len="sm" w="sm" type="none"/>
                    </a:lnR>
                    <a:lnT cap="flat" cmpd="sng" w="9525">
                      <a:solidFill>
                        <a:srgbClr val="A00049"/>
                      </a:solidFill>
                      <a:prstDash val="solid"/>
                      <a:round/>
                      <a:headEnd len="sm" w="sm" type="none"/>
                      <a:tailEnd len="sm" w="sm" type="none"/>
                    </a:lnT>
                    <a:lnB cap="flat" cmpd="sng" w="9525">
                      <a:solidFill>
                        <a:srgbClr val="E00749"/>
                      </a:solidFill>
                      <a:prstDash val="solid"/>
                      <a:round/>
                      <a:headEnd len="sm" w="sm" type="none"/>
                      <a:tailEnd len="sm" w="sm" type="none"/>
                    </a:lnB>
                    <a:solidFill>
                      <a:srgbClr val="FFFFFF"/>
                    </a:solidFill>
                  </a:tcPr>
                </a:tc>
              </a:tr>
              <a:tr h="780250">
                <a:tc>
                  <a:txBody>
                    <a:bodyPr/>
                    <a:lstStyle/>
                    <a:p>
                      <a:pPr indent="0" lvl="0" marL="0" marR="0" rtl="0" algn="just">
                        <a:spcBef>
                          <a:spcPts val="0"/>
                        </a:spcBef>
                        <a:spcAft>
                          <a:spcPts val="0"/>
                        </a:spcAft>
                        <a:buNone/>
                      </a:pPr>
                      <a:r>
                        <a:rPr b="1" lang="en-US" sz="1600" u="none" cap="none" strike="noStrike">
                          <a:latin typeface="Times New Roman"/>
                          <a:ea typeface="Times New Roman"/>
                          <a:cs typeface="Times New Roman"/>
                          <a:sym typeface="Times New Roman"/>
                        </a:rPr>
                        <a:t>dynamic desirable</a:t>
                      </a:r>
                      <a:endParaRPr b="0" sz="1600" u="none" cap="none" strike="noStrike">
                        <a:latin typeface="Times New Roman"/>
                        <a:ea typeface="Times New Roman"/>
                        <a:cs typeface="Times New Roman"/>
                        <a:sym typeface="Times New Roman"/>
                      </a:endParaRPr>
                    </a:p>
                  </a:txBody>
                  <a:tcPr marT="23275" marB="23275" marR="23275" marL="23275" anchor="ctr">
                    <a:lnL cap="flat" cmpd="sng" w="9525">
                      <a:solidFill>
                        <a:srgbClr val="C00049"/>
                      </a:solidFill>
                      <a:prstDash val="solid"/>
                      <a:round/>
                      <a:headEnd len="sm" w="sm" type="none"/>
                      <a:tailEnd len="sm" w="sm" type="none"/>
                    </a:lnL>
                    <a:lnR cap="flat" cmpd="sng" w="9525">
                      <a:solidFill>
                        <a:srgbClr val="E00749"/>
                      </a:solidFill>
                      <a:prstDash val="solid"/>
                      <a:round/>
                      <a:headEnd len="sm" w="sm" type="none"/>
                      <a:tailEnd len="sm" w="sm" type="none"/>
                    </a:lnR>
                    <a:lnT cap="flat" cmpd="sng" w="9525">
                      <a:solidFill>
                        <a:srgbClr val="C00049"/>
                      </a:solidFill>
                      <a:prstDash val="solid"/>
                      <a:round/>
                      <a:headEnd len="sm" w="sm" type="none"/>
                      <a:tailEnd len="sm" w="sm" type="none"/>
                    </a:lnT>
                    <a:lnB cap="flat" cmpd="sng" w="9525">
                      <a:solidFill>
                        <a:srgbClr val="E00749"/>
                      </a:solidFill>
                      <a:prstDash val="solid"/>
                      <a:round/>
                      <a:headEnd len="sm" w="sm" type="none"/>
                      <a:tailEnd len="sm" w="sm" type="none"/>
                    </a:lnB>
                    <a:solidFill>
                      <a:srgbClr val="FFFFFF"/>
                    </a:solidFill>
                  </a:tcPr>
                </a:tc>
                <a:tc>
                  <a:txBody>
                    <a:bodyPr/>
                    <a:lstStyle/>
                    <a:p>
                      <a:pPr indent="-101600" lvl="0" marL="0" marR="0" rtl="0" algn="just">
                        <a:spcBef>
                          <a:spcPts val="0"/>
                        </a:spcBef>
                        <a:spcAft>
                          <a:spcPts val="0"/>
                        </a:spcAft>
                        <a:buClr>
                          <a:schemeClr val="dk1"/>
                        </a:buClr>
                        <a:buSzPts val="1600"/>
                        <a:buFont typeface="Arial"/>
                        <a:buChar char="•"/>
                      </a:pPr>
                      <a:r>
                        <a:rPr b="0" lang="en-US" sz="1600" u="none" cap="none" strike="noStrike">
                          <a:latin typeface="Times New Roman"/>
                          <a:ea typeface="Times New Roman"/>
                          <a:cs typeface="Times New Roman"/>
                          <a:sym typeface="Times New Roman"/>
                        </a:rPr>
                        <a:t>Makes the interface actively attempt to convert the link to a trunk link.</a:t>
                      </a:r>
                      <a:endParaRPr/>
                    </a:p>
                    <a:p>
                      <a:pPr indent="-101600" lvl="0" marL="0" marR="0" rtl="0" algn="just">
                        <a:spcBef>
                          <a:spcPts val="0"/>
                        </a:spcBef>
                        <a:spcAft>
                          <a:spcPts val="0"/>
                        </a:spcAft>
                        <a:buClr>
                          <a:schemeClr val="dk1"/>
                        </a:buClr>
                        <a:buSzPts val="1600"/>
                        <a:buFont typeface="Arial"/>
                        <a:buChar char="•"/>
                      </a:pPr>
                      <a:r>
                        <a:rPr b="0" lang="en-US" sz="1600" u="none" cap="none" strike="noStrike">
                          <a:latin typeface="Times New Roman"/>
                          <a:ea typeface="Times New Roman"/>
                          <a:cs typeface="Times New Roman"/>
                          <a:sym typeface="Times New Roman"/>
                        </a:rPr>
                        <a:t>The interface becomes a trunk interface if the neighboring interface is set to trunk, desirable, or dynamic auto mode.</a:t>
                      </a:r>
                      <a:endParaRPr/>
                    </a:p>
                  </a:txBody>
                  <a:tcPr marT="23275" marB="23275" marR="23275" marL="23275" anchor="ctr">
                    <a:lnL cap="flat" cmpd="sng" w="9525">
                      <a:solidFill>
                        <a:srgbClr val="E00749"/>
                      </a:solidFill>
                      <a:prstDash val="solid"/>
                      <a:round/>
                      <a:headEnd len="sm" w="sm" type="none"/>
                      <a:tailEnd len="sm" w="sm" type="none"/>
                    </a:lnL>
                    <a:lnR cap="flat" cmpd="sng" w="9525">
                      <a:solidFill>
                        <a:srgbClr val="E00749"/>
                      </a:solidFill>
                      <a:prstDash val="solid"/>
                      <a:round/>
                      <a:headEnd len="sm" w="sm" type="none"/>
                      <a:tailEnd len="sm" w="sm" type="none"/>
                    </a:lnR>
                    <a:lnT cap="flat" cmpd="sng" w="9525">
                      <a:solidFill>
                        <a:srgbClr val="E00749"/>
                      </a:solidFill>
                      <a:prstDash val="solid"/>
                      <a:round/>
                      <a:headEnd len="sm" w="sm" type="none"/>
                      <a:tailEnd len="sm" w="sm" type="none"/>
                    </a:lnT>
                    <a:lnB cap="flat" cmpd="sng" w="9525">
                      <a:solidFill>
                        <a:srgbClr val="800949"/>
                      </a:solidFill>
                      <a:prstDash val="solid"/>
                      <a:round/>
                      <a:headEnd len="sm" w="sm" type="none"/>
                      <a:tailEnd len="sm" w="sm" type="none"/>
                    </a:lnB>
                    <a:solidFill>
                      <a:srgbClr val="FFFFFF"/>
                    </a:solidFill>
                  </a:tcPr>
                </a:tc>
              </a:tr>
              <a:tr h="903825">
                <a:tc>
                  <a:txBody>
                    <a:bodyPr/>
                    <a:lstStyle/>
                    <a:p>
                      <a:pPr indent="0" lvl="0" marL="0" marR="0" rtl="0" algn="just">
                        <a:spcBef>
                          <a:spcPts val="0"/>
                        </a:spcBef>
                        <a:spcAft>
                          <a:spcPts val="0"/>
                        </a:spcAft>
                        <a:buNone/>
                      </a:pPr>
                      <a:r>
                        <a:rPr b="1" lang="en-US" sz="1600" u="none" cap="none" strike="noStrike">
                          <a:latin typeface="Times New Roman"/>
                          <a:ea typeface="Times New Roman"/>
                          <a:cs typeface="Times New Roman"/>
                          <a:sym typeface="Times New Roman"/>
                        </a:rPr>
                        <a:t>trunk</a:t>
                      </a:r>
                      <a:endParaRPr b="0" sz="1600" u="none" cap="none" strike="noStrike">
                        <a:latin typeface="Times New Roman"/>
                        <a:ea typeface="Times New Roman"/>
                        <a:cs typeface="Times New Roman"/>
                        <a:sym typeface="Times New Roman"/>
                      </a:endParaRPr>
                    </a:p>
                  </a:txBody>
                  <a:tcPr marT="23275" marB="23275" marR="23275" marL="23275" anchor="ctr">
                    <a:lnL cap="flat" cmpd="sng" w="9525">
                      <a:solidFill>
                        <a:srgbClr val="E00749"/>
                      </a:solidFill>
                      <a:prstDash val="solid"/>
                      <a:round/>
                      <a:headEnd len="sm" w="sm" type="none"/>
                      <a:tailEnd len="sm" w="sm" type="none"/>
                    </a:lnL>
                    <a:lnR cap="flat" cmpd="sng" w="9525">
                      <a:solidFill>
                        <a:srgbClr val="800949"/>
                      </a:solidFill>
                      <a:prstDash val="solid"/>
                      <a:round/>
                      <a:headEnd len="sm" w="sm" type="none"/>
                      <a:tailEnd len="sm" w="sm" type="none"/>
                    </a:lnR>
                    <a:lnT cap="flat" cmpd="sng" w="9525">
                      <a:solidFill>
                        <a:srgbClr val="E00749"/>
                      </a:solidFill>
                      <a:prstDash val="solid"/>
                      <a:round/>
                      <a:headEnd len="sm" w="sm" type="none"/>
                      <a:tailEnd len="sm" w="sm" type="none"/>
                    </a:lnT>
                    <a:lnB cap="flat" cmpd="sng" w="9525">
                      <a:solidFill>
                        <a:srgbClr val="E00749"/>
                      </a:solidFill>
                      <a:prstDash val="solid"/>
                      <a:round/>
                      <a:headEnd len="sm" w="sm" type="none"/>
                      <a:tailEnd len="sm" w="sm" type="none"/>
                    </a:lnB>
                    <a:solidFill>
                      <a:srgbClr val="FFFFFF"/>
                    </a:solidFill>
                  </a:tcPr>
                </a:tc>
                <a:tc>
                  <a:txBody>
                    <a:bodyPr/>
                    <a:lstStyle/>
                    <a:p>
                      <a:pPr indent="-101600" lvl="0" marL="0" marR="0" rtl="0" algn="just">
                        <a:spcBef>
                          <a:spcPts val="0"/>
                        </a:spcBef>
                        <a:spcAft>
                          <a:spcPts val="0"/>
                        </a:spcAft>
                        <a:buClr>
                          <a:schemeClr val="dk1"/>
                        </a:buClr>
                        <a:buSzPts val="1600"/>
                        <a:buFont typeface="Arial"/>
                        <a:buChar char="•"/>
                      </a:pPr>
                      <a:r>
                        <a:rPr b="0" lang="en-US" sz="1600" u="none" cap="none" strike="noStrike">
                          <a:latin typeface="Times New Roman"/>
                          <a:ea typeface="Times New Roman"/>
                          <a:cs typeface="Times New Roman"/>
                          <a:sym typeface="Times New Roman"/>
                        </a:rPr>
                        <a:t>Puts the interface into permanent trunking mode and negotiates to convert the neighboring link into a trunk link.</a:t>
                      </a:r>
                      <a:endParaRPr/>
                    </a:p>
                    <a:p>
                      <a:pPr indent="-101600" lvl="0" marL="0" marR="0" rtl="0" algn="just">
                        <a:spcBef>
                          <a:spcPts val="0"/>
                        </a:spcBef>
                        <a:spcAft>
                          <a:spcPts val="0"/>
                        </a:spcAft>
                        <a:buClr>
                          <a:schemeClr val="dk1"/>
                        </a:buClr>
                        <a:buSzPts val="1600"/>
                        <a:buFont typeface="Arial"/>
                        <a:buChar char="•"/>
                      </a:pPr>
                      <a:r>
                        <a:rPr b="0" lang="en-US" sz="1600" u="none" cap="none" strike="noStrike">
                          <a:latin typeface="Times New Roman"/>
                          <a:ea typeface="Times New Roman"/>
                          <a:cs typeface="Times New Roman"/>
                          <a:sym typeface="Times New Roman"/>
                        </a:rPr>
                        <a:t>The interface becomes a trunk interface even if the neighboring interface is not a trunk interface.</a:t>
                      </a:r>
                      <a:endParaRPr/>
                    </a:p>
                  </a:txBody>
                  <a:tcPr marT="23275" marB="23275" marR="23275" marL="23275" anchor="ctr">
                    <a:lnL cap="flat" cmpd="sng" w="9525">
                      <a:solidFill>
                        <a:srgbClr val="800949"/>
                      </a:solidFill>
                      <a:prstDash val="solid"/>
                      <a:round/>
                      <a:headEnd len="sm" w="sm" type="none"/>
                      <a:tailEnd len="sm" w="sm" type="none"/>
                    </a:lnL>
                    <a:lnR cap="flat" cmpd="sng" w="9525">
                      <a:solidFill>
                        <a:srgbClr val="800949"/>
                      </a:solidFill>
                      <a:prstDash val="solid"/>
                      <a:round/>
                      <a:headEnd len="sm" w="sm" type="none"/>
                      <a:tailEnd len="sm" w="sm" type="none"/>
                    </a:lnR>
                    <a:lnT cap="flat" cmpd="sng" w="9525">
                      <a:solidFill>
                        <a:srgbClr val="800949"/>
                      </a:solidFill>
                      <a:prstDash val="solid"/>
                      <a:round/>
                      <a:headEnd len="sm" w="sm" type="none"/>
                      <a:tailEnd len="sm" w="sm" type="none"/>
                    </a:lnT>
                    <a:lnB cap="flat" cmpd="sng" w="9525">
                      <a:solidFill>
                        <a:srgbClr val="80094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Results of a DTP Configuration</a:t>
            </a:r>
            <a:endParaRPr b="1"/>
          </a:p>
        </p:txBody>
      </p:sp>
      <p:sp>
        <p:nvSpPr>
          <p:cNvPr id="162" name="Google Shape;162;p1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The table illustrates the results of the DTP configuration options on opposite ends of a trunk link connected to Catalyst 2960 switch ports. </a:t>
            </a:r>
            <a:endParaRPr/>
          </a:p>
          <a:p>
            <a:pPr indent="-203200" lvl="0" marL="342900" rtl="0" algn="just">
              <a:spcBef>
                <a:spcPts val="440"/>
              </a:spcBef>
              <a:spcAft>
                <a:spcPts val="0"/>
              </a:spcAft>
              <a:buClr>
                <a:schemeClr val="dk1"/>
              </a:buClr>
              <a:buSzPts val="2200"/>
              <a:buNone/>
            </a:pPr>
            <a:r>
              <a:t/>
            </a:r>
            <a:endParaRPr/>
          </a:p>
        </p:txBody>
      </p:sp>
      <p:graphicFrame>
        <p:nvGraphicFramePr>
          <p:cNvPr id="163" name="Google Shape;163;p18"/>
          <p:cNvGraphicFramePr/>
          <p:nvPr/>
        </p:nvGraphicFramePr>
        <p:xfrm>
          <a:off x="914401" y="2743200"/>
          <a:ext cx="3000000" cy="3000000"/>
        </p:xfrm>
        <a:graphic>
          <a:graphicData uri="http://schemas.openxmlformats.org/drawingml/2006/table">
            <a:tbl>
              <a:tblPr>
                <a:noFill/>
                <a:tableStyleId>{5CB566B4-5695-4F97-B396-D3EF51C71E08}</a:tableStyleId>
              </a:tblPr>
              <a:tblGrid>
                <a:gridCol w="1524000"/>
                <a:gridCol w="1219200"/>
                <a:gridCol w="1524000"/>
                <a:gridCol w="1600200"/>
                <a:gridCol w="1447800"/>
              </a:tblGrid>
              <a:tr h="275950">
                <a:tc>
                  <a:txBody>
                    <a:bodyPr/>
                    <a:lstStyle/>
                    <a:p>
                      <a:pPr indent="0" lvl="0" marL="0" marR="0" rtl="0" algn="l">
                        <a:spcBef>
                          <a:spcPts val="0"/>
                        </a:spcBef>
                        <a:spcAft>
                          <a:spcPts val="0"/>
                        </a:spcAft>
                        <a:buNone/>
                      </a:pPr>
                      <a:r>
                        <a:t/>
                      </a:r>
                      <a:endParaRPr sz="1400" u="none" cap="none" strike="noStrike">
                        <a:highlight>
                          <a:srgbClr val="F2F2F2"/>
                        </a:highlight>
                        <a:latin typeface="Times New Roman"/>
                        <a:ea typeface="Times New Roman"/>
                        <a:cs typeface="Times New Roman"/>
                        <a:sym typeface="Times New Roman"/>
                      </a:endParaRPr>
                    </a:p>
                  </a:txBody>
                  <a:tcPr marT="18950" marB="18950" marR="18950" marL="18950" anchor="ctr"/>
                </a:tc>
                <a:tc>
                  <a:txBody>
                    <a:bodyPr/>
                    <a:lstStyle/>
                    <a:p>
                      <a:pPr indent="0" lvl="0" marL="0" marR="0" rtl="0" algn="l">
                        <a:lnSpc>
                          <a:spcPct val="100000"/>
                        </a:lnSpc>
                        <a:spcBef>
                          <a:spcPts val="0"/>
                        </a:spcBef>
                        <a:spcAft>
                          <a:spcPts val="0"/>
                        </a:spcAft>
                        <a:buClr>
                          <a:schemeClr val="dk1"/>
                        </a:buClr>
                        <a:buSzPts val="1400"/>
                        <a:buFont typeface="Calibri"/>
                        <a:buNone/>
                      </a:pPr>
                      <a:br>
                        <a:rPr b="1" lang="en-US" sz="1400" u="none" cap="none" strike="noStrike">
                          <a:highlight>
                            <a:srgbClr val="F2F2F2"/>
                          </a:highlight>
                        </a:rPr>
                      </a:br>
                      <a:r>
                        <a:rPr b="1" lang="en-US" sz="1400" u="none" cap="none" strike="noStrike">
                          <a:highlight>
                            <a:srgbClr val="F2F2F2"/>
                          </a:highlight>
                        </a:rPr>
                        <a:t>Dynamic Auto</a:t>
                      </a:r>
                      <a:endParaRPr sz="1400" u="none" cap="none" strike="noStrike">
                        <a:highlight>
                          <a:srgbClr val="F2F2F2"/>
                        </a:highlight>
                      </a:endParaRPr>
                    </a:p>
                    <a:p>
                      <a:pPr indent="0" lvl="0" marL="0" marR="0" rtl="0" algn="l">
                        <a:spcBef>
                          <a:spcPts val="0"/>
                        </a:spcBef>
                        <a:spcAft>
                          <a:spcPts val="0"/>
                        </a:spcAft>
                        <a:buNone/>
                      </a:pPr>
                      <a:r>
                        <a:t/>
                      </a:r>
                      <a:endParaRPr sz="1400" u="none" cap="none" strike="noStrike">
                        <a:highlight>
                          <a:srgbClr val="F2F2F2"/>
                        </a:highlight>
                        <a:latin typeface="Times New Roman"/>
                        <a:ea typeface="Times New Roman"/>
                        <a:cs typeface="Times New Roman"/>
                        <a:sym typeface="Times New Roman"/>
                      </a:endParaRPr>
                    </a:p>
                  </a:txBody>
                  <a:tcPr marT="18950" marB="18950" marR="18950" marL="18950" anchor="ct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cap="none" strike="noStrike">
                          <a:highlight>
                            <a:srgbClr val="F2F2F2"/>
                          </a:highlight>
                        </a:rPr>
                        <a:t>Dynamic Desirable</a:t>
                      </a:r>
                      <a:endParaRPr sz="1400" u="none" cap="none" strike="noStrike">
                        <a:highlight>
                          <a:srgbClr val="F2F2F2"/>
                        </a:highlight>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1" lang="en-US" sz="1400" u="none" cap="none" strike="noStrike">
                          <a:highlight>
                            <a:srgbClr val="F2F2F2"/>
                          </a:highlight>
                        </a:rPr>
                        <a:t>Trunk</a:t>
                      </a:r>
                      <a:endParaRPr sz="1400" u="none" cap="none" strike="noStrike">
                        <a:highlight>
                          <a:srgbClr val="F2F2F2"/>
                        </a:highlight>
                        <a:latin typeface="Times New Roman"/>
                        <a:ea typeface="Times New Roman"/>
                        <a:cs typeface="Times New Roman"/>
                        <a:sym typeface="Times New Roman"/>
                      </a:endParaRPr>
                    </a:p>
                  </a:txBody>
                  <a:tcPr marT="18950" marB="18950" marR="18950" marL="18950" anchor="ct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cap="none" strike="noStrike">
                          <a:highlight>
                            <a:srgbClr val="F2F2F2"/>
                          </a:highlight>
                        </a:rPr>
                        <a:t>Access</a:t>
                      </a:r>
                      <a:endParaRPr sz="1400" u="none" cap="none" strike="noStrike">
                        <a:highlight>
                          <a:srgbClr val="F2F2F2"/>
                        </a:highlight>
                        <a:latin typeface="Times New Roman"/>
                        <a:ea typeface="Times New Roman"/>
                        <a:cs typeface="Times New Roman"/>
                        <a:sym typeface="Times New Roman"/>
                      </a:endParaRPr>
                    </a:p>
                  </a:txBody>
                  <a:tcPr marT="20075" marB="20075" marR="40150" marL="40150" anchor="ctr"/>
                </a:tc>
              </a:tr>
              <a:tr h="525700">
                <a:tc>
                  <a:txBody>
                    <a:bodyPr/>
                    <a:lstStyle/>
                    <a:p>
                      <a:pPr indent="0" lvl="0" marL="0" marR="0" rtl="0" algn="l">
                        <a:spcBef>
                          <a:spcPts val="0"/>
                        </a:spcBef>
                        <a:spcAft>
                          <a:spcPts val="0"/>
                        </a:spcAft>
                        <a:buNone/>
                      </a:pPr>
                      <a:r>
                        <a:rPr b="1" lang="en-US" sz="1400" u="none" cap="none" strike="noStrike"/>
                        <a:t>Dynamic Auto</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Access</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Trunk</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Trunk</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Access</a:t>
                      </a:r>
                      <a:endParaRPr b="0" sz="1400" u="none" cap="none" strike="noStrike">
                        <a:latin typeface="Times New Roman"/>
                        <a:ea typeface="Times New Roman"/>
                        <a:cs typeface="Times New Roman"/>
                        <a:sym typeface="Times New Roman"/>
                      </a:endParaRPr>
                    </a:p>
                  </a:txBody>
                  <a:tcPr marT="18950" marB="18950" marR="18950" marL="18950" anchor="ctr"/>
                </a:tc>
              </a:tr>
              <a:tr h="525700">
                <a:tc>
                  <a:txBody>
                    <a:bodyPr/>
                    <a:lstStyle/>
                    <a:p>
                      <a:pPr indent="0" lvl="0" marL="0" marR="0" rtl="0" algn="l">
                        <a:spcBef>
                          <a:spcPts val="0"/>
                        </a:spcBef>
                        <a:spcAft>
                          <a:spcPts val="0"/>
                        </a:spcAft>
                        <a:buNone/>
                      </a:pPr>
                      <a:r>
                        <a:rPr b="1" lang="en-US" sz="1400" u="none" cap="none" strike="noStrike"/>
                        <a:t>Dynamic Desirable</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Trunk</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Trunk</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Trunk</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Access</a:t>
                      </a:r>
                      <a:endParaRPr b="0" sz="1400" u="none" cap="none" strike="noStrike">
                        <a:latin typeface="Times New Roman"/>
                        <a:ea typeface="Times New Roman"/>
                        <a:cs typeface="Times New Roman"/>
                        <a:sym typeface="Times New Roman"/>
                      </a:endParaRPr>
                    </a:p>
                  </a:txBody>
                  <a:tcPr marT="18950" marB="18950" marR="18950" marL="18950" anchor="ctr"/>
                </a:tc>
              </a:tr>
              <a:tr h="1275000">
                <a:tc>
                  <a:txBody>
                    <a:bodyPr/>
                    <a:lstStyle/>
                    <a:p>
                      <a:pPr indent="0" lvl="0" marL="0" marR="0" rtl="0" algn="l">
                        <a:spcBef>
                          <a:spcPts val="0"/>
                        </a:spcBef>
                        <a:spcAft>
                          <a:spcPts val="0"/>
                        </a:spcAft>
                        <a:buNone/>
                      </a:pPr>
                      <a:r>
                        <a:rPr b="1" lang="en-US" sz="1400" u="none" cap="none" strike="noStrike"/>
                        <a:t>Trunk</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Trunk</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Trunk</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Trunk</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Limited connectivity</a:t>
                      </a:r>
                      <a:endParaRPr b="0" sz="1400" u="none" cap="none" strike="noStrike">
                        <a:latin typeface="Times New Roman"/>
                        <a:ea typeface="Times New Roman"/>
                        <a:cs typeface="Times New Roman"/>
                        <a:sym typeface="Times New Roman"/>
                      </a:endParaRPr>
                    </a:p>
                  </a:txBody>
                  <a:tcPr marT="18950" marB="18950" marR="18950" marL="18950" anchor="ctr"/>
                </a:tc>
              </a:tr>
              <a:tr h="525700">
                <a:tc>
                  <a:txBody>
                    <a:bodyPr/>
                    <a:lstStyle/>
                    <a:p>
                      <a:pPr indent="0" lvl="0" marL="0" marR="0" rtl="0" algn="l">
                        <a:spcBef>
                          <a:spcPts val="0"/>
                        </a:spcBef>
                        <a:spcAft>
                          <a:spcPts val="0"/>
                        </a:spcAft>
                        <a:buNone/>
                      </a:pPr>
                      <a:r>
                        <a:rPr b="1" lang="en-US" sz="1400" u="none" cap="none" strike="noStrike"/>
                        <a:t>Access</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Access</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Access</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Limited connectivity</a:t>
                      </a:r>
                      <a:endParaRPr b="0" sz="1400" u="none" cap="none" strike="noStrike">
                        <a:latin typeface="Times New Roman"/>
                        <a:ea typeface="Times New Roman"/>
                        <a:cs typeface="Times New Roman"/>
                        <a:sym typeface="Times New Roman"/>
                      </a:endParaRPr>
                    </a:p>
                  </a:txBody>
                  <a:tcPr marT="18950" marB="18950" marR="18950" marL="18950" anchor="ctr"/>
                </a:tc>
                <a:tc>
                  <a:txBody>
                    <a:bodyPr/>
                    <a:lstStyle/>
                    <a:p>
                      <a:pPr indent="0" lvl="0" marL="0" marR="0" rtl="0" algn="l">
                        <a:spcBef>
                          <a:spcPts val="0"/>
                        </a:spcBef>
                        <a:spcAft>
                          <a:spcPts val="0"/>
                        </a:spcAft>
                        <a:buNone/>
                      </a:pPr>
                      <a:r>
                        <a:rPr b="0" lang="en-US" sz="1400" u="none" cap="none" strike="noStrike"/>
                        <a:t>Access</a:t>
                      </a:r>
                      <a:endParaRPr b="0" sz="1400" u="none" cap="none" strike="noStrike">
                        <a:latin typeface="Times New Roman"/>
                        <a:ea typeface="Times New Roman"/>
                        <a:cs typeface="Times New Roman"/>
                        <a:sym typeface="Times New Roman"/>
                      </a:endParaRPr>
                    </a:p>
                  </a:txBody>
                  <a:tcPr marT="18950" marB="18950" marR="18950" marL="1895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Verify DTP Mode</a:t>
            </a:r>
            <a:endParaRPr/>
          </a:p>
        </p:txBody>
      </p:sp>
      <p:sp>
        <p:nvSpPr>
          <p:cNvPr id="169" name="Google Shape;169;p19"/>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t>The default DTP mode is dependent on the Cisco IOS Software version and on the platform. To determine the current DTP mode, issue the show dtp interface command as shown in the output.</a:t>
            </a:r>
            <a:endParaRPr/>
          </a:p>
          <a:p>
            <a:pPr indent="-285750" lvl="1" marL="742950" rtl="0" algn="just">
              <a:spcBef>
                <a:spcPts val="320"/>
              </a:spcBef>
              <a:spcAft>
                <a:spcPts val="0"/>
              </a:spcAft>
              <a:buClr>
                <a:schemeClr val="dk1"/>
              </a:buClr>
              <a:buSzPts val="1600"/>
              <a:buChar char="–"/>
            </a:pPr>
            <a:r>
              <a:rPr lang="en-US" sz="1600"/>
              <a:t>S1# show dtp interface fa0/1</a:t>
            </a:r>
            <a:endParaRPr/>
          </a:p>
          <a:p>
            <a:pPr indent="-285750" lvl="1" marL="742950" rtl="0" algn="just">
              <a:spcBef>
                <a:spcPts val="320"/>
              </a:spcBef>
              <a:spcAft>
                <a:spcPts val="0"/>
              </a:spcAft>
              <a:buClr>
                <a:schemeClr val="dk1"/>
              </a:buClr>
              <a:buSzPts val="1600"/>
              <a:buChar char="–"/>
            </a:pPr>
            <a:r>
              <a:rPr lang="en-US" sz="1600"/>
              <a:t>DTP information for FastEthernet0/1:</a:t>
            </a:r>
            <a:endParaRPr/>
          </a:p>
          <a:p>
            <a:pPr indent="-285750" lvl="1" marL="742950" rtl="0" algn="just">
              <a:spcBef>
                <a:spcPts val="320"/>
              </a:spcBef>
              <a:spcAft>
                <a:spcPts val="0"/>
              </a:spcAft>
              <a:buClr>
                <a:schemeClr val="dk1"/>
              </a:buClr>
              <a:buSzPts val="1600"/>
              <a:buChar char="–"/>
            </a:pPr>
            <a:r>
              <a:rPr lang="en-US" sz="1600"/>
              <a:t>TOS/TAS/TNS: ACCESS/AUTO/ACCESS</a:t>
            </a:r>
            <a:endParaRPr/>
          </a:p>
          <a:p>
            <a:pPr indent="-285750" lvl="1" marL="742950" rtl="0" algn="just">
              <a:spcBef>
                <a:spcPts val="320"/>
              </a:spcBef>
              <a:spcAft>
                <a:spcPts val="0"/>
              </a:spcAft>
              <a:buClr>
                <a:schemeClr val="dk1"/>
              </a:buClr>
              <a:buSzPts val="1600"/>
              <a:buChar char="–"/>
            </a:pPr>
            <a:r>
              <a:rPr lang="en-US" sz="1600"/>
              <a:t>TOT/TAT/TNT: NATIVE/NEGOTIATE/NATIVE</a:t>
            </a:r>
            <a:endParaRPr/>
          </a:p>
          <a:p>
            <a:pPr indent="-285750" lvl="1" marL="742950" rtl="0" algn="just">
              <a:spcBef>
                <a:spcPts val="320"/>
              </a:spcBef>
              <a:spcAft>
                <a:spcPts val="0"/>
              </a:spcAft>
              <a:buClr>
                <a:schemeClr val="dk1"/>
              </a:buClr>
              <a:buSzPts val="1600"/>
              <a:buChar char="–"/>
            </a:pPr>
            <a:r>
              <a:rPr lang="en-US" sz="1600"/>
              <a:t>Neighbor address 1: C80084AEF101</a:t>
            </a:r>
            <a:endParaRPr/>
          </a:p>
          <a:p>
            <a:pPr indent="-285750" lvl="1" marL="742950" rtl="0" algn="just">
              <a:spcBef>
                <a:spcPts val="320"/>
              </a:spcBef>
              <a:spcAft>
                <a:spcPts val="0"/>
              </a:spcAft>
              <a:buClr>
                <a:schemeClr val="dk1"/>
              </a:buClr>
              <a:buSzPts val="1600"/>
              <a:buChar char="–"/>
            </a:pPr>
            <a:r>
              <a:rPr lang="en-US" sz="1600"/>
              <a:t>Neighbor address 2: 000000000000</a:t>
            </a:r>
            <a:endParaRPr/>
          </a:p>
          <a:p>
            <a:pPr indent="-285750" lvl="1" marL="742950" rtl="0" algn="just">
              <a:spcBef>
                <a:spcPts val="320"/>
              </a:spcBef>
              <a:spcAft>
                <a:spcPts val="0"/>
              </a:spcAft>
              <a:buClr>
                <a:schemeClr val="dk1"/>
              </a:buClr>
              <a:buSzPts val="1600"/>
              <a:buChar char="–"/>
            </a:pPr>
            <a:r>
              <a:rPr lang="en-US" sz="1600"/>
              <a:t>Hello timer expiration (sec/state): 11/RUNNING</a:t>
            </a:r>
            <a:endParaRPr/>
          </a:p>
          <a:p>
            <a:pPr indent="-285750" lvl="1" marL="742950" rtl="0" algn="just">
              <a:spcBef>
                <a:spcPts val="320"/>
              </a:spcBef>
              <a:spcAft>
                <a:spcPts val="0"/>
              </a:spcAft>
              <a:buClr>
                <a:schemeClr val="dk1"/>
              </a:buClr>
              <a:buSzPts val="1600"/>
              <a:buChar char="–"/>
            </a:pPr>
            <a:r>
              <a:rPr lang="en-US" sz="1600"/>
              <a:t>Access timer expiration (sec/state): never/STOPPED</a:t>
            </a:r>
            <a:endParaRPr/>
          </a:p>
          <a:p>
            <a:pPr indent="-285750" lvl="1" marL="742950" rtl="0" algn="just">
              <a:spcBef>
                <a:spcPts val="320"/>
              </a:spcBef>
              <a:spcAft>
                <a:spcPts val="0"/>
              </a:spcAft>
              <a:buClr>
                <a:schemeClr val="dk1"/>
              </a:buClr>
              <a:buSzPts val="1600"/>
              <a:buChar char="–"/>
            </a:pPr>
            <a:r>
              <a:rPr lang="en-US" sz="1600"/>
              <a:t>Negotiation timer expiration (sec/state): never/STOPPED</a:t>
            </a:r>
            <a:endParaRPr/>
          </a:p>
          <a:p>
            <a:pPr indent="-285750" lvl="1" marL="742950" rtl="0" algn="just">
              <a:spcBef>
                <a:spcPts val="320"/>
              </a:spcBef>
              <a:spcAft>
                <a:spcPts val="0"/>
              </a:spcAft>
              <a:buClr>
                <a:schemeClr val="dk1"/>
              </a:buClr>
              <a:buSzPts val="1600"/>
              <a:buChar char="–"/>
            </a:pPr>
            <a:r>
              <a:rPr lang="en-US" sz="1600"/>
              <a:t>Multidrop timer expiration (sec/state): never/STOPPED</a:t>
            </a:r>
            <a:endParaRPr/>
          </a:p>
          <a:p>
            <a:pPr indent="-285750" lvl="1" marL="742950" rtl="0" algn="just">
              <a:spcBef>
                <a:spcPts val="320"/>
              </a:spcBef>
              <a:spcAft>
                <a:spcPts val="0"/>
              </a:spcAft>
              <a:buClr>
                <a:schemeClr val="dk1"/>
              </a:buClr>
              <a:buSzPts val="1600"/>
              <a:buChar char="–"/>
            </a:pPr>
            <a:r>
              <a:rPr lang="en-US" sz="1600"/>
              <a:t>FSM state: S2:ACCESS</a:t>
            </a:r>
            <a:endParaRPr/>
          </a:p>
          <a:p>
            <a:pPr indent="-285750" lvl="1" marL="742950" rtl="0" algn="just">
              <a:spcBef>
                <a:spcPts val="320"/>
              </a:spcBef>
              <a:spcAft>
                <a:spcPts val="0"/>
              </a:spcAft>
              <a:buClr>
                <a:schemeClr val="dk1"/>
              </a:buClr>
              <a:buSzPts val="1600"/>
              <a:buChar char="–"/>
            </a:pPr>
            <a:r>
              <a:rPr lang="en-US" sz="1600"/>
              <a:t># times multi &amp; trunk 0</a:t>
            </a:r>
            <a:endParaRPr/>
          </a:p>
          <a:p>
            <a:pPr indent="-285750" lvl="1" marL="742950" rtl="0" algn="just">
              <a:spcBef>
                <a:spcPts val="320"/>
              </a:spcBef>
              <a:spcAft>
                <a:spcPts val="0"/>
              </a:spcAft>
              <a:buClr>
                <a:schemeClr val="dk1"/>
              </a:buClr>
              <a:buSzPts val="1600"/>
              <a:buChar char="–"/>
            </a:pPr>
            <a:r>
              <a:rPr lang="en-US" sz="1600"/>
              <a:t>Enabled: yes</a:t>
            </a:r>
            <a:endParaRPr/>
          </a:p>
          <a:p>
            <a:pPr indent="-285750" lvl="1" marL="742950" rtl="0" algn="just">
              <a:spcBef>
                <a:spcPts val="320"/>
              </a:spcBef>
              <a:spcAft>
                <a:spcPts val="0"/>
              </a:spcAft>
              <a:buClr>
                <a:schemeClr val="dk1"/>
              </a:buClr>
              <a:buSzPts val="1600"/>
              <a:buChar char="–"/>
            </a:pPr>
            <a:r>
              <a:rPr lang="en-US" sz="1600"/>
              <a:t>In STP: 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title"/>
          </p:nvPr>
        </p:nvSpPr>
        <p:spPr>
          <a:xfrm>
            <a:off x="0" y="0"/>
            <a:ext cx="6477000" cy="914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1" lang="en-US"/>
              <a:t>What will I learn to do in this module?</a:t>
            </a:r>
            <a:endParaRPr/>
          </a:p>
        </p:txBody>
      </p:sp>
      <p:sp>
        <p:nvSpPr>
          <p:cNvPr id="59" name="Google Shape;59;p2"/>
          <p:cNvSpPr txBox="1"/>
          <p:nvPr>
            <p:ph idx="1" type="body"/>
          </p:nvPr>
        </p:nvSpPr>
        <p:spPr>
          <a:xfrm>
            <a:off x="223838" y="1143000"/>
            <a:ext cx="8229600" cy="3976688"/>
          </a:xfrm>
          <a:prstGeom prst="rect">
            <a:avLst/>
          </a:prstGeom>
          <a:noFill/>
          <a:ln>
            <a:noFill/>
          </a:ln>
        </p:spPr>
        <p:txBody>
          <a:bodyPr anchorCtr="0" anchor="t" bIns="45700" lIns="91425" spcFirstLastPara="1" rIns="91425" wrap="square" tIns="45700">
            <a:normAutofit/>
          </a:bodyPr>
          <a:lstStyle/>
          <a:p>
            <a:pPr indent="-457200" lvl="0" marL="571500" rtl="0" algn="just">
              <a:lnSpc>
                <a:spcPct val="90000"/>
              </a:lnSpc>
              <a:spcBef>
                <a:spcPts val="1000"/>
              </a:spcBef>
              <a:spcAft>
                <a:spcPts val="0"/>
              </a:spcAft>
              <a:buClr>
                <a:schemeClr val="dk1"/>
              </a:buClr>
              <a:buSzPts val="1800"/>
              <a:buFont typeface="Calibri"/>
              <a:buAutoNum type="arabicParenR"/>
            </a:pPr>
            <a:r>
              <a:rPr lang="en-US" sz="2000"/>
              <a:t>Overview of VLANs</a:t>
            </a:r>
            <a:endParaRPr/>
          </a:p>
          <a:p>
            <a:pPr indent="-457200" lvl="0" marL="571500" rtl="0" algn="just">
              <a:lnSpc>
                <a:spcPct val="90000"/>
              </a:lnSpc>
              <a:spcBef>
                <a:spcPts val="1000"/>
              </a:spcBef>
              <a:spcAft>
                <a:spcPts val="0"/>
              </a:spcAft>
              <a:buClr>
                <a:schemeClr val="dk1"/>
              </a:buClr>
              <a:buSzPts val="1800"/>
              <a:buFont typeface="Calibri"/>
              <a:buAutoNum type="arabicParenR"/>
            </a:pPr>
            <a:r>
              <a:rPr lang="en-US" sz="2000"/>
              <a:t>VLAN Configuration</a:t>
            </a:r>
            <a:endParaRPr/>
          </a:p>
          <a:p>
            <a:pPr indent="-457200" lvl="0" marL="571500" rtl="0" algn="just">
              <a:lnSpc>
                <a:spcPct val="90000"/>
              </a:lnSpc>
              <a:spcBef>
                <a:spcPts val="1000"/>
              </a:spcBef>
              <a:spcAft>
                <a:spcPts val="0"/>
              </a:spcAft>
              <a:buClr>
                <a:schemeClr val="dk1"/>
              </a:buClr>
              <a:buSzPts val="1800"/>
              <a:buFont typeface="Calibri"/>
              <a:buAutoNum type="arabicParenR"/>
            </a:pPr>
            <a:r>
              <a:rPr lang="en-US" sz="2000"/>
              <a:t>﻿VLAN Trunks</a:t>
            </a:r>
            <a:endParaRPr/>
          </a:p>
          <a:p>
            <a:pPr indent="-457200" lvl="0" marL="571500" rtl="0" algn="just">
              <a:lnSpc>
                <a:spcPct val="90000"/>
              </a:lnSpc>
              <a:spcBef>
                <a:spcPts val="1000"/>
              </a:spcBef>
              <a:spcAft>
                <a:spcPts val="0"/>
              </a:spcAft>
              <a:buClr>
                <a:schemeClr val="dk1"/>
              </a:buClr>
              <a:buSzPts val="1800"/>
              <a:buFont typeface="Calibri"/>
              <a:buAutoNum type="arabicParenR"/>
            </a:pPr>
            <a:r>
              <a:rPr lang="en-US" sz="2000"/>
              <a:t>Dynamic Trunking Protocol</a:t>
            </a:r>
            <a:endParaRPr/>
          </a:p>
          <a:p>
            <a:pPr indent="-342900" lvl="0" marL="571500" rtl="0" algn="just">
              <a:lnSpc>
                <a:spcPct val="90000"/>
              </a:lnSpc>
              <a:spcBef>
                <a:spcPts val="1000"/>
              </a:spcBef>
              <a:spcAft>
                <a:spcPts val="0"/>
              </a:spcAft>
              <a:buClr>
                <a:schemeClr val="dk1"/>
              </a:buClr>
              <a:buSzPts val="1800"/>
              <a:buFont typeface="Calibri"/>
              <a:buNone/>
            </a:pPr>
            <a:r>
              <a:t/>
            </a:r>
            <a:endParaRPr sz="2000"/>
          </a:p>
          <a:p>
            <a:pPr indent="-342900" lvl="0" marL="571500" rtl="0" algn="just">
              <a:lnSpc>
                <a:spcPct val="90000"/>
              </a:lnSpc>
              <a:spcBef>
                <a:spcPts val="1000"/>
              </a:spcBef>
              <a:spcAft>
                <a:spcPts val="0"/>
              </a:spcAft>
              <a:buClr>
                <a:schemeClr val="dk1"/>
              </a:buClr>
              <a:buSzPts val="1800"/>
              <a:buFont typeface="Calibri"/>
              <a:buNone/>
            </a:pPr>
            <a:r>
              <a:t/>
            </a:r>
            <a:endParaRPr sz="2000"/>
          </a:p>
          <a:p>
            <a:pPr indent="-342900" lvl="0" marL="457200" rtl="0" algn="just">
              <a:lnSpc>
                <a:spcPct val="90000"/>
              </a:lnSpc>
              <a:spcBef>
                <a:spcPts val="1000"/>
              </a:spcBef>
              <a:spcAft>
                <a:spcPts val="0"/>
              </a:spcAft>
              <a:buClr>
                <a:schemeClr val="dk1"/>
              </a:buClr>
              <a:buSzPts val="1800"/>
              <a:buFont typeface="Arial"/>
              <a:buNone/>
            </a:pPr>
            <a:r>
              <a:t/>
            </a:r>
            <a:endParaRPr sz="2000"/>
          </a:p>
          <a:p>
            <a:pPr indent="-342900" lvl="0" marL="457200" rtl="0" algn="ctr">
              <a:lnSpc>
                <a:spcPct val="90000"/>
              </a:lnSpc>
              <a:spcBef>
                <a:spcPts val="1000"/>
              </a:spcBef>
              <a:spcAft>
                <a:spcPts val="0"/>
              </a:spcAft>
              <a:buClr>
                <a:schemeClr val="dk1"/>
              </a:buClr>
              <a:buSzPts val="18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Practice Question 1</a:t>
            </a:r>
            <a:endParaRPr/>
          </a:p>
        </p:txBody>
      </p:sp>
      <p:sp>
        <p:nvSpPr>
          <p:cNvPr id="175" name="Google Shape;175;p20"/>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What happens to a port that is associated with VLAN 10 when the administrator deletes VLAN 10 from the switch?</a:t>
            </a:r>
            <a:endParaRPr/>
          </a:p>
          <a:p>
            <a:pPr indent="-285750" lvl="1" marL="742950" rtl="0" algn="just">
              <a:spcBef>
                <a:spcPts val="440"/>
              </a:spcBef>
              <a:spcAft>
                <a:spcPts val="0"/>
              </a:spcAft>
              <a:buClr>
                <a:schemeClr val="dk1"/>
              </a:buClr>
              <a:buSzPts val="2200"/>
              <a:buChar char="–"/>
            </a:pPr>
            <a:r>
              <a:rPr lang="en-US"/>
              <a:t>The port creates the VLAN again.</a:t>
            </a:r>
            <a:endParaRPr/>
          </a:p>
          <a:p>
            <a:pPr indent="-285750" lvl="1" marL="742950" rtl="0" algn="just">
              <a:spcBef>
                <a:spcPts val="440"/>
              </a:spcBef>
              <a:spcAft>
                <a:spcPts val="0"/>
              </a:spcAft>
              <a:buClr>
                <a:schemeClr val="dk1"/>
              </a:buClr>
              <a:buSzPts val="2200"/>
              <a:buChar char="–"/>
            </a:pPr>
            <a:r>
              <a:rPr lang="en-US"/>
              <a:t>The port automatically associates itself with the native VLAN.</a:t>
            </a:r>
            <a:endParaRPr/>
          </a:p>
          <a:p>
            <a:pPr indent="-285750" lvl="1" marL="742950" rtl="0" algn="just">
              <a:spcBef>
                <a:spcPts val="440"/>
              </a:spcBef>
              <a:spcAft>
                <a:spcPts val="0"/>
              </a:spcAft>
              <a:buClr>
                <a:schemeClr val="dk1"/>
              </a:buClr>
              <a:buSzPts val="2200"/>
              <a:buChar char="–"/>
            </a:pPr>
            <a:r>
              <a:rPr b="1" lang="en-US"/>
              <a:t>The port becomes inactive.</a:t>
            </a:r>
            <a:endParaRPr/>
          </a:p>
          <a:p>
            <a:pPr indent="-285750" lvl="1" marL="742950" rtl="0" algn="l">
              <a:spcBef>
                <a:spcPts val="440"/>
              </a:spcBef>
              <a:spcAft>
                <a:spcPts val="0"/>
              </a:spcAft>
              <a:buClr>
                <a:schemeClr val="dk1"/>
              </a:buClr>
              <a:buSzPts val="2200"/>
              <a:buChar char="–"/>
            </a:pPr>
            <a:r>
              <a:rPr lang="en-US"/>
              <a:t>The port goes back to the default VLAN.</a:t>
            </a:r>
            <a:br>
              <a:rPr lang="en-US"/>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Practice Question 2</a:t>
            </a:r>
            <a:endParaRPr/>
          </a:p>
        </p:txBody>
      </p:sp>
      <p:sp>
        <p:nvSpPr>
          <p:cNvPr id="181" name="Google Shape;181;p2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In which memory location are the VLAN configurations of normal range VLANs stored on a Catalyst switch?</a:t>
            </a:r>
            <a:endParaRPr/>
          </a:p>
          <a:p>
            <a:pPr indent="-285750" lvl="1" marL="742950" rtl="0" algn="l">
              <a:spcBef>
                <a:spcPts val="440"/>
              </a:spcBef>
              <a:spcAft>
                <a:spcPts val="0"/>
              </a:spcAft>
              <a:buClr>
                <a:schemeClr val="dk1"/>
              </a:buClr>
              <a:buSzPts val="2200"/>
              <a:buChar char="–"/>
            </a:pPr>
            <a:r>
              <a:rPr lang="en-US"/>
              <a:t>NVRAM</a:t>
            </a:r>
            <a:endParaRPr/>
          </a:p>
          <a:p>
            <a:pPr indent="-285750" lvl="1" marL="742950" rtl="0" algn="l">
              <a:spcBef>
                <a:spcPts val="440"/>
              </a:spcBef>
              <a:spcAft>
                <a:spcPts val="0"/>
              </a:spcAft>
              <a:buClr>
                <a:schemeClr val="dk1"/>
              </a:buClr>
              <a:buSzPts val="2200"/>
              <a:buChar char="–"/>
            </a:pPr>
            <a:r>
              <a:rPr lang="en-US"/>
              <a:t>RAM</a:t>
            </a:r>
            <a:endParaRPr/>
          </a:p>
          <a:p>
            <a:pPr indent="-285750" lvl="1" marL="742950" rtl="0" algn="l">
              <a:spcBef>
                <a:spcPts val="440"/>
              </a:spcBef>
              <a:spcAft>
                <a:spcPts val="0"/>
              </a:spcAft>
              <a:buClr>
                <a:schemeClr val="dk1"/>
              </a:buClr>
              <a:buSzPts val="2200"/>
              <a:buChar char="–"/>
            </a:pPr>
            <a:r>
              <a:rPr lang="en-US"/>
              <a:t>ROM</a:t>
            </a:r>
            <a:endParaRPr/>
          </a:p>
          <a:p>
            <a:pPr indent="-285750" lvl="1" marL="742950" rtl="0" algn="l">
              <a:spcBef>
                <a:spcPts val="440"/>
              </a:spcBef>
              <a:spcAft>
                <a:spcPts val="0"/>
              </a:spcAft>
              <a:buClr>
                <a:schemeClr val="dk1"/>
              </a:buClr>
              <a:buSzPts val="2200"/>
              <a:buChar char="–"/>
            </a:pPr>
            <a:r>
              <a:rPr b="1" lang="en-US"/>
              <a:t>flash</a:t>
            </a:r>
            <a:br>
              <a:rPr lang="en-US"/>
            </a:br>
            <a:endParaRPr/>
          </a:p>
          <a:p>
            <a:pPr indent="-203200" lvl="0" marL="342900" rtl="0" algn="l">
              <a:spcBef>
                <a:spcPts val="440"/>
              </a:spcBef>
              <a:spcAft>
                <a:spcPts val="0"/>
              </a:spcAft>
              <a:buClr>
                <a:schemeClr val="dk1"/>
              </a:buClr>
              <a:buSzPts val="2200"/>
              <a:buNone/>
            </a:pPr>
            <a:r>
              <a:t/>
            </a:r>
            <a:endParaRPr/>
          </a:p>
          <a:p>
            <a:pPr indent="-203200" lvl="0" marL="342900" rtl="0" algn="l">
              <a:spcBef>
                <a:spcPts val="440"/>
              </a:spcBef>
              <a:spcAft>
                <a:spcPts val="0"/>
              </a:spcAft>
              <a:buClr>
                <a:schemeClr val="dk1"/>
              </a:buClr>
              <a:buSzPts val="2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Practice Question 3</a:t>
            </a:r>
            <a:endParaRPr/>
          </a:p>
        </p:txBody>
      </p:sp>
      <p:sp>
        <p:nvSpPr>
          <p:cNvPr id="187" name="Google Shape;187;p2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An administrator is investigating a failure on a trunk link between a Cisco switch and a switch from another vendor. After a few show commands, the administrator notices that the switches are not negotiating a trunk. What is a probable cause for this issue?</a:t>
            </a:r>
            <a:endParaRPr/>
          </a:p>
          <a:p>
            <a:pPr indent="-285750" lvl="1" marL="742950" rtl="0" algn="l">
              <a:spcBef>
                <a:spcPts val="440"/>
              </a:spcBef>
              <a:spcAft>
                <a:spcPts val="0"/>
              </a:spcAft>
              <a:buClr>
                <a:schemeClr val="dk1"/>
              </a:buClr>
              <a:buSzPts val="2200"/>
              <a:buChar char="–"/>
            </a:pPr>
            <a:r>
              <a:rPr lang="en-US"/>
              <a:t>DTP frames are flooding the entire network.</a:t>
            </a:r>
            <a:endParaRPr/>
          </a:p>
          <a:p>
            <a:pPr indent="-285750" lvl="1" marL="742950" rtl="0" algn="l">
              <a:spcBef>
                <a:spcPts val="440"/>
              </a:spcBef>
              <a:spcAft>
                <a:spcPts val="0"/>
              </a:spcAft>
              <a:buClr>
                <a:schemeClr val="dk1"/>
              </a:buClr>
              <a:buSzPts val="2200"/>
              <a:buChar char="–"/>
            </a:pPr>
            <a:r>
              <a:rPr b="1" lang="en-US"/>
              <a:t>Switches from other vendors do not support DTP.</a:t>
            </a:r>
            <a:endParaRPr/>
          </a:p>
          <a:p>
            <a:pPr indent="-285750" lvl="1" marL="742950" rtl="0" algn="l">
              <a:spcBef>
                <a:spcPts val="440"/>
              </a:spcBef>
              <a:spcAft>
                <a:spcPts val="0"/>
              </a:spcAft>
              <a:buClr>
                <a:schemeClr val="dk1"/>
              </a:buClr>
              <a:buSzPts val="2200"/>
              <a:buChar char="–"/>
            </a:pPr>
            <a:r>
              <a:rPr lang="en-US"/>
              <a:t>Both switches are in nonegotiate mode.</a:t>
            </a:r>
            <a:endParaRPr/>
          </a:p>
          <a:p>
            <a:pPr indent="-285750" lvl="1" marL="742950" rtl="0" algn="l">
              <a:spcBef>
                <a:spcPts val="440"/>
              </a:spcBef>
              <a:spcAft>
                <a:spcPts val="0"/>
              </a:spcAft>
              <a:buClr>
                <a:schemeClr val="dk1"/>
              </a:buClr>
              <a:buSzPts val="2200"/>
              <a:buChar char="–"/>
            </a:pPr>
            <a:r>
              <a:rPr lang="en-US"/>
              <a:t>Both switches are in trunk mode.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Practice Question 4</a:t>
            </a:r>
            <a:endParaRPr/>
          </a:p>
        </p:txBody>
      </p:sp>
      <p:sp>
        <p:nvSpPr>
          <p:cNvPr id="193" name="Google Shape;193;p23"/>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What are three primary benefits of using VLANs? (Choose three.)</a:t>
            </a:r>
            <a:endParaRPr/>
          </a:p>
          <a:p>
            <a:pPr indent="-285750" lvl="1" marL="742950" rtl="0" algn="l">
              <a:spcBef>
                <a:spcPts val="440"/>
              </a:spcBef>
              <a:spcAft>
                <a:spcPts val="0"/>
              </a:spcAft>
              <a:buClr>
                <a:schemeClr val="dk1"/>
              </a:buClr>
              <a:buSzPts val="2200"/>
              <a:buChar char="–"/>
            </a:pPr>
            <a:r>
              <a:rPr b="1" lang="en-US"/>
              <a:t>cost reduction</a:t>
            </a:r>
            <a:endParaRPr/>
          </a:p>
          <a:p>
            <a:pPr indent="-285750" lvl="1" marL="742950" rtl="0" algn="l">
              <a:spcBef>
                <a:spcPts val="440"/>
              </a:spcBef>
              <a:spcAft>
                <a:spcPts val="0"/>
              </a:spcAft>
              <a:buClr>
                <a:schemeClr val="dk1"/>
              </a:buClr>
              <a:buSzPts val="2200"/>
              <a:buChar char="–"/>
            </a:pPr>
            <a:r>
              <a:rPr b="1" lang="en-US"/>
              <a:t>improved IT Staff efficiency</a:t>
            </a:r>
            <a:endParaRPr/>
          </a:p>
          <a:p>
            <a:pPr indent="-285750" lvl="1" marL="742950" rtl="0" algn="l">
              <a:spcBef>
                <a:spcPts val="440"/>
              </a:spcBef>
              <a:spcAft>
                <a:spcPts val="0"/>
              </a:spcAft>
              <a:buClr>
                <a:schemeClr val="dk1"/>
              </a:buClr>
              <a:buSzPts val="2200"/>
              <a:buChar char="–"/>
            </a:pPr>
            <a:r>
              <a:rPr lang="en-US"/>
              <a:t>end user satisfaction</a:t>
            </a:r>
            <a:endParaRPr/>
          </a:p>
          <a:p>
            <a:pPr indent="-285750" lvl="1" marL="742950" rtl="0" algn="l">
              <a:spcBef>
                <a:spcPts val="440"/>
              </a:spcBef>
              <a:spcAft>
                <a:spcPts val="0"/>
              </a:spcAft>
              <a:buClr>
                <a:schemeClr val="dk1"/>
              </a:buClr>
              <a:buSzPts val="2200"/>
              <a:buChar char="–"/>
            </a:pPr>
            <a:r>
              <a:rPr b="1" lang="en-US"/>
              <a:t>security</a:t>
            </a:r>
            <a:endParaRPr/>
          </a:p>
          <a:p>
            <a:pPr indent="-285750" lvl="1" marL="742950" rtl="0" algn="l">
              <a:spcBef>
                <a:spcPts val="440"/>
              </a:spcBef>
              <a:spcAft>
                <a:spcPts val="0"/>
              </a:spcAft>
              <a:buClr>
                <a:schemeClr val="dk1"/>
              </a:buClr>
              <a:buSzPts val="2200"/>
              <a:buChar char="–"/>
            </a:pPr>
            <a:r>
              <a:rPr lang="en-US"/>
              <a:t>a reduction in the number of trunk links</a:t>
            </a:r>
            <a:endParaRPr/>
          </a:p>
          <a:p>
            <a:pPr indent="0" lvl="0" marL="0" rtl="0" algn="l">
              <a:spcBef>
                <a:spcPts val="440"/>
              </a:spcBef>
              <a:spcAft>
                <a:spcPts val="0"/>
              </a:spcAft>
              <a:buClr>
                <a:schemeClr val="dk1"/>
              </a:buClr>
              <a:buSzPts val="2200"/>
              <a:buNone/>
            </a:pPr>
            <a:r>
              <a:t/>
            </a:r>
            <a:endParaRPr/>
          </a:p>
          <a:p>
            <a:pPr indent="-203200" lvl="0" marL="342900" rtl="0" algn="l">
              <a:spcBef>
                <a:spcPts val="440"/>
              </a:spcBef>
              <a:spcAft>
                <a:spcPts val="0"/>
              </a:spcAft>
              <a:buClr>
                <a:schemeClr val="dk1"/>
              </a:buClr>
              <a:buSzPts val="2200"/>
              <a:buNone/>
            </a:pPr>
            <a:r>
              <a:t/>
            </a:r>
            <a:endParaRPr/>
          </a:p>
          <a:p>
            <a:pPr indent="-203200" lvl="0" marL="342900" rtl="0" algn="l">
              <a:spcBef>
                <a:spcPts val="440"/>
              </a:spcBef>
              <a:spcAft>
                <a:spcPts val="0"/>
              </a:spcAft>
              <a:buClr>
                <a:schemeClr val="dk1"/>
              </a:buClr>
              <a:buSzPts val="2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Practice Question 5</a:t>
            </a:r>
            <a:endParaRPr/>
          </a:p>
        </p:txBody>
      </p:sp>
      <p:sp>
        <p:nvSpPr>
          <p:cNvPr id="199" name="Google Shape;199;p2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When a Cisco switch receives untagged frames on a 802.1Q trunk port, which VLAN ID is the traffic switched to by default?</a:t>
            </a:r>
            <a:endParaRPr/>
          </a:p>
          <a:p>
            <a:pPr indent="-285750" lvl="1" marL="742950" rtl="0" algn="l">
              <a:spcBef>
                <a:spcPts val="440"/>
              </a:spcBef>
              <a:spcAft>
                <a:spcPts val="0"/>
              </a:spcAft>
              <a:buClr>
                <a:schemeClr val="dk1"/>
              </a:buClr>
              <a:buSzPts val="2200"/>
              <a:buChar char="–"/>
            </a:pPr>
            <a:r>
              <a:rPr b="1" lang="en-US"/>
              <a:t>native VLAN ID</a:t>
            </a:r>
            <a:endParaRPr/>
          </a:p>
          <a:p>
            <a:pPr indent="-285750" lvl="1" marL="742950" rtl="0" algn="l">
              <a:spcBef>
                <a:spcPts val="440"/>
              </a:spcBef>
              <a:spcAft>
                <a:spcPts val="0"/>
              </a:spcAft>
              <a:buClr>
                <a:schemeClr val="dk1"/>
              </a:buClr>
              <a:buSzPts val="2200"/>
              <a:buChar char="–"/>
            </a:pPr>
            <a:r>
              <a:rPr lang="en-US"/>
              <a:t>data VLAN ID</a:t>
            </a:r>
            <a:endParaRPr/>
          </a:p>
          <a:p>
            <a:pPr indent="-285750" lvl="1" marL="742950" rtl="0" algn="l">
              <a:spcBef>
                <a:spcPts val="440"/>
              </a:spcBef>
              <a:spcAft>
                <a:spcPts val="0"/>
              </a:spcAft>
              <a:buClr>
                <a:schemeClr val="dk1"/>
              </a:buClr>
              <a:buSzPts val="2200"/>
              <a:buChar char="–"/>
            </a:pPr>
            <a:r>
              <a:rPr lang="en-US"/>
              <a:t>Management VLAN ID</a:t>
            </a:r>
            <a:endParaRPr/>
          </a:p>
          <a:p>
            <a:pPr indent="-285750" lvl="1" marL="742950" rtl="0" algn="l">
              <a:spcBef>
                <a:spcPts val="440"/>
              </a:spcBef>
              <a:spcAft>
                <a:spcPts val="0"/>
              </a:spcAft>
              <a:buClr>
                <a:schemeClr val="dk1"/>
              </a:buClr>
              <a:buSzPts val="2200"/>
              <a:buChar char="–"/>
            </a:pPr>
            <a:r>
              <a:rPr lang="en-US"/>
              <a:t>Unused VLAN ID</a:t>
            </a:r>
            <a:endParaRPr/>
          </a:p>
          <a:p>
            <a:pPr indent="0" lvl="0" marL="0" rtl="0" algn="l">
              <a:spcBef>
                <a:spcPts val="440"/>
              </a:spcBef>
              <a:spcAft>
                <a:spcPts val="0"/>
              </a:spcAft>
              <a:buClr>
                <a:schemeClr val="dk1"/>
              </a:buClr>
              <a:buSzPts val="2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05" name="Google Shape;205;p2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70C0"/>
              </a:buClr>
              <a:buSzPts val="1400"/>
              <a:buFont typeface="Times New Roman"/>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06" name="Google Shape;206;p25"/>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VLAN Definitions</a:t>
            </a:r>
            <a:endParaRPr/>
          </a:p>
        </p:txBody>
      </p:sp>
      <p:sp>
        <p:nvSpPr>
          <p:cNvPr id="65" name="Google Shape;65;p3"/>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Virtual LANs (VLANs) provide segmentation and organizational flexibility in a switched network. </a:t>
            </a:r>
            <a:endParaRPr/>
          </a:p>
          <a:p>
            <a:pPr indent="-342900" lvl="0" marL="342900" rtl="0" algn="just">
              <a:spcBef>
                <a:spcPts val="440"/>
              </a:spcBef>
              <a:spcAft>
                <a:spcPts val="0"/>
              </a:spcAft>
              <a:buClr>
                <a:schemeClr val="dk1"/>
              </a:buClr>
              <a:buSzPts val="2200"/>
              <a:buChar char="•"/>
            </a:pPr>
            <a:r>
              <a:rPr lang="en-US"/>
              <a:t>A group of devices within a VLAN communicate as if each device was attached to the same cable. </a:t>
            </a:r>
            <a:endParaRPr/>
          </a:p>
          <a:p>
            <a:pPr indent="-342900" lvl="0" marL="342900" rtl="0" algn="just">
              <a:spcBef>
                <a:spcPts val="440"/>
              </a:spcBef>
              <a:spcAft>
                <a:spcPts val="0"/>
              </a:spcAft>
              <a:buClr>
                <a:schemeClr val="dk1"/>
              </a:buClr>
              <a:buSzPts val="2200"/>
              <a:buChar char="•"/>
            </a:pPr>
            <a:r>
              <a:rPr lang="en-US"/>
              <a:t>VLANs are based on logical connections, instead of physical connections.</a:t>
            </a:r>
            <a:endParaRPr/>
          </a:p>
          <a:p>
            <a:pPr indent="-203200" lvl="0" marL="342900" rtl="0" algn="just">
              <a:spcBef>
                <a:spcPts val="440"/>
              </a:spcBef>
              <a:spcAft>
                <a:spcPts val="0"/>
              </a:spcAft>
              <a:buClr>
                <a:schemeClr val="dk1"/>
              </a:buClr>
              <a:buSzPts val="2200"/>
              <a:buNone/>
            </a:pPr>
            <a:r>
              <a:t/>
            </a:r>
            <a:endParaRPr/>
          </a:p>
          <a:p>
            <a:pPr indent="-342900" lvl="0" marL="342900" rtl="0" algn="just">
              <a:spcBef>
                <a:spcPts val="440"/>
              </a:spcBef>
              <a:spcAft>
                <a:spcPts val="0"/>
              </a:spcAft>
              <a:buClr>
                <a:schemeClr val="dk1"/>
              </a:buClr>
              <a:buSzPts val="2200"/>
              <a:buChar char="•"/>
            </a:pPr>
            <a:r>
              <a:rPr lang="en-US"/>
              <a:t>As shown in the figure 1, VLANs in a switched network enable users in various departments (i.e., IT, HR, and Sales) to connect to the same network regardless of the physical switch being used or location in a campus LAN.</a:t>
            </a:r>
            <a:endParaRPr/>
          </a:p>
          <a:p>
            <a:pPr indent="-203200" lvl="0" marL="342900" rtl="0" algn="just">
              <a:spcBef>
                <a:spcPts val="440"/>
              </a:spcBef>
              <a:spcAft>
                <a:spcPts val="0"/>
              </a:spcAft>
              <a:buClr>
                <a:schemeClr val="dk1"/>
              </a:buClr>
              <a:buSzPts val="2200"/>
              <a:buNone/>
            </a:pPr>
            <a:r>
              <a:t/>
            </a:r>
            <a:endParaRPr/>
          </a:p>
          <a:p>
            <a:pPr indent="-203200" lvl="0" marL="342900" rtl="0" algn="just">
              <a:spcBef>
                <a:spcPts val="440"/>
              </a:spcBef>
              <a:spcAft>
                <a:spcPts val="0"/>
              </a:spcAft>
              <a:buClr>
                <a:schemeClr val="dk1"/>
              </a:buClr>
              <a:buSzPts val="2200"/>
              <a:buNone/>
            </a:pPr>
            <a:r>
              <a:t/>
            </a:r>
            <a:endParaRPr/>
          </a:p>
          <a:p>
            <a:pPr indent="-203200" lvl="0" marL="342900" rtl="0" algn="just">
              <a:spcBef>
                <a:spcPts val="440"/>
              </a:spcBef>
              <a:spcAft>
                <a:spcPts val="0"/>
              </a:spcAft>
              <a:buClr>
                <a:schemeClr val="dk1"/>
              </a:buClr>
              <a:buSzPts val="2200"/>
              <a:buNone/>
            </a:pPr>
            <a:r>
              <a:t/>
            </a:r>
            <a:endParaRPr/>
          </a:p>
          <a:p>
            <a:pPr indent="-203200" lvl="0" marL="342900" rtl="0" algn="just">
              <a:spcBef>
                <a:spcPts val="440"/>
              </a:spcBef>
              <a:spcAft>
                <a:spcPts val="0"/>
              </a:spcAft>
              <a:buClr>
                <a:schemeClr val="dk1"/>
              </a:buClr>
              <a:buSzPts val="2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VLANs in a switched network</a:t>
            </a:r>
            <a:endParaRPr b="1"/>
          </a:p>
        </p:txBody>
      </p:sp>
      <p:pic>
        <p:nvPicPr>
          <p:cNvPr id="71" name="Google Shape;71;p4"/>
          <p:cNvPicPr preferRelativeResize="0"/>
          <p:nvPr>
            <p:ph idx="1" type="body"/>
          </p:nvPr>
        </p:nvPicPr>
        <p:blipFill rotWithShape="1">
          <a:blip r:embed="rId3">
            <a:alphaModFix/>
          </a:blip>
          <a:srcRect b="0" l="0" r="0" t="0"/>
          <a:stretch/>
        </p:blipFill>
        <p:spPr>
          <a:xfrm>
            <a:off x="1981200" y="2561065"/>
            <a:ext cx="6137742" cy="3915935"/>
          </a:xfrm>
          <a:prstGeom prst="rect">
            <a:avLst/>
          </a:prstGeom>
          <a:noFill/>
          <a:ln>
            <a:noFill/>
          </a:ln>
        </p:spPr>
      </p:pic>
      <p:sp>
        <p:nvSpPr>
          <p:cNvPr id="72" name="Google Shape;72;p4"/>
          <p:cNvSpPr txBox="1"/>
          <p:nvPr/>
        </p:nvSpPr>
        <p:spPr>
          <a:xfrm>
            <a:off x="2895600" y="6367046"/>
            <a:ext cx="343183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Figure 1 VLANs in a switched network</a:t>
            </a:r>
            <a:endParaRPr sz="1600">
              <a:solidFill>
                <a:schemeClr val="dk1"/>
              </a:solidFill>
              <a:latin typeface="Times New Roman"/>
              <a:ea typeface="Times New Roman"/>
              <a:cs typeface="Times New Roman"/>
              <a:sym typeface="Times New Roman"/>
            </a:endParaRPr>
          </a:p>
        </p:txBody>
      </p:sp>
      <p:sp>
        <p:nvSpPr>
          <p:cNvPr id="73" name="Google Shape;73;p4"/>
          <p:cNvSpPr txBox="1"/>
          <p:nvPr/>
        </p:nvSpPr>
        <p:spPr>
          <a:xfrm>
            <a:off x="152400" y="891440"/>
            <a:ext cx="86868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figure shows a 3-floor building with a switch on each floor. The switches are connected to another switch which is connected to a router. </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Each floor has multiple hosts connected to it. There are three VLANs that span all three floors and contain multiple hosts on each floor. The VLANs are: VLAN 2, IT, 10.0.2.0/24; VLAN 3, HR, 10.0.3.0/24; VLAN 4, Sales, 10.0.4.0/24.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Benefits of a VLAN Design</a:t>
            </a:r>
            <a:endParaRPr b="1"/>
          </a:p>
        </p:txBody>
      </p:sp>
      <p:sp>
        <p:nvSpPr>
          <p:cNvPr id="79" name="Google Shape;79;p5"/>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Char char="•"/>
            </a:pPr>
            <a:r>
              <a:rPr lang="en-US"/>
              <a:t>Smaller broadcast domains	</a:t>
            </a:r>
            <a:endParaRPr/>
          </a:p>
          <a:p>
            <a:pPr indent="-342900" lvl="0" marL="342900" rtl="0" algn="l">
              <a:spcBef>
                <a:spcPts val="440"/>
              </a:spcBef>
              <a:spcAft>
                <a:spcPts val="0"/>
              </a:spcAft>
              <a:buClr>
                <a:schemeClr val="dk1"/>
              </a:buClr>
              <a:buSzPts val="2200"/>
              <a:buChar char="•"/>
            </a:pPr>
            <a:r>
              <a:rPr lang="en-US"/>
              <a:t>Improved security	</a:t>
            </a:r>
            <a:endParaRPr/>
          </a:p>
          <a:p>
            <a:pPr indent="-342900" lvl="0" marL="342900" rtl="0" algn="l">
              <a:spcBef>
                <a:spcPts val="440"/>
              </a:spcBef>
              <a:spcAft>
                <a:spcPts val="0"/>
              </a:spcAft>
              <a:buClr>
                <a:schemeClr val="dk1"/>
              </a:buClr>
              <a:buSzPts val="2200"/>
              <a:buChar char="•"/>
            </a:pPr>
            <a:r>
              <a:rPr lang="en-US"/>
              <a:t>Improved IT efficiency	</a:t>
            </a:r>
            <a:endParaRPr/>
          </a:p>
          <a:p>
            <a:pPr indent="-342900" lvl="0" marL="342900" rtl="0" algn="l">
              <a:spcBef>
                <a:spcPts val="440"/>
              </a:spcBef>
              <a:spcAft>
                <a:spcPts val="0"/>
              </a:spcAft>
              <a:buClr>
                <a:schemeClr val="dk1"/>
              </a:buClr>
              <a:buSzPts val="2200"/>
              <a:buChar char="•"/>
            </a:pPr>
            <a:r>
              <a:rPr lang="en-US"/>
              <a:t>Reduced cost</a:t>
            </a:r>
            <a:endParaRPr/>
          </a:p>
          <a:p>
            <a:pPr indent="-342900" lvl="0" marL="342900" rtl="0" algn="l">
              <a:spcBef>
                <a:spcPts val="440"/>
              </a:spcBef>
              <a:spcAft>
                <a:spcPts val="0"/>
              </a:spcAft>
              <a:buClr>
                <a:schemeClr val="dk1"/>
              </a:buClr>
              <a:buSzPts val="2200"/>
              <a:buChar char="•"/>
            </a:pPr>
            <a:r>
              <a:rPr lang="en-US"/>
              <a:t>Better performance</a:t>
            </a:r>
            <a:endParaRPr/>
          </a:p>
          <a:p>
            <a:pPr indent="-342900" lvl="0" marL="342900" rtl="0" algn="l">
              <a:spcBef>
                <a:spcPts val="440"/>
              </a:spcBef>
              <a:spcAft>
                <a:spcPts val="0"/>
              </a:spcAft>
              <a:buClr>
                <a:schemeClr val="dk1"/>
              </a:buClr>
              <a:buSzPts val="2200"/>
              <a:buChar char="•"/>
            </a:pPr>
            <a:r>
              <a:rPr lang="en-US"/>
              <a:t>Simpler project and application management	</a:t>
            </a:r>
            <a:endParaRPr/>
          </a:p>
          <a:p>
            <a:pPr indent="-203200" lvl="0" marL="342900" rtl="0" algn="l">
              <a:spcBef>
                <a:spcPts val="440"/>
              </a:spcBef>
              <a:spcAft>
                <a:spcPts val="0"/>
              </a:spcAft>
              <a:buClr>
                <a:schemeClr val="dk1"/>
              </a:buClr>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Types of VLANs</a:t>
            </a:r>
            <a:endParaRPr/>
          </a:p>
        </p:txBody>
      </p:sp>
      <p:sp>
        <p:nvSpPr>
          <p:cNvPr id="85" name="Google Shape;85;p6"/>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Default VLAN: </a:t>
            </a:r>
            <a:r>
              <a:rPr lang="en-US" sz="1800"/>
              <a:t>The default VLAN on a Cisco switch is VLAN 1. Therefore, all switch ports are on VLAN 1 unless it is explicitly configured to be on another VLAN.</a:t>
            </a:r>
            <a:endParaRPr sz="1800"/>
          </a:p>
          <a:p>
            <a:pPr indent="-203200" lvl="0" marL="342900" rtl="0" algn="just">
              <a:spcBef>
                <a:spcPts val="440"/>
              </a:spcBef>
              <a:spcAft>
                <a:spcPts val="0"/>
              </a:spcAft>
              <a:buClr>
                <a:schemeClr val="dk1"/>
              </a:buClr>
              <a:buSzPts val="2200"/>
              <a:buNone/>
            </a:pPr>
            <a:r>
              <a:t/>
            </a:r>
            <a:endParaRPr/>
          </a:p>
          <a:p>
            <a:pPr indent="-342900" lvl="0" marL="342900" rtl="0" algn="just">
              <a:spcBef>
                <a:spcPts val="440"/>
              </a:spcBef>
              <a:spcAft>
                <a:spcPts val="0"/>
              </a:spcAft>
              <a:buClr>
                <a:schemeClr val="dk1"/>
              </a:buClr>
              <a:buSzPts val="2200"/>
              <a:buChar char="•"/>
            </a:pPr>
            <a:r>
              <a:rPr lang="en-US"/>
              <a:t>Data VLAN: </a:t>
            </a:r>
            <a:r>
              <a:rPr lang="en-US" sz="1800"/>
              <a:t>Data VLANs are VLANs configured to separate user-generated traffic. They are referred to as user VLANs because they separate the network into groups of users or devices.</a:t>
            </a:r>
            <a:endParaRPr sz="1800"/>
          </a:p>
          <a:p>
            <a:pPr indent="-203200" lvl="0" marL="342900" rtl="0" algn="just">
              <a:spcBef>
                <a:spcPts val="440"/>
              </a:spcBef>
              <a:spcAft>
                <a:spcPts val="0"/>
              </a:spcAft>
              <a:buClr>
                <a:schemeClr val="dk1"/>
              </a:buClr>
              <a:buSzPts val="2200"/>
              <a:buNone/>
            </a:pPr>
            <a:r>
              <a:t/>
            </a:r>
            <a:endParaRPr/>
          </a:p>
          <a:p>
            <a:pPr indent="-342900" lvl="0" marL="342900" rtl="0" algn="just">
              <a:spcBef>
                <a:spcPts val="440"/>
              </a:spcBef>
              <a:spcAft>
                <a:spcPts val="0"/>
              </a:spcAft>
              <a:buClr>
                <a:schemeClr val="dk1"/>
              </a:buClr>
              <a:buSzPts val="2200"/>
              <a:buChar char="•"/>
            </a:pPr>
            <a:r>
              <a:rPr lang="en-US"/>
              <a:t>Native VLAN: </a:t>
            </a:r>
            <a:r>
              <a:rPr lang="en-US" sz="1800"/>
              <a:t>User traffic from a VLAN must be tagged with its VLAN ID when it is sent to another switch. Trunk ports are used between switches to support the transmission of tagged traffic. </a:t>
            </a:r>
            <a:endParaRPr/>
          </a:p>
          <a:p>
            <a:pPr indent="-342900" lvl="0" marL="342900" rtl="0" algn="just">
              <a:spcBef>
                <a:spcPts val="360"/>
              </a:spcBef>
              <a:spcAft>
                <a:spcPts val="0"/>
              </a:spcAft>
              <a:buClr>
                <a:schemeClr val="dk1"/>
              </a:buClr>
              <a:buSzPts val="1800"/>
              <a:buChar char="•"/>
            </a:pPr>
            <a:r>
              <a:rPr lang="en-US" sz="1800"/>
              <a:t>A switch may also have to send untagged traffic across a trunk link. Untagged traffic is generated by a switch and may also come from legacy devices. The 802.1Q trunk port places untagged traffic on the native VLAN. The native VLAN on a Cisco switch is VLAN 1 (i.e., default VLAN).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Types of VLANs</a:t>
            </a:r>
            <a:endParaRPr/>
          </a:p>
        </p:txBody>
      </p:sp>
      <p:sp>
        <p:nvSpPr>
          <p:cNvPr id="91" name="Google Shape;91;p7"/>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Management VLAN: </a:t>
            </a:r>
            <a:r>
              <a:rPr lang="en-US" sz="1800"/>
              <a:t>A management VLAN is a data VLAN configured specifically for network management traffic including SSH, Telnet, HTTPS, HTTP, and SNMP. By default, VLAN 1 is configured as the management VLAN on a Layer 2 switch.</a:t>
            </a:r>
            <a:endParaRPr sz="1800"/>
          </a:p>
          <a:p>
            <a:pPr indent="-203200" lvl="0" marL="342900" rtl="0" algn="just">
              <a:spcBef>
                <a:spcPts val="440"/>
              </a:spcBef>
              <a:spcAft>
                <a:spcPts val="0"/>
              </a:spcAft>
              <a:buClr>
                <a:schemeClr val="dk1"/>
              </a:buClr>
              <a:buSzPts val="2200"/>
              <a:buNone/>
            </a:pPr>
            <a:r>
              <a:t/>
            </a:r>
            <a:endParaRPr/>
          </a:p>
          <a:p>
            <a:pPr indent="-342900" lvl="0" marL="342900" rtl="0" algn="just">
              <a:spcBef>
                <a:spcPts val="440"/>
              </a:spcBef>
              <a:spcAft>
                <a:spcPts val="0"/>
              </a:spcAft>
              <a:buClr>
                <a:schemeClr val="dk1"/>
              </a:buClr>
              <a:buSzPts val="2200"/>
              <a:buChar char="•"/>
            </a:pPr>
            <a:r>
              <a:rPr lang="en-US"/>
              <a:t>Voice VLAN: A separate </a:t>
            </a:r>
            <a:r>
              <a:rPr lang="en-US" sz="1800"/>
              <a:t>VLAN is needed to support Voice over IP (VoIP). VoIP traffic requires the following:</a:t>
            </a:r>
            <a:endParaRPr/>
          </a:p>
          <a:p>
            <a:pPr indent="-285750" lvl="1" marL="742950" rtl="0" algn="just">
              <a:spcBef>
                <a:spcPts val="360"/>
              </a:spcBef>
              <a:spcAft>
                <a:spcPts val="0"/>
              </a:spcAft>
              <a:buClr>
                <a:schemeClr val="dk1"/>
              </a:buClr>
              <a:buSzPts val="1800"/>
              <a:buChar char="–"/>
            </a:pPr>
            <a:r>
              <a:rPr lang="en-US" sz="1800"/>
              <a:t>Assured bandwidth to ensure voice quality</a:t>
            </a:r>
            <a:endParaRPr/>
          </a:p>
          <a:p>
            <a:pPr indent="-285750" lvl="1" marL="742950" rtl="0" algn="just">
              <a:spcBef>
                <a:spcPts val="360"/>
              </a:spcBef>
              <a:spcAft>
                <a:spcPts val="0"/>
              </a:spcAft>
              <a:buClr>
                <a:schemeClr val="dk1"/>
              </a:buClr>
              <a:buSzPts val="1800"/>
              <a:buChar char="–"/>
            </a:pPr>
            <a:r>
              <a:rPr lang="en-US" sz="1800"/>
              <a:t>Transmission priority over other types of network traffic</a:t>
            </a:r>
            <a:endParaRPr/>
          </a:p>
          <a:p>
            <a:pPr indent="-285750" lvl="1" marL="742950" rtl="0" algn="just">
              <a:spcBef>
                <a:spcPts val="360"/>
              </a:spcBef>
              <a:spcAft>
                <a:spcPts val="0"/>
              </a:spcAft>
              <a:buClr>
                <a:schemeClr val="dk1"/>
              </a:buClr>
              <a:buSzPts val="1800"/>
              <a:buChar char="–"/>
            </a:pPr>
            <a:r>
              <a:rPr lang="en-US" sz="1800"/>
              <a:t>Ability to be routed around congested areas on the network</a:t>
            </a:r>
            <a:endParaRPr/>
          </a:p>
          <a:p>
            <a:pPr indent="-285750" lvl="1" marL="742950" rtl="0" algn="just">
              <a:spcBef>
                <a:spcPts val="360"/>
              </a:spcBef>
              <a:spcAft>
                <a:spcPts val="0"/>
              </a:spcAft>
              <a:buClr>
                <a:schemeClr val="dk1"/>
              </a:buClr>
              <a:buSzPts val="1800"/>
              <a:buChar char="–"/>
            </a:pPr>
            <a:r>
              <a:rPr lang="en-US" sz="1800"/>
              <a:t>Delay of less than 150 ms across the network</a:t>
            </a:r>
            <a:endParaRPr/>
          </a:p>
          <a:p>
            <a:pPr indent="-342900" lvl="0" marL="342900" rtl="0" algn="just">
              <a:spcBef>
                <a:spcPts val="360"/>
              </a:spcBef>
              <a:spcAft>
                <a:spcPts val="0"/>
              </a:spcAft>
              <a:buClr>
                <a:schemeClr val="dk1"/>
              </a:buClr>
              <a:buSzPts val="1800"/>
              <a:buChar char="•"/>
            </a:pPr>
            <a:r>
              <a:rPr lang="en-US" sz="1800"/>
              <a:t>To meet these requirements, the entire network has to be designed to support VoIP.</a:t>
            </a:r>
            <a:endParaRPr sz="1800"/>
          </a:p>
          <a:p>
            <a:pPr indent="-203200" lvl="0" marL="342900" rtl="0" algn="just">
              <a:spcBef>
                <a:spcPts val="440"/>
              </a:spcBef>
              <a:spcAft>
                <a:spcPts val="0"/>
              </a:spcAft>
              <a:buClr>
                <a:schemeClr val="dk1"/>
              </a:buClr>
              <a:buSzPts val="2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Defining VLAN Trunks</a:t>
            </a:r>
            <a:endParaRPr/>
          </a:p>
        </p:txBody>
      </p:sp>
      <p:sp>
        <p:nvSpPr>
          <p:cNvPr id="97" name="Google Shape;97;p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200"/>
              <a:buChar char="•"/>
            </a:pPr>
            <a:r>
              <a:rPr lang="en-US"/>
              <a:t>VLANs would not be very useful without VLAN trunks. VLAN trunks allow all VLAN traffic to propagate between switches. This enables devices connected to different switches but in the same VLAN to communicate without going through a router.</a:t>
            </a:r>
            <a:endParaRPr/>
          </a:p>
          <a:p>
            <a:pPr indent="-342900" lvl="0" marL="342900" rtl="0" algn="just">
              <a:spcBef>
                <a:spcPts val="440"/>
              </a:spcBef>
              <a:spcAft>
                <a:spcPts val="0"/>
              </a:spcAft>
              <a:buClr>
                <a:schemeClr val="dk1"/>
              </a:buClr>
              <a:buSzPts val="2200"/>
              <a:buChar char="•"/>
            </a:pPr>
            <a:r>
              <a:rPr lang="en-US"/>
              <a:t>A trunk is a point-to-point link between two network devices that carries more than one VLAN. A VLAN trunk extends VLANs across an entire network.</a:t>
            </a:r>
            <a:endParaRPr/>
          </a:p>
          <a:p>
            <a:pPr indent="-342900" lvl="0" marL="342900" rtl="0" algn="just">
              <a:spcBef>
                <a:spcPts val="440"/>
              </a:spcBef>
              <a:spcAft>
                <a:spcPts val="0"/>
              </a:spcAft>
              <a:buClr>
                <a:schemeClr val="dk1"/>
              </a:buClr>
              <a:buSzPts val="2200"/>
              <a:buChar char="•"/>
            </a:pPr>
            <a:r>
              <a:rPr lang="en-US"/>
              <a:t>A VLAN trunk does not belong to a specific VLAN. Instead, it is a conduit for multiple VLANs between switches and routers. A trunk could also be used between a network device and server or another device that is equipped with an appropriate 802.1Q-capable NIC. By default, on a Cisco Catalyst switch, all VLANs are supported on a trunk port.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VLAN configuration</a:t>
            </a:r>
            <a:endParaRPr/>
          </a:p>
        </p:txBody>
      </p:sp>
      <p:sp>
        <p:nvSpPr>
          <p:cNvPr id="103" name="Google Shape;103;p9"/>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t>In the figure, the highlighted links between switches S1 and S2, and S1 and S3 are configured to transmit traffic coming from VLANs 10, 20, 30 (i.e., native VLAN) across the network. </a:t>
            </a:r>
            <a:endParaRPr sz="1800"/>
          </a:p>
        </p:txBody>
      </p:sp>
      <p:pic>
        <p:nvPicPr>
          <p:cNvPr id="104" name="Google Shape;104;p9"/>
          <p:cNvPicPr preferRelativeResize="0"/>
          <p:nvPr/>
        </p:nvPicPr>
        <p:blipFill rotWithShape="1">
          <a:blip r:embed="rId3">
            <a:alphaModFix/>
          </a:blip>
          <a:srcRect b="0" l="0" r="0" t="0"/>
          <a:stretch/>
        </p:blipFill>
        <p:spPr>
          <a:xfrm>
            <a:off x="0" y="2362200"/>
            <a:ext cx="9144000" cy="3878762"/>
          </a:xfrm>
          <a:prstGeom prst="rect">
            <a:avLst/>
          </a:prstGeom>
          <a:noFill/>
          <a:ln>
            <a:noFill/>
          </a:ln>
        </p:spPr>
      </p:pic>
      <p:sp>
        <p:nvSpPr>
          <p:cNvPr id="105" name="Google Shape;105;p9"/>
          <p:cNvSpPr txBox="1"/>
          <p:nvPr/>
        </p:nvSpPr>
        <p:spPr>
          <a:xfrm>
            <a:off x="2895600" y="6400800"/>
            <a:ext cx="29569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Figure 2 VLAN configuration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C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2006-02-17T21:39:20Z</dcterms:created>
  <dc:creator>Yan Gao</dc:creator>
</cp:coreProperties>
</file>