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 id="2147483650" r:id="rId6"/>
    <p:sldMasterId id="2147483652" r:id="rId7"/>
    <p:sldMasterId id="2147483654" r:id="rId8"/>
    <p:sldMasterId id="2147483656"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60" roundtripDataSignature="AMtx7mgtUM703hALxey5qYa4mlU5KpiD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5D46EB8-3DA0-4C45-AEA4-CFC14EB05596}">
  <a:tblStyle styleId="{75D46EB8-3DA0-4C45-AEA4-CFC14EB0559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0.xml"/><Relationship Id="rId42" Type="http://schemas.openxmlformats.org/officeDocument/2006/relationships/slide" Target="slides/slide32.xml"/><Relationship Id="rId41" Type="http://schemas.openxmlformats.org/officeDocument/2006/relationships/slide" Target="slides/slide31.xml"/><Relationship Id="rId44" Type="http://schemas.openxmlformats.org/officeDocument/2006/relationships/slide" Target="slides/slide34.xml"/><Relationship Id="rId43" Type="http://schemas.openxmlformats.org/officeDocument/2006/relationships/slide" Target="slides/slide33.xml"/><Relationship Id="rId46" Type="http://schemas.openxmlformats.org/officeDocument/2006/relationships/slide" Target="slides/slide36.xml"/><Relationship Id="rId45" Type="http://schemas.openxmlformats.org/officeDocument/2006/relationships/slide" Target="slides/slide3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38.xml"/><Relationship Id="rId47" Type="http://schemas.openxmlformats.org/officeDocument/2006/relationships/slide" Target="slides/slide37.xml"/><Relationship Id="rId49" Type="http://schemas.openxmlformats.org/officeDocument/2006/relationships/slide" Target="slides/slide39.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1.xml"/><Relationship Id="rId30" Type="http://schemas.openxmlformats.org/officeDocument/2006/relationships/slide" Target="slides/slide20.xml"/><Relationship Id="rId33" Type="http://schemas.openxmlformats.org/officeDocument/2006/relationships/slide" Target="slides/slide23.xml"/><Relationship Id="rId32" Type="http://schemas.openxmlformats.org/officeDocument/2006/relationships/slide" Target="slides/slide22.xml"/><Relationship Id="rId35" Type="http://schemas.openxmlformats.org/officeDocument/2006/relationships/slide" Target="slides/slide25.xml"/><Relationship Id="rId34" Type="http://schemas.openxmlformats.org/officeDocument/2006/relationships/slide" Target="slides/slide24.xml"/><Relationship Id="rId37" Type="http://schemas.openxmlformats.org/officeDocument/2006/relationships/slide" Target="slides/slide27.xml"/><Relationship Id="rId36" Type="http://schemas.openxmlformats.org/officeDocument/2006/relationships/slide" Target="slides/slide26.xml"/><Relationship Id="rId39" Type="http://schemas.openxmlformats.org/officeDocument/2006/relationships/slide" Target="slides/slide29.xml"/><Relationship Id="rId38" Type="http://schemas.openxmlformats.org/officeDocument/2006/relationships/slide" Target="slides/slide28.xml"/><Relationship Id="rId20" Type="http://schemas.openxmlformats.org/officeDocument/2006/relationships/slide" Target="slides/slide10.xml"/><Relationship Id="rId22" Type="http://schemas.openxmlformats.org/officeDocument/2006/relationships/slide" Target="slides/slide12.xml"/><Relationship Id="rId21" Type="http://schemas.openxmlformats.org/officeDocument/2006/relationships/slide" Target="slides/slide11.xml"/><Relationship Id="rId24" Type="http://schemas.openxmlformats.org/officeDocument/2006/relationships/slide" Target="slides/slide14.xml"/><Relationship Id="rId23" Type="http://schemas.openxmlformats.org/officeDocument/2006/relationships/slide" Target="slides/slide13.xml"/><Relationship Id="rId60" Type="http://customschemas.google.com/relationships/presentationmetadata" Target="metadata"/><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slide" Target="slides/slide18.xml"/><Relationship Id="rId27" Type="http://schemas.openxmlformats.org/officeDocument/2006/relationships/slide" Target="slides/slide17.xml"/><Relationship Id="rId29" Type="http://schemas.openxmlformats.org/officeDocument/2006/relationships/slide" Target="slides/slide19.xml"/><Relationship Id="rId51" Type="http://schemas.openxmlformats.org/officeDocument/2006/relationships/slide" Target="slides/slide41.xml"/><Relationship Id="rId50" Type="http://schemas.openxmlformats.org/officeDocument/2006/relationships/slide" Target="slides/slide40.xml"/><Relationship Id="rId53" Type="http://schemas.openxmlformats.org/officeDocument/2006/relationships/slide" Target="slides/slide43.xml"/><Relationship Id="rId52" Type="http://schemas.openxmlformats.org/officeDocument/2006/relationships/slide" Target="slides/slide42.xml"/><Relationship Id="rId11" Type="http://schemas.openxmlformats.org/officeDocument/2006/relationships/slide" Target="slides/slide1.xml"/><Relationship Id="rId55" Type="http://schemas.openxmlformats.org/officeDocument/2006/relationships/slide" Target="slides/slide45.xml"/><Relationship Id="rId10" Type="http://schemas.openxmlformats.org/officeDocument/2006/relationships/notesMaster" Target="notesMasters/notesMaster1.xml"/><Relationship Id="rId54" Type="http://schemas.openxmlformats.org/officeDocument/2006/relationships/slide" Target="slides/slide44.xml"/><Relationship Id="rId13" Type="http://schemas.openxmlformats.org/officeDocument/2006/relationships/slide" Target="slides/slide3.xml"/><Relationship Id="rId57" Type="http://schemas.openxmlformats.org/officeDocument/2006/relationships/slide" Target="slides/slide47.xml"/><Relationship Id="rId12" Type="http://schemas.openxmlformats.org/officeDocument/2006/relationships/slide" Target="slides/slide2.xml"/><Relationship Id="rId56" Type="http://schemas.openxmlformats.org/officeDocument/2006/relationships/slide" Target="slides/slide46.xml"/><Relationship Id="rId15" Type="http://schemas.openxmlformats.org/officeDocument/2006/relationships/slide" Target="slides/slide5.xml"/><Relationship Id="rId59" Type="http://schemas.openxmlformats.org/officeDocument/2006/relationships/slide" Target="slides/slide49.xml"/><Relationship Id="rId14" Type="http://schemas.openxmlformats.org/officeDocument/2006/relationships/slide" Target="slides/slide4.xml"/><Relationship Id="rId58" Type="http://schemas.openxmlformats.org/officeDocument/2006/relationships/slide" Target="slides/slide48.xml"/><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cap="none" strike="noStrike">
                <a:solidFill>
                  <a:srgbClr val="000000"/>
                </a:solidFill>
                <a:latin typeface="Verdana"/>
                <a:ea typeface="Verdana"/>
                <a:cs typeface="Verdana"/>
                <a:sym typeface="Verdana"/>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755650" y="5145087"/>
            <a:ext cx="6048375" cy="42100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1:notes"/>
          <p:cNvSpPr/>
          <p:nvPr>
            <p:ph idx="2" type="sldImg"/>
          </p:nvPr>
        </p:nvSpPr>
        <p:spPr>
          <a:xfrm>
            <a:off x="1374775" y="1336675"/>
            <a:ext cx="4810125" cy="3608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2:notes"/>
          <p:cNvSpPr txBox="1"/>
          <p:nvPr>
            <p:ph idx="1" type="body"/>
          </p:nvPr>
        </p:nvSpPr>
        <p:spPr>
          <a:xfrm>
            <a:off x="755650" y="5145087"/>
            <a:ext cx="6048375" cy="42100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2:notes"/>
          <p:cNvSpPr/>
          <p:nvPr>
            <p:ph idx="2" type="sldImg"/>
          </p:nvPr>
        </p:nvSpPr>
        <p:spPr>
          <a:xfrm>
            <a:off x="1374775" y="1336675"/>
            <a:ext cx="4810125" cy="3608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755650" y="5145087"/>
            <a:ext cx="6048375" cy="42100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3:notes"/>
          <p:cNvSpPr/>
          <p:nvPr>
            <p:ph idx="2" type="sldImg"/>
          </p:nvPr>
        </p:nvSpPr>
        <p:spPr>
          <a:xfrm>
            <a:off x="1374775" y="1336675"/>
            <a:ext cx="4810125" cy="3608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5:notes"/>
          <p:cNvSpPr txBox="1"/>
          <p:nvPr>
            <p:ph idx="1" type="body"/>
          </p:nvPr>
        </p:nvSpPr>
        <p:spPr>
          <a:xfrm>
            <a:off x="755650" y="5145087"/>
            <a:ext cx="6048375" cy="42100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5:notes"/>
          <p:cNvSpPr/>
          <p:nvPr>
            <p:ph idx="2" type="sldImg"/>
          </p:nvPr>
        </p:nvSpPr>
        <p:spPr>
          <a:xfrm>
            <a:off x="1374775" y="1336675"/>
            <a:ext cx="4810125" cy="3608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6:notes"/>
          <p:cNvSpPr txBox="1"/>
          <p:nvPr>
            <p:ph idx="1" type="body"/>
          </p:nvPr>
        </p:nvSpPr>
        <p:spPr>
          <a:xfrm>
            <a:off x="755650" y="5145087"/>
            <a:ext cx="6048375" cy="42100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6:notes"/>
          <p:cNvSpPr/>
          <p:nvPr>
            <p:ph idx="2" type="sldImg"/>
          </p:nvPr>
        </p:nvSpPr>
        <p:spPr>
          <a:xfrm>
            <a:off x="1374775" y="1336675"/>
            <a:ext cx="4810125" cy="3608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20" name="Google Shape;220;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Verdana"/>
              <a:buNone/>
            </a:pPr>
            <a:fld id="{00000000-1234-1234-1234-123412341234}" type="slidenum">
              <a:rPr b="0" i="0" lang="en-US" sz="1800" u="none">
                <a:solidFill>
                  <a:srgbClr val="000000"/>
                </a:solidFill>
                <a:latin typeface="Verdana"/>
                <a:ea typeface="Verdana"/>
                <a:cs typeface="Verdana"/>
                <a:sym typeface="Verdana"/>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27" name="Google Shape;227;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Verdana"/>
              <a:buNone/>
            </a:pPr>
            <a:fld id="{00000000-1234-1234-1234-123412341234}" type="slidenum">
              <a:rPr b="0" i="0" lang="en-US" sz="1800" u="none">
                <a:solidFill>
                  <a:srgbClr val="000000"/>
                </a:solidFill>
                <a:latin typeface="Verdana"/>
                <a:ea typeface="Verdana"/>
                <a:cs typeface="Verdana"/>
                <a:sym typeface="Verdana"/>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34" name="Google Shape;234;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Verdana"/>
              <a:buNone/>
            </a:pPr>
            <a:fld id="{00000000-1234-1234-1234-123412341234}" type="slidenum">
              <a:rPr b="0" i="0" lang="en-US" sz="1800" u="none">
                <a:solidFill>
                  <a:srgbClr val="000000"/>
                </a:solidFill>
                <a:latin typeface="Verdana"/>
                <a:ea typeface="Verdana"/>
                <a:cs typeface="Verdana"/>
                <a:sym typeface="Verdana"/>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755650" y="5145087"/>
            <a:ext cx="6048375" cy="42100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p:nvPr>
            <p:ph idx="2" type="sldImg"/>
          </p:nvPr>
        </p:nvSpPr>
        <p:spPr>
          <a:xfrm>
            <a:off x="1374775" y="1336675"/>
            <a:ext cx="4810125" cy="3608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41" name="Google Shape;241;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Verdana"/>
              <a:buNone/>
            </a:pPr>
            <a:fld id="{00000000-1234-1234-1234-123412341234}" type="slidenum">
              <a:rPr b="0" i="0" lang="en-US" sz="1800" u="none">
                <a:solidFill>
                  <a:srgbClr val="000000"/>
                </a:solidFill>
                <a:latin typeface="Verdana"/>
                <a:ea typeface="Verdana"/>
                <a:cs typeface="Verdana"/>
                <a:sym typeface="Verdana"/>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48" name="Google Shape;248;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Verdana"/>
              <a:buNone/>
            </a:pPr>
            <a:fld id="{00000000-1234-1234-1234-123412341234}" type="slidenum">
              <a:rPr b="0" i="0" lang="en-US" sz="1800" u="none">
                <a:solidFill>
                  <a:srgbClr val="000000"/>
                </a:solidFill>
                <a:latin typeface="Verdana"/>
                <a:ea typeface="Verdana"/>
                <a:cs typeface="Verdana"/>
                <a:sym typeface="Verdana"/>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57" name="Google Shape;257;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Verdana"/>
              <a:buNone/>
            </a:pPr>
            <a:fld id="{00000000-1234-1234-1234-123412341234}" type="slidenum">
              <a:rPr b="0" i="0" lang="en-US" sz="1800" u="none">
                <a:solidFill>
                  <a:srgbClr val="000000"/>
                </a:solidFill>
                <a:latin typeface="Verdana"/>
                <a:ea typeface="Verdana"/>
                <a:cs typeface="Verdana"/>
                <a:sym typeface="Verdana"/>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64" name="Google Shape;264;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Verdana"/>
              <a:buNone/>
            </a:pPr>
            <a:fld id="{00000000-1234-1234-1234-123412341234}" type="slidenum">
              <a:rPr b="0" i="0" lang="en-US" sz="1800" u="none">
                <a:solidFill>
                  <a:srgbClr val="000000"/>
                </a:solidFill>
                <a:latin typeface="Verdana"/>
                <a:ea typeface="Verdana"/>
                <a:cs typeface="Verdana"/>
                <a:sym typeface="Verdana"/>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71" name="Google Shape;271;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Verdana"/>
              <a:buNone/>
            </a:pPr>
            <a:fld id="{00000000-1234-1234-1234-123412341234}" type="slidenum">
              <a:rPr b="0" i="0" lang="en-US" sz="1800" u="none">
                <a:solidFill>
                  <a:srgbClr val="000000"/>
                </a:solidFill>
                <a:latin typeface="Verdana"/>
                <a:ea typeface="Verdana"/>
                <a:cs typeface="Verdana"/>
                <a:sym typeface="Verdana"/>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80" name="Google Shape;280;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Verdana"/>
              <a:buNone/>
            </a:pPr>
            <a:fld id="{00000000-1234-1234-1234-123412341234}" type="slidenum">
              <a:rPr b="0" i="0" lang="en-US" sz="1800" u="none">
                <a:solidFill>
                  <a:srgbClr val="000000"/>
                </a:solidFill>
                <a:latin typeface="Verdana"/>
                <a:ea typeface="Verdana"/>
                <a:cs typeface="Verdana"/>
                <a:sym typeface="Verdana"/>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87" name="Google Shape;287;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Verdana"/>
              <a:buNone/>
            </a:pPr>
            <a:fld id="{00000000-1234-1234-1234-123412341234}" type="slidenum">
              <a:rPr b="0" i="0" lang="en-US" sz="1800" u="none">
                <a:solidFill>
                  <a:srgbClr val="000000"/>
                </a:solidFill>
                <a:latin typeface="Verdana"/>
                <a:ea typeface="Verdana"/>
                <a:cs typeface="Verdana"/>
                <a:sym typeface="Verdana"/>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9:notes"/>
          <p:cNvSpPr txBox="1"/>
          <p:nvPr>
            <p:ph idx="1" type="body"/>
          </p:nvPr>
        </p:nvSpPr>
        <p:spPr>
          <a:xfrm>
            <a:off x="755650" y="5145087"/>
            <a:ext cx="6048375" cy="42100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9:notes"/>
          <p:cNvSpPr/>
          <p:nvPr>
            <p:ph idx="2" type="sldImg"/>
          </p:nvPr>
        </p:nvSpPr>
        <p:spPr>
          <a:xfrm>
            <a:off x="1374775" y="1336675"/>
            <a:ext cx="4810125" cy="3608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47" name="Google Shape;347;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3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755650" y="5145087"/>
            <a:ext cx="6048375" cy="42100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1374775" y="1336675"/>
            <a:ext cx="4810125" cy="3608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41:notes"/>
          <p:cNvSpPr txBox="1"/>
          <p:nvPr>
            <p:ph idx="1" type="body"/>
          </p:nvPr>
        </p:nvSpPr>
        <p:spPr>
          <a:xfrm>
            <a:off x="755650" y="5145087"/>
            <a:ext cx="6048375" cy="42100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41:notes"/>
          <p:cNvSpPr/>
          <p:nvPr>
            <p:ph idx="2" type="sldImg"/>
          </p:nvPr>
        </p:nvSpPr>
        <p:spPr>
          <a:xfrm>
            <a:off x="1374775" y="1336675"/>
            <a:ext cx="4810125" cy="3608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42:notes"/>
          <p:cNvSpPr txBox="1"/>
          <p:nvPr>
            <p:ph idx="1" type="body"/>
          </p:nvPr>
        </p:nvSpPr>
        <p:spPr>
          <a:xfrm>
            <a:off x="755650" y="5145087"/>
            <a:ext cx="6048375" cy="42100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42:notes"/>
          <p:cNvSpPr/>
          <p:nvPr>
            <p:ph idx="2" type="sldImg"/>
          </p:nvPr>
        </p:nvSpPr>
        <p:spPr>
          <a:xfrm>
            <a:off x="1374775" y="1336675"/>
            <a:ext cx="4810125" cy="3608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755650" y="5145087"/>
            <a:ext cx="6048375" cy="42100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1374775" y="1336675"/>
            <a:ext cx="4810125" cy="3608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755650" y="5145087"/>
            <a:ext cx="6048375" cy="42100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1374775" y="1336675"/>
            <a:ext cx="4810125" cy="3608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51"/>
          <p:cNvSpPr txBox="1"/>
          <p:nvPr>
            <p:ph type="ctrTitle"/>
          </p:nvPr>
        </p:nvSpPr>
        <p:spPr>
          <a:xfrm>
            <a:off x="0" y="1"/>
            <a:ext cx="5486400" cy="914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sz="3200">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 name="Google Shape;26;p51"/>
          <p:cNvSpPr txBox="1"/>
          <p:nvPr>
            <p:ph idx="1" type="subTitle"/>
          </p:nvPr>
        </p:nvSpPr>
        <p:spPr>
          <a:xfrm>
            <a:off x="533400" y="1371600"/>
            <a:ext cx="8153400" cy="47244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7" name="Google Shape;27;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sz="1200">
                <a:solidFill>
                  <a:srgbClr val="0070C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70C0"/>
              </a:buClr>
              <a:buSzPts val="1200"/>
              <a:buFont typeface="Times New Roman"/>
              <a:buNone/>
              <a:defRPr b="1" i="0" sz="1200" u="none">
                <a:solidFill>
                  <a:srgbClr val="0070C0"/>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70C0"/>
              </a:buClr>
              <a:buSzPts val="1200"/>
              <a:buFont typeface="Times New Roman"/>
              <a:buNone/>
              <a:defRPr b="1" i="0" sz="1200" u="none">
                <a:solidFill>
                  <a:srgbClr val="0070C0"/>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70C0"/>
              </a:buClr>
              <a:buSzPts val="1200"/>
              <a:buFont typeface="Times New Roman"/>
              <a:buNone/>
              <a:defRPr b="1" i="0" sz="1200" u="none">
                <a:solidFill>
                  <a:srgbClr val="0070C0"/>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70C0"/>
              </a:buClr>
              <a:buSzPts val="1200"/>
              <a:buFont typeface="Times New Roman"/>
              <a:buNone/>
              <a:defRPr b="1" i="0" sz="1200" u="none">
                <a:solidFill>
                  <a:srgbClr val="0070C0"/>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70C0"/>
              </a:buClr>
              <a:buSzPts val="1200"/>
              <a:buFont typeface="Times New Roman"/>
              <a:buNone/>
              <a:defRPr b="1" i="0" sz="1200" u="none">
                <a:solidFill>
                  <a:srgbClr val="0070C0"/>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70C0"/>
              </a:buClr>
              <a:buSzPts val="1200"/>
              <a:buFont typeface="Times New Roman"/>
              <a:buNone/>
              <a:defRPr b="1" i="0" sz="1200" u="none">
                <a:solidFill>
                  <a:srgbClr val="0070C0"/>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70C0"/>
              </a:buClr>
              <a:buSzPts val="1200"/>
              <a:buFont typeface="Times New Roman"/>
              <a:buNone/>
              <a:defRPr b="1" i="0" sz="1200" u="none">
                <a:solidFill>
                  <a:srgbClr val="0070C0"/>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70C0"/>
              </a:buClr>
              <a:buSzPts val="1200"/>
              <a:buFont typeface="Times New Roman"/>
              <a:buNone/>
              <a:defRPr b="1" i="0" sz="1200" u="none">
                <a:solidFill>
                  <a:srgbClr val="0070C0"/>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70C0"/>
              </a:buClr>
              <a:buSzPts val="1200"/>
              <a:buFont typeface="Times New Roman"/>
              <a:buNone/>
              <a:defRPr b="1" i="0" sz="1200" u="none">
                <a:solidFill>
                  <a:srgbClr val="0070C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1" name="Shape 51"/>
        <p:cNvGrpSpPr/>
        <p:nvPr/>
      </p:nvGrpSpPr>
      <p:grpSpPr>
        <a:xfrm>
          <a:off x="0" y="0"/>
          <a:ext cx="0" cy="0"/>
          <a:chOff x="0" y="0"/>
          <a:chExt cx="0" cy="0"/>
        </a:xfrm>
      </p:grpSpPr>
      <p:sp>
        <p:nvSpPr>
          <p:cNvPr id="52" name="Google Shape;52;p53"/>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3200">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3" name="Google Shape;53;p53"/>
          <p:cNvSpPr txBox="1"/>
          <p:nvPr>
            <p:ph idx="1" type="body"/>
          </p:nvPr>
        </p:nvSpPr>
        <p:spPr>
          <a:xfrm>
            <a:off x="457200" y="1371600"/>
            <a:ext cx="8229600" cy="4525962"/>
          </a:xfrm>
          <a:prstGeom prst="rect">
            <a:avLst/>
          </a:prstGeom>
          <a:noFill/>
          <a:ln>
            <a:noFill/>
          </a:ln>
        </p:spPr>
        <p:txBody>
          <a:bodyPr anchorCtr="0" anchor="t" bIns="45700" lIns="91425" spcFirstLastPara="1" rIns="91425" wrap="square" tIns="45700">
            <a:noAutofit/>
          </a:bodyPr>
          <a:lstStyle>
            <a:lvl1pPr indent="-368300" lvl="0" marL="457200" algn="l">
              <a:spcBef>
                <a:spcPts val="440"/>
              </a:spcBef>
              <a:spcAft>
                <a:spcPts val="0"/>
              </a:spcAft>
              <a:buClr>
                <a:schemeClr val="dk1"/>
              </a:buClr>
              <a:buSzPts val="2200"/>
              <a:buChar char="•"/>
              <a:defRPr sz="2200">
                <a:latin typeface="Times New Roman"/>
                <a:ea typeface="Times New Roman"/>
                <a:cs typeface="Times New Roman"/>
                <a:sym typeface="Times New Roman"/>
              </a:defRPr>
            </a:lvl1pPr>
            <a:lvl2pPr indent="-368300" lvl="1" marL="914400" algn="l">
              <a:spcBef>
                <a:spcPts val="440"/>
              </a:spcBef>
              <a:spcAft>
                <a:spcPts val="0"/>
              </a:spcAft>
              <a:buClr>
                <a:schemeClr val="dk1"/>
              </a:buClr>
              <a:buSzPts val="2200"/>
              <a:buChar char="–"/>
              <a:defRPr sz="2200">
                <a:latin typeface="Times New Roman"/>
                <a:ea typeface="Times New Roman"/>
                <a:cs typeface="Times New Roman"/>
                <a:sym typeface="Times New Roman"/>
              </a:defRPr>
            </a:lvl2pPr>
            <a:lvl3pPr indent="-368300" lvl="2" marL="1371600" algn="l">
              <a:spcBef>
                <a:spcPts val="440"/>
              </a:spcBef>
              <a:spcAft>
                <a:spcPts val="0"/>
              </a:spcAft>
              <a:buClr>
                <a:schemeClr val="dk1"/>
              </a:buClr>
              <a:buSzPts val="2200"/>
              <a:buChar char="•"/>
              <a:defRPr sz="2200">
                <a:latin typeface="Times New Roman"/>
                <a:ea typeface="Times New Roman"/>
                <a:cs typeface="Times New Roman"/>
                <a:sym typeface="Times New Roman"/>
              </a:defRPr>
            </a:lvl3pPr>
            <a:lvl4pPr indent="-368300" lvl="3" marL="1828800" algn="l">
              <a:spcBef>
                <a:spcPts val="440"/>
              </a:spcBef>
              <a:spcAft>
                <a:spcPts val="0"/>
              </a:spcAft>
              <a:buClr>
                <a:schemeClr val="dk1"/>
              </a:buClr>
              <a:buSzPts val="2200"/>
              <a:buChar char="–"/>
              <a:defRPr sz="2200">
                <a:latin typeface="Times New Roman"/>
                <a:ea typeface="Times New Roman"/>
                <a:cs typeface="Times New Roman"/>
                <a:sym typeface="Times New Roman"/>
              </a:defRPr>
            </a:lvl4pPr>
            <a:lvl5pPr indent="-368300" lvl="4" marL="2286000" algn="l">
              <a:spcBef>
                <a:spcPts val="440"/>
              </a:spcBef>
              <a:spcAft>
                <a:spcPts val="0"/>
              </a:spcAft>
              <a:buClr>
                <a:schemeClr val="dk1"/>
              </a:buClr>
              <a:buSzPts val="2200"/>
              <a:buChar char="»"/>
              <a:defRPr sz="2200">
                <a:latin typeface="Times New Roman"/>
                <a:ea typeface="Times New Roman"/>
                <a:cs typeface="Times New Roman"/>
                <a:sym typeface="Times New Roman"/>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4" name="Google Shape;54;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sz="1200">
                <a:solidFill>
                  <a:srgbClr val="0070C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70C0"/>
              </a:buClr>
              <a:buSzPts val="1200"/>
              <a:buFont typeface="Times New Roman"/>
              <a:buNone/>
              <a:defRPr b="1" i="0" sz="1200" u="none">
                <a:solidFill>
                  <a:srgbClr val="0070C0"/>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70C0"/>
              </a:buClr>
              <a:buSzPts val="1200"/>
              <a:buFont typeface="Times New Roman"/>
              <a:buNone/>
              <a:defRPr b="1" i="0" sz="1200" u="none">
                <a:solidFill>
                  <a:srgbClr val="0070C0"/>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70C0"/>
              </a:buClr>
              <a:buSzPts val="1200"/>
              <a:buFont typeface="Times New Roman"/>
              <a:buNone/>
              <a:defRPr b="1" i="0" sz="1200" u="none">
                <a:solidFill>
                  <a:srgbClr val="0070C0"/>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70C0"/>
              </a:buClr>
              <a:buSzPts val="1200"/>
              <a:buFont typeface="Times New Roman"/>
              <a:buNone/>
              <a:defRPr b="1" i="0" sz="1200" u="none">
                <a:solidFill>
                  <a:srgbClr val="0070C0"/>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70C0"/>
              </a:buClr>
              <a:buSzPts val="1200"/>
              <a:buFont typeface="Times New Roman"/>
              <a:buNone/>
              <a:defRPr b="1" i="0" sz="1200" u="none">
                <a:solidFill>
                  <a:srgbClr val="0070C0"/>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70C0"/>
              </a:buClr>
              <a:buSzPts val="1200"/>
              <a:buFont typeface="Times New Roman"/>
              <a:buNone/>
              <a:defRPr b="1" i="0" sz="1200" u="none">
                <a:solidFill>
                  <a:srgbClr val="0070C0"/>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70C0"/>
              </a:buClr>
              <a:buSzPts val="1200"/>
              <a:buFont typeface="Times New Roman"/>
              <a:buNone/>
              <a:defRPr b="1" i="0" sz="1200" u="none">
                <a:solidFill>
                  <a:srgbClr val="0070C0"/>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70C0"/>
              </a:buClr>
              <a:buSzPts val="1200"/>
              <a:buFont typeface="Times New Roman"/>
              <a:buNone/>
              <a:defRPr b="1" i="0" sz="1200" u="none">
                <a:solidFill>
                  <a:srgbClr val="0070C0"/>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70C0"/>
              </a:buClr>
              <a:buSzPts val="1200"/>
              <a:buFont typeface="Times New Roman"/>
              <a:buNone/>
              <a:defRPr b="1" i="0" sz="1200" u="none">
                <a:solidFill>
                  <a:srgbClr val="0070C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0" name="Shape 70"/>
        <p:cNvGrpSpPr/>
        <p:nvPr/>
      </p:nvGrpSpPr>
      <p:grpSpPr>
        <a:xfrm>
          <a:off x="0" y="0"/>
          <a:ext cx="0" cy="0"/>
          <a:chOff x="0" y="0"/>
          <a:chExt cx="0" cy="0"/>
        </a:xfrm>
      </p:grpSpPr>
      <p:sp>
        <p:nvSpPr>
          <p:cNvPr id="71" name="Google Shape;71;p55"/>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Font typeface="Calibri"/>
              <a:buNone/>
              <a:defRPr/>
            </a:lvl1pPr>
            <a:lvl2pPr lvl="1" algn="ctr">
              <a:spcBef>
                <a:spcPts val="0"/>
              </a:spcBef>
              <a:spcAft>
                <a:spcPts val="0"/>
              </a:spcAft>
              <a:buClr>
                <a:schemeClr val="dk1"/>
              </a:buClr>
              <a:buSzPts val="1400"/>
              <a:buFont typeface="Calibri"/>
              <a:buNone/>
              <a:defRPr/>
            </a:lvl2pPr>
            <a:lvl3pPr lvl="2" algn="ctr">
              <a:spcBef>
                <a:spcPts val="0"/>
              </a:spcBef>
              <a:spcAft>
                <a:spcPts val="0"/>
              </a:spcAft>
              <a:buClr>
                <a:schemeClr val="dk1"/>
              </a:buClr>
              <a:buSzPts val="1400"/>
              <a:buFont typeface="Calibri"/>
              <a:buNone/>
              <a:defRPr/>
            </a:lvl3pPr>
            <a:lvl4pPr lvl="3" algn="ctr">
              <a:spcBef>
                <a:spcPts val="0"/>
              </a:spcBef>
              <a:spcAft>
                <a:spcPts val="0"/>
              </a:spcAft>
              <a:buClr>
                <a:schemeClr val="dk1"/>
              </a:buClr>
              <a:buSzPts val="1400"/>
              <a:buFont typeface="Calibri"/>
              <a:buNone/>
              <a:defRPr/>
            </a:lvl4pPr>
            <a:lvl5pPr lvl="4" algn="ctr">
              <a:spcBef>
                <a:spcPts val="0"/>
              </a:spcBef>
              <a:spcAft>
                <a:spcPts val="0"/>
              </a:spcAft>
              <a:buClr>
                <a:schemeClr val="dk1"/>
              </a:buClr>
              <a:buSzPts val="1400"/>
              <a:buFont typeface="Calibri"/>
              <a:buNone/>
              <a:defRPr/>
            </a:lvl5pPr>
            <a:lvl6pPr lvl="5" algn="ctr">
              <a:spcBef>
                <a:spcPts val="0"/>
              </a:spcBef>
              <a:spcAft>
                <a:spcPts val="0"/>
              </a:spcAft>
              <a:buClr>
                <a:schemeClr val="dk1"/>
              </a:buClr>
              <a:buSzPts val="1400"/>
              <a:buFont typeface="Calibri"/>
              <a:buNone/>
              <a:defRPr/>
            </a:lvl6pPr>
            <a:lvl7pPr lvl="6" algn="ctr">
              <a:spcBef>
                <a:spcPts val="0"/>
              </a:spcBef>
              <a:spcAft>
                <a:spcPts val="0"/>
              </a:spcAft>
              <a:buClr>
                <a:schemeClr val="dk1"/>
              </a:buClr>
              <a:buSzPts val="1400"/>
              <a:buFont typeface="Calibri"/>
              <a:buNone/>
              <a:defRPr/>
            </a:lvl7pPr>
            <a:lvl8pPr lvl="7" algn="ctr">
              <a:spcBef>
                <a:spcPts val="0"/>
              </a:spcBef>
              <a:spcAft>
                <a:spcPts val="0"/>
              </a:spcAft>
              <a:buClr>
                <a:schemeClr val="dk1"/>
              </a:buClr>
              <a:buSzPts val="1400"/>
              <a:buFont typeface="Calibri"/>
              <a:buNone/>
              <a:defRPr/>
            </a:lvl8pPr>
            <a:lvl9pPr lvl="8" algn="ctr">
              <a:spcBef>
                <a:spcPts val="0"/>
              </a:spcBef>
              <a:spcAft>
                <a:spcPts val="0"/>
              </a:spcAft>
              <a:buClr>
                <a:schemeClr val="dk1"/>
              </a:buClr>
              <a:buSzPts val="1400"/>
              <a:buFont typeface="Calibri"/>
              <a:buNone/>
              <a:defRPr/>
            </a:lvl9pPr>
          </a:lstStyle>
          <a:p/>
        </p:txBody>
      </p:sp>
      <p:sp>
        <p:nvSpPr>
          <p:cNvPr id="72" name="Google Shape;72;p55"/>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55"/>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55"/>
          <p:cNvSpPr txBox="1"/>
          <p:nvPr>
            <p:ph idx="11" type="ftr"/>
          </p:nvPr>
        </p:nvSpPr>
        <p:spPr>
          <a:xfrm>
            <a:off x="533400" y="6356350"/>
            <a:ext cx="8269287"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sz="1200">
                <a:solidFill>
                  <a:srgbClr val="0070C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lip Art" type="txAndClipArt">
  <p:cSld name="TEXT_AND_CLIPART">
    <p:spTree>
      <p:nvGrpSpPr>
        <p:cNvPr id="87" name="Shape 87"/>
        <p:cNvGrpSpPr/>
        <p:nvPr/>
      </p:nvGrpSpPr>
      <p:grpSpPr>
        <a:xfrm>
          <a:off x="0" y="0"/>
          <a:ext cx="0" cy="0"/>
          <a:chOff x="0" y="0"/>
          <a:chExt cx="0" cy="0"/>
        </a:xfrm>
      </p:grpSpPr>
      <p:sp>
        <p:nvSpPr>
          <p:cNvPr id="88" name="Google Shape;88;p57"/>
          <p:cNvSpPr txBox="1"/>
          <p:nvPr>
            <p:ph type="title"/>
          </p:nvPr>
        </p:nvSpPr>
        <p:spPr>
          <a:xfrm>
            <a:off x="838200" y="419100"/>
            <a:ext cx="7772400" cy="1104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9" name="Google Shape;89;p57"/>
          <p:cNvSpPr txBox="1"/>
          <p:nvPr>
            <p:ph idx="1" type="body"/>
          </p:nvPr>
        </p:nvSpPr>
        <p:spPr>
          <a:xfrm>
            <a:off x="838200" y="1981200"/>
            <a:ext cx="3810000" cy="40767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0" name="Google Shape;90;p57"/>
          <p:cNvSpPr/>
          <p:nvPr>
            <p:ph idx="2" type="clipArt"/>
          </p:nvPr>
        </p:nvSpPr>
        <p:spPr>
          <a:xfrm>
            <a:off x="4800600" y="1981200"/>
            <a:ext cx="3810000" cy="40767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sp>
        <p:nvSpPr>
          <p:cNvPr id="104" name="Google Shape;104;p59"/>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5.jp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5.jpg"/><Relationship Id="rId3" Type="http://schemas.openxmlformats.org/officeDocument/2006/relationships/slideLayout" Target="../slideLayouts/slideLayout2.xml"/><Relationship Id="rId4" Type="http://schemas.openxmlformats.org/officeDocument/2006/relationships/theme" Target="../theme/theme5.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5.jpg"/><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5.jpg"/><Relationship Id="rId3" Type="http://schemas.openxmlformats.org/officeDocument/2006/relationships/slideLayout" Target="../slideLayouts/slideLayout4.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5.jpg"/><Relationship Id="rId3" Type="http://schemas.openxmlformats.org/officeDocument/2006/relationships/slideLayout" Target="../slideLayouts/slideLayout5.xml"/><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0"/>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9pPr>
          </a:lstStyle>
          <a:p/>
        </p:txBody>
      </p:sp>
      <p:sp>
        <p:nvSpPr>
          <p:cNvPr id="11" name="Google Shape;11;p50"/>
          <p:cNvSpPr txBox="1"/>
          <p:nvPr>
            <p:ph idx="1" type="body"/>
          </p:nvPr>
        </p:nvSpPr>
        <p:spPr>
          <a:xfrm>
            <a:off x="457200" y="13716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3" name="Google Shape;13;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1" i="0" sz="1200" u="none" cap="none" strike="noStrike">
                <a:solidFill>
                  <a:srgbClr val="0070C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4" name="Google Shape;14;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70C0"/>
              </a:buClr>
              <a:buSzPts val="1200"/>
              <a:buFont typeface="Times New Roman"/>
              <a:buNone/>
              <a:defRPr b="1" i="0" sz="1200" u="none" cap="none" strike="noStrike">
                <a:solidFill>
                  <a:srgbClr val="0070C0"/>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70C0"/>
              </a:buClr>
              <a:buSzPts val="1200"/>
              <a:buFont typeface="Times New Roman"/>
              <a:buNone/>
              <a:defRPr b="1" i="0" sz="1200" u="none" cap="none" strike="noStrike">
                <a:solidFill>
                  <a:srgbClr val="0070C0"/>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70C0"/>
              </a:buClr>
              <a:buSzPts val="1200"/>
              <a:buFont typeface="Times New Roman"/>
              <a:buNone/>
              <a:defRPr b="1" i="0" sz="1200" u="none" cap="none" strike="noStrike">
                <a:solidFill>
                  <a:srgbClr val="0070C0"/>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70C0"/>
              </a:buClr>
              <a:buSzPts val="1200"/>
              <a:buFont typeface="Times New Roman"/>
              <a:buNone/>
              <a:defRPr b="1" i="0" sz="1200" u="none" cap="none" strike="noStrike">
                <a:solidFill>
                  <a:srgbClr val="0070C0"/>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70C0"/>
              </a:buClr>
              <a:buSzPts val="1200"/>
              <a:buFont typeface="Times New Roman"/>
              <a:buNone/>
              <a:defRPr b="1" i="0" sz="1200" u="none" cap="none" strike="noStrike">
                <a:solidFill>
                  <a:srgbClr val="0070C0"/>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70C0"/>
              </a:buClr>
              <a:buSzPts val="1200"/>
              <a:buFont typeface="Times New Roman"/>
              <a:buNone/>
              <a:defRPr b="1" i="0" sz="1200" u="none" cap="none" strike="noStrike">
                <a:solidFill>
                  <a:srgbClr val="0070C0"/>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70C0"/>
              </a:buClr>
              <a:buSzPts val="1200"/>
              <a:buFont typeface="Times New Roman"/>
              <a:buNone/>
              <a:defRPr b="1" i="0" sz="1200" u="none" cap="none" strike="noStrike">
                <a:solidFill>
                  <a:srgbClr val="0070C0"/>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70C0"/>
              </a:buClr>
              <a:buSzPts val="1200"/>
              <a:buFont typeface="Times New Roman"/>
              <a:buNone/>
              <a:defRPr b="1" i="0" sz="1200" u="none" cap="none" strike="noStrike">
                <a:solidFill>
                  <a:srgbClr val="0070C0"/>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70C0"/>
              </a:buClr>
              <a:buSzPts val="1200"/>
              <a:buFont typeface="Times New Roman"/>
              <a:buNone/>
              <a:defRPr b="1" i="0" sz="1200" u="none" cap="none" strike="noStrike">
                <a:solidFill>
                  <a:srgbClr val="0070C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
        <p:nvSpPr>
          <p:cNvPr id="15" name="Google Shape;15;p50"/>
          <p:cNvSpPr txBox="1"/>
          <p:nvPr/>
        </p:nvSpPr>
        <p:spPr>
          <a:xfrm>
            <a:off x="0" y="0"/>
            <a:ext cx="91440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6" name="Google Shape;16;p50"/>
          <p:cNvSpPr/>
          <p:nvPr/>
        </p:nvSpPr>
        <p:spPr>
          <a:xfrm flipH="1" rot="10800000">
            <a:off x="0" y="6705600"/>
            <a:ext cx="9144000" cy="198116"/>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Verdana"/>
              <a:buNone/>
            </a:pPr>
            <a:r>
              <a:t/>
            </a:r>
            <a:endParaRPr b="0" i="0" sz="1800" u="none" cap="none" strike="noStrike">
              <a:solidFill>
                <a:schemeClr val="dk1"/>
              </a:solidFill>
              <a:latin typeface="Calibri"/>
              <a:ea typeface="Calibri"/>
              <a:cs typeface="Calibri"/>
              <a:sym typeface="Calibri"/>
            </a:endParaRPr>
          </a:p>
        </p:txBody>
      </p:sp>
      <p:pic>
        <p:nvPicPr>
          <p:cNvPr descr="LOGO.gif" id="17" name="Google Shape;17;p50"/>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pic>
        <p:nvPicPr>
          <p:cNvPr descr="LOGO.gif" id="18" name="Google Shape;18;p50"/>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grpSp>
        <p:nvGrpSpPr>
          <p:cNvPr id="19" name="Google Shape;19;p50"/>
          <p:cNvGrpSpPr/>
          <p:nvPr/>
        </p:nvGrpSpPr>
        <p:grpSpPr>
          <a:xfrm>
            <a:off x="6146800" y="0"/>
            <a:ext cx="2997200" cy="876300"/>
            <a:chOff x="6096000" y="3924300"/>
            <a:chExt cx="2997200" cy="876300"/>
          </a:xfrm>
        </p:grpSpPr>
        <p:sp>
          <p:nvSpPr>
            <p:cNvPr id="20" name="Google Shape;20;p50"/>
            <p:cNvSpPr txBox="1"/>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pic>
          <p:nvPicPr>
            <p:cNvPr descr="LOGO.gif" id="21" name="Google Shape;21;p50"/>
            <p:cNvPicPr preferRelativeResize="0"/>
            <p:nvPr/>
          </p:nvPicPr>
          <p:blipFill rotWithShape="1">
            <a:blip r:embed="rId1">
              <a:alphaModFix/>
            </a:blip>
            <a:srcRect b="10713" l="0" r="0" t="0"/>
            <a:stretch/>
          </p:blipFill>
          <p:spPr>
            <a:xfrm>
              <a:off x="6502400" y="4152900"/>
              <a:ext cx="2057400" cy="635000"/>
            </a:xfrm>
            <a:prstGeom prst="rect">
              <a:avLst/>
            </a:prstGeom>
            <a:noFill/>
            <a:ln>
              <a:noFill/>
            </a:ln>
          </p:spPr>
        </p:pic>
        <p:sp>
          <p:nvSpPr>
            <p:cNvPr id="22" name="Google Shape;22;p50"/>
            <p:cNvSpPr txBox="1"/>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pic>
        <p:nvPicPr>
          <p:cNvPr descr="logo.jpg" id="23" name="Google Shape;23;p50"/>
          <p:cNvPicPr preferRelativeResize="0"/>
          <p:nvPr/>
        </p:nvPicPr>
        <p:blipFill rotWithShape="1">
          <a:blip r:embed="rId2">
            <a:alphaModFix/>
          </a:blip>
          <a:srcRect b="0" l="0" r="0" t="0"/>
          <a:stretch/>
        </p:blipFill>
        <p:spPr>
          <a:xfrm>
            <a:off x="6553200" y="228600"/>
            <a:ext cx="1920875" cy="609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 name="Shape 30"/>
        <p:cNvGrpSpPr/>
        <p:nvPr/>
      </p:nvGrpSpPr>
      <p:grpSpPr>
        <a:xfrm>
          <a:off x="0" y="0"/>
          <a:ext cx="0" cy="0"/>
          <a:chOff x="0" y="0"/>
          <a:chExt cx="0" cy="0"/>
        </a:xfrm>
      </p:grpSpPr>
      <p:sp>
        <p:nvSpPr>
          <p:cNvPr id="31" name="Google Shape;31;p52"/>
          <p:cNvSpPr txBox="1"/>
          <p:nvPr/>
        </p:nvSpPr>
        <p:spPr>
          <a:xfrm>
            <a:off x="0" y="0"/>
            <a:ext cx="91440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2" name="Google Shape;32;p52"/>
          <p:cNvSpPr/>
          <p:nvPr/>
        </p:nvSpPr>
        <p:spPr>
          <a:xfrm flipH="1" rot="10800000">
            <a:off x="0" y="6705600"/>
            <a:ext cx="9144000" cy="198116"/>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Verdana"/>
              <a:buNone/>
            </a:pPr>
            <a:r>
              <a:t/>
            </a:r>
            <a:endParaRPr b="0" i="0" sz="1800" u="none" cap="none" strike="noStrike">
              <a:solidFill>
                <a:schemeClr val="dk1"/>
              </a:solidFill>
              <a:latin typeface="Calibri"/>
              <a:ea typeface="Calibri"/>
              <a:cs typeface="Calibri"/>
              <a:sym typeface="Calibri"/>
            </a:endParaRPr>
          </a:p>
        </p:txBody>
      </p:sp>
      <p:pic>
        <p:nvPicPr>
          <p:cNvPr descr="LOGO.gif" id="33" name="Google Shape;33;p52"/>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pic>
        <p:nvPicPr>
          <p:cNvPr descr="LOGO.gif" id="34" name="Google Shape;34;p52"/>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grpSp>
        <p:nvGrpSpPr>
          <p:cNvPr id="35" name="Google Shape;35;p52"/>
          <p:cNvGrpSpPr/>
          <p:nvPr/>
        </p:nvGrpSpPr>
        <p:grpSpPr>
          <a:xfrm>
            <a:off x="6146800" y="0"/>
            <a:ext cx="2997200" cy="876300"/>
            <a:chOff x="6096000" y="3924300"/>
            <a:chExt cx="2997200" cy="876300"/>
          </a:xfrm>
        </p:grpSpPr>
        <p:sp>
          <p:nvSpPr>
            <p:cNvPr id="36" name="Google Shape;36;p52"/>
            <p:cNvSpPr txBox="1"/>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pic>
          <p:nvPicPr>
            <p:cNvPr descr="LOGO.gif" id="37" name="Google Shape;37;p52"/>
            <p:cNvPicPr preferRelativeResize="0"/>
            <p:nvPr/>
          </p:nvPicPr>
          <p:blipFill rotWithShape="1">
            <a:blip r:embed="rId1">
              <a:alphaModFix/>
            </a:blip>
            <a:srcRect b="10713" l="0" r="0" t="0"/>
            <a:stretch/>
          </p:blipFill>
          <p:spPr>
            <a:xfrm>
              <a:off x="6502400" y="4152900"/>
              <a:ext cx="2057400" cy="635000"/>
            </a:xfrm>
            <a:prstGeom prst="rect">
              <a:avLst/>
            </a:prstGeom>
            <a:noFill/>
            <a:ln>
              <a:noFill/>
            </a:ln>
          </p:spPr>
        </p:pic>
        <p:sp>
          <p:nvSpPr>
            <p:cNvPr id="38" name="Google Shape;38;p52"/>
            <p:cNvSpPr txBox="1"/>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pic>
        <p:nvPicPr>
          <p:cNvPr descr="logo.jpg" id="39" name="Google Shape;39;p52"/>
          <p:cNvPicPr preferRelativeResize="0"/>
          <p:nvPr/>
        </p:nvPicPr>
        <p:blipFill rotWithShape="1">
          <a:blip r:embed="rId2">
            <a:alphaModFix/>
          </a:blip>
          <a:srcRect b="0" l="0" r="0" t="0"/>
          <a:stretch/>
        </p:blipFill>
        <p:spPr>
          <a:xfrm>
            <a:off x="6553200" y="228600"/>
            <a:ext cx="1920875" cy="609600"/>
          </a:xfrm>
          <a:prstGeom prst="rect">
            <a:avLst/>
          </a:prstGeom>
          <a:noFill/>
          <a:ln>
            <a:noFill/>
          </a:ln>
        </p:spPr>
      </p:pic>
      <p:pic>
        <p:nvPicPr>
          <p:cNvPr descr="LOGO.gif" id="40" name="Google Shape;40;p52"/>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grpSp>
        <p:nvGrpSpPr>
          <p:cNvPr id="41" name="Google Shape;41;p52"/>
          <p:cNvGrpSpPr/>
          <p:nvPr/>
        </p:nvGrpSpPr>
        <p:grpSpPr>
          <a:xfrm>
            <a:off x="6146800" y="0"/>
            <a:ext cx="2997200" cy="876300"/>
            <a:chOff x="6096000" y="3924300"/>
            <a:chExt cx="2997200" cy="876300"/>
          </a:xfrm>
        </p:grpSpPr>
        <p:sp>
          <p:nvSpPr>
            <p:cNvPr id="42" name="Google Shape;42;p52"/>
            <p:cNvSpPr txBox="1"/>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pic>
          <p:nvPicPr>
            <p:cNvPr descr="LOGO.gif" id="43" name="Google Shape;43;p52"/>
            <p:cNvPicPr preferRelativeResize="0"/>
            <p:nvPr/>
          </p:nvPicPr>
          <p:blipFill rotWithShape="1">
            <a:blip r:embed="rId1">
              <a:alphaModFix/>
            </a:blip>
            <a:srcRect b="10713" l="0" r="0" t="0"/>
            <a:stretch/>
          </p:blipFill>
          <p:spPr>
            <a:xfrm>
              <a:off x="6502400" y="4152900"/>
              <a:ext cx="2057400" cy="635000"/>
            </a:xfrm>
            <a:prstGeom prst="rect">
              <a:avLst/>
            </a:prstGeom>
            <a:noFill/>
            <a:ln>
              <a:noFill/>
            </a:ln>
          </p:spPr>
        </p:pic>
        <p:sp>
          <p:nvSpPr>
            <p:cNvPr id="44" name="Google Shape;44;p52"/>
            <p:cNvSpPr txBox="1"/>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pic>
        <p:nvPicPr>
          <p:cNvPr descr="logo.jpg" id="45" name="Google Shape;45;p52"/>
          <p:cNvPicPr preferRelativeResize="0"/>
          <p:nvPr/>
        </p:nvPicPr>
        <p:blipFill rotWithShape="1">
          <a:blip r:embed="rId2">
            <a:alphaModFix/>
          </a:blip>
          <a:srcRect b="0" l="0" r="0" t="0"/>
          <a:stretch/>
        </p:blipFill>
        <p:spPr>
          <a:xfrm>
            <a:off x="6553200" y="228600"/>
            <a:ext cx="1920875" cy="609600"/>
          </a:xfrm>
          <a:prstGeom prst="rect">
            <a:avLst/>
          </a:prstGeom>
          <a:noFill/>
          <a:ln>
            <a:noFill/>
          </a:ln>
        </p:spPr>
      </p:pic>
      <p:sp>
        <p:nvSpPr>
          <p:cNvPr id="46" name="Google Shape;46;p52"/>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9pPr>
          </a:lstStyle>
          <a:p/>
        </p:txBody>
      </p:sp>
      <p:sp>
        <p:nvSpPr>
          <p:cNvPr id="47" name="Google Shape;47;p52"/>
          <p:cNvSpPr txBox="1"/>
          <p:nvPr>
            <p:ph idx="1" type="body"/>
          </p:nvPr>
        </p:nvSpPr>
        <p:spPr>
          <a:xfrm>
            <a:off x="457200" y="13716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8" name="Google Shape;48;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9" name="Google Shape;49;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1" i="0" sz="1200" u="none">
                <a:solidFill>
                  <a:srgbClr val="0070C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0" name="Google Shape;50;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70C0"/>
              </a:buClr>
              <a:buSzPts val="1200"/>
              <a:buFont typeface="Times New Roman"/>
              <a:buNone/>
              <a:defRPr b="1" i="0" sz="1200" u="none">
                <a:solidFill>
                  <a:srgbClr val="0070C0"/>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70C0"/>
              </a:buClr>
              <a:buSzPts val="1200"/>
              <a:buFont typeface="Times New Roman"/>
              <a:buNone/>
              <a:defRPr b="1" i="0" sz="1200" u="none">
                <a:solidFill>
                  <a:srgbClr val="0070C0"/>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70C0"/>
              </a:buClr>
              <a:buSzPts val="1200"/>
              <a:buFont typeface="Times New Roman"/>
              <a:buNone/>
              <a:defRPr b="1" i="0" sz="1200" u="none">
                <a:solidFill>
                  <a:srgbClr val="0070C0"/>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70C0"/>
              </a:buClr>
              <a:buSzPts val="1200"/>
              <a:buFont typeface="Times New Roman"/>
              <a:buNone/>
              <a:defRPr b="1" i="0" sz="1200" u="none">
                <a:solidFill>
                  <a:srgbClr val="0070C0"/>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70C0"/>
              </a:buClr>
              <a:buSzPts val="1200"/>
              <a:buFont typeface="Times New Roman"/>
              <a:buNone/>
              <a:defRPr b="1" i="0" sz="1200" u="none">
                <a:solidFill>
                  <a:srgbClr val="0070C0"/>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70C0"/>
              </a:buClr>
              <a:buSzPts val="1200"/>
              <a:buFont typeface="Times New Roman"/>
              <a:buNone/>
              <a:defRPr b="1" i="0" sz="1200" u="none">
                <a:solidFill>
                  <a:srgbClr val="0070C0"/>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70C0"/>
              </a:buClr>
              <a:buSzPts val="1200"/>
              <a:buFont typeface="Times New Roman"/>
              <a:buNone/>
              <a:defRPr b="1" i="0" sz="1200" u="none">
                <a:solidFill>
                  <a:srgbClr val="0070C0"/>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70C0"/>
              </a:buClr>
              <a:buSzPts val="1200"/>
              <a:buFont typeface="Times New Roman"/>
              <a:buNone/>
              <a:defRPr b="1" i="0" sz="1200" u="none">
                <a:solidFill>
                  <a:srgbClr val="0070C0"/>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70C0"/>
              </a:buClr>
              <a:buSzPts val="1200"/>
              <a:buFont typeface="Times New Roman"/>
              <a:buNone/>
              <a:defRPr b="1" i="0" sz="1200" u="none">
                <a:solidFill>
                  <a:srgbClr val="0070C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 name="Shape 57"/>
        <p:cNvGrpSpPr/>
        <p:nvPr/>
      </p:nvGrpSpPr>
      <p:grpSpPr>
        <a:xfrm>
          <a:off x="0" y="0"/>
          <a:ext cx="0" cy="0"/>
          <a:chOff x="0" y="0"/>
          <a:chExt cx="0" cy="0"/>
        </a:xfrm>
      </p:grpSpPr>
      <p:sp>
        <p:nvSpPr>
          <p:cNvPr id="58" name="Google Shape;58;p54"/>
          <p:cNvSpPr txBox="1"/>
          <p:nvPr/>
        </p:nvSpPr>
        <p:spPr>
          <a:xfrm>
            <a:off x="0" y="0"/>
            <a:ext cx="91440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9" name="Google Shape;59;p54"/>
          <p:cNvSpPr/>
          <p:nvPr/>
        </p:nvSpPr>
        <p:spPr>
          <a:xfrm flipH="1" rot="10800000">
            <a:off x="0" y="6705600"/>
            <a:ext cx="9144000" cy="198116"/>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Verdana"/>
              <a:buNone/>
            </a:pPr>
            <a:r>
              <a:t/>
            </a:r>
            <a:endParaRPr b="0" i="0" sz="1800" u="none" cap="none" strike="noStrike">
              <a:solidFill>
                <a:schemeClr val="dk1"/>
              </a:solidFill>
              <a:latin typeface="Calibri"/>
              <a:ea typeface="Calibri"/>
              <a:cs typeface="Calibri"/>
              <a:sym typeface="Calibri"/>
            </a:endParaRPr>
          </a:p>
        </p:txBody>
      </p:sp>
      <p:pic>
        <p:nvPicPr>
          <p:cNvPr descr="LOGO.gif" id="60" name="Google Shape;60;p54"/>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pic>
        <p:nvPicPr>
          <p:cNvPr descr="LOGO.gif" id="61" name="Google Shape;61;p54"/>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grpSp>
        <p:nvGrpSpPr>
          <p:cNvPr id="62" name="Google Shape;62;p54"/>
          <p:cNvGrpSpPr/>
          <p:nvPr/>
        </p:nvGrpSpPr>
        <p:grpSpPr>
          <a:xfrm>
            <a:off x="6146800" y="0"/>
            <a:ext cx="2997200" cy="876300"/>
            <a:chOff x="6096000" y="3924300"/>
            <a:chExt cx="2997200" cy="876300"/>
          </a:xfrm>
        </p:grpSpPr>
        <p:sp>
          <p:nvSpPr>
            <p:cNvPr id="63" name="Google Shape;63;p54"/>
            <p:cNvSpPr txBox="1"/>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pic>
          <p:nvPicPr>
            <p:cNvPr descr="LOGO.gif" id="64" name="Google Shape;64;p54"/>
            <p:cNvPicPr preferRelativeResize="0"/>
            <p:nvPr/>
          </p:nvPicPr>
          <p:blipFill rotWithShape="1">
            <a:blip r:embed="rId1">
              <a:alphaModFix/>
            </a:blip>
            <a:srcRect b="10713" l="0" r="0" t="0"/>
            <a:stretch/>
          </p:blipFill>
          <p:spPr>
            <a:xfrm>
              <a:off x="6502400" y="4152900"/>
              <a:ext cx="2057400" cy="635000"/>
            </a:xfrm>
            <a:prstGeom prst="rect">
              <a:avLst/>
            </a:prstGeom>
            <a:noFill/>
            <a:ln>
              <a:noFill/>
            </a:ln>
          </p:spPr>
        </p:pic>
        <p:sp>
          <p:nvSpPr>
            <p:cNvPr id="65" name="Google Shape;65;p54"/>
            <p:cNvSpPr txBox="1"/>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pic>
        <p:nvPicPr>
          <p:cNvPr descr="logo.jpg" id="66" name="Google Shape;66;p54"/>
          <p:cNvPicPr preferRelativeResize="0"/>
          <p:nvPr/>
        </p:nvPicPr>
        <p:blipFill rotWithShape="1">
          <a:blip r:embed="rId2">
            <a:alphaModFix/>
          </a:blip>
          <a:srcRect b="0" l="0" r="0" t="0"/>
          <a:stretch/>
        </p:blipFill>
        <p:spPr>
          <a:xfrm>
            <a:off x="6553200" y="228600"/>
            <a:ext cx="1920875" cy="609600"/>
          </a:xfrm>
          <a:prstGeom prst="rect">
            <a:avLst/>
          </a:prstGeom>
          <a:noFill/>
          <a:ln>
            <a:noFill/>
          </a:ln>
        </p:spPr>
      </p:pic>
      <p:sp>
        <p:nvSpPr>
          <p:cNvPr id="67" name="Google Shape;67;p54"/>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9pPr>
          </a:lstStyle>
          <a:p/>
        </p:txBody>
      </p:sp>
      <p:sp>
        <p:nvSpPr>
          <p:cNvPr id="68" name="Google Shape;68;p54"/>
          <p:cNvSpPr txBox="1"/>
          <p:nvPr>
            <p:ph idx="1" type="body"/>
          </p:nvPr>
        </p:nvSpPr>
        <p:spPr>
          <a:xfrm>
            <a:off x="457200" y="13716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9" name="Google Shape;69;p54"/>
          <p:cNvSpPr txBox="1"/>
          <p:nvPr>
            <p:ph idx="11" type="ftr"/>
          </p:nvPr>
        </p:nvSpPr>
        <p:spPr>
          <a:xfrm>
            <a:off x="533400" y="6356350"/>
            <a:ext cx="8269287"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1" i="0" sz="1200" u="none">
                <a:solidFill>
                  <a:srgbClr val="0070C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5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 name="Shape 75"/>
        <p:cNvGrpSpPr/>
        <p:nvPr/>
      </p:nvGrpSpPr>
      <p:grpSpPr>
        <a:xfrm>
          <a:off x="0" y="0"/>
          <a:ext cx="0" cy="0"/>
          <a:chOff x="0" y="0"/>
          <a:chExt cx="0" cy="0"/>
        </a:xfrm>
      </p:grpSpPr>
      <p:sp>
        <p:nvSpPr>
          <p:cNvPr id="76" name="Google Shape;76;p56"/>
          <p:cNvSpPr txBox="1"/>
          <p:nvPr/>
        </p:nvSpPr>
        <p:spPr>
          <a:xfrm>
            <a:off x="0" y="0"/>
            <a:ext cx="91440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7" name="Google Shape;77;p56"/>
          <p:cNvSpPr/>
          <p:nvPr/>
        </p:nvSpPr>
        <p:spPr>
          <a:xfrm flipH="1" rot="10800000">
            <a:off x="0" y="6705600"/>
            <a:ext cx="9144000" cy="198116"/>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Verdana"/>
              <a:buNone/>
            </a:pPr>
            <a:r>
              <a:t/>
            </a:r>
            <a:endParaRPr b="0" i="0" sz="1800" u="none" cap="none" strike="noStrike">
              <a:solidFill>
                <a:schemeClr val="dk1"/>
              </a:solidFill>
              <a:latin typeface="Calibri"/>
              <a:ea typeface="Calibri"/>
              <a:cs typeface="Calibri"/>
              <a:sym typeface="Calibri"/>
            </a:endParaRPr>
          </a:p>
        </p:txBody>
      </p:sp>
      <p:pic>
        <p:nvPicPr>
          <p:cNvPr descr="LOGO.gif" id="78" name="Google Shape;78;p56"/>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pic>
        <p:nvPicPr>
          <p:cNvPr descr="LOGO.gif" id="79" name="Google Shape;79;p56"/>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grpSp>
        <p:nvGrpSpPr>
          <p:cNvPr id="80" name="Google Shape;80;p56"/>
          <p:cNvGrpSpPr/>
          <p:nvPr/>
        </p:nvGrpSpPr>
        <p:grpSpPr>
          <a:xfrm>
            <a:off x="6146800" y="0"/>
            <a:ext cx="2997200" cy="876300"/>
            <a:chOff x="6096000" y="3924300"/>
            <a:chExt cx="2997200" cy="876300"/>
          </a:xfrm>
        </p:grpSpPr>
        <p:sp>
          <p:nvSpPr>
            <p:cNvPr id="81" name="Google Shape;81;p56"/>
            <p:cNvSpPr txBox="1"/>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pic>
          <p:nvPicPr>
            <p:cNvPr descr="LOGO.gif" id="82" name="Google Shape;82;p56"/>
            <p:cNvPicPr preferRelativeResize="0"/>
            <p:nvPr/>
          </p:nvPicPr>
          <p:blipFill rotWithShape="1">
            <a:blip r:embed="rId1">
              <a:alphaModFix/>
            </a:blip>
            <a:srcRect b="10713" l="0" r="0" t="0"/>
            <a:stretch/>
          </p:blipFill>
          <p:spPr>
            <a:xfrm>
              <a:off x="6502400" y="4152900"/>
              <a:ext cx="2057400" cy="635000"/>
            </a:xfrm>
            <a:prstGeom prst="rect">
              <a:avLst/>
            </a:prstGeom>
            <a:noFill/>
            <a:ln>
              <a:noFill/>
            </a:ln>
          </p:spPr>
        </p:pic>
        <p:sp>
          <p:nvSpPr>
            <p:cNvPr id="83" name="Google Shape;83;p56"/>
            <p:cNvSpPr txBox="1"/>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pic>
        <p:nvPicPr>
          <p:cNvPr descr="logo.jpg" id="84" name="Google Shape;84;p56"/>
          <p:cNvPicPr preferRelativeResize="0"/>
          <p:nvPr/>
        </p:nvPicPr>
        <p:blipFill rotWithShape="1">
          <a:blip r:embed="rId2">
            <a:alphaModFix/>
          </a:blip>
          <a:srcRect b="0" l="0" r="0" t="0"/>
          <a:stretch/>
        </p:blipFill>
        <p:spPr>
          <a:xfrm>
            <a:off x="6553200" y="228600"/>
            <a:ext cx="1920875" cy="609600"/>
          </a:xfrm>
          <a:prstGeom prst="rect">
            <a:avLst/>
          </a:prstGeom>
          <a:noFill/>
          <a:ln>
            <a:noFill/>
          </a:ln>
        </p:spPr>
      </p:pic>
      <p:sp>
        <p:nvSpPr>
          <p:cNvPr id="85" name="Google Shape;85;p56"/>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9pPr>
          </a:lstStyle>
          <a:p/>
        </p:txBody>
      </p:sp>
      <p:sp>
        <p:nvSpPr>
          <p:cNvPr id="86" name="Google Shape;86;p56"/>
          <p:cNvSpPr txBox="1"/>
          <p:nvPr>
            <p:ph idx="1" type="body"/>
          </p:nvPr>
        </p:nvSpPr>
        <p:spPr>
          <a:xfrm>
            <a:off x="457200" y="13716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5"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58"/>
          <p:cNvSpPr txBox="1"/>
          <p:nvPr/>
        </p:nvSpPr>
        <p:spPr>
          <a:xfrm>
            <a:off x="0" y="0"/>
            <a:ext cx="91440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3" name="Google Shape;93;p58"/>
          <p:cNvSpPr/>
          <p:nvPr/>
        </p:nvSpPr>
        <p:spPr>
          <a:xfrm flipH="1" rot="10800000">
            <a:off x="0" y="6705600"/>
            <a:ext cx="9144000" cy="198116"/>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Verdana"/>
              <a:buNone/>
            </a:pPr>
            <a:r>
              <a:t/>
            </a:r>
            <a:endParaRPr b="0" i="0" sz="1800" u="none" cap="none" strike="noStrike">
              <a:solidFill>
                <a:schemeClr val="dk1"/>
              </a:solidFill>
              <a:latin typeface="Calibri"/>
              <a:ea typeface="Calibri"/>
              <a:cs typeface="Calibri"/>
              <a:sym typeface="Calibri"/>
            </a:endParaRPr>
          </a:p>
        </p:txBody>
      </p:sp>
      <p:pic>
        <p:nvPicPr>
          <p:cNvPr descr="LOGO.gif" id="94" name="Google Shape;94;p58"/>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pic>
        <p:nvPicPr>
          <p:cNvPr descr="LOGO.gif" id="95" name="Google Shape;95;p58"/>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grpSp>
        <p:nvGrpSpPr>
          <p:cNvPr id="96" name="Google Shape;96;p58"/>
          <p:cNvGrpSpPr/>
          <p:nvPr/>
        </p:nvGrpSpPr>
        <p:grpSpPr>
          <a:xfrm>
            <a:off x="6146800" y="0"/>
            <a:ext cx="2997200" cy="876300"/>
            <a:chOff x="6096000" y="3924300"/>
            <a:chExt cx="2997200" cy="876300"/>
          </a:xfrm>
        </p:grpSpPr>
        <p:sp>
          <p:nvSpPr>
            <p:cNvPr id="97" name="Google Shape;97;p58"/>
            <p:cNvSpPr txBox="1"/>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pic>
          <p:nvPicPr>
            <p:cNvPr descr="LOGO.gif" id="98" name="Google Shape;98;p58"/>
            <p:cNvPicPr preferRelativeResize="0"/>
            <p:nvPr/>
          </p:nvPicPr>
          <p:blipFill rotWithShape="1">
            <a:blip r:embed="rId1">
              <a:alphaModFix/>
            </a:blip>
            <a:srcRect b="10713" l="0" r="0" t="0"/>
            <a:stretch/>
          </p:blipFill>
          <p:spPr>
            <a:xfrm>
              <a:off x="6502400" y="4152900"/>
              <a:ext cx="2057400" cy="635000"/>
            </a:xfrm>
            <a:prstGeom prst="rect">
              <a:avLst/>
            </a:prstGeom>
            <a:noFill/>
            <a:ln>
              <a:noFill/>
            </a:ln>
          </p:spPr>
        </p:pic>
        <p:sp>
          <p:nvSpPr>
            <p:cNvPr id="99" name="Google Shape;99;p58"/>
            <p:cNvSpPr txBox="1"/>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pic>
        <p:nvPicPr>
          <p:cNvPr descr="logo.jpg" id="100" name="Google Shape;100;p58"/>
          <p:cNvPicPr preferRelativeResize="0"/>
          <p:nvPr/>
        </p:nvPicPr>
        <p:blipFill rotWithShape="1">
          <a:blip r:embed="rId2">
            <a:alphaModFix/>
          </a:blip>
          <a:srcRect b="0" l="0" r="0" t="0"/>
          <a:stretch/>
        </p:blipFill>
        <p:spPr>
          <a:xfrm>
            <a:off x="6553200" y="228600"/>
            <a:ext cx="1920875" cy="609600"/>
          </a:xfrm>
          <a:prstGeom prst="rect">
            <a:avLst/>
          </a:prstGeom>
          <a:noFill/>
          <a:ln>
            <a:noFill/>
          </a:ln>
        </p:spPr>
      </p:pic>
      <p:sp>
        <p:nvSpPr>
          <p:cNvPr id="101" name="Google Shape;101;p58"/>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9pPr>
          </a:lstStyle>
          <a:p/>
        </p:txBody>
      </p:sp>
      <p:sp>
        <p:nvSpPr>
          <p:cNvPr id="102" name="Google Shape;102;p58"/>
          <p:cNvSpPr txBox="1"/>
          <p:nvPr>
            <p:ph idx="1" type="body"/>
          </p:nvPr>
        </p:nvSpPr>
        <p:spPr>
          <a:xfrm>
            <a:off x="457200" y="13716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7"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5.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
          <p:cNvSpPr txBox="1"/>
          <p:nvPr>
            <p:ph idx="1" type="subTitle"/>
          </p:nvPr>
        </p:nvSpPr>
        <p:spPr>
          <a:xfrm>
            <a:off x="495300" y="876300"/>
            <a:ext cx="8153400" cy="56007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400"/>
              </a:spcBef>
              <a:spcAft>
                <a:spcPts val="0"/>
              </a:spcAft>
              <a:buClr>
                <a:srgbClr val="888888"/>
              </a:buClr>
              <a:buSzPts val="3200"/>
              <a:buNone/>
            </a:pPr>
            <a:r>
              <a:t/>
            </a:r>
            <a:endParaRPr b="1" i="0" sz="3200" u="none">
              <a:solidFill>
                <a:srgbClr val="0070C0"/>
              </a:solidFill>
              <a:latin typeface="Times New Roman"/>
              <a:ea typeface="Times New Roman"/>
              <a:cs typeface="Times New Roman"/>
              <a:sym typeface="Times New Roman"/>
            </a:endParaRPr>
          </a:p>
          <a:p>
            <a:pPr indent="0" lvl="0" marL="0" rtl="0" algn="ctr">
              <a:lnSpc>
                <a:spcPct val="100000"/>
              </a:lnSpc>
              <a:spcBef>
                <a:spcPts val="400"/>
              </a:spcBef>
              <a:spcAft>
                <a:spcPts val="0"/>
              </a:spcAft>
              <a:buClr>
                <a:schemeClr val="dk1"/>
              </a:buClr>
              <a:buSzPts val="3200"/>
              <a:buNone/>
            </a:pPr>
            <a:r>
              <a:rPr b="1" i="0" lang="en-US" sz="3200" u="none">
                <a:solidFill>
                  <a:schemeClr val="dk1"/>
                </a:solidFill>
                <a:latin typeface="Times New Roman"/>
                <a:ea typeface="Times New Roman"/>
                <a:cs typeface="Times New Roman"/>
                <a:sym typeface="Times New Roman"/>
              </a:rPr>
              <a:t>Noisy Channel: Stop and Wait, Automatic Repeat Request, go-back-n, selective repeat</a:t>
            </a:r>
            <a:endParaRPr/>
          </a:p>
          <a:p>
            <a:pPr indent="0" lvl="0" marL="0" rtl="0" algn="ctr">
              <a:lnSpc>
                <a:spcPct val="100000"/>
              </a:lnSpc>
              <a:spcBef>
                <a:spcPts val="400"/>
              </a:spcBef>
              <a:spcAft>
                <a:spcPts val="0"/>
              </a:spcAft>
              <a:buClr>
                <a:srgbClr val="0070C0"/>
              </a:buClr>
              <a:buSzPts val="3200"/>
              <a:buNone/>
            </a:pPr>
            <a:r>
              <a:rPr b="1" i="0" lang="en-US" sz="3200" u="none">
                <a:solidFill>
                  <a:srgbClr val="0070C0"/>
                </a:solidFill>
                <a:latin typeface="Times New Roman"/>
                <a:ea typeface="Times New Roman"/>
                <a:cs typeface="Times New Roman"/>
                <a:sym typeface="Times New Roman"/>
              </a:rPr>
              <a:t>Lecture: 20-22</a:t>
            </a:r>
            <a:endParaRPr/>
          </a:p>
          <a:p>
            <a:pPr indent="0" lvl="0" marL="0" rtl="0" algn="ctr">
              <a:lnSpc>
                <a:spcPct val="100000"/>
              </a:lnSpc>
              <a:spcBef>
                <a:spcPts val="400"/>
              </a:spcBef>
              <a:spcAft>
                <a:spcPts val="0"/>
              </a:spcAft>
              <a:buClr>
                <a:srgbClr val="888888"/>
              </a:buClr>
              <a:buSzPts val="3200"/>
              <a:buNone/>
            </a:pPr>
            <a:r>
              <a:t/>
            </a:r>
            <a:endParaRPr b="1" i="0" sz="3200" u="none">
              <a:solidFill>
                <a:srgbClr val="0070C0"/>
              </a:solidFill>
              <a:latin typeface="Times New Roman"/>
              <a:ea typeface="Times New Roman"/>
              <a:cs typeface="Times New Roman"/>
              <a:sym typeface="Times New Roman"/>
            </a:endParaRPr>
          </a:p>
          <a:p>
            <a:pPr indent="0" lvl="0" marL="0" rtl="0" algn="ctr">
              <a:lnSpc>
                <a:spcPct val="100000"/>
              </a:lnSpc>
              <a:spcBef>
                <a:spcPts val="400"/>
              </a:spcBef>
              <a:spcAft>
                <a:spcPts val="0"/>
              </a:spcAft>
              <a:buClr>
                <a:srgbClr val="888888"/>
              </a:buClr>
              <a:buSzPts val="3200"/>
              <a:buNone/>
            </a:pPr>
            <a:r>
              <a:t/>
            </a:r>
            <a:endParaRPr b="1" i="0" sz="3200" u="none">
              <a:solidFill>
                <a:srgbClr val="0070C0"/>
              </a:solidFill>
              <a:latin typeface="Times New Roman"/>
              <a:ea typeface="Times New Roman"/>
              <a:cs typeface="Times New Roman"/>
              <a:sym typeface="Times New Roman"/>
            </a:endParaRPr>
          </a:p>
          <a:p>
            <a:pPr indent="0" lvl="0" marL="0" rtl="0" algn="ctr">
              <a:lnSpc>
                <a:spcPct val="100000"/>
              </a:lnSpc>
              <a:spcBef>
                <a:spcPts val="400"/>
              </a:spcBef>
              <a:spcAft>
                <a:spcPts val="0"/>
              </a:spcAft>
              <a:buClr>
                <a:schemeClr val="dk1"/>
              </a:buClr>
              <a:buSzPts val="2000"/>
              <a:buNone/>
            </a:pPr>
            <a:r>
              <a:rPr b="1" i="0" lang="en-US" sz="2000" u="none">
                <a:solidFill>
                  <a:schemeClr val="dk1"/>
                </a:solidFill>
                <a:latin typeface="Times New Roman"/>
                <a:ea typeface="Times New Roman"/>
                <a:cs typeface="Times New Roman"/>
                <a:sym typeface="Times New Roman"/>
              </a:rPr>
              <a:t>Prepared by: Dr. Gagan Singla</a:t>
            </a:r>
            <a:endParaRPr/>
          </a:p>
          <a:p>
            <a:pPr indent="0" lvl="0" marL="0" rtl="0" algn="ctr">
              <a:lnSpc>
                <a:spcPct val="100000"/>
              </a:lnSpc>
              <a:spcBef>
                <a:spcPts val="400"/>
              </a:spcBef>
              <a:spcAft>
                <a:spcPts val="0"/>
              </a:spcAft>
              <a:buClr>
                <a:srgbClr val="888888"/>
              </a:buClr>
              <a:buSzPts val="2800"/>
              <a:buNone/>
            </a:pPr>
            <a:r>
              <a:t/>
            </a:r>
            <a:endParaRPr b="0" i="0" sz="2800" u="none">
              <a:solidFill>
                <a:srgbClr val="000000"/>
              </a:solidFill>
              <a:latin typeface="Times New Roman"/>
              <a:ea typeface="Times New Roman"/>
              <a:cs typeface="Times New Roman"/>
              <a:sym typeface="Times New Roman"/>
            </a:endParaRPr>
          </a:p>
          <a:p>
            <a:pPr indent="0" lvl="0" marL="0" rtl="0" algn="ctr">
              <a:lnSpc>
                <a:spcPct val="100000"/>
              </a:lnSpc>
              <a:spcBef>
                <a:spcPts val="400"/>
              </a:spcBef>
              <a:spcAft>
                <a:spcPts val="0"/>
              </a:spcAft>
              <a:buClr>
                <a:srgbClr val="000000"/>
              </a:buClr>
              <a:buSzPts val="2800"/>
              <a:buNone/>
            </a:pPr>
            <a:r>
              <a:rPr b="0" i="0" lang="en-US" sz="2800" u="none">
                <a:solidFill>
                  <a:srgbClr val="000000"/>
                </a:solidFill>
                <a:latin typeface="Times New Roman"/>
                <a:ea typeface="Times New Roman"/>
                <a:cs typeface="Times New Roman"/>
                <a:sym typeface="Times New Roman"/>
              </a:rPr>
              <a:t>D</a:t>
            </a:r>
            <a:r>
              <a:rPr b="1" i="0" lang="en-US" sz="2800" u="none">
                <a:solidFill>
                  <a:srgbClr val="000000"/>
                </a:solidFill>
                <a:latin typeface="Times New Roman"/>
                <a:ea typeface="Times New Roman"/>
                <a:cs typeface="Times New Roman"/>
                <a:sym typeface="Times New Roman"/>
              </a:rPr>
              <a:t>epartment of Computer Science and Engineering, </a:t>
            </a:r>
            <a:endParaRPr b="1" i="0" sz="2800" u="none">
              <a:solidFill>
                <a:srgbClr val="898989"/>
              </a:solidFill>
              <a:latin typeface="Times New Roman"/>
              <a:ea typeface="Times New Roman"/>
              <a:cs typeface="Times New Roman"/>
              <a:sym typeface="Times New Roman"/>
            </a:endParaRPr>
          </a:p>
          <a:p>
            <a:pPr indent="0" lvl="0" marL="0" rtl="0" algn="ctr">
              <a:lnSpc>
                <a:spcPct val="100000"/>
              </a:lnSpc>
              <a:spcBef>
                <a:spcPts val="400"/>
              </a:spcBef>
              <a:spcAft>
                <a:spcPts val="0"/>
              </a:spcAft>
              <a:buClr>
                <a:srgbClr val="000000"/>
              </a:buClr>
              <a:buSzPts val="2800"/>
              <a:buNone/>
            </a:pPr>
            <a:r>
              <a:rPr b="1" i="0" lang="en-US" sz="2800" u="none">
                <a:solidFill>
                  <a:srgbClr val="000000"/>
                </a:solidFill>
                <a:latin typeface="Times New Roman"/>
                <a:ea typeface="Times New Roman"/>
                <a:cs typeface="Times New Roman"/>
                <a:sym typeface="Times New Roman"/>
              </a:rPr>
              <a:t>Chitkara University, Punjab</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0"/>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Stop and Wait Protocol</a:t>
            </a:r>
            <a:r>
              <a:rPr b="0" i="0" lang="en-US" sz="3200" u="none">
                <a:solidFill>
                  <a:schemeClr val="dk1"/>
                </a:solidFill>
                <a:latin typeface="Times New Roman"/>
                <a:ea typeface="Times New Roman"/>
                <a:cs typeface="Times New Roman"/>
                <a:sym typeface="Times New Roman"/>
              </a:rPr>
              <a:t> </a:t>
            </a:r>
            <a:endParaRPr/>
          </a:p>
        </p:txBody>
      </p:sp>
      <p:sp>
        <p:nvSpPr>
          <p:cNvPr id="176" name="Google Shape;176;p10"/>
          <p:cNvSpPr txBox="1"/>
          <p:nvPr>
            <p:ph idx="1" type="body"/>
          </p:nvPr>
        </p:nvSpPr>
        <p:spPr>
          <a:xfrm>
            <a:off x="457200" y="13716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Both the sender and the receiver use a </a:t>
            </a:r>
            <a:r>
              <a:rPr b="0" i="0" lang="en-US" sz="2400" u="none">
                <a:solidFill>
                  <a:srgbClr val="00B050"/>
                </a:solidFill>
                <a:latin typeface="Times New Roman"/>
                <a:ea typeface="Times New Roman"/>
                <a:cs typeface="Times New Roman"/>
                <a:sym typeface="Times New Roman"/>
              </a:rPr>
              <a:t>sliding window of size 1</a:t>
            </a:r>
            <a:r>
              <a:rPr b="0" i="0" lang="en-US" sz="2400" u="none">
                <a:solidFill>
                  <a:schemeClr val="dk1"/>
                </a:solidFill>
                <a:latin typeface="Times New Roman"/>
                <a:ea typeface="Times New Roman"/>
                <a:cs typeface="Times New Roman"/>
                <a:sym typeface="Times New Roman"/>
              </a:rPr>
              <a:t>.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The sender </a:t>
            </a:r>
            <a:r>
              <a:rPr b="0" i="0" lang="en-US" sz="2400" u="none">
                <a:solidFill>
                  <a:srgbClr val="00B050"/>
                </a:solidFill>
                <a:latin typeface="Times New Roman"/>
                <a:ea typeface="Times New Roman"/>
                <a:cs typeface="Times New Roman"/>
                <a:sym typeface="Times New Roman"/>
              </a:rPr>
              <a:t>sends</a:t>
            </a:r>
            <a:r>
              <a:rPr b="0" i="0" lang="en-US" sz="2400" u="none">
                <a:solidFill>
                  <a:schemeClr val="dk1"/>
                </a:solidFill>
                <a:latin typeface="Times New Roman"/>
                <a:ea typeface="Times New Roman"/>
                <a:cs typeface="Times New Roman"/>
                <a:sym typeface="Times New Roman"/>
              </a:rPr>
              <a:t> one packet at a time and </a:t>
            </a:r>
            <a:r>
              <a:rPr b="0" i="0" lang="en-US" sz="2400" u="none">
                <a:solidFill>
                  <a:srgbClr val="00B050"/>
                </a:solidFill>
                <a:latin typeface="Times New Roman"/>
                <a:ea typeface="Times New Roman"/>
                <a:cs typeface="Times New Roman"/>
                <a:sym typeface="Times New Roman"/>
              </a:rPr>
              <a:t>waits</a:t>
            </a:r>
            <a:r>
              <a:rPr b="0" i="0" lang="en-US" sz="2400" u="none">
                <a:solidFill>
                  <a:schemeClr val="dk1"/>
                </a:solidFill>
                <a:latin typeface="Times New Roman"/>
                <a:ea typeface="Times New Roman"/>
                <a:cs typeface="Times New Roman"/>
                <a:sym typeface="Times New Roman"/>
              </a:rPr>
              <a:t> infinitely for an acknowledgment before sending the next one.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If a timeout system is setup there are no sequence numbers. So, retransmission of a packet cannot be done.</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1"/>
          <p:cNvSpPr txBox="1"/>
          <p:nvPr>
            <p:ph type="title"/>
          </p:nvPr>
        </p:nvSpPr>
        <p:spPr>
          <a:xfrm>
            <a:off x="0" y="0"/>
            <a:ext cx="5486400" cy="914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Noisy Channel Protocols</a:t>
            </a:r>
            <a:endParaRPr/>
          </a:p>
        </p:txBody>
      </p:sp>
      <p:sp>
        <p:nvSpPr>
          <p:cNvPr id="182" name="Google Shape;182;p11"/>
          <p:cNvSpPr txBox="1"/>
          <p:nvPr>
            <p:ph idx="1" type="body"/>
          </p:nvPr>
        </p:nvSpPr>
        <p:spPr>
          <a:xfrm>
            <a:off x="0" y="901700"/>
            <a:ext cx="8961437" cy="5689600"/>
          </a:xfrm>
          <a:prstGeom prst="rect">
            <a:avLst/>
          </a:prstGeom>
          <a:noFill/>
          <a:ln>
            <a:noFill/>
          </a:ln>
        </p:spPr>
        <p:txBody>
          <a:bodyPr anchorCtr="0" anchor="t" bIns="45700" lIns="91425" spcFirstLastPara="1" rIns="91425" wrap="square" tIns="45700">
            <a:normAutofit/>
          </a:bodyPr>
          <a:lstStyle/>
          <a:p>
            <a:pPr indent="0" lvl="0" marL="114300" rtl="0" algn="just">
              <a:lnSpc>
                <a:spcPct val="90000"/>
              </a:lnSpc>
              <a:spcBef>
                <a:spcPts val="0"/>
              </a:spcBef>
              <a:spcAft>
                <a:spcPts val="0"/>
              </a:spcAft>
              <a:buClr>
                <a:schemeClr val="dk1"/>
              </a:buClr>
              <a:buSzPts val="2000"/>
              <a:buNone/>
            </a:pPr>
            <a:r>
              <a:rPr b="0" i="0" lang="en-US" sz="2000" u="none">
                <a:solidFill>
                  <a:schemeClr val="dk1"/>
                </a:solidFill>
                <a:latin typeface="Times New Roman"/>
                <a:ea typeface="Times New Roman"/>
                <a:cs typeface="Times New Roman"/>
                <a:sym typeface="Times New Roman"/>
              </a:rPr>
              <a:t>1) Stop and Wait ARQ Protocol</a:t>
            </a:r>
            <a:endParaRPr/>
          </a:p>
          <a:p>
            <a:pPr indent="-127000" lvl="0" marL="114300" rtl="0" algn="just">
              <a:lnSpc>
                <a:spcPct val="150000"/>
              </a:lnSpc>
              <a:spcBef>
                <a:spcPts val="40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Uses both </a:t>
            </a:r>
            <a:r>
              <a:rPr b="0" i="0" lang="en-US" sz="2000" u="none">
                <a:solidFill>
                  <a:srgbClr val="00B050"/>
                </a:solidFill>
                <a:latin typeface="Times New Roman"/>
                <a:ea typeface="Times New Roman"/>
                <a:cs typeface="Times New Roman"/>
                <a:sym typeface="Times New Roman"/>
              </a:rPr>
              <a:t>flow and error control</a:t>
            </a:r>
            <a:r>
              <a:rPr b="0" i="0" lang="en-US" sz="2000" u="none">
                <a:solidFill>
                  <a:schemeClr val="dk1"/>
                </a:solidFill>
                <a:latin typeface="Times New Roman"/>
                <a:ea typeface="Times New Roman"/>
                <a:cs typeface="Times New Roman"/>
                <a:sym typeface="Times New Roman"/>
              </a:rPr>
              <a:t>. </a:t>
            </a:r>
            <a:endParaRPr/>
          </a:p>
          <a:p>
            <a:pPr indent="-127000" lvl="0" marL="114300" rtl="0" algn="just">
              <a:lnSpc>
                <a:spcPct val="150000"/>
              </a:lnSpc>
              <a:spcBef>
                <a:spcPts val="40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Both the sender and the receiver use a </a:t>
            </a:r>
            <a:r>
              <a:rPr b="0" i="0" lang="en-US" sz="2000" u="none">
                <a:solidFill>
                  <a:srgbClr val="00B050"/>
                </a:solidFill>
                <a:latin typeface="Times New Roman"/>
                <a:ea typeface="Times New Roman"/>
                <a:cs typeface="Times New Roman"/>
                <a:sym typeface="Times New Roman"/>
              </a:rPr>
              <a:t>sliding window of size 1</a:t>
            </a:r>
            <a:r>
              <a:rPr b="0" i="0" lang="en-US" sz="2000" u="none">
                <a:solidFill>
                  <a:schemeClr val="dk1"/>
                </a:solidFill>
                <a:latin typeface="Times New Roman"/>
                <a:ea typeface="Times New Roman"/>
                <a:cs typeface="Times New Roman"/>
                <a:sym typeface="Times New Roman"/>
              </a:rPr>
              <a:t>. </a:t>
            </a:r>
            <a:endParaRPr/>
          </a:p>
          <a:p>
            <a:pPr indent="-127000" lvl="0" marL="114300" rtl="0" algn="just">
              <a:lnSpc>
                <a:spcPct val="150000"/>
              </a:lnSpc>
              <a:spcBef>
                <a:spcPts val="40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The sender </a:t>
            </a:r>
            <a:r>
              <a:rPr b="0" i="0" lang="en-US" sz="2000" u="none">
                <a:solidFill>
                  <a:srgbClr val="00B050"/>
                </a:solidFill>
                <a:latin typeface="Times New Roman"/>
                <a:ea typeface="Times New Roman"/>
                <a:cs typeface="Times New Roman"/>
                <a:sym typeface="Times New Roman"/>
              </a:rPr>
              <a:t>sends</a:t>
            </a:r>
            <a:r>
              <a:rPr b="0" i="0" lang="en-US" sz="2000" u="none">
                <a:solidFill>
                  <a:schemeClr val="dk1"/>
                </a:solidFill>
                <a:latin typeface="Times New Roman"/>
                <a:ea typeface="Times New Roman"/>
                <a:cs typeface="Times New Roman"/>
                <a:sym typeface="Times New Roman"/>
              </a:rPr>
              <a:t> one packet at a time and </a:t>
            </a:r>
            <a:r>
              <a:rPr b="0" i="0" lang="en-US" sz="2000" u="none">
                <a:solidFill>
                  <a:srgbClr val="00B050"/>
                </a:solidFill>
                <a:latin typeface="Times New Roman"/>
                <a:ea typeface="Times New Roman"/>
                <a:cs typeface="Times New Roman"/>
                <a:sym typeface="Times New Roman"/>
              </a:rPr>
              <a:t>waits</a:t>
            </a:r>
            <a:r>
              <a:rPr b="0" i="0" lang="en-US" sz="2000" u="none">
                <a:solidFill>
                  <a:schemeClr val="dk1"/>
                </a:solidFill>
                <a:latin typeface="Times New Roman"/>
                <a:ea typeface="Times New Roman"/>
                <a:cs typeface="Times New Roman"/>
                <a:sym typeface="Times New Roman"/>
              </a:rPr>
              <a:t> for an acknowledgment before sending the next one. </a:t>
            </a:r>
            <a:endParaRPr/>
          </a:p>
          <a:p>
            <a:pPr indent="-127000" lvl="0" marL="114300" rtl="0" algn="just">
              <a:lnSpc>
                <a:spcPct val="150000"/>
              </a:lnSpc>
              <a:spcBef>
                <a:spcPts val="40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To detect corrupted packets, a </a:t>
            </a:r>
            <a:r>
              <a:rPr b="0" i="0" lang="en-US" sz="2000" u="none">
                <a:solidFill>
                  <a:srgbClr val="00B050"/>
                </a:solidFill>
                <a:latin typeface="Times New Roman"/>
                <a:ea typeface="Times New Roman"/>
                <a:cs typeface="Times New Roman"/>
                <a:sym typeface="Times New Roman"/>
              </a:rPr>
              <a:t>checksum</a:t>
            </a:r>
            <a:r>
              <a:rPr b="0" i="0" lang="en-US" sz="2000" u="none">
                <a:solidFill>
                  <a:schemeClr val="dk1"/>
                </a:solidFill>
                <a:latin typeface="Times New Roman"/>
                <a:ea typeface="Times New Roman"/>
                <a:cs typeface="Times New Roman"/>
                <a:sym typeface="Times New Roman"/>
              </a:rPr>
              <a:t> is added to each data packet. </a:t>
            </a:r>
            <a:endParaRPr/>
          </a:p>
          <a:p>
            <a:pPr indent="-127000" lvl="0" marL="114300" rtl="0" algn="just">
              <a:lnSpc>
                <a:spcPct val="150000"/>
              </a:lnSpc>
              <a:spcBef>
                <a:spcPts val="40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When a packet arrives at the receiver site, it is checked. </a:t>
            </a:r>
            <a:endParaRPr/>
          </a:p>
          <a:p>
            <a:pPr indent="-127000" lvl="0" marL="114300" rtl="0" algn="just">
              <a:lnSpc>
                <a:spcPct val="150000"/>
              </a:lnSpc>
              <a:spcBef>
                <a:spcPts val="40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If its checksum is </a:t>
            </a:r>
            <a:r>
              <a:rPr b="0" i="0" lang="en-US" sz="2000" u="none">
                <a:solidFill>
                  <a:srgbClr val="00B050"/>
                </a:solidFill>
                <a:latin typeface="Times New Roman"/>
                <a:ea typeface="Times New Roman"/>
                <a:cs typeface="Times New Roman"/>
                <a:sym typeface="Times New Roman"/>
              </a:rPr>
              <a:t>incorrect</a:t>
            </a:r>
            <a:r>
              <a:rPr b="0" i="0" lang="en-US" sz="2000" u="none">
                <a:solidFill>
                  <a:schemeClr val="dk1"/>
                </a:solidFill>
                <a:latin typeface="Times New Roman"/>
                <a:ea typeface="Times New Roman"/>
                <a:cs typeface="Times New Roman"/>
                <a:sym typeface="Times New Roman"/>
              </a:rPr>
              <a:t>, the packet is corrupted and silently </a:t>
            </a:r>
            <a:r>
              <a:rPr b="0" i="0" lang="en-US" sz="2000" u="none">
                <a:solidFill>
                  <a:srgbClr val="00B050"/>
                </a:solidFill>
                <a:latin typeface="Times New Roman"/>
                <a:ea typeface="Times New Roman"/>
                <a:cs typeface="Times New Roman"/>
                <a:sym typeface="Times New Roman"/>
              </a:rPr>
              <a:t>discarded</a:t>
            </a:r>
            <a:r>
              <a:rPr b="0" i="0" lang="en-US" sz="2000" u="none">
                <a:solidFill>
                  <a:schemeClr val="dk1"/>
                </a:solidFill>
                <a:latin typeface="Times New Roman"/>
                <a:ea typeface="Times New Roman"/>
                <a:cs typeface="Times New Roman"/>
                <a:sym typeface="Times New Roman"/>
              </a:rPr>
              <a:t>. </a:t>
            </a:r>
            <a:endParaRPr/>
          </a:p>
          <a:p>
            <a:pPr indent="-127000" lvl="0" marL="114300" rtl="0" algn="just">
              <a:lnSpc>
                <a:spcPct val="150000"/>
              </a:lnSpc>
              <a:spcBef>
                <a:spcPts val="40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﻿The </a:t>
            </a:r>
            <a:r>
              <a:rPr b="0" i="0" lang="en-US" sz="2000" u="none">
                <a:solidFill>
                  <a:srgbClr val="00B050"/>
                </a:solidFill>
                <a:latin typeface="Times New Roman"/>
                <a:ea typeface="Times New Roman"/>
                <a:cs typeface="Times New Roman"/>
                <a:sym typeface="Times New Roman"/>
              </a:rPr>
              <a:t>silence</a:t>
            </a:r>
            <a:r>
              <a:rPr b="0" i="0" lang="en-US" sz="2000" u="none">
                <a:solidFill>
                  <a:schemeClr val="dk1"/>
                </a:solidFill>
                <a:latin typeface="Times New Roman"/>
                <a:ea typeface="Times New Roman"/>
                <a:cs typeface="Times New Roman"/>
                <a:sym typeface="Times New Roman"/>
              </a:rPr>
              <a:t> of the receiver is a signal for the sender that a packet was </a:t>
            </a:r>
            <a:r>
              <a:rPr b="0" i="0" lang="en-US" sz="2000" u="none">
                <a:solidFill>
                  <a:srgbClr val="00B050"/>
                </a:solidFill>
                <a:latin typeface="Times New Roman"/>
                <a:ea typeface="Times New Roman"/>
                <a:cs typeface="Times New Roman"/>
                <a:sym typeface="Times New Roman"/>
              </a:rPr>
              <a:t>either corrupted or lost</a:t>
            </a:r>
            <a:r>
              <a:rPr b="0" i="0" lang="en-US" sz="2000" u="none">
                <a:solidFill>
                  <a:schemeClr val="dk1"/>
                </a:solidFill>
                <a:latin typeface="Times New Roman"/>
                <a:ea typeface="Times New Roman"/>
                <a:cs typeface="Times New Roman"/>
                <a:sym typeface="Times New Roman"/>
              </a:rPr>
              <a:t>. </a:t>
            </a:r>
            <a:endParaRPr/>
          </a:p>
          <a:p>
            <a:pPr indent="-215900" lvl="0" marL="342900" rtl="0" algn="l">
              <a:spcBef>
                <a:spcPts val="400"/>
              </a:spcBef>
              <a:spcAft>
                <a:spcPts val="0"/>
              </a:spcAft>
              <a:buClr>
                <a:schemeClr val="dk1"/>
              </a:buClr>
              <a:buSzPts val="2000"/>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2"/>
          <p:cNvSpPr txBox="1"/>
          <p:nvPr>
            <p:ph type="title"/>
          </p:nvPr>
        </p:nvSpPr>
        <p:spPr>
          <a:xfrm>
            <a:off x="0" y="0"/>
            <a:ext cx="5486400" cy="914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Transport Layer Protocols</a:t>
            </a:r>
            <a:endParaRPr/>
          </a:p>
        </p:txBody>
      </p:sp>
      <p:sp>
        <p:nvSpPr>
          <p:cNvPr id="188" name="Google Shape;188;p12"/>
          <p:cNvSpPr txBox="1"/>
          <p:nvPr>
            <p:ph idx="1" type="body"/>
          </p:nvPr>
        </p:nvSpPr>
        <p:spPr>
          <a:xfrm>
            <a:off x="0" y="901700"/>
            <a:ext cx="8961437" cy="5689600"/>
          </a:xfrm>
          <a:prstGeom prst="rect">
            <a:avLst/>
          </a:prstGeom>
          <a:noFill/>
          <a:ln>
            <a:noFill/>
          </a:ln>
        </p:spPr>
        <p:txBody>
          <a:bodyPr anchorCtr="0" anchor="t" bIns="45700" lIns="91425" spcFirstLastPara="1" rIns="91425" wrap="square" tIns="45700">
            <a:normAutofit/>
          </a:bodyPr>
          <a:lstStyle/>
          <a:p>
            <a:pPr indent="0" lvl="0" marL="114300" rtl="0" algn="just">
              <a:lnSpc>
                <a:spcPct val="90000"/>
              </a:lnSpc>
              <a:spcBef>
                <a:spcPts val="0"/>
              </a:spcBef>
              <a:spcAft>
                <a:spcPts val="0"/>
              </a:spcAft>
              <a:buClr>
                <a:schemeClr val="dk1"/>
              </a:buClr>
              <a:buSzPts val="1800"/>
              <a:buNone/>
            </a:pPr>
            <a:r>
              <a:rPr b="0" i="0" lang="en-US" sz="1800" u="none">
                <a:solidFill>
                  <a:schemeClr val="dk1"/>
                </a:solidFill>
                <a:latin typeface="Times New Roman"/>
                <a:ea typeface="Times New Roman"/>
                <a:cs typeface="Times New Roman"/>
                <a:sym typeface="Times New Roman"/>
              </a:rPr>
              <a:t>1) Stop and Wait Protocol ARQ (Cont’d)</a:t>
            </a:r>
            <a:endParaRPr/>
          </a:p>
          <a:p>
            <a:pPr indent="-114300" lvl="0" marL="114300" rtl="0" algn="just">
              <a:lnSpc>
                <a:spcPct val="150000"/>
              </a:lnSpc>
              <a:spcBef>
                <a:spcPts val="360"/>
              </a:spcBef>
              <a:spcAft>
                <a:spcPts val="0"/>
              </a:spcAft>
              <a:buClr>
                <a:schemeClr val="dk1"/>
              </a:buClr>
              <a:buSzPts val="1800"/>
              <a:buFont typeface="Noto Sans Symbols"/>
              <a:buChar char="✔"/>
            </a:pPr>
            <a:r>
              <a:rPr b="0" i="0" lang="en-US" sz="1800" u="none">
                <a:solidFill>
                  <a:schemeClr val="dk1"/>
                </a:solidFill>
                <a:latin typeface="Times New Roman"/>
                <a:ea typeface="Times New Roman"/>
                <a:cs typeface="Times New Roman"/>
                <a:sym typeface="Times New Roman"/>
              </a:rPr>
              <a:t>Every time the sender sends a packet, it starts a </a:t>
            </a:r>
            <a:r>
              <a:rPr b="0" i="0" lang="en-US" sz="1800" u="none">
                <a:solidFill>
                  <a:srgbClr val="00B050"/>
                </a:solidFill>
                <a:latin typeface="Times New Roman"/>
                <a:ea typeface="Times New Roman"/>
                <a:cs typeface="Times New Roman"/>
                <a:sym typeface="Times New Roman"/>
              </a:rPr>
              <a:t>timer</a:t>
            </a:r>
            <a:r>
              <a:rPr b="0" i="0" lang="en-US" sz="1800" u="none">
                <a:solidFill>
                  <a:schemeClr val="dk1"/>
                </a:solidFill>
                <a:latin typeface="Times New Roman"/>
                <a:ea typeface="Times New Roman"/>
                <a:cs typeface="Times New Roman"/>
                <a:sym typeface="Times New Roman"/>
              </a:rPr>
              <a:t>. </a:t>
            </a:r>
            <a:endParaRPr/>
          </a:p>
          <a:p>
            <a:pPr indent="-114300" lvl="0" marL="114300" rtl="0" algn="just">
              <a:lnSpc>
                <a:spcPct val="150000"/>
              </a:lnSpc>
              <a:spcBef>
                <a:spcPts val="360"/>
              </a:spcBef>
              <a:spcAft>
                <a:spcPts val="0"/>
              </a:spcAft>
              <a:buClr>
                <a:schemeClr val="dk1"/>
              </a:buClr>
              <a:buSzPts val="1800"/>
              <a:buFont typeface="Noto Sans Symbols"/>
              <a:buChar char="✔"/>
            </a:pPr>
            <a:r>
              <a:rPr b="0" i="0" lang="en-US" sz="1800" u="none">
                <a:solidFill>
                  <a:schemeClr val="dk1"/>
                </a:solidFill>
                <a:latin typeface="Times New Roman"/>
                <a:ea typeface="Times New Roman"/>
                <a:cs typeface="Times New Roman"/>
                <a:sym typeface="Times New Roman"/>
              </a:rPr>
              <a:t>If an acknowledgment arrives </a:t>
            </a:r>
            <a:r>
              <a:rPr b="0" i="0" lang="en-US" sz="1800" u="none">
                <a:solidFill>
                  <a:srgbClr val="00B050"/>
                </a:solidFill>
                <a:latin typeface="Times New Roman"/>
                <a:ea typeface="Times New Roman"/>
                <a:cs typeface="Times New Roman"/>
                <a:sym typeface="Times New Roman"/>
              </a:rPr>
              <a:t>before the timer expires</a:t>
            </a:r>
            <a:r>
              <a:rPr b="0" i="0" lang="en-US" sz="1800" u="none">
                <a:solidFill>
                  <a:schemeClr val="dk1"/>
                </a:solidFill>
                <a:latin typeface="Times New Roman"/>
                <a:ea typeface="Times New Roman"/>
                <a:cs typeface="Times New Roman"/>
                <a:sym typeface="Times New Roman"/>
              </a:rPr>
              <a:t>, the </a:t>
            </a:r>
            <a:r>
              <a:rPr b="0" i="0" lang="en-US" sz="1800" u="none">
                <a:solidFill>
                  <a:srgbClr val="00B050"/>
                </a:solidFill>
                <a:latin typeface="Times New Roman"/>
                <a:ea typeface="Times New Roman"/>
                <a:cs typeface="Times New Roman"/>
                <a:sym typeface="Times New Roman"/>
              </a:rPr>
              <a:t>timer is stopped </a:t>
            </a:r>
            <a:r>
              <a:rPr b="0" i="0" lang="en-US" sz="1800" u="none">
                <a:solidFill>
                  <a:schemeClr val="dk1"/>
                </a:solidFill>
                <a:latin typeface="Times New Roman"/>
                <a:ea typeface="Times New Roman"/>
                <a:cs typeface="Times New Roman"/>
                <a:sym typeface="Times New Roman"/>
              </a:rPr>
              <a:t>and the sender sends the </a:t>
            </a:r>
            <a:r>
              <a:rPr b="0" i="0" lang="en-US" sz="1800" u="none">
                <a:solidFill>
                  <a:srgbClr val="00B050"/>
                </a:solidFill>
                <a:latin typeface="Times New Roman"/>
                <a:ea typeface="Times New Roman"/>
                <a:cs typeface="Times New Roman"/>
                <a:sym typeface="Times New Roman"/>
              </a:rPr>
              <a:t>next</a:t>
            </a:r>
            <a:r>
              <a:rPr b="0" i="0" lang="en-US" sz="1800" u="none">
                <a:solidFill>
                  <a:schemeClr val="dk1"/>
                </a:solidFill>
                <a:latin typeface="Times New Roman"/>
                <a:ea typeface="Times New Roman"/>
                <a:cs typeface="Times New Roman"/>
                <a:sym typeface="Times New Roman"/>
              </a:rPr>
              <a:t> packet (if it has one to send). </a:t>
            </a:r>
            <a:endParaRPr/>
          </a:p>
          <a:p>
            <a:pPr indent="-114300" lvl="0" marL="114300" rtl="0" algn="just">
              <a:lnSpc>
                <a:spcPct val="150000"/>
              </a:lnSpc>
              <a:spcBef>
                <a:spcPts val="360"/>
              </a:spcBef>
              <a:spcAft>
                <a:spcPts val="0"/>
              </a:spcAft>
              <a:buClr>
                <a:schemeClr val="dk1"/>
              </a:buClr>
              <a:buSzPts val="1800"/>
              <a:buFont typeface="Noto Sans Symbols"/>
              <a:buChar char="✔"/>
            </a:pPr>
            <a:r>
              <a:rPr b="0" i="0" lang="en-US" sz="1800" u="none">
                <a:solidFill>
                  <a:schemeClr val="dk1"/>
                </a:solidFill>
                <a:latin typeface="Times New Roman"/>
                <a:ea typeface="Times New Roman"/>
                <a:cs typeface="Times New Roman"/>
                <a:sym typeface="Times New Roman"/>
              </a:rPr>
              <a:t>If </a:t>
            </a:r>
            <a:r>
              <a:rPr b="0" i="0" lang="en-US" sz="1800" u="none">
                <a:solidFill>
                  <a:srgbClr val="00B050"/>
                </a:solidFill>
                <a:latin typeface="Times New Roman"/>
                <a:ea typeface="Times New Roman"/>
                <a:cs typeface="Times New Roman"/>
                <a:sym typeface="Times New Roman"/>
              </a:rPr>
              <a:t>the timer expires</a:t>
            </a:r>
            <a:r>
              <a:rPr b="0" i="0" lang="en-US" sz="1800" u="none">
                <a:solidFill>
                  <a:schemeClr val="dk1"/>
                </a:solidFill>
                <a:latin typeface="Times New Roman"/>
                <a:ea typeface="Times New Roman"/>
                <a:cs typeface="Times New Roman"/>
                <a:sym typeface="Times New Roman"/>
              </a:rPr>
              <a:t>, the sender </a:t>
            </a:r>
            <a:r>
              <a:rPr b="0" i="0" lang="en-US" sz="1800" u="none">
                <a:solidFill>
                  <a:srgbClr val="00B050"/>
                </a:solidFill>
                <a:latin typeface="Times New Roman"/>
                <a:ea typeface="Times New Roman"/>
                <a:cs typeface="Times New Roman"/>
                <a:sym typeface="Times New Roman"/>
              </a:rPr>
              <a:t>resends</a:t>
            </a:r>
            <a:r>
              <a:rPr b="0" i="0" lang="en-US" sz="1800" u="none">
                <a:solidFill>
                  <a:schemeClr val="dk1"/>
                </a:solidFill>
                <a:latin typeface="Times New Roman"/>
                <a:ea typeface="Times New Roman"/>
                <a:cs typeface="Times New Roman"/>
                <a:sym typeface="Times New Roman"/>
              </a:rPr>
              <a:t> the previous packet, assuming that the packet was either lost or corrupted. </a:t>
            </a:r>
            <a:endParaRPr/>
          </a:p>
          <a:p>
            <a:pPr indent="-114300" lvl="0" marL="114300" rtl="0" algn="just">
              <a:lnSpc>
                <a:spcPct val="150000"/>
              </a:lnSpc>
              <a:spcBef>
                <a:spcPts val="360"/>
              </a:spcBef>
              <a:spcAft>
                <a:spcPts val="0"/>
              </a:spcAft>
              <a:buClr>
                <a:schemeClr val="dk1"/>
              </a:buClr>
              <a:buSzPts val="1800"/>
              <a:buFont typeface="Noto Sans Symbols"/>
              <a:buChar char="✔"/>
            </a:pPr>
            <a:r>
              <a:rPr b="0" i="0" lang="en-US" sz="1800" u="none">
                <a:solidFill>
                  <a:schemeClr val="dk1"/>
                </a:solidFill>
                <a:latin typeface="Times New Roman"/>
                <a:ea typeface="Times New Roman"/>
                <a:cs typeface="Times New Roman"/>
                <a:sym typeface="Times New Roman"/>
              </a:rPr>
              <a:t>This means that the sender </a:t>
            </a:r>
            <a:r>
              <a:rPr b="0" i="0" lang="en-US" sz="1800" u="none">
                <a:solidFill>
                  <a:srgbClr val="00B050"/>
                </a:solidFill>
                <a:latin typeface="Times New Roman"/>
                <a:ea typeface="Times New Roman"/>
                <a:cs typeface="Times New Roman"/>
                <a:sym typeface="Times New Roman"/>
              </a:rPr>
              <a:t>needs to keep a copy of the packet </a:t>
            </a:r>
            <a:r>
              <a:rPr b="0" i="0" lang="en-US" sz="1800" u="none">
                <a:solidFill>
                  <a:schemeClr val="dk1"/>
                </a:solidFill>
                <a:latin typeface="Times New Roman"/>
                <a:ea typeface="Times New Roman"/>
                <a:cs typeface="Times New Roman"/>
                <a:sym typeface="Times New Roman"/>
              </a:rPr>
              <a:t>until its acknowledgment arrives. </a:t>
            </a:r>
            <a:endParaRPr/>
          </a:p>
          <a:p>
            <a:pPr indent="-114300" lvl="0" marL="114300" rtl="0" algn="just">
              <a:lnSpc>
                <a:spcPct val="150000"/>
              </a:lnSpc>
              <a:spcBef>
                <a:spcPts val="360"/>
              </a:spcBef>
              <a:spcAft>
                <a:spcPts val="0"/>
              </a:spcAft>
              <a:buClr>
                <a:srgbClr val="00B050"/>
              </a:buClr>
              <a:buSzPts val="1800"/>
              <a:buFont typeface="Noto Sans Symbols"/>
              <a:buChar char="✔"/>
            </a:pPr>
            <a:r>
              <a:rPr b="0" i="0" lang="en-US" sz="1800" u="none">
                <a:solidFill>
                  <a:srgbClr val="00B050"/>
                </a:solidFill>
                <a:latin typeface="Times New Roman"/>
                <a:ea typeface="Times New Roman"/>
                <a:cs typeface="Times New Roman"/>
                <a:sym typeface="Times New Roman"/>
              </a:rPr>
              <a:t>Only one packet and one acknowledgment </a:t>
            </a:r>
            <a:r>
              <a:rPr b="0" i="0" lang="en-US" sz="1800" u="none">
                <a:solidFill>
                  <a:schemeClr val="dk1"/>
                </a:solidFill>
                <a:latin typeface="Times New Roman"/>
                <a:ea typeface="Times New Roman"/>
                <a:cs typeface="Times New Roman"/>
                <a:sym typeface="Times New Roman"/>
              </a:rPr>
              <a:t>can be in the channels </a:t>
            </a:r>
            <a:r>
              <a:rPr b="0" i="0" lang="en-US" sz="1800" u="none">
                <a:solidFill>
                  <a:srgbClr val="00B050"/>
                </a:solidFill>
                <a:latin typeface="Times New Roman"/>
                <a:ea typeface="Times New Roman"/>
                <a:cs typeface="Times New Roman"/>
                <a:sym typeface="Times New Roman"/>
              </a:rPr>
              <a:t>at any time</a:t>
            </a:r>
            <a:r>
              <a:rPr b="0" i="0" lang="en-US" sz="1800" u="none">
                <a:solidFill>
                  <a:schemeClr val="dk1"/>
                </a:solidFill>
                <a:latin typeface="Times New Roman"/>
                <a:ea typeface="Times New Roman"/>
                <a:cs typeface="Times New Roman"/>
                <a:sym typeface="Times New Roman"/>
              </a:rPr>
              <a:t>.</a:t>
            </a:r>
            <a:endParaRPr/>
          </a:p>
          <a:p>
            <a:pPr indent="-114300" lvl="0" marL="114300" rtl="0" algn="just">
              <a:lnSpc>
                <a:spcPct val="150000"/>
              </a:lnSpc>
              <a:spcBef>
                <a:spcPts val="360"/>
              </a:spcBef>
              <a:spcAft>
                <a:spcPts val="0"/>
              </a:spcAft>
              <a:buClr>
                <a:schemeClr val="dk1"/>
              </a:buClr>
              <a:buSzPts val="1800"/>
              <a:buFont typeface="Noto Sans Symbols"/>
              <a:buChar char="✔"/>
            </a:pPr>
            <a:r>
              <a:rPr b="0" i="0" lang="en-US" sz="1800" u="none">
                <a:solidFill>
                  <a:schemeClr val="dk1"/>
                </a:solidFill>
                <a:latin typeface="Times New Roman"/>
                <a:ea typeface="Times New Roman"/>
                <a:cs typeface="Times New Roman"/>
                <a:sym typeface="Times New Roman"/>
              </a:rPr>
              <a:t>﻿In the Stop-and-Wait protocol, the </a:t>
            </a:r>
            <a:r>
              <a:rPr b="0" i="0" lang="en-US" sz="1800" u="none">
                <a:solidFill>
                  <a:srgbClr val="00B050"/>
                </a:solidFill>
                <a:latin typeface="Times New Roman"/>
                <a:ea typeface="Times New Roman"/>
                <a:cs typeface="Times New Roman"/>
                <a:sym typeface="Times New Roman"/>
              </a:rPr>
              <a:t>acknowledgment number </a:t>
            </a:r>
            <a:r>
              <a:rPr b="0" i="0" lang="en-US" sz="1800" u="none">
                <a:solidFill>
                  <a:schemeClr val="dk1"/>
                </a:solidFill>
                <a:latin typeface="Times New Roman"/>
                <a:ea typeface="Times New Roman"/>
                <a:cs typeface="Times New Roman"/>
                <a:sym typeface="Times New Roman"/>
              </a:rPr>
              <a:t>always announces, in </a:t>
            </a:r>
            <a:r>
              <a:rPr b="0" i="0" lang="en-US" sz="1800" u="none">
                <a:solidFill>
                  <a:srgbClr val="00B050"/>
                </a:solidFill>
                <a:latin typeface="Times New Roman"/>
                <a:ea typeface="Times New Roman"/>
                <a:cs typeface="Times New Roman"/>
                <a:sym typeface="Times New Roman"/>
              </a:rPr>
              <a:t>modulo-2 arithmetic</a:t>
            </a:r>
            <a:r>
              <a:rPr b="0" i="0" lang="en-US" sz="1800" u="none">
                <a:solidFill>
                  <a:schemeClr val="dk1"/>
                </a:solidFill>
                <a:latin typeface="Times New Roman"/>
                <a:ea typeface="Times New Roman"/>
                <a:cs typeface="Times New Roman"/>
                <a:sym typeface="Times New Roman"/>
              </a:rPr>
              <a:t>, the sequence number of the next packet expected.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3"/>
          <p:cNvSpPr txBox="1"/>
          <p:nvPr>
            <p:ph type="title"/>
          </p:nvPr>
        </p:nvSpPr>
        <p:spPr>
          <a:xfrm>
            <a:off x="0" y="50800"/>
            <a:ext cx="5486400" cy="9128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Transport Layer Protocols</a:t>
            </a:r>
            <a:endParaRPr/>
          </a:p>
        </p:txBody>
      </p:sp>
      <p:sp>
        <p:nvSpPr>
          <p:cNvPr id="194" name="Google Shape;194;p13"/>
          <p:cNvSpPr txBox="1"/>
          <p:nvPr>
            <p:ph idx="1" type="body"/>
          </p:nvPr>
        </p:nvSpPr>
        <p:spPr>
          <a:xfrm>
            <a:off x="0" y="901700"/>
            <a:ext cx="8961437" cy="5689600"/>
          </a:xfrm>
          <a:prstGeom prst="rect">
            <a:avLst/>
          </a:prstGeom>
          <a:noFill/>
          <a:ln>
            <a:noFill/>
          </a:ln>
        </p:spPr>
        <p:txBody>
          <a:bodyPr anchorCtr="0" anchor="t" bIns="45700" lIns="91425" spcFirstLastPara="1" rIns="91425" wrap="square" tIns="45700">
            <a:normAutofit/>
          </a:bodyPr>
          <a:lstStyle/>
          <a:p>
            <a:pPr indent="0" lvl="0" marL="114300" rtl="0" algn="just">
              <a:lnSpc>
                <a:spcPct val="90000"/>
              </a:lnSpc>
              <a:spcBef>
                <a:spcPts val="0"/>
              </a:spcBef>
              <a:spcAft>
                <a:spcPts val="0"/>
              </a:spcAft>
              <a:buClr>
                <a:schemeClr val="dk1"/>
              </a:buClr>
              <a:buSzPts val="2000"/>
              <a:buNone/>
            </a:pPr>
            <a:r>
              <a:rPr b="0" i="0" lang="en-US" sz="2000" u="none">
                <a:solidFill>
                  <a:schemeClr val="dk1"/>
                </a:solidFill>
                <a:latin typeface="Times New Roman"/>
                <a:ea typeface="Times New Roman"/>
                <a:cs typeface="Times New Roman"/>
                <a:sym typeface="Times New Roman"/>
              </a:rPr>
              <a:t>1) Stop and Wait ARQ Protocol </a:t>
            </a:r>
            <a:endParaRPr/>
          </a:p>
          <a:p>
            <a:pPr indent="-215900" lvl="0" marL="342900" rtl="0" algn="l">
              <a:spcBef>
                <a:spcPts val="400"/>
              </a:spcBef>
              <a:spcAft>
                <a:spcPts val="0"/>
              </a:spcAft>
              <a:buClr>
                <a:schemeClr val="dk1"/>
              </a:buClr>
              <a:buSzPts val="2000"/>
              <a:buNone/>
            </a:pPr>
            <a:r>
              <a:t/>
            </a:r>
            <a:endParaRPr b="0" i="0" sz="2000" u="none">
              <a:solidFill>
                <a:schemeClr val="dk1"/>
              </a:solidFill>
              <a:latin typeface="Times New Roman"/>
              <a:ea typeface="Times New Roman"/>
              <a:cs typeface="Times New Roman"/>
              <a:sym typeface="Times New Roman"/>
            </a:endParaRPr>
          </a:p>
        </p:txBody>
      </p:sp>
      <p:pic>
        <p:nvPicPr>
          <p:cNvPr id="195" name="Google Shape;195;p13"/>
          <p:cNvPicPr preferRelativeResize="0"/>
          <p:nvPr/>
        </p:nvPicPr>
        <p:blipFill rotWithShape="1">
          <a:blip r:embed="rId3">
            <a:alphaModFix/>
          </a:blip>
          <a:srcRect b="0" l="0" r="0" t="0"/>
          <a:stretch/>
        </p:blipFill>
        <p:spPr>
          <a:xfrm>
            <a:off x="150812" y="2273300"/>
            <a:ext cx="8693150" cy="3049587"/>
          </a:xfrm>
          <a:prstGeom prst="rect">
            <a:avLst/>
          </a:prstGeom>
          <a:noFill/>
          <a:ln>
            <a:noFill/>
          </a:ln>
        </p:spPr>
      </p:pic>
      <p:sp>
        <p:nvSpPr>
          <p:cNvPr id="196" name="Google Shape;196;p13"/>
          <p:cNvSpPr txBox="1"/>
          <p:nvPr/>
        </p:nvSpPr>
        <p:spPr>
          <a:xfrm>
            <a:off x="2754312" y="5919787"/>
            <a:ext cx="3225800" cy="395287"/>
          </a:xfrm>
          <a:prstGeom prst="rect">
            <a:avLst/>
          </a:prstGeom>
          <a:noFill/>
          <a:ln>
            <a:noFill/>
          </a:ln>
        </p:spPr>
        <p:txBody>
          <a:bodyPr anchorCtr="0" anchor="t" bIns="45700" lIns="91425" spcFirstLastPara="1" rIns="91425" wrap="square" tIns="45700">
            <a:spAutoFit/>
          </a:bodyPr>
          <a:lstStyle/>
          <a:p>
            <a:pPr indent="0" lvl="1" marL="11112" marR="0" rtl="0" algn="ctr">
              <a:lnSpc>
                <a:spcPct val="12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8. Stop and Wait Protocol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4"/>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Flow Diagram :</a:t>
            </a:r>
            <a:endParaRPr/>
          </a:p>
        </p:txBody>
      </p:sp>
      <p:pic>
        <p:nvPicPr>
          <p:cNvPr id="202" name="Google Shape;202;p14"/>
          <p:cNvPicPr preferRelativeResize="0"/>
          <p:nvPr/>
        </p:nvPicPr>
        <p:blipFill rotWithShape="1">
          <a:blip r:embed="rId3">
            <a:alphaModFix/>
          </a:blip>
          <a:srcRect b="10469" l="0" r="0" t="0"/>
          <a:stretch/>
        </p:blipFill>
        <p:spPr>
          <a:xfrm>
            <a:off x="1209675" y="1243012"/>
            <a:ext cx="6338887" cy="4167187"/>
          </a:xfrm>
          <a:prstGeom prst="rect">
            <a:avLst/>
          </a:prstGeom>
          <a:noFill/>
          <a:ln>
            <a:noFill/>
          </a:ln>
        </p:spPr>
      </p:pic>
      <p:sp>
        <p:nvSpPr>
          <p:cNvPr id="203" name="Google Shape;203;p14"/>
          <p:cNvSpPr txBox="1"/>
          <p:nvPr/>
        </p:nvSpPr>
        <p:spPr>
          <a:xfrm>
            <a:off x="1905000" y="5753100"/>
            <a:ext cx="4949825" cy="395287"/>
          </a:xfrm>
          <a:prstGeom prst="rect">
            <a:avLst/>
          </a:prstGeom>
          <a:noFill/>
          <a:ln>
            <a:noFill/>
          </a:ln>
        </p:spPr>
        <p:txBody>
          <a:bodyPr anchorCtr="0" anchor="t" bIns="45700" lIns="91425" spcFirstLastPara="1" rIns="91425" wrap="square" tIns="45700">
            <a:spAutoFit/>
          </a:bodyPr>
          <a:lstStyle/>
          <a:p>
            <a:pPr indent="0" lvl="1" marL="11112" marR="0" rtl="0" algn="ctr">
              <a:lnSpc>
                <a:spcPct val="12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9. Flow Diagram for Stop and Wait Protocol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5"/>
          <p:cNvSpPr txBox="1"/>
          <p:nvPr>
            <p:ph type="title"/>
          </p:nvPr>
        </p:nvSpPr>
        <p:spPr>
          <a:xfrm>
            <a:off x="0" y="0"/>
            <a:ext cx="5486400" cy="914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Transport Layer Protocols</a:t>
            </a:r>
            <a:endParaRPr/>
          </a:p>
        </p:txBody>
      </p:sp>
      <p:sp>
        <p:nvSpPr>
          <p:cNvPr id="209" name="Google Shape;209;p15"/>
          <p:cNvSpPr txBox="1"/>
          <p:nvPr>
            <p:ph idx="1" type="body"/>
          </p:nvPr>
        </p:nvSpPr>
        <p:spPr>
          <a:xfrm>
            <a:off x="0" y="1295400"/>
            <a:ext cx="8961437" cy="5295900"/>
          </a:xfrm>
          <a:prstGeom prst="rect">
            <a:avLst/>
          </a:prstGeom>
          <a:noFill/>
          <a:ln>
            <a:noFill/>
          </a:ln>
        </p:spPr>
        <p:txBody>
          <a:bodyPr anchorCtr="0" anchor="t" bIns="45700" lIns="91425" spcFirstLastPara="1" rIns="91425" wrap="square" tIns="45700">
            <a:normAutofit/>
          </a:bodyPr>
          <a:lstStyle/>
          <a:p>
            <a:pPr indent="0" lvl="0" marL="114300" rtl="0" algn="just">
              <a:lnSpc>
                <a:spcPct val="90000"/>
              </a:lnSpc>
              <a:spcBef>
                <a:spcPts val="0"/>
              </a:spcBef>
              <a:spcAft>
                <a:spcPts val="0"/>
              </a:spcAft>
              <a:buClr>
                <a:schemeClr val="dk1"/>
              </a:buClr>
              <a:buSzPts val="2000"/>
              <a:buNone/>
            </a:pPr>
            <a:r>
              <a:rPr b="1" i="0" lang="en-US" sz="2000" u="none">
                <a:solidFill>
                  <a:schemeClr val="dk1"/>
                </a:solidFill>
                <a:latin typeface="Times New Roman"/>
                <a:ea typeface="Times New Roman"/>
                <a:cs typeface="Times New Roman"/>
                <a:sym typeface="Times New Roman"/>
              </a:rPr>
              <a:t>2) Go-back-N Protocol (GBN)</a:t>
            </a:r>
            <a:endParaRPr/>
          </a:p>
          <a:p>
            <a:pPr indent="-127000" lvl="0" marL="114300" rtl="0" algn="just">
              <a:lnSpc>
                <a:spcPct val="150000"/>
              </a:lnSpc>
              <a:spcBef>
                <a:spcPts val="40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﻿can </a:t>
            </a:r>
            <a:r>
              <a:rPr b="0" i="0" lang="en-US" sz="2000" u="none">
                <a:solidFill>
                  <a:srgbClr val="00B050"/>
                </a:solidFill>
                <a:latin typeface="Times New Roman"/>
                <a:ea typeface="Times New Roman"/>
                <a:cs typeface="Times New Roman"/>
                <a:sym typeface="Times New Roman"/>
              </a:rPr>
              <a:t>send several packets </a:t>
            </a:r>
            <a:r>
              <a:rPr b="0" i="0" lang="en-US" sz="2000" u="none">
                <a:solidFill>
                  <a:schemeClr val="dk1"/>
                </a:solidFill>
                <a:latin typeface="Times New Roman"/>
                <a:ea typeface="Times New Roman"/>
                <a:cs typeface="Times New Roman"/>
                <a:sym typeface="Times New Roman"/>
              </a:rPr>
              <a:t>before receiving acknowledgments, but the receiver can only buffer one packet.</a:t>
            </a:r>
            <a:endParaRPr/>
          </a:p>
          <a:p>
            <a:pPr indent="-127000" lvl="0" marL="114300" rtl="0" algn="just">
              <a:lnSpc>
                <a:spcPct val="150000"/>
              </a:lnSpc>
              <a:spcBef>
                <a:spcPts val="40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a:t>
            </a:r>
            <a:r>
              <a:rPr b="0" i="0" lang="en-US" sz="2000" u="none">
                <a:solidFill>
                  <a:srgbClr val="00B050"/>
                </a:solidFill>
                <a:latin typeface="Times New Roman"/>
                <a:ea typeface="Times New Roman"/>
                <a:cs typeface="Times New Roman"/>
                <a:sym typeface="Times New Roman"/>
              </a:rPr>
              <a:t>several data packets and acknowledgments </a:t>
            </a:r>
            <a:r>
              <a:rPr b="0" i="0" lang="en-US" sz="2000" u="none">
                <a:solidFill>
                  <a:schemeClr val="dk1"/>
                </a:solidFill>
                <a:latin typeface="Times New Roman"/>
                <a:ea typeface="Times New Roman"/>
                <a:cs typeface="Times New Roman"/>
                <a:sym typeface="Times New Roman"/>
              </a:rPr>
              <a:t>can be in the channel at the same time.</a:t>
            </a:r>
            <a:endParaRPr/>
          </a:p>
          <a:p>
            <a:pPr indent="-127000" lvl="0" marL="114300" rtl="0" algn="just">
              <a:lnSpc>
                <a:spcPct val="150000"/>
              </a:lnSpc>
              <a:spcBef>
                <a:spcPts val="40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﻿﻿In the Go-Back-N protocol, the </a:t>
            </a:r>
            <a:r>
              <a:rPr b="0" i="0" lang="en-US" sz="2000" u="none">
                <a:solidFill>
                  <a:srgbClr val="00B050"/>
                </a:solidFill>
                <a:latin typeface="Times New Roman"/>
                <a:ea typeface="Times New Roman"/>
                <a:cs typeface="Times New Roman"/>
                <a:sym typeface="Times New Roman"/>
              </a:rPr>
              <a:t>acknowledgment number is cumulative </a:t>
            </a:r>
            <a:r>
              <a:rPr b="0" i="0" lang="en-US" sz="2000" u="none">
                <a:solidFill>
                  <a:schemeClr val="dk1"/>
                </a:solidFill>
                <a:latin typeface="Times New Roman"/>
                <a:ea typeface="Times New Roman"/>
                <a:cs typeface="Times New Roman"/>
                <a:sym typeface="Times New Roman"/>
              </a:rPr>
              <a:t>and ﻿defines the sequence number of the next packet expected to arrive. </a:t>
            </a:r>
            <a:endParaRPr/>
          </a:p>
          <a:p>
            <a:pPr indent="0" lvl="0" marL="114300" rtl="0" algn="just">
              <a:lnSpc>
                <a:spcPct val="150000"/>
              </a:lnSpc>
              <a:spcBef>
                <a:spcPts val="400"/>
              </a:spcBef>
              <a:spcAft>
                <a:spcPts val="0"/>
              </a:spcAft>
              <a:buClr>
                <a:schemeClr val="dk1"/>
              </a:buClr>
              <a:buSzPts val="2000"/>
              <a:buNone/>
            </a:pPr>
            <a:r>
              <a:t/>
            </a:r>
            <a:endParaRPr b="0" i="0" sz="2000" u="none">
              <a:solidFill>
                <a:schemeClr val="dk1"/>
              </a:solidFill>
              <a:latin typeface="Times New Roman"/>
              <a:ea typeface="Times New Roman"/>
              <a:cs typeface="Times New Roman"/>
              <a:sym typeface="Times New Roman"/>
            </a:endParaRPr>
          </a:p>
          <a:p>
            <a:pPr indent="-215900" lvl="0" marL="342900" rtl="0" algn="l">
              <a:spcBef>
                <a:spcPts val="400"/>
              </a:spcBef>
              <a:spcAft>
                <a:spcPts val="0"/>
              </a:spcAft>
              <a:buClr>
                <a:schemeClr val="dk1"/>
              </a:buClr>
              <a:buSzPts val="2000"/>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6"/>
          <p:cNvSpPr txBox="1"/>
          <p:nvPr>
            <p:ph type="title"/>
          </p:nvPr>
        </p:nvSpPr>
        <p:spPr>
          <a:xfrm>
            <a:off x="0" y="0"/>
            <a:ext cx="5486400" cy="914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Transport Layer Protocols</a:t>
            </a:r>
            <a:endParaRPr/>
          </a:p>
        </p:txBody>
      </p:sp>
      <p:sp>
        <p:nvSpPr>
          <p:cNvPr id="215" name="Google Shape;215;p16"/>
          <p:cNvSpPr txBox="1"/>
          <p:nvPr>
            <p:ph idx="1" type="body"/>
          </p:nvPr>
        </p:nvSpPr>
        <p:spPr>
          <a:xfrm>
            <a:off x="0" y="901700"/>
            <a:ext cx="8961437" cy="5689600"/>
          </a:xfrm>
          <a:prstGeom prst="rect">
            <a:avLst/>
          </a:prstGeom>
          <a:noFill/>
          <a:ln>
            <a:noFill/>
          </a:ln>
        </p:spPr>
        <p:txBody>
          <a:bodyPr anchorCtr="0" anchor="t" bIns="45700" lIns="91425" spcFirstLastPara="1" rIns="91425" wrap="square" tIns="45700">
            <a:noAutofit/>
          </a:bodyPr>
          <a:lstStyle/>
          <a:p>
            <a:pPr indent="0" lvl="0" marL="114300" rtl="0" algn="just">
              <a:lnSpc>
                <a:spcPct val="90000"/>
              </a:lnSpc>
              <a:spcBef>
                <a:spcPts val="0"/>
              </a:spcBef>
              <a:spcAft>
                <a:spcPts val="0"/>
              </a:spcAft>
              <a:buClr>
                <a:schemeClr val="dk1"/>
              </a:buClr>
              <a:buSzPts val="2000"/>
              <a:buNone/>
            </a:pPr>
            <a:r>
              <a:rPr b="1" i="0" lang="en-US" sz="2000" u="none">
                <a:solidFill>
                  <a:schemeClr val="dk1"/>
                </a:solidFill>
                <a:latin typeface="Times New Roman"/>
                <a:ea typeface="Times New Roman"/>
                <a:cs typeface="Times New Roman"/>
                <a:sym typeface="Times New Roman"/>
              </a:rPr>
              <a:t>2) Go-back-N Protocol (GBN)</a:t>
            </a:r>
            <a:endParaRPr/>
          </a:p>
        </p:txBody>
      </p:sp>
      <p:pic>
        <p:nvPicPr>
          <p:cNvPr id="216" name="Google Shape;216;p16"/>
          <p:cNvPicPr preferRelativeResize="0"/>
          <p:nvPr/>
        </p:nvPicPr>
        <p:blipFill rotWithShape="1">
          <a:blip r:embed="rId3">
            <a:alphaModFix/>
          </a:blip>
          <a:srcRect b="0" l="0" r="0" t="0"/>
          <a:stretch/>
        </p:blipFill>
        <p:spPr>
          <a:xfrm>
            <a:off x="304800" y="1752600"/>
            <a:ext cx="7905750" cy="3890962"/>
          </a:xfrm>
          <a:prstGeom prst="rect">
            <a:avLst/>
          </a:prstGeom>
          <a:noFill/>
          <a:ln>
            <a:noFill/>
          </a:ln>
        </p:spPr>
      </p:pic>
      <p:sp>
        <p:nvSpPr>
          <p:cNvPr id="217" name="Google Shape;217;p16"/>
          <p:cNvSpPr txBox="1"/>
          <p:nvPr/>
        </p:nvSpPr>
        <p:spPr>
          <a:xfrm>
            <a:off x="2806700" y="5919787"/>
            <a:ext cx="3121025" cy="395287"/>
          </a:xfrm>
          <a:prstGeom prst="rect">
            <a:avLst/>
          </a:prstGeom>
          <a:noFill/>
          <a:ln>
            <a:noFill/>
          </a:ln>
        </p:spPr>
        <p:txBody>
          <a:bodyPr anchorCtr="0" anchor="t" bIns="45700" lIns="91425" spcFirstLastPara="1" rIns="91425" wrap="square" tIns="45700">
            <a:spAutoFit/>
          </a:bodyPr>
          <a:lstStyle/>
          <a:p>
            <a:pPr indent="0" lvl="1" marL="11112" marR="0" rtl="0" algn="ctr">
              <a:lnSpc>
                <a:spcPct val="12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10. Go-Back-N Protocol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7"/>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Go-Back-N protocol</a:t>
            </a:r>
            <a:endParaRPr/>
          </a:p>
        </p:txBody>
      </p:sp>
      <p:sp>
        <p:nvSpPr>
          <p:cNvPr id="224" name="Google Shape;224;p17"/>
          <p:cNvSpPr txBox="1"/>
          <p:nvPr>
            <p:ph idx="1" type="body"/>
          </p:nvPr>
        </p:nvSpPr>
        <p:spPr>
          <a:xfrm>
            <a:off x="457200" y="10668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600"/>
              <a:buFont typeface="Arial"/>
              <a:buChar char="•"/>
            </a:pPr>
            <a:r>
              <a:rPr b="1" i="0" lang="en-US" sz="2600" u="none">
                <a:solidFill>
                  <a:schemeClr val="dk1"/>
                </a:solidFill>
                <a:latin typeface="Times New Roman"/>
                <a:ea typeface="Times New Roman"/>
                <a:cs typeface="Times New Roman"/>
                <a:sym typeface="Times New Roman"/>
              </a:rPr>
              <a:t>Go-Back-N protocol</a:t>
            </a:r>
            <a:r>
              <a:rPr b="0" i="0" lang="en-US" sz="2000" u="none">
                <a:solidFill>
                  <a:schemeClr val="dk1"/>
                </a:solidFill>
                <a:latin typeface="Times New Roman"/>
                <a:ea typeface="Times New Roman"/>
                <a:cs typeface="Times New Roman"/>
                <a:sym typeface="Times New Roman"/>
              </a:rPr>
              <a:t>, also called Go-Back-N Automatic Repeat reQuest (ARQ), is a data link layer protocol that uses a sliding window method for </a:t>
            </a:r>
            <a:r>
              <a:rPr b="0" i="0" lang="en-US" sz="2000" u="none">
                <a:solidFill>
                  <a:srgbClr val="00B050"/>
                </a:solidFill>
                <a:latin typeface="Times New Roman"/>
                <a:ea typeface="Times New Roman"/>
                <a:cs typeface="Times New Roman"/>
                <a:sym typeface="Times New Roman"/>
              </a:rPr>
              <a:t>reliable and sequential delivery </a:t>
            </a:r>
            <a:r>
              <a:rPr b="0" i="0" lang="en-US" sz="2000" u="none">
                <a:solidFill>
                  <a:schemeClr val="dk1"/>
                </a:solidFill>
                <a:latin typeface="Times New Roman"/>
                <a:ea typeface="Times New Roman"/>
                <a:cs typeface="Times New Roman"/>
                <a:sym typeface="Times New Roman"/>
              </a:rPr>
              <a:t>of data frames. </a:t>
            </a:r>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It is a case of sliding window protocol having to </a:t>
            </a:r>
            <a:r>
              <a:rPr b="0" i="0" lang="en-US" sz="2000" u="none">
                <a:solidFill>
                  <a:srgbClr val="00B050"/>
                </a:solidFill>
                <a:latin typeface="Times New Roman"/>
                <a:ea typeface="Times New Roman"/>
                <a:cs typeface="Times New Roman"/>
                <a:sym typeface="Times New Roman"/>
              </a:rPr>
              <a:t>send</a:t>
            </a:r>
            <a:r>
              <a:rPr b="0" i="0" lang="en-US" sz="2000" u="none">
                <a:solidFill>
                  <a:schemeClr val="dk1"/>
                </a:solidFill>
                <a:latin typeface="Times New Roman"/>
                <a:ea typeface="Times New Roman"/>
                <a:cs typeface="Times New Roman"/>
                <a:sym typeface="Times New Roman"/>
              </a:rPr>
              <a:t> window size of </a:t>
            </a:r>
            <a:r>
              <a:rPr b="0" i="0" lang="en-US" sz="2000" u="none">
                <a:solidFill>
                  <a:srgbClr val="00B050"/>
                </a:solidFill>
                <a:latin typeface="Times New Roman"/>
                <a:ea typeface="Times New Roman"/>
                <a:cs typeface="Times New Roman"/>
                <a:sym typeface="Times New Roman"/>
              </a:rPr>
              <a:t>N</a:t>
            </a:r>
            <a:r>
              <a:rPr b="0" i="0" lang="en-US" sz="2000" u="none">
                <a:solidFill>
                  <a:schemeClr val="dk1"/>
                </a:solidFill>
                <a:latin typeface="Times New Roman"/>
                <a:ea typeface="Times New Roman"/>
                <a:cs typeface="Times New Roman"/>
                <a:sym typeface="Times New Roman"/>
              </a:rPr>
              <a:t> and </a:t>
            </a:r>
            <a:r>
              <a:rPr b="0" i="0" lang="en-US" sz="2000" u="none">
                <a:solidFill>
                  <a:srgbClr val="00B050"/>
                </a:solidFill>
                <a:latin typeface="Times New Roman"/>
                <a:ea typeface="Times New Roman"/>
                <a:cs typeface="Times New Roman"/>
                <a:sym typeface="Times New Roman"/>
              </a:rPr>
              <a:t>receiving</a:t>
            </a:r>
            <a:r>
              <a:rPr b="0" i="0" lang="en-US" sz="2000" u="none">
                <a:solidFill>
                  <a:schemeClr val="dk1"/>
                </a:solidFill>
                <a:latin typeface="Times New Roman"/>
                <a:ea typeface="Times New Roman"/>
                <a:cs typeface="Times New Roman"/>
                <a:sym typeface="Times New Roman"/>
              </a:rPr>
              <a:t> window size of 1</a:t>
            </a:r>
            <a:endParaRPr/>
          </a:p>
          <a:p>
            <a:pPr indent="-342900" lvl="0" marL="342900" marR="0" rtl="0" algn="just">
              <a:lnSpc>
                <a:spcPct val="100000"/>
              </a:lnSpc>
              <a:spcBef>
                <a:spcPts val="520"/>
              </a:spcBef>
              <a:spcAft>
                <a:spcPts val="0"/>
              </a:spcAft>
              <a:buClr>
                <a:schemeClr val="dk1"/>
              </a:buClr>
              <a:buSzPts val="2600"/>
              <a:buFont typeface="Arial"/>
              <a:buChar char="•"/>
            </a:pPr>
            <a:r>
              <a:rPr b="1" i="0" lang="en-US" sz="2600" u="none">
                <a:solidFill>
                  <a:schemeClr val="dk1"/>
                </a:solidFill>
                <a:latin typeface="Times New Roman"/>
                <a:ea typeface="Times New Roman"/>
                <a:cs typeface="Times New Roman"/>
                <a:sym typeface="Times New Roman"/>
              </a:rPr>
              <a:t>Concept</a:t>
            </a:r>
            <a:endParaRPr/>
          </a:p>
          <a:p>
            <a:pPr indent="-285750" lvl="1" marL="742950" marR="0" rtl="0" algn="just">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Introduce a window of size n</a:t>
            </a:r>
            <a:endParaRPr/>
          </a:p>
          <a:p>
            <a:pPr indent="-285750" lvl="1" marL="742950" marR="0" rtl="0" algn="just">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Can inject n packets into network before hearing an ACK</a:t>
            </a:r>
            <a:endParaRPr/>
          </a:p>
          <a:p>
            <a:pPr indent="-342900" lvl="0" marL="342900" marR="0" rtl="0" algn="just">
              <a:lnSpc>
                <a:spcPct val="100000"/>
              </a:lnSpc>
              <a:spcBef>
                <a:spcPts val="520"/>
              </a:spcBef>
              <a:spcAft>
                <a:spcPts val="0"/>
              </a:spcAft>
              <a:buClr>
                <a:schemeClr val="dk1"/>
              </a:buClr>
              <a:buSzPts val="2600"/>
              <a:buFont typeface="Arial"/>
              <a:buChar char="•"/>
            </a:pPr>
            <a:r>
              <a:rPr b="1" i="0" lang="en-US" sz="2600" u="none">
                <a:solidFill>
                  <a:schemeClr val="dk1"/>
                </a:solidFill>
                <a:latin typeface="Times New Roman"/>
                <a:ea typeface="Times New Roman"/>
                <a:cs typeface="Times New Roman"/>
                <a:sym typeface="Times New Roman"/>
              </a:rPr>
              <a:t>Sliding window</a:t>
            </a:r>
            <a:endParaRPr/>
          </a:p>
          <a:p>
            <a:pPr indent="-285750" lvl="1" marL="742950" marR="0" rtl="0" algn="just">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Label each packet with a sequence number</a:t>
            </a:r>
            <a:endParaRPr/>
          </a:p>
          <a:p>
            <a:pPr indent="-285750" lvl="1" marL="742950" marR="0" rtl="0" algn="just">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A window is a  collection of adjacent sequence numbers</a:t>
            </a:r>
            <a:endParaRPr/>
          </a:p>
          <a:p>
            <a:pPr indent="-285750" lvl="1" marL="742950" marR="0" rtl="0" algn="just">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The size of the collection is the sender</a:t>
            </a:r>
            <a:r>
              <a:rPr b="0" i="0" lang="en-US" sz="2000" u="none" cap="none" strike="noStrike">
                <a:solidFill>
                  <a:schemeClr val="dk1"/>
                </a:solidFill>
                <a:latin typeface="Arial"/>
                <a:ea typeface="Arial"/>
                <a:cs typeface="Arial"/>
                <a:sym typeface="Arial"/>
              </a:rPr>
              <a:t>’</a:t>
            </a:r>
            <a:r>
              <a:rPr b="0" i="0" lang="en-US" sz="2000" u="none" cap="none" strike="noStrike">
                <a:solidFill>
                  <a:schemeClr val="dk1"/>
                </a:solidFill>
                <a:latin typeface="Times New Roman"/>
                <a:ea typeface="Times New Roman"/>
                <a:cs typeface="Times New Roman"/>
                <a:sym typeface="Times New Roman"/>
              </a:rPr>
              <a:t>s window size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8"/>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Go-Back-N Protocol</a:t>
            </a:r>
            <a:endParaRPr/>
          </a:p>
        </p:txBody>
      </p:sp>
      <p:sp>
        <p:nvSpPr>
          <p:cNvPr id="231" name="Google Shape;231;p18"/>
          <p:cNvSpPr txBox="1"/>
          <p:nvPr>
            <p:ph idx="1" type="body"/>
          </p:nvPr>
        </p:nvSpPr>
        <p:spPr>
          <a:xfrm>
            <a:off x="457200" y="914400"/>
            <a:ext cx="8229600" cy="5410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Arial"/>
              <a:buNone/>
            </a:pPr>
            <a:r>
              <a:rPr b="1" i="0" lang="en-US" sz="2800" u="none">
                <a:solidFill>
                  <a:schemeClr val="dk1"/>
                </a:solidFill>
                <a:latin typeface="Times New Roman"/>
                <a:ea typeface="Times New Roman"/>
                <a:cs typeface="Times New Roman"/>
                <a:sym typeface="Times New Roman"/>
              </a:rPr>
              <a:t>Why called Go-Back-N </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The receiver accepts packets only in sequence; it does not buffer packets received out of order. </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Consequently, </a:t>
            </a:r>
            <a:r>
              <a:rPr b="0" i="0" lang="en-US" sz="2200" u="none">
                <a:solidFill>
                  <a:srgbClr val="00B050"/>
                </a:solidFill>
                <a:latin typeface="Times New Roman"/>
                <a:ea typeface="Times New Roman"/>
                <a:cs typeface="Times New Roman"/>
                <a:sym typeface="Times New Roman"/>
              </a:rPr>
              <a:t>if the transmitter sends N packets and if the first is lost, then it must resend all the N packets starting from the first one. </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Hence the name Go-Back-N.</a:t>
            </a:r>
            <a:endParaRPr/>
          </a:p>
          <a:p>
            <a:pPr indent="-342900" lvl="0" marL="342900" marR="0" rtl="0" algn="just">
              <a:lnSpc>
                <a:spcPct val="100000"/>
              </a:lnSpc>
              <a:spcBef>
                <a:spcPts val="400"/>
              </a:spcBef>
              <a:spcAft>
                <a:spcPts val="0"/>
              </a:spcAft>
              <a:buClr>
                <a:schemeClr val="dk1"/>
              </a:buClr>
              <a:buSzPts val="2000"/>
              <a:buFont typeface="Arial"/>
              <a:buNone/>
            </a:pPr>
            <a:r>
              <a:t/>
            </a:r>
            <a:endParaRPr b="1" i="0" sz="2000" u="non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560"/>
              </a:spcBef>
              <a:spcAft>
                <a:spcPts val="0"/>
              </a:spcAft>
              <a:buClr>
                <a:schemeClr val="dk1"/>
              </a:buClr>
              <a:buSzPts val="2800"/>
              <a:buFont typeface="Arial"/>
              <a:buNone/>
            </a:pPr>
            <a:r>
              <a:rPr b="1" i="0" lang="en-US" sz="2800" u="none">
                <a:solidFill>
                  <a:schemeClr val="dk1"/>
                </a:solidFill>
                <a:latin typeface="Times New Roman"/>
                <a:ea typeface="Times New Roman"/>
                <a:cs typeface="Times New Roman"/>
                <a:sym typeface="Times New Roman"/>
              </a:rPr>
              <a:t>Working Principle</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Go – Back – N ARQ provides for </a:t>
            </a:r>
            <a:r>
              <a:rPr b="0" i="0" lang="en-US" sz="2200" u="none">
                <a:solidFill>
                  <a:srgbClr val="00B050"/>
                </a:solidFill>
                <a:latin typeface="Times New Roman"/>
                <a:ea typeface="Times New Roman"/>
                <a:cs typeface="Times New Roman"/>
                <a:sym typeface="Times New Roman"/>
              </a:rPr>
              <a:t>sending multiple frames </a:t>
            </a:r>
            <a:r>
              <a:rPr b="0" i="0" lang="en-US" sz="2200" u="none">
                <a:solidFill>
                  <a:schemeClr val="dk1"/>
                </a:solidFill>
                <a:latin typeface="Times New Roman"/>
                <a:ea typeface="Times New Roman"/>
                <a:cs typeface="Times New Roman"/>
                <a:sym typeface="Times New Roman"/>
              </a:rPr>
              <a:t>before receiving the acknowledgment for the first frame. </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The  finite no. of frames are </a:t>
            </a:r>
            <a:r>
              <a:rPr b="0" i="0" lang="en-US" sz="2200" u="none">
                <a:solidFill>
                  <a:srgbClr val="00B050"/>
                </a:solidFill>
                <a:latin typeface="Times New Roman"/>
                <a:ea typeface="Times New Roman"/>
                <a:cs typeface="Times New Roman"/>
                <a:sym typeface="Times New Roman"/>
              </a:rPr>
              <a:t>sequentially numbered</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The maximum </a:t>
            </a:r>
            <a:r>
              <a:rPr b="0" i="0" lang="en-US" sz="2200" u="none">
                <a:solidFill>
                  <a:srgbClr val="00B050"/>
                </a:solidFill>
                <a:latin typeface="Times New Roman"/>
                <a:ea typeface="Times New Roman"/>
                <a:cs typeface="Times New Roman"/>
                <a:sym typeface="Times New Roman"/>
              </a:rPr>
              <a:t>number of frames </a:t>
            </a:r>
            <a:r>
              <a:rPr b="0" i="0" lang="en-US" sz="2200" u="none">
                <a:solidFill>
                  <a:schemeClr val="dk1"/>
                </a:solidFill>
                <a:latin typeface="Times New Roman"/>
                <a:ea typeface="Times New Roman"/>
                <a:cs typeface="Times New Roman"/>
                <a:sym typeface="Times New Roman"/>
              </a:rPr>
              <a:t>that can be sent </a:t>
            </a:r>
            <a:r>
              <a:rPr b="0" i="0" lang="en-US" sz="2200" u="none">
                <a:solidFill>
                  <a:srgbClr val="00B050"/>
                </a:solidFill>
                <a:latin typeface="Times New Roman"/>
                <a:ea typeface="Times New Roman"/>
                <a:cs typeface="Times New Roman"/>
                <a:sym typeface="Times New Roman"/>
              </a:rPr>
              <a:t>depends upon the size of the sending window.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9"/>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Go-Back-N Protocol</a:t>
            </a:r>
            <a:endParaRPr/>
          </a:p>
        </p:txBody>
      </p:sp>
      <p:sp>
        <p:nvSpPr>
          <p:cNvPr id="238" name="Google Shape;238;p19"/>
          <p:cNvSpPr txBox="1"/>
          <p:nvPr>
            <p:ph idx="1" type="body"/>
          </p:nvPr>
        </p:nvSpPr>
        <p:spPr>
          <a:xfrm>
            <a:off x="152400" y="914400"/>
            <a:ext cx="8763000" cy="5410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If the acknowledgment of a frame is not received within an agreed upon time period, </a:t>
            </a:r>
            <a:r>
              <a:rPr b="0" i="0" lang="en-US" sz="2400" u="none">
                <a:solidFill>
                  <a:srgbClr val="00B050"/>
                </a:solidFill>
                <a:latin typeface="Times New Roman"/>
                <a:ea typeface="Times New Roman"/>
                <a:cs typeface="Times New Roman"/>
                <a:sym typeface="Times New Roman"/>
              </a:rPr>
              <a:t>all frames</a:t>
            </a:r>
            <a:r>
              <a:rPr b="0" i="0" lang="en-US" sz="2400" u="none">
                <a:solidFill>
                  <a:schemeClr val="dk1"/>
                </a:solidFill>
                <a:latin typeface="Times New Roman"/>
                <a:ea typeface="Times New Roman"/>
                <a:cs typeface="Times New Roman"/>
                <a:sym typeface="Times New Roman"/>
              </a:rPr>
              <a:t> starting from that frame are </a:t>
            </a:r>
            <a:r>
              <a:rPr b="0" i="0" lang="en-US" sz="2400" u="none">
                <a:solidFill>
                  <a:srgbClr val="00B050"/>
                </a:solidFill>
                <a:latin typeface="Times New Roman"/>
                <a:ea typeface="Times New Roman"/>
                <a:cs typeface="Times New Roman"/>
                <a:sym typeface="Times New Roman"/>
              </a:rPr>
              <a:t>retransmitted</a:t>
            </a:r>
            <a:r>
              <a:rPr b="0" i="0" lang="en-US" sz="2400" u="none">
                <a:solidFill>
                  <a:schemeClr val="dk1"/>
                </a:solidFill>
                <a:latin typeface="Times New Roman"/>
                <a:ea typeface="Times New Roman"/>
                <a:cs typeface="Times New Roman"/>
                <a:sym typeface="Times New Roman"/>
              </a:rPr>
              <a:t>.</a:t>
            </a:r>
            <a:endParaRPr/>
          </a:p>
          <a:p>
            <a:pPr indent="-342900" lvl="0" marL="342900" marR="0" rtl="0" algn="just">
              <a:lnSpc>
                <a:spcPct val="15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The size of the sending window determines the sequence number of the outbound frames. </a:t>
            </a:r>
            <a:endParaRPr/>
          </a:p>
          <a:p>
            <a:pPr indent="-342900" lvl="0" marL="342900" marR="0" rtl="0" algn="just">
              <a:lnSpc>
                <a:spcPct val="15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If the sequence number of the frames is an n-bit field, then the range of sequence numbers that can be assigned is 0 to 2</a:t>
            </a:r>
            <a:r>
              <a:rPr b="0" baseline="30000" i="0" lang="en-US" sz="2400" u="none">
                <a:solidFill>
                  <a:schemeClr val="dk1"/>
                </a:solidFill>
                <a:latin typeface="Times New Roman"/>
                <a:ea typeface="Times New Roman"/>
                <a:cs typeface="Times New Roman"/>
                <a:sym typeface="Times New Roman"/>
              </a:rPr>
              <a:t>n</a:t>
            </a:r>
            <a:r>
              <a:rPr b="0" i="0" lang="en-US" sz="2400" u="none">
                <a:solidFill>
                  <a:schemeClr val="dk1"/>
                </a:solidFill>
                <a:latin typeface="Times New Roman"/>
                <a:ea typeface="Times New Roman"/>
                <a:cs typeface="Times New Roman"/>
                <a:sym typeface="Times New Roman"/>
              </a:rPr>
              <a:t>−1. Consequently, the size of the sending window is 2</a:t>
            </a:r>
            <a:r>
              <a:rPr b="0" baseline="30000" i="0" lang="en-US" sz="2400" u="none">
                <a:solidFill>
                  <a:schemeClr val="dk1"/>
                </a:solidFill>
                <a:latin typeface="Times New Roman"/>
                <a:ea typeface="Times New Roman"/>
                <a:cs typeface="Times New Roman"/>
                <a:sym typeface="Times New Roman"/>
              </a:rPr>
              <a:t>n</a:t>
            </a:r>
            <a:r>
              <a:rPr b="0" i="0" lang="en-US" sz="2400" u="none">
                <a:solidFill>
                  <a:schemeClr val="dk1"/>
                </a:solidFill>
                <a:latin typeface="Times New Roman"/>
                <a:ea typeface="Times New Roman"/>
                <a:cs typeface="Times New Roman"/>
                <a:sym typeface="Times New Roman"/>
              </a:rPr>
              <a:t>−1. </a:t>
            </a:r>
            <a:endParaRPr/>
          </a:p>
          <a:p>
            <a:pPr indent="-342900" lvl="0" marL="342900" marR="0" rtl="0" algn="just">
              <a:lnSpc>
                <a:spcPct val="15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Thus in order to accommodate a sending window size of 2</a:t>
            </a:r>
            <a:r>
              <a:rPr b="0" baseline="30000" i="0" lang="en-US" sz="2400" u="none">
                <a:solidFill>
                  <a:schemeClr val="dk1"/>
                </a:solidFill>
                <a:latin typeface="Times New Roman"/>
                <a:ea typeface="Times New Roman"/>
                <a:cs typeface="Times New Roman"/>
                <a:sym typeface="Times New Roman"/>
              </a:rPr>
              <a:t>n</a:t>
            </a:r>
            <a:r>
              <a:rPr b="0" i="0" lang="en-US" sz="2400" u="none">
                <a:solidFill>
                  <a:schemeClr val="dk1"/>
                </a:solidFill>
                <a:latin typeface="Times New Roman"/>
                <a:ea typeface="Times New Roman"/>
                <a:cs typeface="Times New Roman"/>
                <a:sym typeface="Times New Roman"/>
              </a:rPr>
              <a:t>−1, a n-bit sequence number is chosen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
          <p:cNvSpPr txBox="1"/>
          <p:nvPr>
            <p:ph type="title"/>
          </p:nvPr>
        </p:nvSpPr>
        <p:spPr>
          <a:xfrm>
            <a:off x="0" y="0"/>
            <a:ext cx="5486400" cy="914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Transport Layer Protocols</a:t>
            </a:r>
            <a:endParaRPr/>
          </a:p>
        </p:txBody>
      </p:sp>
      <p:sp>
        <p:nvSpPr>
          <p:cNvPr id="115" name="Google Shape;115;p2"/>
          <p:cNvSpPr txBox="1"/>
          <p:nvPr>
            <p:ph idx="1" type="body"/>
          </p:nvPr>
        </p:nvSpPr>
        <p:spPr>
          <a:xfrm>
            <a:off x="223837" y="1143000"/>
            <a:ext cx="8229600" cy="3976687"/>
          </a:xfrm>
          <a:prstGeom prst="rect">
            <a:avLst/>
          </a:prstGeom>
          <a:noFill/>
          <a:ln>
            <a:noFill/>
          </a:ln>
        </p:spPr>
        <p:txBody>
          <a:bodyPr anchorCtr="0" anchor="t" bIns="45700" lIns="91425" spcFirstLastPara="1" rIns="91425" wrap="square" tIns="45700">
            <a:normAutofit/>
          </a:bodyPr>
          <a:lstStyle/>
          <a:p>
            <a:pPr indent="-457200" lvl="0" marL="571500" rtl="0" algn="just">
              <a:lnSpc>
                <a:spcPct val="90000"/>
              </a:lnSpc>
              <a:spcBef>
                <a:spcPts val="0"/>
              </a:spcBef>
              <a:spcAft>
                <a:spcPts val="0"/>
              </a:spcAft>
              <a:buClr>
                <a:schemeClr val="dk1"/>
              </a:buClr>
              <a:buSzPts val="200"/>
              <a:buFont typeface="Calibri"/>
              <a:buAutoNum type="arabicParenR"/>
            </a:pPr>
            <a:r>
              <a:rPr b="0" i="0" lang="en-US" sz="2000" u="none">
                <a:solidFill>
                  <a:schemeClr val="dk1"/>
                </a:solidFill>
                <a:latin typeface="Times New Roman"/>
                <a:ea typeface="Times New Roman"/>
                <a:cs typeface="Times New Roman"/>
                <a:sym typeface="Times New Roman"/>
              </a:rPr>
              <a:t>Noiseless Channel Protocols</a:t>
            </a:r>
            <a:endParaRPr/>
          </a:p>
          <a:p>
            <a:pPr indent="-457200" lvl="1" marL="971550" rtl="0" algn="just">
              <a:lnSpc>
                <a:spcPct val="90000"/>
              </a:lnSpc>
              <a:spcBef>
                <a:spcPts val="1000"/>
              </a:spcBef>
              <a:spcAft>
                <a:spcPts val="0"/>
              </a:spcAft>
              <a:buClr>
                <a:schemeClr val="dk1"/>
              </a:buClr>
              <a:buSzPts val="200"/>
              <a:buFont typeface="Arial"/>
              <a:buChar char="–"/>
            </a:pPr>
            <a:r>
              <a:rPr b="0" i="0" lang="en-US" sz="2000" u="none">
                <a:solidFill>
                  <a:schemeClr val="dk1"/>
                </a:solidFill>
                <a:latin typeface="Times New Roman"/>
                <a:ea typeface="Times New Roman"/>
                <a:cs typeface="Times New Roman"/>
                <a:sym typeface="Times New Roman"/>
              </a:rPr>
              <a:t>Simple Protocol</a:t>
            </a:r>
            <a:endParaRPr/>
          </a:p>
          <a:p>
            <a:pPr indent="-457200" lvl="1" marL="971550" rtl="0" algn="just">
              <a:lnSpc>
                <a:spcPct val="90000"/>
              </a:lnSpc>
              <a:spcBef>
                <a:spcPts val="1000"/>
              </a:spcBef>
              <a:spcAft>
                <a:spcPts val="0"/>
              </a:spcAft>
              <a:buClr>
                <a:schemeClr val="dk1"/>
              </a:buClr>
              <a:buSzPts val="200"/>
              <a:buFont typeface="Arial"/>
              <a:buChar char="–"/>
            </a:pPr>
            <a:r>
              <a:rPr b="0" i="0" lang="en-US" sz="2000" u="none">
                <a:solidFill>
                  <a:schemeClr val="dk1"/>
                </a:solidFill>
                <a:latin typeface="Times New Roman"/>
                <a:ea typeface="Times New Roman"/>
                <a:cs typeface="Times New Roman"/>
                <a:sym typeface="Times New Roman"/>
              </a:rPr>
              <a:t>Stop and Wait Protocol</a:t>
            </a:r>
            <a:endParaRPr/>
          </a:p>
          <a:p>
            <a:pPr indent="-444500" lvl="1" marL="971550" rtl="0" algn="just">
              <a:lnSpc>
                <a:spcPct val="90000"/>
              </a:lnSpc>
              <a:spcBef>
                <a:spcPts val="1000"/>
              </a:spcBef>
              <a:spcAft>
                <a:spcPts val="0"/>
              </a:spcAft>
              <a:buClr>
                <a:schemeClr val="dk1"/>
              </a:buClr>
              <a:buSzPts val="200"/>
              <a:buFont typeface="Calibri"/>
              <a:buNone/>
            </a:pPr>
            <a:r>
              <a:t/>
            </a:r>
            <a:endParaRPr b="0" i="0" sz="2000" u="none">
              <a:solidFill>
                <a:schemeClr val="dk1"/>
              </a:solidFill>
              <a:latin typeface="Times New Roman"/>
              <a:ea typeface="Times New Roman"/>
              <a:cs typeface="Times New Roman"/>
              <a:sym typeface="Times New Roman"/>
            </a:endParaRPr>
          </a:p>
          <a:p>
            <a:pPr indent="-457200" lvl="0" marL="571500" rtl="0" algn="just">
              <a:lnSpc>
                <a:spcPct val="90000"/>
              </a:lnSpc>
              <a:spcBef>
                <a:spcPts val="1000"/>
              </a:spcBef>
              <a:spcAft>
                <a:spcPts val="0"/>
              </a:spcAft>
              <a:buClr>
                <a:schemeClr val="dk1"/>
              </a:buClr>
              <a:buSzPts val="200"/>
              <a:buFont typeface="Calibri"/>
              <a:buAutoNum type="arabicParenR"/>
            </a:pPr>
            <a:r>
              <a:rPr b="0" i="0" lang="en-US" sz="2000" u="none">
                <a:solidFill>
                  <a:schemeClr val="dk1"/>
                </a:solidFill>
                <a:latin typeface="Times New Roman"/>
                <a:ea typeface="Times New Roman"/>
                <a:cs typeface="Times New Roman"/>
                <a:sym typeface="Times New Roman"/>
              </a:rPr>
              <a:t>Noisy Channel Protocols</a:t>
            </a:r>
            <a:endParaRPr/>
          </a:p>
          <a:p>
            <a:pPr indent="-457200" lvl="1" marL="971550" rtl="0" algn="just">
              <a:lnSpc>
                <a:spcPct val="90000"/>
              </a:lnSpc>
              <a:spcBef>
                <a:spcPts val="1000"/>
              </a:spcBef>
              <a:spcAft>
                <a:spcPts val="0"/>
              </a:spcAft>
              <a:buClr>
                <a:schemeClr val="dk1"/>
              </a:buClr>
              <a:buSzPts val="200"/>
              <a:buFont typeface="Arial"/>
              <a:buChar char="–"/>
            </a:pPr>
            <a:r>
              <a:rPr b="0" i="0" lang="en-US" sz="2000" u="none">
                <a:solidFill>
                  <a:schemeClr val="dk1"/>
                </a:solidFill>
                <a:latin typeface="Times New Roman"/>
                <a:ea typeface="Times New Roman"/>
                <a:cs typeface="Times New Roman"/>
                <a:sym typeface="Times New Roman"/>
              </a:rPr>
              <a:t>Stop and Wait ARQ Protocol</a:t>
            </a:r>
            <a:endParaRPr/>
          </a:p>
          <a:p>
            <a:pPr indent="-457200" lvl="1" marL="971550" rtl="0" algn="just">
              <a:lnSpc>
                <a:spcPct val="90000"/>
              </a:lnSpc>
              <a:spcBef>
                <a:spcPts val="1000"/>
              </a:spcBef>
              <a:spcAft>
                <a:spcPts val="0"/>
              </a:spcAft>
              <a:buClr>
                <a:schemeClr val="dk1"/>
              </a:buClr>
              <a:buSzPts val="200"/>
              <a:buFont typeface="Arial"/>
              <a:buChar char="–"/>
            </a:pPr>
            <a:r>
              <a:rPr b="0" i="0" lang="en-US" sz="2000" u="none">
                <a:solidFill>
                  <a:schemeClr val="dk1"/>
                </a:solidFill>
                <a:latin typeface="Times New Roman"/>
                <a:ea typeface="Times New Roman"/>
                <a:cs typeface="Times New Roman"/>
                <a:sym typeface="Times New Roman"/>
              </a:rPr>
              <a:t>Go-Back-N Protocol</a:t>
            </a:r>
            <a:endParaRPr/>
          </a:p>
          <a:p>
            <a:pPr indent="-457200" lvl="1" marL="971550" rtl="0" algn="just">
              <a:lnSpc>
                <a:spcPct val="90000"/>
              </a:lnSpc>
              <a:spcBef>
                <a:spcPts val="1000"/>
              </a:spcBef>
              <a:spcAft>
                <a:spcPts val="0"/>
              </a:spcAft>
              <a:buClr>
                <a:schemeClr val="dk1"/>
              </a:buClr>
              <a:buSzPts val="200"/>
              <a:buFont typeface="Arial"/>
              <a:buChar char="–"/>
            </a:pPr>
            <a:r>
              <a:rPr b="0" i="0" lang="en-US" sz="2000" u="none">
                <a:solidFill>
                  <a:schemeClr val="dk1"/>
                </a:solidFill>
                <a:latin typeface="Times New Roman"/>
                <a:ea typeface="Times New Roman"/>
                <a:cs typeface="Times New Roman"/>
                <a:sym typeface="Times New Roman"/>
              </a:rPr>
              <a:t>Selective-Repeat Protocol</a:t>
            </a:r>
            <a:endParaRPr/>
          </a:p>
          <a:p>
            <a:pPr indent="-457200" lvl="0" marL="571500" rtl="0" algn="just">
              <a:lnSpc>
                <a:spcPct val="100000"/>
              </a:lnSpc>
              <a:spcBef>
                <a:spcPts val="400"/>
              </a:spcBef>
              <a:spcAft>
                <a:spcPts val="0"/>
              </a:spcAft>
              <a:buClr>
                <a:schemeClr val="dk1"/>
              </a:buClr>
              <a:buSzPts val="2000"/>
              <a:buFont typeface="Calibri"/>
              <a:buAutoNum type="arabicParenR"/>
            </a:pPr>
            <a:r>
              <a:rPr b="0" i="0" lang="en-US" sz="2000" u="none">
                <a:solidFill>
                  <a:schemeClr val="dk1"/>
                </a:solidFill>
                <a:latin typeface="Times New Roman"/>
                <a:ea typeface="Times New Roman"/>
                <a:cs typeface="Times New Roman"/>
                <a:sym typeface="Times New Roman"/>
              </a:rPr>
              <a:t>﻿Piggybacking</a:t>
            </a:r>
            <a:endParaRPr/>
          </a:p>
          <a:p>
            <a:pPr indent="-444500" lvl="0" marL="571500" rtl="0" algn="just">
              <a:lnSpc>
                <a:spcPct val="90000"/>
              </a:lnSpc>
              <a:spcBef>
                <a:spcPts val="1000"/>
              </a:spcBef>
              <a:spcAft>
                <a:spcPts val="0"/>
              </a:spcAft>
              <a:buClr>
                <a:schemeClr val="dk1"/>
              </a:buClr>
              <a:buSzPts val="200"/>
              <a:buFont typeface="Calibri"/>
              <a:buNone/>
            </a:pPr>
            <a:r>
              <a:t/>
            </a:r>
            <a:endParaRPr b="0" i="0" sz="2000" u="none">
              <a:solidFill>
                <a:schemeClr val="dk1"/>
              </a:solidFill>
              <a:latin typeface="Times New Roman"/>
              <a:ea typeface="Times New Roman"/>
              <a:cs typeface="Times New Roman"/>
              <a:sym typeface="Times New Roman"/>
            </a:endParaRPr>
          </a:p>
          <a:p>
            <a:pPr indent="-444500" lvl="0" marL="571500" rtl="0" algn="just">
              <a:lnSpc>
                <a:spcPct val="90000"/>
              </a:lnSpc>
              <a:spcBef>
                <a:spcPts val="1000"/>
              </a:spcBef>
              <a:spcAft>
                <a:spcPts val="0"/>
              </a:spcAft>
              <a:buClr>
                <a:schemeClr val="dk1"/>
              </a:buClr>
              <a:buSzPts val="200"/>
              <a:buFont typeface="Calibri"/>
              <a:buNone/>
            </a:pPr>
            <a:r>
              <a:t/>
            </a:r>
            <a:endParaRPr b="0" i="0" sz="2000" u="none">
              <a:solidFill>
                <a:schemeClr val="dk1"/>
              </a:solidFill>
              <a:latin typeface="Times New Roman"/>
              <a:ea typeface="Times New Roman"/>
              <a:cs typeface="Times New Roman"/>
              <a:sym typeface="Times New Roman"/>
            </a:endParaRPr>
          </a:p>
          <a:p>
            <a:pPr indent="-457200" lvl="0" marL="571500" rtl="0" algn="just">
              <a:lnSpc>
                <a:spcPct val="90000"/>
              </a:lnSpc>
              <a:spcBef>
                <a:spcPts val="1000"/>
              </a:spcBef>
              <a:spcAft>
                <a:spcPts val="0"/>
              </a:spcAft>
              <a:buClr>
                <a:schemeClr val="dk1"/>
              </a:buClr>
              <a:buSzPts val="2000"/>
              <a:buNone/>
            </a:pPr>
            <a:r>
              <a:t/>
            </a:r>
            <a:endParaRPr b="0" i="0" sz="2000" u="none">
              <a:solidFill>
                <a:schemeClr val="dk1"/>
              </a:solidFill>
              <a:latin typeface="Times New Roman"/>
              <a:ea typeface="Times New Roman"/>
              <a:cs typeface="Times New Roman"/>
              <a:sym typeface="Times New Roman"/>
            </a:endParaRPr>
          </a:p>
          <a:p>
            <a:pPr indent="-215900" lvl="0" marL="342900" rtl="0" algn="l">
              <a:spcBef>
                <a:spcPts val="400"/>
              </a:spcBef>
              <a:spcAft>
                <a:spcPts val="0"/>
              </a:spcAft>
              <a:buClr>
                <a:schemeClr val="dk1"/>
              </a:buClr>
              <a:buSzPts val="2000"/>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0"/>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Go-Back-N Protocol</a:t>
            </a:r>
            <a:endParaRPr/>
          </a:p>
        </p:txBody>
      </p:sp>
      <p:sp>
        <p:nvSpPr>
          <p:cNvPr id="245" name="Google Shape;245;p20"/>
          <p:cNvSpPr txBox="1"/>
          <p:nvPr>
            <p:ph idx="1" type="body"/>
          </p:nvPr>
        </p:nvSpPr>
        <p:spPr>
          <a:xfrm>
            <a:off x="457200" y="914400"/>
            <a:ext cx="82296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Times New Roman"/>
                <a:ea typeface="Times New Roman"/>
                <a:cs typeface="Times New Roman"/>
                <a:sym typeface="Times New Roman"/>
              </a:rPr>
              <a:t>For example:</a:t>
            </a:r>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Times New Roman"/>
                <a:ea typeface="Times New Roman"/>
                <a:cs typeface="Times New Roman"/>
                <a:sym typeface="Times New Roman"/>
              </a:rPr>
              <a:t>Suppose, sender has 16 frames to be transmitted which if number serially would lie from 0, 1, 2 …, 15</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Consider that the header allows only 3 bits to represent the sequence number of the frame i.e. m= 3.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The sequence number would range from 0 to 2</a:t>
            </a:r>
            <a:r>
              <a:rPr b="0" baseline="30000" i="0" lang="en-US" sz="2400" u="none">
                <a:solidFill>
                  <a:schemeClr val="dk1"/>
                </a:solidFill>
                <a:latin typeface="Times New Roman"/>
                <a:ea typeface="Times New Roman"/>
                <a:cs typeface="Times New Roman"/>
                <a:sym typeface="Times New Roman"/>
              </a:rPr>
              <a:t>3</a:t>
            </a:r>
            <a:r>
              <a:rPr b="0" i="0" lang="en-US" sz="2400" u="none">
                <a:solidFill>
                  <a:schemeClr val="dk1"/>
                </a:solidFill>
                <a:latin typeface="Times New Roman"/>
                <a:ea typeface="Times New Roman"/>
                <a:cs typeface="Times New Roman"/>
                <a:sym typeface="Times New Roman"/>
              </a:rPr>
              <a:t>-1 i.e. from 0 to 7.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So the 16 frames at the sender side are numbered as:</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Times New Roman"/>
                <a:ea typeface="Times New Roman"/>
                <a:cs typeface="Times New Roman"/>
                <a:sym typeface="Times New Roman"/>
              </a:rPr>
              <a:t>	 0, 1, 2, 3, 4, 5, 6, 7, 0, 1, 2, 3, 4, 5, 6, 7 and so 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1"/>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Go-Back-N Protocol</a:t>
            </a:r>
            <a:endParaRPr/>
          </a:p>
        </p:txBody>
      </p:sp>
      <p:sp>
        <p:nvSpPr>
          <p:cNvPr id="252" name="Google Shape;252;p21"/>
          <p:cNvSpPr txBox="1"/>
          <p:nvPr>
            <p:ph idx="1" type="body"/>
          </p:nvPr>
        </p:nvSpPr>
        <p:spPr>
          <a:xfrm>
            <a:off x="457200" y="796925"/>
            <a:ext cx="8229600" cy="46132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Times New Roman"/>
                <a:ea typeface="Times New Roman"/>
                <a:cs typeface="Times New Roman"/>
                <a:sym typeface="Times New Roman"/>
              </a:rPr>
              <a:t>Sender Sliding Window</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Times New Roman"/>
                <a:ea typeface="Times New Roman"/>
                <a:cs typeface="Times New Roman"/>
                <a:sym typeface="Times New Roman"/>
              </a:rPr>
              <a:t>As in the explanation above we have m=3 the maximum size of the window would be 2</a:t>
            </a:r>
            <a:r>
              <a:rPr b="0" baseline="30000" i="0" lang="en-US" sz="2800" u="none">
                <a:solidFill>
                  <a:schemeClr val="dk1"/>
                </a:solidFill>
                <a:latin typeface="Times New Roman"/>
                <a:ea typeface="Times New Roman"/>
                <a:cs typeface="Times New Roman"/>
                <a:sym typeface="Times New Roman"/>
              </a:rPr>
              <a:t>2</a:t>
            </a:r>
            <a:r>
              <a:rPr b="0" i="0" lang="en-US" sz="2800" u="none">
                <a:solidFill>
                  <a:schemeClr val="dk1"/>
                </a:solidFill>
                <a:latin typeface="Times New Roman"/>
                <a:ea typeface="Times New Roman"/>
                <a:cs typeface="Times New Roman"/>
                <a:sym typeface="Times New Roman"/>
              </a:rPr>
              <a:t> – 1= 7.</a:t>
            </a:r>
            <a:endParaRPr/>
          </a:p>
          <a:p>
            <a:pPr indent="-342900" lvl="0" marL="342900" marR="0" rtl="0" algn="l">
              <a:lnSpc>
                <a:spcPct val="100000"/>
              </a:lnSpc>
              <a:spcBef>
                <a:spcPts val="560"/>
              </a:spcBef>
              <a:spcAft>
                <a:spcPts val="0"/>
              </a:spcAft>
              <a:buClr>
                <a:schemeClr val="dk1"/>
              </a:buClr>
              <a:buSzPts val="2800"/>
              <a:buFont typeface="Arial"/>
              <a:buNone/>
            </a:pPr>
            <a:br>
              <a:rPr b="0" i="0" lang="en-US" sz="2800" u="none">
                <a:solidFill>
                  <a:schemeClr val="dk1"/>
                </a:solidFill>
                <a:latin typeface="Times New Roman"/>
                <a:ea typeface="Times New Roman"/>
                <a:cs typeface="Times New Roman"/>
                <a:sym typeface="Times New Roman"/>
              </a:rPr>
            </a:br>
            <a:endParaRPr/>
          </a:p>
        </p:txBody>
      </p:sp>
      <p:pic>
        <p:nvPicPr>
          <p:cNvPr id="253" name="Google Shape;253;p21"/>
          <p:cNvPicPr preferRelativeResize="0"/>
          <p:nvPr/>
        </p:nvPicPr>
        <p:blipFill rotWithShape="1">
          <a:blip r:embed="rId3">
            <a:alphaModFix/>
          </a:blip>
          <a:srcRect b="16623" l="0" r="0" t="0"/>
          <a:stretch/>
        </p:blipFill>
        <p:spPr>
          <a:xfrm>
            <a:off x="1600200" y="2389187"/>
            <a:ext cx="5791200" cy="3200400"/>
          </a:xfrm>
          <a:prstGeom prst="rect">
            <a:avLst/>
          </a:prstGeom>
          <a:noFill/>
          <a:ln>
            <a:noFill/>
          </a:ln>
        </p:spPr>
      </p:pic>
      <p:sp>
        <p:nvSpPr>
          <p:cNvPr id="254" name="Google Shape;254;p21"/>
          <p:cNvSpPr txBox="1"/>
          <p:nvPr/>
        </p:nvSpPr>
        <p:spPr>
          <a:xfrm>
            <a:off x="1919287" y="5919787"/>
            <a:ext cx="4895850" cy="395287"/>
          </a:xfrm>
          <a:prstGeom prst="rect">
            <a:avLst/>
          </a:prstGeom>
          <a:noFill/>
          <a:ln>
            <a:noFill/>
          </a:ln>
        </p:spPr>
        <p:txBody>
          <a:bodyPr anchorCtr="0" anchor="t" bIns="45700" lIns="91425" spcFirstLastPara="1" rIns="91425" wrap="square" tIns="45700">
            <a:spAutoFit/>
          </a:bodyPr>
          <a:lstStyle/>
          <a:p>
            <a:pPr indent="0" lvl="1" marL="11112" marR="0" rtl="0" algn="ctr">
              <a:lnSpc>
                <a:spcPct val="12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11. Sender Window in Go-Back-N Protocol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2"/>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Go-Back-N Protocol</a:t>
            </a:r>
            <a:endParaRPr/>
          </a:p>
        </p:txBody>
      </p:sp>
      <p:sp>
        <p:nvSpPr>
          <p:cNvPr id="261" name="Google Shape;261;p22"/>
          <p:cNvSpPr txBox="1"/>
          <p:nvPr>
            <p:ph idx="1" type="body"/>
          </p:nvPr>
        </p:nvSpPr>
        <p:spPr>
          <a:xfrm>
            <a:off x="457200" y="914400"/>
            <a:ext cx="8229600" cy="5410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Arial"/>
              <a:buNone/>
            </a:pPr>
            <a:r>
              <a:rPr b="1" i="0" lang="en-US" sz="2800" u="none">
                <a:solidFill>
                  <a:schemeClr val="dk1"/>
                </a:solidFill>
                <a:latin typeface="Times New Roman"/>
                <a:ea typeface="Times New Roman"/>
                <a:cs typeface="Times New Roman"/>
                <a:sym typeface="Times New Roman"/>
              </a:rPr>
              <a:t>Receiver Sliding Window</a:t>
            </a:r>
            <a:endParaRPr b="0" i="0" sz="2800" u="none">
              <a:solidFill>
                <a:schemeClr val="dk1"/>
              </a:solidFill>
              <a:latin typeface="Times New Roman"/>
              <a:ea typeface="Times New Roman"/>
              <a:cs typeface="Times New Roman"/>
              <a:sym typeface="Times New Roman"/>
            </a:endParaRPr>
          </a:p>
          <a:p>
            <a:pPr indent="-342900" lvl="0" marL="342900" marR="0" rtl="0" algn="just">
              <a:lnSpc>
                <a:spcPct val="15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In go-back-n, the size of the receiver side sliding window is 1 which limits the receiver to look for the arrival of a specific packet. </a:t>
            </a:r>
            <a:endParaRPr/>
          </a:p>
          <a:p>
            <a:pPr indent="-342900" lvl="0" marL="342900" marR="0" rtl="0" algn="just">
              <a:lnSpc>
                <a:spcPct val="15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The receiver in go-back-n accepts the packets sequentially. </a:t>
            </a:r>
            <a:endParaRPr/>
          </a:p>
          <a:p>
            <a:pPr indent="-342900" lvl="0" marL="342900" marR="0" rtl="0" algn="just">
              <a:lnSpc>
                <a:spcPct val="15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If it receives any packet out of order then it discards those packets which are later retransmitted by the sender.</a:t>
            </a:r>
            <a:endParaRPr/>
          </a:p>
          <a:p>
            <a:pPr indent="-342900" lvl="0" marL="342900" marR="0" rtl="0" algn="just">
              <a:lnSpc>
                <a:spcPct val="100000"/>
              </a:lnSpc>
              <a:spcBef>
                <a:spcPts val="560"/>
              </a:spcBef>
              <a:spcAft>
                <a:spcPts val="0"/>
              </a:spcAft>
              <a:buClr>
                <a:schemeClr val="dk1"/>
              </a:buClr>
              <a:buSzPts val="2800"/>
              <a:buFont typeface="Arial"/>
              <a:buNone/>
            </a:pPr>
            <a:br>
              <a:rPr b="0" i="0" lang="en-US" sz="2800" u="none">
                <a:solidFill>
                  <a:schemeClr val="dk1"/>
                </a:solidFill>
                <a:latin typeface="Times New Roman"/>
                <a:ea typeface="Times New Roman"/>
                <a:cs typeface="Times New Roman"/>
                <a:sym typeface="Times New Roman"/>
              </a:rPr>
            </a:b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3"/>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Go-Back-N Protocol</a:t>
            </a:r>
            <a:endParaRPr/>
          </a:p>
        </p:txBody>
      </p:sp>
      <p:sp>
        <p:nvSpPr>
          <p:cNvPr id="268" name="Google Shape;268;p23"/>
          <p:cNvSpPr txBox="1"/>
          <p:nvPr>
            <p:ph idx="1" type="body"/>
          </p:nvPr>
        </p:nvSpPr>
        <p:spPr>
          <a:xfrm>
            <a:off x="457200" y="1447800"/>
            <a:ext cx="8229600" cy="4876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Arial"/>
              <a:buNone/>
            </a:pPr>
            <a:r>
              <a:rPr b="0" i="0" lang="en-US" sz="2800" u="none">
                <a:solidFill>
                  <a:schemeClr val="dk1"/>
                </a:solidFill>
                <a:latin typeface="Times New Roman"/>
                <a:ea typeface="Times New Roman"/>
                <a:cs typeface="Times New Roman"/>
                <a:sym typeface="Times New Roman"/>
              </a:rPr>
              <a:t>The receiver window can be categorized into three regions:</a:t>
            </a:r>
            <a:endParaRPr/>
          </a:p>
          <a:p>
            <a:pPr indent="-342900" lvl="0" marL="342900" marR="0" rtl="0" algn="just">
              <a:lnSpc>
                <a:spcPct val="100000"/>
              </a:lnSpc>
              <a:spcBef>
                <a:spcPts val="56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560"/>
              </a:spcBef>
              <a:spcAft>
                <a:spcPts val="0"/>
              </a:spcAft>
              <a:buClr>
                <a:schemeClr val="dk1"/>
              </a:buClr>
              <a:buSzPts val="2800"/>
              <a:buFont typeface="Arial"/>
              <a:buChar char="•"/>
            </a:pPr>
            <a:r>
              <a:rPr b="0" i="0" lang="en-US" sz="2800" u="none">
                <a:solidFill>
                  <a:schemeClr val="dk1"/>
                </a:solidFill>
                <a:latin typeface="Times New Roman"/>
                <a:ea typeface="Times New Roman"/>
                <a:cs typeface="Times New Roman"/>
                <a:sym typeface="Times New Roman"/>
              </a:rPr>
              <a:t> </a:t>
            </a:r>
            <a:r>
              <a:rPr b="0" i="0" lang="en-US" sz="2600" u="none">
                <a:solidFill>
                  <a:schemeClr val="dk1"/>
                </a:solidFill>
                <a:latin typeface="Times New Roman"/>
                <a:ea typeface="Times New Roman"/>
                <a:cs typeface="Times New Roman"/>
                <a:sym typeface="Times New Roman"/>
              </a:rPr>
              <a:t>The first region to the left has the sequence number of the frames that are </a:t>
            </a:r>
            <a:r>
              <a:rPr b="0" i="0" lang="en-US" sz="2600" u="none">
                <a:solidFill>
                  <a:srgbClr val="00B050"/>
                </a:solidFill>
                <a:latin typeface="Times New Roman"/>
                <a:ea typeface="Times New Roman"/>
                <a:cs typeface="Times New Roman"/>
                <a:sym typeface="Times New Roman"/>
              </a:rPr>
              <a:t>received and </a:t>
            </a:r>
            <a:r>
              <a:rPr b="0" i="0" lang="en-US" sz="2600" u="none">
                <a:solidFill>
                  <a:schemeClr val="dk1"/>
                </a:solidFill>
                <a:latin typeface="Times New Roman"/>
                <a:ea typeface="Times New Roman"/>
                <a:cs typeface="Times New Roman"/>
                <a:sym typeface="Times New Roman"/>
              </a:rPr>
              <a:t>even </a:t>
            </a:r>
            <a:r>
              <a:rPr b="0" i="0" lang="en-US" sz="2600" u="none">
                <a:solidFill>
                  <a:srgbClr val="00B050"/>
                </a:solidFill>
                <a:latin typeface="Times New Roman"/>
                <a:ea typeface="Times New Roman"/>
                <a:cs typeface="Times New Roman"/>
                <a:sym typeface="Times New Roman"/>
              </a:rPr>
              <a:t>acknowledged</a:t>
            </a:r>
            <a:r>
              <a:rPr b="0" i="0" lang="en-US" sz="2600" u="none">
                <a:solidFill>
                  <a:schemeClr val="dk1"/>
                </a:solidFill>
                <a:latin typeface="Times New Roman"/>
                <a:ea typeface="Times New Roman"/>
                <a:cs typeface="Times New Roman"/>
                <a:sym typeface="Times New Roman"/>
              </a:rPr>
              <a:t>. </a:t>
            </a:r>
            <a:endParaRPr/>
          </a:p>
          <a:p>
            <a:pPr indent="-342900" lvl="0" marL="342900" marR="0" rtl="0" algn="just">
              <a:lnSpc>
                <a:spcPct val="100000"/>
              </a:lnSpc>
              <a:spcBef>
                <a:spcPts val="520"/>
              </a:spcBef>
              <a:spcAft>
                <a:spcPts val="0"/>
              </a:spcAft>
              <a:buClr>
                <a:schemeClr val="dk1"/>
              </a:buClr>
              <a:buSzPts val="2600"/>
              <a:buFont typeface="Arial"/>
              <a:buChar char="•"/>
            </a:pPr>
            <a:r>
              <a:rPr b="0" i="0" lang="en-US" sz="2600" u="none">
                <a:solidFill>
                  <a:schemeClr val="dk1"/>
                </a:solidFill>
                <a:latin typeface="Times New Roman"/>
                <a:ea typeface="Times New Roman"/>
                <a:cs typeface="Times New Roman"/>
                <a:sym typeface="Times New Roman"/>
              </a:rPr>
              <a:t>The second region has a sequence number of only one frame that the receiver is </a:t>
            </a:r>
            <a:r>
              <a:rPr b="0" i="0" lang="en-US" sz="2600" u="none">
                <a:solidFill>
                  <a:srgbClr val="00B050"/>
                </a:solidFill>
                <a:latin typeface="Times New Roman"/>
                <a:ea typeface="Times New Roman"/>
                <a:cs typeface="Times New Roman"/>
                <a:sym typeface="Times New Roman"/>
              </a:rPr>
              <a:t>expecting to arrive</a:t>
            </a:r>
            <a:r>
              <a:rPr b="0" i="0" lang="en-US" sz="2600" u="none">
                <a:solidFill>
                  <a:schemeClr val="dk1"/>
                </a:solidFill>
                <a:latin typeface="Times New Roman"/>
                <a:ea typeface="Times New Roman"/>
                <a:cs typeface="Times New Roman"/>
                <a:sym typeface="Times New Roman"/>
              </a:rPr>
              <a:t>. </a:t>
            </a:r>
            <a:endParaRPr/>
          </a:p>
          <a:p>
            <a:pPr indent="-342900" lvl="0" marL="342900" marR="0" rtl="0" algn="just">
              <a:lnSpc>
                <a:spcPct val="100000"/>
              </a:lnSpc>
              <a:spcBef>
                <a:spcPts val="520"/>
              </a:spcBef>
              <a:spcAft>
                <a:spcPts val="0"/>
              </a:spcAft>
              <a:buClr>
                <a:schemeClr val="dk1"/>
              </a:buClr>
              <a:buSzPts val="2600"/>
              <a:buFont typeface="Arial"/>
              <a:buChar char="•"/>
            </a:pPr>
            <a:r>
              <a:rPr b="0" i="0" lang="en-US" sz="2600" u="none">
                <a:solidFill>
                  <a:schemeClr val="dk1"/>
                </a:solidFill>
                <a:latin typeface="Times New Roman"/>
                <a:ea typeface="Times New Roman"/>
                <a:cs typeface="Times New Roman"/>
                <a:sym typeface="Times New Roman"/>
              </a:rPr>
              <a:t>The third region has a sequence of frames that </a:t>
            </a:r>
            <a:r>
              <a:rPr b="0" i="0" lang="en-US" sz="2600" u="none">
                <a:solidFill>
                  <a:srgbClr val="00B050"/>
                </a:solidFill>
                <a:latin typeface="Times New Roman"/>
                <a:ea typeface="Times New Roman"/>
                <a:cs typeface="Times New Roman"/>
                <a:sym typeface="Times New Roman"/>
              </a:rPr>
              <a:t>cannot be accepted.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4"/>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Go-Back-N Protocol</a:t>
            </a:r>
            <a:endParaRPr/>
          </a:p>
        </p:txBody>
      </p:sp>
      <p:sp>
        <p:nvSpPr>
          <p:cNvPr id="275" name="Google Shape;275;p24"/>
          <p:cNvSpPr txBox="1"/>
          <p:nvPr>
            <p:ph idx="1" type="body"/>
          </p:nvPr>
        </p:nvSpPr>
        <p:spPr>
          <a:xfrm>
            <a:off x="457200" y="914400"/>
            <a:ext cx="8229600" cy="4648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600"/>
              <a:buFont typeface="Arial"/>
              <a:buNone/>
            </a:pPr>
            <a:r>
              <a:rPr b="0" i="0" lang="en-US" sz="2600" u="none">
                <a:solidFill>
                  <a:schemeClr val="dk1"/>
                </a:solidFill>
                <a:latin typeface="Times New Roman"/>
                <a:ea typeface="Times New Roman"/>
                <a:cs typeface="Times New Roman"/>
                <a:sym typeface="Times New Roman"/>
              </a:rPr>
              <a:t>Now let us understand the working of go-back-n step by step with the help of the figure below.</a:t>
            </a:r>
            <a:endParaRPr/>
          </a:p>
          <a:p>
            <a:pPr indent="-342900" lvl="0" marL="342900" marR="0" rtl="0" algn="just">
              <a:lnSpc>
                <a:spcPct val="100000"/>
              </a:lnSpc>
              <a:spcBef>
                <a:spcPts val="520"/>
              </a:spcBef>
              <a:spcAft>
                <a:spcPts val="0"/>
              </a:spcAft>
              <a:buClr>
                <a:schemeClr val="dk1"/>
              </a:buClr>
              <a:buSzPts val="2600"/>
              <a:buFont typeface="Arial"/>
              <a:buNone/>
            </a:pPr>
            <a:br>
              <a:rPr b="0" i="0" lang="en-US" sz="2600" u="none">
                <a:solidFill>
                  <a:schemeClr val="dk1"/>
                </a:solidFill>
                <a:latin typeface="Times New Roman"/>
                <a:ea typeface="Times New Roman"/>
                <a:cs typeface="Times New Roman"/>
                <a:sym typeface="Times New Roman"/>
              </a:rPr>
            </a:br>
            <a:endParaRPr/>
          </a:p>
        </p:txBody>
      </p:sp>
      <p:pic>
        <p:nvPicPr>
          <p:cNvPr id="276" name="Google Shape;276;p24"/>
          <p:cNvPicPr preferRelativeResize="0"/>
          <p:nvPr/>
        </p:nvPicPr>
        <p:blipFill rotWithShape="1">
          <a:blip r:embed="rId3">
            <a:alphaModFix/>
          </a:blip>
          <a:srcRect b="21078" l="0" r="0" t="0"/>
          <a:stretch/>
        </p:blipFill>
        <p:spPr>
          <a:xfrm>
            <a:off x="762000" y="2043112"/>
            <a:ext cx="7924800" cy="3138487"/>
          </a:xfrm>
          <a:prstGeom prst="rect">
            <a:avLst/>
          </a:prstGeom>
          <a:noFill/>
          <a:ln>
            <a:noFill/>
          </a:ln>
        </p:spPr>
      </p:pic>
      <p:sp>
        <p:nvSpPr>
          <p:cNvPr id="277" name="Google Shape;277;p24"/>
          <p:cNvSpPr txBox="1"/>
          <p:nvPr/>
        </p:nvSpPr>
        <p:spPr>
          <a:xfrm>
            <a:off x="2303462" y="5548312"/>
            <a:ext cx="3998912" cy="395287"/>
          </a:xfrm>
          <a:prstGeom prst="rect">
            <a:avLst/>
          </a:prstGeom>
          <a:noFill/>
          <a:ln>
            <a:noFill/>
          </a:ln>
        </p:spPr>
        <p:txBody>
          <a:bodyPr anchorCtr="0" anchor="t" bIns="45700" lIns="91425" spcFirstLastPara="1" rIns="91425" wrap="square" tIns="45700">
            <a:spAutoFit/>
          </a:bodyPr>
          <a:lstStyle/>
          <a:p>
            <a:pPr indent="0" lvl="1" marL="11112" marR="0" rtl="0" algn="ctr">
              <a:lnSpc>
                <a:spcPct val="12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12. Go-Back-N Protocol Example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5"/>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Go-Back-N Protocol</a:t>
            </a:r>
            <a:endParaRPr/>
          </a:p>
        </p:txBody>
      </p:sp>
      <p:sp>
        <p:nvSpPr>
          <p:cNvPr id="284" name="Google Shape;284;p25"/>
          <p:cNvSpPr txBox="1"/>
          <p:nvPr>
            <p:ph idx="1" type="body"/>
          </p:nvPr>
        </p:nvSpPr>
        <p:spPr>
          <a:xfrm>
            <a:off x="457200" y="914400"/>
            <a:ext cx="8229600" cy="5410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Arial"/>
              <a:buNone/>
            </a:pPr>
            <a:r>
              <a:rPr b="1" i="0" lang="en-US" sz="2800" u="none">
                <a:solidFill>
                  <a:schemeClr val="dk1"/>
                </a:solidFill>
                <a:latin typeface="Times New Roman"/>
                <a:ea typeface="Times New Roman"/>
                <a:cs typeface="Times New Roman"/>
                <a:sym typeface="Times New Roman"/>
              </a:rPr>
              <a:t>Advantages:</a:t>
            </a:r>
            <a:endParaRPr/>
          </a:p>
          <a:p>
            <a:pPr indent="-342900" lvl="0" marL="342900" marR="0" rtl="0" algn="just">
              <a:lnSpc>
                <a:spcPct val="100000"/>
              </a:lnSpc>
              <a:spcBef>
                <a:spcPts val="560"/>
              </a:spcBef>
              <a:spcAft>
                <a:spcPts val="0"/>
              </a:spcAft>
              <a:buClr>
                <a:schemeClr val="dk1"/>
              </a:buClr>
              <a:buSzPts val="2800"/>
              <a:buFont typeface="Arial"/>
              <a:buChar char="•"/>
            </a:pPr>
            <a:r>
              <a:rPr b="0" i="0" lang="en-US" sz="2800" u="none">
                <a:solidFill>
                  <a:schemeClr val="dk1"/>
                </a:solidFill>
                <a:latin typeface="Times New Roman"/>
                <a:ea typeface="Times New Roman"/>
                <a:cs typeface="Times New Roman"/>
                <a:sym typeface="Times New Roman"/>
              </a:rPr>
              <a:t>The </a:t>
            </a:r>
            <a:r>
              <a:rPr b="1" i="0" lang="en-US" sz="2800" u="none">
                <a:solidFill>
                  <a:srgbClr val="92D050"/>
                </a:solidFill>
                <a:latin typeface="Times New Roman"/>
                <a:ea typeface="Times New Roman"/>
                <a:cs typeface="Times New Roman"/>
                <a:sym typeface="Times New Roman"/>
              </a:rPr>
              <a:t>efficiency</a:t>
            </a:r>
            <a:r>
              <a:rPr b="0" i="0" lang="en-US" sz="2800" u="none">
                <a:solidFill>
                  <a:schemeClr val="dk1"/>
                </a:solidFill>
                <a:latin typeface="Times New Roman"/>
                <a:ea typeface="Times New Roman"/>
                <a:cs typeface="Times New Roman"/>
                <a:sym typeface="Times New Roman"/>
              </a:rPr>
              <a:t> of this protocol is </a:t>
            </a:r>
            <a:r>
              <a:rPr b="1" i="0" lang="en-US" sz="2800" u="none">
                <a:solidFill>
                  <a:srgbClr val="92D050"/>
                </a:solidFill>
                <a:latin typeface="Times New Roman"/>
                <a:ea typeface="Times New Roman"/>
                <a:cs typeface="Times New Roman"/>
                <a:sym typeface="Times New Roman"/>
              </a:rPr>
              <a:t>more</a:t>
            </a:r>
            <a:r>
              <a:rPr b="0" i="0" lang="en-US" sz="2800" u="none">
                <a:solidFill>
                  <a:schemeClr val="dk1"/>
                </a:solidFill>
                <a:latin typeface="Times New Roman"/>
                <a:ea typeface="Times New Roman"/>
                <a:cs typeface="Times New Roman"/>
                <a:sym typeface="Times New Roman"/>
              </a:rPr>
              <a:t>.</a:t>
            </a:r>
            <a:endParaRPr/>
          </a:p>
          <a:p>
            <a:pPr indent="-342900" lvl="0" marL="342900" marR="0" rtl="0" algn="just">
              <a:lnSpc>
                <a:spcPct val="100000"/>
              </a:lnSpc>
              <a:spcBef>
                <a:spcPts val="560"/>
              </a:spcBef>
              <a:spcAft>
                <a:spcPts val="0"/>
              </a:spcAft>
              <a:buClr>
                <a:schemeClr val="dk1"/>
              </a:buClr>
              <a:buSzPts val="2800"/>
              <a:buFont typeface="Arial"/>
              <a:buChar char="•"/>
            </a:pPr>
            <a:r>
              <a:rPr b="0" i="0" lang="en-US" sz="2800" u="none">
                <a:solidFill>
                  <a:schemeClr val="dk1"/>
                </a:solidFill>
                <a:latin typeface="Times New Roman"/>
                <a:ea typeface="Times New Roman"/>
                <a:cs typeface="Times New Roman"/>
                <a:sym typeface="Times New Roman"/>
              </a:rPr>
              <a:t>The </a:t>
            </a:r>
            <a:r>
              <a:rPr b="1" i="0" lang="en-US" sz="2800" u="none">
                <a:solidFill>
                  <a:srgbClr val="92D050"/>
                </a:solidFill>
                <a:latin typeface="Times New Roman"/>
                <a:ea typeface="Times New Roman"/>
                <a:cs typeface="Times New Roman"/>
                <a:sym typeface="Times New Roman"/>
              </a:rPr>
              <a:t>waiting time</a:t>
            </a:r>
            <a:r>
              <a:rPr b="0" i="0" lang="en-US" sz="2800" u="none">
                <a:solidFill>
                  <a:schemeClr val="dk1"/>
                </a:solidFill>
                <a:latin typeface="Times New Roman"/>
                <a:ea typeface="Times New Roman"/>
                <a:cs typeface="Times New Roman"/>
                <a:sym typeface="Times New Roman"/>
              </a:rPr>
              <a:t> is pretty much </a:t>
            </a:r>
            <a:r>
              <a:rPr b="1" i="0" lang="en-US" sz="2800" u="none">
                <a:solidFill>
                  <a:srgbClr val="92D050"/>
                </a:solidFill>
                <a:latin typeface="Times New Roman"/>
                <a:ea typeface="Times New Roman"/>
                <a:cs typeface="Times New Roman"/>
                <a:sym typeface="Times New Roman"/>
              </a:rPr>
              <a:t>low</a:t>
            </a:r>
            <a:r>
              <a:rPr b="0" i="0" lang="en-US" sz="2800" u="none">
                <a:solidFill>
                  <a:schemeClr val="dk1"/>
                </a:solidFill>
                <a:latin typeface="Times New Roman"/>
                <a:ea typeface="Times New Roman"/>
                <a:cs typeface="Times New Roman"/>
                <a:sym typeface="Times New Roman"/>
              </a:rPr>
              <a:t> in this protocol.</a:t>
            </a:r>
            <a:endParaRPr/>
          </a:p>
          <a:p>
            <a:pPr indent="-342900" lvl="0" marL="342900" marR="0" rtl="0" algn="just">
              <a:lnSpc>
                <a:spcPct val="100000"/>
              </a:lnSpc>
              <a:spcBef>
                <a:spcPts val="560"/>
              </a:spcBef>
              <a:spcAft>
                <a:spcPts val="0"/>
              </a:spcAft>
              <a:buClr>
                <a:schemeClr val="dk1"/>
              </a:buClr>
              <a:buSzPts val="2800"/>
              <a:buFont typeface="Arial"/>
              <a:buChar char="•"/>
            </a:pPr>
            <a:r>
              <a:rPr b="0" i="0" lang="en-US" sz="2800" u="none">
                <a:solidFill>
                  <a:schemeClr val="dk1"/>
                </a:solidFill>
                <a:latin typeface="Times New Roman"/>
                <a:ea typeface="Times New Roman"/>
                <a:cs typeface="Times New Roman"/>
                <a:sym typeface="Times New Roman"/>
              </a:rPr>
              <a:t>With the help of this protocol, the timer can be set for many frames.</a:t>
            </a:r>
            <a:endParaRPr/>
          </a:p>
          <a:p>
            <a:pPr indent="-342900" lvl="0" marL="342900" marR="0" rtl="0" algn="just">
              <a:lnSpc>
                <a:spcPct val="100000"/>
              </a:lnSpc>
              <a:spcBef>
                <a:spcPts val="560"/>
              </a:spcBef>
              <a:spcAft>
                <a:spcPts val="0"/>
              </a:spcAft>
              <a:buClr>
                <a:schemeClr val="dk1"/>
              </a:buClr>
              <a:buSzPts val="2800"/>
              <a:buFont typeface="Arial"/>
              <a:buChar char="•"/>
            </a:pPr>
            <a:r>
              <a:rPr b="0" i="0" lang="en-US" sz="2800" u="none">
                <a:solidFill>
                  <a:schemeClr val="dk1"/>
                </a:solidFill>
                <a:latin typeface="Times New Roman"/>
                <a:ea typeface="Times New Roman"/>
                <a:cs typeface="Times New Roman"/>
                <a:sym typeface="Times New Roman"/>
              </a:rPr>
              <a:t>Also, the sender can send </a:t>
            </a:r>
            <a:r>
              <a:rPr b="1" i="0" lang="en-US" sz="2800" u="none">
                <a:solidFill>
                  <a:srgbClr val="92D050"/>
                </a:solidFill>
                <a:latin typeface="Times New Roman"/>
                <a:ea typeface="Times New Roman"/>
                <a:cs typeface="Times New Roman"/>
                <a:sym typeface="Times New Roman"/>
              </a:rPr>
              <a:t>many frames at a time</a:t>
            </a:r>
            <a:endParaRPr/>
          </a:p>
          <a:p>
            <a:pPr indent="-342900" lvl="0" marL="342900" marR="0" rtl="0" algn="just">
              <a:lnSpc>
                <a:spcPct val="100000"/>
              </a:lnSpc>
              <a:spcBef>
                <a:spcPts val="560"/>
              </a:spcBef>
              <a:spcAft>
                <a:spcPts val="0"/>
              </a:spcAft>
              <a:buClr>
                <a:schemeClr val="dk1"/>
              </a:buClr>
              <a:buSzPts val="2800"/>
              <a:buFont typeface="Arial"/>
              <a:buChar char="•"/>
            </a:pPr>
            <a:r>
              <a:rPr b="0" i="0" lang="en-US" sz="2800" u="none">
                <a:solidFill>
                  <a:schemeClr val="dk1"/>
                </a:solidFill>
                <a:latin typeface="Times New Roman"/>
                <a:ea typeface="Times New Roman"/>
                <a:cs typeface="Times New Roman"/>
                <a:sym typeface="Times New Roman"/>
              </a:rPr>
              <a:t>It is a </a:t>
            </a:r>
            <a:r>
              <a:rPr b="1" i="0" lang="en-US" sz="2800" u="none">
                <a:solidFill>
                  <a:srgbClr val="92D050"/>
                </a:solidFill>
                <a:latin typeface="Times New Roman"/>
                <a:ea typeface="Times New Roman"/>
                <a:cs typeface="Times New Roman"/>
                <a:sym typeface="Times New Roman"/>
              </a:rPr>
              <a:t>more efficient </a:t>
            </a:r>
            <a:r>
              <a:rPr b="0" i="0" lang="en-US" sz="2800" u="none">
                <a:solidFill>
                  <a:schemeClr val="dk1"/>
                </a:solidFill>
                <a:latin typeface="Times New Roman"/>
                <a:ea typeface="Times New Roman"/>
                <a:cs typeface="Times New Roman"/>
                <a:sym typeface="Times New Roman"/>
              </a:rPr>
              <a:t>use of a connection than Stop-and-wait ARQ</a:t>
            </a:r>
            <a:endParaRPr/>
          </a:p>
          <a:p>
            <a:pPr indent="-342900" lvl="0" marL="342900" marR="0" rtl="0" algn="just">
              <a:lnSpc>
                <a:spcPct val="100000"/>
              </a:lnSpc>
              <a:spcBef>
                <a:spcPts val="560"/>
              </a:spcBef>
              <a:spcAft>
                <a:spcPts val="0"/>
              </a:spcAft>
              <a:buClr>
                <a:schemeClr val="dk1"/>
              </a:buClr>
              <a:buSzPts val="2800"/>
              <a:buFont typeface="Arial"/>
              <a:buNone/>
            </a:pPr>
            <a:br>
              <a:rPr b="0" i="0" lang="en-US" sz="2800" u="none">
                <a:solidFill>
                  <a:schemeClr val="dk1"/>
                </a:solidFill>
                <a:latin typeface="Times New Roman"/>
                <a:ea typeface="Times New Roman"/>
                <a:cs typeface="Times New Roman"/>
                <a:sym typeface="Times New Roman"/>
              </a:rPr>
            </a:b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6"/>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Go-Back-N Protocol</a:t>
            </a:r>
            <a:endParaRPr/>
          </a:p>
        </p:txBody>
      </p:sp>
      <p:sp>
        <p:nvSpPr>
          <p:cNvPr id="291" name="Google Shape;291;p26"/>
          <p:cNvSpPr txBox="1"/>
          <p:nvPr>
            <p:ph idx="1" type="body"/>
          </p:nvPr>
        </p:nvSpPr>
        <p:spPr>
          <a:xfrm>
            <a:off x="457200" y="914400"/>
            <a:ext cx="8229600" cy="5410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Arial"/>
              <a:buNone/>
            </a:pPr>
            <a:r>
              <a:rPr b="1" i="0" lang="en-US" sz="2800" u="none">
                <a:solidFill>
                  <a:schemeClr val="dk1"/>
                </a:solidFill>
                <a:latin typeface="Times New Roman"/>
                <a:ea typeface="Times New Roman"/>
                <a:cs typeface="Times New Roman"/>
                <a:sym typeface="Times New Roman"/>
              </a:rPr>
              <a:t>Disadvantages:</a:t>
            </a:r>
            <a:endParaRPr/>
          </a:p>
          <a:p>
            <a:pPr indent="-342900" lvl="0" marL="342900" marR="0" rtl="0" algn="just">
              <a:lnSpc>
                <a:spcPct val="100000"/>
              </a:lnSpc>
              <a:spcBef>
                <a:spcPts val="560"/>
              </a:spcBef>
              <a:spcAft>
                <a:spcPts val="0"/>
              </a:spcAft>
              <a:buClr>
                <a:schemeClr val="dk1"/>
              </a:buClr>
              <a:buSzPts val="2800"/>
              <a:buFont typeface="Arial"/>
              <a:buChar char="•"/>
            </a:pPr>
            <a:r>
              <a:rPr b="0" i="0" lang="en-US" sz="2800" u="none">
                <a:solidFill>
                  <a:schemeClr val="dk1"/>
                </a:solidFill>
                <a:latin typeface="Times New Roman"/>
                <a:ea typeface="Times New Roman"/>
                <a:cs typeface="Times New Roman"/>
                <a:sym typeface="Times New Roman"/>
              </a:rPr>
              <a:t>Buffer requirements</a:t>
            </a:r>
            <a:endParaRPr/>
          </a:p>
          <a:p>
            <a:pPr indent="-342900" lvl="0" marL="342900" marR="0" rtl="0" algn="just">
              <a:lnSpc>
                <a:spcPct val="100000"/>
              </a:lnSpc>
              <a:spcBef>
                <a:spcPts val="560"/>
              </a:spcBef>
              <a:spcAft>
                <a:spcPts val="0"/>
              </a:spcAft>
              <a:buClr>
                <a:schemeClr val="dk1"/>
              </a:buClr>
              <a:buSzPts val="2800"/>
              <a:buFont typeface="Arial"/>
              <a:buChar char="•"/>
            </a:pPr>
            <a:r>
              <a:rPr b="0" i="0" lang="en-US" sz="2800" u="none">
                <a:solidFill>
                  <a:schemeClr val="dk1"/>
                </a:solidFill>
                <a:latin typeface="Times New Roman"/>
                <a:ea typeface="Times New Roman"/>
                <a:cs typeface="Times New Roman"/>
                <a:sym typeface="Times New Roman"/>
              </a:rPr>
              <a:t>Transmitter needs to store last N packets</a:t>
            </a:r>
            <a:endParaRPr/>
          </a:p>
          <a:p>
            <a:pPr indent="-342900" lvl="0" marL="342900" marR="0" rtl="0" algn="just">
              <a:lnSpc>
                <a:spcPct val="100000"/>
              </a:lnSpc>
              <a:spcBef>
                <a:spcPts val="560"/>
              </a:spcBef>
              <a:spcAft>
                <a:spcPts val="0"/>
              </a:spcAft>
              <a:buClr>
                <a:schemeClr val="dk1"/>
              </a:buClr>
              <a:buSzPts val="2800"/>
              <a:buFont typeface="Arial"/>
              <a:buChar char="•"/>
            </a:pPr>
            <a:r>
              <a:rPr b="0" i="0" lang="en-US" sz="2800" u="none">
                <a:solidFill>
                  <a:schemeClr val="dk1"/>
                </a:solidFill>
                <a:latin typeface="Times New Roman"/>
                <a:ea typeface="Times New Roman"/>
                <a:cs typeface="Times New Roman"/>
                <a:sym typeface="Times New Roman"/>
              </a:rPr>
              <a:t>Scheme is inefficient when delay is large and data transmission rate is high</a:t>
            </a:r>
            <a:endParaRPr/>
          </a:p>
          <a:p>
            <a:pPr indent="-342900" lvl="0" marL="342900" marR="0" rtl="0" algn="just">
              <a:lnSpc>
                <a:spcPct val="100000"/>
              </a:lnSpc>
              <a:spcBef>
                <a:spcPts val="560"/>
              </a:spcBef>
              <a:spcAft>
                <a:spcPts val="0"/>
              </a:spcAft>
              <a:buClr>
                <a:schemeClr val="dk1"/>
              </a:buClr>
              <a:buSzPts val="2800"/>
              <a:buFont typeface="Arial"/>
              <a:buChar char="•"/>
            </a:pPr>
            <a:r>
              <a:rPr b="0" i="0" lang="en-US" sz="2800" u="none">
                <a:solidFill>
                  <a:schemeClr val="dk1"/>
                </a:solidFill>
                <a:latin typeface="Times New Roman"/>
                <a:ea typeface="Times New Roman"/>
                <a:cs typeface="Times New Roman"/>
                <a:sym typeface="Times New Roman"/>
              </a:rPr>
              <a:t>Unnecessary retransmission of many error free packets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7"/>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Go-Back-N Protocol</a:t>
            </a:r>
            <a:endParaRPr/>
          </a:p>
        </p:txBody>
      </p:sp>
      <p:sp>
        <p:nvSpPr>
          <p:cNvPr id="297" name="Google Shape;297;p27"/>
          <p:cNvSpPr txBox="1"/>
          <p:nvPr>
            <p:ph idx="1" type="body"/>
          </p:nvPr>
        </p:nvSpPr>
        <p:spPr>
          <a:xfrm>
            <a:off x="76200" y="844550"/>
            <a:ext cx="8991600" cy="540385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3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Sender has to buffer all unacknowledged packets, because they may require retransmission.</a:t>
            </a:r>
            <a:endParaRPr/>
          </a:p>
          <a:p>
            <a:pPr indent="-342900" lvl="0" marL="342900" marR="0" rtl="0" algn="just">
              <a:lnSpc>
                <a:spcPct val="13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Receiver may be able to accept out-of-order packets, but only up to its buffer limits.</a:t>
            </a:r>
            <a:endParaRPr/>
          </a:p>
          <a:p>
            <a:pPr indent="-342900" lvl="0" marL="342900" marR="0" rtl="0" algn="just">
              <a:lnSpc>
                <a:spcPct val="13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The sender needs to set timers in order to know when to retransmit a packet that may have been lost</a:t>
            </a:r>
            <a:endParaRPr/>
          </a:p>
          <a:p>
            <a:pPr indent="-342900" lvl="0" marL="342900" marR="0" rtl="0" algn="just">
              <a:lnSpc>
                <a:spcPct val="130000"/>
              </a:lnSpc>
              <a:spcBef>
                <a:spcPts val="0"/>
              </a:spcBef>
              <a:spcAft>
                <a:spcPts val="0"/>
              </a:spcAft>
              <a:buClr>
                <a:schemeClr val="dk1"/>
              </a:buClr>
              <a:buSzPts val="2400"/>
              <a:buFont typeface="Arial"/>
              <a:buNone/>
            </a:pPr>
            <a:r>
              <a:rPr b="0" i="0" lang="en-US" sz="2400" u="none">
                <a:solidFill>
                  <a:schemeClr val="dk1"/>
                </a:solidFill>
                <a:latin typeface="Times New Roman"/>
                <a:ea typeface="Times New Roman"/>
                <a:cs typeface="Times New Roman"/>
                <a:sym typeface="Times New Roman"/>
              </a:rPr>
              <a:t>NOTE:</a:t>
            </a:r>
            <a:endParaRPr/>
          </a:p>
          <a:p>
            <a:pPr indent="-342900" lvl="0" marL="342900" marR="0" rtl="0" algn="just">
              <a:lnSpc>
                <a:spcPct val="130000"/>
              </a:lnSpc>
              <a:spcBef>
                <a:spcPts val="0"/>
              </a:spcBef>
              <a:spcAft>
                <a:spcPts val="0"/>
              </a:spcAft>
              <a:buClr>
                <a:schemeClr val="dk1"/>
              </a:buClr>
              <a:buSzPts val="2400"/>
              <a:buFont typeface="Arial"/>
              <a:buAutoNum type="arabicParenR"/>
            </a:pPr>
            <a:r>
              <a:rPr b="0" i="0" lang="en-US" sz="2400" u="none">
                <a:solidFill>
                  <a:schemeClr val="dk1"/>
                </a:solidFill>
                <a:latin typeface="Times New Roman"/>
                <a:ea typeface="Times New Roman"/>
                <a:cs typeface="Times New Roman"/>
                <a:sym typeface="Times New Roman"/>
              </a:rPr>
              <a:t>STOP &amp; WAIT: It is a special case of Go-Back-N ARQ where size of send windows is 1.</a:t>
            </a:r>
            <a:endParaRPr/>
          </a:p>
          <a:p>
            <a:pPr indent="-342900" lvl="0" marL="342900" marR="0" rtl="0" algn="just">
              <a:lnSpc>
                <a:spcPct val="130000"/>
              </a:lnSpc>
              <a:spcBef>
                <a:spcPts val="0"/>
              </a:spcBef>
              <a:spcAft>
                <a:spcPts val="0"/>
              </a:spcAft>
              <a:buClr>
                <a:schemeClr val="dk1"/>
              </a:buClr>
              <a:buSzPts val="2400"/>
              <a:buFont typeface="Arial"/>
              <a:buAutoNum type="arabicParenR"/>
            </a:pPr>
            <a:r>
              <a:rPr b="0" i="0" lang="en-US" sz="2400" u="none">
                <a:solidFill>
                  <a:schemeClr val="dk1"/>
                </a:solidFill>
                <a:latin typeface="Times New Roman"/>
                <a:ea typeface="Times New Roman"/>
                <a:cs typeface="Times New Roman"/>
                <a:sym typeface="Times New Roman"/>
              </a:rPr>
              <a:t>In Go-Back-N ARQ, if size of sending window is one, then it is STOP &amp; WAIT ARQ.</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8"/>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Selective Repeat Protocol</a:t>
            </a:r>
            <a:endParaRPr/>
          </a:p>
        </p:txBody>
      </p:sp>
      <p:sp>
        <p:nvSpPr>
          <p:cNvPr id="303" name="Google Shape;303;p28"/>
          <p:cNvSpPr txBox="1"/>
          <p:nvPr>
            <p:ph idx="1" type="body"/>
          </p:nvPr>
        </p:nvSpPr>
        <p:spPr>
          <a:xfrm>
            <a:off x="457200" y="838200"/>
            <a:ext cx="8458200" cy="5410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30000"/>
              </a:lnSpc>
              <a:spcBef>
                <a:spcPts val="0"/>
              </a:spcBef>
              <a:spcAft>
                <a:spcPts val="0"/>
              </a:spcAft>
              <a:buClr>
                <a:schemeClr val="dk1"/>
              </a:buClr>
              <a:buSzPts val="2400"/>
              <a:buFont typeface="Arial"/>
              <a:buNone/>
            </a:pPr>
            <a:r>
              <a:rPr b="1" i="0" lang="en-US" sz="2400" u="none">
                <a:solidFill>
                  <a:schemeClr val="dk1"/>
                </a:solidFill>
                <a:latin typeface="Times New Roman"/>
                <a:ea typeface="Times New Roman"/>
                <a:cs typeface="Times New Roman"/>
                <a:sym typeface="Times New Roman"/>
              </a:rPr>
              <a:t>Selective Repeat Protocol:</a:t>
            </a:r>
            <a:endParaRPr/>
          </a:p>
          <a:p>
            <a:pPr indent="-342900" lvl="0" marL="342900" marR="0" rtl="0" algn="just">
              <a:lnSpc>
                <a:spcPct val="130000"/>
              </a:lnSpc>
              <a:spcBef>
                <a:spcPts val="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Selective repeat protocol, also called Selective Repeat ARQ (Automatic Repeat reQuest), is a data link layer protocol that uses sliding window method for reliable delivery of data frames. </a:t>
            </a:r>
            <a:endParaRPr/>
          </a:p>
          <a:p>
            <a:pPr indent="-342900" lvl="0" marL="342900" marR="0" rtl="0" algn="just">
              <a:lnSpc>
                <a:spcPct val="130000"/>
              </a:lnSpc>
              <a:spcBef>
                <a:spcPts val="0"/>
              </a:spcBef>
              <a:spcAft>
                <a:spcPts val="0"/>
              </a:spcAft>
              <a:buClr>
                <a:srgbClr val="92D050"/>
              </a:buClr>
              <a:buSzPts val="1800"/>
              <a:buFont typeface="Arial"/>
              <a:buChar char="•"/>
            </a:pPr>
            <a:r>
              <a:rPr b="1" i="0" lang="en-US" sz="1800" u="none">
                <a:solidFill>
                  <a:srgbClr val="92D050"/>
                </a:solidFill>
                <a:latin typeface="Times New Roman"/>
                <a:ea typeface="Times New Roman"/>
                <a:cs typeface="Times New Roman"/>
                <a:sym typeface="Times New Roman"/>
              </a:rPr>
              <a:t>Only the erroneous or lost frames </a:t>
            </a:r>
            <a:r>
              <a:rPr b="0" i="0" lang="en-US" sz="1800" u="none">
                <a:solidFill>
                  <a:schemeClr val="dk1"/>
                </a:solidFill>
                <a:latin typeface="Times New Roman"/>
                <a:ea typeface="Times New Roman"/>
                <a:cs typeface="Times New Roman"/>
                <a:sym typeface="Times New Roman"/>
              </a:rPr>
              <a:t>are retransmitted, while the good frames are received and buffered.</a:t>
            </a:r>
            <a:endParaRPr/>
          </a:p>
          <a:p>
            <a:pPr indent="-342900" lvl="0" marL="342900" marR="0" rtl="0" algn="just">
              <a:lnSpc>
                <a:spcPct val="130000"/>
              </a:lnSpc>
              <a:spcBef>
                <a:spcPts val="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It uses </a:t>
            </a:r>
            <a:r>
              <a:rPr b="1" i="0" lang="en-US" sz="1800" u="none">
                <a:solidFill>
                  <a:srgbClr val="92D050"/>
                </a:solidFill>
                <a:latin typeface="Times New Roman"/>
                <a:ea typeface="Times New Roman"/>
                <a:cs typeface="Times New Roman"/>
                <a:sym typeface="Times New Roman"/>
              </a:rPr>
              <a:t>two windows of equal size</a:t>
            </a:r>
            <a:r>
              <a:rPr b="0" i="0" lang="en-US" sz="1800" u="none">
                <a:solidFill>
                  <a:schemeClr val="dk1"/>
                </a:solidFill>
                <a:latin typeface="Times New Roman"/>
                <a:ea typeface="Times New Roman"/>
                <a:cs typeface="Times New Roman"/>
                <a:sym typeface="Times New Roman"/>
              </a:rPr>
              <a:t>: a sending window that stores the frames to be sent and a receiving window that stores the frames receive by the receiver. </a:t>
            </a:r>
            <a:endParaRPr/>
          </a:p>
          <a:p>
            <a:pPr indent="-342900" lvl="0" marL="342900" marR="0" rtl="0" algn="just">
              <a:lnSpc>
                <a:spcPct val="130000"/>
              </a:lnSpc>
              <a:spcBef>
                <a:spcPts val="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The size is half the maximum sequence number of the frame. For example, if the sequence number is from 0 – 15, the window size will be 8.</a:t>
            </a:r>
            <a:endParaRPr/>
          </a:p>
          <a:p>
            <a:pPr indent="-342900" lvl="0" marL="342900" marR="0" rtl="0" algn="just">
              <a:lnSpc>
                <a:spcPct val="130000"/>
              </a:lnSpc>
              <a:spcBef>
                <a:spcPts val="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a:t>
            </a:r>
            <a:r>
              <a:rPr b="0" i="0" lang="en-US" sz="1800" u="none">
                <a:solidFill>
                  <a:srgbClr val="00B050"/>
                </a:solidFill>
                <a:latin typeface="Times New Roman"/>
                <a:ea typeface="Times New Roman"/>
                <a:cs typeface="Times New Roman"/>
                <a:sym typeface="Times New Roman"/>
              </a:rPr>
              <a:t>resends only selective packets</a:t>
            </a:r>
            <a:r>
              <a:rPr b="0" i="0" lang="en-US" sz="1800" u="none">
                <a:solidFill>
                  <a:schemeClr val="dk1"/>
                </a:solidFill>
                <a:latin typeface="Times New Roman"/>
                <a:ea typeface="Times New Roman"/>
                <a:cs typeface="Times New Roman"/>
                <a:sym typeface="Times New Roman"/>
              </a:rPr>
              <a:t>, those that are actually </a:t>
            </a:r>
            <a:r>
              <a:rPr b="0" i="0" lang="en-US" sz="1800" u="none">
                <a:solidFill>
                  <a:srgbClr val="00B050"/>
                </a:solidFill>
                <a:latin typeface="Times New Roman"/>
                <a:ea typeface="Times New Roman"/>
                <a:cs typeface="Times New Roman"/>
                <a:sym typeface="Times New Roman"/>
              </a:rPr>
              <a:t>lost.</a:t>
            </a:r>
            <a:endParaRPr/>
          </a:p>
          <a:p>
            <a:pPr indent="-342900" lvl="0" marL="342900" marR="0" rtl="0" algn="just">
              <a:lnSpc>
                <a:spcPct val="130000"/>
              </a:lnSpc>
              <a:spcBef>
                <a:spcPts val="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﻿An acknowledgment number defines the </a:t>
            </a:r>
            <a:r>
              <a:rPr b="0" i="0" lang="en-US" sz="1800" u="none">
                <a:solidFill>
                  <a:srgbClr val="00B050"/>
                </a:solidFill>
                <a:latin typeface="Times New Roman"/>
                <a:ea typeface="Times New Roman"/>
                <a:cs typeface="Times New Roman"/>
                <a:sym typeface="Times New Roman"/>
              </a:rPr>
              <a:t>sequence number of the error-free packet</a:t>
            </a:r>
            <a:r>
              <a:rPr b="0" i="0" lang="en-US" sz="1800" u="none">
                <a:solidFill>
                  <a:schemeClr val="dk1"/>
                </a:solidFill>
                <a:latin typeface="Times New Roman"/>
                <a:ea typeface="Times New Roman"/>
                <a:cs typeface="Times New Roman"/>
                <a:sym typeface="Times New Roman"/>
              </a:rPr>
              <a:t> received</a:t>
            </a:r>
            <a:endParaRPr/>
          </a:p>
          <a:p>
            <a:pPr indent="-228600" lvl="0" marL="342900" marR="0" rtl="0" algn="l">
              <a:spcBef>
                <a:spcPts val="360"/>
              </a:spcBef>
              <a:spcAft>
                <a:spcPts val="0"/>
              </a:spcAft>
              <a:buClr>
                <a:schemeClr val="dk1"/>
              </a:buClr>
              <a:buSzPts val="1800"/>
              <a:buFont typeface="Arial"/>
              <a:buNone/>
            </a:pPr>
            <a:r>
              <a:t/>
            </a:r>
            <a:endParaRPr b="0" i="0" sz="1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9"/>
          <p:cNvSpPr txBox="1"/>
          <p:nvPr>
            <p:ph type="title"/>
          </p:nvPr>
        </p:nvSpPr>
        <p:spPr>
          <a:xfrm>
            <a:off x="0" y="0"/>
            <a:ext cx="5486400" cy="914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Transport Layer Protocols</a:t>
            </a:r>
            <a:endParaRPr/>
          </a:p>
        </p:txBody>
      </p:sp>
      <p:sp>
        <p:nvSpPr>
          <p:cNvPr id="309" name="Google Shape;309;p29"/>
          <p:cNvSpPr txBox="1"/>
          <p:nvPr>
            <p:ph idx="1" type="body"/>
          </p:nvPr>
        </p:nvSpPr>
        <p:spPr>
          <a:xfrm>
            <a:off x="0" y="901700"/>
            <a:ext cx="8961437" cy="5689600"/>
          </a:xfrm>
          <a:prstGeom prst="rect">
            <a:avLst/>
          </a:prstGeom>
          <a:noFill/>
          <a:ln>
            <a:noFill/>
          </a:ln>
        </p:spPr>
        <p:txBody>
          <a:bodyPr anchorCtr="0" anchor="t" bIns="45700" lIns="91425" spcFirstLastPara="1" rIns="91425" wrap="square" tIns="45700">
            <a:noAutofit/>
          </a:bodyPr>
          <a:lstStyle/>
          <a:p>
            <a:pPr indent="0" lvl="0" marL="114300" rtl="0" algn="just">
              <a:lnSpc>
                <a:spcPct val="90000"/>
              </a:lnSpc>
              <a:spcBef>
                <a:spcPts val="0"/>
              </a:spcBef>
              <a:spcAft>
                <a:spcPts val="0"/>
              </a:spcAft>
              <a:buClr>
                <a:schemeClr val="dk1"/>
              </a:buClr>
              <a:buSzPts val="2000"/>
              <a:buNone/>
            </a:pPr>
            <a:r>
              <a:rPr b="0" i="0" lang="en-US" sz="2000" u="none">
                <a:solidFill>
                  <a:schemeClr val="dk1"/>
                </a:solidFill>
                <a:latin typeface="Times New Roman"/>
                <a:ea typeface="Times New Roman"/>
                <a:cs typeface="Times New Roman"/>
                <a:sym typeface="Times New Roman"/>
              </a:rPr>
              <a:t>2) Selective-Repeat Protocol </a:t>
            </a:r>
            <a:endParaRPr/>
          </a:p>
          <a:p>
            <a:pPr indent="-215900" lvl="0" marL="342900" rtl="0" algn="l">
              <a:spcBef>
                <a:spcPts val="400"/>
              </a:spcBef>
              <a:spcAft>
                <a:spcPts val="0"/>
              </a:spcAft>
              <a:buClr>
                <a:schemeClr val="dk1"/>
              </a:buClr>
              <a:buSzPts val="2000"/>
              <a:buNone/>
            </a:pPr>
            <a:r>
              <a:t/>
            </a:r>
            <a:endParaRPr b="0" i="0" sz="2000" u="none">
              <a:solidFill>
                <a:schemeClr val="dk1"/>
              </a:solidFill>
              <a:latin typeface="Times New Roman"/>
              <a:ea typeface="Times New Roman"/>
              <a:cs typeface="Times New Roman"/>
              <a:sym typeface="Times New Roman"/>
            </a:endParaRPr>
          </a:p>
        </p:txBody>
      </p:sp>
      <p:pic>
        <p:nvPicPr>
          <p:cNvPr id="310" name="Google Shape;310;p29"/>
          <p:cNvPicPr preferRelativeResize="0"/>
          <p:nvPr/>
        </p:nvPicPr>
        <p:blipFill rotWithShape="1">
          <a:blip r:embed="rId3">
            <a:alphaModFix/>
          </a:blip>
          <a:srcRect b="0" l="0" r="0" t="0"/>
          <a:stretch/>
        </p:blipFill>
        <p:spPr>
          <a:xfrm>
            <a:off x="862012" y="1814512"/>
            <a:ext cx="7392987" cy="3482975"/>
          </a:xfrm>
          <a:prstGeom prst="rect">
            <a:avLst/>
          </a:prstGeom>
          <a:noFill/>
          <a:ln>
            <a:noFill/>
          </a:ln>
        </p:spPr>
      </p:pic>
      <p:sp>
        <p:nvSpPr>
          <p:cNvPr id="311" name="Google Shape;311;p29"/>
          <p:cNvSpPr txBox="1"/>
          <p:nvPr/>
        </p:nvSpPr>
        <p:spPr>
          <a:xfrm>
            <a:off x="2538412" y="5919787"/>
            <a:ext cx="3657600" cy="395287"/>
          </a:xfrm>
          <a:prstGeom prst="rect">
            <a:avLst/>
          </a:prstGeom>
          <a:noFill/>
          <a:ln>
            <a:noFill/>
          </a:ln>
        </p:spPr>
        <p:txBody>
          <a:bodyPr anchorCtr="0" anchor="t" bIns="45700" lIns="91425" spcFirstLastPara="1" rIns="91425" wrap="square" tIns="45700">
            <a:spAutoFit/>
          </a:bodyPr>
          <a:lstStyle/>
          <a:p>
            <a:pPr indent="0" lvl="1" marL="11112" marR="0" rtl="0" algn="ctr">
              <a:lnSpc>
                <a:spcPct val="12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13. Selective- Repeat Protocol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Categorization of protocols</a:t>
            </a:r>
            <a:endParaRPr/>
          </a:p>
        </p:txBody>
      </p:sp>
      <p:pic>
        <p:nvPicPr>
          <p:cNvPr id="121" name="Google Shape;121;p3"/>
          <p:cNvPicPr preferRelativeResize="0"/>
          <p:nvPr/>
        </p:nvPicPr>
        <p:blipFill rotWithShape="1">
          <a:blip r:embed="rId3">
            <a:alphaModFix/>
          </a:blip>
          <a:srcRect b="0" l="0" r="0" t="0"/>
          <a:stretch/>
        </p:blipFill>
        <p:spPr>
          <a:xfrm>
            <a:off x="180975" y="1349375"/>
            <a:ext cx="8782050" cy="4495800"/>
          </a:xfrm>
          <a:prstGeom prst="rect">
            <a:avLst/>
          </a:prstGeom>
          <a:noFill/>
          <a:ln>
            <a:noFill/>
          </a:ln>
        </p:spPr>
      </p:pic>
      <p:sp>
        <p:nvSpPr>
          <p:cNvPr id="122" name="Google Shape;122;p3"/>
          <p:cNvSpPr txBox="1"/>
          <p:nvPr/>
        </p:nvSpPr>
        <p:spPr>
          <a:xfrm>
            <a:off x="2667000" y="5845175"/>
            <a:ext cx="4572000" cy="3381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Figure 1. Categorization of Protocols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0"/>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Selective Repeat Protocol</a:t>
            </a:r>
            <a:endParaRPr/>
          </a:p>
        </p:txBody>
      </p:sp>
      <p:sp>
        <p:nvSpPr>
          <p:cNvPr id="317" name="Google Shape;317;p30"/>
          <p:cNvSpPr txBox="1"/>
          <p:nvPr>
            <p:ph idx="1" type="body"/>
          </p:nvPr>
        </p:nvSpPr>
        <p:spPr>
          <a:xfrm>
            <a:off x="457200" y="1219200"/>
            <a:ext cx="8229600" cy="46783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600"/>
              <a:buFont typeface="Arial"/>
              <a:buChar char="•"/>
            </a:pPr>
            <a:r>
              <a:rPr b="0" i="0" lang="en-US" sz="2600" u="none">
                <a:solidFill>
                  <a:schemeClr val="dk1"/>
                </a:solidFill>
                <a:latin typeface="Times New Roman"/>
                <a:ea typeface="Times New Roman"/>
                <a:cs typeface="Times New Roman"/>
                <a:sym typeface="Times New Roman"/>
              </a:rPr>
              <a:t>Go-Back-N ARQ inefficient because </a:t>
            </a:r>
            <a:r>
              <a:rPr b="0" i="1" lang="en-US" sz="2600" u="none">
                <a:solidFill>
                  <a:schemeClr val="dk1"/>
                </a:solidFill>
                <a:latin typeface="Times New Roman"/>
                <a:ea typeface="Times New Roman"/>
                <a:cs typeface="Times New Roman"/>
                <a:sym typeface="Times New Roman"/>
              </a:rPr>
              <a:t>multiple</a:t>
            </a:r>
            <a:r>
              <a:rPr b="0" i="0" lang="en-US" sz="2600" u="none">
                <a:solidFill>
                  <a:schemeClr val="dk1"/>
                </a:solidFill>
                <a:latin typeface="Times New Roman"/>
                <a:ea typeface="Times New Roman"/>
                <a:cs typeface="Times New Roman"/>
                <a:sym typeface="Times New Roman"/>
              </a:rPr>
              <a:t> frames are resent when errors or losses occur</a:t>
            </a:r>
            <a:endParaRPr/>
          </a:p>
          <a:p>
            <a:pPr indent="-342900" lvl="0" marL="342900" marR="0" rtl="0" algn="just">
              <a:lnSpc>
                <a:spcPct val="100000"/>
              </a:lnSpc>
              <a:spcBef>
                <a:spcPts val="520"/>
              </a:spcBef>
              <a:spcAft>
                <a:spcPts val="0"/>
              </a:spcAft>
              <a:buClr>
                <a:schemeClr val="dk1"/>
              </a:buClr>
              <a:buSzPts val="2600"/>
              <a:buFont typeface="Arial"/>
              <a:buChar char="•"/>
            </a:pPr>
            <a:r>
              <a:rPr b="0" i="0" lang="en-US" sz="2600" u="none">
                <a:solidFill>
                  <a:schemeClr val="dk1"/>
                </a:solidFill>
                <a:latin typeface="Times New Roman"/>
                <a:ea typeface="Times New Roman"/>
                <a:cs typeface="Times New Roman"/>
                <a:sym typeface="Times New Roman"/>
              </a:rPr>
              <a:t>Selective Repeat retransmits </a:t>
            </a:r>
            <a:r>
              <a:rPr b="0" i="1" lang="en-US" sz="2600" u="none">
                <a:solidFill>
                  <a:schemeClr val="dk1"/>
                </a:solidFill>
                <a:latin typeface="Times New Roman"/>
                <a:ea typeface="Times New Roman"/>
                <a:cs typeface="Times New Roman"/>
                <a:sym typeface="Times New Roman"/>
              </a:rPr>
              <a:t>only an individual frame</a:t>
            </a:r>
            <a:endParaRPr b="0" i="0" sz="2600" u="none">
              <a:solidFill>
                <a:schemeClr val="dk1"/>
              </a:solidFill>
              <a:latin typeface="Times New Roman"/>
              <a:ea typeface="Times New Roman"/>
              <a:cs typeface="Times New Roman"/>
              <a:sym typeface="Times New Roman"/>
            </a:endParaRPr>
          </a:p>
          <a:p>
            <a:pPr indent="-285750" lvl="1" marL="742950" marR="0" rtl="0" algn="just">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Timeout causes individual corresponding frame to be resent</a:t>
            </a:r>
            <a:endParaRPr/>
          </a:p>
          <a:p>
            <a:pPr indent="-285750" lvl="1" marL="742950" marR="0" rtl="0" algn="just">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NAK causes retransmission of oldest un-acked frame</a:t>
            </a:r>
            <a:endParaRPr/>
          </a:p>
          <a:p>
            <a:pPr indent="-342900" lvl="0" marL="342900" marR="0" rtl="0" algn="just">
              <a:lnSpc>
                <a:spcPct val="100000"/>
              </a:lnSpc>
              <a:spcBef>
                <a:spcPts val="520"/>
              </a:spcBef>
              <a:spcAft>
                <a:spcPts val="0"/>
              </a:spcAft>
              <a:buClr>
                <a:schemeClr val="dk1"/>
              </a:buClr>
              <a:buSzPts val="2600"/>
              <a:buFont typeface="Arial"/>
              <a:buChar char="•"/>
            </a:pPr>
            <a:r>
              <a:rPr b="0" i="0" lang="en-US" sz="2600" u="none">
                <a:solidFill>
                  <a:schemeClr val="dk1"/>
                </a:solidFill>
                <a:latin typeface="Times New Roman"/>
                <a:ea typeface="Times New Roman"/>
                <a:cs typeface="Times New Roman"/>
                <a:sym typeface="Times New Roman"/>
              </a:rPr>
              <a:t>Receiver maintains a </a:t>
            </a:r>
            <a:r>
              <a:rPr b="0" i="1" lang="en-US" sz="2600" u="none">
                <a:solidFill>
                  <a:schemeClr val="dk1"/>
                </a:solidFill>
                <a:latin typeface="Times New Roman"/>
                <a:ea typeface="Times New Roman"/>
                <a:cs typeface="Times New Roman"/>
                <a:sym typeface="Times New Roman"/>
              </a:rPr>
              <a:t>receive window</a:t>
            </a:r>
            <a:r>
              <a:rPr b="0" i="0" lang="en-US" sz="2600" u="none">
                <a:solidFill>
                  <a:schemeClr val="dk1"/>
                </a:solidFill>
                <a:latin typeface="Times New Roman"/>
                <a:ea typeface="Times New Roman"/>
                <a:cs typeface="Times New Roman"/>
                <a:sym typeface="Times New Roman"/>
              </a:rPr>
              <a:t> of sequence numbers that can be accepted</a:t>
            </a:r>
            <a:endParaRPr/>
          </a:p>
          <a:p>
            <a:pPr indent="-285750" lvl="1" marL="742950" marR="0" rtl="0" algn="just">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Error-free, but out-of-sequence frames with sequence numbers within the receive window are buffered </a:t>
            </a:r>
            <a:endParaRPr/>
          </a:p>
          <a:p>
            <a:pPr indent="-285750" lvl="1" marL="742950" marR="0" rtl="0" algn="just">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Arrival of frame with R</a:t>
            </a:r>
            <a:r>
              <a:rPr b="0" baseline="-25000" i="0" lang="en-US" sz="2200" u="none" cap="none" strike="noStrike">
                <a:solidFill>
                  <a:schemeClr val="dk1"/>
                </a:solidFill>
                <a:latin typeface="Times New Roman"/>
                <a:ea typeface="Times New Roman"/>
                <a:cs typeface="Times New Roman"/>
                <a:sym typeface="Times New Roman"/>
              </a:rPr>
              <a:t>next</a:t>
            </a:r>
            <a:r>
              <a:rPr b="0" i="0" lang="en-US" sz="2200" u="none" cap="none" strike="noStrike">
                <a:solidFill>
                  <a:schemeClr val="dk1"/>
                </a:solidFill>
                <a:latin typeface="Times New Roman"/>
                <a:ea typeface="Times New Roman"/>
                <a:cs typeface="Times New Roman"/>
                <a:sym typeface="Times New Roman"/>
              </a:rPr>
              <a:t> causes window to slide forward by 1 or more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1"/>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Selective Repeat Protocol</a:t>
            </a:r>
            <a:endParaRPr/>
          </a:p>
        </p:txBody>
      </p:sp>
      <p:pic>
        <p:nvPicPr>
          <p:cNvPr id="323" name="Google Shape;323;p31"/>
          <p:cNvPicPr preferRelativeResize="0"/>
          <p:nvPr>
            <p:ph idx="1" type="body"/>
          </p:nvPr>
        </p:nvPicPr>
        <p:blipFill rotWithShape="1">
          <a:blip r:embed="rId3">
            <a:alphaModFix/>
          </a:blip>
          <a:srcRect b="0" l="0" r="0" t="0"/>
          <a:stretch/>
        </p:blipFill>
        <p:spPr>
          <a:xfrm>
            <a:off x="804862" y="1066800"/>
            <a:ext cx="7534275" cy="3810000"/>
          </a:xfrm>
          <a:prstGeom prst="rect">
            <a:avLst/>
          </a:prstGeom>
          <a:noFill/>
          <a:ln>
            <a:noFill/>
          </a:ln>
        </p:spPr>
      </p:pic>
      <p:sp>
        <p:nvSpPr>
          <p:cNvPr id="324" name="Google Shape;324;p31"/>
          <p:cNvSpPr txBox="1"/>
          <p:nvPr/>
        </p:nvSpPr>
        <p:spPr>
          <a:xfrm>
            <a:off x="1343025" y="5221287"/>
            <a:ext cx="5984875" cy="395287"/>
          </a:xfrm>
          <a:prstGeom prst="rect">
            <a:avLst/>
          </a:prstGeom>
          <a:noFill/>
          <a:ln>
            <a:noFill/>
          </a:ln>
        </p:spPr>
        <p:txBody>
          <a:bodyPr anchorCtr="0" anchor="t" bIns="45700" lIns="91425" spcFirstLastPara="1" rIns="91425" wrap="square" tIns="45700">
            <a:spAutoFit/>
          </a:bodyPr>
          <a:lstStyle/>
          <a:p>
            <a:pPr indent="0" lvl="1" marL="11112" marR="0" rtl="0" algn="ctr">
              <a:lnSpc>
                <a:spcPct val="12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14. Sender Window for Selective Repeat ARQ Protocol</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2"/>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Selective Repeat Protocol</a:t>
            </a:r>
            <a:endParaRPr/>
          </a:p>
        </p:txBody>
      </p:sp>
      <p:pic>
        <p:nvPicPr>
          <p:cNvPr id="330" name="Google Shape;330;p32"/>
          <p:cNvPicPr preferRelativeResize="0"/>
          <p:nvPr/>
        </p:nvPicPr>
        <p:blipFill rotWithShape="1">
          <a:blip r:embed="rId3">
            <a:alphaModFix/>
          </a:blip>
          <a:srcRect b="0" l="0" r="0" t="0"/>
          <a:stretch/>
        </p:blipFill>
        <p:spPr>
          <a:xfrm>
            <a:off x="571500" y="1660525"/>
            <a:ext cx="8001000" cy="3200400"/>
          </a:xfrm>
          <a:prstGeom prst="rect">
            <a:avLst/>
          </a:prstGeom>
          <a:noFill/>
          <a:ln>
            <a:noFill/>
          </a:ln>
        </p:spPr>
      </p:pic>
      <p:sp>
        <p:nvSpPr>
          <p:cNvPr id="331" name="Google Shape;331;p32"/>
          <p:cNvSpPr txBox="1"/>
          <p:nvPr/>
        </p:nvSpPr>
        <p:spPr>
          <a:xfrm>
            <a:off x="1295400" y="5484812"/>
            <a:ext cx="6075362" cy="396875"/>
          </a:xfrm>
          <a:prstGeom prst="rect">
            <a:avLst/>
          </a:prstGeom>
          <a:noFill/>
          <a:ln>
            <a:noFill/>
          </a:ln>
        </p:spPr>
        <p:txBody>
          <a:bodyPr anchorCtr="0" anchor="t" bIns="45700" lIns="91425" spcFirstLastPara="1" rIns="91425" wrap="square" tIns="45700">
            <a:spAutoFit/>
          </a:bodyPr>
          <a:lstStyle/>
          <a:p>
            <a:pPr indent="0" lvl="1" marL="11112" marR="0" rtl="0" algn="ctr">
              <a:lnSpc>
                <a:spcPct val="12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15. Receiver Window in Selective Repeat ARQ Protocol</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3"/>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Selective Repeat Protocol</a:t>
            </a:r>
            <a:endParaRPr/>
          </a:p>
        </p:txBody>
      </p:sp>
      <p:pic>
        <p:nvPicPr>
          <p:cNvPr id="337" name="Google Shape;337;p33"/>
          <p:cNvPicPr preferRelativeResize="0"/>
          <p:nvPr>
            <p:ph idx="1" type="body"/>
          </p:nvPr>
        </p:nvPicPr>
        <p:blipFill rotWithShape="1">
          <a:blip r:embed="rId3">
            <a:alphaModFix/>
          </a:blip>
          <a:srcRect b="0" l="0" r="0" t="0"/>
          <a:stretch/>
        </p:blipFill>
        <p:spPr>
          <a:xfrm>
            <a:off x="457200" y="1169987"/>
            <a:ext cx="8229600" cy="4419600"/>
          </a:xfrm>
          <a:prstGeom prst="rect">
            <a:avLst/>
          </a:prstGeom>
          <a:noFill/>
          <a:ln>
            <a:noFill/>
          </a:ln>
        </p:spPr>
      </p:pic>
      <p:sp>
        <p:nvSpPr>
          <p:cNvPr id="338" name="Google Shape;338;p33"/>
          <p:cNvSpPr txBox="1"/>
          <p:nvPr/>
        </p:nvSpPr>
        <p:spPr>
          <a:xfrm>
            <a:off x="1865312" y="5919787"/>
            <a:ext cx="5003800" cy="395287"/>
          </a:xfrm>
          <a:prstGeom prst="rect">
            <a:avLst/>
          </a:prstGeom>
          <a:noFill/>
          <a:ln>
            <a:noFill/>
          </a:ln>
        </p:spPr>
        <p:txBody>
          <a:bodyPr anchorCtr="0" anchor="t" bIns="45700" lIns="91425" spcFirstLastPara="1" rIns="91425" wrap="square" tIns="45700">
            <a:spAutoFit/>
          </a:bodyPr>
          <a:lstStyle/>
          <a:p>
            <a:pPr indent="0" lvl="1" marL="11112" marR="0" rtl="0" algn="ctr">
              <a:lnSpc>
                <a:spcPct val="12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16. Flow Diagram for Selective Repeat ARQ</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4"/>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Selective Repeat Protocol</a:t>
            </a:r>
            <a:endParaRPr/>
          </a:p>
        </p:txBody>
      </p:sp>
      <p:sp>
        <p:nvSpPr>
          <p:cNvPr id="344" name="Google Shape;344;p34"/>
          <p:cNvSpPr txBox="1"/>
          <p:nvPr>
            <p:ph idx="1" type="body"/>
          </p:nvPr>
        </p:nvSpPr>
        <p:spPr>
          <a:xfrm>
            <a:off x="457200" y="914400"/>
            <a:ext cx="8229600" cy="49831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200"/>
              <a:buFont typeface="Arial"/>
              <a:buNone/>
            </a:pPr>
            <a:r>
              <a:rPr b="1" i="0" lang="en-US" sz="2200" u="none">
                <a:solidFill>
                  <a:schemeClr val="dk1"/>
                </a:solidFill>
                <a:latin typeface="Times New Roman"/>
                <a:ea typeface="Times New Roman"/>
                <a:cs typeface="Times New Roman"/>
                <a:sym typeface="Times New Roman"/>
              </a:rPr>
              <a:t>Selective Repeat Protocol example</a:t>
            </a:r>
            <a:endParaRPr b="0" i="0" sz="2200" u="non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Frame 1 is lost.</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Each frame sent or resent needs a timer, which means that the timers need to be numbered (0, 1, 2, and 3).</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The timer for frame 0 starts at the first request, but stops when the ACK for this frame arrives.</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The timer for frame 1 starts at the second request, restarts when a NAK arrives, and finally stops when the last ACK arrives.</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The other two timers start when the corresponding frames are sent and stop at the last arrival event.</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At the second arrival, frame 2 arrives and is stored and marked, but it cannot be delivered because frame 1 is missing.</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At the next arrival, frame 3 arrives and is marked and stored, but still none of the frames can be delivered.</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5"/>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Selective Repeat Protocol</a:t>
            </a:r>
            <a:endParaRPr/>
          </a:p>
        </p:txBody>
      </p:sp>
      <p:sp>
        <p:nvSpPr>
          <p:cNvPr id="351" name="Google Shape;351;p35"/>
          <p:cNvSpPr txBox="1"/>
          <p:nvPr>
            <p:ph idx="1" type="body"/>
          </p:nvPr>
        </p:nvSpPr>
        <p:spPr>
          <a:xfrm>
            <a:off x="457200" y="914400"/>
            <a:ext cx="8229600" cy="4267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200"/>
              <a:buFont typeface="Arial"/>
              <a:buNone/>
            </a:pPr>
            <a:r>
              <a:rPr b="1" i="0" lang="en-US" sz="2200" u="none">
                <a:solidFill>
                  <a:schemeClr val="dk1"/>
                </a:solidFill>
                <a:latin typeface="Times New Roman"/>
                <a:ea typeface="Times New Roman"/>
                <a:cs typeface="Times New Roman"/>
                <a:sym typeface="Times New Roman"/>
              </a:rPr>
              <a:t>Selective Repeat Protocol example contd...</a:t>
            </a:r>
            <a:endParaRPr b="0" i="0" sz="2200" u="none">
              <a:solidFill>
                <a:schemeClr val="dk1"/>
              </a:solidFill>
              <a:latin typeface="Times New Roman"/>
              <a:ea typeface="Times New Roman"/>
              <a:cs typeface="Times New Roman"/>
              <a:sym typeface="Times New Roman"/>
            </a:endParaRPr>
          </a:p>
          <a:p>
            <a:pPr indent="-342900" lvl="0" marL="342900" marR="0" rtl="0" algn="just">
              <a:lnSpc>
                <a:spcPct val="150000"/>
              </a:lnSpc>
              <a:spcBef>
                <a:spcPts val="44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The next point is about the ACKs. </a:t>
            </a:r>
            <a:endParaRPr/>
          </a:p>
          <a:p>
            <a:pPr indent="-342900" lvl="0" marL="342900" marR="0" rtl="0" algn="just">
              <a:lnSpc>
                <a:spcPct val="150000"/>
              </a:lnSpc>
              <a:spcBef>
                <a:spcPts val="44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Notice that only two ACKs are sent here. </a:t>
            </a:r>
            <a:endParaRPr/>
          </a:p>
          <a:p>
            <a:pPr indent="-342900" lvl="0" marL="342900" marR="0" rtl="0" algn="just">
              <a:lnSpc>
                <a:spcPct val="150000"/>
              </a:lnSpc>
              <a:spcBef>
                <a:spcPts val="44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The first one acknowledges only the first frame; the second one acknowledges three frames.</a:t>
            </a:r>
            <a:endParaRPr/>
          </a:p>
          <a:p>
            <a:pPr indent="-342900" lvl="0" marL="342900" marR="0" rtl="0" algn="just">
              <a:lnSpc>
                <a:spcPct val="150000"/>
              </a:lnSpc>
              <a:spcBef>
                <a:spcPts val="44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In Selective Repeat, ACKs are sent when data are delivered to the network layer. </a:t>
            </a:r>
            <a:endParaRPr/>
          </a:p>
          <a:p>
            <a:pPr indent="-342900" lvl="0" marL="342900" marR="0" rtl="0" algn="just">
              <a:lnSpc>
                <a:spcPct val="150000"/>
              </a:lnSpc>
              <a:spcBef>
                <a:spcPts val="44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If the data belonging to n frames are delivered in one shot, only one ACK is sent for all of them.</a:t>
            </a:r>
            <a:endParaRPr/>
          </a:p>
          <a:p>
            <a:pPr indent="-203200" lvl="0" marL="342900" marR="0" rtl="0" algn="l">
              <a:spcBef>
                <a:spcPts val="440"/>
              </a:spcBef>
              <a:spcAft>
                <a:spcPts val="0"/>
              </a:spcAft>
              <a:buClr>
                <a:schemeClr val="dk1"/>
              </a:buClr>
              <a:buSzPts val="2200"/>
              <a:buFont typeface="Arial"/>
              <a:buNone/>
            </a:pPr>
            <a:r>
              <a:t/>
            </a:r>
            <a:endParaRPr b="0" i="0" sz="2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6"/>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Selective Repeat Protocol</a:t>
            </a:r>
            <a:endParaRPr/>
          </a:p>
        </p:txBody>
      </p:sp>
      <p:pic>
        <p:nvPicPr>
          <p:cNvPr id="357" name="Google Shape;357;p36"/>
          <p:cNvPicPr preferRelativeResize="0"/>
          <p:nvPr>
            <p:ph idx="1" type="body"/>
          </p:nvPr>
        </p:nvPicPr>
        <p:blipFill rotWithShape="1">
          <a:blip r:embed="rId3">
            <a:alphaModFix/>
          </a:blip>
          <a:srcRect b="0" l="0" r="0" t="0"/>
          <a:stretch/>
        </p:blipFill>
        <p:spPr>
          <a:xfrm>
            <a:off x="685800" y="2057400"/>
            <a:ext cx="8077200" cy="4010025"/>
          </a:xfrm>
          <a:prstGeom prst="rect">
            <a:avLst/>
          </a:prstGeom>
          <a:noFill/>
          <a:ln>
            <a:noFill/>
          </a:ln>
        </p:spPr>
      </p:pic>
      <p:sp>
        <p:nvSpPr>
          <p:cNvPr id="358" name="Google Shape;358;p36"/>
          <p:cNvSpPr txBox="1"/>
          <p:nvPr/>
        </p:nvSpPr>
        <p:spPr>
          <a:xfrm>
            <a:off x="1600200" y="1524000"/>
            <a:ext cx="5334000" cy="369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Table 1: Reliable data transfer mechanism</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7"/>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Selective Repeat Protocol</a:t>
            </a:r>
            <a:endParaRPr/>
          </a:p>
        </p:txBody>
      </p:sp>
      <p:sp>
        <p:nvSpPr>
          <p:cNvPr id="364" name="Google Shape;364;p37"/>
          <p:cNvSpPr txBox="1"/>
          <p:nvPr>
            <p:ph idx="1" type="body"/>
          </p:nvPr>
        </p:nvSpPr>
        <p:spPr>
          <a:xfrm>
            <a:off x="457200" y="914400"/>
            <a:ext cx="8229600" cy="49831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200"/>
              <a:buFont typeface="Arial"/>
              <a:buNone/>
            </a:pPr>
            <a:r>
              <a:rPr b="0" i="0" lang="en-US" sz="2200" u="none">
                <a:solidFill>
                  <a:schemeClr val="dk1"/>
                </a:solidFill>
                <a:latin typeface="Times New Roman"/>
                <a:ea typeface="Times New Roman"/>
                <a:cs typeface="Times New Roman"/>
                <a:sym typeface="Times New Roman"/>
              </a:rPr>
              <a:t>CRC:</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A CRC which is short for a Cyclic Redundancy Code is </a:t>
            </a:r>
            <a:r>
              <a:rPr b="1" i="0" lang="en-US" sz="2200" u="none">
                <a:solidFill>
                  <a:schemeClr val="dk1"/>
                </a:solidFill>
                <a:latin typeface="Times New Roman"/>
                <a:ea typeface="Times New Roman"/>
                <a:cs typeface="Times New Roman"/>
                <a:sym typeface="Times New Roman"/>
              </a:rPr>
              <a:t>a powerful type of a checksum</a:t>
            </a:r>
            <a:r>
              <a:rPr b="0" i="0" lang="en-US" sz="2200" u="none">
                <a:solidFill>
                  <a:schemeClr val="dk1"/>
                </a:solidFill>
                <a:latin typeface="Times New Roman"/>
                <a:ea typeface="Times New Roman"/>
                <a:cs typeface="Times New Roman"/>
                <a:sym typeface="Times New Roman"/>
              </a:rPr>
              <a:t>. </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A checksum is any sort of a mathematical operation that you can perform on data to make sure that the bits don't get flipped accidentally when it's stored in a memory or when it's transmitted over to a network. </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So, CRCs are widely used.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8"/>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000"/>
              <a:buFont typeface="Times New Roman"/>
              <a:buNone/>
            </a:pPr>
            <a:r>
              <a:rPr b="1" i="0" lang="en-US" sz="3000" u="none">
                <a:solidFill>
                  <a:schemeClr val="dk1"/>
                </a:solidFill>
                <a:latin typeface="Times New Roman"/>
                <a:ea typeface="Times New Roman"/>
                <a:cs typeface="Times New Roman"/>
                <a:sym typeface="Times New Roman"/>
              </a:rPr>
              <a:t>Difference between Go-Back-N and Selective Repeat </a:t>
            </a:r>
            <a:r>
              <a:rPr b="1" i="0" lang="en-US" sz="2800" u="none">
                <a:solidFill>
                  <a:schemeClr val="dk1"/>
                </a:solidFill>
                <a:latin typeface="Times New Roman"/>
                <a:ea typeface="Times New Roman"/>
                <a:cs typeface="Times New Roman"/>
                <a:sym typeface="Times New Roman"/>
              </a:rPr>
              <a:t>Protocol</a:t>
            </a:r>
            <a:endParaRPr/>
          </a:p>
        </p:txBody>
      </p:sp>
      <p:graphicFrame>
        <p:nvGraphicFramePr>
          <p:cNvPr id="370" name="Google Shape;370;p38"/>
          <p:cNvGraphicFramePr/>
          <p:nvPr/>
        </p:nvGraphicFramePr>
        <p:xfrm>
          <a:off x="685800" y="1371600"/>
          <a:ext cx="3000000" cy="3000000"/>
        </p:xfrm>
        <a:graphic>
          <a:graphicData uri="http://schemas.openxmlformats.org/drawingml/2006/table">
            <a:tbl>
              <a:tblPr>
                <a:noFill/>
                <a:tableStyleId>{75D46EB8-3DA0-4C45-AEA4-CFC14EB05596}</a:tableStyleId>
              </a:tblPr>
              <a:tblGrid>
                <a:gridCol w="685800"/>
                <a:gridCol w="3429000"/>
                <a:gridCol w="3657600"/>
              </a:tblGrid>
              <a:tr h="639750">
                <a:tc>
                  <a:txBody>
                    <a:bodyPr/>
                    <a:lstStyle/>
                    <a:p>
                      <a:pPr indent="0" lvl="0" marL="0" marR="0" rtl="0" algn="l">
                        <a:lnSpc>
                          <a:spcPct val="100000"/>
                        </a:lnSpc>
                        <a:spcBef>
                          <a:spcPts val="0"/>
                        </a:spcBef>
                        <a:spcAft>
                          <a:spcPts val="0"/>
                        </a:spcAft>
                        <a:buClr>
                          <a:srgbClr val="FFFFFF"/>
                        </a:buClr>
                        <a:buSzPts val="1800"/>
                        <a:buFont typeface="Times New Roman"/>
                        <a:buNone/>
                      </a:pPr>
                      <a:r>
                        <a:rPr b="1" i="0" lang="en-US" sz="1800" u="none" cap="none" strike="noStrike">
                          <a:solidFill>
                            <a:srgbClr val="FFFFFF"/>
                          </a:solidFill>
                          <a:latin typeface="Times New Roman"/>
                          <a:ea typeface="Times New Roman"/>
                          <a:cs typeface="Times New Roman"/>
                          <a:sym typeface="Times New Roman"/>
                        </a:rPr>
                        <a:t>S.No.</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Times New Roman"/>
                        <a:buNone/>
                      </a:pPr>
                      <a:r>
                        <a:rPr b="1" i="0" lang="en-US" sz="1800" u="none" cap="none" strike="noStrike">
                          <a:solidFill>
                            <a:srgbClr val="FFFFFF"/>
                          </a:solidFill>
                          <a:latin typeface="Times New Roman"/>
                          <a:ea typeface="Times New Roman"/>
                          <a:cs typeface="Times New Roman"/>
                          <a:sym typeface="Times New Roman"/>
                        </a:rPr>
                        <a:t>Go-Back-N Protocol</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Times New Roman"/>
                        <a:buNone/>
                      </a:pPr>
                      <a:r>
                        <a:rPr b="1" i="0" lang="en-US" sz="1800" u="none" cap="none" strike="noStrike">
                          <a:solidFill>
                            <a:srgbClr val="FFFFFF"/>
                          </a:solidFill>
                          <a:latin typeface="Times New Roman"/>
                          <a:ea typeface="Times New Roman"/>
                          <a:cs typeface="Times New Roman"/>
                          <a:sym typeface="Times New Roman"/>
                        </a:rPr>
                        <a:t>Selective Repeat Protocol</a:t>
                      </a:r>
                      <a:endParaRPr/>
                    </a:p>
                    <a:p>
                      <a:pPr indent="0" lvl="0" marL="0" marR="0" rtl="0" algn="l">
                        <a:spcBef>
                          <a:spcPts val="0"/>
                        </a:spcBef>
                        <a:spcAft>
                          <a:spcPts val="0"/>
                        </a:spcAft>
                        <a:buNone/>
                      </a:pPr>
                      <a:r>
                        <a:t/>
                      </a:r>
                      <a:endParaRPr b="1" i="0" sz="1800" u="none">
                        <a:solidFill>
                          <a:srgbClr val="FFFFFF"/>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1463675">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In Go-Back-N Protocol, if the sent frame are find suspected then all the frames are re-transmitted from the lost packet to the last packet transmitted</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In selective Repeat protocol, only those frames are re-transmitted which are found suspected.</a:t>
                      </a:r>
                      <a:br>
                        <a:rPr b="0" i="0" lang="en-US" sz="1800" u="none">
                          <a:solidFill>
                            <a:srgbClr val="000000"/>
                          </a:solidFill>
                          <a:latin typeface="Times New Roman"/>
                          <a:ea typeface="Times New Roman"/>
                          <a:cs typeface="Times New Roman"/>
                          <a:sym typeface="Times New Roman"/>
                        </a:rPr>
                      </a:br>
                      <a:endParaRPr/>
                    </a:p>
                    <a:p>
                      <a:pPr indent="0" lvl="0" marL="0" marR="0" rtl="0" algn="l">
                        <a:spcBef>
                          <a:spcPts val="0"/>
                        </a:spcBef>
                        <a:spcAft>
                          <a:spcPts val="0"/>
                        </a:spcAft>
                        <a:buNone/>
                      </a:pPr>
                      <a:r>
                        <a:t/>
                      </a:r>
                      <a:endParaRPr b="0" i="0" sz="1800" u="none">
                        <a:solidFill>
                          <a:srgbClr val="000000"/>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815975">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2</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Sender window size of Go-Back-N Protocol is N.</a:t>
                      </a:r>
                      <a:endParaRPr/>
                    </a:p>
                  </a:txBody>
                  <a:tcPr marT="133375" marB="133375" marR="95250" marL="952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Sender window size of selective Repeat protocol is also N.</a:t>
                      </a:r>
                      <a:endParaRPr/>
                    </a:p>
                  </a:txBody>
                  <a:tcPr marT="133375" marB="133375" marR="95250" marL="952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814375">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Receiver window size of Go-Back-N Protocol is 1.</a:t>
                      </a:r>
                      <a:endParaRPr/>
                    </a:p>
                  </a:txBody>
                  <a:tcPr marT="133375" marB="133375" marR="95250" marL="952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Receiver window size of selective Repeat protocol is N.</a:t>
                      </a:r>
                      <a:endParaRPr/>
                    </a:p>
                  </a:txBody>
                  <a:tcPr marT="133375" marB="133375" marR="95250" marL="952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815975">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Go-Back-N Protocol is less complex.</a:t>
                      </a:r>
                      <a:endParaRPr/>
                    </a:p>
                  </a:txBody>
                  <a:tcPr marT="133375" marB="133375" marR="95250" marL="952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Selective Repeat protocol is more complex.</a:t>
                      </a:r>
                      <a:endParaRPr/>
                    </a:p>
                  </a:txBody>
                  <a:tcPr marT="133375" marB="133375" marR="95250" marL="952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bl>
          </a:graphicData>
        </a:graphic>
      </p:graphicFrame>
      <p:sp>
        <p:nvSpPr>
          <p:cNvPr id="371" name="Google Shape;371;p38"/>
          <p:cNvSpPr txBox="1"/>
          <p:nvPr/>
        </p:nvSpPr>
        <p:spPr>
          <a:xfrm>
            <a:off x="762000" y="919162"/>
            <a:ext cx="6400800" cy="369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Table 2: Difference between Go-Back-N and Selective Repeat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graphicFrame>
        <p:nvGraphicFramePr>
          <p:cNvPr id="376" name="Google Shape;376;p39"/>
          <p:cNvGraphicFramePr/>
          <p:nvPr/>
        </p:nvGraphicFramePr>
        <p:xfrm>
          <a:off x="381000" y="1143000"/>
          <a:ext cx="3000000" cy="3000000"/>
        </p:xfrm>
        <a:graphic>
          <a:graphicData uri="http://schemas.openxmlformats.org/drawingml/2006/table">
            <a:tbl>
              <a:tblPr>
                <a:noFill/>
                <a:tableStyleId>{75D46EB8-3DA0-4C45-AEA4-CFC14EB05596}</a:tableStyleId>
              </a:tblPr>
              <a:tblGrid>
                <a:gridCol w="712775"/>
                <a:gridCol w="3563925"/>
                <a:gridCol w="3800475"/>
              </a:tblGrid>
              <a:tr h="679450">
                <a:tc>
                  <a:txBody>
                    <a:bodyPr/>
                    <a:lstStyle/>
                    <a:p>
                      <a:pPr indent="0" lvl="0" marL="0" marR="0" rtl="0" algn="l">
                        <a:lnSpc>
                          <a:spcPct val="100000"/>
                        </a:lnSpc>
                        <a:spcBef>
                          <a:spcPts val="0"/>
                        </a:spcBef>
                        <a:spcAft>
                          <a:spcPts val="0"/>
                        </a:spcAft>
                        <a:buClr>
                          <a:srgbClr val="FFFFFF"/>
                        </a:buClr>
                        <a:buSzPts val="1800"/>
                        <a:buFont typeface="Times New Roman"/>
                        <a:buNone/>
                      </a:pPr>
                      <a:r>
                        <a:rPr b="1" i="0" lang="en-US" sz="1800" u="none">
                          <a:solidFill>
                            <a:srgbClr val="FFFFFF"/>
                          </a:solidFill>
                          <a:latin typeface="Times New Roman"/>
                          <a:ea typeface="Times New Roman"/>
                          <a:cs typeface="Times New Roman"/>
                          <a:sym typeface="Times New Roman"/>
                        </a:rPr>
                        <a:t>S.No.</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Times New Roman"/>
                        <a:buNone/>
                      </a:pPr>
                      <a:r>
                        <a:rPr b="1" i="0" lang="en-US" sz="1800" u="none">
                          <a:solidFill>
                            <a:srgbClr val="FFFFFF"/>
                          </a:solidFill>
                          <a:latin typeface="Times New Roman"/>
                          <a:ea typeface="Times New Roman"/>
                          <a:cs typeface="Times New Roman"/>
                          <a:sym typeface="Times New Roman"/>
                        </a:rPr>
                        <a:t>Go-Back-N Protocol</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Times New Roman"/>
                        <a:buNone/>
                      </a:pPr>
                      <a:r>
                        <a:rPr b="1" i="0" lang="en-US" sz="1800" u="none">
                          <a:solidFill>
                            <a:srgbClr val="FFFFFF"/>
                          </a:solidFill>
                          <a:latin typeface="Times New Roman"/>
                          <a:ea typeface="Times New Roman"/>
                          <a:cs typeface="Times New Roman"/>
                          <a:sym typeface="Times New Roman"/>
                        </a:rPr>
                        <a:t>Selective Repeat Protocol</a:t>
                      </a:r>
                      <a:endParaRPr/>
                    </a:p>
                    <a:p>
                      <a:pPr indent="0" lvl="0" marL="0" marR="0" rtl="0" algn="l">
                        <a:spcBef>
                          <a:spcPts val="0"/>
                        </a:spcBef>
                        <a:spcAft>
                          <a:spcPts val="0"/>
                        </a:spcAft>
                        <a:buNone/>
                      </a:pPr>
                      <a:r>
                        <a:t/>
                      </a:r>
                      <a:endParaRPr b="1" i="0" sz="1800" u="none">
                        <a:solidFill>
                          <a:srgbClr val="FFFFFF"/>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1019175">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In Go-Back-N Protocol, neither sender nor at receiver need sorting.</a:t>
                      </a:r>
                      <a:endParaRPr/>
                    </a:p>
                  </a:txBody>
                  <a:tcPr marT="133375" marB="133375" marR="95250" marL="952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In selective Repeat protocol, receiver side needs sorting to sort the frames.</a:t>
                      </a:r>
                      <a:endParaRPr/>
                    </a:p>
                  </a:txBody>
                  <a:tcPr marT="133375" marB="133375" marR="95250" marL="952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1252525">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6</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In Go-Back-N Protocol, type of Acknowledgement is cumulative.</a:t>
                      </a:r>
                      <a:endParaRPr/>
                    </a:p>
                  </a:txBody>
                  <a:tcPr marT="133375" marB="133375" marR="95250" marL="952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In selective Repeat protocol, type of Acknowledgement is individual.</a:t>
                      </a:r>
                      <a:endParaRPr/>
                    </a:p>
                  </a:txBody>
                  <a:tcPr marT="133375" marB="133375" marR="95250" marL="952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1446200">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7</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In Go-Back-N Protocol, Out-of-Order packets are NOT Accepted (discarded) and the entire window is re-transmitted.</a:t>
                      </a:r>
                      <a:endParaRPr/>
                    </a:p>
                  </a:txBody>
                  <a:tcPr marT="133375" marB="133375" marR="95250" marL="952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In selective Repeat protocol, Out-of-Order packets are Accepted.</a:t>
                      </a:r>
                      <a:endParaRPr/>
                    </a:p>
                  </a:txBody>
                  <a:tcPr marT="133375" marB="133375" marR="95250" marL="952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936625">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8</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If error rate is very high, it waste lots of bandwidth</a:t>
                      </a:r>
                      <a:endParaRPr/>
                    </a:p>
                  </a:txBody>
                  <a:tcPr marT="133375" marB="133375" marR="95250" marL="952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Less waste of bandwidth</a:t>
                      </a:r>
                      <a:endParaRPr/>
                    </a:p>
                  </a:txBody>
                  <a:tcPr marT="133375" marB="133375" marR="95250" marL="952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bl>
          </a:graphicData>
        </a:graphic>
      </p:graphicFrame>
      <p:sp>
        <p:nvSpPr>
          <p:cNvPr id="377" name="Google Shape;377;p39"/>
          <p:cNvSpPr txBox="1"/>
          <p:nvPr/>
        </p:nvSpPr>
        <p:spPr>
          <a:xfrm>
            <a:off x="0" y="38100"/>
            <a:ext cx="6477000" cy="838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000"/>
              <a:buFont typeface="Times New Roman"/>
              <a:buNone/>
            </a:pPr>
            <a:r>
              <a:rPr b="1" i="0" lang="en-US" sz="3000" u="none">
                <a:solidFill>
                  <a:schemeClr val="dk1"/>
                </a:solidFill>
                <a:latin typeface="Times New Roman"/>
                <a:ea typeface="Times New Roman"/>
                <a:cs typeface="Times New Roman"/>
                <a:sym typeface="Times New Roman"/>
              </a:rPr>
              <a:t>Difference between Go-Back-N and Selective Repeat </a:t>
            </a:r>
            <a:r>
              <a:rPr b="1" i="0" lang="en-US" sz="2800" u="none">
                <a:solidFill>
                  <a:schemeClr val="dk1"/>
                </a:solidFill>
                <a:latin typeface="Times New Roman"/>
                <a:ea typeface="Times New Roman"/>
                <a:cs typeface="Times New Roman"/>
                <a:sym typeface="Times New Roman"/>
              </a:rPr>
              <a:t>Protocol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ph type="title"/>
          </p:nvPr>
        </p:nvSpPr>
        <p:spPr>
          <a:xfrm>
            <a:off x="0" y="115887"/>
            <a:ext cx="5486400" cy="9128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Transport Layer Protocols</a:t>
            </a:r>
            <a:endParaRPr/>
          </a:p>
        </p:txBody>
      </p:sp>
      <p:sp>
        <p:nvSpPr>
          <p:cNvPr id="128" name="Google Shape;128;p4"/>
          <p:cNvSpPr txBox="1"/>
          <p:nvPr>
            <p:ph idx="1" type="body"/>
          </p:nvPr>
        </p:nvSpPr>
        <p:spPr>
          <a:xfrm>
            <a:off x="223837" y="1128712"/>
            <a:ext cx="8229600" cy="3976687"/>
          </a:xfrm>
          <a:prstGeom prst="rect">
            <a:avLst/>
          </a:prstGeom>
          <a:noFill/>
          <a:ln>
            <a:noFill/>
          </a:ln>
        </p:spPr>
        <p:txBody>
          <a:bodyPr anchorCtr="0" anchor="t" bIns="45700" lIns="91425" spcFirstLastPara="1" rIns="91425" wrap="square" tIns="45700">
            <a:normAutofit/>
          </a:bodyPr>
          <a:lstStyle/>
          <a:p>
            <a:pPr indent="-457200" lvl="0" marL="571500" rtl="0" algn="just">
              <a:lnSpc>
                <a:spcPct val="90000"/>
              </a:lnSpc>
              <a:spcBef>
                <a:spcPts val="0"/>
              </a:spcBef>
              <a:spcAft>
                <a:spcPts val="0"/>
              </a:spcAft>
              <a:buClr>
                <a:schemeClr val="dk1"/>
              </a:buClr>
              <a:buSzPts val="200"/>
              <a:buFont typeface="Calibri"/>
              <a:buAutoNum type="arabicParenR"/>
            </a:pPr>
            <a:r>
              <a:rPr b="0" i="0" lang="en-US" sz="2000" u="none">
                <a:solidFill>
                  <a:schemeClr val="dk1"/>
                </a:solidFill>
                <a:latin typeface="Times New Roman"/>
                <a:ea typeface="Times New Roman"/>
                <a:cs typeface="Times New Roman"/>
                <a:sym typeface="Times New Roman"/>
              </a:rPr>
              <a:t> Simple Protocol</a:t>
            </a:r>
            <a:endParaRPr/>
          </a:p>
          <a:p>
            <a:pPr indent="-444500" lvl="0" marL="571500" rtl="0" algn="just">
              <a:lnSpc>
                <a:spcPct val="90000"/>
              </a:lnSpc>
              <a:spcBef>
                <a:spcPts val="1000"/>
              </a:spcBef>
              <a:spcAft>
                <a:spcPts val="0"/>
              </a:spcAft>
              <a:buClr>
                <a:schemeClr val="dk1"/>
              </a:buClr>
              <a:buSzPts val="200"/>
              <a:buFont typeface="Calibri"/>
              <a:buNone/>
            </a:pPr>
            <a:r>
              <a:t/>
            </a:r>
            <a:endParaRPr b="0" i="0" sz="2000" u="none">
              <a:solidFill>
                <a:schemeClr val="dk1"/>
              </a:solidFill>
              <a:latin typeface="Times New Roman"/>
              <a:ea typeface="Times New Roman"/>
              <a:cs typeface="Times New Roman"/>
              <a:sym typeface="Times New Roman"/>
            </a:endParaRPr>
          </a:p>
          <a:p>
            <a:pPr indent="-444500" lvl="0" marL="571500" rtl="0" algn="just">
              <a:lnSpc>
                <a:spcPct val="90000"/>
              </a:lnSpc>
              <a:spcBef>
                <a:spcPts val="1000"/>
              </a:spcBef>
              <a:spcAft>
                <a:spcPts val="0"/>
              </a:spcAft>
              <a:buClr>
                <a:schemeClr val="dk1"/>
              </a:buClr>
              <a:buSzPts val="200"/>
              <a:buFont typeface="Calibri"/>
              <a:buNone/>
            </a:pPr>
            <a:r>
              <a:t/>
            </a:r>
            <a:endParaRPr b="0" i="0" sz="2000" u="none">
              <a:solidFill>
                <a:schemeClr val="dk1"/>
              </a:solidFill>
              <a:latin typeface="Times New Roman"/>
              <a:ea typeface="Times New Roman"/>
              <a:cs typeface="Times New Roman"/>
              <a:sym typeface="Times New Roman"/>
            </a:endParaRPr>
          </a:p>
          <a:p>
            <a:pPr indent="-457200" lvl="0" marL="571500" rtl="0" algn="just">
              <a:lnSpc>
                <a:spcPct val="90000"/>
              </a:lnSpc>
              <a:spcBef>
                <a:spcPts val="1000"/>
              </a:spcBef>
              <a:spcAft>
                <a:spcPts val="0"/>
              </a:spcAft>
              <a:buClr>
                <a:schemeClr val="dk1"/>
              </a:buClr>
              <a:buSzPts val="2000"/>
              <a:buNone/>
            </a:pPr>
            <a:r>
              <a:t/>
            </a:r>
            <a:endParaRPr b="0" i="0" sz="2000" u="none">
              <a:solidFill>
                <a:schemeClr val="dk1"/>
              </a:solidFill>
              <a:latin typeface="Times New Roman"/>
              <a:ea typeface="Times New Roman"/>
              <a:cs typeface="Times New Roman"/>
              <a:sym typeface="Times New Roman"/>
            </a:endParaRPr>
          </a:p>
          <a:p>
            <a:pPr indent="-215900" lvl="0" marL="342900" rtl="0" algn="l">
              <a:spcBef>
                <a:spcPts val="400"/>
              </a:spcBef>
              <a:spcAft>
                <a:spcPts val="0"/>
              </a:spcAft>
              <a:buClr>
                <a:schemeClr val="dk1"/>
              </a:buClr>
              <a:buSzPts val="2000"/>
              <a:buNone/>
            </a:pPr>
            <a:r>
              <a:t/>
            </a:r>
            <a:endParaRPr b="0" i="0" sz="2000" u="none">
              <a:solidFill>
                <a:schemeClr val="dk1"/>
              </a:solidFill>
              <a:latin typeface="Times New Roman"/>
              <a:ea typeface="Times New Roman"/>
              <a:cs typeface="Times New Roman"/>
              <a:sym typeface="Times New Roman"/>
            </a:endParaRPr>
          </a:p>
        </p:txBody>
      </p:sp>
      <p:pic>
        <p:nvPicPr>
          <p:cNvPr id="129" name="Google Shape;129;p4"/>
          <p:cNvPicPr preferRelativeResize="0"/>
          <p:nvPr/>
        </p:nvPicPr>
        <p:blipFill rotWithShape="1">
          <a:blip r:embed="rId3">
            <a:alphaModFix/>
          </a:blip>
          <a:srcRect b="0" l="0" r="0" t="0"/>
          <a:stretch/>
        </p:blipFill>
        <p:spPr>
          <a:xfrm>
            <a:off x="655637" y="1852612"/>
            <a:ext cx="7366000" cy="1430337"/>
          </a:xfrm>
          <a:prstGeom prst="rect">
            <a:avLst/>
          </a:prstGeom>
          <a:noFill/>
          <a:ln>
            <a:noFill/>
          </a:ln>
        </p:spPr>
      </p:pic>
      <p:pic>
        <p:nvPicPr>
          <p:cNvPr id="130" name="Google Shape;130;p4"/>
          <p:cNvPicPr preferRelativeResize="0"/>
          <p:nvPr/>
        </p:nvPicPr>
        <p:blipFill rotWithShape="1">
          <a:blip r:embed="rId4">
            <a:alphaModFix/>
          </a:blip>
          <a:srcRect b="0" l="0" r="0" t="0"/>
          <a:stretch/>
        </p:blipFill>
        <p:spPr>
          <a:xfrm>
            <a:off x="1419225" y="4032250"/>
            <a:ext cx="5895975" cy="1757362"/>
          </a:xfrm>
          <a:prstGeom prst="rect">
            <a:avLst/>
          </a:prstGeom>
          <a:noFill/>
          <a:ln>
            <a:noFill/>
          </a:ln>
        </p:spPr>
      </p:pic>
      <p:sp>
        <p:nvSpPr>
          <p:cNvPr id="131" name="Google Shape;131;p4"/>
          <p:cNvSpPr txBox="1"/>
          <p:nvPr/>
        </p:nvSpPr>
        <p:spPr>
          <a:xfrm>
            <a:off x="2652712" y="5919787"/>
            <a:ext cx="3429000" cy="395287"/>
          </a:xfrm>
          <a:prstGeom prst="rect">
            <a:avLst/>
          </a:prstGeom>
          <a:noFill/>
          <a:ln>
            <a:noFill/>
          </a:ln>
        </p:spPr>
        <p:txBody>
          <a:bodyPr anchorCtr="0" anchor="t" bIns="45700" lIns="91425" spcFirstLastPara="1" rIns="91425" wrap="square" tIns="45700">
            <a:spAutoFit/>
          </a:bodyPr>
          <a:lstStyle/>
          <a:p>
            <a:pPr indent="0" lvl="1" marL="11112" marR="0" rtl="0" algn="ctr">
              <a:lnSpc>
                <a:spcPct val="12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2. FSM for Simple Protocol</a:t>
            </a:r>
            <a:endParaRPr/>
          </a:p>
        </p:txBody>
      </p:sp>
      <p:sp>
        <p:nvSpPr>
          <p:cNvPr id="132" name="Google Shape;132;p4"/>
          <p:cNvSpPr txBox="1"/>
          <p:nvPr/>
        </p:nvSpPr>
        <p:spPr>
          <a:xfrm>
            <a:off x="3101975" y="3336925"/>
            <a:ext cx="2582862" cy="395287"/>
          </a:xfrm>
          <a:prstGeom prst="rect">
            <a:avLst/>
          </a:prstGeom>
          <a:noFill/>
          <a:ln>
            <a:noFill/>
          </a:ln>
        </p:spPr>
        <p:txBody>
          <a:bodyPr anchorCtr="0" anchor="t" bIns="45700" lIns="91425" spcFirstLastPara="1" rIns="91425" wrap="square" tIns="45700">
            <a:spAutoFit/>
          </a:bodyPr>
          <a:lstStyle/>
          <a:p>
            <a:pPr indent="0" lvl="1" marL="11112" marR="0" rtl="0" algn="ctr">
              <a:lnSpc>
                <a:spcPct val="12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2. Simple Protocol</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graphicFrame>
        <p:nvGraphicFramePr>
          <p:cNvPr id="382" name="Google Shape;382;p40"/>
          <p:cNvGraphicFramePr/>
          <p:nvPr/>
        </p:nvGraphicFramePr>
        <p:xfrm>
          <a:off x="685800" y="1447800"/>
          <a:ext cx="3000000" cy="3000000"/>
        </p:xfrm>
        <a:graphic>
          <a:graphicData uri="http://schemas.openxmlformats.org/drawingml/2006/table">
            <a:tbl>
              <a:tblPr>
                <a:noFill/>
                <a:tableStyleId>{75D46EB8-3DA0-4C45-AEA4-CFC14EB05596}</a:tableStyleId>
              </a:tblPr>
              <a:tblGrid>
                <a:gridCol w="685800"/>
                <a:gridCol w="3429000"/>
                <a:gridCol w="3657600"/>
              </a:tblGrid>
              <a:tr h="639750">
                <a:tc>
                  <a:txBody>
                    <a:bodyPr/>
                    <a:lstStyle/>
                    <a:p>
                      <a:pPr indent="0" lvl="0" marL="0" marR="0" rtl="0" algn="l">
                        <a:lnSpc>
                          <a:spcPct val="100000"/>
                        </a:lnSpc>
                        <a:spcBef>
                          <a:spcPts val="0"/>
                        </a:spcBef>
                        <a:spcAft>
                          <a:spcPts val="0"/>
                        </a:spcAft>
                        <a:buClr>
                          <a:srgbClr val="FFFFFF"/>
                        </a:buClr>
                        <a:buSzPts val="1800"/>
                        <a:buFont typeface="Calibri"/>
                        <a:buNone/>
                      </a:pPr>
                      <a:r>
                        <a:rPr b="1" i="0" lang="en-US" sz="1800" u="none">
                          <a:solidFill>
                            <a:srgbClr val="FFFFFF"/>
                          </a:solidFill>
                          <a:latin typeface="Calibri"/>
                          <a:ea typeface="Calibri"/>
                          <a:cs typeface="Calibri"/>
                          <a:sym typeface="Calibri"/>
                        </a:rPr>
                        <a:t>S.No.</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Calibri"/>
                        <a:buNone/>
                      </a:pPr>
                      <a:r>
                        <a:rPr b="1" i="0" lang="en-US" sz="1800" u="none">
                          <a:solidFill>
                            <a:srgbClr val="FFFFFF"/>
                          </a:solidFill>
                          <a:latin typeface="Calibri"/>
                          <a:ea typeface="Calibri"/>
                          <a:cs typeface="Calibri"/>
                          <a:sym typeface="Calibri"/>
                        </a:rPr>
                        <a:t>Go-Back-N Protocol</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Calibri"/>
                        <a:buNone/>
                      </a:pPr>
                      <a:r>
                        <a:rPr b="1" i="0" lang="en-US" sz="1800" u="none">
                          <a:solidFill>
                            <a:srgbClr val="FFFFFF"/>
                          </a:solidFill>
                          <a:latin typeface="Calibri"/>
                          <a:ea typeface="Calibri"/>
                          <a:cs typeface="Calibri"/>
                          <a:sym typeface="Calibri"/>
                        </a:rPr>
                        <a:t>Selective Repeat Protocol</a:t>
                      </a:r>
                      <a:endParaRPr/>
                    </a:p>
                    <a:p>
                      <a:pPr indent="0" lvl="0" marL="0" marR="0" rtl="0" algn="l">
                        <a:spcBef>
                          <a:spcPts val="0"/>
                        </a:spcBef>
                        <a:spcAft>
                          <a:spcPts val="0"/>
                        </a:spcAft>
                        <a:buNone/>
                      </a:pPr>
                      <a:r>
                        <a:t/>
                      </a:r>
                      <a:endParaRPr b="1" i="0" sz="1800" u="none">
                        <a:solidFill>
                          <a:srgbClr val="FFFFFF"/>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1638300">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8</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In Go-Back-N Protocol, if Receiver receives a corrupt packet, then also, the entire window is re-transmitted.</a:t>
                      </a:r>
                      <a:endParaRPr/>
                    </a:p>
                  </a:txBody>
                  <a:tcPr marT="133325" marB="133325" marR="95250" marL="952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In selective Repeat protocol, if Receiver receives a corrupt packet, it immediately sends a negative acknowledgement and hence only the selective packet is retransmitted.</a:t>
                      </a:r>
                      <a:endParaRPr/>
                    </a:p>
                  </a:txBody>
                  <a:tcPr marT="133325" marB="133325" marR="95250" marL="952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1828800">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9</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Efficiency of Go-Back-N Protocol is N/(1+2*a)</a:t>
                      </a:r>
                      <a:endParaRPr/>
                    </a:p>
                    <a:p>
                      <a:pPr indent="0" lvl="0" marL="0" marR="0" rtl="0" algn="l">
                        <a:lnSpc>
                          <a:spcPct val="100000"/>
                        </a:lnSpc>
                        <a:spcBef>
                          <a:spcPts val="0"/>
                        </a:spcBef>
                        <a:spcAft>
                          <a:spcPts val="0"/>
                        </a:spcAft>
                        <a:buClr>
                          <a:schemeClr val="dk1"/>
                        </a:buClr>
                        <a:buSzPts val="1200"/>
                        <a:buFont typeface="Calibri"/>
                        <a:buNone/>
                      </a:pPr>
                      <a:r>
                        <a:t/>
                      </a:r>
                      <a:endParaRPr b="0" i="0" sz="1200" u="non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where a is ratio of propagation delay vs transmission delay and N is number of packets sent</a:t>
                      </a:r>
                      <a:endParaRPr/>
                    </a:p>
                  </a:txBody>
                  <a:tcPr marT="133325" marB="133325" marR="95250" marL="952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Efficiency of selective Repeat protocol is also N/(1+2*a)</a:t>
                      </a:r>
                      <a:endParaRPr/>
                    </a:p>
                  </a:txBody>
                  <a:tcPr marT="133325" marB="133325" marR="95250" marL="952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bl>
          </a:graphicData>
        </a:graphic>
      </p:graphicFrame>
      <p:sp>
        <p:nvSpPr>
          <p:cNvPr id="383" name="Google Shape;383;p40"/>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000"/>
              <a:buFont typeface="Times New Roman"/>
              <a:buNone/>
            </a:pPr>
            <a:r>
              <a:rPr b="1" i="0" lang="en-US" sz="3000" u="none">
                <a:solidFill>
                  <a:schemeClr val="dk1"/>
                </a:solidFill>
                <a:latin typeface="Times New Roman"/>
                <a:ea typeface="Times New Roman"/>
                <a:cs typeface="Times New Roman"/>
                <a:sym typeface="Times New Roman"/>
              </a:rPr>
              <a:t>Difference between Go-Back-N and Selective Repeat </a:t>
            </a:r>
            <a:r>
              <a:rPr b="1" i="0" lang="en-US" sz="2800" u="none">
                <a:solidFill>
                  <a:schemeClr val="dk1"/>
                </a:solidFill>
                <a:latin typeface="Times New Roman"/>
                <a:ea typeface="Times New Roman"/>
                <a:cs typeface="Times New Roman"/>
                <a:sym typeface="Times New Roman"/>
              </a:rPr>
              <a:t>Protocol</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1"/>
          <p:cNvSpPr txBox="1"/>
          <p:nvPr>
            <p:ph type="title"/>
          </p:nvPr>
        </p:nvSpPr>
        <p:spPr>
          <a:xfrm>
            <a:off x="0" y="0"/>
            <a:ext cx="5486400" cy="914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Transport Layer Protocols</a:t>
            </a:r>
            <a:endParaRPr/>
          </a:p>
        </p:txBody>
      </p:sp>
      <p:sp>
        <p:nvSpPr>
          <p:cNvPr id="389" name="Google Shape;389;p41"/>
          <p:cNvSpPr txBox="1"/>
          <p:nvPr>
            <p:ph idx="1" type="body"/>
          </p:nvPr>
        </p:nvSpPr>
        <p:spPr>
          <a:xfrm>
            <a:off x="138112" y="901700"/>
            <a:ext cx="8823325" cy="5689600"/>
          </a:xfrm>
          <a:prstGeom prst="rect">
            <a:avLst/>
          </a:prstGeom>
          <a:noFill/>
          <a:ln>
            <a:noFill/>
          </a:ln>
        </p:spPr>
        <p:txBody>
          <a:bodyPr anchorCtr="0" anchor="t" bIns="45700" lIns="91425" spcFirstLastPara="1" rIns="91425" wrap="square" tIns="45700">
            <a:normAutofit/>
          </a:bodyPr>
          <a:lstStyle/>
          <a:p>
            <a:pPr indent="0" lvl="0" marL="114300" rtl="0" algn="just">
              <a:lnSpc>
                <a:spcPct val="100000"/>
              </a:lnSpc>
              <a:spcBef>
                <a:spcPts val="0"/>
              </a:spcBef>
              <a:spcAft>
                <a:spcPts val="0"/>
              </a:spcAft>
              <a:buClr>
                <a:schemeClr val="dk1"/>
              </a:buClr>
              <a:buSzPts val="1800"/>
              <a:buNone/>
            </a:pPr>
            <a:r>
              <a:rPr b="1" i="0" lang="en-US" sz="1800" u="none">
                <a:solidFill>
                  <a:schemeClr val="dk1"/>
                </a:solidFill>
                <a:latin typeface="Times New Roman"/>
                <a:ea typeface="Times New Roman"/>
                <a:cs typeface="Times New Roman"/>
                <a:sym typeface="Times New Roman"/>
              </a:rPr>
              <a:t>Piggybacking</a:t>
            </a:r>
            <a:endParaRPr/>
          </a:p>
          <a:p>
            <a:pPr indent="-114300" lvl="0" marL="114300" rtl="0" algn="just">
              <a:lnSpc>
                <a:spcPct val="150000"/>
              </a:lnSpc>
              <a:spcBef>
                <a:spcPts val="360"/>
              </a:spcBef>
              <a:spcAft>
                <a:spcPts val="0"/>
              </a:spcAft>
              <a:buClr>
                <a:schemeClr val="dk1"/>
              </a:buClr>
              <a:buSzPts val="1800"/>
              <a:buFont typeface="Noto Sans Symbols"/>
              <a:buChar char="✔"/>
            </a:pPr>
            <a:r>
              <a:rPr b="0" i="0" lang="en-US" sz="1800" u="none">
                <a:solidFill>
                  <a:schemeClr val="dk1"/>
                </a:solidFill>
                <a:latin typeface="Times New Roman"/>
                <a:ea typeface="Times New Roman"/>
                <a:cs typeface="Times New Roman"/>
                <a:sym typeface="Times New Roman"/>
              </a:rPr>
              <a:t>﻿The four protocols discussed earlier in this section are all unidirectional: data packets flow in only one direction and acknowledgments travel in the other direction. </a:t>
            </a:r>
            <a:endParaRPr/>
          </a:p>
          <a:p>
            <a:pPr indent="-114300" lvl="0" marL="114300" rtl="0" algn="just">
              <a:lnSpc>
                <a:spcPct val="150000"/>
              </a:lnSpc>
              <a:spcBef>
                <a:spcPts val="360"/>
              </a:spcBef>
              <a:spcAft>
                <a:spcPts val="0"/>
              </a:spcAft>
              <a:buClr>
                <a:schemeClr val="dk1"/>
              </a:buClr>
              <a:buSzPts val="1800"/>
              <a:buFont typeface="Noto Sans Symbols"/>
              <a:buChar char="✔"/>
            </a:pPr>
            <a:r>
              <a:rPr b="0" i="0" lang="en-US" sz="1800" u="none">
                <a:solidFill>
                  <a:schemeClr val="dk1"/>
                </a:solidFill>
                <a:latin typeface="Times New Roman"/>
                <a:ea typeface="Times New Roman"/>
                <a:cs typeface="Times New Roman"/>
                <a:sym typeface="Times New Roman"/>
              </a:rPr>
              <a:t>In real life, data packets are normally flowing in </a:t>
            </a:r>
            <a:r>
              <a:rPr b="0" i="0" lang="en-US" sz="1800" u="none">
                <a:solidFill>
                  <a:srgbClr val="00B050"/>
                </a:solidFill>
                <a:latin typeface="Times New Roman"/>
                <a:ea typeface="Times New Roman"/>
                <a:cs typeface="Times New Roman"/>
                <a:sym typeface="Times New Roman"/>
              </a:rPr>
              <a:t>both directions</a:t>
            </a:r>
            <a:r>
              <a:rPr b="0" i="0" lang="en-US" sz="1800" u="none">
                <a:solidFill>
                  <a:schemeClr val="dk1"/>
                </a:solidFill>
                <a:latin typeface="Times New Roman"/>
                <a:ea typeface="Times New Roman"/>
                <a:cs typeface="Times New Roman"/>
                <a:sym typeface="Times New Roman"/>
              </a:rPr>
              <a:t>: from client to server and from server to client. </a:t>
            </a:r>
            <a:endParaRPr/>
          </a:p>
          <a:p>
            <a:pPr indent="-114300" lvl="0" marL="114300" rtl="0" algn="just">
              <a:lnSpc>
                <a:spcPct val="150000"/>
              </a:lnSpc>
              <a:spcBef>
                <a:spcPts val="360"/>
              </a:spcBef>
              <a:spcAft>
                <a:spcPts val="0"/>
              </a:spcAft>
              <a:buClr>
                <a:schemeClr val="dk1"/>
              </a:buClr>
              <a:buSzPts val="1800"/>
              <a:buFont typeface="Noto Sans Symbols"/>
              <a:buChar char="✔"/>
            </a:pPr>
            <a:r>
              <a:rPr b="0" i="0" lang="en-US" sz="1800" u="none">
                <a:solidFill>
                  <a:schemeClr val="dk1"/>
                </a:solidFill>
                <a:latin typeface="Times New Roman"/>
                <a:ea typeface="Times New Roman"/>
                <a:cs typeface="Times New Roman"/>
                <a:sym typeface="Times New Roman"/>
              </a:rPr>
              <a:t>This means that acknowledgments also need to flow in both directions. </a:t>
            </a:r>
            <a:endParaRPr/>
          </a:p>
          <a:p>
            <a:pPr indent="-114300" lvl="0" marL="114300" rtl="0" algn="just">
              <a:lnSpc>
                <a:spcPct val="150000"/>
              </a:lnSpc>
              <a:spcBef>
                <a:spcPts val="360"/>
              </a:spcBef>
              <a:spcAft>
                <a:spcPts val="0"/>
              </a:spcAft>
              <a:buClr>
                <a:schemeClr val="dk1"/>
              </a:buClr>
              <a:buSzPts val="1800"/>
              <a:buFont typeface="Noto Sans Symbols"/>
              <a:buChar char="✔"/>
            </a:pPr>
            <a:r>
              <a:rPr b="0" i="0" lang="en-US" sz="1800" u="none">
                <a:solidFill>
                  <a:schemeClr val="dk1"/>
                </a:solidFill>
                <a:latin typeface="Times New Roman"/>
                <a:ea typeface="Times New Roman"/>
                <a:cs typeface="Times New Roman"/>
                <a:sym typeface="Times New Roman"/>
              </a:rPr>
              <a:t>A technique, </a:t>
            </a:r>
            <a:r>
              <a:rPr b="0" i="0" lang="en-US" sz="1800" u="none">
                <a:solidFill>
                  <a:srgbClr val="00B050"/>
                </a:solidFill>
                <a:latin typeface="Times New Roman"/>
                <a:ea typeface="Times New Roman"/>
                <a:cs typeface="Times New Roman"/>
                <a:sym typeface="Times New Roman"/>
              </a:rPr>
              <a:t>piggybacking,</a:t>
            </a:r>
            <a:r>
              <a:rPr b="0" i="0" lang="en-US" sz="1800" u="none">
                <a:solidFill>
                  <a:schemeClr val="dk1"/>
                </a:solidFill>
                <a:latin typeface="Times New Roman"/>
                <a:ea typeface="Times New Roman"/>
                <a:cs typeface="Times New Roman"/>
                <a:sym typeface="Times New Roman"/>
              </a:rPr>
              <a:t> is used to improve the efficiency of the bidirectional protocols. </a:t>
            </a:r>
            <a:endParaRPr/>
          </a:p>
          <a:p>
            <a:pPr indent="-114300" lvl="0" marL="114300" rtl="0" algn="just">
              <a:lnSpc>
                <a:spcPct val="150000"/>
              </a:lnSpc>
              <a:spcBef>
                <a:spcPts val="360"/>
              </a:spcBef>
              <a:spcAft>
                <a:spcPts val="0"/>
              </a:spcAft>
              <a:buClr>
                <a:schemeClr val="dk1"/>
              </a:buClr>
              <a:buSzPts val="1800"/>
              <a:buFont typeface="Noto Sans Symbols"/>
              <a:buChar char="✔"/>
            </a:pPr>
            <a:r>
              <a:rPr b="0" i="0" lang="en-US" sz="1800" u="none">
                <a:solidFill>
                  <a:schemeClr val="dk1"/>
                </a:solidFill>
                <a:latin typeface="Times New Roman"/>
                <a:ea typeface="Times New Roman"/>
                <a:cs typeface="Times New Roman"/>
                <a:sym typeface="Times New Roman"/>
              </a:rPr>
              <a:t>When a packet is carrying </a:t>
            </a:r>
            <a:r>
              <a:rPr b="0" i="0" lang="en-US" sz="1800" u="none">
                <a:solidFill>
                  <a:srgbClr val="00B050"/>
                </a:solidFill>
                <a:latin typeface="Times New Roman"/>
                <a:ea typeface="Times New Roman"/>
                <a:cs typeface="Times New Roman"/>
                <a:sym typeface="Times New Roman"/>
              </a:rPr>
              <a:t>data from A to B</a:t>
            </a:r>
            <a:r>
              <a:rPr b="0" i="0" lang="en-US" sz="1800" u="none">
                <a:solidFill>
                  <a:schemeClr val="dk1"/>
                </a:solidFill>
                <a:latin typeface="Times New Roman"/>
                <a:ea typeface="Times New Roman"/>
                <a:cs typeface="Times New Roman"/>
                <a:sym typeface="Times New Roman"/>
              </a:rPr>
              <a:t>, it can also </a:t>
            </a:r>
            <a:r>
              <a:rPr b="0" i="0" lang="en-US" sz="1800" u="none">
                <a:solidFill>
                  <a:srgbClr val="00B050"/>
                </a:solidFill>
                <a:latin typeface="Times New Roman"/>
                <a:ea typeface="Times New Roman"/>
                <a:cs typeface="Times New Roman"/>
                <a:sym typeface="Times New Roman"/>
              </a:rPr>
              <a:t>carry acknowledgment feedback</a:t>
            </a:r>
            <a:r>
              <a:rPr b="0" i="0" lang="en-US" sz="1800" u="none">
                <a:solidFill>
                  <a:schemeClr val="dk1"/>
                </a:solidFill>
                <a:latin typeface="Times New Roman"/>
                <a:ea typeface="Times New Roman"/>
                <a:cs typeface="Times New Roman"/>
                <a:sym typeface="Times New Roman"/>
              </a:rPr>
              <a:t> about arrived packets from B; when a packet is carrying data from B to A, it can also carry acknowledgment feedback about the arrived packets from A.</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2"/>
          <p:cNvSpPr txBox="1"/>
          <p:nvPr>
            <p:ph type="title"/>
          </p:nvPr>
        </p:nvSpPr>
        <p:spPr>
          <a:xfrm>
            <a:off x="0" y="0"/>
            <a:ext cx="5486400" cy="914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Transport Layer Protocols</a:t>
            </a:r>
            <a:endParaRPr/>
          </a:p>
        </p:txBody>
      </p:sp>
      <p:sp>
        <p:nvSpPr>
          <p:cNvPr id="395" name="Google Shape;395;p42"/>
          <p:cNvSpPr txBox="1"/>
          <p:nvPr>
            <p:ph idx="1" type="body"/>
          </p:nvPr>
        </p:nvSpPr>
        <p:spPr>
          <a:xfrm>
            <a:off x="0" y="901700"/>
            <a:ext cx="8961437" cy="5689600"/>
          </a:xfrm>
          <a:prstGeom prst="rect">
            <a:avLst/>
          </a:prstGeom>
          <a:noFill/>
          <a:ln>
            <a:noFill/>
          </a:ln>
        </p:spPr>
        <p:txBody>
          <a:bodyPr anchorCtr="0" anchor="t" bIns="45700" lIns="91425" spcFirstLastPara="1" rIns="91425" wrap="square" tIns="45700">
            <a:normAutofit/>
          </a:bodyPr>
          <a:lstStyle/>
          <a:p>
            <a:pPr indent="0" lvl="0" marL="114300" rtl="0" algn="just">
              <a:lnSpc>
                <a:spcPct val="100000"/>
              </a:lnSpc>
              <a:spcBef>
                <a:spcPts val="0"/>
              </a:spcBef>
              <a:spcAft>
                <a:spcPts val="0"/>
              </a:spcAft>
              <a:buClr>
                <a:schemeClr val="dk1"/>
              </a:buClr>
              <a:buSzPts val="2000"/>
              <a:buNone/>
            </a:pPr>
            <a:r>
              <a:rPr b="1" i="0" lang="en-US" sz="2000" u="none">
                <a:solidFill>
                  <a:schemeClr val="dk1"/>
                </a:solidFill>
                <a:latin typeface="Times New Roman"/>
                <a:ea typeface="Times New Roman"/>
                <a:cs typeface="Times New Roman"/>
                <a:sym typeface="Times New Roman"/>
              </a:rPr>
              <a:t>Piggybacking</a:t>
            </a:r>
            <a:endParaRPr/>
          </a:p>
          <a:p>
            <a:pPr indent="-127000" lvl="0" marL="114300" rtl="0" algn="just">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﻿The client and server each use </a:t>
            </a:r>
            <a:r>
              <a:rPr b="0" i="0" lang="en-US" sz="2000" u="none">
                <a:solidFill>
                  <a:srgbClr val="00B050"/>
                </a:solidFill>
                <a:latin typeface="Times New Roman"/>
                <a:ea typeface="Times New Roman"/>
                <a:cs typeface="Times New Roman"/>
                <a:sym typeface="Times New Roman"/>
              </a:rPr>
              <a:t>two independent windows</a:t>
            </a:r>
            <a:r>
              <a:rPr b="0" i="0" lang="en-US" sz="2000" u="none">
                <a:solidFill>
                  <a:schemeClr val="dk1"/>
                </a:solidFill>
                <a:latin typeface="Times New Roman"/>
                <a:ea typeface="Times New Roman"/>
                <a:cs typeface="Times New Roman"/>
                <a:sym typeface="Times New Roman"/>
              </a:rPr>
              <a:t>: send and receive. </a:t>
            </a:r>
            <a:endParaRPr/>
          </a:p>
          <a:p>
            <a:pPr indent="-215900" lvl="0" marL="342900" rtl="0" algn="l">
              <a:spcBef>
                <a:spcPts val="400"/>
              </a:spcBef>
              <a:spcAft>
                <a:spcPts val="0"/>
              </a:spcAft>
              <a:buClr>
                <a:schemeClr val="dk1"/>
              </a:buClr>
              <a:buSzPts val="2000"/>
              <a:buNone/>
            </a:pPr>
            <a:r>
              <a:t/>
            </a:r>
            <a:endParaRPr b="0" i="0" sz="2000" u="none">
              <a:solidFill>
                <a:schemeClr val="dk1"/>
              </a:solidFill>
              <a:latin typeface="Times New Roman"/>
              <a:ea typeface="Times New Roman"/>
              <a:cs typeface="Times New Roman"/>
              <a:sym typeface="Times New Roman"/>
            </a:endParaRPr>
          </a:p>
        </p:txBody>
      </p:sp>
      <p:pic>
        <p:nvPicPr>
          <p:cNvPr id="396" name="Google Shape;396;p42"/>
          <p:cNvPicPr preferRelativeResize="0"/>
          <p:nvPr/>
        </p:nvPicPr>
        <p:blipFill rotWithShape="1">
          <a:blip r:embed="rId3">
            <a:alphaModFix/>
          </a:blip>
          <a:srcRect b="0" l="0" r="0" t="0"/>
          <a:stretch/>
        </p:blipFill>
        <p:spPr>
          <a:xfrm>
            <a:off x="984250" y="1651000"/>
            <a:ext cx="7175500" cy="4600575"/>
          </a:xfrm>
          <a:prstGeom prst="rect">
            <a:avLst/>
          </a:prstGeom>
          <a:noFill/>
          <a:ln>
            <a:noFill/>
          </a:ln>
        </p:spPr>
      </p:pic>
      <p:sp>
        <p:nvSpPr>
          <p:cNvPr id="397" name="Google Shape;397;p42"/>
          <p:cNvSpPr txBox="1"/>
          <p:nvPr/>
        </p:nvSpPr>
        <p:spPr>
          <a:xfrm>
            <a:off x="2811462" y="6251575"/>
            <a:ext cx="3338512" cy="396875"/>
          </a:xfrm>
          <a:prstGeom prst="rect">
            <a:avLst/>
          </a:prstGeom>
          <a:noFill/>
          <a:ln>
            <a:noFill/>
          </a:ln>
        </p:spPr>
        <p:txBody>
          <a:bodyPr anchorCtr="0" anchor="t" bIns="45700" lIns="91425" spcFirstLastPara="1" rIns="91425" wrap="square" tIns="45700">
            <a:spAutoFit/>
          </a:bodyPr>
          <a:lstStyle/>
          <a:p>
            <a:pPr indent="0" lvl="1" marL="11112" marR="0" rtl="0" algn="ctr">
              <a:lnSpc>
                <a:spcPct val="12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17. Bidirectional Protocols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3"/>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Piggy Backing</a:t>
            </a:r>
            <a:endParaRPr/>
          </a:p>
        </p:txBody>
      </p:sp>
      <p:sp>
        <p:nvSpPr>
          <p:cNvPr id="403" name="Google Shape;403;p43"/>
          <p:cNvSpPr txBox="1"/>
          <p:nvPr>
            <p:ph idx="1" type="body"/>
          </p:nvPr>
        </p:nvSpPr>
        <p:spPr>
          <a:xfrm>
            <a:off x="457200" y="13716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000000"/>
              </a:buClr>
              <a:buSzPts val="2200"/>
              <a:buFont typeface="Arial"/>
              <a:buChar char="•"/>
            </a:pPr>
            <a:r>
              <a:rPr b="0" i="0" lang="en-US" sz="2200" u="none">
                <a:solidFill>
                  <a:srgbClr val="000000"/>
                </a:solidFill>
                <a:latin typeface="Times New Roman"/>
                <a:ea typeface="Times New Roman"/>
                <a:cs typeface="Times New Roman"/>
                <a:sym typeface="Times New Roman"/>
              </a:rPr>
              <a:t>Piggy backing is a technique for Flow control.</a:t>
            </a:r>
            <a:endParaRPr/>
          </a:p>
          <a:p>
            <a:pPr indent="-342900" lvl="0" marL="342900" marR="0" rtl="0" algn="just">
              <a:lnSpc>
                <a:spcPct val="100000"/>
              </a:lnSpc>
              <a:spcBef>
                <a:spcPts val="440"/>
              </a:spcBef>
              <a:spcAft>
                <a:spcPts val="0"/>
              </a:spcAft>
              <a:buClr>
                <a:srgbClr val="000000"/>
              </a:buClr>
              <a:buSzPts val="2200"/>
              <a:buFont typeface="Arial"/>
              <a:buChar char="•"/>
            </a:pPr>
            <a:r>
              <a:rPr b="0" i="0" lang="en-US" sz="2200" u="none">
                <a:solidFill>
                  <a:srgbClr val="000000"/>
                </a:solidFill>
                <a:latin typeface="Times New Roman"/>
                <a:ea typeface="Times New Roman"/>
                <a:cs typeface="Times New Roman"/>
                <a:sym typeface="Times New Roman"/>
              </a:rPr>
              <a:t>The receiver waits until its network layer passes in the next data packet. The delayed acknowledgement is then attached to this outgoing data frame. This technique of temporarily delaying the acknowledgement so that it can be hooked with next outgoing data frame is known as piggybacking.</a:t>
            </a:r>
            <a:endParaRPr/>
          </a:p>
          <a:p>
            <a:pPr indent="-342900" lvl="0" marL="342900" marR="0" rtl="0" algn="just">
              <a:lnSpc>
                <a:spcPct val="100000"/>
              </a:lnSpc>
              <a:spcBef>
                <a:spcPts val="440"/>
              </a:spcBef>
              <a:spcAft>
                <a:spcPts val="0"/>
              </a:spcAft>
              <a:buClr>
                <a:srgbClr val="000000"/>
              </a:buClr>
              <a:buSzPts val="2200"/>
              <a:buFont typeface="Arial"/>
              <a:buChar char="•"/>
            </a:pPr>
            <a:r>
              <a:rPr b="0" i="0" lang="en-US" sz="2200" u="none">
                <a:solidFill>
                  <a:srgbClr val="000000"/>
                </a:solidFill>
                <a:latin typeface="Times New Roman"/>
                <a:ea typeface="Times New Roman"/>
                <a:cs typeface="Times New Roman"/>
                <a:sym typeface="Times New Roman"/>
              </a:rPr>
              <a:t>Piggybacking is a technique used for efficient utilization of bandwidth. The acknowledgment for previous segment is sent along with the data request/transfer of current segment.</a:t>
            </a:r>
            <a:endParaRPr/>
          </a:p>
          <a:p>
            <a:pPr indent="-203200" lvl="0" marL="342900" marR="0" rtl="0" algn="l">
              <a:spcBef>
                <a:spcPts val="440"/>
              </a:spcBef>
              <a:spcAft>
                <a:spcPts val="0"/>
              </a:spcAft>
              <a:buClr>
                <a:schemeClr val="dk1"/>
              </a:buClr>
              <a:buSzPts val="2200"/>
              <a:buFont typeface="Arial"/>
              <a:buNone/>
            </a:pPr>
            <a:r>
              <a:t/>
            </a:r>
            <a:endParaRPr b="0" i="0" sz="22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pic>
        <p:nvPicPr>
          <p:cNvPr descr="What is Piggybacking?" id="408" name="Google Shape;408;p44"/>
          <p:cNvPicPr preferRelativeResize="0"/>
          <p:nvPr/>
        </p:nvPicPr>
        <p:blipFill rotWithShape="1">
          <a:blip r:embed="rId3">
            <a:alphaModFix/>
          </a:blip>
          <a:srcRect b="0" l="0" r="0" t="0"/>
          <a:stretch/>
        </p:blipFill>
        <p:spPr>
          <a:xfrm>
            <a:off x="1609725" y="1590675"/>
            <a:ext cx="5924550" cy="3676650"/>
          </a:xfrm>
          <a:prstGeom prst="rect">
            <a:avLst/>
          </a:prstGeom>
          <a:noFill/>
          <a:ln>
            <a:noFill/>
          </a:ln>
        </p:spPr>
      </p:pic>
      <p:sp>
        <p:nvSpPr>
          <p:cNvPr id="409" name="Google Shape;409;p44"/>
          <p:cNvSpPr txBox="1"/>
          <p:nvPr/>
        </p:nvSpPr>
        <p:spPr>
          <a:xfrm>
            <a:off x="3252787" y="5867400"/>
            <a:ext cx="2471737" cy="395287"/>
          </a:xfrm>
          <a:prstGeom prst="rect">
            <a:avLst/>
          </a:prstGeom>
          <a:noFill/>
          <a:ln>
            <a:noFill/>
          </a:ln>
        </p:spPr>
        <p:txBody>
          <a:bodyPr anchorCtr="0" anchor="t" bIns="45700" lIns="91425" spcFirstLastPara="1" rIns="91425" wrap="square" tIns="45700">
            <a:spAutoFit/>
          </a:bodyPr>
          <a:lstStyle/>
          <a:p>
            <a:pPr indent="0" lvl="1" marL="11112" marR="0" rtl="0" algn="ctr">
              <a:lnSpc>
                <a:spcPct val="12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18. Piggybacking</a:t>
            </a:r>
            <a:endParaRPr/>
          </a:p>
        </p:txBody>
      </p:sp>
      <p:sp>
        <p:nvSpPr>
          <p:cNvPr id="410" name="Google Shape;410;p44"/>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Piggy Backing</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5"/>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Practice Questions</a:t>
            </a:r>
            <a:endParaRPr/>
          </a:p>
        </p:txBody>
      </p:sp>
      <p:sp>
        <p:nvSpPr>
          <p:cNvPr id="416" name="Google Shape;416;p45"/>
          <p:cNvSpPr txBox="1"/>
          <p:nvPr>
            <p:ph idx="1" type="body"/>
          </p:nvPr>
        </p:nvSpPr>
        <p:spPr>
          <a:xfrm>
            <a:off x="457200" y="914400"/>
            <a:ext cx="8229600" cy="49831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262D3D"/>
              </a:buClr>
              <a:buSzPts val="2200"/>
              <a:buFont typeface="Arial"/>
              <a:buNone/>
            </a:pPr>
            <a:r>
              <a:rPr b="0" i="0" lang="en-US" sz="2200" u="none">
                <a:solidFill>
                  <a:srgbClr val="262D3D"/>
                </a:solidFill>
                <a:latin typeface="Times New Roman"/>
                <a:ea typeface="Times New Roman"/>
                <a:cs typeface="Times New Roman"/>
                <a:sym typeface="Times New Roman"/>
              </a:rPr>
              <a:t>Question1.</a:t>
            </a:r>
            <a:endParaRPr/>
          </a:p>
          <a:p>
            <a:pPr indent="-342900" lvl="0" marL="342900" marR="0" rtl="0" algn="just">
              <a:lnSpc>
                <a:spcPct val="100000"/>
              </a:lnSpc>
              <a:spcBef>
                <a:spcPts val="440"/>
              </a:spcBef>
              <a:spcAft>
                <a:spcPts val="0"/>
              </a:spcAft>
              <a:buClr>
                <a:srgbClr val="262D3D"/>
              </a:buClr>
              <a:buSzPts val="2200"/>
              <a:buFont typeface="Arial"/>
              <a:buNone/>
            </a:pPr>
            <a:r>
              <a:rPr b="0" i="0" lang="en-US" sz="2200" u="none">
                <a:solidFill>
                  <a:srgbClr val="262D3D"/>
                </a:solidFill>
                <a:latin typeface="Times New Roman"/>
                <a:ea typeface="Times New Roman"/>
                <a:cs typeface="Times New Roman"/>
                <a:sym typeface="Times New Roman"/>
              </a:rPr>
              <a:t>Assume using stop and wait protocol, we wish to send 10 packets from source to destination and every 4th packet is lost. How many packets needs to be sent?</a:t>
            </a:r>
            <a:endParaRPr/>
          </a:p>
          <a:p>
            <a:pPr indent="-342900" lvl="0" marL="342900" marR="0" rtl="0" algn="just">
              <a:lnSpc>
                <a:spcPct val="100000"/>
              </a:lnSpc>
              <a:spcBef>
                <a:spcPts val="440"/>
              </a:spcBef>
              <a:spcAft>
                <a:spcPts val="0"/>
              </a:spcAft>
              <a:buClr>
                <a:schemeClr val="dk1"/>
              </a:buClr>
              <a:buSzPts val="2200"/>
              <a:buFont typeface="Arial"/>
              <a:buNone/>
            </a:pPr>
            <a:r>
              <a:t/>
            </a:r>
            <a:endParaRPr b="0" i="0" sz="2200" u="none">
              <a:solidFill>
                <a:srgbClr val="262D3D"/>
              </a:solidFill>
              <a:latin typeface="Times New Roman"/>
              <a:ea typeface="Times New Roman"/>
              <a:cs typeface="Times New Roman"/>
              <a:sym typeface="Times New Roman"/>
            </a:endParaRPr>
          </a:p>
          <a:p>
            <a:pPr indent="-342900" lvl="0" marL="342900" marR="0" rtl="0" algn="just">
              <a:lnSpc>
                <a:spcPct val="100000"/>
              </a:lnSpc>
              <a:spcBef>
                <a:spcPts val="440"/>
              </a:spcBef>
              <a:spcAft>
                <a:spcPts val="0"/>
              </a:spcAft>
              <a:buClr>
                <a:srgbClr val="262D3D"/>
              </a:buClr>
              <a:buSzPts val="2200"/>
              <a:buFont typeface="Arial"/>
              <a:buNone/>
            </a:pPr>
            <a:r>
              <a:rPr b="0" i="0" lang="en-US" sz="2200" u="none">
                <a:solidFill>
                  <a:srgbClr val="262D3D"/>
                </a:solidFill>
                <a:latin typeface="Times New Roman"/>
                <a:ea typeface="Times New Roman"/>
                <a:cs typeface="Times New Roman"/>
                <a:sym typeface="Times New Roman"/>
              </a:rPr>
              <a:t>Solution:</a:t>
            </a:r>
            <a:endParaRPr/>
          </a:p>
          <a:p>
            <a:pPr indent="-342900" lvl="0" marL="342900" marR="0" rtl="0" algn="just">
              <a:lnSpc>
                <a:spcPct val="100000"/>
              </a:lnSpc>
              <a:spcBef>
                <a:spcPts val="440"/>
              </a:spcBef>
              <a:spcAft>
                <a:spcPts val="0"/>
              </a:spcAft>
              <a:buClr>
                <a:srgbClr val="262D3D"/>
              </a:buClr>
              <a:buSzPts val="2200"/>
              <a:buFont typeface="Arial"/>
              <a:buNone/>
            </a:pPr>
            <a:r>
              <a:rPr b="0" i="0" lang="en-US" sz="2200" u="none">
                <a:solidFill>
                  <a:srgbClr val="262D3D"/>
                </a:solidFill>
                <a:latin typeface="Times New Roman"/>
                <a:ea typeface="Times New Roman"/>
                <a:cs typeface="Times New Roman"/>
                <a:sym typeface="Times New Roman"/>
              </a:rPr>
              <a:t>Order in which packets are sent –</a:t>
            </a:r>
            <a:endParaRPr/>
          </a:p>
          <a:p>
            <a:pPr indent="-342900" lvl="0" marL="342900" marR="0" rtl="0" algn="just">
              <a:lnSpc>
                <a:spcPct val="100000"/>
              </a:lnSpc>
              <a:spcBef>
                <a:spcPts val="440"/>
              </a:spcBef>
              <a:spcAft>
                <a:spcPts val="0"/>
              </a:spcAft>
              <a:buClr>
                <a:srgbClr val="262D3D"/>
              </a:buClr>
              <a:buSzPts val="2200"/>
              <a:buFont typeface="Arial"/>
              <a:buNone/>
            </a:pPr>
            <a:r>
              <a:rPr b="0" i="0" lang="en-US" sz="2200" u="none">
                <a:solidFill>
                  <a:srgbClr val="262D3D"/>
                </a:solidFill>
                <a:latin typeface="Times New Roman"/>
                <a:ea typeface="Times New Roman"/>
                <a:cs typeface="Times New Roman"/>
                <a:sym typeface="Times New Roman"/>
              </a:rPr>
              <a:t>1 2 3 4 4 5 6 7 7 8 9 10 10</a:t>
            </a:r>
            <a:endParaRPr/>
          </a:p>
          <a:p>
            <a:pPr indent="-342900" lvl="0" marL="342900" marR="0" rtl="0" algn="just">
              <a:lnSpc>
                <a:spcPct val="100000"/>
              </a:lnSpc>
              <a:spcBef>
                <a:spcPts val="440"/>
              </a:spcBef>
              <a:spcAft>
                <a:spcPts val="0"/>
              </a:spcAft>
              <a:buClr>
                <a:srgbClr val="262D3D"/>
              </a:buClr>
              <a:buSzPts val="2200"/>
              <a:buFont typeface="Arial"/>
              <a:buNone/>
            </a:pPr>
            <a:r>
              <a:rPr b="0" i="0" lang="en-US" sz="2200" u="none">
                <a:solidFill>
                  <a:srgbClr val="262D3D"/>
                </a:solidFill>
                <a:latin typeface="Times New Roman"/>
                <a:ea typeface="Times New Roman"/>
                <a:cs typeface="Times New Roman"/>
                <a:sym typeface="Times New Roman"/>
              </a:rPr>
              <a:t>Total no of packets transmitted = 13</a:t>
            </a:r>
            <a:endParaRPr/>
          </a:p>
          <a:p>
            <a:pPr indent="-342900" lvl="0" marL="342900" marR="0" rtl="0" algn="just">
              <a:lnSpc>
                <a:spcPct val="100000"/>
              </a:lnSpc>
              <a:spcBef>
                <a:spcPts val="440"/>
              </a:spcBef>
              <a:spcAft>
                <a:spcPts val="0"/>
              </a:spcAft>
              <a:buClr>
                <a:srgbClr val="262D3D"/>
              </a:buClr>
              <a:buSzPts val="2200"/>
              <a:buFont typeface="Arial"/>
              <a:buNone/>
            </a:pPr>
            <a:r>
              <a:rPr b="0" i="0" lang="en-US" sz="2200" u="none">
                <a:solidFill>
                  <a:srgbClr val="262D3D"/>
                </a:solidFill>
                <a:latin typeface="Times New Roman"/>
                <a:ea typeface="Times New Roman"/>
                <a:cs typeface="Times New Roman"/>
                <a:sym typeface="Times New Roman"/>
              </a:rPr>
              <a:t>Packet nos retransmitted = 4, 7, 10</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6"/>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Practice Questions</a:t>
            </a:r>
            <a:endParaRPr/>
          </a:p>
        </p:txBody>
      </p:sp>
      <p:sp>
        <p:nvSpPr>
          <p:cNvPr id="422" name="Google Shape;422;p46"/>
          <p:cNvSpPr txBox="1"/>
          <p:nvPr>
            <p:ph idx="1" type="body"/>
          </p:nvPr>
        </p:nvSpPr>
        <p:spPr>
          <a:xfrm>
            <a:off x="457200" y="914400"/>
            <a:ext cx="8229600" cy="49831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262D3D"/>
              </a:buClr>
              <a:buSzPts val="2200"/>
              <a:buFont typeface="Arial"/>
              <a:buNone/>
            </a:pPr>
            <a:r>
              <a:rPr b="0" i="0" lang="en-US" sz="2200" u="none">
                <a:solidFill>
                  <a:srgbClr val="262D3D"/>
                </a:solidFill>
                <a:latin typeface="Times New Roman"/>
                <a:ea typeface="Times New Roman"/>
                <a:cs typeface="Times New Roman"/>
                <a:sym typeface="Times New Roman"/>
              </a:rPr>
              <a:t>Question1.</a:t>
            </a:r>
            <a:endParaRPr/>
          </a:p>
          <a:p>
            <a:pPr indent="-342900" lvl="0" marL="342900" marR="0" rtl="0" algn="just">
              <a:lnSpc>
                <a:spcPct val="100000"/>
              </a:lnSpc>
              <a:spcBef>
                <a:spcPts val="440"/>
              </a:spcBef>
              <a:spcAft>
                <a:spcPts val="0"/>
              </a:spcAft>
              <a:buClr>
                <a:srgbClr val="262D3D"/>
              </a:buClr>
              <a:buSzPts val="2200"/>
              <a:buFont typeface="Arial"/>
              <a:buNone/>
            </a:pPr>
            <a:r>
              <a:rPr b="0" i="0" lang="en-US" sz="2200" u="none">
                <a:solidFill>
                  <a:srgbClr val="262D3D"/>
                </a:solidFill>
                <a:latin typeface="Times New Roman"/>
                <a:ea typeface="Times New Roman"/>
                <a:cs typeface="Times New Roman"/>
                <a:sym typeface="Times New Roman"/>
              </a:rPr>
              <a:t>Assume a channel having error probability.</a:t>
            </a:r>
            <a:endParaRPr/>
          </a:p>
          <a:p>
            <a:pPr indent="-342900" lvl="0" marL="342900" marR="0" rtl="0" algn="just">
              <a:lnSpc>
                <a:spcPct val="100000"/>
              </a:lnSpc>
              <a:spcBef>
                <a:spcPts val="440"/>
              </a:spcBef>
              <a:spcAft>
                <a:spcPts val="0"/>
              </a:spcAft>
              <a:buClr>
                <a:srgbClr val="262D3D"/>
              </a:buClr>
              <a:buSzPts val="2200"/>
              <a:buFont typeface="Arial"/>
              <a:buNone/>
            </a:pPr>
            <a:r>
              <a:rPr b="0" i="0" lang="en-US" sz="2200" u="none">
                <a:solidFill>
                  <a:srgbClr val="262D3D"/>
                </a:solidFill>
                <a:latin typeface="Times New Roman"/>
                <a:ea typeface="Times New Roman"/>
                <a:cs typeface="Times New Roman"/>
                <a:sym typeface="Times New Roman"/>
              </a:rPr>
              <a:t>Error probability = 20%</a:t>
            </a:r>
            <a:endParaRPr/>
          </a:p>
          <a:p>
            <a:pPr indent="-342900" lvl="0" marL="342900" marR="0" rtl="0" algn="just">
              <a:lnSpc>
                <a:spcPct val="100000"/>
              </a:lnSpc>
              <a:spcBef>
                <a:spcPts val="440"/>
              </a:spcBef>
              <a:spcAft>
                <a:spcPts val="0"/>
              </a:spcAft>
              <a:buClr>
                <a:srgbClr val="262D3D"/>
              </a:buClr>
              <a:buSzPts val="2200"/>
              <a:buFont typeface="Arial"/>
              <a:buNone/>
            </a:pPr>
            <a:r>
              <a:rPr b="0" i="0" lang="en-US" sz="2200" u="none">
                <a:solidFill>
                  <a:srgbClr val="262D3D"/>
                </a:solidFill>
                <a:latin typeface="Times New Roman"/>
                <a:ea typeface="Times New Roman"/>
                <a:cs typeface="Times New Roman"/>
                <a:sym typeface="Times New Roman"/>
              </a:rPr>
              <a:t>Total no of packets sent on list = 400</a:t>
            </a:r>
            <a:endParaRPr/>
          </a:p>
          <a:p>
            <a:pPr indent="-342900" lvl="0" marL="342900" marR="0" rtl="0" algn="just">
              <a:lnSpc>
                <a:spcPct val="100000"/>
              </a:lnSpc>
              <a:spcBef>
                <a:spcPts val="440"/>
              </a:spcBef>
              <a:spcAft>
                <a:spcPts val="0"/>
              </a:spcAft>
              <a:buClr>
                <a:srgbClr val="262D3D"/>
              </a:buClr>
              <a:buSzPts val="2200"/>
              <a:buFont typeface="Arial"/>
              <a:buNone/>
            </a:pPr>
            <a:r>
              <a:rPr b="0" i="0" lang="en-US" sz="2200" u="none">
                <a:solidFill>
                  <a:srgbClr val="262D3D"/>
                </a:solidFill>
                <a:latin typeface="Times New Roman"/>
                <a:ea typeface="Times New Roman"/>
                <a:cs typeface="Times New Roman"/>
                <a:sym typeface="Times New Roman"/>
              </a:rPr>
              <a:t>What is the total no of packets to be transmitted to send all 400 packets?</a:t>
            </a:r>
            <a:endParaRPr/>
          </a:p>
          <a:p>
            <a:pPr indent="-342900" lvl="0" marL="342900" marR="0" rtl="0" algn="just">
              <a:lnSpc>
                <a:spcPct val="100000"/>
              </a:lnSpc>
              <a:spcBef>
                <a:spcPts val="440"/>
              </a:spcBef>
              <a:spcAft>
                <a:spcPts val="0"/>
              </a:spcAft>
              <a:buClr>
                <a:srgbClr val="262D3D"/>
              </a:buClr>
              <a:buSzPts val="2200"/>
              <a:buFont typeface="Arial"/>
              <a:buNone/>
            </a:pPr>
            <a:r>
              <a:rPr b="0" i="0" lang="en-US" sz="2200" u="none">
                <a:solidFill>
                  <a:srgbClr val="262D3D"/>
                </a:solidFill>
                <a:latin typeface="Times New Roman"/>
                <a:ea typeface="Times New Roman"/>
                <a:cs typeface="Times New Roman"/>
                <a:sym typeface="Times New Roman"/>
              </a:rPr>
              <a:t>Solution:</a:t>
            </a:r>
            <a:endParaRPr/>
          </a:p>
          <a:p>
            <a:pPr indent="-342900" lvl="0" marL="342900" marR="0" rtl="0" algn="just">
              <a:lnSpc>
                <a:spcPct val="100000"/>
              </a:lnSpc>
              <a:spcBef>
                <a:spcPts val="440"/>
              </a:spcBef>
              <a:spcAft>
                <a:spcPts val="0"/>
              </a:spcAft>
              <a:buClr>
                <a:srgbClr val="262D3D"/>
              </a:buClr>
              <a:buSzPts val="2200"/>
              <a:buFont typeface="Arial"/>
              <a:buNone/>
            </a:pPr>
            <a:r>
              <a:rPr b="0" i="0" lang="en-US" sz="2200" u="none">
                <a:solidFill>
                  <a:srgbClr val="262D3D"/>
                </a:solidFill>
                <a:latin typeface="Times New Roman"/>
                <a:ea typeface="Times New Roman"/>
                <a:cs typeface="Times New Roman"/>
                <a:sym typeface="Times New Roman"/>
              </a:rPr>
              <a:t>Total no. of packets to be transmitted = 400 + 400*0.2 +80*0.2 ……. </a:t>
            </a:r>
            <a:endParaRPr/>
          </a:p>
          <a:p>
            <a:pPr indent="-342900" lvl="0" marL="342900" marR="0" rtl="0" algn="just">
              <a:lnSpc>
                <a:spcPct val="100000"/>
              </a:lnSpc>
              <a:spcBef>
                <a:spcPts val="440"/>
              </a:spcBef>
              <a:spcAft>
                <a:spcPts val="0"/>
              </a:spcAft>
              <a:buClr>
                <a:srgbClr val="262D3D"/>
              </a:buClr>
              <a:buSzPts val="2200"/>
              <a:buFont typeface="Arial"/>
              <a:buNone/>
            </a:pPr>
            <a:r>
              <a:rPr b="0" i="0" lang="en-US" sz="2200" u="none">
                <a:solidFill>
                  <a:srgbClr val="262D3D"/>
                </a:solidFill>
                <a:latin typeface="Times New Roman"/>
                <a:ea typeface="Times New Roman"/>
                <a:cs typeface="Times New Roman"/>
                <a:sym typeface="Times New Roman"/>
              </a:rPr>
              <a:t>					        = 500</a:t>
            </a:r>
            <a:endParaRPr/>
          </a:p>
          <a:p>
            <a:pPr indent="-342900" lvl="0" marL="342900" marR="0" rtl="0" algn="just">
              <a:lnSpc>
                <a:spcPct val="100000"/>
              </a:lnSpc>
              <a:spcBef>
                <a:spcPts val="440"/>
              </a:spcBef>
              <a:spcAft>
                <a:spcPts val="0"/>
              </a:spcAft>
              <a:buClr>
                <a:srgbClr val="262D3D"/>
              </a:buClr>
              <a:buSzPts val="2200"/>
              <a:buFont typeface="Arial"/>
              <a:buNone/>
            </a:pPr>
            <a:r>
              <a:rPr b="0" i="0" lang="en-US" sz="2200" u="none">
                <a:solidFill>
                  <a:srgbClr val="262D3D"/>
                </a:solidFill>
                <a:latin typeface="Times New Roman"/>
                <a:ea typeface="Times New Roman"/>
                <a:cs typeface="Times New Roman"/>
                <a:sym typeface="Times New Roman"/>
              </a:rPr>
              <a:t>20% packets will be retransmitted</a:t>
            </a:r>
            <a:endParaRPr/>
          </a:p>
          <a:p>
            <a:pPr indent="-342900" lvl="0" marL="342900" marR="0" rtl="0" algn="just">
              <a:lnSpc>
                <a:spcPct val="100000"/>
              </a:lnSpc>
              <a:spcBef>
                <a:spcPts val="440"/>
              </a:spcBef>
              <a:spcAft>
                <a:spcPts val="0"/>
              </a:spcAft>
              <a:buClr>
                <a:schemeClr val="dk1"/>
              </a:buClr>
              <a:buSzPts val="2200"/>
              <a:buFont typeface="Arial"/>
              <a:buNone/>
            </a:pPr>
            <a:r>
              <a:t/>
            </a:r>
            <a:endParaRPr b="0" i="0" sz="2200" u="none">
              <a:solidFill>
                <a:srgbClr val="262D3D"/>
              </a:solidFill>
              <a:latin typeface="Times New Roman"/>
              <a:ea typeface="Times New Roman"/>
              <a:cs typeface="Times New Roman"/>
              <a:sym typeface="Times New Roman"/>
            </a:endParaRPr>
          </a:p>
          <a:p>
            <a:pPr indent="-342900" lvl="0" marL="342900" marR="0" rtl="0" algn="just">
              <a:lnSpc>
                <a:spcPct val="100000"/>
              </a:lnSpc>
              <a:spcBef>
                <a:spcPts val="440"/>
              </a:spcBef>
              <a:spcAft>
                <a:spcPts val="0"/>
              </a:spcAft>
              <a:buClr>
                <a:srgbClr val="262D3D"/>
              </a:buClr>
              <a:buSzPts val="2200"/>
              <a:buFont typeface="Arial"/>
              <a:buNone/>
            </a:pPr>
            <a:br>
              <a:rPr b="0" i="0" lang="en-US" sz="2200" u="none">
                <a:solidFill>
                  <a:srgbClr val="262D3D"/>
                </a:solidFill>
                <a:latin typeface="Times New Roman"/>
                <a:ea typeface="Times New Roman"/>
                <a:cs typeface="Times New Roman"/>
                <a:sym typeface="Times New Roman"/>
              </a:rPr>
            </a:b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7"/>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Practice Questions</a:t>
            </a:r>
            <a:endParaRPr/>
          </a:p>
        </p:txBody>
      </p:sp>
      <p:sp>
        <p:nvSpPr>
          <p:cNvPr id="428" name="Google Shape;428;p47"/>
          <p:cNvSpPr txBox="1"/>
          <p:nvPr>
            <p:ph idx="1" type="body"/>
          </p:nvPr>
        </p:nvSpPr>
        <p:spPr>
          <a:xfrm>
            <a:off x="457200" y="914400"/>
            <a:ext cx="8229600" cy="4648200"/>
          </a:xfrm>
          <a:prstGeom prst="rect">
            <a:avLst/>
          </a:prstGeom>
          <a:noFill/>
          <a:ln>
            <a:noFill/>
          </a:ln>
        </p:spPr>
        <p:txBody>
          <a:bodyPr anchorCtr="0" anchor="t" bIns="45700" lIns="91425" spcFirstLastPara="1" rIns="91425" wrap="square" tIns="45700">
            <a:noAutofit/>
          </a:bodyPr>
          <a:lstStyle/>
          <a:p>
            <a:pPr indent="-11112" lvl="0" marL="11112" marR="0" rtl="0" algn="just">
              <a:lnSpc>
                <a:spcPct val="100000"/>
              </a:lnSpc>
              <a:spcBef>
                <a:spcPts val="0"/>
              </a:spcBef>
              <a:spcAft>
                <a:spcPts val="0"/>
              </a:spcAft>
              <a:buClr>
                <a:srgbClr val="262D3D"/>
              </a:buClr>
              <a:buSzPts val="2200"/>
              <a:buFont typeface="Arial"/>
              <a:buNone/>
            </a:pPr>
            <a:br>
              <a:rPr b="0" i="0" lang="en-US" sz="2200" u="none">
                <a:solidFill>
                  <a:srgbClr val="262D3D"/>
                </a:solidFill>
                <a:latin typeface="Times New Roman"/>
                <a:ea typeface="Times New Roman"/>
                <a:cs typeface="Times New Roman"/>
                <a:sym typeface="Times New Roman"/>
              </a:rPr>
            </a:br>
            <a:r>
              <a:rPr b="0" i="0" lang="en-US" sz="2200" u="none">
                <a:solidFill>
                  <a:srgbClr val="262D3D"/>
                </a:solidFill>
                <a:latin typeface="Times New Roman"/>
                <a:ea typeface="Times New Roman"/>
                <a:cs typeface="Times New Roman"/>
                <a:sym typeface="Times New Roman"/>
              </a:rPr>
              <a:t>1. In the _________Protocol, if no acknowledgment for a frame has arrived, we resend all outstanding frames.</a:t>
            </a:r>
            <a:endParaRPr/>
          </a:p>
          <a:p>
            <a:pPr indent="-11112" lvl="0" marL="11112" marR="0" rtl="0" algn="just">
              <a:lnSpc>
                <a:spcPct val="100000"/>
              </a:lnSpc>
              <a:spcBef>
                <a:spcPts val="440"/>
              </a:spcBef>
              <a:spcAft>
                <a:spcPts val="0"/>
              </a:spcAft>
              <a:buClr>
                <a:srgbClr val="262D3D"/>
              </a:buClr>
              <a:buSzPts val="2200"/>
              <a:buFont typeface="Arial"/>
              <a:buNone/>
            </a:pPr>
            <a:r>
              <a:rPr b="0" i="0" lang="en-US" sz="2200" u="none">
                <a:solidFill>
                  <a:srgbClr val="262D3D"/>
                </a:solidFill>
                <a:latin typeface="Times New Roman"/>
                <a:ea typeface="Times New Roman"/>
                <a:cs typeface="Times New Roman"/>
                <a:sym typeface="Times New Roman"/>
              </a:rPr>
              <a:t>a. Stop-and-Wait ARQ</a:t>
            </a:r>
            <a:endParaRPr/>
          </a:p>
          <a:p>
            <a:pPr indent="-11112" lvl="0" marL="11112" marR="0" rtl="0" algn="just">
              <a:lnSpc>
                <a:spcPct val="100000"/>
              </a:lnSpc>
              <a:spcBef>
                <a:spcPts val="440"/>
              </a:spcBef>
              <a:spcAft>
                <a:spcPts val="0"/>
              </a:spcAft>
              <a:buClr>
                <a:srgbClr val="262D3D"/>
              </a:buClr>
              <a:buSzPts val="2200"/>
              <a:buFont typeface="Arial"/>
              <a:buNone/>
            </a:pPr>
            <a:r>
              <a:rPr b="0" i="0" lang="en-US" sz="2200" u="none">
                <a:solidFill>
                  <a:srgbClr val="262D3D"/>
                </a:solidFill>
                <a:latin typeface="Times New Roman"/>
                <a:ea typeface="Times New Roman"/>
                <a:cs typeface="Times New Roman"/>
                <a:sym typeface="Times New Roman"/>
              </a:rPr>
              <a:t>b. Go-Back-N ARQ</a:t>
            </a:r>
            <a:endParaRPr/>
          </a:p>
          <a:p>
            <a:pPr indent="-11112" lvl="0" marL="11112" marR="0" rtl="0" algn="just">
              <a:lnSpc>
                <a:spcPct val="100000"/>
              </a:lnSpc>
              <a:spcBef>
                <a:spcPts val="440"/>
              </a:spcBef>
              <a:spcAft>
                <a:spcPts val="0"/>
              </a:spcAft>
              <a:buClr>
                <a:srgbClr val="262D3D"/>
              </a:buClr>
              <a:buSzPts val="2200"/>
              <a:buFont typeface="Arial"/>
              <a:buNone/>
            </a:pPr>
            <a:r>
              <a:rPr b="0" i="0" lang="en-US" sz="2200" u="none">
                <a:solidFill>
                  <a:srgbClr val="262D3D"/>
                </a:solidFill>
                <a:latin typeface="Times New Roman"/>
                <a:ea typeface="Times New Roman"/>
                <a:cs typeface="Times New Roman"/>
                <a:sym typeface="Times New Roman"/>
              </a:rPr>
              <a:t>c. Selective-Repeat ARQ</a:t>
            </a:r>
            <a:endParaRPr/>
          </a:p>
          <a:p>
            <a:pPr indent="-11112" lvl="0" marL="11112" marR="0" rtl="0" algn="just">
              <a:lnSpc>
                <a:spcPct val="100000"/>
              </a:lnSpc>
              <a:spcBef>
                <a:spcPts val="440"/>
              </a:spcBef>
              <a:spcAft>
                <a:spcPts val="0"/>
              </a:spcAft>
              <a:buClr>
                <a:srgbClr val="262D3D"/>
              </a:buClr>
              <a:buSzPts val="2200"/>
              <a:buFont typeface="Arial"/>
              <a:buNone/>
            </a:pPr>
            <a:r>
              <a:rPr b="0" i="0" lang="en-US" sz="2200" u="none">
                <a:solidFill>
                  <a:srgbClr val="262D3D"/>
                </a:solidFill>
                <a:latin typeface="Times New Roman"/>
                <a:ea typeface="Times New Roman"/>
                <a:cs typeface="Times New Roman"/>
                <a:sym typeface="Times New Roman"/>
              </a:rPr>
              <a:t>d. none of the above</a:t>
            </a:r>
            <a:endParaRPr/>
          </a:p>
          <a:p>
            <a:pPr indent="-11112" lvl="0" marL="11112" marR="0" rtl="0" algn="just">
              <a:lnSpc>
                <a:spcPct val="100000"/>
              </a:lnSpc>
              <a:spcBef>
                <a:spcPts val="440"/>
              </a:spcBef>
              <a:spcAft>
                <a:spcPts val="0"/>
              </a:spcAft>
              <a:buClr>
                <a:schemeClr val="dk1"/>
              </a:buClr>
              <a:buSzPts val="2200"/>
              <a:buFont typeface="Arial"/>
              <a:buNone/>
            </a:pPr>
            <a:r>
              <a:t/>
            </a:r>
            <a:endParaRPr b="0" i="0" sz="2200" u="none">
              <a:solidFill>
                <a:srgbClr val="262D3D"/>
              </a:solidFill>
              <a:latin typeface="Times New Roman"/>
              <a:ea typeface="Times New Roman"/>
              <a:cs typeface="Times New Roman"/>
              <a:sym typeface="Times New Roman"/>
            </a:endParaRPr>
          </a:p>
          <a:p>
            <a:pPr indent="-11112" lvl="0" marL="11112" marR="0" rtl="0" algn="just">
              <a:lnSpc>
                <a:spcPct val="100000"/>
              </a:lnSpc>
              <a:spcBef>
                <a:spcPts val="440"/>
              </a:spcBef>
              <a:spcAft>
                <a:spcPts val="0"/>
              </a:spcAft>
              <a:buClr>
                <a:srgbClr val="262D3D"/>
              </a:buClr>
              <a:buSzPts val="2200"/>
              <a:buFont typeface="Arial"/>
              <a:buNone/>
            </a:pPr>
            <a:r>
              <a:rPr b="0" i="0" lang="en-US" sz="2200" u="none">
                <a:solidFill>
                  <a:srgbClr val="262D3D"/>
                </a:solidFill>
                <a:latin typeface="Times New Roman"/>
                <a:ea typeface="Times New Roman"/>
                <a:cs typeface="Times New Roman"/>
                <a:sym typeface="Times New Roman"/>
              </a:rPr>
              <a:t>2. In the _________ protocol we avoid unnecessary transmission by sending only frames that are corrupted.</a:t>
            </a:r>
            <a:endParaRPr/>
          </a:p>
          <a:p>
            <a:pPr indent="-11112" lvl="0" marL="11112" marR="0" rtl="0" algn="just">
              <a:lnSpc>
                <a:spcPct val="100000"/>
              </a:lnSpc>
              <a:spcBef>
                <a:spcPts val="440"/>
              </a:spcBef>
              <a:spcAft>
                <a:spcPts val="0"/>
              </a:spcAft>
              <a:buClr>
                <a:srgbClr val="262D3D"/>
              </a:buClr>
              <a:buSzPts val="2200"/>
              <a:buFont typeface="Arial"/>
              <a:buNone/>
            </a:pPr>
            <a:r>
              <a:rPr b="0" i="0" lang="en-US" sz="2200" u="none">
                <a:solidFill>
                  <a:srgbClr val="262D3D"/>
                </a:solidFill>
                <a:latin typeface="Times New Roman"/>
                <a:ea typeface="Times New Roman"/>
                <a:cs typeface="Times New Roman"/>
                <a:sym typeface="Times New Roman"/>
              </a:rPr>
              <a:t>a. Stop-and-Wait ARQ</a:t>
            </a:r>
            <a:endParaRPr/>
          </a:p>
          <a:p>
            <a:pPr indent="-11112" lvl="0" marL="11112" marR="0" rtl="0" algn="just">
              <a:lnSpc>
                <a:spcPct val="100000"/>
              </a:lnSpc>
              <a:spcBef>
                <a:spcPts val="440"/>
              </a:spcBef>
              <a:spcAft>
                <a:spcPts val="0"/>
              </a:spcAft>
              <a:buClr>
                <a:srgbClr val="262D3D"/>
              </a:buClr>
              <a:buSzPts val="2200"/>
              <a:buFont typeface="Arial"/>
              <a:buNone/>
            </a:pPr>
            <a:r>
              <a:rPr b="0" i="0" lang="en-US" sz="2200" u="none">
                <a:solidFill>
                  <a:srgbClr val="262D3D"/>
                </a:solidFill>
                <a:latin typeface="Times New Roman"/>
                <a:ea typeface="Times New Roman"/>
                <a:cs typeface="Times New Roman"/>
                <a:sym typeface="Times New Roman"/>
              </a:rPr>
              <a:t>b. Go-Back-N ARQ</a:t>
            </a:r>
            <a:endParaRPr/>
          </a:p>
          <a:p>
            <a:pPr indent="-11112" lvl="0" marL="11112" marR="0" rtl="0" algn="just">
              <a:lnSpc>
                <a:spcPct val="100000"/>
              </a:lnSpc>
              <a:spcBef>
                <a:spcPts val="440"/>
              </a:spcBef>
              <a:spcAft>
                <a:spcPts val="0"/>
              </a:spcAft>
              <a:buClr>
                <a:srgbClr val="262D3D"/>
              </a:buClr>
              <a:buSzPts val="2200"/>
              <a:buFont typeface="Arial"/>
              <a:buNone/>
            </a:pPr>
            <a:r>
              <a:rPr b="0" i="0" lang="en-US" sz="2200" u="none">
                <a:solidFill>
                  <a:srgbClr val="262D3D"/>
                </a:solidFill>
                <a:latin typeface="Times New Roman"/>
                <a:ea typeface="Times New Roman"/>
                <a:cs typeface="Times New Roman"/>
                <a:sym typeface="Times New Roman"/>
              </a:rPr>
              <a:t>c. Selective-Repeat ARQ</a:t>
            </a:r>
            <a:endParaRPr/>
          </a:p>
          <a:p>
            <a:pPr indent="-11112" lvl="0" marL="11112" marR="0" rtl="0" algn="just">
              <a:lnSpc>
                <a:spcPct val="100000"/>
              </a:lnSpc>
              <a:spcBef>
                <a:spcPts val="440"/>
              </a:spcBef>
              <a:spcAft>
                <a:spcPts val="0"/>
              </a:spcAft>
              <a:buClr>
                <a:srgbClr val="262D3D"/>
              </a:buClr>
              <a:buSzPts val="2200"/>
              <a:buFont typeface="Arial"/>
              <a:buNone/>
            </a:pPr>
            <a:r>
              <a:rPr b="0" i="0" lang="en-US" sz="2200" u="none">
                <a:solidFill>
                  <a:srgbClr val="262D3D"/>
                </a:solidFill>
                <a:latin typeface="Times New Roman"/>
                <a:ea typeface="Times New Roman"/>
                <a:cs typeface="Times New Roman"/>
                <a:sym typeface="Times New Roman"/>
              </a:rPr>
              <a:t>d. none of the above</a:t>
            </a:r>
            <a:endParaRPr/>
          </a:p>
          <a:p>
            <a:pPr indent="-203200" lvl="0" marL="342900" marR="0" rtl="0" algn="l">
              <a:spcBef>
                <a:spcPts val="440"/>
              </a:spcBef>
              <a:spcAft>
                <a:spcPts val="0"/>
              </a:spcAft>
              <a:buClr>
                <a:schemeClr val="dk1"/>
              </a:buClr>
              <a:buSzPts val="2200"/>
              <a:buFont typeface="Arial"/>
              <a:buNone/>
            </a:pPr>
            <a:r>
              <a:t/>
            </a:r>
            <a:endParaRPr b="0" i="0" sz="2200" u="none">
              <a:solidFill>
                <a:srgbClr val="262D3D"/>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8"/>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Practice Questions</a:t>
            </a:r>
            <a:endParaRPr/>
          </a:p>
        </p:txBody>
      </p:sp>
      <p:sp>
        <p:nvSpPr>
          <p:cNvPr id="434" name="Google Shape;434;p48"/>
          <p:cNvSpPr txBox="1"/>
          <p:nvPr>
            <p:ph idx="1" type="body"/>
          </p:nvPr>
        </p:nvSpPr>
        <p:spPr>
          <a:xfrm>
            <a:off x="457200" y="914400"/>
            <a:ext cx="8229600" cy="5441950"/>
          </a:xfrm>
          <a:prstGeom prst="rect">
            <a:avLst/>
          </a:prstGeom>
          <a:noFill/>
          <a:ln>
            <a:noFill/>
          </a:ln>
        </p:spPr>
        <p:txBody>
          <a:bodyPr anchorCtr="0" anchor="t" bIns="45700" lIns="91425" spcFirstLastPara="1" rIns="91425" wrap="square" tIns="45700">
            <a:noAutofit/>
          </a:bodyPr>
          <a:lstStyle/>
          <a:p>
            <a:pPr indent="-11112" lvl="0" marL="11112" marR="0" rtl="0" algn="just">
              <a:lnSpc>
                <a:spcPct val="100000"/>
              </a:lnSpc>
              <a:spcBef>
                <a:spcPts val="0"/>
              </a:spcBef>
              <a:spcAft>
                <a:spcPts val="0"/>
              </a:spcAft>
              <a:buClr>
                <a:srgbClr val="262D3D"/>
              </a:buClr>
              <a:buSzPts val="2200"/>
              <a:buFont typeface="Arial"/>
              <a:buNone/>
            </a:pPr>
            <a:r>
              <a:rPr b="0" i="0" lang="en-US" sz="2200" u="none">
                <a:solidFill>
                  <a:srgbClr val="262D3D"/>
                </a:solidFill>
                <a:latin typeface="Times New Roman"/>
                <a:ea typeface="Times New Roman"/>
                <a:cs typeface="Times New Roman"/>
                <a:sym typeface="Times New Roman"/>
              </a:rPr>
              <a:t>3. Both Go-Back-N and Selective-Repeat Protocols use a _________.</a:t>
            </a:r>
            <a:endParaRPr/>
          </a:p>
          <a:p>
            <a:pPr indent="-11112" lvl="0" marL="11112" marR="0" rtl="0" algn="just">
              <a:lnSpc>
                <a:spcPct val="100000"/>
              </a:lnSpc>
              <a:spcBef>
                <a:spcPts val="440"/>
              </a:spcBef>
              <a:spcAft>
                <a:spcPts val="0"/>
              </a:spcAft>
              <a:buClr>
                <a:srgbClr val="262D3D"/>
              </a:buClr>
              <a:buSzPts val="2200"/>
              <a:buFont typeface="Arial"/>
              <a:buNone/>
            </a:pPr>
            <a:r>
              <a:rPr b="0" i="0" lang="en-US" sz="2200" u="none">
                <a:solidFill>
                  <a:srgbClr val="262D3D"/>
                </a:solidFill>
                <a:latin typeface="Times New Roman"/>
                <a:ea typeface="Times New Roman"/>
                <a:cs typeface="Times New Roman"/>
                <a:sym typeface="Times New Roman"/>
              </a:rPr>
              <a:t>a. Sliding frame</a:t>
            </a:r>
            <a:endParaRPr/>
          </a:p>
          <a:p>
            <a:pPr indent="-11112" lvl="0" marL="11112" marR="0" rtl="0" algn="just">
              <a:lnSpc>
                <a:spcPct val="100000"/>
              </a:lnSpc>
              <a:spcBef>
                <a:spcPts val="440"/>
              </a:spcBef>
              <a:spcAft>
                <a:spcPts val="0"/>
              </a:spcAft>
              <a:buClr>
                <a:srgbClr val="262D3D"/>
              </a:buClr>
              <a:buSzPts val="2200"/>
              <a:buFont typeface="Arial"/>
              <a:buNone/>
            </a:pPr>
            <a:r>
              <a:rPr b="0" i="0" lang="en-US" sz="2200" u="none">
                <a:solidFill>
                  <a:srgbClr val="262D3D"/>
                </a:solidFill>
                <a:latin typeface="Times New Roman"/>
                <a:ea typeface="Times New Roman"/>
                <a:cs typeface="Times New Roman"/>
                <a:sym typeface="Times New Roman"/>
              </a:rPr>
              <a:t>b. Sliding window</a:t>
            </a:r>
            <a:endParaRPr/>
          </a:p>
          <a:p>
            <a:pPr indent="-11112" lvl="0" marL="11112" marR="0" rtl="0" algn="just">
              <a:lnSpc>
                <a:spcPct val="100000"/>
              </a:lnSpc>
              <a:spcBef>
                <a:spcPts val="440"/>
              </a:spcBef>
              <a:spcAft>
                <a:spcPts val="0"/>
              </a:spcAft>
              <a:buClr>
                <a:srgbClr val="262D3D"/>
              </a:buClr>
              <a:buSzPts val="2200"/>
              <a:buFont typeface="Arial"/>
              <a:buNone/>
            </a:pPr>
            <a:r>
              <a:rPr b="0" i="0" lang="en-US" sz="2200" u="none">
                <a:solidFill>
                  <a:srgbClr val="262D3D"/>
                </a:solidFill>
                <a:latin typeface="Times New Roman"/>
                <a:ea typeface="Times New Roman"/>
                <a:cs typeface="Times New Roman"/>
                <a:sym typeface="Times New Roman"/>
              </a:rPr>
              <a:t>c. Sliding packet</a:t>
            </a:r>
            <a:endParaRPr/>
          </a:p>
          <a:p>
            <a:pPr indent="-11112" lvl="0" marL="11112" marR="0" rtl="0" algn="just">
              <a:lnSpc>
                <a:spcPct val="100000"/>
              </a:lnSpc>
              <a:spcBef>
                <a:spcPts val="440"/>
              </a:spcBef>
              <a:spcAft>
                <a:spcPts val="0"/>
              </a:spcAft>
              <a:buClr>
                <a:srgbClr val="262D3D"/>
              </a:buClr>
              <a:buSzPts val="2200"/>
              <a:buFont typeface="Arial"/>
              <a:buNone/>
            </a:pPr>
            <a:r>
              <a:rPr b="0" i="0" lang="en-US" sz="2200" u="none">
                <a:solidFill>
                  <a:srgbClr val="262D3D"/>
                </a:solidFill>
                <a:latin typeface="Times New Roman"/>
                <a:ea typeface="Times New Roman"/>
                <a:cs typeface="Times New Roman"/>
                <a:sym typeface="Times New Roman"/>
              </a:rPr>
              <a:t>d. none of the above</a:t>
            </a:r>
            <a:endParaRPr/>
          </a:p>
          <a:p>
            <a:pPr indent="-11112" lvl="0" marL="11112" marR="0" rtl="0" algn="just">
              <a:lnSpc>
                <a:spcPct val="100000"/>
              </a:lnSpc>
              <a:spcBef>
                <a:spcPts val="440"/>
              </a:spcBef>
              <a:spcAft>
                <a:spcPts val="0"/>
              </a:spcAft>
              <a:buClr>
                <a:schemeClr val="dk1"/>
              </a:buClr>
              <a:buSzPts val="2200"/>
              <a:buFont typeface="Arial"/>
              <a:buNone/>
            </a:pPr>
            <a:r>
              <a:t/>
            </a:r>
            <a:endParaRPr b="0" i="0" sz="2200" u="none">
              <a:solidFill>
                <a:srgbClr val="262D3D"/>
              </a:solidFill>
              <a:latin typeface="Times New Roman"/>
              <a:ea typeface="Times New Roman"/>
              <a:cs typeface="Times New Roman"/>
              <a:sym typeface="Times New Roman"/>
            </a:endParaRPr>
          </a:p>
          <a:p>
            <a:pPr indent="-203200" lvl="0" marL="342900" marR="0" rtl="0" algn="l">
              <a:spcBef>
                <a:spcPts val="440"/>
              </a:spcBef>
              <a:spcAft>
                <a:spcPts val="0"/>
              </a:spcAft>
              <a:buClr>
                <a:schemeClr val="dk1"/>
              </a:buClr>
              <a:buSzPts val="2200"/>
              <a:buFont typeface="Arial"/>
              <a:buNone/>
            </a:pPr>
            <a:r>
              <a:t/>
            </a:r>
            <a:endParaRPr b="0" i="0" sz="2200" u="none">
              <a:solidFill>
                <a:srgbClr val="262D3D"/>
              </a:solidFill>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9"/>
          <p:cNvSpPr txBox="1"/>
          <p:nvPr>
            <p:ph idx="1" type="subTitle"/>
          </p:nvPr>
        </p:nvSpPr>
        <p:spPr>
          <a:xfrm>
            <a:off x="533400" y="1371600"/>
            <a:ext cx="8153400" cy="4724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898989"/>
              </a:buClr>
              <a:buSzPts val="3200"/>
              <a:buNone/>
            </a:pPr>
            <a:r>
              <a:rPr b="0" i="0" lang="en-US" sz="3200" u="none">
                <a:solidFill>
                  <a:srgbClr val="898989"/>
                </a:solidFill>
                <a:latin typeface="Calibri"/>
                <a:ea typeface="Calibri"/>
                <a:cs typeface="Calibri"/>
                <a:sym typeface="Calibri"/>
              </a:rPr>
              <a:t>  </a:t>
            </a:r>
            <a:endParaRPr/>
          </a:p>
        </p:txBody>
      </p:sp>
      <p:sp>
        <p:nvSpPr>
          <p:cNvPr id="440" name="Google Shape;440;p49"/>
          <p:cNvSpPr txBox="1"/>
          <p:nvPr/>
        </p:nvSpPr>
        <p:spPr>
          <a:xfrm>
            <a:off x="4448175" y="3244850"/>
            <a:ext cx="247650"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 </a:t>
            </a:r>
            <a:endParaRPr/>
          </a:p>
        </p:txBody>
      </p:sp>
      <p:pic>
        <p:nvPicPr>
          <p:cNvPr descr="See the source image" id="441" name="Google Shape;441;p49"/>
          <p:cNvPicPr preferRelativeResize="0"/>
          <p:nvPr/>
        </p:nvPicPr>
        <p:blipFill rotWithShape="1">
          <a:blip r:embed="rId3">
            <a:alphaModFix/>
          </a:blip>
          <a:srcRect b="0" l="0" r="0" t="0"/>
          <a:stretch/>
        </p:blipFill>
        <p:spPr>
          <a:xfrm>
            <a:off x="381000" y="990600"/>
            <a:ext cx="8534400" cy="548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txBox="1"/>
          <p:nvPr>
            <p:ph type="title"/>
          </p:nvPr>
        </p:nvSpPr>
        <p:spPr>
          <a:xfrm>
            <a:off x="0" y="0"/>
            <a:ext cx="5486400" cy="914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Transport Layer Protocols</a:t>
            </a:r>
            <a:endParaRPr/>
          </a:p>
        </p:txBody>
      </p:sp>
      <p:sp>
        <p:nvSpPr>
          <p:cNvPr id="138" name="Google Shape;138;p5"/>
          <p:cNvSpPr txBox="1"/>
          <p:nvPr>
            <p:ph idx="1" type="body"/>
          </p:nvPr>
        </p:nvSpPr>
        <p:spPr>
          <a:xfrm>
            <a:off x="177800" y="533400"/>
            <a:ext cx="8737600" cy="3733800"/>
          </a:xfrm>
          <a:prstGeom prst="rect">
            <a:avLst/>
          </a:prstGeom>
          <a:noFill/>
          <a:ln>
            <a:noFill/>
          </a:ln>
        </p:spPr>
        <p:txBody>
          <a:bodyPr anchorCtr="0" anchor="t" bIns="45700" lIns="91425" spcFirstLastPara="1" rIns="91425" wrap="square" tIns="45700">
            <a:normAutofit/>
          </a:bodyPr>
          <a:lstStyle/>
          <a:p>
            <a:pPr indent="0" lvl="0" marL="114300" rtl="0" algn="just">
              <a:lnSpc>
                <a:spcPct val="130000"/>
              </a:lnSpc>
              <a:spcBef>
                <a:spcPts val="0"/>
              </a:spcBef>
              <a:spcAft>
                <a:spcPts val="0"/>
              </a:spcAft>
              <a:buClr>
                <a:schemeClr val="dk1"/>
              </a:buClr>
              <a:buSzPts val="2400"/>
              <a:buNone/>
            </a:pPr>
            <a:r>
              <a:rPr b="0" i="0" lang="en-US" sz="2400" u="none">
                <a:solidFill>
                  <a:schemeClr val="dk1"/>
                </a:solidFill>
                <a:latin typeface="Times New Roman"/>
                <a:ea typeface="Times New Roman"/>
                <a:cs typeface="Times New Roman"/>
                <a:sym typeface="Times New Roman"/>
              </a:rPr>
              <a:t>1) Simple Protocol</a:t>
            </a:r>
            <a:endParaRPr/>
          </a:p>
          <a:p>
            <a:pPr indent="-152400" lvl="0" marL="114300" rtl="0" algn="just">
              <a:lnSpc>
                <a:spcPct val="13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The sender </a:t>
            </a:r>
            <a:r>
              <a:rPr b="0" i="0" lang="en-US" sz="2400" u="none">
                <a:solidFill>
                  <a:srgbClr val="00B050"/>
                </a:solidFill>
                <a:latin typeface="Times New Roman"/>
                <a:ea typeface="Times New Roman"/>
                <a:cs typeface="Times New Roman"/>
                <a:sym typeface="Times New Roman"/>
              </a:rPr>
              <a:t>sends packets one after another </a:t>
            </a:r>
            <a:r>
              <a:rPr b="0" i="0" lang="en-US" sz="2400" u="none">
                <a:solidFill>
                  <a:schemeClr val="dk1"/>
                </a:solidFill>
                <a:latin typeface="Times New Roman"/>
                <a:ea typeface="Times New Roman"/>
                <a:cs typeface="Times New Roman"/>
                <a:sym typeface="Times New Roman"/>
              </a:rPr>
              <a:t>without even thinking about the receiver</a:t>
            </a:r>
            <a:endParaRPr/>
          </a:p>
          <a:p>
            <a:pPr indent="-152400" lvl="0" marL="114300" rtl="0" algn="l">
              <a:lnSpc>
                <a:spcPct val="13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An idealistic channel in which no frames are lost, corrupted or duplicated. </a:t>
            </a:r>
            <a:endParaRPr/>
          </a:p>
          <a:p>
            <a:pPr indent="-152400" lvl="0" marL="114300" rtl="0" algn="l">
              <a:lnSpc>
                <a:spcPct val="13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The protocol does not implement error control in this category. </a:t>
            </a:r>
            <a:endParaRPr/>
          </a:p>
          <a:p>
            <a:pPr indent="0" lvl="0" marL="114300" rtl="0" algn="just">
              <a:lnSpc>
                <a:spcPct val="150000"/>
              </a:lnSpc>
              <a:spcBef>
                <a:spcPts val="400"/>
              </a:spcBef>
              <a:spcAft>
                <a:spcPts val="0"/>
              </a:spcAft>
              <a:buClr>
                <a:schemeClr val="dk1"/>
              </a:buClr>
              <a:buSzPts val="2000"/>
              <a:buNone/>
            </a:pPr>
            <a:r>
              <a:t/>
            </a:r>
            <a:endParaRPr b="0" i="0" sz="2000" u="none">
              <a:solidFill>
                <a:schemeClr val="dk1"/>
              </a:solidFill>
              <a:latin typeface="Times New Roman"/>
              <a:ea typeface="Times New Roman"/>
              <a:cs typeface="Times New Roman"/>
              <a:sym typeface="Times New Roman"/>
            </a:endParaRPr>
          </a:p>
          <a:p>
            <a:pPr indent="0" lvl="0" marL="114300" rtl="0" algn="just">
              <a:lnSpc>
                <a:spcPct val="150000"/>
              </a:lnSpc>
              <a:spcBef>
                <a:spcPts val="1000"/>
              </a:spcBef>
              <a:spcAft>
                <a:spcPts val="0"/>
              </a:spcAft>
              <a:buClr>
                <a:schemeClr val="dk1"/>
              </a:buClr>
              <a:buSzPts val="200"/>
              <a:buFont typeface="Calibri"/>
              <a:buNone/>
            </a:pPr>
            <a:r>
              <a:t/>
            </a:r>
            <a:endParaRPr b="0" i="0" sz="2000" u="none">
              <a:solidFill>
                <a:schemeClr val="dk1"/>
              </a:solidFill>
              <a:latin typeface="Times New Roman"/>
              <a:ea typeface="Times New Roman"/>
              <a:cs typeface="Times New Roman"/>
              <a:sym typeface="Times New Roman"/>
            </a:endParaRPr>
          </a:p>
          <a:p>
            <a:pPr indent="0" lvl="0" marL="114300" rtl="0" algn="just">
              <a:lnSpc>
                <a:spcPct val="150000"/>
              </a:lnSpc>
              <a:spcBef>
                <a:spcPts val="1000"/>
              </a:spcBef>
              <a:spcAft>
                <a:spcPts val="0"/>
              </a:spcAft>
              <a:buClr>
                <a:schemeClr val="dk1"/>
              </a:buClr>
              <a:buSzPts val="200"/>
              <a:buFont typeface="Calibri"/>
              <a:buNone/>
            </a:pPr>
            <a:r>
              <a:t/>
            </a:r>
            <a:endParaRPr b="0" i="0" sz="2000" u="none">
              <a:solidFill>
                <a:schemeClr val="dk1"/>
              </a:solidFill>
              <a:latin typeface="Times New Roman"/>
              <a:ea typeface="Times New Roman"/>
              <a:cs typeface="Times New Roman"/>
              <a:sym typeface="Times New Roman"/>
            </a:endParaRPr>
          </a:p>
          <a:p>
            <a:pPr indent="0" lvl="0" marL="114300" rtl="0" algn="just">
              <a:lnSpc>
                <a:spcPct val="150000"/>
              </a:lnSpc>
              <a:spcBef>
                <a:spcPts val="1000"/>
              </a:spcBef>
              <a:spcAft>
                <a:spcPts val="0"/>
              </a:spcAft>
              <a:buClr>
                <a:schemeClr val="dk1"/>
              </a:buClr>
              <a:buSzPts val="2000"/>
              <a:buNone/>
            </a:pPr>
            <a:r>
              <a:t/>
            </a:r>
            <a:endParaRPr b="0" i="0" sz="2000" u="none">
              <a:solidFill>
                <a:schemeClr val="dk1"/>
              </a:solidFill>
              <a:latin typeface="Times New Roman"/>
              <a:ea typeface="Times New Roman"/>
              <a:cs typeface="Times New Roman"/>
              <a:sym typeface="Times New Roman"/>
            </a:endParaRPr>
          </a:p>
          <a:p>
            <a:pPr indent="-215900" lvl="0" marL="342900" rtl="0" algn="l">
              <a:spcBef>
                <a:spcPts val="400"/>
              </a:spcBef>
              <a:spcAft>
                <a:spcPts val="0"/>
              </a:spcAft>
              <a:buClr>
                <a:schemeClr val="dk1"/>
              </a:buClr>
              <a:buSzPts val="2000"/>
              <a:buNone/>
            </a:pPr>
            <a:r>
              <a:t/>
            </a:r>
            <a:endParaRPr b="0" i="0" sz="2000" u="none">
              <a:solidFill>
                <a:schemeClr val="dk1"/>
              </a:solidFill>
              <a:latin typeface="Times New Roman"/>
              <a:ea typeface="Times New Roman"/>
              <a:cs typeface="Times New Roman"/>
              <a:sym typeface="Times New Roman"/>
            </a:endParaRPr>
          </a:p>
        </p:txBody>
      </p:sp>
      <p:pic>
        <p:nvPicPr>
          <p:cNvPr id="139" name="Google Shape;139;p5"/>
          <p:cNvPicPr preferRelativeResize="0"/>
          <p:nvPr/>
        </p:nvPicPr>
        <p:blipFill rotWithShape="1">
          <a:blip r:embed="rId3">
            <a:alphaModFix/>
          </a:blip>
          <a:srcRect b="0" l="0" r="0" t="0"/>
          <a:stretch/>
        </p:blipFill>
        <p:spPr>
          <a:xfrm>
            <a:off x="2362200" y="3582987"/>
            <a:ext cx="4999037" cy="2435225"/>
          </a:xfrm>
          <a:prstGeom prst="rect">
            <a:avLst/>
          </a:prstGeom>
          <a:noFill/>
          <a:ln>
            <a:noFill/>
          </a:ln>
        </p:spPr>
      </p:pic>
      <p:sp>
        <p:nvSpPr>
          <p:cNvPr id="140" name="Google Shape;140;p5"/>
          <p:cNvSpPr txBox="1"/>
          <p:nvPr/>
        </p:nvSpPr>
        <p:spPr>
          <a:xfrm>
            <a:off x="3014662" y="6132512"/>
            <a:ext cx="3114675" cy="395287"/>
          </a:xfrm>
          <a:prstGeom prst="rect">
            <a:avLst/>
          </a:prstGeom>
          <a:noFill/>
          <a:ln>
            <a:noFill/>
          </a:ln>
        </p:spPr>
        <p:txBody>
          <a:bodyPr anchorCtr="0" anchor="t" bIns="45700" lIns="91425" spcFirstLastPara="1" rIns="91425" wrap="square" tIns="45700">
            <a:spAutoFit/>
          </a:bodyPr>
          <a:lstStyle/>
          <a:p>
            <a:pPr indent="0" lvl="1" marL="11112" marR="0" rtl="0" algn="ctr">
              <a:lnSpc>
                <a:spcPct val="12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3. Simple Protocol Flow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txBox="1"/>
          <p:nvPr>
            <p:ph type="title"/>
          </p:nvPr>
        </p:nvSpPr>
        <p:spPr>
          <a:xfrm>
            <a:off x="180975" y="0"/>
            <a:ext cx="6210300" cy="9144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1800"/>
              <a:buFont typeface="Times New Roman"/>
              <a:buNone/>
            </a:pPr>
            <a:r>
              <a:rPr b="1" i="0" lang="en-US" sz="3000" u="none">
                <a:solidFill>
                  <a:schemeClr val="dk1"/>
                </a:solidFill>
                <a:latin typeface="Times New Roman"/>
                <a:ea typeface="Times New Roman"/>
                <a:cs typeface="Times New Roman"/>
                <a:sym typeface="Times New Roman"/>
              </a:rPr>
              <a:t>Noiseless Channel :</a:t>
            </a:r>
            <a:endParaRPr/>
          </a:p>
        </p:txBody>
      </p:sp>
      <p:sp>
        <p:nvSpPr>
          <p:cNvPr id="146" name="Google Shape;146;p6"/>
          <p:cNvSpPr txBox="1"/>
          <p:nvPr/>
        </p:nvSpPr>
        <p:spPr>
          <a:xfrm>
            <a:off x="109537" y="1073150"/>
            <a:ext cx="448786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Simplest Protocol  </a:t>
            </a:r>
            <a:endParaRPr/>
          </a:p>
        </p:txBody>
      </p:sp>
      <p:pic>
        <p:nvPicPr>
          <p:cNvPr id="147" name="Google Shape;147;p6"/>
          <p:cNvPicPr preferRelativeResize="0"/>
          <p:nvPr/>
        </p:nvPicPr>
        <p:blipFill rotWithShape="1">
          <a:blip r:embed="rId3">
            <a:alphaModFix/>
          </a:blip>
          <a:srcRect b="4832" l="0" r="0" t="0"/>
          <a:stretch/>
        </p:blipFill>
        <p:spPr>
          <a:xfrm>
            <a:off x="1370012" y="1473200"/>
            <a:ext cx="6600825" cy="4627562"/>
          </a:xfrm>
          <a:prstGeom prst="rect">
            <a:avLst/>
          </a:prstGeom>
          <a:noFill/>
          <a:ln>
            <a:noFill/>
          </a:ln>
        </p:spPr>
      </p:pic>
      <p:sp>
        <p:nvSpPr>
          <p:cNvPr id="148" name="Google Shape;148;p6"/>
          <p:cNvSpPr txBox="1"/>
          <p:nvPr/>
        </p:nvSpPr>
        <p:spPr>
          <a:xfrm>
            <a:off x="1103312" y="6172200"/>
            <a:ext cx="6402387" cy="395287"/>
          </a:xfrm>
          <a:prstGeom prst="rect">
            <a:avLst/>
          </a:prstGeom>
          <a:noFill/>
          <a:ln>
            <a:noFill/>
          </a:ln>
        </p:spPr>
        <p:txBody>
          <a:bodyPr anchorCtr="0" anchor="t" bIns="45700" lIns="91425" spcFirstLastPara="1" rIns="91425" wrap="square" tIns="45700">
            <a:spAutoFit/>
          </a:bodyPr>
          <a:lstStyle/>
          <a:p>
            <a:pPr indent="0" lvl="1" marL="11112" marR="0" rtl="0" algn="ctr">
              <a:lnSpc>
                <a:spcPct val="12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4. Design of Simplest Protocol with no error control or flow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7"/>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Flow Diagram :</a:t>
            </a:r>
            <a:endParaRPr/>
          </a:p>
        </p:txBody>
      </p:sp>
      <p:pic>
        <p:nvPicPr>
          <p:cNvPr id="154" name="Google Shape;154;p7"/>
          <p:cNvPicPr preferRelativeResize="0"/>
          <p:nvPr/>
        </p:nvPicPr>
        <p:blipFill rotWithShape="1">
          <a:blip r:embed="rId3">
            <a:alphaModFix/>
          </a:blip>
          <a:srcRect b="15002" l="0" r="0" t="0"/>
          <a:stretch/>
        </p:blipFill>
        <p:spPr>
          <a:xfrm>
            <a:off x="1408112" y="1905000"/>
            <a:ext cx="5462587" cy="2743200"/>
          </a:xfrm>
          <a:prstGeom prst="rect">
            <a:avLst/>
          </a:prstGeom>
          <a:noFill/>
          <a:ln>
            <a:noFill/>
          </a:ln>
        </p:spPr>
      </p:pic>
      <p:sp>
        <p:nvSpPr>
          <p:cNvPr id="155" name="Google Shape;155;p7"/>
          <p:cNvSpPr txBox="1"/>
          <p:nvPr/>
        </p:nvSpPr>
        <p:spPr>
          <a:xfrm>
            <a:off x="2133600" y="5364162"/>
            <a:ext cx="4460875" cy="396875"/>
          </a:xfrm>
          <a:prstGeom prst="rect">
            <a:avLst/>
          </a:prstGeom>
          <a:noFill/>
          <a:ln>
            <a:noFill/>
          </a:ln>
        </p:spPr>
        <p:txBody>
          <a:bodyPr anchorCtr="0" anchor="t" bIns="45700" lIns="91425" spcFirstLastPara="1" rIns="91425" wrap="square" tIns="45700">
            <a:spAutoFit/>
          </a:bodyPr>
          <a:lstStyle/>
          <a:p>
            <a:pPr indent="0" lvl="1" marL="11112" marR="0" rtl="0" algn="ctr">
              <a:lnSpc>
                <a:spcPct val="12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5. Flow Diagram for Simplest Protocol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Noiseless Channel :</a:t>
            </a:r>
            <a:endParaRPr/>
          </a:p>
        </p:txBody>
      </p:sp>
      <p:sp>
        <p:nvSpPr>
          <p:cNvPr id="161" name="Google Shape;161;p8"/>
          <p:cNvSpPr txBox="1"/>
          <p:nvPr>
            <p:ph idx="1" type="body"/>
          </p:nvPr>
        </p:nvSpPr>
        <p:spPr>
          <a:xfrm>
            <a:off x="457200" y="13716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2) Stop and Wait Protocol</a:t>
            </a:r>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p:txBody>
      </p:sp>
      <p:pic>
        <p:nvPicPr>
          <p:cNvPr id="162" name="Google Shape;162;p8"/>
          <p:cNvPicPr preferRelativeResize="0"/>
          <p:nvPr/>
        </p:nvPicPr>
        <p:blipFill rotWithShape="1">
          <a:blip r:embed="rId3">
            <a:alphaModFix/>
          </a:blip>
          <a:srcRect b="8833" l="0" r="0" t="0"/>
          <a:stretch/>
        </p:blipFill>
        <p:spPr>
          <a:xfrm>
            <a:off x="1401762" y="1776412"/>
            <a:ext cx="6340475" cy="4243387"/>
          </a:xfrm>
          <a:prstGeom prst="rect">
            <a:avLst/>
          </a:prstGeom>
          <a:noFill/>
          <a:ln>
            <a:noFill/>
          </a:ln>
        </p:spPr>
      </p:pic>
      <p:sp>
        <p:nvSpPr>
          <p:cNvPr id="163" name="Google Shape;163;p8"/>
          <p:cNvSpPr txBox="1"/>
          <p:nvPr/>
        </p:nvSpPr>
        <p:spPr>
          <a:xfrm>
            <a:off x="1997075" y="6103937"/>
            <a:ext cx="4733925" cy="395287"/>
          </a:xfrm>
          <a:prstGeom prst="rect">
            <a:avLst/>
          </a:prstGeom>
          <a:noFill/>
          <a:ln>
            <a:noFill/>
          </a:ln>
        </p:spPr>
        <p:txBody>
          <a:bodyPr anchorCtr="0" anchor="t" bIns="45700" lIns="91425" spcFirstLastPara="1" rIns="91425" wrap="square" tIns="45700">
            <a:spAutoFit/>
          </a:bodyPr>
          <a:lstStyle/>
          <a:p>
            <a:pPr indent="0" lvl="1" marL="11112" marR="0" rtl="0" algn="ctr">
              <a:lnSpc>
                <a:spcPct val="12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6. Flow Diagram for Stop n Wait Protocol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9"/>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Stop and Wait Protocol</a:t>
            </a:r>
            <a:r>
              <a:rPr b="0" i="0" lang="en-US" sz="3200" u="none">
                <a:solidFill>
                  <a:schemeClr val="dk1"/>
                </a:solidFill>
                <a:latin typeface="Times New Roman"/>
                <a:ea typeface="Times New Roman"/>
                <a:cs typeface="Times New Roman"/>
                <a:sym typeface="Times New Roman"/>
              </a:rPr>
              <a:t> </a:t>
            </a:r>
            <a:endParaRPr/>
          </a:p>
        </p:txBody>
      </p:sp>
      <p:pic>
        <p:nvPicPr>
          <p:cNvPr id="169" name="Google Shape;169;p9"/>
          <p:cNvPicPr preferRelativeResize="0"/>
          <p:nvPr/>
        </p:nvPicPr>
        <p:blipFill rotWithShape="1">
          <a:blip r:embed="rId3">
            <a:alphaModFix/>
          </a:blip>
          <a:srcRect b="5629" l="0" r="0" t="0"/>
          <a:stretch/>
        </p:blipFill>
        <p:spPr>
          <a:xfrm>
            <a:off x="195262" y="1000125"/>
            <a:ext cx="8305800" cy="5314950"/>
          </a:xfrm>
          <a:prstGeom prst="rect">
            <a:avLst/>
          </a:prstGeom>
          <a:noFill/>
          <a:ln>
            <a:noFill/>
          </a:ln>
        </p:spPr>
      </p:pic>
      <p:sp>
        <p:nvSpPr>
          <p:cNvPr id="170" name="Google Shape;170;p9"/>
          <p:cNvSpPr txBox="1"/>
          <p:nvPr/>
        </p:nvSpPr>
        <p:spPr>
          <a:xfrm>
            <a:off x="2339975" y="6237287"/>
            <a:ext cx="4187825" cy="395287"/>
          </a:xfrm>
          <a:prstGeom prst="rect">
            <a:avLst/>
          </a:prstGeom>
          <a:noFill/>
          <a:ln>
            <a:noFill/>
          </a:ln>
        </p:spPr>
        <p:txBody>
          <a:bodyPr anchorCtr="0" anchor="t" bIns="45700" lIns="91425" spcFirstLastPara="1" rIns="91425" wrap="square" tIns="45700">
            <a:spAutoFit/>
          </a:bodyPr>
          <a:lstStyle/>
          <a:p>
            <a:pPr indent="0" lvl="1" marL="11112" marR="0" rtl="0" algn="ctr">
              <a:lnSpc>
                <a:spcPct val="12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7. Design of Stop and Wait Protocol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4_ThemeCU">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CU">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ThemeCU">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ThemeCU">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3_ThemeCU">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2006-02-17T21:39:20Z</dcterms:created>
  <dc:creator>Yan Gao</dc:creator>
</cp:coreProperties>
</file>