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81" r:id="rId6"/>
    <p:sldId id="260" r:id="rId7"/>
    <p:sldId id="275" r:id="rId8"/>
    <p:sldId id="262" r:id="rId9"/>
    <p:sldId id="292" r:id="rId10"/>
    <p:sldId id="276" r:id="rId11"/>
    <p:sldId id="264" r:id="rId12"/>
    <p:sldId id="277" r:id="rId13"/>
    <p:sldId id="265" r:id="rId14"/>
    <p:sldId id="282" r:id="rId15"/>
    <p:sldId id="286" r:id="rId16"/>
    <p:sldId id="287" r:id="rId17"/>
    <p:sldId id="288" r:id="rId18"/>
    <p:sldId id="289" r:id="rId19"/>
    <p:sldId id="266" r:id="rId20"/>
    <p:sldId id="267" r:id="rId21"/>
    <p:sldId id="268" r:id="rId22"/>
    <p:sldId id="269" r:id="rId23"/>
    <p:sldId id="270" r:id="rId24"/>
    <p:sldId id="290" r:id="rId25"/>
    <p:sldId id="291" r:id="rId26"/>
    <p:sldId id="273" r:id="rId27"/>
    <p:sldId id="271" r:id="rId28"/>
    <p:sldId id="283" r:id="rId29"/>
    <p:sldId id="284" r:id="rId30"/>
    <p:sldId id="285" r:id="rId31"/>
    <p:sldId id="272" r:id="rId32"/>
    <p:sldId id="278" r:id="rId33"/>
    <p:sldId id="279" r:id="rId34"/>
    <p:sldId id="280" r:id="rId35"/>
    <p:sldId id="915"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VpRc21SClh7vd0P30xUwraevr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325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12085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00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237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2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78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82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39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904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Version, Priority, </a:t>
            </a:r>
            <a:endParaRPr dirty="0"/>
          </a:p>
        </p:txBody>
      </p:sp>
      <p:sp>
        <p:nvSpPr>
          <p:cNvPr id="174" name="Google Shape;17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293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53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42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58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6716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227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09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37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711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86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52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40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744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647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08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312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9"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9"/>
          <p:cNvGrpSpPr/>
          <p:nvPr/>
        </p:nvGrpSpPr>
        <p:grpSpPr>
          <a:xfrm>
            <a:off x="6146800" y="0"/>
            <a:ext cx="2997200" cy="876300"/>
            <a:chOff x="6096000" y="3924300"/>
            <a:chExt cx="2997200" cy="876300"/>
          </a:xfrm>
        </p:grpSpPr>
        <p:sp>
          <p:nvSpPr>
            <p:cNvPr id="27" name="Google Shape;27;p19"/>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19"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9"/>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1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a:t>
            </a:r>
            <a:endParaRPr/>
          </a:p>
        </p:txBody>
      </p:sp>
      <p:sp>
        <p:nvSpPr>
          <p:cNvPr id="34" name="Google Shape;3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2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0"/>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a:t>
            </a:r>
            <a:endParaRPr/>
          </a:p>
        </p:txBody>
      </p:sp>
      <p:sp>
        <p:nvSpPr>
          <p:cNvPr id="40" name="Google Shape;4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Computer Networks</a:t>
            </a:r>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8"/>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8"/>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8"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8"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8"/>
          <p:cNvGrpSpPr/>
          <p:nvPr/>
        </p:nvGrpSpPr>
        <p:grpSpPr>
          <a:xfrm>
            <a:off x="6146800" y="0"/>
            <a:ext cx="2997200" cy="876300"/>
            <a:chOff x="6096000" y="3924300"/>
            <a:chExt cx="2997200" cy="876300"/>
          </a:xfrm>
        </p:grpSpPr>
        <p:sp>
          <p:nvSpPr>
            <p:cNvPr id="20" name="Google Shape;20;p1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8"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8"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2" name="Rectangle 3">
            <a:extLst>
              <a:ext uri="{FF2B5EF4-FFF2-40B4-BE49-F238E27FC236}">
                <a16:creationId xmlns:a16="http://schemas.microsoft.com/office/drawing/2014/main" id="{97853923-6BA8-3B98-86D6-0E52150B339E}"/>
              </a:ext>
            </a:extLst>
          </p:cNvPr>
          <p:cNvSpPr txBox="1">
            <a:spLocks noChangeArrowheads="1"/>
          </p:cNvSpPr>
          <p:nvPr/>
        </p:nvSpPr>
        <p:spPr>
          <a:xfrm>
            <a:off x="495300" y="876300"/>
            <a:ext cx="8153400" cy="5600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2pPr>
            <a:lvl3pPr marL="1371600" marR="0" lvl="2"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gn="ctr">
              <a:spcBef>
                <a:spcPts val="400"/>
              </a:spcBef>
              <a:buFont typeface="Arial" charset="0"/>
              <a:buNone/>
              <a:defRPr/>
            </a:pPr>
            <a:r>
              <a:rPr lang="en-IN" sz="2800" b="1" dirty="0">
                <a:solidFill>
                  <a:schemeClr val="tx1"/>
                </a:solidFill>
                <a:latin typeface="Times New Roman" panose="02020603050405020304" pitchFamily="18" charset="0"/>
                <a:cs typeface="Times New Roman" panose="02020603050405020304" pitchFamily="18" charset="0"/>
              </a:rPr>
              <a:t>Computer Networks_22CS008</a:t>
            </a:r>
          </a:p>
          <a:p>
            <a:pPr algn="ctr">
              <a:spcBef>
                <a:spcPts val="400"/>
              </a:spcBef>
              <a:buFont typeface="Arial" charset="0"/>
              <a:buNone/>
              <a:defRPr/>
            </a:pPr>
            <a:endParaRPr lang="en-IN" b="1" dirty="0">
              <a:solidFill>
                <a:srgbClr val="0070C0"/>
              </a:solidFill>
              <a:latin typeface="Times New Roman" panose="02020603050405020304" pitchFamily="18" charset="0"/>
              <a:cs typeface="Times New Roman" panose="02020603050405020304" pitchFamily="18" charset="0"/>
            </a:endParaRPr>
          </a:p>
          <a:p>
            <a:pPr algn="ctr">
              <a:spcBef>
                <a:spcPts val="400"/>
              </a:spcBef>
              <a:buFont typeface="Arial" charset="0"/>
              <a:buNone/>
              <a:defRPr/>
            </a:pPr>
            <a:endParaRPr lang="en-IN" b="1" dirty="0">
              <a:solidFill>
                <a:srgbClr val="0070C0"/>
              </a:solidFill>
              <a:latin typeface="Times New Roman" panose="02020603050405020304" pitchFamily="18" charset="0"/>
              <a:cs typeface="Times New Roman" panose="02020603050405020304" pitchFamily="18" charset="0"/>
            </a:endParaRPr>
          </a:p>
          <a:p>
            <a:pPr algn="ctr">
              <a:spcBef>
                <a:spcPts val="400"/>
              </a:spcBef>
              <a:buFont typeface="Arial" charset="0"/>
              <a:buNone/>
              <a:defRPr/>
            </a:pPr>
            <a:r>
              <a:rPr lang="en-US" sz="3600" b="1" dirty="0">
                <a:solidFill>
                  <a:schemeClr val="tx1"/>
                </a:solidFill>
                <a:latin typeface="Times New Roman" panose="02020603050405020304" pitchFamily="18" charset="0"/>
                <a:cs typeface="Times New Roman" panose="02020603050405020304" pitchFamily="18" charset="0"/>
              </a:rPr>
              <a:t>ICMP, IGMP, IPv6, Transition from IPv4 to IPv6</a:t>
            </a:r>
            <a:endParaRPr lang="en-IN" sz="3600" b="1" dirty="0">
              <a:solidFill>
                <a:srgbClr val="0070C0"/>
              </a:solidFill>
              <a:latin typeface="Times New Roman" panose="02020603050405020304" pitchFamily="18" charset="0"/>
              <a:cs typeface="Times New Roman" panose="02020603050405020304" pitchFamily="18" charset="0"/>
            </a:endParaRPr>
          </a:p>
          <a:p>
            <a:pPr algn="ctr">
              <a:spcBef>
                <a:spcPts val="400"/>
              </a:spcBef>
              <a:buFont typeface="Arial" charset="0"/>
              <a:buNone/>
              <a:defRPr/>
            </a:pPr>
            <a:r>
              <a:rPr lang="en-IN" b="1" dirty="0">
                <a:solidFill>
                  <a:srgbClr val="0070C0"/>
                </a:solidFill>
                <a:latin typeface="Times New Roman" panose="02020603050405020304" pitchFamily="18" charset="0"/>
                <a:cs typeface="Times New Roman" panose="02020603050405020304" pitchFamily="18" charset="0"/>
              </a:rPr>
              <a:t>Lecture (25-26)</a:t>
            </a:r>
          </a:p>
          <a:p>
            <a:pPr marL="88900" lvl="0" indent="0" algn="ctr">
              <a:spcBef>
                <a:spcPts val="400"/>
              </a:spcBef>
              <a:buSzPts val="2000"/>
              <a:buNone/>
            </a:pPr>
            <a:r>
              <a:rPr lang="en-US" sz="2800" b="1" dirty="0">
                <a:solidFill>
                  <a:srgbClr val="0070C0"/>
                </a:solidFill>
              </a:rPr>
              <a:t>Prepared By:</a:t>
            </a:r>
          </a:p>
          <a:p>
            <a:pPr marL="88900" lvl="0" indent="0" algn="ctr">
              <a:spcBef>
                <a:spcPts val="400"/>
              </a:spcBef>
              <a:buSzPts val="2000"/>
              <a:buNone/>
            </a:pPr>
            <a:r>
              <a:rPr lang="en-US" sz="2800" b="1" dirty="0">
                <a:solidFill>
                  <a:srgbClr val="0070C0"/>
                </a:solidFill>
              </a:rPr>
              <a:t>Dr. </a:t>
            </a:r>
            <a:r>
              <a:rPr lang="en-US" sz="2800" b="1" dirty="0" err="1">
                <a:solidFill>
                  <a:srgbClr val="0070C0"/>
                </a:solidFill>
              </a:rPr>
              <a:t>Shveta</a:t>
            </a:r>
            <a:r>
              <a:rPr lang="en-US" sz="2800" b="1" dirty="0">
                <a:solidFill>
                  <a:srgbClr val="0070C0"/>
                </a:solidFill>
              </a:rPr>
              <a:t> Bansal</a:t>
            </a:r>
          </a:p>
          <a:p>
            <a:pPr marL="88900" lvl="0" indent="0" algn="ctr">
              <a:spcBef>
                <a:spcPts val="400"/>
              </a:spcBef>
              <a:buSzPts val="2000"/>
              <a:buNone/>
            </a:pPr>
            <a:endParaRPr lang="en-IN" sz="2800" dirty="0">
              <a:latin typeface="Times New Roman" panose="02020603050405020304" pitchFamily="18" charset="0"/>
              <a:cs typeface="Times New Roman" panose="02020603050405020304" pitchFamily="18" charset="0"/>
            </a:endParaRPr>
          </a:p>
          <a:p>
            <a:pPr algn="ctr">
              <a:spcBef>
                <a:spcPts val="400"/>
              </a:spcBef>
              <a:buFont typeface="Arial" charset="0"/>
              <a:buNone/>
              <a:defRPr/>
            </a:pPr>
            <a:r>
              <a:rPr lang="en-IN" sz="2600" b="1" dirty="0">
                <a:latin typeface="Times New Roman" panose="02020603050405020304" pitchFamily="18" charset="0"/>
                <a:cs typeface="Times New Roman" panose="02020603050405020304" pitchFamily="18" charset="0"/>
              </a:rPr>
              <a:t>Department of Computer Science and Engineering, </a:t>
            </a:r>
          </a:p>
          <a:p>
            <a:pPr algn="ctr">
              <a:spcBef>
                <a:spcPts val="400"/>
              </a:spcBef>
              <a:buFont typeface="Arial" charset="0"/>
              <a:buNone/>
              <a:defRPr/>
            </a:pPr>
            <a:r>
              <a:rPr lang="en-IN" sz="2600" b="1" dirty="0" err="1">
                <a:latin typeface="Times New Roman" panose="02020603050405020304" pitchFamily="18" charset="0"/>
                <a:cs typeface="Times New Roman" panose="02020603050405020304" pitchFamily="18" charset="0"/>
              </a:rPr>
              <a:t>Chitkara</a:t>
            </a:r>
            <a:r>
              <a:rPr lang="en-IN" sz="2600" b="1" dirty="0">
                <a:latin typeface="Times New Roman" panose="02020603050405020304" pitchFamily="18" charset="0"/>
                <a:cs typeface="Times New Roman" panose="02020603050405020304" pitchFamily="18" charset="0"/>
              </a:rPr>
              <a:t>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Format of ICMP messages</a:t>
            </a:r>
            <a:endParaRPr b="1" dirty="0"/>
          </a:p>
        </p:txBody>
      </p:sp>
      <p:sp>
        <p:nvSpPr>
          <p:cNvPr id="3" name="Text Placeholder 2">
            <a:extLst>
              <a:ext uri="{FF2B5EF4-FFF2-40B4-BE49-F238E27FC236}">
                <a16:creationId xmlns:a16="http://schemas.microsoft.com/office/drawing/2014/main" id="{E079FC77-9317-1AB6-36E9-38F349E89599}"/>
              </a:ext>
            </a:extLst>
          </p:cNvPr>
          <p:cNvSpPr>
            <a:spLocks noGrp="1"/>
          </p:cNvSpPr>
          <p:nvPr>
            <p:ph type="body" idx="1"/>
          </p:nvPr>
        </p:nvSpPr>
        <p:spPr/>
        <p:txBody>
          <a:bodyPr/>
          <a:lstStyle/>
          <a:p>
            <a:pPr algn="just"/>
            <a:r>
              <a:rPr lang="en-US" sz="1800" dirty="0"/>
              <a:t>The first field specifies the type of the message.</a:t>
            </a:r>
          </a:p>
          <a:p>
            <a:pPr algn="just"/>
            <a:r>
              <a:rPr lang="en-US" sz="1800" dirty="0"/>
              <a:t>The second field specifies the reason for a particular message type.</a:t>
            </a:r>
          </a:p>
          <a:p>
            <a:pPr algn="just"/>
            <a:r>
              <a:rPr lang="en-US" sz="1800" dirty="0"/>
              <a:t>The checksum field covers the entire ICMP message.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88900" indent="0" algn="ctr">
              <a:buNone/>
            </a:pPr>
            <a:r>
              <a:rPr lang="en-US" sz="1800" dirty="0"/>
              <a:t>Figure 4 General Format of ICMP Messages</a:t>
            </a:r>
          </a:p>
          <a:p>
            <a:pPr marL="88900" indent="0">
              <a:buNone/>
            </a:pPr>
            <a:r>
              <a:rPr lang="en-US" dirty="0"/>
              <a:t>	</a:t>
            </a:r>
          </a:p>
        </p:txBody>
      </p:sp>
      <p:pic>
        <p:nvPicPr>
          <p:cNvPr id="4" name="Picture 10">
            <a:extLst>
              <a:ext uri="{FF2B5EF4-FFF2-40B4-BE49-F238E27FC236}">
                <a16:creationId xmlns:a16="http://schemas.microsoft.com/office/drawing/2014/main" id="{50F65E2E-799E-0DD6-B523-ABCF742C6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9" y="3074373"/>
            <a:ext cx="7065962"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96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 IGMP</a:t>
            </a:r>
            <a:endParaRPr b="1" dirty="0"/>
          </a:p>
        </p:txBody>
      </p:sp>
      <p:sp>
        <p:nvSpPr>
          <p:cNvPr id="123" name="Google Shape;123;p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1800" dirty="0"/>
              <a:t>The Internet Group Management Protocol (IGMP) is one of the necessary, but not sufficient, protocols that is involved in multicasting.</a:t>
            </a:r>
            <a:endParaRPr sz="1800" dirty="0"/>
          </a:p>
          <a:p>
            <a:pPr marL="342900" lvl="0" indent="-342900" algn="just" rtl="0">
              <a:spcBef>
                <a:spcPts val="440"/>
              </a:spcBef>
              <a:spcAft>
                <a:spcPts val="0"/>
              </a:spcAft>
              <a:buClr>
                <a:schemeClr val="dk1"/>
              </a:buClr>
              <a:buSzPts val="2200"/>
              <a:buChar char="•"/>
            </a:pPr>
            <a:r>
              <a:rPr lang="en-US" sz="1800" dirty="0"/>
              <a:t>IGMP is a companion to the IP protocol.</a:t>
            </a:r>
          </a:p>
          <a:p>
            <a:pPr marL="342900" lvl="0" indent="-342900" algn="just" rtl="0">
              <a:spcBef>
                <a:spcPts val="440"/>
              </a:spcBef>
              <a:spcAft>
                <a:spcPts val="0"/>
              </a:spcAft>
              <a:buClr>
                <a:schemeClr val="dk1"/>
              </a:buClr>
              <a:buSzPts val="2200"/>
              <a:buChar char="•"/>
            </a:pPr>
            <a:r>
              <a:rPr lang="en-US" altLang="en-US" sz="1800" dirty="0">
                <a:latin typeface="Times New Roman" panose="02020603050405020304" pitchFamily="18" charset="0"/>
              </a:rPr>
              <a:t>IGMP is a group management protocol. It helps a multicast router create and update a list of loyal members related to each router interface.</a:t>
            </a:r>
          </a:p>
          <a:p>
            <a:pPr marL="342900" indent="-342900" algn="just"/>
            <a:r>
              <a:rPr lang="en-US" sz="1800" dirty="0"/>
              <a:t>The IGMP protocol is used by the hosts and router to identify the hosts in a LAN that are the members of a group.</a:t>
            </a:r>
          </a:p>
          <a:p>
            <a:pPr marL="342900" lvl="0" indent="-342900" algn="just" rtl="0">
              <a:spcBef>
                <a:spcPts val="440"/>
              </a:spcBef>
              <a:spcAft>
                <a:spcPts val="0"/>
              </a:spcAft>
              <a:buClr>
                <a:schemeClr val="dk1"/>
              </a:buClr>
              <a:buSzPts val="2200"/>
              <a:buChar char="•"/>
            </a:pPr>
            <a:endParaRPr lang="en-US" altLang="en-US" sz="1800" dirty="0">
              <a:latin typeface="Times New Roman" panose="02020603050405020304" pitchFamily="18" charset="0"/>
            </a:endParaRPr>
          </a:p>
          <a:p>
            <a:pPr marL="0" lvl="0" indent="0" algn="just" rtl="0">
              <a:spcBef>
                <a:spcPts val="440"/>
              </a:spcBef>
              <a:spcAft>
                <a:spcPts val="0"/>
              </a:spcAft>
              <a:buClr>
                <a:schemeClr val="dk1"/>
              </a:buClr>
              <a:buSzPts val="2200"/>
              <a:buNone/>
            </a:pPr>
            <a:br>
              <a:rPr lang="en-US" dirty="0"/>
            </a:br>
            <a:endParaRPr dirty="0"/>
          </a:p>
        </p:txBody>
      </p:sp>
      <p:pic>
        <p:nvPicPr>
          <p:cNvPr id="2" name="Picture 10">
            <a:extLst>
              <a:ext uri="{FF2B5EF4-FFF2-40B4-BE49-F238E27FC236}">
                <a16:creationId xmlns:a16="http://schemas.microsoft.com/office/drawing/2014/main" id="{EE82AFFC-49CF-8383-D86D-63D49928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3" y="3795889"/>
            <a:ext cx="7961313"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A70642E-C53D-89BD-7377-B0CF78E1798C}"/>
              </a:ext>
            </a:extLst>
          </p:cNvPr>
          <p:cNvSpPr txBox="1"/>
          <p:nvPr/>
        </p:nvSpPr>
        <p:spPr>
          <a:xfrm>
            <a:off x="2905476" y="5465939"/>
            <a:ext cx="39958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Figure 5 IGMP Message Format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IGMP Messages</a:t>
            </a:r>
            <a:endParaRPr b="1" dirty="0"/>
          </a:p>
        </p:txBody>
      </p:sp>
      <p:sp>
        <p:nvSpPr>
          <p:cNvPr id="123" name="Google Shape;123;p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altLang="en-US" sz="1800" dirty="0"/>
              <a:t>IGMP has three types of messages: the query, the membership report, and the leave report. There are two types of query messages, general and special.</a:t>
            </a: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342900" lvl="0" indent="-342900" algn="just" rtl="0">
              <a:spcBef>
                <a:spcPts val="0"/>
              </a:spcBef>
              <a:spcAft>
                <a:spcPts val="0"/>
              </a:spcAft>
              <a:buClr>
                <a:schemeClr val="dk1"/>
              </a:buClr>
              <a:buSzPts val="2200"/>
              <a:buChar char="•"/>
            </a:pPr>
            <a:endParaRPr lang="en-US" altLang="en-US" sz="2400" dirty="0">
              <a:solidFill>
                <a:schemeClr val="tx1"/>
              </a:solidFill>
              <a:effectLst>
                <a:outerShdw blurRad="38100" dist="38100" dir="2700000" algn="tl">
                  <a:srgbClr val="C0C0C0"/>
                </a:outerShdw>
              </a:effectLst>
              <a:latin typeface="Times New Roman" panose="02020603050405020304" pitchFamily="18" charset="0"/>
            </a:endParaRPr>
          </a:p>
          <a:p>
            <a:pPr marL="0" lvl="0" indent="0" algn="just" rtl="0">
              <a:spcBef>
                <a:spcPts val="0"/>
              </a:spcBef>
              <a:spcAft>
                <a:spcPts val="0"/>
              </a:spcAft>
              <a:buClr>
                <a:schemeClr val="dk1"/>
              </a:buClr>
              <a:buSzPts val="2200"/>
              <a:buNone/>
            </a:pPr>
            <a:endParaRPr dirty="0">
              <a:solidFill>
                <a:schemeClr val="tx1"/>
              </a:solidFill>
            </a:endParaRPr>
          </a:p>
        </p:txBody>
      </p:sp>
      <p:pic>
        <p:nvPicPr>
          <p:cNvPr id="2" name="Picture 11">
            <a:extLst>
              <a:ext uri="{FF2B5EF4-FFF2-40B4-BE49-F238E27FC236}">
                <a16:creationId xmlns:a16="http://schemas.microsoft.com/office/drawing/2014/main" id="{0C25A485-C293-E595-BE1A-2BC27D6A1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94" y="2570163"/>
            <a:ext cx="8583612"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8602C677-71A7-074E-EB27-1D368DEA6900}"/>
              </a:ext>
            </a:extLst>
          </p:cNvPr>
          <p:cNvSpPr txBox="1"/>
          <p:nvPr/>
        </p:nvSpPr>
        <p:spPr>
          <a:xfrm>
            <a:off x="3369501" y="5791298"/>
            <a:ext cx="343213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Figure 6 IGMP Message Types</a:t>
            </a:r>
          </a:p>
        </p:txBody>
      </p:sp>
    </p:spTree>
    <p:extLst>
      <p:ext uri="{BB962C8B-B14F-4D97-AF65-F5344CB8AC3E}">
        <p14:creationId xmlns:p14="http://schemas.microsoft.com/office/powerpoint/2010/main" val="255363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Query Messages</a:t>
            </a:r>
            <a:endParaRPr b="1" dirty="0"/>
          </a:p>
        </p:txBody>
      </p:sp>
      <p:pic>
        <p:nvPicPr>
          <p:cNvPr id="135" name="Google Shape;135;p10"/>
          <p:cNvPicPr preferRelativeResize="0">
            <a:picLocks noGrp="1"/>
          </p:cNvPicPr>
          <p:nvPr>
            <p:ph type="body" idx="1"/>
          </p:nvPr>
        </p:nvPicPr>
        <p:blipFill rotWithShape="1">
          <a:blip r:embed="rId3">
            <a:alphaModFix/>
          </a:blip>
          <a:srcRect/>
          <a:stretch/>
        </p:blipFill>
        <p:spPr>
          <a:xfrm>
            <a:off x="457200" y="2823123"/>
            <a:ext cx="8229600" cy="1622916"/>
          </a:xfrm>
          <a:prstGeom prst="rect">
            <a:avLst/>
          </a:prstGeom>
          <a:noFill/>
          <a:ln>
            <a:noFill/>
          </a:ln>
        </p:spPr>
      </p:pic>
      <p:sp>
        <p:nvSpPr>
          <p:cNvPr id="2" name="TextBox 1">
            <a:extLst>
              <a:ext uri="{FF2B5EF4-FFF2-40B4-BE49-F238E27FC236}">
                <a16:creationId xmlns:a16="http://schemas.microsoft.com/office/drawing/2014/main" id="{58482D7C-5F13-6DA9-37B9-203B852EC4F5}"/>
              </a:ext>
            </a:extLst>
          </p:cNvPr>
          <p:cNvSpPr txBox="1"/>
          <p:nvPr/>
        </p:nvSpPr>
        <p:spPr>
          <a:xfrm>
            <a:off x="3369501" y="5490673"/>
            <a:ext cx="343213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Figure 7 IGMP Query Message </a:t>
            </a:r>
          </a:p>
        </p:txBody>
      </p:sp>
      <p:sp>
        <p:nvSpPr>
          <p:cNvPr id="3" name="Rectangle 2"/>
          <p:cNvSpPr/>
          <p:nvPr/>
        </p:nvSpPr>
        <p:spPr>
          <a:xfrm>
            <a:off x="661917" y="1455323"/>
            <a:ext cx="7717808" cy="646331"/>
          </a:xfrm>
          <a:prstGeom prst="rect">
            <a:avLst/>
          </a:prstGeom>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message is sent by a router to all hosts on a local area network to determine the set of all the multicast groups that have been joined by the host</a:t>
            </a:r>
            <a:r>
              <a:rPr lang="en-US" dirty="0">
                <a:latin typeface="inter-regular"/>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69" y="0"/>
            <a:ext cx="5950424" cy="914400"/>
          </a:xfrm>
        </p:spPr>
        <p:txBody>
          <a:bodyPr/>
          <a:lstStyle/>
          <a:p>
            <a:r>
              <a:rPr lang="en-US" dirty="0"/>
              <a:t>Membership and Leave report</a:t>
            </a:r>
          </a:p>
        </p:txBody>
      </p:sp>
      <p:sp>
        <p:nvSpPr>
          <p:cNvPr id="3" name="Subtitle 2"/>
          <p:cNvSpPr>
            <a:spLocks noGrp="1"/>
          </p:cNvSpPr>
          <p:nvPr>
            <p:ph type="subTitle" idx="1"/>
          </p:nvPr>
        </p:nvSpPr>
        <p:spPr/>
        <p:txBody>
          <a:bodyPr/>
          <a:lstStyle/>
          <a:p>
            <a:pPr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Membership Report message</a:t>
            </a:r>
          </a:p>
          <a:p>
            <a:pPr lvl="1" algn="just"/>
            <a:r>
              <a:rPr lang="en-US" sz="1800" dirty="0">
                <a:solidFill>
                  <a:schemeClr val="tx1"/>
                </a:solidFill>
                <a:latin typeface="Times New Roman" panose="02020603050405020304" pitchFamily="18" charset="0"/>
                <a:cs typeface="Times New Roman" panose="02020603050405020304" pitchFamily="18" charset="0"/>
              </a:rPr>
              <a:t>-The host responds to the membership query message with a membership report message.</a:t>
            </a:r>
          </a:p>
          <a:p>
            <a:pPr lvl="1" algn="just"/>
            <a:r>
              <a:rPr lang="en-US" sz="1800" dirty="0">
                <a:solidFill>
                  <a:schemeClr val="tx1"/>
                </a:solidFill>
                <a:latin typeface="Times New Roman" panose="02020603050405020304" pitchFamily="18" charset="0"/>
                <a:cs typeface="Times New Roman" panose="02020603050405020304" pitchFamily="18" charset="0"/>
              </a:rPr>
              <a:t>-Membership report messages can also be generated by the host when a host wants to join the multicast group without waiting for a membership query message from the router.</a:t>
            </a:r>
          </a:p>
          <a:p>
            <a:pPr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Leave Report</a:t>
            </a:r>
            <a:endParaRPr lang="en-US" sz="1800" dirty="0">
              <a:solidFill>
                <a:schemeClr val="tx1"/>
              </a:solidFill>
              <a:latin typeface="Times New Roman" panose="02020603050405020304" pitchFamily="18" charset="0"/>
              <a:cs typeface="Times New Roman" panose="02020603050405020304" pitchFamily="18" charset="0"/>
            </a:endParaRPr>
          </a:p>
          <a:p>
            <a:pPr marL="482600" lvl="1" indent="0" algn="just"/>
            <a:r>
              <a:rPr lang="en-US" sz="1800" dirty="0">
                <a:solidFill>
                  <a:schemeClr val="tx1"/>
                </a:solidFill>
                <a:latin typeface="Times New Roman" panose="02020603050405020304" pitchFamily="18" charset="0"/>
                <a:cs typeface="Times New Roman" panose="02020603050405020304" pitchFamily="18" charset="0"/>
              </a:rPr>
              <a:t>-When the host does not send the "Membership Report message", it means that the host has left the group. </a:t>
            </a:r>
          </a:p>
          <a:p>
            <a:pPr marL="482600" lvl="1" indent="0" algn="just"/>
            <a:r>
              <a:rPr lang="en-US" sz="1800" dirty="0">
                <a:solidFill>
                  <a:schemeClr val="tx1"/>
                </a:solidFill>
                <a:latin typeface="Times New Roman" panose="02020603050405020304" pitchFamily="18" charset="0"/>
                <a:cs typeface="Times New Roman" panose="02020603050405020304" pitchFamily="18" charset="0"/>
              </a:rPr>
              <a:t>-The host knows that there are no members in the group, so even when it receives the next query, it would not report the group.</a:t>
            </a:r>
          </a:p>
          <a:p>
            <a:pPr algn="just">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Date Placeholder 5"/>
          <p:cNvSpPr>
            <a:spLocks noGrp="1"/>
          </p:cNvSpPr>
          <p:nvPr>
            <p:ph type="dt" idx="10"/>
          </p:nvPr>
        </p:nvSpPr>
        <p:spPr/>
        <p:txBody>
          <a:bodyPr/>
          <a:lstStyle/>
          <a:p>
            <a:r>
              <a:rPr lang="en-US"/>
              <a:t>Computer Networks</a:t>
            </a:r>
          </a:p>
        </p:txBody>
      </p:sp>
    </p:spTree>
    <p:extLst>
      <p:ext uri="{BB962C8B-B14F-4D97-AF65-F5344CB8AC3E}">
        <p14:creationId xmlns:p14="http://schemas.microsoft.com/office/powerpoint/2010/main" val="110160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IPv4 Communication</a:t>
            </a:r>
            <a:endParaRPr b="1" dirty="0"/>
          </a:p>
        </p:txBody>
      </p:sp>
      <p:sp>
        <p:nvSpPr>
          <p:cNvPr id="114" name="Google Shape;114;p8"/>
          <p:cNvSpPr txBox="1">
            <a:spLocks noGrp="1"/>
          </p:cNvSpPr>
          <p:nvPr>
            <p:ph type="body" idx="1"/>
          </p:nvPr>
        </p:nvSpPr>
        <p:spPr>
          <a:xfrm>
            <a:off x="457200" y="1371600"/>
            <a:ext cx="8229600" cy="484348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1800" dirty="0"/>
              <a:t>The IPv4 protocol can be involved in three types of communication: unicasting,  multicasting and broadcasting.</a:t>
            </a:r>
            <a:endParaRPr sz="1800" dirty="0"/>
          </a:p>
          <a:p>
            <a:pPr marL="342900" lvl="0" indent="-342900" algn="just" rtl="0">
              <a:spcBef>
                <a:spcPts val="440"/>
              </a:spcBef>
              <a:spcAft>
                <a:spcPts val="0"/>
              </a:spcAft>
              <a:buClr>
                <a:schemeClr val="dk1"/>
              </a:buClr>
              <a:buSzPts val="2200"/>
              <a:buChar char="•"/>
            </a:pPr>
            <a:r>
              <a:rPr lang="en-US" sz="1800" b="1" dirty="0"/>
              <a:t>Unicasting</a:t>
            </a:r>
            <a:r>
              <a:rPr lang="en-US" sz="1800" dirty="0"/>
              <a:t> is the communication between one sender and one receiver.</a:t>
            </a:r>
            <a:endParaRPr sz="1800" dirty="0"/>
          </a:p>
          <a:p>
            <a:pPr marL="742950" lvl="1" indent="-285750" algn="just" rtl="0">
              <a:spcBef>
                <a:spcPts val="440"/>
              </a:spcBef>
              <a:spcAft>
                <a:spcPts val="0"/>
              </a:spcAft>
              <a:buClr>
                <a:schemeClr val="dk1"/>
              </a:buClr>
              <a:buSzPts val="2200"/>
              <a:buChar char="–"/>
            </a:pPr>
            <a:r>
              <a:rPr lang="en-US" sz="1800" dirty="0"/>
              <a:t>It is a </a:t>
            </a:r>
            <a:r>
              <a:rPr lang="en-US" sz="1800" b="1" dirty="0"/>
              <a:t>one-to-one</a:t>
            </a:r>
            <a:r>
              <a:rPr lang="en-US" sz="1800" dirty="0"/>
              <a:t> communication. </a:t>
            </a:r>
            <a:endParaRPr sz="1800" dirty="0"/>
          </a:p>
          <a:p>
            <a:pPr marL="342900" lvl="0" indent="-342900" algn="just" rtl="0">
              <a:spcBef>
                <a:spcPts val="440"/>
              </a:spcBef>
              <a:spcAft>
                <a:spcPts val="0"/>
              </a:spcAft>
              <a:buClr>
                <a:schemeClr val="dk1"/>
              </a:buClr>
              <a:buSzPts val="2200"/>
              <a:buChar char="•"/>
            </a:pPr>
            <a:r>
              <a:rPr lang="en-US" sz="1800" dirty="0"/>
              <a:t>However, some processes sometimes need to send the same message to a large number of receivers simultaneously. This is called </a:t>
            </a:r>
            <a:r>
              <a:rPr lang="en-US" sz="1800" b="1" dirty="0"/>
              <a:t>multicasting,</a:t>
            </a:r>
            <a:r>
              <a:rPr lang="en-US" sz="1800" dirty="0"/>
              <a:t> </a:t>
            </a:r>
            <a:endParaRPr sz="1800" dirty="0"/>
          </a:p>
          <a:p>
            <a:pPr marL="742950" lvl="1" indent="-285750" algn="just" rtl="0">
              <a:spcBef>
                <a:spcPts val="440"/>
              </a:spcBef>
              <a:spcAft>
                <a:spcPts val="0"/>
              </a:spcAft>
              <a:buClr>
                <a:schemeClr val="dk1"/>
              </a:buClr>
              <a:buSzPts val="2200"/>
              <a:buChar char="–"/>
            </a:pPr>
            <a:r>
              <a:rPr lang="en-US" sz="1800" dirty="0"/>
              <a:t>which is a </a:t>
            </a:r>
            <a:r>
              <a:rPr lang="en-US" sz="1800" b="1" dirty="0"/>
              <a:t>one-to-many</a:t>
            </a:r>
            <a:r>
              <a:rPr lang="en-US" sz="1800" dirty="0"/>
              <a:t> communication. </a:t>
            </a:r>
            <a:endParaRPr sz="1800" dirty="0"/>
          </a:p>
          <a:p>
            <a:pPr marL="342900" lvl="0" indent="-342900" algn="just" rtl="0">
              <a:spcBef>
                <a:spcPts val="440"/>
              </a:spcBef>
              <a:spcAft>
                <a:spcPts val="0"/>
              </a:spcAft>
              <a:buClr>
                <a:schemeClr val="dk1"/>
              </a:buClr>
              <a:buSzPts val="2200"/>
              <a:buChar char="•"/>
            </a:pPr>
            <a:r>
              <a:rPr lang="en-US" sz="1800" dirty="0"/>
              <a:t>Multicasting has many applications. For example, multiple stockbrokers can simultaneously be informed of changes in a stock price, or travel agents can be informed of a plane cancellation. Some other applications include distance learning and video-on-demand.</a:t>
            </a:r>
          </a:p>
          <a:p>
            <a:pPr marL="342900" lvl="0" indent="-342900" algn="just"/>
            <a:r>
              <a:rPr lang="en-US" sz="1800" b="1" dirty="0"/>
              <a:t>Broadcast</a:t>
            </a:r>
            <a:r>
              <a:rPr lang="en-US" sz="1800" dirty="0"/>
              <a:t> transmission refers to a device sending a message to all the devices on a network in one-to-all communications.</a:t>
            </a:r>
          </a:p>
          <a:p>
            <a:pPr marL="342900" lvl="0" indent="-342900" algn="just"/>
            <a:r>
              <a:rPr lang="en-US" sz="1800" dirty="0"/>
              <a:t>IPv4 uses broadcast packets. There are no broadcast packets with IPv6.</a:t>
            </a:r>
            <a:endParaRPr sz="1800" dirty="0"/>
          </a:p>
        </p:txBody>
      </p:sp>
    </p:spTree>
    <p:extLst>
      <p:ext uri="{BB962C8B-B14F-4D97-AF65-F5344CB8AC3E}">
        <p14:creationId xmlns:p14="http://schemas.microsoft.com/office/powerpoint/2010/main" val="296205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IPv4 addresses</a:t>
            </a:r>
          </a:p>
        </p:txBody>
      </p:sp>
      <p:sp>
        <p:nvSpPr>
          <p:cNvPr id="3" name="Subtitle 2"/>
          <p:cNvSpPr>
            <a:spLocks noGrp="1"/>
          </p:cNvSpPr>
          <p:nvPr>
            <p:ph type="subTitle" idx="1"/>
          </p:nvPr>
        </p:nvSpPr>
        <p:spPr>
          <a:xfrm>
            <a:off x="457200" y="1064526"/>
            <a:ext cx="8229600" cy="4913193"/>
          </a:xfrm>
        </p:spPr>
        <p:txBody>
          <a:bodyPr/>
          <a:lstStyle/>
          <a:p>
            <a:pPr marL="368300" indent="-342900" algn="just">
              <a:buClrTx/>
              <a:buSzPct val="100000"/>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Public IPv4 addresses</a:t>
            </a:r>
          </a:p>
          <a:p>
            <a:pPr marL="768350" lvl="1"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Public IPv4 addresses are addresses which are globally routed between internet service provider (ISP) routers.</a:t>
            </a:r>
          </a:p>
          <a:p>
            <a:pPr marL="482600" indent="-457200" algn="just">
              <a:buClrTx/>
              <a:buSzPct val="100000"/>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Private IPv4 addresses</a:t>
            </a:r>
          </a:p>
          <a:p>
            <a:pPr marL="768350" lvl="1"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There are blocks of addresses called private addresses that are used by most organizations to assign IPv4 addresses to internal hosts. Private IPv4 addresses are not unique and can be used internally within any network</a:t>
            </a:r>
            <a:r>
              <a:rPr lang="en-US" sz="1800" dirty="0">
                <a:latin typeface="Times New Roman" panose="02020603050405020304" pitchFamily="18" charset="0"/>
                <a:cs typeface="Times New Roman" panose="02020603050405020304" pitchFamily="18" charset="0"/>
              </a:rPr>
              <a:t>.</a:t>
            </a:r>
          </a:p>
          <a:p>
            <a:pPr marL="482600" indent="-457200" algn="just">
              <a:buClrTx/>
              <a:buSzPct val="100000"/>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Special Addresses</a:t>
            </a:r>
          </a:p>
          <a:p>
            <a:pPr marL="768350" lvl="1" indent="-285750" algn="just">
              <a:buClrTx/>
              <a:buSzPct val="1000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Loopback addresses </a:t>
            </a:r>
            <a:r>
              <a:rPr lang="en-US" sz="1800" dirty="0">
                <a:solidFill>
                  <a:schemeClr val="tx1"/>
                </a:solidFill>
                <a:latin typeface="Times New Roman" panose="02020603050405020304" pitchFamily="18" charset="0"/>
                <a:cs typeface="Times New Roman" panose="02020603050405020304" pitchFamily="18" charset="0"/>
              </a:rPr>
              <a:t>(127.0.0.0 /8 or 127.0.0.1 to 127.255.255.254) are more commonly identified as only 127.0.0.1, these are special addresses used by a host to direct traffic to itself.</a:t>
            </a:r>
          </a:p>
          <a:p>
            <a:pPr marL="768350" lvl="1" indent="-285750" algn="just">
              <a:buClrTx/>
              <a:buSzPct val="1000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Link-local addresses </a:t>
            </a:r>
            <a:r>
              <a:rPr lang="en-US" sz="1800" dirty="0">
                <a:solidFill>
                  <a:schemeClr val="tx1"/>
                </a:solidFill>
                <a:latin typeface="Times New Roman" panose="02020603050405020304" pitchFamily="18" charset="0"/>
                <a:cs typeface="Times New Roman" panose="02020603050405020304" pitchFamily="18" charset="0"/>
              </a:rPr>
              <a:t>(169.254.0.0 /16 or 169.254.0.1 to 169.254.255.254) are more commonly known as the Automatic Private IP Addressing (APIPA) addresses or self-assigned addresses. They are used by a Windows DHCP client to self-configure in the event that there are no DHCP servers available. </a:t>
            </a:r>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194390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5486400" cy="914400"/>
          </a:xfrm>
        </p:spPr>
        <p:txBody>
          <a:bodyPr/>
          <a:lstStyle/>
          <a:p>
            <a:r>
              <a:rPr lang="en-US" dirty="0"/>
              <a:t>IPv4-Classful Addressing</a:t>
            </a:r>
          </a:p>
        </p:txBody>
      </p:sp>
      <p:sp>
        <p:nvSpPr>
          <p:cNvPr id="3" name="Subtitle 2"/>
          <p:cNvSpPr>
            <a:spLocks noGrp="1"/>
          </p:cNvSpPr>
          <p:nvPr>
            <p:ph type="subTitle" idx="1"/>
          </p:nvPr>
        </p:nvSpPr>
        <p:spPr>
          <a:xfrm>
            <a:off x="533400" y="1222517"/>
            <a:ext cx="8153400" cy="4724400"/>
          </a:xfrm>
        </p:spPr>
        <p:txBody>
          <a:bodyPr/>
          <a:lstStyle/>
          <a:p>
            <a:pPr algn="just">
              <a:buClrTx/>
              <a:buSzPct val="1000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IPv4 addresses were assigned using classful addressing and customers were allocated a network address based on one of three classes, A, B, or C. The RFC divided the unicast ranges into specific classes as follows:</a:t>
            </a:r>
          </a:p>
          <a:p>
            <a:pPr algn="just">
              <a:buClrTx/>
              <a:buSzPct val="100000"/>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Class A (0.0.0.0/8 to 127.0.0.0/8)</a:t>
            </a:r>
            <a:r>
              <a:rPr lang="en-US" sz="1600" dirty="0">
                <a:solidFill>
                  <a:schemeClr val="tx1"/>
                </a:solidFill>
                <a:latin typeface="Times New Roman" panose="02020603050405020304" pitchFamily="18" charset="0"/>
                <a:cs typeface="Times New Roman" panose="02020603050405020304" pitchFamily="18" charset="0"/>
              </a:rPr>
              <a:t> - Designed to support extremely large networks with more than 16 million host addresses. Class A used a fixed /8 prefix with the first octet to indicate the network address and the remaining three octets for host addresses (more than 16 million host addresses per network).</a:t>
            </a:r>
          </a:p>
          <a:p>
            <a:pPr algn="just">
              <a:buClrTx/>
              <a:buSzPct val="100000"/>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Class B (128.0.0.0 /16 - 191.255.0.0 /16)</a:t>
            </a:r>
            <a:r>
              <a:rPr lang="en-US" sz="1600" dirty="0">
                <a:solidFill>
                  <a:schemeClr val="tx1"/>
                </a:solidFill>
                <a:latin typeface="Times New Roman" panose="02020603050405020304" pitchFamily="18" charset="0"/>
                <a:cs typeface="Times New Roman" panose="02020603050405020304" pitchFamily="18" charset="0"/>
              </a:rPr>
              <a:t> - Designed to support the needs of moderate to large size networks with up to approximately 65,000 host addresses. Class B used a fixed /16 prefix with the two high-order octets to indicate the network address and the remaining two octets for host addresses (more than 65,000 host addresses per network).</a:t>
            </a:r>
          </a:p>
          <a:p>
            <a:pPr algn="just">
              <a:buClrTx/>
              <a:buSzPct val="100000"/>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Class C (192.0.0.0 /24 - 223.255.255.0 /24)</a:t>
            </a:r>
            <a:r>
              <a:rPr lang="en-US" sz="1600" dirty="0">
                <a:solidFill>
                  <a:schemeClr val="tx1"/>
                </a:solidFill>
                <a:latin typeface="Times New Roman" panose="02020603050405020304" pitchFamily="18" charset="0"/>
                <a:cs typeface="Times New Roman" panose="02020603050405020304" pitchFamily="18" charset="0"/>
              </a:rPr>
              <a:t> - Designed to support small networks with a maximum of 254 hosts. Class C used a fixed /24 prefix with the first three octets to indicate the network and the remaining octet for the host addresses (only 254 host addresses per network).</a:t>
            </a:r>
          </a:p>
          <a:p>
            <a:pPr algn="just">
              <a:buClrTx/>
              <a:buSzPct val="1000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There is also a </a:t>
            </a:r>
            <a:r>
              <a:rPr lang="en-US" sz="1600" b="1" dirty="0">
                <a:solidFill>
                  <a:schemeClr val="tx1"/>
                </a:solidFill>
                <a:latin typeface="Times New Roman" panose="02020603050405020304" pitchFamily="18" charset="0"/>
                <a:cs typeface="Times New Roman" panose="02020603050405020304" pitchFamily="18" charset="0"/>
              </a:rPr>
              <a:t>Class D </a:t>
            </a:r>
            <a:r>
              <a:rPr lang="en-US" sz="1600" dirty="0">
                <a:solidFill>
                  <a:schemeClr val="tx1"/>
                </a:solidFill>
                <a:latin typeface="Times New Roman" panose="02020603050405020304" pitchFamily="18" charset="0"/>
                <a:cs typeface="Times New Roman" panose="02020603050405020304" pitchFamily="18" charset="0"/>
              </a:rPr>
              <a:t>multicast block consisting of 224.0.0.0 to 239.0.0.0 and a </a:t>
            </a:r>
            <a:r>
              <a:rPr lang="en-US" sz="1600" b="1" dirty="0">
                <a:solidFill>
                  <a:schemeClr val="tx1"/>
                </a:solidFill>
                <a:latin typeface="Times New Roman" panose="02020603050405020304" pitchFamily="18" charset="0"/>
                <a:cs typeface="Times New Roman" panose="02020603050405020304" pitchFamily="18" charset="0"/>
              </a:rPr>
              <a:t>Class E</a:t>
            </a:r>
            <a:r>
              <a:rPr lang="en-US" sz="1600" dirty="0">
                <a:solidFill>
                  <a:schemeClr val="tx1"/>
                </a:solidFill>
                <a:latin typeface="Times New Roman" panose="02020603050405020304" pitchFamily="18" charset="0"/>
                <a:cs typeface="Times New Roman" panose="02020603050405020304" pitchFamily="18" charset="0"/>
              </a:rPr>
              <a:t> experimental address block consisting of 240.0.0.0 - 255.0.0.0.</a:t>
            </a:r>
          </a:p>
          <a:p>
            <a:endParaRPr lang="en-US" dirty="0"/>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69582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Classful addressing</a:t>
            </a:r>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95" y="1179133"/>
            <a:ext cx="7439011" cy="4468758"/>
          </a:xfrm>
          <a:prstGeom prst="rect">
            <a:avLst/>
          </a:prstGeom>
        </p:spPr>
      </p:pic>
      <p:sp>
        <p:nvSpPr>
          <p:cNvPr id="7" name="TextBox 6">
            <a:extLst>
              <a:ext uri="{FF2B5EF4-FFF2-40B4-BE49-F238E27FC236}">
                <a16:creationId xmlns:a16="http://schemas.microsoft.com/office/drawing/2014/main" id="{24917633-7B1D-3496-4E32-5D11F5766BF6}"/>
              </a:ext>
            </a:extLst>
          </p:cNvPr>
          <p:cNvSpPr txBox="1"/>
          <p:nvPr/>
        </p:nvSpPr>
        <p:spPr>
          <a:xfrm>
            <a:off x="3025534" y="5741143"/>
            <a:ext cx="3432132"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8 IPv4 Classful addressing</a:t>
            </a:r>
          </a:p>
        </p:txBody>
      </p:sp>
    </p:spTree>
    <p:extLst>
      <p:ext uri="{BB962C8B-B14F-4D97-AF65-F5344CB8AC3E}">
        <p14:creationId xmlns:p14="http://schemas.microsoft.com/office/powerpoint/2010/main" val="386383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 IPv6 address</a:t>
            </a:r>
            <a:endParaRPr b="1" dirty="0"/>
          </a:p>
        </p:txBody>
      </p:sp>
      <p:pic>
        <p:nvPicPr>
          <p:cNvPr id="144" name="Google Shape;144;p11"/>
          <p:cNvPicPr preferRelativeResize="0">
            <a:picLocks noGrp="1"/>
          </p:cNvPicPr>
          <p:nvPr>
            <p:ph type="body" idx="1"/>
          </p:nvPr>
        </p:nvPicPr>
        <p:blipFill rotWithShape="1">
          <a:blip r:embed="rId3">
            <a:alphaModFix/>
          </a:blip>
          <a:srcRect/>
          <a:stretch/>
        </p:blipFill>
        <p:spPr>
          <a:xfrm>
            <a:off x="457200" y="2882140"/>
            <a:ext cx="8229600" cy="2239736"/>
          </a:xfrm>
          <a:prstGeom prst="rect">
            <a:avLst/>
          </a:prstGeom>
          <a:noFill/>
          <a:ln>
            <a:noFill/>
          </a:ln>
        </p:spPr>
      </p:pic>
      <p:sp>
        <p:nvSpPr>
          <p:cNvPr id="2" name="TextBox 1">
            <a:extLst>
              <a:ext uri="{FF2B5EF4-FFF2-40B4-BE49-F238E27FC236}">
                <a16:creationId xmlns:a16="http://schemas.microsoft.com/office/drawing/2014/main" id="{24917633-7B1D-3496-4E32-5D11F5766BF6}"/>
              </a:ext>
            </a:extLst>
          </p:cNvPr>
          <p:cNvSpPr txBox="1"/>
          <p:nvPr/>
        </p:nvSpPr>
        <p:spPr>
          <a:xfrm>
            <a:off x="3121068" y="5531990"/>
            <a:ext cx="3432132"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9 IPv6 Address Format</a:t>
            </a:r>
          </a:p>
        </p:txBody>
      </p:sp>
      <p:sp>
        <p:nvSpPr>
          <p:cNvPr id="3" name="Rectangle 2"/>
          <p:cNvSpPr/>
          <p:nvPr/>
        </p:nvSpPr>
        <p:spPr>
          <a:xfrm>
            <a:off x="468572" y="1167853"/>
            <a:ext cx="8115869" cy="1200329"/>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IPv6 was developed by Internet Engineering Task Force (IETF) to deal with the problem of IPv4 exhaustion. IPv6 is a 128-bits address having an address space of 2</a:t>
            </a:r>
            <a:r>
              <a:rPr lang="en-US" sz="1800" baseline="30000" dirty="0">
                <a:solidFill>
                  <a:schemeClr val="tx1"/>
                </a:solidFill>
                <a:latin typeface="Times New Roman" panose="02020603050405020304" pitchFamily="18" charset="0"/>
                <a:cs typeface="Times New Roman" panose="02020603050405020304" pitchFamily="18" charset="0"/>
              </a:rPr>
              <a:t>128</a:t>
            </a:r>
            <a:r>
              <a:rPr lang="en-US" sz="1800" dirty="0">
                <a:solidFill>
                  <a:schemeClr val="tx1"/>
                </a:solidFill>
                <a:latin typeface="Times New Roman" panose="02020603050405020304" pitchFamily="18" charset="0"/>
                <a:cs typeface="Times New Roman" panose="02020603050405020304" pitchFamily="18" charset="0"/>
              </a:rPr>
              <a:t>, which is way bigger than IPv4. IPv6 use Hexa-Decimal format separated by colon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0" y="166794"/>
            <a:ext cx="6477000" cy="504610"/>
          </a:xfrm>
          <a:prstGeom prst="rect">
            <a:avLst/>
          </a:prstGeom>
          <a:noFill/>
          <a:ln>
            <a:noFill/>
          </a:ln>
        </p:spPr>
        <p:txBody>
          <a:bodyPr spcFirstLastPara="1" wrap="square" lIns="0" tIns="12050" rIns="0" bIns="0" anchor="ctr" anchorCtr="0">
            <a:spAutoFit/>
          </a:bodyPr>
          <a:lstStyle/>
          <a:p>
            <a:pPr marL="12700" lvl="0" indent="0" rtl="0">
              <a:lnSpc>
                <a:spcPct val="100000"/>
              </a:lnSpc>
              <a:spcBef>
                <a:spcPts val="0"/>
              </a:spcBef>
              <a:spcAft>
                <a:spcPts val="0"/>
              </a:spcAft>
              <a:buNone/>
            </a:pPr>
            <a:r>
              <a:rPr lang="en-US" b="1" dirty="0"/>
              <a:t>Index</a:t>
            </a:r>
            <a:endParaRPr b="1" dirty="0"/>
          </a:p>
        </p:txBody>
      </p:sp>
      <p:sp>
        <p:nvSpPr>
          <p:cNvPr id="58" name="Google Shape;58;p2"/>
          <p:cNvSpPr txBox="1">
            <a:spLocks noGrp="1"/>
          </p:cNvSpPr>
          <p:nvPr>
            <p:ph type="body" idx="1"/>
          </p:nvPr>
        </p:nvSpPr>
        <p:spPr>
          <a:xfrm>
            <a:off x="402609" y="1019033"/>
            <a:ext cx="8229600" cy="5531892"/>
          </a:xfrm>
          <a:prstGeom prst="rect">
            <a:avLst/>
          </a:prstGeom>
          <a:noFill/>
          <a:ln>
            <a:noFill/>
          </a:ln>
        </p:spPr>
        <p:txBody>
          <a:bodyPr spcFirstLastPara="1" wrap="square" lIns="91425" tIns="45700" rIns="91425" bIns="45700" anchor="t" anchorCtr="0">
            <a:noAutofit/>
          </a:bodyPr>
          <a:lstStyle/>
          <a:p>
            <a:pPr lvl="0" indent="-457200" algn="l" rtl="0">
              <a:spcBef>
                <a:spcPts val="0"/>
              </a:spcBef>
              <a:spcAft>
                <a:spcPts val="0"/>
              </a:spcAft>
              <a:buClr>
                <a:schemeClr val="dk1"/>
              </a:buClr>
              <a:buSzPts val="2200"/>
              <a:buFont typeface="+mj-lt"/>
              <a:buAutoNum type="arabicPeriod"/>
            </a:pPr>
            <a:r>
              <a:rPr lang="en-US" dirty="0"/>
              <a:t>Network Layer Protocols</a:t>
            </a:r>
          </a:p>
          <a:p>
            <a:pPr lvl="0" indent="-457200" algn="l" rtl="0">
              <a:spcBef>
                <a:spcPts val="0"/>
              </a:spcBef>
              <a:spcAft>
                <a:spcPts val="0"/>
              </a:spcAft>
              <a:buClr>
                <a:schemeClr val="dk1"/>
              </a:buClr>
              <a:buSzPts val="2200"/>
              <a:buFont typeface="+mj-lt"/>
              <a:buAutoNum type="arabicPeriod"/>
            </a:pPr>
            <a:r>
              <a:rPr lang="en-US" dirty="0"/>
              <a:t>ICMP</a:t>
            </a:r>
          </a:p>
          <a:p>
            <a:pPr lvl="1" indent="-457200">
              <a:spcBef>
                <a:spcPts val="0"/>
              </a:spcBef>
              <a:buFont typeface="Arial" panose="020B0604020202020204" pitchFamily="34" charset="0"/>
              <a:buChar char="•"/>
            </a:pPr>
            <a:r>
              <a:rPr lang="en-US" dirty="0"/>
              <a:t>ICMP Messages</a:t>
            </a:r>
          </a:p>
          <a:p>
            <a:pPr lvl="1" indent="-457200">
              <a:spcBef>
                <a:spcPts val="0"/>
              </a:spcBef>
              <a:buFont typeface="Arial" panose="020B0604020202020204" pitchFamily="34" charset="0"/>
              <a:buChar char="•"/>
            </a:pPr>
            <a:r>
              <a:rPr lang="en-US" dirty="0"/>
              <a:t>Format of ICMP</a:t>
            </a:r>
          </a:p>
          <a:p>
            <a:pPr indent="-457200">
              <a:spcBef>
                <a:spcPts val="0"/>
              </a:spcBef>
              <a:buFont typeface="+mj-lt"/>
              <a:buAutoNum type="arabicPeriod"/>
            </a:pPr>
            <a:r>
              <a:rPr lang="en-US" dirty="0"/>
              <a:t>IGMP</a:t>
            </a:r>
          </a:p>
          <a:p>
            <a:pPr lvl="1" indent="-457200">
              <a:spcBef>
                <a:spcPts val="0"/>
              </a:spcBef>
              <a:buFont typeface="Arial" panose="020B0604020202020204" pitchFamily="34" charset="0"/>
              <a:buChar char="•"/>
            </a:pPr>
            <a:r>
              <a:rPr lang="en-US" dirty="0"/>
              <a:t>IGMP messages</a:t>
            </a:r>
          </a:p>
          <a:p>
            <a:pPr lvl="1" indent="-457200">
              <a:spcBef>
                <a:spcPts val="0"/>
              </a:spcBef>
              <a:buFont typeface="Arial" panose="020B0604020202020204" pitchFamily="34" charset="0"/>
              <a:buChar char="•"/>
            </a:pPr>
            <a:r>
              <a:rPr lang="en-US" dirty="0"/>
              <a:t>Query messages</a:t>
            </a:r>
            <a:endParaRPr dirty="0"/>
          </a:p>
          <a:p>
            <a:pPr lvl="0" indent="-457200" algn="l" rtl="0">
              <a:spcBef>
                <a:spcPts val="440"/>
              </a:spcBef>
              <a:spcAft>
                <a:spcPts val="0"/>
              </a:spcAft>
              <a:buClr>
                <a:schemeClr val="dk1"/>
              </a:buClr>
              <a:buSzPts val="2200"/>
              <a:buFont typeface="+mj-lt"/>
              <a:buAutoNum type="arabicPeriod"/>
            </a:pPr>
            <a:r>
              <a:rPr lang="en-US" dirty="0"/>
              <a:t>IPv4 Communication</a:t>
            </a:r>
          </a:p>
          <a:p>
            <a:pPr lvl="1" indent="-457200">
              <a:buFont typeface="Arial" panose="020B0604020202020204" pitchFamily="34" charset="0"/>
              <a:buChar char="•"/>
            </a:pPr>
            <a:r>
              <a:rPr lang="en-US" dirty="0"/>
              <a:t>Types of IPv4 addresses</a:t>
            </a:r>
          </a:p>
          <a:p>
            <a:pPr lvl="1" indent="-457200">
              <a:buFont typeface="Arial" panose="020B0604020202020204" pitchFamily="34" charset="0"/>
              <a:buChar char="•"/>
            </a:pPr>
            <a:r>
              <a:rPr lang="en-US" dirty="0"/>
              <a:t>Classful Addressing</a:t>
            </a:r>
          </a:p>
          <a:p>
            <a:pPr lvl="0" indent="-457200" algn="l" rtl="0">
              <a:spcBef>
                <a:spcPts val="440"/>
              </a:spcBef>
              <a:spcAft>
                <a:spcPts val="0"/>
              </a:spcAft>
              <a:buClr>
                <a:schemeClr val="dk1"/>
              </a:buClr>
              <a:buSzPts val="2200"/>
              <a:buFont typeface="+mj-lt"/>
              <a:buAutoNum type="arabicPeriod"/>
            </a:pPr>
            <a:r>
              <a:rPr lang="en-US" dirty="0"/>
              <a:t>Ipv6 address</a:t>
            </a:r>
          </a:p>
          <a:p>
            <a:pPr marL="800100" lvl="1" indent="-342900">
              <a:buFont typeface="Arial" panose="020B0604020202020204" pitchFamily="34" charset="0"/>
              <a:buChar char="•"/>
            </a:pPr>
            <a:r>
              <a:rPr lang="en-US" dirty="0"/>
              <a:t>Header format</a:t>
            </a:r>
          </a:p>
          <a:p>
            <a:pPr marL="800100" lvl="1" indent="-342900">
              <a:buFont typeface="Arial" panose="020B0604020202020204" pitchFamily="34" charset="0"/>
              <a:buChar char="•"/>
            </a:pPr>
            <a:r>
              <a:rPr lang="en-US" dirty="0"/>
              <a:t>IPv6 addresses</a:t>
            </a:r>
          </a:p>
          <a:p>
            <a:pPr marL="800100" lvl="1" indent="-342900">
              <a:buFont typeface="Arial" panose="020B0604020202020204" pitchFamily="34" charset="0"/>
              <a:buChar char="•"/>
            </a:pPr>
            <a:r>
              <a:rPr lang="en-US" dirty="0"/>
              <a:t>Transition from IPv4 to IPv6</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Abbreviated Address</a:t>
            </a:r>
            <a:endParaRPr b="1" dirty="0"/>
          </a:p>
        </p:txBody>
      </p:sp>
      <p:pic>
        <p:nvPicPr>
          <p:cNvPr id="153" name="Google Shape;153;p12"/>
          <p:cNvPicPr preferRelativeResize="0">
            <a:picLocks noGrp="1"/>
          </p:cNvPicPr>
          <p:nvPr>
            <p:ph type="body" idx="1"/>
          </p:nvPr>
        </p:nvPicPr>
        <p:blipFill rotWithShape="1">
          <a:blip r:embed="rId3">
            <a:alphaModFix/>
          </a:blip>
          <a:srcRect/>
          <a:stretch/>
        </p:blipFill>
        <p:spPr>
          <a:xfrm>
            <a:off x="738000" y="2272031"/>
            <a:ext cx="7668000" cy="2725100"/>
          </a:xfrm>
          <a:prstGeom prst="rect">
            <a:avLst/>
          </a:prstGeom>
          <a:noFill/>
          <a:ln>
            <a:noFill/>
          </a:ln>
        </p:spPr>
      </p:pic>
      <p:sp>
        <p:nvSpPr>
          <p:cNvPr id="2" name="TextBox 1">
            <a:extLst>
              <a:ext uri="{FF2B5EF4-FFF2-40B4-BE49-F238E27FC236}">
                <a16:creationId xmlns:a16="http://schemas.microsoft.com/office/drawing/2014/main" id="{F016E967-27F3-3627-BC8A-CE3E9DAB0D87}"/>
              </a:ext>
            </a:extLst>
          </p:cNvPr>
          <p:cNvSpPr txBox="1"/>
          <p:nvPr/>
        </p:nvSpPr>
        <p:spPr>
          <a:xfrm>
            <a:off x="3124200" y="5741194"/>
            <a:ext cx="4058433"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10 IPv6 Abbreviated Address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latin typeface="Times New Roman"/>
                <a:ea typeface="Times New Roman"/>
                <a:cs typeface="Times New Roman"/>
                <a:sym typeface="Times New Roman"/>
              </a:rPr>
              <a:t>Abbreviated address with consecutive zeros</a:t>
            </a:r>
            <a:endParaRPr b="1" dirty="0">
              <a:latin typeface="Times New Roman"/>
              <a:ea typeface="Times New Roman"/>
              <a:cs typeface="Times New Roman"/>
              <a:sym typeface="Times New Roman"/>
            </a:endParaRPr>
          </a:p>
        </p:txBody>
      </p:sp>
      <p:pic>
        <p:nvPicPr>
          <p:cNvPr id="162" name="Google Shape;162;p13"/>
          <p:cNvPicPr preferRelativeResize="0">
            <a:picLocks noGrp="1"/>
          </p:cNvPicPr>
          <p:nvPr>
            <p:ph type="body" idx="1"/>
          </p:nvPr>
        </p:nvPicPr>
        <p:blipFill rotWithShape="1">
          <a:blip r:embed="rId3">
            <a:alphaModFix/>
          </a:blip>
          <a:srcRect/>
          <a:stretch/>
        </p:blipFill>
        <p:spPr>
          <a:xfrm>
            <a:off x="1821022" y="2100202"/>
            <a:ext cx="5229000" cy="2370752"/>
          </a:xfrm>
          <a:prstGeom prst="rect">
            <a:avLst/>
          </a:prstGeom>
          <a:noFill/>
          <a:ln>
            <a:noFill/>
          </a:ln>
        </p:spPr>
      </p:pic>
      <p:sp>
        <p:nvSpPr>
          <p:cNvPr id="2" name="TextBox 1">
            <a:extLst>
              <a:ext uri="{FF2B5EF4-FFF2-40B4-BE49-F238E27FC236}">
                <a16:creationId xmlns:a16="http://schemas.microsoft.com/office/drawing/2014/main" id="{029302E1-30E9-992C-EDD9-A34833421369}"/>
              </a:ext>
            </a:extLst>
          </p:cNvPr>
          <p:cNvSpPr txBox="1"/>
          <p:nvPr/>
        </p:nvSpPr>
        <p:spPr>
          <a:xfrm>
            <a:off x="1109862" y="5228986"/>
            <a:ext cx="665132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11 IPv6 Abbreviated Address with Consecutive Zeros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CIDR address</a:t>
            </a:r>
            <a:endParaRPr b="1" dirty="0"/>
          </a:p>
        </p:txBody>
      </p:sp>
      <p:pic>
        <p:nvPicPr>
          <p:cNvPr id="171" name="Google Shape;171;p14"/>
          <p:cNvPicPr preferRelativeResize="0">
            <a:picLocks noGrp="1"/>
          </p:cNvPicPr>
          <p:nvPr>
            <p:ph type="body" idx="1"/>
          </p:nvPr>
        </p:nvPicPr>
        <p:blipFill rotWithShape="1">
          <a:blip r:embed="rId3">
            <a:alphaModFix/>
          </a:blip>
          <a:srcRect/>
          <a:stretch/>
        </p:blipFill>
        <p:spPr>
          <a:xfrm>
            <a:off x="1768500" y="4081904"/>
            <a:ext cx="5607000" cy="506210"/>
          </a:xfrm>
          <a:prstGeom prst="rect">
            <a:avLst/>
          </a:prstGeom>
          <a:noFill/>
          <a:ln>
            <a:noFill/>
          </a:ln>
        </p:spPr>
      </p:pic>
      <p:sp>
        <p:nvSpPr>
          <p:cNvPr id="2" name="TextBox 1">
            <a:extLst>
              <a:ext uri="{FF2B5EF4-FFF2-40B4-BE49-F238E27FC236}">
                <a16:creationId xmlns:a16="http://schemas.microsoft.com/office/drawing/2014/main" id="{06898B5C-C297-B468-C78E-A50920E0A354}"/>
              </a:ext>
            </a:extLst>
          </p:cNvPr>
          <p:cNvSpPr txBox="1"/>
          <p:nvPr/>
        </p:nvSpPr>
        <p:spPr>
          <a:xfrm>
            <a:off x="2452231" y="4921963"/>
            <a:ext cx="4239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12 IPv6 CIDR Address Format</a:t>
            </a:r>
          </a:p>
        </p:txBody>
      </p:sp>
      <p:sp>
        <p:nvSpPr>
          <p:cNvPr id="3" name="Rectangle 2"/>
          <p:cNvSpPr/>
          <p:nvPr/>
        </p:nvSpPr>
        <p:spPr>
          <a:xfrm>
            <a:off x="702858" y="1179979"/>
            <a:ext cx="7745105" cy="2031325"/>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Classless or Classless Inter-Domain Routing (CIDR) addresses use variable length subnet masking (VLSM) to alter the ratio between the network and host address bits in an IP address.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subnet mask is a set of identifiers that returns the network address’s value from the IP address by turning the host address into zeroes.</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example, 192.0.2.0/24 is an IPv4 CIDR address where the first 24 bits, or 192.0.2, is the network address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Format of an IPv6 Header</a:t>
            </a:r>
            <a:endParaRPr b="1" dirty="0"/>
          </a:p>
        </p:txBody>
      </p:sp>
      <p:pic>
        <p:nvPicPr>
          <p:cNvPr id="180" name="Google Shape;180;p15"/>
          <p:cNvPicPr preferRelativeResize="0">
            <a:picLocks noGrp="1"/>
          </p:cNvPicPr>
          <p:nvPr>
            <p:ph type="body" idx="1"/>
          </p:nvPr>
        </p:nvPicPr>
        <p:blipFill rotWithShape="1">
          <a:blip r:embed="rId3">
            <a:alphaModFix/>
          </a:blip>
          <a:srcRect/>
          <a:stretch/>
        </p:blipFill>
        <p:spPr>
          <a:xfrm>
            <a:off x="457200" y="1695906"/>
            <a:ext cx="8229600" cy="3877351"/>
          </a:xfrm>
          <a:prstGeom prst="rect">
            <a:avLst/>
          </a:prstGeom>
          <a:noFill/>
          <a:ln>
            <a:noFill/>
          </a:ln>
        </p:spPr>
      </p:pic>
      <p:sp>
        <p:nvSpPr>
          <p:cNvPr id="2" name="TextBox 1">
            <a:extLst>
              <a:ext uri="{FF2B5EF4-FFF2-40B4-BE49-F238E27FC236}">
                <a16:creationId xmlns:a16="http://schemas.microsoft.com/office/drawing/2014/main" id="{714B3262-5008-8BDF-5240-36272F1D77F4}"/>
              </a:ext>
            </a:extLst>
          </p:cNvPr>
          <p:cNvSpPr txBox="1"/>
          <p:nvPr/>
        </p:nvSpPr>
        <p:spPr>
          <a:xfrm>
            <a:off x="2782648" y="5791298"/>
            <a:ext cx="432148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13 IPv6 Datagram Format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IPv6 Header fields</a:t>
            </a:r>
          </a:p>
        </p:txBody>
      </p:sp>
      <p:sp>
        <p:nvSpPr>
          <p:cNvPr id="3" name="Subtitle 2"/>
          <p:cNvSpPr>
            <a:spLocks noGrp="1"/>
          </p:cNvSpPr>
          <p:nvPr>
            <p:ph type="subTitle" idx="1"/>
          </p:nvPr>
        </p:nvSpPr>
        <p:spPr>
          <a:xfrm>
            <a:off x="457200" y="914401"/>
            <a:ext cx="8400197" cy="5547816"/>
          </a:xfrm>
        </p:spPr>
        <p:txBody>
          <a:bodyPr/>
          <a:lstStyle/>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IPv6 Fixed Header </a:t>
            </a:r>
            <a:r>
              <a:rPr lang="en-US" sz="1600" dirty="0">
                <a:solidFill>
                  <a:schemeClr val="tx1"/>
                </a:solidFill>
                <a:latin typeface="Times New Roman" panose="02020603050405020304" pitchFamily="18" charset="0"/>
                <a:cs typeface="Times New Roman" panose="02020603050405020304" pitchFamily="18" charset="0"/>
              </a:rPr>
              <a:t>is a part of the information sent over the internet and always 40 bytes long.</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Version (4-bits): </a:t>
            </a:r>
            <a:r>
              <a:rPr lang="en-US" sz="1600" dirty="0">
                <a:solidFill>
                  <a:schemeClr val="tx1"/>
                </a:solidFill>
                <a:latin typeface="Times New Roman" panose="02020603050405020304" pitchFamily="18" charset="0"/>
                <a:cs typeface="Times New Roman" panose="02020603050405020304" pitchFamily="18" charset="0"/>
              </a:rPr>
              <a:t>The size of this field is 4-bit. Indicates the version of the Internet Protocol, which is always 6 for IPv6, so the bit sequence is 0110.</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PRI (8-bits): </a:t>
            </a:r>
            <a:r>
              <a:rPr lang="en-US" sz="1600" dirty="0">
                <a:solidFill>
                  <a:schemeClr val="tx1"/>
                </a:solidFill>
                <a:latin typeface="Times New Roman" panose="02020603050405020304" pitchFamily="18" charset="0"/>
                <a:cs typeface="Times New Roman" panose="02020603050405020304" pitchFamily="18" charset="0"/>
              </a:rPr>
              <a:t>The Traffic Class field indicates class or priority of IPv6 packet which is similar to </a:t>
            </a:r>
            <a:r>
              <a:rPr lang="en-US" sz="1600" i="1" dirty="0">
                <a:solidFill>
                  <a:schemeClr val="tx1"/>
                </a:solidFill>
                <a:latin typeface="Times New Roman" panose="02020603050405020304" pitchFamily="18" charset="0"/>
                <a:cs typeface="Times New Roman" panose="02020603050405020304" pitchFamily="18" charset="0"/>
              </a:rPr>
              <a:t>Service Field</a:t>
            </a:r>
            <a:r>
              <a:rPr lang="en-US" sz="1600" dirty="0">
                <a:solidFill>
                  <a:schemeClr val="tx1"/>
                </a:solidFill>
                <a:latin typeface="Times New Roman" panose="02020603050405020304" pitchFamily="18" charset="0"/>
                <a:cs typeface="Times New Roman" panose="02020603050405020304" pitchFamily="18" charset="0"/>
              </a:rPr>
              <a:t> in IPv4 packet. It helps routers to handle the traffic based on the priority of the packet. If congestion occurs on the router then packets with the least priority will be discarded. </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Flow Label (20-bits): </a:t>
            </a:r>
            <a:r>
              <a:rPr lang="en-US" sz="1600" dirty="0">
                <a:solidFill>
                  <a:schemeClr val="tx1"/>
                </a:solidFill>
                <a:latin typeface="Times New Roman" panose="02020603050405020304" pitchFamily="18" charset="0"/>
                <a:cs typeface="Times New Roman" panose="02020603050405020304" pitchFamily="18" charset="0"/>
              </a:rPr>
              <a:t>Flow Label field is used by a source to label the packets belonging to the same flow in order to request special handling by intermediate IPv6 routers.</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Payload Length (16-bits): </a:t>
            </a:r>
            <a:r>
              <a:rPr lang="en-US" sz="1600" dirty="0">
                <a:solidFill>
                  <a:schemeClr val="tx1"/>
                </a:solidFill>
                <a:latin typeface="Times New Roman" panose="02020603050405020304" pitchFamily="18" charset="0"/>
                <a:cs typeface="Times New Roman" panose="02020603050405020304" pitchFamily="18" charset="0"/>
              </a:rPr>
              <a:t>It is a 16-bit (unsigned integer) field, indicates the total size of the payload</a:t>
            </a:r>
            <a:r>
              <a:rPr lang="en-US" sz="1600" u="sng"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which tells routers about the amount of information a particular packet contains in its payload. </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Next Header (8-bits): </a:t>
            </a:r>
            <a:r>
              <a:rPr lang="en-US" sz="1600" dirty="0">
                <a:solidFill>
                  <a:schemeClr val="tx1"/>
                </a:solidFill>
                <a:latin typeface="Times New Roman" panose="02020603050405020304" pitchFamily="18" charset="0"/>
                <a:cs typeface="Times New Roman" panose="02020603050405020304" pitchFamily="18" charset="0"/>
              </a:rPr>
              <a:t>Next Header indicates the type of extension header(if present) immediately following the IPv6 header. </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Hop Limit (8-bits): </a:t>
            </a:r>
            <a:r>
              <a:rPr lang="en-US" sz="1600" dirty="0">
                <a:solidFill>
                  <a:schemeClr val="tx1"/>
                </a:solidFill>
                <a:latin typeface="Times New Roman" panose="02020603050405020304" pitchFamily="18" charset="0"/>
                <a:cs typeface="Times New Roman" panose="02020603050405020304" pitchFamily="18" charset="0"/>
              </a:rPr>
              <a:t>Hop Limit field is the same as TTL in IPv4 packets. It indicates the maximum number of intermediate nodes IPv6 packet is allowed to travel.</a:t>
            </a:r>
          </a:p>
          <a:p>
            <a:pPr marL="311150" indent="-285750" algn="just" fontAlgn="base">
              <a:buClrTx/>
              <a:buSzPct val="10000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Extension Headers</a:t>
            </a:r>
            <a:r>
              <a:rPr lang="en-US" sz="1600" dirty="0">
                <a:solidFill>
                  <a:schemeClr val="tx1"/>
                </a:solidFill>
                <a:latin typeface="Times New Roman" panose="02020603050405020304" pitchFamily="18" charset="0"/>
                <a:cs typeface="Times New Roman" panose="02020603050405020304" pitchFamily="18" charset="0"/>
              </a:rPr>
              <a:t>: In order to rectify the limitations of the </a:t>
            </a:r>
            <a:r>
              <a:rPr lang="en-US" sz="1600" i="1" dirty="0">
                <a:solidFill>
                  <a:schemeClr val="tx1"/>
                </a:solidFill>
                <a:latin typeface="Times New Roman" panose="02020603050405020304" pitchFamily="18" charset="0"/>
                <a:cs typeface="Times New Roman" panose="02020603050405020304" pitchFamily="18" charset="0"/>
              </a:rPr>
              <a:t>IPv4 Option Field</a:t>
            </a:r>
            <a:r>
              <a:rPr lang="en-US" sz="1600" dirty="0">
                <a:solidFill>
                  <a:schemeClr val="tx1"/>
                </a:solidFill>
                <a:latin typeface="Times New Roman" panose="02020603050405020304" pitchFamily="18" charset="0"/>
                <a:cs typeface="Times New Roman" panose="02020603050405020304" pitchFamily="18" charset="0"/>
              </a:rPr>
              <a:t>, Extension Headers are introduced. The next Header field of IPv6 fixed header points to the first Extension Header and this first extension header points to the second extension header and so on. </a:t>
            </a:r>
          </a:p>
          <a:p>
            <a:pPr marL="311150" indent="-285750" algn="just" fontAlgn="base">
              <a:buClrTx/>
              <a:buSzPct val="100000"/>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just" fontAlgn="base"/>
            <a:endParaRPr lang="en-US" sz="1600" dirty="0">
              <a:solidFill>
                <a:schemeClr val="tx1"/>
              </a:solidFill>
              <a:latin typeface="Times New Roman" panose="02020603050405020304" pitchFamily="18" charset="0"/>
              <a:cs typeface="Times New Roman" panose="02020603050405020304" pitchFamily="18" charset="0"/>
            </a:endParaRPr>
          </a:p>
          <a:p>
            <a:pPr algn="just" fontAlgn="base"/>
            <a:endParaRPr lang="en-US" sz="1600" dirty="0"/>
          </a:p>
          <a:p>
            <a:pPr algn="just" fontAlgn="base"/>
            <a:endParaRPr lang="en-US" sz="1600" dirty="0">
              <a:solidFill>
                <a:schemeClr val="tx1"/>
              </a:solidFill>
              <a:latin typeface="Times New Roman" panose="02020603050405020304" pitchFamily="18" charset="0"/>
              <a:cs typeface="Times New Roman" panose="02020603050405020304" pitchFamily="18" charset="0"/>
            </a:endParaRPr>
          </a:p>
          <a:p>
            <a:pPr algn="just" fontAlgn="base"/>
            <a:endParaRPr lang="en-US" sz="16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57173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5486400" cy="914400"/>
          </a:xfrm>
        </p:spPr>
        <p:txBody>
          <a:bodyPr/>
          <a:lstStyle/>
          <a:p>
            <a:r>
              <a:rPr lang="en-US" dirty="0"/>
              <a:t>IPv6 Addresses</a:t>
            </a:r>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92017497"/>
              </p:ext>
            </p:extLst>
          </p:nvPr>
        </p:nvGraphicFramePr>
        <p:xfrm>
          <a:off x="1136176" y="1835635"/>
          <a:ext cx="6871649" cy="3705355"/>
        </p:xfrm>
        <a:graphic>
          <a:graphicData uri="http://schemas.openxmlformats.org/drawingml/2006/table">
            <a:tbl>
              <a:tblPr firstRow="1" firstCol="1" bandRow="1">
                <a:tableStyleId>{93296810-A885-4BE3-A3E7-6D5BEEA58F35}</a:tableStyleId>
              </a:tblPr>
              <a:tblGrid>
                <a:gridCol w="2028773">
                  <a:extLst>
                    <a:ext uri="{9D8B030D-6E8A-4147-A177-3AD203B41FA5}">
                      <a16:colId xmlns:a16="http://schemas.microsoft.com/office/drawing/2014/main" val="20000"/>
                    </a:ext>
                  </a:extLst>
                </a:gridCol>
                <a:gridCol w="4842876">
                  <a:extLst>
                    <a:ext uri="{9D8B030D-6E8A-4147-A177-3AD203B41FA5}">
                      <a16:colId xmlns:a16="http://schemas.microsoft.com/office/drawing/2014/main" val="20001"/>
                    </a:ext>
                  </a:extLst>
                </a:gridCol>
              </a:tblGrid>
              <a:tr h="402757">
                <a:tc>
                  <a:txBody>
                    <a:bodyPr/>
                    <a:lstStyle/>
                    <a:p>
                      <a:pPr marL="0" marR="0">
                        <a:lnSpc>
                          <a:spcPts val="1275"/>
                        </a:lnSpc>
                        <a:spcBef>
                          <a:spcPts val="375"/>
                        </a:spcBef>
                        <a:spcAft>
                          <a:spcPts val="750"/>
                        </a:spcAft>
                      </a:pPr>
                      <a:r>
                        <a:rPr lang="en-US" sz="1800" dirty="0">
                          <a:effectLst/>
                          <a:latin typeface="Times New Roman" panose="02020603050405020304" pitchFamily="18" charset="0"/>
                          <a:cs typeface="Times New Roman" panose="02020603050405020304" pitchFamily="18" charset="0"/>
                        </a:rPr>
                        <a:t>Address Type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tc>
                  <a:txBody>
                    <a:bodyPr/>
                    <a:lstStyle/>
                    <a:p>
                      <a:pPr marL="0" marR="0">
                        <a:lnSpc>
                          <a:spcPts val="1275"/>
                        </a:lnSpc>
                        <a:spcBef>
                          <a:spcPts val="375"/>
                        </a:spcBef>
                        <a:spcAft>
                          <a:spcPts val="750"/>
                        </a:spcAft>
                      </a:pPr>
                      <a:r>
                        <a:rPr lang="en-US" sz="1800" dirty="0">
                          <a:effectLst/>
                          <a:latin typeface="Times New Roman" panose="02020603050405020304" pitchFamily="18" charset="0"/>
                          <a:cs typeface="Times New Roman" panose="02020603050405020304" pitchFamily="18" charset="0"/>
                        </a:rPr>
                        <a:t>Description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extLst>
                  <a:ext uri="{0D108BD9-81ED-4DB2-BD59-A6C34878D82A}">
                    <a16:rowId xmlns:a16="http://schemas.microsoft.com/office/drawing/2014/main" val="10000"/>
                  </a:ext>
                </a:extLst>
              </a:tr>
              <a:tr h="701945">
                <a:tc>
                  <a:txBody>
                    <a:bodyPr/>
                    <a:lstStyle/>
                    <a:p>
                      <a:pPr marL="0" marR="0">
                        <a:lnSpc>
                          <a:spcPts val="1275"/>
                        </a:lnSpc>
                        <a:spcBef>
                          <a:spcPts val="375"/>
                        </a:spcBef>
                        <a:spcAft>
                          <a:spcPts val="750"/>
                        </a:spcAft>
                      </a:pPr>
                      <a:r>
                        <a:rPr lang="en-US" sz="1800">
                          <a:effectLst/>
                          <a:latin typeface="Times New Roman" panose="02020603050405020304" pitchFamily="18" charset="0"/>
                          <a:cs typeface="Times New Roman" panose="02020603050405020304" pitchFamily="18" charset="0"/>
                        </a:rPr>
                        <a:t>Unicast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tc>
                  <a:txBody>
                    <a:bodyPr/>
                    <a:lstStyle/>
                    <a:p>
                      <a:pPr marL="0" marR="0">
                        <a:lnSpc>
                          <a:spcPct val="100000"/>
                        </a:lnSpc>
                        <a:spcBef>
                          <a:spcPts val="375"/>
                        </a:spcBef>
                        <a:spcAft>
                          <a:spcPts val="750"/>
                        </a:spcAft>
                      </a:pPr>
                      <a:r>
                        <a:rPr lang="en-US" sz="1800" dirty="0">
                          <a:effectLst/>
                          <a:latin typeface="Times New Roman" panose="02020603050405020304" pitchFamily="18" charset="0"/>
                          <a:cs typeface="Times New Roman" panose="02020603050405020304" pitchFamily="18" charset="0"/>
                        </a:rPr>
                        <a:t>One to One (Global, Link local, Site local)</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An address destined for a single interface.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extLst>
                  <a:ext uri="{0D108BD9-81ED-4DB2-BD59-A6C34878D82A}">
                    <a16:rowId xmlns:a16="http://schemas.microsoft.com/office/drawing/2014/main" val="10001"/>
                  </a:ext>
                </a:extLst>
              </a:tr>
              <a:tr h="1599517">
                <a:tc>
                  <a:txBody>
                    <a:bodyPr/>
                    <a:lstStyle/>
                    <a:p>
                      <a:pPr marL="0" marR="0">
                        <a:lnSpc>
                          <a:spcPts val="1275"/>
                        </a:lnSpc>
                        <a:spcBef>
                          <a:spcPts val="375"/>
                        </a:spcBef>
                        <a:spcAft>
                          <a:spcPts val="750"/>
                        </a:spcAft>
                      </a:pPr>
                      <a:r>
                        <a:rPr lang="en-US" sz="1800">
                          <a:effectLst/>
                          <a:latin typeface="Times New Roman" panose="02020603050405020304" pitchFamily="18" charset="0"/>
                          <a:cs typeface="Times New Roman" panose="02020603050405020304" pitchFamily="18" charset="0"/>
                        </a:rPr>
                        <a:t>Multicast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tc>
                  <a:txBody>
                    <a:bodyPr/>
                    <a:lstStyle/>
                    <a:p>
                      <a:pPr marL="0" marR="0">
                        <a:lnSpc>
                          <a:spcPct val="100000"/>
                        </a:lnSpc>
                        <a:spcBef>
                          <a:spcPts val="375"/>
                        </a:spcBef>
                        <a:spcAft>
                          <a:spcPts val="750"/>
                        </a:spcAft>
                      </a:pPr>
                      <a:r>
                        <a:rPr lang="en-US" sz="1800" dirty="0">
                          <a:effectLst/>
                          <a:latin typeface="Times New Roman" panose="02020603050405020304" pitchFamily="18" charset="0"/>
                          <a:cs typeface="Times New Roman" panose="02020603050405020304" pitchFamily="18" charset="0"/>
                        </a:rPr>
                        <a:t>One to Many</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An address for a set of interfaces</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Delivered to a group of interfaces identified by that address.</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Replaces IPv4 “broadcast”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extLst>
                  <a:ext uri="{0D108BD9-81ED-4DB2-BD59-A6C34878D82A}">
                    <a16:rowId xmlns:a16="http://schemas.microsoft.com/office/drawing/2014/main" val="10002"/>
                  </a:ext>
                </a:extLst>
              </a:tr>
              <a:tr h="1001136">
                <a:tc>
                  <a:txBody>
                    <a:bodyPr/>
                    <a:lstStyle/>
                    <a:p>
                      <a:pPr marL="0" marR="0">
                        <a:lnSpc>
                          <a:spcPts val="1275"/>
                        </a:lnSpc>
                        <a:spcBef>
                          <a:spcPts val="375"/>
                        </a:spcBef>
                        <a:spcAft>
                          <a:spcPts val="750"/>
                        </a:spcAft>
                      </a:pPr>
                      <a:r>
                        <a:rPr lang="en-US" sz="1800">
                          <a:effectLst/>
                          <a:latin typeface="Times New Roman" panose="02020603050405020304" pitchFamily="18" charset="0"/>
                          <a:cs typeface="Times New Roman" panose="02020603050405020304" pitchFamily="18" charset="0"/>
                        </a:rPr>
                        <a:t>Anycast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tc>
                  <a:txBody>
                    <a:bodyPr/>
                    <a:lstStyle/>
                    <a:p>
                      <a:pPr marL="0" marR="0">
                        <a:lnSpc>
                          <a:spcPct val="100000"/>
                        </a:lnSpc>
                        <a:spcBef>
                          <a:spcPts val="375"/>
                        </a:spcBef>
                        <a:spcAft>
                          <a:spcPts val="750"/>
                        </a:spcAft>
                      </a:pPr>
                      <a:r>
                        <a:rPr lang="en-US" sz="1800" dirty="0">
                          <a:effectLst/>
                          <a:latin typeface="Times New Roman" panose="02020603050405020304" pitchFamily="18" charset="0"/>
                          <a:cs typeface="Times New Roman" panose="02020603050405020304" pitchFamily="18" charset="0"/>
                        </a:rPr>
                        <a:t>One to Nearest (Allocated from Unicast)</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Delivered to the closest interface as determined by the IGP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28575" marB="2857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6128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IPv4 Vs IPv6</a:t>
            </a:r>
            <a:endParaRPr b="1" dirty="0"/>
          </a:p>
        </p:txBody>
      </p:sp>
      <p:pic>
        <p:nvPicPr>
          <p:cNvPr id="5" name="Picture 4">
            <a:extLst>
              <a:ext uri="{FF2B5EF4-FFF2-40B4-BE49-F238E27FC236}">
                <a16:creationId xmlns:a16="http://schemas.microsoft.com/office/drawing/2014/main" id="{3536FC7F-3DD5-3149-A568-184ACFB7E492}"/>
              </a:ext>
            </a:extLst>
          </p:cNvPr>
          <p:cNvPicPr>
            <a:picLocks noChangeAspect="1"/>
          </p:cNvPicPr>
          <p:nvPr/>
        </p:nvPicPr>
        <p:blipFill>
          <a:blip r:embed="rId3"/>
          <a:stretch>
            <a:fillRect/>
          </a:stretch>
        </p:blipFill>
        <p:spPr>
          <a:xfrm>
            <a:off x="457200" y="1680251"/>
            <a:ext cx="8573984" cy="3873788"/>
          </a:xfrm>
          <a:prstGeom prst="rect">
            <a:avLst/>
          </a:prstGeom>
        </p:spPr>
      </p:pic>
    </p:spTree>
    <p:extLst>
      <p:ext uri="{BB962C8B-B14F-4D97-AF65-F5344CB8AC3E}">
        <p14:creationId xmlns:p14="http://schemas.microsoft.com/office/powerpoint/2010/main" val="212524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sym typeface="Times New Roman"/>
              </a:rPr>
              <a:t>Comparison of network layers in version 4 and version 6</a:t>
            </a:r>
            <a:endParaRPr b="1" dirty="0"/>
          </a:p>
        </p:txBody>
      </p:sp>
      <p:pic>
        <p:nvPicPr>
          <p:cNvPr id="189" name="Google Shape;189;p16"/>
          <p:cNvPicPr preferRelativeResize="0">
            <a:picLocks noGrp="1"/>
          </p:cNvPicPr>
          <p:nvPr>
            <p:ph type="body" idx="1"/>
          </p:nvPr>
        </p:nvPicPr>
        <p:blipFill rotWithShape="1">
          <a:blip r:embed="rId3">
            <a:alphaModFix/>
          </a:blip>
          <a:srcRect/>
          <a:stretch/>
        </p:blipFill>
        <p:spPr>
          <a:xfrm>
            <a:off x="457200" y="2891001"/>
            <a:ext cx="8229600" cy="1487161"/>
          </a:xfrm>
          <a:prstGeom prst="rect">
            <a:avLst/>
          </a:prstGeom>
          <a:noFill/>
          <a:ln>
            <a:noFill/>
          </a:ln>
        </p:spPr>
      </p:pic>
      <p:sp>
        <p:nvSpPr>
          <p:cNvPr id="2" name="TextBox 1">
            <a:extLst>
              <a:ext uri="{FF2B5EF4-FFF2-40B4-BE49-F238E27FC236}">
                <a16:creationId xmlns:a16="http://schemas.microsoft.com/office/drawing/2014/main" id="{FDE9D5FF-E406-B2D4-7F4B-82BA1FE39564}"/>
              </a:ext>
            </a:extLst>
          </p:cNvPr>
          <p:cNvSpPr txBox="1"/>
          <p:nvPr/>
        </p:nvSpPr>
        <p:spPr>
          <a:xfrm>
            <a:off x="1402915" y="5167201"/>
            <a:ext cx="633817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14 Comparison of Network Layers in IPv4 and IPv6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648"/>
            <a:ext cx="5486400" cy="914400"/>
          </a:xfrm>
        </p:spPr>
        <p:txBody>
          <a:bodyPr/>
          <a:lstStyle/>
          <a:p>
            <a:r>
              <a:rPr lang="en-US" dirty="0"/>
              <a:t>Transition from IPv4 to IPv6</a:t>
            </a:r>
          </a:p>
        </p:txBody>
      </p:sp>
      <p:sp>
        <p:nvSpPr>
          <p:cNvPr id="3" name="Subtitle 2"/>
          <p:cNvSpPr>
            <a:spLocks noGrp="1"/>
          </p:cNvSpPr>
          <p:nvPr>
            <p:ph type="subTitle" idx="1"/>
          </p:nvPr>
        </p:nvSpPr>
        <p:spPr>
          <a:xfrm>
            <a:off x="533400" y="1149824"/>
            <a:ext cx="8153400" cy="2026693"/>
          </a:xfrm>
        </p:spPr>
        <p:txBody>
          <a:bodyPr/>
          <a:lstStyle/>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Complete transition from IPv4 to IPv6 might not be possible because IPv6 is not backward compatible. </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a solution to this problem, we use some technologies.-</a:t>
            </a:r>
          </a:p>
          <a:p>
            <a:pPr marL="482600" lvl="1" indent="0" algn="just"/>
            <a:r>
              <a:rPr lang="en-US" sz="1800" b="1" dirty="0">
                <a:solidFill>
                  <a:schemeClr val="tx1"/>
                </a:solidFill>
                <a:latin typeface="Times New Roman" panose="02020603050405020304" pitchFamily="18" charset="0"/>
                <a:cs typeface="Times New Roman" panose="02020603050405020304" pitchFamily="18" charset="0"/>
              </a:rPr>
              <a:t>1. Dual-Stack Routers:</a:t>
            </a:r>
            <a:r>
              <a:rPr lang="en-US" sz="1800" dirty="0">
                <a:solidFill>
                  <a:schemeClr val="tx1"/>
                </a:solidFill>
                <a:latin typeface="Times New Roman" panose="02020603050405020304" pitchFamily="18" charset="0"/>
                <a:cs typeface="Times New Roman" panose="02020603050405020304" pitchFamily="18" charset="0"/>
              </a:rPr>
              <a:t> In dual-stack router, A router’s interface is attached with IPv4 and IPv6 addresses configured are used in order to transition from IPv4 to IPv6.</a:t>
            </a:r>
            <a:r>
              <a:rPr lang="en-US" sz="1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2050" name="Picture 2" descr="https://www.tutorialspoint.com/ipv6/images/dual_stack_ro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626" y="3302759"/>
            <a:ext cx="5224107" cy="2324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E9D5FF-E406-B2D4-7F4B-82BA1FE39564}"/>
              </a:ext>
            </a:extLst>
          </p:cNvPr>
          <p:cNvSpPr txBox="1"/>
          <p:nvPr/>
        </p:nvSpPr>
        <p:spPr>
          <a:xfrm>
            <a:off x="1441015" y="5753102"/>
            <a:ext cx="633817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15 Dual Stack Routers</a:t>
            </a:r>
          </a:p>
        </p:txBody>
      </p:sp>
      <p:sp>
        <p:nvSpPr>
          <p:cNvPr id="7" name="Date Placeholder 6"/>
          <p:cNvSpPr>
            <a:spLocks noGrp="1"/>
          </p:cNvSpPr>
          <p:nvPr>
            <p:ph type="dt" idx="10"/>
          </p:nvPr>
        </p:nvSpPr>
        <p:spPr/>
        <p:txBody>
          <a:bodyPr/>
          <a:lstStyle/>
          <a:p>
            <a:r>
              <a:rPr lang="en-US" dirty="0"/>
              <a:t>Computer Networks</a:t>
            </a:r>
          </a:p>
        </p:txBody>
      </p:sp>
    </p:spTree>
    <p:extLst>
      <p:ext uri="{BB962C8B-B14F-4D97-AF65-F5344CB8AC3E}">
        <p14:creationId xmlns:p14="http://schemas.microsoft.com/office/powerpoint/2010/main" val="362124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8153400" cy="2558955"/>
          </a:xfrm>
        </p:spPr>
        <p:txBody>
          <a:bodyPr/>
          <a:lstStyle/>
          <a:p>
            <a:pPr algn="just"/>
            <a:r>
              <a:rPr lang="en-US" sz="1800" dirty="0">
                <a:latin typeface="Times New Roman" panose="02020603050405020304" pitchFamily="18" charset="0"/>
                <a:cs typeface="Times New Roman" panose="02020603050405020304" pitchFamily="18" charset="0"/>
              </a:rPr>
              <a:t>2</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Tunneling</a:t>
            </a:r>
          </a:p>
          <a:p>
            <a:pPr algn="just"/>
            <a:r>
              <a:rPr lang="en-US" sz="1800" dirty="0">
                <a:solidFill>
                  <a:schemeClr val="tx1"/>
                </a:solidFill>
                <a:latin typeface="Times New Roman" panose="02020603050405020304" pitchFamily="18" charset="0"/>
                <a:cs typeface="Times New Roman" panose="02020603050405020304" pitchFamily="18" charset="0"/>
              </a:rPr>
              <a:t>	-In a scenario where different IP versions exist on intermediate path or transit networks, tunneling provides a better solution where user’s data can pass through a non-supported IP version.</a:t>
            </a:r>
          </a:p>
          <a:p>
            <a:pPr algn="just"/>
            <a:r>
              <a:rPr lang="en-US" sz="1800" dirty="0">
                <a:solidFill>
                  <a:schemeClr val="tx1"/>
                </a:solidFill>
                <a:latin typeface="Times New Roman" panose="02020603050405020304" pitchFamily="18" charset="0"/>
                <a:cs typeface="Times New Roman" panose="02020603050405020304" pitchFamily="18" charset="0"/>
              </a:rPr>
              <a:t>	-The diagram depicts how two remote IPv4 networks can communicate via a Tunnel, where the transit network was on IPv6. Vice versa is also possible where the transit network is on IPv6 and the remote sites that intend to communicate are on IPv4.</a:t>
            </a: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Title 1"/>
          <p:cNvSpPr>
            <a:spLocks noGrp="1"/>
          </p:cNvSpPr>
          <p:nvPr>
            <p:ph type="ctrTitle"/>
          </p:nvPr>
        </p:nvSpPr>
        <p:spPr>
          <a:xfrm>
            <a:off x="533400" y="54591"/>
            <a:ext cx="5486400" cy="914400"/>
          </a:xfrm>
        </p:spPr>
        <p:txBody>
          <a:bodyPr/>
          <a:lstStyle/>
          <a:p>
            <a:r>
              <a:rPr lang="en-US" dirty="0"/>
              <a:t>Transition from IPv4 to IPv6</a:t>
            </a:r>
          </a:p>
        </p:txBody>
      </p:sp>
      <p:pic>
        <p:nvPicPr>
          <p:cNvPr id="3074" name="Picture 2" descr="https://www.tutorialspoint.com/ipv6/images/tunne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124" y="4333164"/>
            <a:ext cx="6183672" cy="1214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E9D5FF-E406-B2D4-7F4B-82BA1FE39564}"/>
              </a:ext>
            </a:extLst>
          </p:cNvPr>
          <p:cNvSpPr txBox="1"/>
          <p:nvPr/>
        </p:nvSpPr>
        <p:spPr>
          <a:xfrm>
            <a:off x="1441015" y="5753102"/>
            <a:ext cx="633817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16 Tunneling</a:t>
            </a:r>
          </a:p>
        </p:txBody>
      </p:sp>
      <p:sp>
        <p:nvSpPr>
          <p:cNvPr id="8" name="Date Placeholder 7"/>
          <p:cNvSpPr>
            <a:spLocks noGrp="1"/>
          </p:cNvSpPr>
          <p:nvPr>
            <p:ph type="dt" idx="10"/>
          </p:nvPr>
        </p:nvSpPr>
        <p:spPr/>
        <p:txBody>
          <a:bodyPr/>
          <a:lstStyle/>
          <a:p>
            <a:r>
              <a:rPr lang="en-US"/>
              <a:t>Computer Networks</a:t>
            </a:r>
          </a:p>
        </p:txBody>
      </p:sp>
    </p:spTree>
    <p:extLst>
      <p:ext uri="{BB962C8B-B14F-4D97-AF65-F5344CB8AC3E}">
        <p14:creationId xmlns:p14="http://schemas.microsoft.com/office/powerpoint/2010/main" val="92986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0" y="116154"/>
            <a:ext cx="6477000" cy="504610"/>
          </a:xfrm>
          <a:prstGeom prst="rect">
            <a:avLst/>
          </a:prstGeom>
          <a:noFill/>
          <a:ln>
            <a:noFill/>
          </a:ln>
        </p:spPr>
        <p:txBody>
          <a:bodyPr spcFirstLastPara="1" wrap="square" lIns="0" tIns="12050" rIns="0" bIns="0" anchor="ctr" anchorCtr="0">
            <a:spAutoFit/>
          </a:bodyPr>
          <a:lstStyle/>
          <a:p>
            <a:pPr marL="12700" lvl="0" indent="0" rtl="0">
              <a:spcBef>
                <a:spcPts val="0"/>
              </a:spcBef>
              <a:spcAft>
                <a:spcPts val="0"/>
              </a:spcAft>
              <a:buNone/>
            </a:pPr>
            <a:r>
              <a:rPr lang="en-US" b="1" dirty="0"/>
              <a:t>Network Layer Protocols</a:t>
            </a:r>
            <a:endParaRPr b="1" dirty="0"/>
          </a:p>
        </p:txBody>
      </p:sp>
      <p:sp>
        <p:nvSpPr>
          <p:cNvPr id="67" name="Google Shape;67;p3"/>
          <p:cNvSpPr txBox="1">
            <a:spLocks noGrp="1"/>
          </p:cNvSpPr>
          <p:nvPr>
            <p:ph type="body" idx="1"/>
          </p:nvPr>
        </p:nvSpPr>
        <p:spPr>
          <a:xfrm>
            <a:off x="348018" y="989463"/>
            <a:ext cx="8229600" cy="3166424"/>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pPr>
            <a:r>
              <a:rPr lang="en-US" sz="1800" dirty="0"/>
              <a:t>In order to provide efficient communication, protocols are used at the network layer. </a:t>
            </a:r>
          </a:p>
          <a:p>
            <a:pPr marL="342900" lvl="0" indent="-342900" algn="just">
              <a:spcBef>
                <a:spcPts val="0"/>
              </a:spcBef>
            </a:pPr>
            <a:r>
              <a:rPr lang="en-US" sz="1800" dirty="0"/>
              <a:t>The data is being grouped into packets or in the case of extremely large data it is divided into smaller sub packets. </a:t>
            </a:r>
          </a:p>
          <a:p>
            <a:pPr marL="342900" lvl="0" indent="-342900" algn="just">
              <a:spcBef>
                <a:spcPts val="0"/>
              </a:spcBef>
            </a:pPr>
            <a:r>
              <a:rPr lang="en-US" sz="1800" dirty="0"/>
              <a:t>Following are the Network Layer Protocols:</a:t>
            </a:r>
            <a:endParaRPr sz="1800" dirty="0"/>
          </a:p>
          <a:p>
            <a:pPr marL="742950" lvl="1" indent="-285750" algn="just" rtl="0">
              <a:spcBef>
                <a:spcPts val="480"/>
              </a:spcBef>
              <a:spcAft>
                <a:spcPts val="0"/>
              </a:spcAft>
              <a:buClr>
                <a:schemeClr val="dk1"/>
              </a:buClr>
              <a:buSzPts val="2400"/>
              <a:buChar char="–"/>
            </a:pPr>
            <a:r>
              <a:rPr lang="en-US" sz="1800" dirty="0">
                <a:sym typeface="Times New Roman"/>
              </a:rPr>
              <a:t>ARP</a:t>
            </a:r>
          </a:p>
          <a:p>
            <a:pPr marL="742950" lvl="1" indent="-285750" algn="just" rtl="0">
              <a:spcBef>
                <a:spcPts val="480"/>
              </a:spcBef>
              <a:spcAft>
                <a:spcPts val="0"/>
              </a:spcAft>
              <a:buClr>
                <a:schemeClr val="dk1"/>
              </a:buClr>
              <a:buSzPts val="2400"/>
              <a:buChar char="–"/>
            </a:pPr>
            <a:r>
              <a:rPr lang="en-US" sz="1800" dirty="0"/>
              <a:t>RARP</a:t>
            </a:r>
            <a:endParaRPr sz="1800" dirty="0"/>
          </a:p>
          <a:p>
            <a:pPr marL="742950" lvl="1" indent="-285750" algn="just" rtl="0">
              <a:spcBef>
                <a:spcPts val="480"/>
              </a:spcBef>
              <a:spcAft>
                <a:spcPts val="0"/>
              </a:spcAft>
              <a:buClr>
                <a:schemeClr val="dk1"/>
              </a:buClr>
              <a:buSzPts val="2400"/>
              <a:buChar char="–"/>
            </a:pPr>
            <a:r>
              <a:rPr lang="en-US" sz="1800" dirty="0">
                <a:sym typeface="Times New Roman"/>
              </a:rPr>
              <a:t>IPv4/IPv6</a:t>
            </a:r>
            <a:endParaRPr sz="1800" dirty="0"/>
          </a:p>
          <a:p>
            <a:pPr marL="742950" lvl="1" indent="-285750" algn="just" rtl="0">
              <a:spcBef>
                <a:spcPts val="480"/>
              </a:spcBef>
              <a:spcAft>
                <a:spcPts val="0"/>
              </a:spcAft>
              <a:buClr>
                <a:schemeClr val="dk1"/>
              </a:buClr>
              <a:buSzPts val="2400"/>
              <a:buChar char="–"/>
            </a:pPr>
            <a:r>
              <a:rPr lang="en-US" sz="1800" dirty="0">
                <a:sym typeface="Times New Roman"/>
              </a:rPr>
              <a:t>ICMP</a:t>
            </a:r>
            <a:endParaRPr sz="1800" dirty="0"/>
          </a:p>
          <a:p>
            <a:pPr marL="742950" lvl="1" indent="-285750" algn="just" rtl="0">
              <a:spcBef>
                <a:spcPts val="480"/>
              </a:spcBef>
              <a:spcAft>
                <a:spcPts val="0"/>
              </a:spcAft>
              <a:buClr>
                <a:schemeClr val="dk1"/>
              </a:buClr>
              <a:buSzPts val="2400"/>
              <a:buChar char="–"/>
            </a:pPr>
            <a:r>
              <a:rPr lang="en-US" sz="1800" dirty="0">
                <a:sym typeface="Times New Roman"/>
              </a:rPr>
              <a:t>IGMP</a:t>
            </a:r>
            <a:endParaRPr sz="1800" dirty="0">
              <a:sym typeface="Times New Roman"/>
            </a:endParaRPr>
          </a:p>
          <a:p>
            <a:pPr marL="342900" lvl="0" indent="-203200" algn="l" rtl="0">
              <a:spcBef>
                <a:spcPts val="440"/>
              </a:spcBef>
              <a:spcAft>
                <a:spcPts val="0"/>
              </a:spcAft>
              <a:buClr>
                <a:schemeClr val="dk1"/>
              </a:buClr>
              <a:buSzPts val="2200"/>
              <a:buNone/>
            </a:pPr>
            <a:endParaRPr dirty="0"/>
          </a:p>
        </p:txBody>
      </p:sp>
      <p:pic>
        <p:nvPicPr>
          <p:cNvPr id="6" name="Google Shape;80;p4"/>
          <p:cNvPicPr preferRelativeResize="0"/>
          <p:nvPr/>
        </p:nvPicPr>
        <p:blipFill rotWithShape="1">
          <a:blip r:embed="rId3">
            <a:alphaModFix/>
          </a:blip>
          <a:srcRect/>
          <a:stretch/>
        </p:blipFill>
        <p:spPr>
          <a:xfrm>
            <a:off x="457200" y="4369977"/>
            <a:ext cx="8369300" cy="1772283"/>
          </a:xfrm>
          <a:prstGeom prst="rect">
            <a:avLst/>
          </a:prstGeom>
          <a:noFill/>
          <a:ln>
            <a:noFill/>
          </a:ln>
        </p:spPr>
      </p:pic>
      <p:sp>
        <p:nvSpPr>
          <p:cNvPr id="8" name="TextBox 7">
            <a:extLst>
              <a:ext uri="{FF2B5EF4-FFF2-40B4-BE49-F238E27FC236}">
                <a16:creationId xmlns:a16="http://schemas.microsoft.com/office/drawing/2014/main" id="{D641587C-558E-FDC0-A1ED-247D3D0CC1D2}"/>
              </a:ext>
            </a:extLst>
          </p:cNvPr>
          <p:cNvSpPr txBox="1"/>
          <p:nvPr/>
        </p:nvSpPr>
        <p:spPr>
          <a:xfrm>
            <a:off x="2170555" y="6142260"/>
            <a:ext cx="458452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1 Network Layer Protocols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8153400" cy="1781033"/>
          </a:xfrm>
        </p:spPr>
        <p:txBody>
          <a:bodyPr/>
          <a:lstStyle/>
          <a:p>
            <a:pPr algn="just"/>
            <a:r>
              <a:rPr lang="en-US" sz="1800" dirty="0">
                <a:solidFill>
                  <a:schemeClr val="tx1"/>
                </a:solidFill>
                <a:latin typeface="Times New Roman" panose="02020603050405020304" pitchFamily="18" charset="0"/>
                <a:cs typeface="Times New Roman" panose="02020603050405020304" pitchFamily="18" charset="0"/>
              </a:rPr>
              <a:t>3. </a:t>
            </a:r>
            <a:r>
              <a:rPr lang="en-US" sz="1800" b="1" dirty="0">
                <a:solidFill>
                  <a:schemeClr val="tx1"/>
                </a:solidFill>
                <a:latin typeface="Times New Roman" panose="02020603050405020304" pitchFamily="18" charset="0"/>
                <a:cs typeface="Times New Roman" panose="02020603050405020304" pitchFamily="18" charset="0"/>
              </a:rPr>
              <a:t>NAT Protocol Translation</a:t>
            </a:r>
          </a:p>
          <a:p>
            <a:pPr algn="just"/>
            <a:r>
              <a:rPr lang="en-US" sz="1800" dirty="0">
                <a:solidFill>
                  <a:schemeClr val="tx1"/>
                </a:solidFill>
                <a:latin typeface="Times New Roman" panose="02020603050405020304" pitchFamily="18" charset="0"/>
                <a:cs typeface="Times New Roman" panose="02020603050405020304" pitchFamily="18" charset="0"/>
              </a:rPr>
              <a:t>	This is another important method of transition to IPv6 by means of a NAT-PT (Network Address Translation – Protocol Translation) enabled device. With the help of a NAT-PT device, actual can take place happens between IPv4 and IPv6 packets and vice versa.</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itle 1"/>
          <p:cNvSpPr>
            <a:spLocks noGrp="1"/>
          </p:cNvSpPr>
          <p:nvPr>
            <p:ph type="ctrTitle"/>
          </p:nvPr>
        </p:nvSpPr>
        <p:spPr>
          <a:xfrm>
            <a:off x="533400" y="0"/>
            <a:ext cx="5486400" cy="914400"/>
          </a:xfrm>
        </p:spPr>
        <p:txBody>
          <a:bodyPr/>
          <a:lstStyle/>
          <a:p>
            <a:r>
              <a:rPr lang="en-US" dirty="0"/>
              <a:t>Transition from IPv4 to IPv6</a:t>
            </a:r>
          </a:p>
        </p:txBody>
      </p:sp>
      <p:pic>
        <p:nvPicPr>
          <p:cNvPr id="4098" name="Picture 2" descr="https://www.tutorialspoint.com/ipv6/images/n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796" y="3609832"/>
            <a:ext cx="5066716" cy="1909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E9D5FF-E406-B2D4-7F4B-82BA1FE39564}"/>
              </a:ext>
            </a:extLst>
          </p:cNvPr>
          <p:cNvSpPr txBox="1"/>
          <p:nvPr/>
        </p:nvSpPr>
        <p:spPr>
          <a:xfrm>
            <a:off x="1441015" y="5753102"/>
            <a:ext cx="6338170" cy="369332"/>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Figure 17 NAT</a:t>
            </a:r>
          </a:p>
        </p:txBody>
      </p:sp>
      <p:sp>
        <p:nvSpPr>
          <p:cNvPr id="8" name="Date Placeholder 7"/>
          <p:cNvSpPr>
            <a:spLocks noGrp="1"/>
          </p:cNvSpPr>
          <p:nvPr>
            <p:ph type="dt" idx="10"/>
          </p:nvPr>
        </p:nvSpPr>
        <p:spPr/>
        <p:txBody>
          <a:bodyPr/>
          <a:lstStyle/>
          <a:p>
            <a:r>
              <a:rPr lang="en-US"/>
              <a:t>Computer Networks</a:t>
            </a:r>
          </a:p>
        </p:txBody>
      </p:sp>
    </p:spTree>
    <p:extLst>
      <p:ext uri="{BB962C8B-B14F-4D97-AF65-F5344CB8AC3E}">
        <p14:creationId xmlns:p14="http://schemas.microsoft.com/office/powerpoint/2010/main" val="257265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Practice Questions</a:t>
            </a:r>
            <a:endParaRPr b="1" dirty="0"/>
          </a:p>
        </p:txBody>
      </p:sp>
      <p:sp>
        <p:nvSpPr>
          <p:cNvPr id="195" name="Google Shape;195;p17"/>
          <p:cNvSpPr txBox="1">
            <a:spLocks noGrp="1"/>
          </p:cNvSpPr>
          <p:nvPr>
            <p:ph type="body" idx="1"/>
          </p:nvPr>
        </p:nvSpPr>
        <p:spPr>
          <a:xfrm>
            <a:off x="457200" y="1207293"/>
            <a:ext cx="8445500" cy="4779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dirty="0"/>
              <a:t>Question 1</a:t>
            </a:r>
          </a:p>
          <a:p>
            <a:pPr marL="0" lvl="0" indent="0" algn="l" rtl="0">
              <a:spcBef>
                <a:spcPts val="0"/>
              </a:spcBef>
              <a:spcAft>
                <a:spcPts val="0"/>
              </a:spcAft>
              <a:buClr>
                <a:schemeClr val="dk1"/>
              </a:buClr>
              <a:buSzPts val="2200"/>
              <a:buNone/>
            </a:pPr>
            <a:r>
              <a:rPr lang="en-US" i="0" dirty="0">
                <a:solidFill>
                  <a:srgbClr val="212529"/>
                </a:solidFill>
                <a:effectLst/>
                <a:latin typeface="Times New Roman" panose="02020603050405020304" pitchFamily="18" charset="0"/>
                <a:cs typeface="Times New Roman" panose="02020603050405020304" pitchFamily="18" charset="0"/>
              </a:rPr>
              <a:t>ICMP always reports error messages to ------- during error reporting.</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Source</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Destination</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Station</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None of these</a:t>
            </a:r>
          </a:p>
          <a:p>
            <a:pPr lvl="0" indent="-457200" algn="l" rtl="0">
              <a:spcBef>
                <a:spcPts val="0"/>
              </a:spcBef>
              <a:spcAft>
                <a:spcPts val="0"/>
              </a:spcAft>
              <a:buClr>
                <a:schemeClr val="dk1"/>
              </a:buClr>
              <a:buSzPts val="2200"/>
              <a:buAutoNum type="alphaUcPeriod"/>
            </a:pPr>
            <a:endParaRPr lang="en-US" dirty="0">
              <a:solidFill>
                <a:srgbClr val="212529"/>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200"/>
              <a:buNone/>
            </a:pPr>
            <a:r>
              <a:rPr lang="en-US" dirty="0"/>
              <a:t>Question 2</a:t>
            </a:r>
          </a:p>
          <a:p>
            <a:pPr marL="0" indent="0">
              <a:spcBef>
                <a:spcPts val="0"/>
              </a:spcBef>
              <a:buNone/>
            </a:pPr>
            <a:r>
              <a:rPr lang="en-US" i="0" dirty="0">
                <a:solidFill>
                  <a:srgbClr val="212529"/>
                </a:solidFill>
                <a:effectLst/>
                <a:latin typeface="Times New Roman" panose="02020603050405020304" pitchFamily="18" charset="0"/>
                <a:cs typeface="Times New Roman" panose="02020603050405020304" pitchFamily="18" charset="0"/>
              </a:rPr>
              <a:t>The Internet Control Message Protocol (ICMP) is the companion of -----.</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IP Transmission</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IP Packet</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IP Frame</a:t>
            </a:r>
          </a:p>
          <a:p>
            <a:pPr lvl="0" indent="-457200" algn="l" rtl="0">
              <a:spcBef>
                <a:spcPts val="0"/>
              </a:spcBef>
              <a:spcAft>
                <a:spcPts val="0"/>
              </a:spcAft>
              <a:buClr>
                <a:schemeClr val="dk1"/>
              </a:buClr>
              <a:buSzPts val="2200"/>
              <a:buAutoNum type="alphaUcPeriod"/>
            </a:pPr>
            <a:r>
              <a:rPr lang="en-US" dirty="0">
                <a:solidFill>
                  <a:srgbClr val="212529"/>
                </a:solidFill>
                <a:latin typeface="Times New Roman" panose="02020603050405020304" pitchFamily="18" charset="0"/>
                <a:cs typeface="Times New Roman" panose="02020603050405020304" pitchFamily="18" charset="0"/>
              </a:rPr>
              <a:t>IP protocol</a:t>
            </a:r>
          </a:p>
          <a:p>
            <a:pPr marL="0" lvl="0" indent="0" algn="l" rtl="0">
              <a:spcBef>
                <a:spcPts val="0"/>
              </a:spcBef>
              <a:spcAft>
                <a:spcPts val="0"/>
              </a:spcAft>
              <a:buClr>
                <a:schemeClr val="dk1"/>
              </a:buClr>
              <a:buSzPts val="220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Practice Questions</a:t>
            </a:r>
            <a:endParaRPr b="1" dirty="0"/>
          </a:p>
        </p:txBody>
      </p:sp>
      <p:sp>
        <p:nvSpPr>
          <p:cNvPr id="195" name="Google Shape;195;p17"/>
          <p:cNvSpPr txBox="1">
            <a:spLocks noGrp="1"/>
          </p:cNvSpPr>
          <p:nvPr>
            <p:ph type="body" idx="1"/>
          </p:nvPr>
        </p:nvSpPr>
        <p:spPr>
          <a:xfrm>
            <a:off x="457200" y="927100"/>
            <a:ext cx="8229600"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dirty="0"/>
              <a:t>Question 3</a:t>
            </a:r>
          </a:p>
          <a:p>
            <a:pPr marL="0" indent="0">
              <a:spcBef>
                <a:spcPts val="0"/>
              </a:spcBef>
              <a:buNone/>
            </a:pPr>
            <a:r>
              <a:rPr lang="en-IN" dirty="0"/>
              <a:t>The Internet Control Message Protocol (ICMP) has the header size of ----- .</a:t>
            </a:r>
          </a:p>
          <a:p>
            <a:pPr indent="-457200">
              <a:spcBef>
                <a:spcPts val="0"/>
              </a:spcBef>
              <a:buAutoNum type="alphaUcPeriod"/>
            </a:pPr>
            <a:r>
              <a:rPr lang="en-IN" dirty="0"/>
              <a:t>12 bytes</a:t>
            </a:r>
          </a:p>
          <a:p>
            <a:pPr indent="-457200">
              <a:spcBef>
                <a:spcPts val="0"/>
              </a:spcBef>
              <a:buAutoNum type="alphaUcPeriod"/>
            </a:pPr>
            <a:r>
              <a:rPr lang="en-IN" dirty="0"/>
              <a:t>10 bytes</a:t>
            </a:r>
          </a:p>
          <a:p>
            <a:pPr indent="-457200">
              <a:spcBef>
                <a:spcPts val="0"/>
              </a:spcBef>
              <a:buAutoNum type="alphaUcPeriod"/>
            </a:pPr>
            <a:r>
              <a:rPr lang="en-IN" dirty="0"/>
              <a:t>8 bytes</a:t>
            </a:r>
          </a:p>
          <a:p>
            <a:pPr indent="-457200">
              <a:spcBef>
                <a:spcPts val="0"/>
              </a:spcBef>
              <a:buAutoNum type="alphaUcPeriod"/>
            </a:pPr>
            <a:r>
              <a:rPr lang="en-IN" dirty="0"/>
              <a:t>32 bytes</a:t>
            </a:r>
          </a:p>
          <a:p>
            <a:pPr indent="-457200">
              <a:spcBef>
                <a:spcPts val="0"/>
              </a:spcBef>
              <a:buAutoNum type="alphaUcPeriod"/>
            </a:pPr>
            <a:endParaRPr lang="en-IN" dirty="0"/>
          </a:p>
          <a:p>
            <a:pPr marL="0" lvl="0" indent="0" algn="l" rtl="0">
              <a:spcBef>
                <a:spcPts val="0"/>
              </a:spcBef>
              <a:spcAft>
                <a:spcPts val="0"/>
              </a:spcAft>
              <a:buClr>
                <a:schemeClr val="dk1"/>
              </a:buClr>
              <a:buSzPts val="2200"/>
              <a:buNone/>
            </a:pPr>
            <a:r>
              <a:rPr lang="en-US" dirty="0"/>
              <a:t>Question 4</a:t>
            </a:r>
          </a:p>
          <a:p>
            <a:pPr marL="0" indent="0">
              <a:spcBef>
                <a:spcPts val="0"/>
              </a:spcBef>
              <a:buNone/>
            </a:pPr>
            <a:r>
              <a:rPr lang="en-IN" dirty="0"/>
              <a:t>The Internet Control Message Protocol (ICMP) messages are divided into two broad categories namely ---------.</a:t>
            </a:r>
          </a:p>
          <a:p>
            <a:pPr indent="-457200">
              <a:spcBef>
                <a:spcPts val="0"/>
              </a:spcBef>
              <a:buAutoNum type="alphaUcPeriod"/>
            </a:pPr>
            <a:r>
              <a:rPr lang="en-IN" dirty="0"/>
              <a:t>Query and error reporting messages</a:t>
            </a:r>
          </a:p>
          <a:p>
            <a:pPr indent="-457200">
              <a:spcBef>
                <a:spcPts val="0"/>
              </a:spcBef>
              <a:buAutoNum type="alphaUcPeriod"/>
            </a:pPr>
            <a:r>
              <a:rPr lang="en-IN" dirty="0"/>
              <a:t>Request and response messages</a:t>
            </a:r>
          </a:p>
          <a:p>
            <a:pPr indent="-457200">
              <a:spcBef>
                <a:spcPts val="0"/>
              </a:spcBef>
              <a:buAutoNum type="alphaUcPeriod"/>
            </a:pPr>
            <a:r>
              <a:rPr lang="en-IN" dirty="0"/>
              <a:t>Request and reply messages</a:t>
            </a:r>
          </a:p>
          <a:p>
            <a:pPr indent="-457200">
              <a:spcBef>
                <a:spcPts val="0"/>
              </a:spcBef>
              <a:buAutoNum type="alphaUcPeriod"/>
            </a:pPr>
            <a:r>
              <a:rPr lang="en-IN" dirty="0"/>
              <a:t>None of the above</a:t>
            </a:r>
          </a:p>
          <a:p>
            <a:pPr indent="-457200">
              <a:spcBef>
                <a:spcPts val="0"/>
              </a:spcBef>
              <a:buAutoNum type="alphaUcPeriod"/>
            </a:pPr>
            <a:endParaRPr dirty="0"/>
          </a:p>
        </p:txBody>
      </p:sp>
    </p:spTree>
    <p:extLst>
      <p:ext uri="{BB962C8B-B14F-4D97-AF65-F5344CB8AC3E}">
        <p14:creationId xmlns:p14="http://schemas.microsoft.com/office/powerpoint/2010/main" val="3501239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Practice Questions</a:t>
            </a:r>
            <a:endParaRPr b="1" dirty="0"/>
          </a:p>
        </p:txBody>
      </p:sp>
      <p:sp>
        <p:nvSpPr>
          <p:cNvPr id="195" name="Google Shape;195;p17"/>
          <p:cNvSpPr txBox="1">
            <a:spLocks noGrp="1"/>
          </p:cNvSpPr>
          <p:nvPr>
            <p:ph type="body" idx="1"/>
          </p:nvPr>
        </p:nvSpPr>
        <p:spPr>
          <a:xfrm>
            <a:off x="457200" y="990600"/>
            <a:ext cx="8229600" cy="53657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dirty="0"/>
              <a:t>Question 5</a:t>
            </a:r>
          </a:p>
          <a:p>
            <a:pPr marL="0" indent="0">
              <a:spcBef>
                <a:spcPts val="0"/>
              </a:spcBef>
              <a:buNone/>
            </a:pPr>
            <a:r>
              <a:rPr lang="en-IN" dirty="0"/>
              <a:t>IGMP stands for -------- .</a:t>
            </a:r>
          </a:p>
          <a:p>
            <a:pPr indent="-457200">
              <a:spcBef>
                <a:spcPts val="0"/>
              </a:spcBef>
              <a:buAutoNum type="alphaUcPeriod"/>
            </a:pPr>
            <a:r>
              <a:rPr lang="en-IN" dirty="0"/>
              <a:t>Internet Group Management Package</a:t>
            </a:r>
          </a:p>
          <a:p>
            <a:pPr indent="-457200">
              <a:spcBef>
                <a:spcPts val="0"/>
              </a:spcBef>
              <a:buAutoNum type="alphaUcPeriod"/>
            </a:pPr>
            <a:r>
              <a:rPr lang="en-IN" dirty="0"/>
              <a:t>Internet Group Management Path</a:t>
            </a:r>
          </a:p>
          <a:p>
            <a:pPr indent="-457200">
              <a:spcBef>
                <a:spcPts val="0"/>
              </a:spcBef>
              <a:buAutoNum type="alphaUcPeriod"/>
            </a:pPr>
            <a:r>
              <a:rPr lang="en-IN" dirty="0"/>
              <a:t>Internet Group Management Protocol</a:t>
            </a:r>
          </a:p>
          <a:p>
            <a:pPr indent="-457200">
              <a:spcBef>
                <a:spcPts val="0"/>
              </a:spcBef>
              <a:buAutoNum type="alphaUcPeriod"/>
            </a:pPr>
            <a:r>
              <a:rPr lang="en-IN" dirty="0"/>
              <a:t>Internet Group Management Ping</a:t>
            </a:r>
          </a:p>
          <a:p>
            <a:pPr indent="-457200">
              <a:spcBef>
                <a:spcPts val="0"/>
              </a:spcBef>
              <a:buAutoNum type="alphaUcPeriod"/>
            </a:pPr>
            <a:endParaRPr lang="en-IN" dirty="0"/>
          </a:p>
          <a:p>
            <a:pPr marL="0" lvl="0" indent="0" algn="l" rtl="0">
              <a:spcBef>
                <a:spcPts val="0"/>
              </a:spcBef>
              <a:spcAft>
                <a:spcPts val="0"/>
              </a:spcAft>
              <a:buClr>
                <a:schemeClr val="dk1"/>
              </a:buClr>
              <a:buSzPts val="2200"/>
              <a:buNone/>
            </a:pPr>
            <a:r>
              <a:rPr lang="en-US" dirty="0"/>
              <a:t>Question 6</a:t>
            </a:r>
          </a:p>
          <a:p>
            <a:pPr marL="0" indent="0">
              <a:spcBef>
                <a:spcPts val="0"/>
              </a:spcBef>
              <a:buNone/>
            </a:pPr>
            <a:r>
              <a:rPr lang="en-IN" dirty="0"/>
              <a:t>The Internet Protocol (IP) packet that carries an Internet Group Management Protocol (IGMP) packet has a value of ------- .</a:t>
            </a:r>
          </a:p>
          <a:p>
            <a:pPr indent="-457200">
              <a:spcBef>
                <a:spcPts val="0"/>
              </a:spcBef>
              <a:buAutoNum type="alphaUcPeriod"/>
            </a:pPr>
            <a:r>
              <a:rPr lang="en-IN" dirty="0"/>
              <a:t>0</a:t>
            </a:r>
          </a:p>
          <a:p>
            <a:pPr indent="-457200">
              <a:spcBef>
                <a:spcPts val="0"/>
              </a:spcBef>
              <a:buAutoNum type="alphaUcPeriod"/>
            </a:pPr>
            <a:r>
              <a:rPr lang="en-IN" dirty="0"/>
              <a:t>1</a:t>
            </a:r>
          </a:p>
          <a:p>
            <a:pPr indent="-457200">
              <a:spcBef>
                <a:spcPts val="0"/>
              </a:spcBef>
              <a:buAutoNum type="alphaUcPeriod"/>
            </a:pPr>
            <a:r>
              <a:rPr lang="en-IN" dirty="0"/>
              <a:t>2</a:t>
            </a:r>
          </a:p>
          <a:p>
            <a:pPr indent="-457200">
              <a:spcBef>
                <a:spcPts val="0"/>
              </a:spcBef>
              <a:buAutoNum type="alphaUcPeriod"/>
            </a:pPr>
            <a:r>
              <a:rPr lang="en-IN" dirty="0"/>
              <a:t>-1</a:t>
            </a:r>
          </a:p>
          <a:p>
            <a:pPr indent="-457200">
              <a:spcBef>
                <a:spcPts val="0"/>
              </a:spcBef>
              <a:buAutoNum type="alphaUcPeriod"/>
            </a:pPr>
            <a:endParaRPr dirty="0"/>
          </a:p>
        </p:txBody>
      </p:sp>
    </p:spTree>
    <p:extLst>
      <p:ext uri="{BB962C8B-B14F-4D97-AF65-F5344CB8AC3E}">
        <p14:creationId xmlns:p14="http://schemas.microsoft.com/office/powerpoint/2010/main" val="2919053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Practice Questions</a:t>
            </a:r>
            <a:endParaRPr b="1" dirty="0"/>
          </a:p>
        </p:txBody>
      </p:sp>
      <p:sp>
        <p:nvSpPr>
          <p:cNvPr id="195" name="Google Shape;195;p17"/>
          <p:cNvSpPr txBox="1">
            <a:spLocks noGrp="1"/>
          </p:cNvSpPr>
          <p:nvPr>
            <p:ph type="body" idx="1"/>
          </p:nvPr>
        </p:nvSpPr>
        <p:spPr>
          <a:xfrm>
            <a:off x="457200" y="990600"/>
            <a:ext cx="8229600" cy="53657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dirty="0"/>
              <a:t>Question 7</a:t>
            </a:r>
          </a:p>
          <a:p>
            <a:pPr marL="0" indent="0">
              <a:spcBef>
                <a:spcPts val="0"/>
              </a:spcBef>
              <a:buNone/>
            </a:pPr>
            <a:r>
              <a:rPr lang="en-IN" dirty="0"/>
              <a:t>Internet Protocol Version (IPv6) has a larger address space of -------- .</a:t>
            </a:r>
          </a:p>
          <a:p>
            <a:pPr indent="-457200">
              <a:spcBef>
                <a:spcPts val="0"/>
              </a:spcBef>
              <a:buAutoNum type="alphaUcPeriod"/>
            </a:pPr>
            <a:r>
              <a:rPr lang="en-IN" dirty="0"/>
              <a:t>2</a:t>
            </a:r>
            <a:r>
              <a:rPr lang="en-IN" baseline="30000" dirty="0"/>
              <a:t>16</a:t>
            </a:r>
          </a:p>
          <a:p>
            <a:pPr indent="-457200">
              <a:spcBef>
                <a:spcPts val="0"/>
              </a:spcBef>
              <a:buFont typeface="Arial"/>
              <a:buAutoNum type="alphaUcPeriod"/>
            </a:pPr>
            <a:r>
              <a:rPr lang="en-IN" dirty="0"/>
              <a:t>2</a:t>
            </a:r>
            <a:r>
              <a:rPr lang="en-IN" baseline="30000" dirty="0"/>
              <a:t>32</a:t>
            </a:r>
          </a:p>
          <a:p>
            <a:pPr indent="-457200">
              <a:spcBef>
                <a:spcPts val="0"/>
              </a:spcBef>
              <a:buFont typeface="Arial"/>
              <a:buAutoNum type="alphaUcPeriod"/>
            </a:pPr>
            <a:r>
              <a:rPr lang="en-IN" dirty="0"/>
              <a:t>2</a:t>
            </a:r>
            <a:r>
              <a:rPr lang="en-IN" baseline="30000" dirty="0"/>
              <a:t>64</a:t>
            </a:r>
          </a:p>
          <a:p>
            <a:pPr indent="-457200">
              <a:spcBef>
                <a:spcPts val="0"/>
              </a:spcBef>
              <a:buFont typeface="Arial"/>
              <a:buAutoNum type="alphaUcPeriod"/>
            </a:pPr>
            <a:r>
              <a:rPr lang="en-IN" dirty="0"/>
              <a:t>2</a:t>
            </a:r>
            <a:r>
              <a:rPr lang="en-IN" baseline="30000" dirty="0"/>
              <a:t>128</a:t>
            </a:r>
          </a:p>
          <a:p>
            <a:pPr indent="-457200">
              <a:spcBef>
                <a:spcPts val="0"/>
              </a:spcBef>
              <a:buAutoNum type="alphaUcPeriod"/>
            </a:pPr>
            <a:endParaRPr lang="en-IN" dirty="0"/>
          </a:p>
          <a:p>
            <a:pPr marL="0" lvl="0" indent="0" algn="l" rtl="0">
              <a:spcBef>
                <a:spcPts val="0"/>
              </a:spcBef>
              <a:spcAft>
                <a:spcPts val="0"/>
              </a:spcAft>
              <a:buClr>
                <a:schemeClr val="dk1"/>
              </a:buClr>
              <a:buSzPts val="2200"/>
              <a:buNone/>
            </a:pPr>
            <a:r>
              <a:rPr lang="en-US" dirty="0"/>
              <a:t>Question 8</a:t>
            </a:r>
          </a:p>
          <a:p>
            <a:pPr marL="0" indent="0">
              <a:spcBef>
                <a:spcPts val="0"/>
              </a:spcBef>
              <a:buNone/>
            </a:pPr>
            <a:r>
              <a:rPr lang="en-IN" i="0" dirty="0">
                <a:solidFill>
                  <a:srgbClr val="212529"/>
                </a:solidFill>
                <a:effectLst/>
                <a:latin typeface="Times New Roman" panose="02020603050405020304" pitchFamily="18" charset="0"/>
                <a:cs typeface="Times New Roman" panose="02020603050405020304" pitchFamily="18" charset="0"/>
              </a:rPr>
              <a:t>The Internet Protocol Version 4 (IPv4) address is displayed as ------- </a:t>
            </a:r>
            <a:r>
              <a:rPr lang="en-IN" dirty="0"/>
              <a:t>.</a:t>
            </a:r>
          </a:p>
          <a:p>
            <a:pPr indent="-457200">
              <a:spcBef>
                <a:spcPts val="0"/>
              </a:spcBef>
              <a:buAutoNum type="alphaUcPeriod"/>
            </a:pPr>
            <a:r>
              <a:rPr lang="en-IN" dirty="0"/>
              <a:t>4 bits</a:t>
            </a:r>
          </a:p>
          <a:p>
            <a:pPr indent="-457200">
              <a:spcBef>
                <a:spcPts val="0"/>
              </a:spcBef>
              <a:buAutoNum type="alphaUcPeriod"/>
            </a:pPr>
            <a:r>
              <a:rPr lang="en-IN" dirty="0"/>
              <a:t>8 bits</a:t>
            </a:r>
          </a:p>
          <a:p>
            <a:pPr indent="-457200">
              <a:spcBef>
                <a:spcPts val="0"/>
              </a:spcBef>
              <a:buAutoNum type="alphaUcPeriod"/>
            </a:pPr>
            <a:r>
              <a:rPr lang="en-IN" dirty="0"/>
              <a:t>16 bits</a:t>
            </a:r>
          </a:p>
          <a:p>
            <a:pPr indent="-457200">
              <a:spcBef>
                <a:spcPts val="0"/>
              </a:spcBef>
              <a:buAutoNum type="alphaUcPeriod"/>
            </a:pPr>
            <a:r>
              <a:rPr lang="en-IN" dirty="0"/>
              <a:t>32 bits</a:t>
            </a:r>
          </a:p>
          <a:p>
            <a:pPr indent="-457200">
              <a:spcBef>
                <a:spcPts val="0"/>
              </a:spcBef>
              <a:buAutoNum type="alphaUcPeriod"/>
            </a:pPr>
            <a:endParaRPr dirty="0"/>
          </a:p>
        </p:txBody>
      </p:sp>
    </p:spTree>
    <p:extLst>
      <p:ext uri="{BB962C8B-B14F-4D97-AF65-F5344CB8AC3E}">
        <p14:creationId xmlns:p14="http://schemas.microsoft.com/office/powerpoint/2010/main" val="2011468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extLst>
      <p:ext uri="{BB962C8B-B14F-4D97-AF65-F5344CB8AC3E}">
        <p14:creationId xmlns:p14="http://schemas.microsoft.com/office/powerpoint/2010/main" val="21400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232012" y="114299"/>
            <a:ext cx="6477000" cy="504610"/>
          </a:xfrm>
          <a:prstGeom prst="rect">
            <a:avLst/>
          </a:prstGeom>
          <a:noFill/>
          <a:ln>
            <a:noFill/>
          </a:ln>
        </p:spPr>
        <p:txBody>
          <a:bodyPr spcFirstLastPara="1" wrap="square" lIns="0" tIns="12050" rIns="0" bIns="0" anchor="ctr" anchorCtr="0">
            <a:spAutoFit/>
          </a:bodyPr>
          <a:lstStyle/>
          <a:p>
            <a:pPr marL="12700" lvl="0" indent="0" rtl="0">
              <a:spcBef>
                <a:spcPts val="0"/>
              </a:spcBef>
              <a:spcAft>
                <a:spcPts val="0"/>
              </a:spcAft>
              <a:buNone/>
            </a:pPr>
            <a:r>
              <a:rPr lang="en-US" b="1" dirty="0"/>
              <a:t>Network Layer Protocols</a:t>
            </a:r>
            <a:endParaRPr b="1" dirty="0"/>
          </a:p>
        </p:txBody>
      </p:sp>
      <p:sp>
        <p:nvSpPr>
          <p:cNvPr id="76" name="Google Shape;76;p4"/>
          <p:cNvSpPr txBox="1">
            <a:spLocks noGrp="1"/>
          </p:cNvSpPr>
          <p:nvPr>
            <p:ph type="body" idx="1"/>
          </p:nvPr>
        </p:nvSpPr>
        <p:spPr>
          <a:xfrm>
            <a:off x="428596" y="945716"/>
            <a:ext cx="8229600" cy="5410634"/>
          </a:xfrm>
          <a:prstGeom prst="rect">
            <a:avLst/>
          </a:prstGeom>
          <a:noFill/>
          <a:ln>
            <a:noFill/>
          </a:ln>
        </p:spPr>
        <p:txBody>
          <a:bodyPr spcFirstLastPara="1" wrap="square" lIns="91425" tIns="45700" rIns="91425" bIns="45700" anchor="t" anchorCtr="0">
            <a:noAutofit/>
          </a:bodyPr>
          <a:lstStyle/>
          <a:p>
            <a:pPr marL="482600" indent="-342900" algn="just"/>
            <a:r>
              <a:rPr lang="en-US" sz="1800" b="1" dirty="0"/>
              <a:t>IP (Internet protocol): </a:t>
            </a:r>
            <a:r>
              <a:rPr lang="en-US" sz="1800" dirty="0"/>
              <a:t>Internet Protocol helps to uniquely identify each device on the network.</a:t>
            </a:r>
          </a:p>
          <a:p>
            <a:pPr marL="939800" lvl="1" indent="-342900" algn="just"/>
            <a:r>
              <a:rPr lang="en-US" sz="1800" dirty="0"/>
              <a:t>IPv4: IPv4 provides with the 32 bit address scheme. IPv4 does not provide with more security features as it does not support authentication or encryption techniques.</a:t>
            </a:r>
          </a:p>
          <a:p>
            <a:pPr marL="939800" lvl="1" indent="-342900" algn="just"/>
            <a:r>
              <a:rPr lang="en-US" sz="1800" dirty="0"/>
              <a:t>IPv6: IPv6 is the most recent version of IP with a 128 bit addressing scheme. IP address has eight fields that are separated by colon, and these fields are alphanumeric. The IPv6 address is represented in hexadecimal. IPv6 supports end-to-end connection integrity and more range of IP address as compared to IPv4. </a:t>
            </a:r>
          </a:p>
          <a:p>
            <a:pPr marL="482600" indent="-342900" algn="just"/>
            <a:r>
              <a:rPr lang="en-US" sz="1800" b="1" dirty="0"/>
              <a:t>ARP (Address Resolution Protocol): </a:t>
            </a:r>
            <a:r>
              <a:rPr lang="en-US" sz="1800" dirty="0"/>
              <a:t>ARP is used to convert the logical address </a:t>
            </a:r>
            <a:r>
              <a:rPr lang="en-US" sz="1800" dirty="0" err="1"/>
              <a:t>ie</a:t>
            </a:r>
            <a:r>
              <a:rPr lang="en-US" sz="1800" dirty="0"/>
              <a:t>. IP address into physical address </a:t>
            </a:r>
            <a:r>
              <a:rPr lang="en-US" sz="1800" dirty="0" err="1"/>
              <a:t>ie</a:t>
            </a:r>
            <a:r>
              <a:rPr lang="en-US" sz="1800" dirty="0"/>
              <a:t>. MAC address. While communicating with other nodes, it is necessary to know the MAC address or physical address of the destination node. </a:t>
            </a:r>
          </a:p>
          <a:p>
            <a:pPr marL="482600" indent="-342900" algn="just"/>
            <a:r>
              <a:rPr lang="en-US" sz="1800" b="1" dirty="0"/>
              <a:t>RARP (Reverse ARP</a:t>
            </a:r>
            <a:r>
              <a:rPr lang="en-US" sz="1800" dirty="0"/>
              <a:t>): RARP works opposite of ARP. Reverse Address Resolution Protocol is used to convert MAC address </a:t>
            </a:r>
            <a:r>
              <a:rPr lang="en-US" sz="1800" dirty="0" err="1"/>
              <a:t>ie</a:t>
            </a:r>
            <a:r>
              <a:rPr lang="en-US" sz="1800" dirty="0"/>
              <a:t>. physical address into IP address </a:t>
            </a:r>
            <a:r>
              <a:rPr lang="en-US" sz="1800" dirty="0" err="1"/>
              <a:t>ie</a:t>
            </a:r>
            <a:r>
              <a:rPr lang="en-US" sz="1800" dirty="0"/>
              <a:t>. logical address. </a:t>
            </a:r>
          </a:p>
          <a:p>
            <a:pPr marL="482600" indent="-342900"/>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 fontAlgn="base">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ICMP (Internet Control Message Protocol) is a part of IP protocol suite. ICMP is an error reporting and network diagnostic protocol. Feedback in the network is reported to the designated host. The messages in ICMP are divided into two types. They are given below:</a:t>
            </a:r>
          </a:p>
          <a:p>
            <a:pPr marL="508000" lvl="1" indent="0" algn="just" fontAlgn="base"/>
            <a:r>
              <a:rPr lang="en-US" sz="1800" dirty="0">
                <a:solidFill>
                  <a:schemeClr val="tx1"/>
                </a:solidFill>
                <a:latin typeface="Times New Roman" panose="02020603050405020304" pitchFamily="18" charset="0"/>
                <a:cs typeface="Times New Roman" panose="02020603050405020304" pitchFamily="18" charset="0"/>
              </a:rPr>
              <a:t>-Error Message: Error message states about the issues or problems that are faced by the host or routers during processing of IP packet.</a:t>
            </a:r>
          </a:p>
          <a:p>
            <a:pPr lvl="1" algn="just" fontAlgn="base"/>
            <a:r>
              <a:rPr lang="en-US" sz="1800" dirty="0">
                <a:solidFill>
                  <a:schemeClr val="tx1"/>
                </a:solidFill>
                <a:latin typeface="Times New Roman" panose="02020603050405020304" pitchFamily="18" charset="0"/>
                <a:cs typeface="Times New Roman" panose="02020603050405020304" pitchFamily="18" charset="0"/>
              </a:rPr>
              <a:t>-Query Message: Query messages are used by the host in order to get information from a router or another host.</a:t>
            </a:r>
          </a:p>
          <a:p>
            <a:pPr marL="3111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Unlike TCP and UDP, ICMP is a connectionless protocol, meaning it doesn’t require a connection to be established with the target device in order to transmit a message.</a:t>
            </a:r>
          </a:p>
          <a:p>
            <a:pPr marL="3111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ICMP messages are transmitted within IP datagram.</a:t>
            </a:r>
          </a:p>
          <a:p>
            <a:pPr marL="3111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Google Shape;75;p4"/>
          <p:cNvSpPr txBox="1">
            <a:spLocks/>
          </p:cNvSpPr>
          <p:nvPr/>
        </p:nvSpPr>
        <p:spPr>
          <a:xfrm>
            <a:off x="218365" y="155243"/>
            <a:ext cx="6477000" cy="504610"/>
          </a:xfrm>
          <a:prstGeom prst="rect">
            <a:avLst/>
          </a:prstGeom>
          <a:noFill/>
          <a:ln>
            <a:noFill/>
          </a:ln>
        </p:spPr>
        <p:txBody>
          <a:bodyPr spcFirstLastPara="1" wrap="square" lIns="0" tIns="1205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200" b="1"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pPr marL="12700"/>
            <a:r>
              <a:rPr lang="en-US" dirty="0"/>
              <a:t>ICMP</a:t>
            </a:r>
          </a:p>
        </p:txBody>
      </p:sp>
      <p:sp>
        <p:nvSpPr>
          <p:cNvPr id="7" name="Date Placeholder 6"/>
          <p:cNvSpPr>
            <a:spLocks noGrp="1"/>
          </p:cNvSpPr>
          <p:nvPr>
            <p:ph type="dt" idx="10"/>
          </p:nvPr>
        </p:nvSpPr>
        <p:spPr/>
        <p:txBody>
          <a:bodyPr/>
          <a:lstStyle/>
          <a:p>
            <a:r>
              <a:rPr lang="en-US"/>
              <a:t>Computer Networks</a:t>
            </a:r>
          </a:p>
        </p:txBody>
      </p:sp>
    </p:spTree>
    <p:extLst>
      <p:ext uri="{BB962C8B-B14F-4D97-AF65-F5344CB8AC3E}">
        <p14:creationId xmlns:p14="http://schemas.microsoft.com/office/powerpoint/2010/main" val="41689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0" y="157097"/>
            <a:ext cx="6477000" cy="504610"/>
          </a:xfrm>
          <a:prstGeom prst="rect">
            <a:avLst/>
          </a:prstGeom>
          <a:noFill/>
          <a:ln>
            <a:noFill/>
          </a:ln>
        </p:spPr>
        <p:txBody>
          <a:bodyPr spcFirstLastPara="1" wrap="square" lIns="0" tIns="12050" rIns="0" bIns="0" anchor="ctr" anchorCtr="0">
            <a:spAutoFit/>
          </a:bodyPr>
          <a:lstStyle/>
          <a:p>
            <a:pPr marL="0" lvl="0" indent="0" rtl="0">
              <a:spcBef>
                <a:spcPts val="0"/>
              </a:spcBef>
              <a:spcAft>
                <a:spcPts val="0"/>
              </a:spcAft>
              <a:buNone/>
            </a:pPr>
            <a:r>
              <a:rPr lang="en-US" b="1" dirty="0"/>
              <a:t>ICMP encapsulation</a:t>
            </a:r>
            <a:endParaRPr b="1" dirty="0"/>
          </a:p>
        </p:txBody>
      </p:sp>
      <p:pic>
        <p:nvPicPr>
          <p:cNvPr id="90" name="Google Shape;90;p5"/>
          <p:cNvPicPr preferRelativeResize="0"/>
          <p:nvPr/>
        </p:nvPicPr>
        <p:blipFill rotWithShape="1">
          <a:blip r:embed="rId3">
            <a:alphaModFix/>
          </a:blip>
          <a:srcRect/>
          <a:stretch/>
        </p:blipFill>
        <p:spPr>
          <a:xfrm>
            <a:off x="720512" y="1123107"/>
            <a:ext cx="7017769" cy="2493550"/>
          </a:xfrm>
          <a:prstGeom prst="rect">
            <a:avLst/>
          </a:prstGeom>
          <a:noFill/>
          <a:ln>
            <a:noFill/>
          </a:ln>
        </p:spPr>
      </p:pic>
      <p:sp>
        <p:nvSpPr>
          <p:cNvPr id="2" name="TextBox 1">
            <a:extLst>
              <a:ext uri="{FF2B5EF4-FFF2-40B4-BE49-F238E27FC236}">
                <a16:creationId xmlns:a16="http://schemas.microsoft.com/office/drawing/2014/main" id="{C811F218-3E74-1D24-57D9-E7487052FEA7}"/>
              </a:ext>
            </a:extLst>
          </p:cNvPr>
          <p:cNvSpPr txBox="1"/>
          <p:nvPr/>
        </p:nvSpPr>
        <p:spPr>
          <a:xfrm>
            <a:off x="2427027" y="5570490"/>
            <a:ext cx="44923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2 ICMP Encapsulation and format</a:t>
            </a:r>
          </a:p>
        </p:txBody>
      </p:sp>
      <p:pic>
        <p:nvPicPr>
          <p:cNvPr id="1026" name="Picture 2" descr="Network Layer Protoc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688" y="4196879"/>
            <a:ext cx="5172500" cy="9878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0" y="151028"/>
            <a:ext cx="6477000" cy="504610"/>
          </a:xfrm>
          <a:prstGeom prst="rect">
            <a:avLst/>
          </a:prstGeom>
          <a:noFill/>
          <a:ln>
            <a:noFill/>
          </a:ln>
        </p:spPr>
        <p:txBody>
          <a:bodyPr spcFirstLastPara="1" wrap="square" lIns="0" tIns="12050" rIns="0" bIns="0" anchor="ctr" anchorCtr="0">
            <a:spAutoFit/>
          </a:bodyPr>
          <a:lstStyle/>
          <a:p>
            <a:pPr marL="0" lvl="0" indent="0" rtl="0">
              <a:spcBef>
                <a:spcPts val="0"/>
              </a:spcBef>
              <a:spcAft>
                <a:spcPts val="0"/>
              </a:spcAft>
              <a:buNone/>
            </a:pPr>
            <a:r>
              <a:rPr lang="en-US" b="1" dirty="0"/>
              <a:t>ICMP messages</a:t>
            </a:r>
            <a:endParaRPr b="1" dirty="0"/>
          </a:p>
        </p:txBody>
      </p:sp>
      <p:sp>
        <p:nvSpPr>
          <p:cNvPr id="4" name="Text Box 3">
            <a:extLst>
              <a:ext uri="{FF2B5EF4-FFF2-40B4-BE49-F238E27FC236}">
                <a16:creationId xmlns:a16="http://schemas.microsoft.com/office/drawing/2014/main" id="{D1BEC023-9A0C-CA2F-EAE9-3FA44D572399}"/>
              </a:ext>
            </a:extLst>
          </p:cNvPr>
          <p:cNvSpPr txBox="1">
            <a:spLocks noChangeArrowheads="1"/>
          </p:cNvSpPr>
          <p:nvPr/>
        </p:nvSpPr>
        <p:spPr bwMode="auto">
          <a:xfrm>
            <a:off x="1371600" y="1287463"/>
            <a:ext cx="3339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dirty="0">
                <a:solidFill>
                  <a:srgbClr val="FF0066"/>
                </a:solidFill>
                <a:effectLst>
                  <a:outerShdw blurRad="38100" dist="38100" dir="2700000" algn="tl">
                    <a:srgbClr val="C0C0C0"/>
                  </a:outerShdw>
                </a:effectLst>
                <a:latin typeface="Times New Roman" panose="02020603050405020304" pitchFamily="18" charset="0"/>
              </a:rPr>
              <a:t>Table 1  </a:t>
            </a:r>
            <a:r>
              <a:rPr lang="en-US" altLang="en-US" sz="2400" i="1" dirty="0">
                <a:effectLst>
                  <a:outerShdw blurRad="38100" dist="38100" dir="2700000" algn="tl">
                    <a:srgbClr val="C0C0C0"/>
                  </a:outerShdw>
                </a:effectLst>
                <a:latin typeface="Times New Roman" panose="02020603050405020304" pitchFamily="18" charset="0"/>
              </a:rPr>
              <a:t>ICMP messages</a:t>
            </a:r>
          </a:p>
        </p:txBody>
      </p:sp>
      <p:pic>
        <p:nvPicPr>
          <p:cNvPr id="5" name="Picture 41">
            <a:extLst>
              <a:ext uri="{FF2B5EF4-FFF2-40B4-BE49-F238E27FC236}">
                <a16:creationId xmlns:a16="http://schemas.microsoft.com/office/drawing/2014/main" id="{CCEE03AA-64FA-F6EA-14AC-F30736D91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1744663"/>
            <a:ext cx="674528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3">
            <a:extLst>
              <a:ext uri="{FF2B5EF4-FFF2-40B4-BE49-F238E27FC236}">
                <a16:creationId xmlns:a16="http://schemas.microsoft.com/office/drawing/2014/main" id="{F464E2DD-D31C-BCD0-4BF8-5D22FD0A0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114800"/>
            <a:ext cx="6773863"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54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b="1" dirty="0"/>
              <a:t>Error Reporting Messages</a:t>
            </a:r>
            <a:endParaRPr b="1" dirty="0"/>
          </a:p>
        </p:txBody>
      </p:sp>
      <p:pic>
        <p:nvPicPr>
          <p:cNvPr id="108" name="Google Shape;108;p7"/>
          <p:cNvPicPr preferRelativeResize="0">
            <a:picLocks noGrp="1"/>
          </p:cNvPicPr>
          <p:nvPr>
            <p:ph type="body" idx="1"/>
          </p:nvPr>
        </p:nvPicPr>
        <p:blipFill rotWithShape="1">
          <a:blip r:embed="rId3">
            <a:alphaModFix/>
          </a:blip>
          <a:srcRect/>
          <a:stretch/>
        </p:blipFill>
        <p:spPr>
          <a:xfrm>
            <a:off x="457200" y="2835316"/>
            <a:ext cx="8229600" cy="1598530"/>
          </a:xfrm>
          <a:prstGeom prst="rect">
            <a:avLst/>
          </a:prstGeom>
          <a:noFill/>
          <a:ln>
            <a:noFill/>
          </a:ln>
        </p:spPr>
      </p:pic>
      <p:sp>
        <p:nvSpPr>
          <p:cNvPr id="2" name="TextBox 1">
            <a:extLst>
              <a:ext uri="{FF2B5EF4-FFF2-40B4-BE49-F238E27FC236}">
                <a16:creationId xmlns:a16="http://schemas.microsoft.com/office/drawing/2014/main" id="{C36B3CAA-9F3D-D93C-7721-27296CAB3EB6}"/>
              </a:ext>
            </a:extLst>
          </p:cNvPr>
          <p:cNvSpPr txBox="1"/>
          <p:nvPr/>
        </p:nvSpPr>
        <p:spPr>
          <a:xfrm>
            <a:off x="2242159" y="5453095"/>
            <a:ext cx="544882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Figure 3 Types of Error Reporting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5486400" cy="914400"/>
          </a:xfrm>
        </p:spPr>
        <p:txBody>
          <a:bodyPr/>
          <a:lstStyle/>
          <a:p>
            <a:r>
              <a:rPr lang="en-US" dirty="0"/>
              <a:t>Common ICMP messages</a:t>
            </a:r>
          </a:p>
        </p:txBody>
      </p:sp>
      <p:sp>
        <p:nvSpPr>
          <p:cNvPr id="3" name="Subtitle 2"/>
          <p:cNvSpPr>
            <a:spLocks noGrp="1"/>
          </p:cNvSpPr>
          <p:nvPr>
            <p:ph type="subTitle" idx="1"/>
          </p:nvPr>
        </p:nvSpPr>
        <p:spPr>
          <a:xfrm>
            <a:off x="533400" y="1078173"/>
            <a:ext cx="8153400" cy="5008728"/>
          </a:xfrm>
        </p:spPr>
        <p:txBody>
          <a:bodyPr/>
          <a:lstStyle/>
          <a:p>
            <a:pPr marL="311150" indent="-285750" algn="just">
              <a:buClrTx/>
              <a:buSzPct val="1000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Host reachability</a:t>
            </a:r>
            <a:r>
              <a:rPr lang="en-US" sz="1800" dirty="0">
                <a:solidFill>
                  <a:schemeClr val="tx1"/>
                </a:solidFill>
                <a:latin typeface="Times New Roman" panose="02020603050405020304" pitchFamily="18" charset="0"/>
                <a:cs typeface="Times New Roman" panose="02020603050405020304" pitchFamily="18" charset="0"/>
              </a:rPr>
              <a:t>: An ICMP Echo Message can be used to test the reachability of a host on an IP network. The local host sends an ICMP Echo Request to a host. If the host is available, the destination host responds with an Echo Reply.</a:t>
            </a:r>
          </a:p>
          <a:p>
            <a:pPr marL="311150" indent="-285750" algn="just">
              <a:buClrTx/>
              <a:buSzPct val="1000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Destination or Service Unavailable</a:t>
            </a:r>
            <a:r>
              <a:rPr lang="en-US" sz="1800" dirty="0">
                <a:solidFill>
                  <a:schemeClr val="tx1"/>
                </a:solidFill>
                <a:latin typeface="Times New Roman" panose="02020603050405020304" pitchFamily="18" charset="0"/>
                <a:cs typeface="Times New Roman" panose="02020603050405020304" pitchFamily="18" charset="0"/>
              </a:rPr>
              <a:t>: When a host or gateway receives a packet that it cannot deliver, it can use an ICMP Destination Unreachable message to notify the source that the destination or service is unreachable. The message will include a code that indicates why the packet could not be delivered. ICMPv6 has similar but slightly different codes from ICMP v4.</a:t>
            </a:r>
          </a:p>
          <a:p>
            <a:pPr marL="311150" indent="-285750" algn="just">
              <a:buClrTx/>
              <a:buSzPct val="1000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Time Exceeded</a:t>
            </a:r>
            <a:r>
              <a:rPr lang="en-US" sz="1800" dirty="0">
                <a:solidFill>
                  <a:schemeClr val="tx1"/>
                </a:solidFill>
                <a:latin typeface="Times New Roman" panose="02020603050405020304" pitchFamily="18" charset="0"/>
                <a:cs typeface="Times New Roman" panose="02020603050405020304" pitchFamily="18" charset="0"/>
              </a:rPr>
              <a:t>: This message is used by a router to indicate that a packet cannot be forwarded because the Time to Live (TTL) field of the packet was decremented to 0. If a router receives a packet and decrements the TTL field in the IPv4 packet to zero, it discards the packet and sends a Time Exceeded message to the source host.</a:t>
            </a:r>
          </a:p>
          <a:p>
            <a:pPr marL="311150" indent="-285750" algn="just">
              <a:buClrTx/>
              <a:buSzPct val="1000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ICMPv6 also sends a Time Exceeded message if the router cannot forward an IPv6 packet because the packet has expired. Instead of the IPv4 TTL field, ICMPv6 uses the IPv6 Hop Limit field to determine if the packet has expired.</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dirty="0"/>
              <a:t> </a:t>
            </a:r>
          </a:p>
          <a:p>
            <a:pPr algn="just"/>
            <a:endParaRPr lang="en-US" dirty="0"/>
          </a:p>
        </p:txBody>
      </p:sp>
      <p:sp>
        <p:nvSpPr>
          <p:cNvPr id="4" name="Date Placeholder 3"/>
          <p:cNvSpPr>
            <a:spLocks noGrp="1"/>
          </p:cNvSpPr>
          <p:nvPr>
            <p:ph type="dt" idx="10"/>
          </p:nvPr>
        </p:nvSpPr>
        <p:spPr/>
        <p:txBody>
          <a:bodyPr/>
          <a:lstStyle/>
          <a:p>
            <a:r>
              <a:rPr lang="en-US"/>
              <a:t>Computer Networks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5292713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1852</TotalTime>
  <Words>2616</Words>
  <Application>Microsoft Office PowerPoint</Application>
  <PresentationFormat>On-screen Show (4:3)</PresentationFormat>
  <Paragraphs>264</Paragraphs>
  <Slides>35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inter-regular</vt:lpstr>
      <vt:lpstr>Times New Roman</vt:lpstr>
      <vt:lpstr>Office Theme</vt:lpstr>
      <vt:lpstr>PowerPoint Presentation</vt:lpstr>
      <vt:lpstr>Index</vt:lpstr>
      <vt:lpstr>Network Layer Protocols</vt:lpstr>
      <vt:lpstr>Network Layer Protocols</vt:lpstr>
      <vt:lpstr>PowerPoint Presentation</vt:lpstr>
      <vt:lpstr>ICMP encapsulation</vt:lpstr>
      <vt:lpstr>ICMP messages</vt:lpstr>
      <vt:lpstr>Error Reporting Messages</vt:lpstr>
      <vt:lpstr>Common ICMP messages</vt:lpstr>
      <vt:lpstr>Format of ICMP messages</vt:lpstr>
      <vt:lpstr> IGMP</vt:lpstr>
      <vt:lpstr>IGMP Messages</vt:lpstr>
      <vt:lpstr>Query Messages</vt:lpstr>
      <vt:lpstr>Membership and Leave report</vt:lpstr>
      <vt:lpstr>IPv4 Communication</vt:lpstr>
      <vt:lpstr>Types of IPv4 addresses</vt:lpstr>
      <vt:lpstr>IPv4-Classful Addressing</vt:lpstr>
      <vt:lpstr>Classful addressing</vt:lpstr>
      <vt:lpstr> IPv6 address</vt:lpstr>
      <vt:lpstr>Abbreviated Address</vt:lpstr>
      <vt:lpstr>Abbreviated address with consecutive zeros</vt:lpstr>
      <vt:lpstr>CIDR address</vt:lpstr>
      <vt:lpstr>Format of an IPv6 Header</vt:lpstr>
      <vt:lpstr>IPv6 Header fields</vt:lpstr>
      <vt:lpstr>IPv6 Addresses</vt:lpstr>
      <vt:lpstr>IPv4 Vs IPv6</vt:lpstr>
      <vt:lpstr>Comparison of network layers in version 4 and version 6</vt:lpstr>
      <vt:lpstr>Transition from IPv4 to IPv6</vt:lpstr>
      <vt:lpstr>Transition from IPv4 to IPv6</vt:lpstr>
      <vt:lpstr>Transition from IPv4 to IPv6</vt:lpstr>
      <vt:lpstr>Practice Questions</vt:lpstr>
      <vt:lpstr>Practice Questions</vt:lpstr>
      <vt:lpstr>Practice Questions</vt:lpstr>
      <vt:lpstr>Practice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35</cp:revision>
  <dcterms:created xsi:type="dcterms:W3CDTF">2010-04-09T07:36:15Z</dcterms:created>
  <dcterms:modified xsi:type="dcterms:W3CDTF">2024-07-01T09:54:03Z</dcterms:modified>
</cp:coreProperties>
</file>