
<file path=[Content_Types].xml><?xml version="1.0" encoding="utf-8"?>
<Types xmlns="http://schemas.openxmlformats.org/package/2006/content-types">
  <Default Extension="bin" ContentType="application/vnd.openxmlformats-officedocument.oleObject"/>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1"/>
  </p:notesMasterIdLst>
  <p:sldIdLst>
    <p:sldId id="256" r:id="rId2"/>
    <p:sldId id="916" r:id="rId3"/>
    <p:sldId id="990" r:id="rId4"/>
    <p:sldId id="991" r:id="rId5"/>
    <p:sldId id="992" r:id="rId6"/>
    <p:sldId id="994" r:id="rId7"/>
    <p:sldId id="995" r:id="rId8"/>
    <p:sldId id="998" r:id="rId9"/>
    <p:sldId id="1014" r:id="rId10"/>
    <p:sldId id="1000" r:id="rId11"/>
    <p:sldId id="1002" r:id="rId12"/>
    <p:sldId id="1003" r:id="rId13"/>
    <p:sldId id="918" r:id="rId14"/>
    <p:sldId id="919" r:id="rId15"/>
    <p:sldId id="920" r:id="rId16"/>
    <p:sldId id="269" r:id="rId17"/>
    <p:sldId id="270" r:id="rId18"/>
    <p:sldId id="271" r:id="rId19"/>
    <p:sldId id="272" r:id="rId20"/>
    <p:sldId id="301" r:id="rId21"/>
    <p:sldId id="274" r:id="rId22"/>
    <p:sldId id="277" r:id="rId23"/>
    <p:sldId id="287" r:id="rId24"/>
    <p:sldId id="288" r:id="rId25"/>
    <p:sldId id="289" r:id="rId26"/>
    <p:sldId id="290" r:id="rId27"/>
    <p:sldId id="291" r:id="rId28"/>
    <p:sldId id="292" r:id="rId29"/>
    <p:sldId id="1017" r:id="rId30"/>
    <p:sldId id="302" r:id="rId31"/>
    <p:sldId id="294" r:id="rId32"/>
    <p:sldId id="295" r:id="rId33"/>
    <p:sldId id="296" r:id="rId34"/>
    <p:sldId id="297" r:id="rId35"/>
    <p:sldId id="298" r:id="rId36"/>
    <p:sldId id="1015" r:id="rId37"/>
    <p:sldId id="1016" r:id="rId38"/>
    <p:sldId id="914" r:id="rId39"/>
    <p:sldId id="915" r:id="rId40"/>
  </p:sldIdLst>
  <p:sldSz cx="9144000" cy="6858000" type="screen4x3"/>
  <p:notesSz cx="7559675" cy="10691813"/>
  <p:embeddedFontLst>
    <p:embeddedFont>
      <p:font typeface="Georgia" panose="02040502050405020303" pitchFamily="18" charset="0"/>
      <p:regular r:id="rId42"/>
      <p:bold r:id="rId43"/>
      <p:italic r:id="rId44"/>
      <p:boldItalic r:id="rId45"/>
    </p:embeddedFont>
    <p:embeddedFont>
      <p:font typeface="Times" panose="02020603050405020304" pitchFamily="18" charset="0"/>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0" roundtripDataSignature="AMtx7mjBLrMujGmK0mcIUsVW4HHj27wE+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66D8C4D-A2DB-48BA-B2CD-EECFE764FD55}">
  <a:tblStyle styleId="{866D8C4D-A2DB-48BA-B2CD-EECFE764FD55}"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64" autoAdjust="0"/>
    <p:restoredTop sz="93447" autoAdjust="0"/>
  </p:normalViewPr>
  <p:slideViewPr>
    <p:cSldViewPr snapToGrid="0">
      <p:cViewPr varScale="1">
        <p:scale>
          <a:sx n="79" d="100"/>
          <a:sy n="79" d="100"/>
        </p:scale>
        <p:origin x="1738" y="82"/>
      </p:cViewPr>
      <p:guideLst>
        <p:guide orient="horz" pos="2160"/>
        <p:guide pos="2880"/>
      </p:guideLst>
    </p:cSldViewPr>
  </p:slideViewPr>
  <p:notesTextViewPr>
    <p:cViewPr>
      <p:scale>
        <a:sx n="1" d="1"/>
        <a:sy n="1" d="1"/>
      </p:scale>
      <p:origin x="0" y="0"/>
    </p:cViewPr>
  </p:notesTextViewPr>
  <p:sorterViewPr>
    <p:cViewPr>
      <p:scale>
        <a:sx n="100" d="100"/>
        <a:sy n="100" d="100"/>
      </p:scale>
      <p:origin x="0" y="-690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5.fntdata"/><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7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4.fntdata"/><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3.fntdata"/><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font" Target="fonts/font7.fntdata"/><Relationship Id="rId8" Type="http://schemas.openxmlformats.org/officeDocument/2006/relationships/slide" Target="slides/slide7.xml"/><Relationship Id="rId7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276600" cy="53657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281488" y="0"/>
            <a:ext cx="3276600" cy="536575"/>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10155238"/>
            <a:ext cx="3276600" cy="536575"/>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6377172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1: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1: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6: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6: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7: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7: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42: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42: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43: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p43: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8: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8: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29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535925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p27: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0" name="Google Shape;500;p27: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 name="Google Shape;104;p3: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2: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42: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11: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11: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5: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p5: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4: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4: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4: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14: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44: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44: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p:cSld name="Blank Slide">
    <p:spTree>
      <p:nvGrpSpPr>
        <p:cNvPr id="1" name="Shape 28"/>
        <p:cNvGrpSpPr/>
        <p:nvPr/>
      </p:nvGrpSpPr>
      <p:grpSpPr>
        <a:xfrm>
          <a:off x="0" y="0"/>
          <a:ext cx="0" cy="0"/>
          <a:chOff x="0" y="0"/>
          <a:chExt cx="0" cy="0"/>
        </a:xfrm>
      </p:grpSpPr>
      <p:sp>
        <p:nvSpPr>
          <p:cNvPr id="29" name="Google Shape;29;p29"/>
          <p:cNvSpPr txBox="1">
            <a:spLocks noGrp="1"/>
          </p:cNvSpPr>
          <p:nvPr>
            <p:ph type="ftr" idx="11"/>
          </p:nvPr>
        </p:nvSpPr>
        <p:spPr>
          <a:xfrm>
            <a:off x="457559" y="6356520"/>
            <a:ext cx="8499154"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0070C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Computer Networks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72"/>
        <p:cNvGrpSpPr/>
        <p:nvPr/>
      </p:nvGrpSpPr>
      <p:grpSpPr>
        <a:xfrm>
          <a:off x="0" y="0"/>
          <a:ext cx="0" cy="0"/>
          <a:chOff x="0" y="0"/>
          <a:chExt cx="0" cy="0"/>
        </a:xfrm>
      </p:grpSpPr>
      <p:sp>
        <p:nvSpPr>
          <p:cNvPr id="73" name="Google Shape;73;p39"/>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39"/>
          <p:cNvSpPr txBox="1">
            <a:spLocks noGrp="1"/>
          </p:cNvSpPr>
          <p:nvPr>
            <p:ph type="body" idx="1"/>
          </p:nvPr>
        </p:nvSpPr>
        <p:spPr>
          <a:xfrm>
            <a:off x="457200" y="160452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39"/>
          <p:cNvSpPr txBox="1">
            <a:spLocks noGrp="1"/>
          </p:cNvSpPr>
          <p:nvPr>
            <p:ph type="body" idx="2"/>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39"/>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Computer Networks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77"/>
        <p:cNvGrpSpPr/>
        <p:nvPr/>
      </p:nvGrpSpPr>
      <p:grpSpPr>
        <a:xfrm>
          <a:off x="0" y="0"/>
          <a:ext cx="0" cy="0"/>
          <a:chOff x="0" y="0"/>
          <a:chExt cx="0" cy="0"/>
        </a:xfrm>
      </p:grpSpPr>
      <p:sp>
        <p:nvSpPr>
          <p:cNvPr id="78" name="Google Shape;78;p40"/>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40"/>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0" name="Google Shape;80;p40"/>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40"/>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40"/>
          <p:cNvSpPr txBox="1">
            <a:spLocks noGrp="1"/>
          </p:cNvSpPr>
          <p:nvPr>
            <p:ph type="body" idx="4"/>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3" name="Google Shape;83;p40"/>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Computer Networks               </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BLANK 2">
    <p:spTree>
      <p:nvGrpSpPr>
        <p:cNvPr id="1" name="Shape 84"/>
        <p:cNvGrpSpPr/>
        <p:nvPr/>
      </p:nvGrpSpPr>
      <p:grpSpPr>
        <a:xfrm>
          <a:off x="0" y="0"/>
          <a:ext cx="0" cy="0"/>
          <a:chOff x="0" y="0"/>
          <a:chExt cx="0" cy="0"/>
        </a:xfrm>
      </p:grpSpPr>
      <p:sp>
        <p:nvSpPr>
          <p:cNvPr id="85" name="Google Shape;85;p41"/>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41"/>
          <p:cNvSpPr txBox="1">
            <a:spLocks noGrp="1"/>
          </p:cNvSpPr>
          <p:nvPr>
            <p:ph type="body" idx="1"/>
          </p:nvPr>
        </p:nvSpPr>
        <p:spPr>
          <a:xfrm>
            <a:off x="45720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7" name="Google Shape;87;p41"/>
          <p:cNvSpPr txBox="1">
            <a:spLocks noGrp="1"/>
          </p:cNvSpPr>
          <p:nvPr>
            <p:ph type="body" idx="2"/>
          </p:nvPr>
        </p:nvSpPr>
        <p:spPr>
          <a:xfrm>
            <a:off x="323964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8" name="Google Shape;88;p41"/>
          <p:cNvSpPr txBox="1">
            <a:spLocks noGrp="1"/>
          </p:cNvSpPr>
          <p:nvPr>
            <p:ph type="body" idx="3"/>
          </p:nvPr>
        </p:nvSpPr>
        <p:spPr>
          <a:xfrm>
            <a:off x="602208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9" name="Google Shape;89;p41"/>
          <p:cNvSpPr txBox="1">
            <a:spLocks noGrp="1"/>
          </p:cNvSpPr>
          <p:nvPr>
            <p:ph type="body" idx="4"/>
          </p:nvPr>
        </p:nvSpPr>
        <p:spPr>
          <a:xfrm>
            <a:off x="45720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0" name="Google Shape;90;p41"/>
          <p:cNvSpPr txBox="1">
            <a:spLocks noGrp="1"/>
          </p:cNvSpPr>
          <p:nvPr>
            <p:ph type="body" idx="5"/>
          </p:nvPr>
        </p:nvSpPr>
        <p:spPr>
          <a:xfrm>
            <a:off x="323964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41"/>
          <p:cNvSpPr txBox="1">
            <a:spLocks noGrp="1"/>
          </p:cNvSpPr>
          <p:nvPr>
            <p:ph type="body" idx="6"/>
          </p:nvPr>
        </p:nvSpPr>
        <p:spPr>
          <a:xfrm>
            <a:off x="602208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2" name="Google Shape;92;p41"/>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Computer Networks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2 Content" type="twoObj">
  <p:cSld name="Title, 2 Content">
    <p:spTree>
      <p:nvGrpSpPr>
        <p:cNvPr id="1" name="Shape 34"/>
        <p:cNvGrpSpPr/>
        <p:nvPr/>
      </p:nvGrpSpPr>
      <p:grpSpPr>
        <a:xfrm>
          <a:off x="0" y="0"/>
          <a:ext cx="0" cy="0"/>
          <a:chOff x="0" y="0"/>
          <a:chExt cx="0" cy="0"/>
        </a:xfrm>
      </p:grpSpPr>
      <p:sp>
        <p:nvSpPr>
          <p:cNvPr id="35" name="Google Shape;35;p31"/>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31"/>
          <p:cNvSpPr txBox="1">
            <a:spLocks noGrp="1"/>
          </p:cNvSpPr>
          <p:nvPr>
            <p:ph type="body" idx="1"/>
          </p:nvPr>
        </p:nvSpPr>
        <p:spPr>
          <a:xfrm>
            <a:off x="45720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31"/>
          <p:cNvSpPr txBox="1">
            <a:spLocks noGrp="1"/>
          </p:cNvSpPr>
          <p:nvPr>
            <p:ph type="body" idx="2"/>
          </p:nvPr>
        </p:nvSpPr>
        <p:spPr>
          <a:xfrm>
            <a:off x="467424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31"/>
          <p:cNvSpPr txBox="1">
            <a:spLocks noGrp="1"/>
          </p:cNvSpPr>
          <p:nvPr>
            <p:ph type="ftr" idx="11"/>
          </p:nvPr>
        </p:nvSpPr>
        <p:spPr>
          <a:xfrm>
            <a:off x="533159" y="6356520"/>
            <a:ext cx="8269317"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Computer Networks               </a:t>
            </a:r>
            <a:endParaRPr/>
          </a:p>
        </p:txBody>
      </p:sp>
    </p:spTree>
    <p:extLst>
      <p:ext uri="{BB962C8B-B14F-4D97-AF65-F5344CB8AC3E}">
        <p14:creationId xmlns:p14="http://schemas.microsoft.com/office/powerpoint/2010/main" val="22096723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4"/>
        <p:cNvGrpSpPr/>
        <p:nvPr/>
      </p:nvGrpSpPr>
      <p:grpSpPr>
        <a:xfrm>
          <a:off x="0" y="0"/>
          <a:ext cx="0" cy="0"/>
          <a:chOff x="0" y="0"/>
          <a:chExt cx="0" cy="0"/>
        </a:xfrm>
      </p:grpSpPr>
    </p:spTree>
    <p:extLst>
      <p:ext uri="{BB962C8B-B14F-4D97-AF65-F5344CB8AC3E}">
        <p14:creationId xmlns:p14="http://schemas.microsoft.com/office/powerpoint/2010/main" val="2185512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30"/>
        <p:cNvGrpSpPr/>
        <p:nvPr/>
      </p:nvGrpSpPr>
      <p:grpSpPr>
        <a:xfrm>
          <a:off x="0" y="0"/>
          <a:ext cx="0" cy="0"/>
          <a:chOff x="0" y="0"/>
          <a:chExt cx="0" cy="0"/>
        </a:xfrm>
      </p:grpSpPr>
      <p:sp>
        <p:nvSpPr>
          <p:cNvPr id="31" name="Google Shape;31;p30"/>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30"/>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30"/>
          <p:cNvSpPr txBox="1">
            <a:spLocks noGrp="1"/>
          </p:cNvSpPr>
          <p:nvPr>
            <p:ph type="ftr" idx="11"/>
          </p:nvPr>
        </p:nvSpPr>
        <p:spPr>
          <a:xfrm>
            <a:off x="352540" y="6356520"/>
            <a:ext cx="8333900"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Computer Networks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41"/>
        <p:cNvGrpSpPr/>
        <p:nvPr/>
      </p:nvGrpSpPr>
      <p:grpSpPr>
        <a:xfrm>
          <a:off x="0" y="0"/>
          <a:ext cx="0" cy="0"/>
          <a:chOff x="0" y="0"/>
          <a:chExt cx="0" cy="0"/>
        </a:xfrm>
      </p:grpSpPr>
      <p:sp>
        <p:nvSpPr>
          <p:cNvPr id="42" name="Google Shape;42;p32"/>
          <p:cNvSpPr txBox="1">
            <a:spLocks noGrp="1"/>
          </p:cNvSpPr>
          <p:nvPr>
            <p:ph type="title"/>
          </p:nvPr>
        </p:nvSpPr>
        <p:spPr>
          <a:xfrm>
            <a:off x="0" y="0"/>
            <a:ext cx="6476760" cy="83772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32"/>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Computer Networks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44"/>
        <p:cNvGrpSpPr/>
        <p:nvPr/>
      </p:nvGrpSpPr>
      <p:grpSpPr>
        <a:xfrm>
          <a:off x="0" y="0"/>
          <a:ext cx="0" cy="0"/>
          <a:chOff x="0" y="0"/>
          <a:chExt cx="0" cy="0"/>
        </a:xfrm>
      </p:grpSpPr>
      <p:sp>
        <p:nvSpPr>
          <p:cNvPr id="45" name="Google Shape;45;p33"/>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33"/>
          <p:cNvSpPr txBox="1">
            <a:spLocks noGrp="1"/>
          </p:cNvSpPr>
          <p:nvPr>
            <p:ph type="subTitle" idx="1"/>
          </p:nvPr>
        </p:nvSpPr>
        <p:spPr>
          <a:xfrm>
            <a:off x="457200" y="1604520"/>
            <a:ext cx="8229240" cy="397728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47" name="Google Shape;47;p33"/>
          <p:cNvSpPr txBox="1">
            <a:spLocks noGrp="1"/>
          </p:cNvSpPr>
          <p:nvPr>
            <p:ph type="ftr" idx="11"/>
          </p:nvPr>
        </p:nvSpPr>
        <p:spPr>
          <a:xfrm>
            <a:off x="457199" y="6356520"/>
            <a:ext cx="8229239"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Computer Networks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34"/>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34"/>
          <p:cNvSpPr txBox="1">
            <a:spLocks noGrp="1"/>
          </p:cNvSpPr>
          <p:nvPr>
            <p:ph type="ftr" idx="11"/>
          </p:nvPr>
        </p:nvSpPr>
        <p:spPr>
          <a:xfrm>
            <a:off x="352540" y="6356520"/>
            <a:ext cx="8361802"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Computer Networks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p:cSld name="Centered Text">
    <p:spTree>
      <p:nvGrpSpPr>
        <p:cNvPr id="1" name="Shape 51"/>
        <p:cNvGrpSpPr/>
        <p:nvPr/>
      </p:nvGrpSpPr>
      <p:grpSpPr>
        <a:xfrm>
          <a:off x="0" y="0"/>
          <a:ext cx="0" cy="0"/>
          <a:chOff x="0" y="0"/>
          <a:chExt cx="0" cy="0"/>
        </a:xfrm>
      </p:grpSpPr>
      <p:sp>
        <p:nvSpPr>
          <p:cNvPr id="52" name="Google Shape;52;p35"/>
          <p:cNvSpPr txBox="1">
            <a:spLocks noGrp="1"/>
          </p:cNvSpPr>
          <p:nvPr>
            <p:ph type="subTitle" idx="1"/>
          </p:nvPr>
        </p:nvSpPr>
        <p:spPr>
          <a:xfrm>
            <a:off x="0" y="0"/>
            <a:ext cx="5486040" cy="423828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53" name="Google Shape;53;p35"/>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Computer Networks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54"/>
        <p:cNvGrpSpPr/>
        <p:nvPr/>
      </p:nvGrpSpPr>
      <p:grpSpPr>
        <a:xfrm>
          <a:off x="0" y="0"/>
          <a:ext cx="0" cy="0"/>
          <a:chOff x="0" y="0"/>
          <a:chExt cx="0" cy="0"/>
        </a:xfrm>
      </p:grpSpPr>
      <p:sp>
        <p:nvSpPr>
          <p:cNvPr id="55" name="Google Shape;55;p36"/>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36"/>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36"/>
          <p:cNvSpPr txBox="1">
            <a:spLocks noGrp="1"/>
          </p:cNvSpPr>
          <p:nvPr>
            <p:ph type="body" idx="2"/>
          </p:nvPr>
        </p:nvSpPr>
        <p:spPr>
          <a:xfrm>
            <a:off x="467424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36"/>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36"/>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Computer Networks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60"/>
        <p:cNvGrpSpPr/>
        <p:nvPr/>
      </p:nvGrpSpPr>
      <p:grpSpPr>
        <a:xfrm>
          <a:off x="0" y="0"/>
          <a:ext cx="0" cy="0"/>
          <a:chOff x="0" y="0"/>
          <a:chExt cx="0" cy="0"/>
        </a:xfrm>
      </p:grpSpPr>
      <p:sp>
        <p:nvSpPr>
          <p:cNvPr id="61" name="Google Shape;61;p37"/>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37"/>
          <p:cNvSpPr txBox="1">
            <a:spLocks noGrp="1"/>
          </p:cNvSpPr>
          <p:nvPr>
            <p:ph type="body" idx="1"/>
          </p:nvPr>
        </p:nvSpPr>
        <p:spPr>
          <a:xfrm>
            <a:off x="45720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3" name="Google Shape;63;p37"/>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37"/>
          <p:cNvSpPr txBox="1">
            <a:spLocks noGrp="1"/>
          </p:cNvSpPr>
          <p:nvPr>
            <p:ph type="body" idx="3"/>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 name="Google Shape;65;p37"/>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Computer Networks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66"/>
        <p:cNvGrpSpPr/>
        <p:nvPr/>
      </p:nvGrpSpPr>
      <p:grpSpPr>
        <a:xfrm>
          <a:off x="0" y="0"/>
          <a:ext cx="0" cy="0"/>
          <a:chOff x="0" y="0"/>
          <a:chExt cx="0" cy="0"/>
        </a:xfrm>
      </p:grpSpPr>
      <p:sp>
        <p:nvSpPr>
          <p:cNvPr id="67" name="Google Shape;67;p38"/>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38"/>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9" name="Google Shape;69;p38"/>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 name="Google Shape;70;p38"/>
          <p:cNvSpPr txBox="1">
            <a:spLocks noGrp="1"/>
          </p:cNvSpPr>
          <p:nvPr>
            <p:ph type="body" idx="3"/>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38"/>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Computer Networks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jp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sp>
        <p:nvSpPr>
          <p:cNvPr id="10" name="Google Shape;10;p28"/>
          <p:cNvSpPr/>
          <p:nvPr/>
        </p:nvSpPr>
        <p:spPr>
          <a:xfrm>
            <a:off x="0" y="0"/>
            <a:ext cx="9143640" cy="83772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28"/>
          <p:cNvSpPr/>
          <p:nvPr/>
        </p:nvSpPr>
        <p:spPr>
          <a:xfrm rot="10800000" flipH="1">
            <a:off x="0" y="6704640"/>
            <a:ext cx="9143640" cy="197640"/>
          </a:xfrm>
          <a:prstGeom prst="rect">
            <a:avLst/>
          </a:pr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2" name="Google Shape;12;p28" descr="LOGO.gif"/>
          <p:cNvPicPr preferRelativeResize="0"/>
          <p:nvPr/>
        </p:nvPicPr>
        <p:blipFill rotWithShape="1">
          <a:blip r:embed="rId16">
            <a:alphaModFix/>
          </a:blip>
          <a:srcRect b="10718"/>
          <a:stretch/>
        </p:blipFill>
        <p:spPr>
          <a:xfrm>
            <a:off x="6553080" y="228600"/>
            <a:ext cx="2057040" cy="634680"/>
          </a:xfrm>
          <a:prstGeom prst="rect">
            <a:avLst/>
          </a:prstGeom>
          <a:noFill/>
          <a:ln>
            <a:noFill/>
          </a:ln>
        </p:spPr>
      </p:pic>
      <p:pic>
        <p:nvPicPr>
          <p:cNvPr id="13" name="Google Shape;13;p28" descr="LOGO.gif"/>
          <p:cNvPicPr preferRelativeResize="0"/>
          <p:nvPr/>
        </p:nvPicPr>
        <p:blipFill rotWithShape="1">
          <a:blip r:embed="rId16">
            <a:alphaModFix/>
          </a:blip>
          <a:srcRect b="10718"/>
          <a:stretch/>
        </p:blipFill>
        <p:spPr>
          <a:xfrm>
            <a:off x="6553080" y="228600"/>
            <a:ext cx="2057040" cy="634680"/>
          </a:xfrm>
          <a:prstGeom prst="rect">
            <a:avLst/>
          </a:prstGeom>
          <a:noFill/>
          <a:ln>
            <a:noFill/>
          </a:ln>
        </p:spPr>
      </p:pic>
      <p:grpSp>
        <p:nvGrpSpPr>
          <p:cNvPr id="14" name="Google Shape;14;p28"/>
          <p:cNvGrpSpPr/>
          <p:nvPr/>
        </p:nvGrpSpPr>
        <p:grpSpPr>
          <a:xfrm>
            <a:off x="6146640" y="0"/>
            <a:ext cx="2997000" cy="875880"/>
            <a:chOff x="6146640" y="0"/>
            <a:chExt cx="2997000" cy="875880"/>
          </a:xfrm>
        </p:grpSpPr>
        <p:sp>
          <p:nvSpPr>
            <p:cNvPr id="15" name="Google Shape;15;p28"/>
            <p:cNvSpPr/>
            <p:nvPr/>
          </p:nvSpPr>
          <p:spPr>
            <a:xfrm>
              <a:off x="6146640" y="0"/>
              <a:ext cx="2997000" cy="83772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 name="Google Shape;16;p28" descr="LOGO.gif"/>
            <p:cNvPicPr preferRelativeResize="0"/>
            <p:nvPr/>
          </p:nvPicPr>
          <p:blipFill rotWithShape="1">
            <a:blip r:embed="rId16">
              <a:alphaModFix/>
            </a:blip>
            <a:srcRect b="10718"/>
            <a:stretch/>
          </p:blipFill>
          <p:spPr>
            <a:xfrm>
              <a:off x="6553080" y="228600"/>
              <a:ext cx="2057040" cy="634680"/>
            </a:xfrm>
            <a:prstGeom prst="rect">
              <a:avLst/>
            </a:prstGeom>
            <a:noFill/>
            <a:ln>
              <a:noFill/>
            </a:ln>
          </p:spPr>
        </p:pic>
        <p:sp>
          <p:nvSpPr>
            <p:cNvPr id="17" name="Google Shape;17;p28"/>
            <p:cNvSpPr/>
            <p:nvPr/>
          </p:nvSpPr>
          <p:spPr>
            <a:xfrm>
              <a:off x="6527880" y="190440"/>
              <a:ext cx="2076120" cy="68544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18" name="Google Shape;18;p28" descr="logo.jpg"/>
          <p:cNvPicPr preferRelativeResize="0"/>
          <p:nvPr/>
        </p:nvPicPr>
        <p:blipFill rotWithShape="1">
          <a:blip r:embed="rId17">
            <a:alphaModFix/>
          </a:blip>
          <a:srcRect/>
          <a:stretch/>
        </p:blipFill>
        <p:spPr>
          <a:xfrm>
            <a:off x="6553080" y="228600"/>
            <a:ext cx="1920600" cy="609120"/>
          </a:xfrm>
          <a:prstGeom prst="rect">
            <a:avLst/>
          </a:prstGeom>
          <a:noFill/>
          <a:ln>
            <a:noFill/>
          </a:ln>
        </p:spPr>
      </p:pic>
      <p:pic>
        <p:nvPicPr>
          <p:cNvPr id="19" name="Google Shape;19;p28" descr="LOGO.gif"/>
          <p:cNvPicPr preferRelativeResize="0"/>
          <p:nvPr/>
        </p:nvPicPr>
        <p:blipFill rotWithShape="1">
          <a:blip r:embed="rId16">
            <a:alphaModFix/>
          </a:blip>
          <a:srcRect b="10718"/>
          <a:stretch/>
        </p:blipFill>
        <p:spPr>
          <a:xfrm>
            <a:off x="6553080" y="228600"/>
            <a:ext cx="2057040" cy="634680"/>
          </a:xfrm>
          <a:prstGeom prst="rect">
            <a:avLst/>
          </a:prstGeom>
          <a:noFill/>
          <a:ln>
            <a:noFill/>
          </a:ln>
        </p:spPr>
      </p:pic>
      <p:grpSp>
        <p:nvGrpSpPr>
          <p:cNvPr id="20" name="Google Shape;20;p28"/>
          <p:cNvGrpSpPr/>
          <p:nvPr/>
        </p:nvGrpSpPr>
        <p:grpSpPr>
          <a:xfrm>
            <a:off x="6146640" y="0"/>
            <a:ext cx="2997000" cy="875880"/>
            <a:chOff x="6146640" y="0"/>
            <a:chExt cx="2997000" cy="875880"/>
          </a:xfrm>
        </p:grpSpPr>
        <p:sp>
          <p:nvSpPr>
            <p:cNvPr id="21" name="Google Shape;21;p28"/>
            <p:cNvSpPr/>
            <p:nvPr/>
          </p:nvSpPr>
          <p:spPr>
            <a:xfrm>
              <a:off x="6146640" y="0"/>
              <a:ext cx="2997000" cy="83772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2" name="Google Shape;22;p28" descr="LOGO.gif"/>
            <p:cNvPicPr preferRelativeResize="0"/>
            <p:nvPr/>
          </p:nvPicPr>
          <p:blipFill rotWithShape="1">
            <a:blip r:embed="rId16">
              <a:alphaModFix/>
            </a:blip>
            <a:srcRect b="10718"/>
            <a:stretch/>
          </p:blipFill>
          <p:spPr>
            <a:xfrm>
              <a:off x="6553080" y="228600"/>
              <a:ext cx="2057040" cy="634680"/>
            </a:xfrm>
            <a:prstGeom prst="rect">
              <a:avLst/>
            </a:prstGeom>
            <a:noFill/>
            <a:ln>
              <a:noFill/>
            </a:ln>
          </p:spPr>
        </p:pic>
        <p:sp>
          <p:nvSpPr>
            <p:cNvPr id="23" name="Google Shape;23;p28"/>
            <p:cNvSpPr/>
            <p:nvPr/>
          </p:nvSpPr>
          <p:spPr>
            <a:xfrm>
              <a:off x="6527880" y="190440"/>
              <a:ext cx="2076120" cy="68544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24" name="Google Shape;24;p28" descr="logo.jpg"/>
          <p:cNvPicPr preferRelativeResize="0"/>
          <p:nvPr/>
        </p:nvPicPr>
        <p:blipFill rotWithShape="1">
          <a:blip r:embed="rId17">
            <a:alphaModFix/>
          </a:blip>
          <a:srcRect/>
          <a:stretch/>
        </p:blipFill>
        <p:spPr>
          <a:xfrm>
            <a:off x="6553080" y="228600"/>
            <a:ext cx="1920600" cy="609120"/>
          </a:xfrm>
          <a:prstGeom prst="rect">
            <a:avLst/>
          </a:prstGeom>
          <a:noFill/>
          <a:ln>
            <a:noFill/>
          </a:ln>
        </p:spPr>
      </p:pic>
      <p:sp>
        <p:nvSpPr>
          <p:cNvPr id="25" name="Google Shape;25;p28"/>
          <p:cNvSpPr txBox="1">
            <a:spLocks noGrp="1"/>
          </p:cNvSpPr>
          <p:nvPr>
            <p:ph type="title"/>
          </p:nvPr>
        </p:nvSpPr>
        <p:spPr>
          <a:xfrm>
            <a:off x="0" y="0"/>
            <a:ext cx="6476760" cy="83772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2800"/>
              <a:buFont typeface="Times New Roman"/>
              <a:buNone/>
              <a:defRPr sz="28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6" name="Google Shape;26;p28"/>
          <p:cNvSpPr txBox="1">
            <a:spLocks noGrp="1"/>
          </p:cNvSpPr>
          <p:nvPr>
            <p:ph type="body" idx="1"/>
          </p:nvPr>
        </p:nvSpPr>
        <p:spPr>
          <a:xfrm>
            <a:off x="457200" y="1371600"/>
            <a:ext cx="8229240" cy="4525560"/>
          </a:xfrm>
          <a:prstGeom prst="rect">
            <a:avLst/>
          </a:prstGeom>
          <a:noFill/>
          <a:ln>
            <a:noFill/>
          </a:ln>
        </p:spPr>
        <p:txBody>
          <a:bodyPr spcFirstLastPara="1" wrap="square" lIns="91425" tIns="45700" rIns="91425" bIns="45700" anchor="t" anchorCtr="0">
            <a:noAutofit/>
          </a:bodyPr>
          <a:lstStyle>
            <a:lvl1pPr marL="457200" marR="0" lvl="0" indent="-33020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04800" algn="l" rtl="0">
              <a:lnSpc>
                <a:spcPct val="9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292100" algn="l" rtl="0">
              <a:lnSpc>
                <a:spcPct val="90000"/>
              </a:lnSpc>
              <a:spcBef>
                <a:spcPts val="500"/>
              </a:spcBef>
              <a:spcAft>
                <a:spcPts val="0"/>
              </a:spcAft>
              <a:buClr>
                <a:schemeClr val="dk1"/>
              </a:buClr>
              <a:buSzPts val="1000"/>
              <a:buFont typeface="Arial"/>
              <a:buChar char="•"/>
              <a:defRPr sz="10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7" name="Google Shape;27;p28"/>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r>
              <a:rPr lang="en-IN"/>
              <a:t>Computer Networks               </a:t>
            </a:r>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4" r:id="rId13"/>
    <p:sldLayoutId id="2147483665"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image" Target="../media/image12.png"/><Relationship Id="rId1" Type="http://schemas.openxmlformats.org/officeDocument/2006/relationships/slideLayout" Target="../slideLayouts/slideLayout14.xml"/><Relationship Id="rId4" Type="http://schemas.openxmlformats.org/officeDocument/2006/relationships/image" Target="../media/image13.wmf"/></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3" Type="http://schemas.openxmlformats.org/officeDocument/2006/relationships/hyperlink" Target="https://edurev.in/course/quiz/attempt/-1_Test-Ipv4--IP-Packet/0decdb37-7206-4824-afdd-d47013a5c4cd" TargetMode="External"/><Relationship Id="rId2" Type="http://schemas.openxmlformats.org/officeDocument/2006/relationships/hyperlink" Target="https://pinoybix.org/2017/07/mcq-in-network-layer-internet-protocol-forouzan.html" TargetMode="Externa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
          <p:cNvSpPr txBox="1"/>
          <p:nvPr/>
        </p:nvSpPr>
        <p:spPr>
          <a:xfrm>
            <a:off x="1240016" y="1177370"/>
            <a:ext cx="6663965" cy="265835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IN" sz="2400" b="1" i="0" u="none" strike="noStrike" cap="none" dirty="0">
                <a:solidFill>
                  <a:schemeClr val="dk1"/>
                </a:solidFill>
                <a:latin typeface="Times New Roman"/>
                <a:ea typeface="Times New Roman"/>
                <a:cs typeface="Times New Roman"/>
                <a:sym typeface="Times New Roman"/>
              </a:rPr>
              <a:t>Computer Networks_22CS008</a:t>
            </a:r>
            <a:endParaRPr sz="2400" b="1"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sz="2000" b="1" i="0" u="none" strike="noStrike" cap="none" dirty="0">
              <a:solidFill>
                <a:schemeClr val="dk1"/>
              </a:solidFill>
              <a:latin typeface="Times New Roman"/>
              <a:ea typeface="Times New Roman"/>
              <a:cs typeface="Times New Roman"/>
              <a:sym typeface="Times New Roman"/>
            </a:endParaRPr>
          </a:p>
          <a:p>
            <a:pPr algn="ctr">
              <a:spcBef>
                <a:spcPts val="400"/>
              </a:spcBef>
              <a:buSzPts val="2000"/>
            </a:pPr>
            <a:r>
              <a:rPr lang="en-IN" sz="3600" b="1" dirty="0">
                <a:solidFill>
                  <a:schemeClr val="dk1"/>
                </a:solidFill>
                <a:latin typeface="Times New Roman"/>
                <a:ea typeface="Times New Roman"/>
                <a:cs typeface="Times New Roman"/>
              </a:rPr>
              <a:t>Data Link Layer</a:t>
            </a:r>
            <a:endParaRPr lang="en-IN" sz="3600" b="1" dirty="0">
              <a:solidFill>
                <a:schemeClr val="dk1"/>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r>
              <a:rPr lang="en-US" sz="3600" b="1" i="0" u="none" strike="noStrike" cap="none" dirty="0">
                <a:solidFill>
                  <a:srgbClr val="0070C0"/>
                </a:solidFill>
                <a:latin typeface="Times New Roman"/>
                <a:ea typeface="Times New Roman"/>
                <a:cs typeface="Times New Roman"/>
                <a:sym typeface="Times New Roman"/>
              </a:rPr>
              <a:t>Lecture (40-42)</a:t>
            </a:r>
          </a:p>
          <a:p>
            <a:pPr marL="0" marR="0" lvl="0" indent="0" algn="ctr" rtl="0">
              <a:lnSpc>
                <a:spcPct val="100000"/>
              </a:lnSpc>
              <a:spcBef>
                <a:spcPts val="400"/>
              </a:spcBef>
              <a:spcAft>
                <a:spcPts val="0"/>
              </a:spcAft>
              <a:buClr>
                <a:srgbClr val="000000"/>
              </a:buClr>
              <a:buSzPts val="2000"/>
              <a:buFont typeface="Arial"/>
              <a:buNone/>
            </a:pPr>
            <a:r>
              <a:rPr lang="en-US" sz="3600" b="1" i="0" u="none" strike="noStrike" dirty="0">
                <a:solidFill>
                  <a:srgbClr val="0070C0"/>
                </a:solidFill>
                <a:effectLst/>
                <a:latin typeface="Times New Roman" panose="02020603050405020304" pitchFamily="18" charset="0"/>
              </a:rPr>
              <a:t>Prepared By Dr. Chetna</a:t>
            </a:r>
            <a:endParaRPr lang="en-US" sz="3600" b="1" i="0" u="none" strike="noStrike" cap="none" dirty="0">
              <a:solidFill>
                <a:srgbClr val="0070C0"/>
              </a:solidFill>
              <a:latin typeface="Times New Roman"/>
              <a:ea typeface="Times New Roman"/>
              <a:cs typeface="Times New Roman"/>
              <a:sym typeface="Times New Roman"/>
            </a:endParaRPr>
          </a:p>
          <a:p>
            <a:pPr algn="ctr" eaLnBrk="1" hangingPunct="1">
              <a:spcBef>
                <a:spcPts val="400"/>
              </a:spcBef>
              <a:spcAft>
                <a:spcPts val="0"/>
              </a:spcAft>
              <a:buFont typeface="Arial" charset="0"/>
              <a:buNone/>
              <a:defRPr/>
            </a:pPr>
            <a:endParaRPr lang="en-IN" sz="2300" b="1"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algn="ctr" eaLnBrk="1" hangingPunct="1">
              <a:spcBef>
                <a:spcPts val="400"/>
              </a:spcBef>
              <a:spcAft>
                <a:spcPts val="0"/>
              </a:spcAft>
              <a:buFont typeface="Arial" charset="0"/>
              <a:buNone/>
              <a:defRPr/>
            </a:pPr>
            <a:endParaRPr lang="en-IN" sz="2300" b="1"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algn="ctr" eaLnBrk="1" hangingPunct="1">
              <a:spcBef>
                <a:spcPts val="400"/>
              </a:spcBef>
              <a:spcAft>
                <a:spcPts val="0"/>
              </a:spcAft>
              <a:buFont typeface="Arial" charset="0"/>
              <a:buNone/>
              <a:defRPr/>
            </a:pPr>
            <a:endParaRPr lang="en-IN" sz="2300" b="1"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algn="ctr" eaLnBrk="1" hangingPunct="1">
              <a:spcBef>
                <a:spcPts val="400"/>
              </a:spcBef>
              <a:spcAft>
                <a:spcPts val="0"/>
              </a:spcAft>
              <a:buFont typeface="Arial" charset="0"/>
              <a:buNone/>
              <a:defRPr/>
            </a:pPr>
            <a:r>
              <a:rPr lang="en-IN" sz="2300" b="1" dirty="0">
                <a:solidFill>
                  <a:schemeClr val="dk1"/>
                </a:solidFill>
                <a:latin typeface="Times New Roman" panose="02020603050405020304" pitchFamily="18" charset="0"/>
                <a:ea typeface="Times New Roman"/>
                <a:cs typeface="Times New Roman" panose="02020603050405020304" pitchFamily="18" charset="0"/>
                <a:sym typeface="Times New Roman"/>
              </a:rPr>
              <a:t>Department of Computer Science and Engineering, </a:t>
            </a:r>
            <a:endParaRPr lang="en-IN" sz="2300" b="1" dirty="0">
              <a:latin typeface="Times New Roman" panose="02020603050405020304" pitchFamily="18" charset="0"/>
              <a:cs typeface="Times New Roman" panose="02020603050405020304" pitchFamily="18" charset="0"/>
            </a:endParaRPr>
          </a:p>
          <a:p>
            <a:pPr algn="ctr" eaLnBrk="1" hangingPunct="1">
              <a:spcBef>
                <a:spcPts val="400"/>
              </a:spcBef>
              <a:spcAft>
                <a:spcPts val="0"/>
              </a:spcAft>
              <a:buFont typeface="Arial" charset="0"/>
              <a:buNone/>
              <a:defRPr/>
            </a:pPr>
            <a:r>
              <a:rPr lang="en-IN" sz="2300" b="1" dirty="0">
                <a:solidFill>
                  <a:schemeClr val="dk1"/>
                </a:solidFill>
                <a:latin typeface="Times New Roman" panose="02020603050405020304" pitchFamily="18" charset="0"/>
                <a:ea typeface="Times New Roman"/>
                <a:cs typeface="Times New Roman" panose="02020603050405020304" pitchFamily="18" charset="0"/>
                <a:sym typeface="Times New Roman"/>
              </a:rPr>
              <a:t>Chitkara University, Punjab</a:t>
            </a:r>
            <a:endParaRPr lang="en-IN" sz="2300" b="1" dirty="0">
              <a:latin typeface="Times New Roman" panose="02020603050405020304" pitchFamily="18" charset="0"/>
              <a:cs typeface="Times New Roman" panose="02020603050405020304" pitchFamily="18" charset="0"/>
            </a:endParaRPr>
          </a:p>
          <a:p>
            <a:pPr marL="0" marR="0" lvl="0" indent="0" algn="ctr" rtl="0">
              <a:lnSpc>
                <a:spcPct val="100000"/>
              </a:lnSpc>
              <a:spcBef>
                <a:spcPts val="400"/>
              </a:spcBef>
              <a:spcAft>
                <a:spcPts val="0"/>
              </a:spcAft>
              <a:buClr>
                <a:srgbClr val="000000"/>
              </a:buClr>
              <a:buSzPts val="2000"/>
              <a:buFont typeface="Arial"/>
              <a:buNone/>
            </a:pPr>
            <a:endParaRPr lang="en-US" sz="2600" b="1" i="0" u="none" strike="noStrike" cap="none" dirty="0">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sz="2600" b="1" i="0" u="none" strike="noStrike" cap="none" dirty="0">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sz="2000" b="1" i="0" u="none" strike="noStrike" cap="none" dirty="0">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sz="2000" b="1" i="0" u="none" strike="noStrike" cap="none" dirty="0">
              <a:solidFill>
                <a:srgbClr val="0070C0"/>
              </a:solidFill>
              <a:latin typeface="Times New Roman"/>
              <a:ea typeface="Times New Roman"/>
              <a:cs typeface="Times New Roman"/>
              <a:sym typeface="Times New Roman"/>
            </a:endParaRPr>
          </a:p>
          <a:p>
            <a:pPr marL="0" marR="0" lvl="0" indent="0" algn="ctr" rtl="0">
              <a:lnSpc>
                <a:spcPct val="150000"/>
              </a:lnSpc>
              <a:spcBef>
                <a:spcPts val="400"/>
              </a:spcBef>
              <a:spcAft>
                <a:spcPts val="0"/>
              </a:spcAft>
              <a:buClr>
                <a:srgbClr val="000000"/>
              </a:buClr>
              <a:buSzPts val="2000"/>
              <a:buFont typeface="Arial"/>
              <a:buNone/>
            </a:pPr>
            <a:endParaRPr sz="20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641"/>
              </a:spcBef>
              <a:spcAft>
                <a:spcPts val="0"/>
              </a:spcAft>
              <a:buClr>
                <a:srgbClr val="000000"/>
              </a:buClr>
              <a:buSzPts val="2000"/>
              <a:buFont typeface="Arial"/>
              <a:buNone/>
            </a:pPr>
            <a:endParaRPr sz="2000" b="0" i="0" u="none" strike="noStrike" cap="none" dirty="0">
              <a:solidFill>
                <a:srgbClr val="00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4" name="Google Shape;164;p44"/>
          <p:cNvSpPr txBox="1">
            <a:spLocks noGrp="1"/>
          </p:cNvSpPr>
          <p:nvPr>
            <p:ph type="title"/>
          </p:nvPr>
        </p:nvSpPr>
        <p:spPr>
          <a:xfrm>
            <a:off x="201056" y="213988"/>
            <a:ext cx="3053715" cy="518091"/>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100"/>
              </a:spcBef>
              <a:spcAft>
                <a:spcPts val="0"/>
              </a:spcAft>
              <a:buSzPts val="1800"/>
              <a:buNone/>
            </a:pPr>
            <a:r>
              <a:rPr lang="en-US" sz="3200" b="1" dirty="0">
                <a:solidFill>
                  <a:schemeClr val="dk1"/>
                </a:solidFill>
              </a:rPr>
              <a:t>Redundancy</a:t>
            </a:r>
            <a:endParaRPr dirty="0"/>
          </a:p>
        </p:txBody>
      </p:sp>
      <p:sp>
        <p:nvSpPr>
          <p:cNvPr id="167" name="Google Shape;167;p44"/>
          <p:cNvSpPr txBox="1"/>
          <p:nvPr/>
        </p:nvSpPr>
        <p:spPr>
          <a:xfrm>
            <a:off x="534669" y="1557020"/>
            <a:ext cx="7825740" cy="4078039"/>
          </a:xfrm>
          <a:prstGeom prst="rect">
            <a:avLst/>
          </a:prstGeom>
          <a:noFill/>
          <a:ln>
            <a:noFill/>
          </a:ln>
        </p:spPr>
        <p:txBody>
          <a:bodyPr spcFirstLastPara="1" wrap="square" lIns="0" tIns="12700" rIns="0" bIns="0" anchor="t" anchorCtr="0">
            <a:spAutoFit/>
          </a:bodyPr>
          <a:lstStyle/>
          <a:p>
            <a:pPr marL="354965" marR="5080" lvl="0" indent="-342900" algn="just" rtl="0">
              <a:lnSpc>
                <a:spcPct val="100000"/>
              </a:lnSpc>
              <a:spcBef>
                <a:spcPts val="0"/>
              </a:spcBef>
              <a:spcAft>
                <a:spcPts val="0"/>
              </a:spcAft>
              <a:buClr>
                <a:srgbClr val="00CCFF"/>
              </a:buClr>
              <a:buSzPts val="1794"/>
              <a:buFont typeface="Noto Sans Symbols"/>
              <a:buChar char="■"/>
            </a:pPr>
            <a:r>
              <a:rPr lang="en-US" sz="1800" b="0" i="0" u="none" strike="noStrike" cap="none" dirty="0">
                <a:solidFill>
                  <a:schemeClr val="dk1"/>
                </a:solidFill>
                <a:latin typeface="Times New Roman" panose="02020603050405020304" pitchFamily="18" charset="0"/>
                <a:ea typeface="Tahoma"/>
                <a:cs typeface="Times New Roman" panose="02020603050405020304" pitchFamily="18" charset="0"/>
                <a:sym typeface="Tahoma"/>
              </a:rPr>
              <a:t>Instead of repeating the entire data  stream, a shorter group of bits may be  appended to the end of each unit. </a:t>
            </a:r>
            <a:endParaRPr sz="1800" b="0" i="0" u="none" strike="noStrike" cap="none" dirty="0">
              <a:solidFill>
                <a:schemeClr val="dk1"/>
              </a:solidFill>
              <a:latin typeface="Times New Roman" panose="02020603050405020304" pitchFamily="18" charset="0"/>
              <a:ea typeface="Tahoma"/>
              <a:cs typeface="Times New Roman" panose="02020603050405020304" pitchFamily="18" charset="0"/>
              <a:sym typeface="Tahoma"/>
            </a:endParaRPr>
          </a:p>
          <a:p>
            <a:pPr marL="12065" marR="5080" lvl="0" indent="0" algn="just" rtl="0">
              <a:lnSpc>
                <a:spcPct val="100000"/>
              </a:lnSpc>
              <a:spcBef>
                <a:spcPts val="100"/>
              </a:spcBef>
              <a:spcAft>
                <a:spcPts val="0"/>
              </a:spcAft>
              <a:buNone/>
            </a:pPr>
            <a:endParaRPr sz="1800" b="0" i="0" u="none" strike="noStrike" cap="none" dirty="0">
              <a:solidFill>
                <a:schemeClr val="dk1"/>
              </a:solidFill>
              <a:latin typeface="Times New Roman" panose="02020603050405020304" pitchFamily="18" charset="0"/>
              <a:ea typeface="Tahoma"/>
              <a:cs typeface="Times New Roman" panose="02020603050405020304" pitchFamily="18" charset="0"/>
              <a:sym typeface="Tahoma"/>
            </a:endParaRPr>
          </a:p>
          <a:p>
            <a:pPr marL="354965" marR="5080" lvl="0" indent="-342900" algn="just" rtl="0">
              <a:lnSpc>
                <a:spcPct val="100000"/>
              </a:lnSpc>
              <a:spcBef>
                <a:spcPts val="100"/>
              </a:spcBef>
              <a:spcAft>
                <a:spcPts val="0"/>
              </a:spcAft>
              <a:buClr>
                <a:srgbClr val="00CCFF"/>
              </a:buClr>
              <a:buSzPts val="1794"/>
              <a:buFont typeface="Noto Sans Symbols"/>
              <a:buChar char="■"/>
            </a:pPr>
            <a:r>
              <a:rPr lang="en-US" sz="1800" b="0" i="0" u="none" strike="noStrike" cap="none" dirty="0">
                <a:solidFill>
                  <a:schemeClr val="dk1"/>
                </a:solidFill>
                <a:latin typeface="Times New Roman" panose="02020603050405020304" pitchFamily="18" charset="0"/>
                <a:ea typeface="Tahoma"/>
                <a:cs typeface="Times New Roman" panose="02020603050405020304" pitchFamily="18" charset="0"/>
                <a:sym typeface="Tahoma"/>
              </a:rPr>
              <a:t>This  technique is called Redundancy because  the extra bit are redundant to the  information. They are discarded as soon  as the accuracy of the transmission has  been determined.</a:t>
            </a:r>
          </a:p>
          <a:p>
            <a:pPr marL="354965" marR="5080" lvl="0" indent="-342900" algn="just" rtl="0">
              <a:lnSpc>
                <a:spcPct val="100000"/>
              </a:lnSpc>
              <a:spcBef>
                <a:spcPts val="100"/>
              </a:spcBef>
              <a:spcAft>
                <a:spcPts val="0"/>
              </a:spcAft>
              <a:buClr>
                <a:srgbClr val="00CCFF"/>
              </a:buClr>
              <a:buSzPts val="1794"/>
              <a:buFont typeface="Noto Sans Symbols"/>
              <a:buChar char="■"/>
            </a:pPr>
            <a:endParaRPr lang="en-US" sz="1800" b="0" i="0" u="none" strike="noStrike" cap="none" dirty="0">
              <a:solidFill>
                <a:schemeClr val="dk1"/>
              </a:solidFill>
              <a:latin typeface="Times New Roman" panose="02020603050405020304" pitchFamily="18" charset="0"/>
              <a:ea typeface="Tahoma"/>
              <a:cs typeface="Times New Roman" panose="02020603050405020304" pitchFamily="18" charset="0"/>
              <a:sym typeface="Tahoma"/>
            </a:endParaRPr>
          </a:p>
          <a:p>
            <a:pPr marL="12065" marR="1766570" lvl="0" indent="0" algn="l" rtl="0">
              <a:lnSpc>
                <a:spcPct val="100000"/>
              </a:lnSpc>
              <a:spcBef>
                <a:spcPts val="0"/>
              </a:spcBef>
              <a:spcAft>
                <a:spcPts val="0"/>
              </a:spcAft>
              <a:buNone/>
            </a:pPr>
            <a:r>
              <a:rPr lang="en-GB" sz="1600" b="0" i="0" u="none" strike="noStrike" cap="none" dirty="0">
                <a:solidFill>
                  <a:schemeClr val="dk1"/>
                </a:solidFill>
                <a:latin typeface="Times New Roman" pitchFamily="18" charset="0"/>
                <a:ea typeface="Tahoma"/>
                <a:cs typeface="Times New Roman" pitchFamily="18" charset="0"/>
                <a:sym typeface="Tahoma"/>
              </a:rPr>
              <a:t>There are basically four types of  redundancy checks. They are:</a:t>
            </a:r>
            <a:endParaRPr lang="en-GB" sz="1600" dirty="0">
              <a:latin typeface="Times New Roman" pitchFamily="18" charset="0"/>
              <a:cs typeface="Times New Roman" pitchFamily="18" charset="0"/>
            </a:endParaRPr>
          </a:p>
          <a:p>
            <a:pPr marL="0" marR="0" lvl="0" indent="0" algn="l" rtl="0">
              <a:lnSpc>
                <a:spcPct val="100000"/>
              </a:lnSpc>
              <a:spcBef>
                <a:spcPts val="55"/>
              </a:spcBef>
              <a:spcAft>
                <a:spcPts val="0"/>
              </a:spcAft>
              <a:buClr>
                <a:srgbClr val="00CCFF"/>
              </a:buClr>
              <a:buSzPts val="4450"/>
              <a:buFont typeface="Noto Sans Symbols"/>
              <a:buNone/>
            </a:pPr>
            <a:endParaRPr lang="en-GB" sz="1600" b="0" i="0" u="none" strike="noStrike" cap="none" dirty="0">
              <a:solidFill>
                <a:schemeClr val="dk1"/>
              </a:solidFill>
              <a:latin typeface="Times New Roman" pitchFamily="18" charset="0"/>
              <a:ea typeface="Tahoma"/>
              <a:cs typeface="Times New Roman" pitchFamily="18" charset="0"/>
              <a:sym typeface="Tahoma"/>
            </a:endParaRPr>
          </a:p>
          <a:p>
            <a:pPr marL="869314" marR="0" lvl="1" indent="-514349" algn="l" rtl="0">
              <a:lnSpc>
                <a:spcPct val="100000"/>
              </a:lnSpc>
              <a:spcBef>
                <a:spcPts val="0"/>
              </a:spcBef>
              <a:spcAft>
                <a:spcPts val="0"/>
              </a:spcAft>
              <a:buClr>
                <a:srgbClr val="FFFFFF"/>
              </a:buClr>
              <a:buSzPts val="3200"/>
              <a:buFont typeface="Arial"/>
              <a:buAutoNum type="arabicPeriod"/>
            </a:pPr>
            <a:r>
              <a:rPr lang="en-GB" sz="1600" b="0" i="0" u="none" strike="noStrike" cap="none" dirty="0">
                <a:solidFill>
                  <a:schemeClr val="dk1"/>
                </a:solidFill>
                <a:latin typeface="Times New Roman" pitchFamily="18" charset="0"/>
                <a:ea typeface="Tahoma"/>
                <a:cs typeface="Times New Roman" pitchFamily="18" charset="0"/>
                <a:sym typeface="Tahoma"/>
              </a:rPr>
              <a:t>1. VRC (Vertical Redundancy Check).</a:t>
            </a:r>
            <a:endParaRPr lang="en-GB" sz="1600" dirty="0">
              <a:latin typeface="Times New Roman" pitchFamily="18" charset="0"/>
              <a:cs typeface="Times New Roman" pitchFamily="18" charset="0"/>
            </a:endParaRPr>
          </a:p>
          <a:p>
            <a:pPr marL="869314" marR="0" lvl="1" indent="-514349" algn="l" rtl="0">
              <a:lnSpc>
                <a:spcPct val="100000"/>
              </a:lnSpc>
              <a:spcBef>
                <a:spcPts val="830"/>
              </a:spcBef>
              <a:spcAft>
                <a:spcPts val="0"/>
              </a:spcAft>
              <a:buClr>
                <a:srgbClr val="FFFFFF"/>
              </a:buClr>
              <a:buSzPts val="3200"/>
              <a:buFont typeface="Arial"/>
              <a:buAutoNum type="arabicPeriod"/>
            </a:pPr>
            <a:r>
              <a:rPr lang="en-GB" sz="1600" b="0" i="0" u="none" strike="noStrike" cap="none" dirty="0">
                <a:solidFill>
                  <a:schemeClr val="dk1"/>
                </a:solidFill>
                <a:latin typeface="Times New Roman" pitchFamily="18" charset="0"/>
                <a:ea typeface="Tahoma"/>
                <a:cs typeface="Times New Roman" pitchFamily="18" charset="0"/>
                <a:sym typeface="Tahoma"/>
              </a:rPr>
              <a:t>2. LRC (Longitudinal Redundancy Check).</a:t>
            </a:r>
          </a:p>
          <a:p>
            <a:pPr marL="869314" marR="0" lvl="1" indent="-514349" algn="l" rtl="0">
              <a:lnSpc>
                <a:spcPct val="100000"/>
              </a:lnSpc>
              <a:spcBef>
                <a:spcPts val="790"/>
              </a:spcBef>
              <a:spcAft>
                <a:spcPts val="0"/>
              </a:spcAft>
              <a:buClr>
                <a:srgbClr val="FFFFFF"/>
              </a:buClr>
              <a:buSzPts val="3200"/>
              <a:buFont typeface="Arial"/>
              <a:buAutoNum type="arabicPeriod"/>
            </a:pPr>
            <a:r>
              <a:rPr lang="en-GB" sz="1600" b="0" i="0" u="none" strike="noStrike" cap="none" dirty="0">
                <a:solidFill>
                  <a:schemeClr val="dk1"/>
                </a:solidFill>
                <a:latin typeface="Times New Roman" pitchFamily="18" charset="0"/>
                <a:ea typeface="Tahoma"/>
                <a:cs typeface="Times New Roman" pitchFamily="18" charset="0"/>
                <a:sym typeface="Tahoma"/>
              </a:rPr>
              <a:t>3. CRC (Cyclical Redundancy Check).</a:t>
            </a:r>
            <a:endParaRPr lang="en-GB" sz="1600" dirty="0">
              <a:latin typeface="Times New Roman" pitchFamily="18" charset="0"/>
              <a:cs typeface="Times New Roman" pitchFamily="18" charset="0"/>
            </a:endParaRPr>
          </a:p>
          <a:p>
            <a:pPr marL="869314" marR="0" lvl="1" indent="-514349" algn="l" rtl="0">
              <a:lnSpc>
                <a:spcPct val="100000"/>
              </a:lnSpc>
              <a:spcBef>
                <a:spcPts val="790"/>
              </a:spcBef>
              <a:spcAft>
                <a:spcPts val="0"/>
              </a:spcAft>
              <a:buClr>
                <a:srgbClr val="FFFFFF"/>
              </a:buClr>
              <a:buSzPts val="3200"/>
              <a:buFont typeface="Arial"/>
              <a:buAutoNum type="arabicPeriod"/>
            </a:pPr>
            <a:r>
              <a:rPr lang="en-GB" sz="1600" b="0" i="0" u="none" strike="noStrike" cap="none" dirty="0">
                <a:solidFill>
                  <a:schemeClr val="dk1"/>
                </a:solidFill>
                <a:latin typeface="Times New Roman" pitchFamily="18" charset="0"/>
                <a:ea typeface="Tahoma"/>
                <a:cs typeface="Times New Roman" pitchFamily="18" charset="0"/>
                <a:sym typeface="Tahoma"/>
              </a:rPr>
              <a:t>4. Checksum</a:t>
            </a:r>
          </a:p>
          <a:p>
            <a:pPr marL="354965" marR="5080" lvl="0" indent="-342900" algn="just" rtl="0">
              <a:lnSpc>
                <a:spcPct val="100000"/>
              </a:lnSpc>
              <a:spcBef>
                <a:spcPts val="100"/>
              </a:spcBef>
              <a:spcAft>
                <a:spcPts val="0"/>
              </a:spcAft>
              <a:buClr>
                <a:srgbClr val="00CCFF"/>
              </a:buClr>
              <a:buSzPts val="1794"/>
              <a:buFont typeface="Noto Sans Symbols"/>
              <a:buChar char="■"/>
            </a:pPr>
            <a:endParaRPr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6102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pic>
        <p:nvPicPr>
          <p:cNvPr id="178" name="Google Shape;178;p6"/>
          <p:cNvPicPr preferRelativeResize="0"/>
          <p:nvPr/>
        </p:nvPicPr>
        <p:blipFill rotWithShape="1">
          <a:blip r:embed="rId3">
            <a:alphaModFix/>
          </a:blip>
          <a:srcRect/>
          <a:stretch/>
        </p:blipFill>
        <p:spPr>
          <a:xfrm>
            <a:off x="686406" y="1161143"/>
            <a:ext cx="7604881" cy="4785179"/>
          </a:xfrm>
          <a:prstGeom prst="rect">
            <a:avLst/>
          </a:prstGeom>
          <a:noFill/>
          <a:ln>
            <a:noFill/>
          </a:ln>
        </p:spPr>
      </p:pic>
      <p:sp>
        <p:nvSpPr>
          <p:cNvPr id="179" name="Google Shape;179;p6"/>
          <p:cNvSpPr/>
          <p:nvPr/>
        </p:nvSpPr>
        <p:spPr>
          <a:xfrm>
            <a:off x="99567" y="110396"/>
            <a:ext cx="4929633" cy="581302"/>
          </a:xfrm>
          <a:prstGeom prst="rect">
            <a:avLst/>
          </a:prstGeom>
          <a:noFill/>
          <a:ln>
            <a:noFill/>
          </a:ln>
        </p:spPr>
        <p:txBody>
          <a:bodyPr spcFirstLastPara="1" wrap="square" lIns="89550" tIns="44000" rIns="89550" bIns="44000" anchor="t" anchorCtr="0">
            <a:spAutoFit/>
          </a:bodyPr>
          <a:lstStyle/>
          <a:p>
            <a:pPr marL="0" marR="0" lvl="0" indent="0" algn="l" rtl="0">
              <a:lnSpc>
                <a:spcPct val="100000"/>
              </a:lnSpc>
              <a:spcBef>
                <a:spcPts val="0"/>
              </a:spcBef>
              <a:spcAft>
                <a:spcPts val="0"/>
              </a:spcAft>
              <a:buNone/>
            </a:pPr>
            <a:r>
              <a:rPr lang="en-US" sz="3200" b="1" i="0" u="none" strike="noStrike" cap="none" dirty="0">
                <a:solidFill>
                  <a:schemeClr val="tx1"/>
                </a:solidFill>
                <a:latin typeface="Times New Roman"/>
                <a:ea typeface="Times New Roman"/>
                <a:cs typeface="Times New Roman"/>
                <a:sym typeface="Times New Roman"/>
              </a:rPr>
              <a:t>Redundancy Checks</a:t>
            </a:r>
            <a:endParaRPr sz="3200" dirty="0">
              <a:solidFill>
                <a:schemeClr val="tx1"/>
              </a:solidFill>
            </a:endParaRPr>
          </a:p>
        </p:txBody>
      </p:sp>
      <p:sp>
        <p:nvSpPr>
          <p:cNvPr id="2" name="Text Box 4">
            <a:extLst>
              <a:ext uri="{FF2B5EF4-FFF2-40B4-BE49-F238E27FC236}">
                <a16:creationId xmlns:a16="http://schemas.microsoft.com/office/drawing/2014/main" id="{C597F6B8-AB7D-EA6B-E099-0F467D3BCA8C}"/>
              </a:ext>
            </a:extLst>
          </p:cNvPr>
          <p:cNvSpPr txBox="1">
            <a:spLocks noChangeArrowheads="1"/>
          </p:cNvSpPr>
          <p:nvPr/>
        </p:nvSpPr>
        <p:spPr bwMode="auto">
          <a:xfrm>
            <a:off x="3113699" y="6273225"/>
            <a:ext cx="278634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600" i="0" baseline="0" dirty="0">
                <a:solidFill>
                  <a:schemeClr val="tx1"/>
                </a:solidFill>
                <a:latin typeface="Times New Roman" panose="02020603050405020304" pitchFamily="18" charset="0"/>
                <a:cs typeface="Times New Roman" panose="02020603050405020304" pitchFamily="18" charset="0"/>
              </a:rPr>
              <a:t>Figure 4  </a:t>
            </a:r>
            <a:r>
              <a:rPr lang="en-US" sz="1600" i="0" u="none" strike="noStrike" cap="none" dirty="0">
                <a:solidFill>
                  <a:schemeClr val="tx1"/>
                </a:solidFill>
                <a:latin typeface="Times New Roman"/>
                <a:ea typeface="Times New Roman"/>
                <a:cs typeface="Times New Roman"/>
                <a:sym typeface="Times New Roman"/>
              </a:rPr>
              <a:t>Redundancy Example</a:t>
            </a:r>
            <a:endParaRPr lang="en-US" sz="1600" dirty="0">
              <a:solidFill>
                <a:schemeClr val="tx1"/>
              </a:solidFill>
            </a:endParaRPr>
          </a:p>
          <a:p>
            <a:pPr algn="ctr"/>
            <a:endParaRPr lang="en-US" sz="1600" i="0" u="none" strike="noStrike" cap="none" dirty="0">
              <a:solidFill>
                <a:schemeClr val="tx1"/>
              </a:solidFill>
              <a:latin typeface="Times New Roman" pitchFamily="18" charset="0"/>
              <a:ea typeface="Arial Black"/>
              <a:cs typeface="Times New Roman" pitchFamily="18" charset="0"/>
              <a:sym typeface="Arial Black"/>
            </a:endParaRPr>
          </a:p>
          <a:p>
            <a:pPr algn="ctr"/>
            <a:endParaRPr lang="en-US" altLang="en-US" sz="1600" baseline="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92383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pic>
        <p:nvPicPr>
          <p:cNvPr id="184" name="Google Shape;184;p7"/>
          <p:cNvPicPr preferRelativeResize="0"/>
          <p:nvPr/>
        </p:nvPicPr>
        <p:blipFill rotWithShape="1">
          <a:blip r:embed="rId3">
            <a:alphaModFix/>
          </a:blip>
          <a:srcRect/>
          <a:stretch/>
        </p:blipFill>
        <p:spPr>
          <a:xfrm>
            <a:off x="447525" y="2710846"/>
            <a:ext cx="8218714" cy="1507369"/>
          </a:xfrm>
          <a:prstGeom prst="rect">
            <a:avLst/>
          </a:prstGeom>
          <a:noFill/>
          <a:ln>
            <a:noFill/>
          </a:ln>
        </p:spPr>
      </p:pic>
      <p:sp>
        <p:nvSpPr>
          <p:cNvPr id="185" name="Google Shape;185;p7"/>
          <p:cNvSpPr txBox="1"/>
          <p:nvPr/>
        </p:nvSpPr>
        <p:spPr>
          <a:xfrm>
            <a:off x="545034" y="1679424"/>
            <a:ext cx="8396589" cy="368383"/>
          </a:xfrm>
          <a:prstGeom prst="rect">
            <a:avLst/>
          </a:prstGeom>
          <a:noFill/>
          <a:ln>
            <a:noFill/>
          </a:ln>
        </p:spPr>
        <p:txBody>
          <a:bodyPr spcFirstLastPara="1" wrap="square" lIns="90500" tIns="45250" rIns="90500" bIns="45250" anchor="t" anchorCtr="0">
            <a:spAutoFit/>
          </a:bodyPr>
          <a:lstStyle/>
          <a:p>
            <a:pPr marL="0" marR="0" lvl="0" indent="0" algn="ctr" rtl="0">
              <a:lnSpc>
                <a:spcPct val="100000"/>
              </a:lnSpc>
              <a:spcBef>
                <a:spcPts val="0"/>
              </a:spcBef>
              <a:spcAft>
                <a:spcPts val="0"/>
              </a:spcAft>
              <a:buNone/>
            </a:pPr>
            <a:r>
              <a:rPr lang="en-US" sz="1800" b="1" i="0" u="none" strike="noStrike" cap="none" dirty="0">
                <a:solidFill>
                  <a:schemeClr val="tx1"/>
                </a:solidFill>
                <a:latin typeface="Times New Roman" pitchFamily="18" charset="0"/>
                <a:cs typeface="Times New Roman" pitchFamily="18" charset="0"/>
                <a:sym typeface="Arial"/>
              </a:rPr>
              <a:t>Four types of redundancy checks are used  in data communications</a:t>
            </a:r>
            <a:endParaRPr sz="1800" dirty="0">
              <a:solidFill>
                <a:schemeClr val="tx1"/>
              </a:solidFill>
              <a:latin typeface="Times New Roman" pitchFamily="18" charset="0"/>
              <a:cs typeface="Times New Roman" pitchFamily="18" charset="0"/>
            </a:endParaRPr>
          </a:p>
        </p:txBody>
      </p:sp>
      <p:sp>
        <p:nvSpPr>
          <p:cNvPr id="2" name="Text Box 4">
            <a:extLst>
              <a:ext uri="{FF2B5EF4-FFF2-40B4-BE49-F238E27FC236}">
                <a16:creationId xmlns:a16="http://schemas.microsoft.com/office/drawing/2014/main" id="{B6E6E52D-F604-333D-F6BA-EC207B7B50C7}"/>
              </a:ext>
            </a:extLst>
          </p:cNvPr>
          <p:cNvSpPr txBox="1">
            <a:spLocks noChangeArrowheads="1"/>
          </p:cNvSpPr>
          <p:nvPr/>
        </p:nvSpPr>
        <p:spPr bwMode="auto">
          <a:xfrm>
            <a:off x="3177026" y="6273225"/>
            <a:ext cx="265970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600" i="0" baseline="0" dirty="0">
                <a:solidFill>
                  <a:schemeClr val="tx1"/>
                </a:solidFill>
                <a:latin typeface="Times New Roman" panose="02020603050405020304" pitchFamily="18" charset="0"/>
                <a:cs typeface="Times New Roman" panose="02020603050405020304" pitchFamily="18" charset="0"/>
              </a:rPr>
              <a:t>Figure 5  </a:t>
            </a:r>
            <a:r>
              <a:rPr lang="en-US" sz="1600" i="0" u="none" strike="noStrike" cap="none" dirty="0">
                <a:solidFill>
                  <a:schemeClr val="tx1"/>
                </a:solidFill>
                <a:latin typeface="Times New Roman"/>
                <a:ea typeface="Times New Roman"/>
                <a:cs typeface="Times New Roman"/>
                <a:sym typeface="Times New Roman"/>
              </a:rPr>
              <a:t>Redundancy Checks</a:t>
            </a:r>
            <a:endParaRPr lang="en-US" sz="1600" dirty="0">
              <a:solidFill>
                <a:schemeClr val="tx1"/>
              </a:solidFill>
            </a:endParaRPr>
          </a:p>
          <a:p>
            <a:pPr algn="ctr"/>
            <a:endParaRPr lang="en-US" sz="1600" i="0" u="none" strike="noStrike" cap="none" dirty="0">
              <a:solidFill>
                <a:schemeClr val="tx1"/>
              </a:solidFill>
              <a:latin typeface="Times New Roman" pitchFamily="18" charset="0"/>
              <a:ea typeface="Arial Black"/>
              <a:cs typeface="Times New Roman" pitchFamily="18" charset="0"/>
              <a:sym typeface="Arial Black"/>
            </a:endParaRPr>
          </a:p>
          <a:p>
            <a:pPr algn="ctr"/>
            <a:endParaRPr lang="en-US" altLang="en-US" sz="1600" baseline="0" dirty="0">
              <a:solidFill>
                <a:schemeClr val="tx1"/>
              </a:solidFill>
              <a:latin typeface="Times New Roman" panose="02020603050405020304" pitchFamily="18" charset="0"/>
              <a:cs typeface="Times New Roman" panose="02020603050405020304" pitchFamily="18" charset="0"/>
            </a:endParaRPr>
          </a:p>
        </p:txBody>
      </p:sp>
      <p:sp>
        <p:nvSpPr>
          <p:cNvPr id="3" name="Google Shape;179;p6">
            <a:extLst>
              <a:ext uri="{FF2B5EF4-FFF2-40B4-BE49-F238E27FC236}">
                <a16:creationId xmlns:a16="http://schemas.microsoft.com/office/drawing/2014/main" id="{945A35E0-D556-D3FB-8199-E0A4689809FF}"/>
              </a:ext>
            </a:extLst>
          </p:cNvPr>
          <p:cNvSpPr/>
          <p:nvPr/>
        </p:nvSpPr>
        <p:spPr>
          <a:xfrm>
            <a:off x="110997" y="178976"/>
            <a:ext cx="4929633" cy="581302"/>
          </a:xfrm>
          <a:prstGeom prst="rect">
            <a:avLst/>
          </a:prstGeom>
          <a:noFill/>
          <a:ln>
            <a:noFill/>
          </a:ln>
        </p:spPr>
        <p:txBody>
          <a:bodyPr spcFirstLastPara="1" wrap="square" lIns="89550" tIns="44000" rIns="89550" bIns="44000" anchor="t" anchorCtr="0">
            <a:spAutoFit/>
          </a:bodyPr>
          <a:lstStyle/>
          <a:p>
            <a:pPr marL="0" marR="0" lvl="0" indent="0" algn="l" rtl="0">
              <a:lnSpc>
                <a:spcPct val="100000"/>
              </a:lnSpc>
              <a:spcBef>
                <a:spcPts val="0"/>
              </a:spcBef>
              <a:spcAft>
                <a:spcPts val="0"/>
              </a:spcAft>
              <a:buNone/>
            </a:pPr>
            <a:r>
              <a:rPr lang="en-US" sz="3200" b="1" i="0" u="none" strike="noStrike" cap="none" dirty="0">
                <a:solidFill>
                  <a:schemeClr val="tx1"/>
                </a:solidFill>
                <a:latin typeface="Times New Roman"/>
                <a:ea typeface="Times New Roman"/>
                <a:cs typeface="Times New Roman"/>
                <a:sym typeface="Times New Roman"/>
              </a:rPr>
              <a:t>Redundancy Checks</a:t>
            </a:r>
            <a:endParaRPr sz="3200" dirty="0">
              <a:solidFill>
                <a:schemeClr val="tx1"/>
              </a:solidFill>
            </a:endParaRPr>
          </a:p>
        </p:txBody>
      </p:sp>
    </p:spTree>
    <p:extLst>
      <p:ext uri="{BB962C8B-B14F-4D97-AF65-F5344CB8AC3E}">
        <p14:creationId xmlns:p14="http://schemas.microsoft.com/office/powerpoint/2010/main" val="1023521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5"/>
                                        </p:tgtEl>
                                        <p:attrNameLst>
                                          <p:attrName>style.visibility</p:attrName>
                                        </p:attrNameLst>
                                      </p:cBhvr>
                                      <p:to>
                                        <p:strVal val="visible"/>
                                      </p:to>
                                    </p:set>
                                    <p:animEffect transition="in" filter="fade">
                                      <p:cBhvr>
                                        <p:cTn id="7" dur="80"/>
                                        <p:tgtEl>
                                          <p:spTgt spid="18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42"/>
          <p:cNvSpPr txBox="1"/>
          <p:nvPr/>
        </p:nvSpPr>
        <p:spPr>
          <a:xfrm>
            <a:off x="-1738249" y="202921"/>
            <a:ext cx="9144000" cy="518091"/>
          </a:xfrm>
          <a:prstGeom prst="rect">
            <a:avLst/>
          </a:prstGeom>
          <a:noFill/>
          <a:ln>
            <a:noFill/>
          </a:ln>
        </p:spPr>
        <p:txBody>
          <a:bodyPr spcFirstLastPara="1" wrap="square" lIns="0" tIns="12700" rIns="0" bIns="0" anchor="ctr" anchorCtr="0">
            <a:spAutoFit/>
          </a:bodyPr>
          <a:lstStyle/>
          <a:p>
            <a:pPr marL="12700" marR="5080" indent="1831339" algn="just">
              <a:spcBef>
                <a:spcPts val="100"/>
              </a:spcBef>
              <a:buClr>
                <a:schemeClr val="dk1"/>
              </a:buClr>
              <a:buSzPts val="1800"/>
              <a:buFont typeface="Times New Roman"/>
              <a:buNone/>
            </a:pPr>
            <a:r>
              <a:rPr lang="en-US" sz="3200" b="1" i="0" u="none" strike="noStrike" cap="none" dirty="0">
                <a:solidFill>
                  <a:schemeClr val="dk1"/>
                </a:solidFill>
                <a:latin typeface="Times New Roman" pitchFamily="18" charset="0"/>
                <a:ea typeface="Arial Black"/>
                <a:cs typeface="Times New Roman" pitchFamily="18" charset="0"/>
                <a:sym typeface="Arial Black"/>
              </a:rPr>
              <a:t>Vertical Redundancy Check</a:t>
            </a:r>
            <a:endParaRPr lang="en-US" sz="3200" b="1" dirty="0">
              <a:latin typeface="Times New Roman" pitchFamily="18" charset="0"/>
              <a:cs typeface="Times New Roman" pitchFamily="18" charset="0"/>
            </a:endParaRPr>
          </a:p>
        </p:txBody>
      </p:sp>
      <p:sp>
        <p:nvSpPr>
          <p:cNvPr id="116" name="Google Shape;116;p42"/>
          <p:cNvSpPr txBox="1"/>
          <p:nvPr/>
        </p:nvSpPr>
        <p:spPr>
          <a:xfrm>
            <a:off x="568958" y="1367789"/>
            <a:ext cx="7923531" cy="1346636"/>
          </a:xfrm>
          <a:prstGeom prst="rect">
            <a:avLst/>
          </a:prstGeom>
          <a:noFill/>
          <a:ln>
            <a:noFill/>
          </a:ln>
        </p:spPr>
        <p:txBody>
          <a:bodyPr spcFirstLastPara="1" wrap="square" lIns="0" tIns="66025" rIns="0" bIns="0" anchor="t" anchorCtr="0">
            <a:spAutoFit/>
          </a:bodyPr>
          <a:lstStyle/>
          <a:p>
            <a:pPr marL="298450" marR="0" lvl="0" indent="-285750" algn="just" rtl="0">
              <a:lnSpc>
                <a:spcPct val="100000"/>
              </a:lnSpc>
              <a:spcBef>
                <a:spcPts val="0"/>
              </a:spcBef>
              <a:spcAft>
                <a:spcPts val="0"/>
              </a:spcAft>
              <a:buFont typeface="Arial" pitchFamily="34" charset="0"/>
              <a:buChar char="•"/>
            </a:pPr>
            <a:r>
              <a:rPr lang="en-US" sz="1800" b="0" i="0" u="none" strike="noStrike" cap="none" dirty="0">
                <a:solidFill>
                  <a:schemeClr val="dk1"/>
                </a:solidFill>
                <a:latin typeface="Times New Roman" pitchFamily="18" charset="0"/>
                <a:cs typeface="Times New Roman" pitchFamily="18" charset="0"/>
                <a:sym typeface="Arial"/>
              </a:rPr>
              <a:t>It is also known as parity check</a:t>
            </a:r>
            <a:endParaRPr sz="1800" b="0" i="0" u="none" strike="noStrike" cap="none" dirty="0">
              <a:solidFill>
                <a:schemeClr val="dk1"/>
              </a:solidFill>
              <a:latin typeface="Times New Roman" pitchFamily="18" charset="0"/>
              <a:cs typeface="Times New Roman" pitchFamily="18" charset="0"/>
              <a:sym typeface="Arial"/>
            </a:endParaRPr>
          </a:p>
          <a:p>
            <a:pPr marL="298450" marR="10160" lvl="0" indent="-285750" algn="just" rtl="0">
              <a:lnSpc>
                <a:spcPct val="107812"/>
              </a:lnSpc>
              <a:spcBef>
                <a:spcPts val="860"/>
              </a:spcBef>
              <a:spcAft>
                <a:spcPts val="0"/>
              </a:spcAft>
              <a:buFont typeface="Arial" pitchFamily="34" charset="0"/>
              <a:buChar char="•"/>
            </a:pPr>
            <a:r>
              <a:rPr lang="en-US" sz="1800" b="0" i="0" u="none" strike="noStrike" cap="none" dirty="0">
                <a:solidFill>
                  <a:schemeClr val="dk1"/>
                </a:solidFill>
                <a:latin typeface="Times New Roman" pitchFamily="18" charset="0"/>
                <a:cs typeface="Times New Roman" pitchFamily="18" charset="0"/>
                <a:sym typeface="Arial"/>
              </a:rPr>
              <a:t>It is least expensive mechanism for error  detection</a:t>
            </a:r>
            <a:endParaRPr sz="1800" b="0" i="0" u="none" strike="noStrike" cap="none" dirty="0">
              <a:solidFill>
                <a:schemeClr val="dk1"/>
              </a:solidFill>
              <a:latin typeface="Times New Roman" pitchFamily="18" charset="0"/>
              <a:cs typeface="Times New Roman" pitchFamily="18" charset="0"/>
              <a:sym typeface="Arial"/>
            </a:endParaRPr>
          </a:p>
          <a:p>
            <a:pPr marL="298450" marR="5080" lvl="0" indent="-285750" algn="just" rtl="0">
              <a:lnSpc>
                <a:spcPct val="89900"/>
              </a:lnSpc>
              <a:spcBef>
                <a:spcPts val="745"/>
              </a:spcBef>
              <a:spcAft>
                <a:spcPts val="0"/>
              </a:spcAft>
              <a:buFont typeface="Arial" pitchFamily="34" charset="0"/>
              <a:buChar char="•"/>
            </a:pPr>
            <a:r>
              <a:rPr lang="en-US" sz="1800" b="0" i="0" u="none" strike="noStrike" cap="none" dirty="0">
                <a:solidFill>
                  <a:schemeClr val="dk1"/>
                </a:solidFill>
                <a:latin typeface="Times New Roman" pitchFamily="18" charset="0"/>
                <a:cs typeface="Times New Roman" pitchFamily="18" charset="0"/>
                <a:sym typeface="Arial"/>
              </a:rPr>
              <a:t>In this technique, the redundant bit called  parity bit is appended to every data unit  so that the total number of 1s in the unit  becomes even (including parity bit)</a:t>
            </a:r>
            <a:endParaRPr sz="1800" b="0" i="0" u="none" strike="noStrike" cap="none" dirty="0">
              <a:solidFill>
                <a:schemeClr val="dk1"/>
              </a:solidFill>
              <a:latin typeface="Times New Roman" pitchFamily="18" charset="0"/>
              <a:cs typeface="Times New Roman" pitchFamily="18" charset="0"/>
              <a:sym typeface="Arial"/>
            </a:endParaRPr>
          </a:p>
        </p:txBody>
      </p:sp>
    </p:spTree>
    <p:extLst>
      <p:ext uri="{BB962C8B-B14F-4D97-AF65-F5344CB8AC3E}">
        <p14:creationId xmlns:p14="http://schemas.microsoft.com/office/powerpoint/2010/main" val="10354984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4" name="Google Shape;124;p43"/>
          <p:cNvSpPr txBox="1"/>
          <p:nvPr/>
        </p:nvSpPr>
        <p:spPr>
          <a:xfrm>
            <a:off x="-1853045" y="260732"/>
            <a:ext cx="8977745" cy="518091"/>
          </a:xfrm>
          <a:prstGeom prst="rect">
            <a:avLst/>
          </a:prstGeom>
          <a:noFill/>
          <a:ln>
            <a:noFill/>
          </a:ln>
        </p:spPr>
        <p:txBody>
          <a:bodyPr spcFirstLastPara="1" wrap="square" lIns="0" tIns="12700" rIns="0" bIns="0" anchor="ctr" anchorCtr="0">
            <a:spAutoFit/>
          </a:bodyPr>
          <a:lstStyle/>
          <a:p>
            <a:pPr marL="12700" marR="5080" lvl="0" indent="1831339" algn="just" rtl="0">
              <a:lnSpc>
                <a:spcPct val="100000"/>
              </a:lnSpc>
              <a:spcBef>
                <a:spcPts val="100"/>
              </a:spcBef>
              <a:spcAft>
                <a:spcPts val="0"/>
              </a:spcAft>
              <a:buClr>
                <a:schemeClr val="dk1"/>
              </a:buClr>
              <a:buSzPts val="1800"/>
              <a:buFont typeface="Times New Roman"/>
              <a:buNone/>
            </a:pPr>
            <a:r>
              <a:rPr lang="en-US" sz="3200" b="1" i="0" u="none" strike="noStrike" cap="none" dirty="0">
                <a:solidFill>
                  <a:schemeClr val="dk1"/>
                </a:solidFill>
                <a:latin typeface="Times New Roman" pitchFamily="18" charset="0"/>
                <a:ea typeface="Arial Black"/>
                <a:cs typeface="Times New Roman" pitchFamily="18" charset="0"/>
                <a:sym typeface="Arial Black"/>
              </a:rPr>
              <a:t>Vertical Redundancy Check</a:t>
            </a:r>
          </a:p>
        </p:txBody>
      </p:sp>
      <p:grpSp>
        <p:nvGrpSpPr>
          <p:cNvPr id="125" name="Google Shape;125;p43"/>
          <p:cNvGrpSpPr/>
          <p:nvPr/>
        </p:nvGrpSpPr>
        <p:grpSpPr>
          <a:xfrm>
            <a:off x="990600" y="3048000"/>
            <a:ext cx="2286000" cy="1676400"/>
            <a:chOff x="990600" y="3048000"/>
            <a:chExt cx="2286000" cy="1676400"/>
          </a:xfrm>
        </p:grpSpPr>
        <p:sp>
          <p:nvSpPr>
            <p:cNvPr id="126" name="Google Shape;126;p43"/>
            <p:cNvSpPr/>
            <p:nvPr/>
          </p:nvSpPr>
          <p:spPr>
            <a:xfrm>
              <a:off x="990600" y="3048000"/>
              <a:ext cx="2286000" cy="1676400"/>
            </a:xfrm>
            <a:custGeom>
              <a:avLst/>
              <a:gdLst/>
              <a:ahLst/>
              <a:cxnLst/>
              <a:rect l="l" t="t" r="r" b="b"/>
              <a:pathLst>
                <a:path w="2286000" h="1676400" extrusionOk="0">
                  <a:moveTo>
                    <a:pt x="2286000" y="0"/>
                  </a:moveTo>
                  <a:lnTo>
                    <a:pt x="0" y="0"/>
                  </a:lnTo>
                  <a:lnTo>
                    <a:pt x="0" y="1676400"/>
                  </a:lnTo>
                  <a:lnTo>
                    <a:pt x="2286000" y="1676400"/>
                  </a:lnTo>
                  <a:close/>
                </a:path>
              </a:pathLst>
            </a:custGeom>
            <a:solidFill>
              <a:srgbClr val="009898"/>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127" name="Google Shape;127;p43"/>
            <p:cNvSpPr/>
            <p:nvPr/>
          </p:nvSpPr>
          <p:spPr>
            <a:xfrm>
              <a:off x="990600" y="3048000"/>
              <a:ext cx="2286000" cy="1676400"/>
            </a:xfrm>
            <a:custGeom>
              <a:avLst/>
              <a:gdLst/>
              <a:ahLst/>
              <a:cxnLst/>
              <a:rect l="l" t="t" r="r" b="b"/>
              <a:pathLst>
                <a:path w="2286000" h="1676400" extrusionOk="0">
                  <a:moveTo>
                    <a:pt x="1143000" y="1676400"/>
                  </a:moveTo>
                  <a:lnTo>
                    <a:pt x="0" y="1676400"/>
                  </a:lnTo>
                  <a:lnTo>
                    <a:pt x="0" y="0"/>
                  </a:lnTo>
                  <a:lnTo>
                    <a:pt x="2286000" y="0"/>
                  </a:lnTo>
                  <a:lnTo>
                    <a:pt x="2286000" y="1676400"/>
                  </a:lnTo>
                  <a:lnTo>
                    <a:pt x="1143000" y="1676400"/>
                  </a:lnTo>
                  <a:close/>
                </a:path>
              </a:pathLst>
            </a:custGeom>
            <a:noFill/>
            <a:ln w="95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grpSp>
      <p:sp>
        <p:nvSpPr>
          <p:cNvPr id="128" name="Google Shape;128;p43"/>
          <p:cNvSpPr txBox="1"/>
          <p:nvPr/>
        </p:nvSpPr>
        <p:spPr>
          <a:xfrm>
            <a:off x="990600" y="3048000"/>
            <a:ext cx="2286000" cy="1600438"/>
          </a:xfrm>
          <a:prstGeom prst="rect">
            <a:avLst/>
          </a:prstGeom>
          <a:noFill/>
          <a:ln>
            <a:noFill/>
          </a:ln>
        </p:spPr>
        <p:txBody>
          <a:bodyPr spcFirstLastPara="1" wrap="square" lIns="0" tIns="106675" rIns="0" bIns="0" anchor="t" anchorCtr="0">
            <a:spAutoFit/>
          </a:bodyPr>
          <a:lstStyle/>
          <a:p>
            <a:pPr marL="635" marR="0" lvl="0" indent="0" algn="ctr" rtl="0">
              <a:lnSpc>
                <a:spcPct val="100000"/>
              </a:lnSpc>
              <a:spcBef>
                <a:spcPts val="0"/>
              </a:spcBef>
              <a:spcAft>
                <a:spcPts val="0"/>
              </a:spcAft>
              <a:buNone/>
            </a:pPr>
            <a:r>
              <a:rPr lang="en-US" sz="2400" b="0" i="0" u="none" strike="noStrike" cap="none" dirty="0">
                <a:solidFill>
                  <a:schemeClr val="dk1"/>
                </a:solidFill>
                <a:latin typeface="Times New Roman"/>
                <a:ea typeface="Times New Roman"/>
                <a:cs typeface="Times New Roman"/>
                <a:sym typeface="Times New Roman"/>
              </a:rPr>
              <a:t>Checking function</a:t>
            </a:r>
            <a:endParaRPr sz="24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5"/>
              </a:spcBef>
              <a:spcAft>
                <a:spcPts val="0"/>
              </a:spcAft>
              <a:buNone/>
            </a:pPr>
            <a:endParaRPr sz="2500" b="0" i="0" u="none" strike="noStrike" cap="none" dirty="0">
              <a:solidFill>
                <a:schemeClr val="dk1"/>
              </a:solidFill>
              <a:latin typeface="Times New Roman"/>
              <a:ea typeface="Times New Roman"/>
              <a:cs typeface="Times New Roman"/>
              <a:sym typeface="Times New Roman"/>
            </a:endParaRPr>
          </a:p>
          <a:p>
            <a:pPr marL="180340" marR="248284" lvl="0" indent="0" algn="ctr" rtl="0">
              <a:lnSpc>
                <a:spcPct val="100000"/>
              </a:lnSpc>
              <a:spcBef>
                <a:spcPts val="0"/>
              </a:spcBef>
              <a:spcAft>
                <a:spcPts val="0"/>
              </a:spcAft>
              <a:buNone/>
            </a:pPr>
            <a:r>
              <a:rPr lang="en-US" sz="2400" b="0" i="0" u="none" strike="noStrike" cap="none" dirty="0">
                <a:solidFill>
                  <a:schemeClr val="dk1"/>
                </a:solidFill>
                <a:latin typeface="Times New Roman"/>
                <a:ea typeface="Times New Roman"/>
                <a:cs typeface="Times New Roman"/>
                <a:sym typeface="Times New Roman"/>
              </a:rPr>
              <a:t>Is total number  of	1s even ?</a:t>
            </a:r>
            <a:endParaRPr sz="2400" b="0" i="0" u="none" strike="noStrike" cap="none" dirty="0">
              <a:solidFill>
                <a:schemeClr val="dk1"/>
              </a:solidFill>
              <a:latin typeface="Times New Roman"/>
              <a:ea typeface="Times New Roman"/>
              <a:cs typeface="Times New Roman"/>
              <a:sym typeface="Times New Roman"/>
            </a:endParaRPr>
          </a:p>
        </p:txBody>
      </p:sp>
      <p:sp>
        <p:nvSpPr>
          <p:cNvPr id="129" name="Google Shape;129;p43"/>
          <p:cNvSpPr txBox="1"/>
          <p:nvPr/>
        </p:nvSpPr>
        <p:spPr>
          <a:xfrm>
            <a:off x="1525269" y="5063490"/>
            <a:ext cx="111061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0" i="0" u="none" strike="noStrike" cap="none">
                <a:solidFill>
                  <a:schemeClr val="dk1"/>
                </a:solidFill>
                <a:latin typeface="Times New Roman"/>
                <a:ea typeface="Times New Roman"/>
                <a:cs typeface="Times New Roman"/>
                <a:sym typeface="Times New Roman"/>
              </a:rPr>
              <a:t>Receiver</a:t>
            </a:r>
            <a:endParaRPr sz="2400" b="0" i="0" u="none" strike="noStrike" cap="none">
              <a:solidFill>
                <a:schemeClr val="dk1"/>
              </a:solidFill>
              <a:latin typeface="Times New Roman"/>
              <a:ea typeface="Times New Roman"/>
              <a:cs typeface="Times New Roman"/>
              <a:sym typeface="Times New Roman"/>
            </a:endParaRPr>
          </a:p>
        </p:txBody>
      </p:sp>
      <p:grpSp>
        <p:nvGrpSpPr>
          <p:cNvPr id="130" name="Google Shape;130;p43"/>
          <p:cNvGrpSpPr/>
          <p:nvPr/>
        </p:nvGrpSpPr>
        <p:grpSpPr>
          <a:xfrm>
            <a:off x="3962400" y="3733800"/>
            <a:ext cx="1676400" cy="457200"/>
            <a:chOff x="3962400" y="3733800"/>
            <a:chExt cx="1676400" cy="457200"/>
          </a:xfrm>
        </p:grpSpPr>
        <p:sp>
          <p:nvSpPr>
            <p:cNvPr id="131" name="Google Shape;131;p43"/>
            <p:cNvSpPr/>
            <p:nvPr/>
          </p:nvSpPr>
          <p:spPr>
            <a:xfrm>
              <a:off x="3962400" y="3733800"/>
              <a:ext cx="1676400" cy="457200"/>
            </a:xfrm>
            <a:custGeom>
              <a:avLst/>
              <a:gdLst/>
              <a:ahLst/>
              <a:cxnLst/>
              <a:rect l="l" t="t" r="r" b="b"/>
              <a:pathLst>
                <a:path w="1676400" h="457200" extrusionOk="0">
                  <a:moveTo>
                    <a:pt x="1676400" y="0"/>
                  </a:moveTo>
                  <a:lnTo>
                    <a:pt x="0" y="0"/>
                  </a:lnTo>
                  <a:lnTo>
                    <a:pt x="0" y="457200"/>
                  </a:lnTo>
                  <a:lnTo>
                    <a:pt x="1676400" y="457200"/>
                  </a:lnTo>
                  <a:close/>
                </a:path>
              </a:pathLst>
            </a:custGeom>
            <a:solidFill>
              <a:srgbClr val="009898"/>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132" name="Google Shape;132;p43"/>
            <p:cNvSpPr/>
            <p:nvPr/>
          </p:nvSpPr>
          <p:spPr>
            <a:xfrm>
              <a:off x="3962400" y="3733800"/>
              <a:ext cx="1676400" cy="457200"/>
            </a:xfrm>
            <a:custGeom>
              <a:avLst/>
              <a:gdLst/>
              <a:ahLst/>
              <a:cxnLst/>
              <a:rect l="l" t="t" r="r" b="b"/>
              <a:pathLst>
                <a:path w="1676400" h="457200" extrusionOk="0">
                  <a:moveTo>
                    <a:pt x="838200" y="457200"/>
                  </a:moveTo>
                  <a:lnTo>
                    <a:pt x="0" y="457200"/>
                  </a:lnTo>
                  <a:lnTo>
                    <a:pt x="0" y="0"/>
                  </a:lnTo>
                  <a:lnTo>
                    <a:pt x="1676400" y="0"/>
                  </a:lnTo>
                  <a:lnTo>
                    <a:pt x="1676400" y="457200"/>
                  </a:lnTo>
                  <a:lnTo>
                    <a:pt x="838200" y="457200"/>
                  </a:lnTo>
                  <a:close/>
                </a:path>
              </a:pathLst>
            </a:custGeom>
            <a:noFill/>
            <a:ln w="95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grpSp>
      <p:sp>
        <p:nvSpPr>
          <p:cNvPr id="133" name="Google Shape;133;p43"/>
          <p:cNvSpPr txBox="1"/>
          <p:nvPr/>
        </p:nvSpPr>
        <p:spPr>
          <a:xfrm>
            <a:off x="3962400" y="3733800"/>
            <a:ext cx="1676400" cy="416781"/>
          </a:xfrm>
          <a:prstGeom prst="rect">
            <a:avLst/>
          </a:prstGeom>
          <a:noFill/>
          <a:ln>
            <a:noFill/>
          </a:ln>
        </p:spPr>
        <p:txBody>
          <a:bodyPr spcFirstLastPara="1" wrap="square" lIns="0" tIns="46975" rIns="0" bIns="0" anchor="t" anchorCtr="0">
            <a:spAutoFit/>
          </a:bodyPr>
          <a:lstStyle/>
          <a:p>
            <a:pPr marL="90170" marR="0" lvl="0" indent="0" algn="l" rtl="0">
              <a:lnSpc>
                <a:spcPct val="100000"/>
              </a:lnSpc>
              <a:spcBef>
                <a:spcPts val="0"/>
              </a:spcBef>
              <a:spcAft>
                <a:spcPts val="0"/>
              </a:spcAft>
              <a:buNone/>
            </a:pPr>
            <a:r>
              <a:rPr lang="en-US" sz="2400" b="0" i="0" u="none" strike="noStrike" cap="none" dirty="0">
                <a:solidFill>
                  <a:schemeClr val="dk1"/>
                </a:solidFill>
                <a:latin typeface="Times New Roman"/>
                <a:ea typeface="Times New Roman"/>
                <a:cs typeface="Times New Roman"/>
                <a:sym typeface="Times New Roman"/>
              </a:rPr>
              <a:t>1100001 | 1</a:t>
            </a:r>
            <a:endParaRPr sz="2400" b="0" i="0" u="none" strike="noStrike" cap="none" dirty="0">
              <a:solidFill>
                <a:schemeClr val="dk1"/>
              </a:solidFill>
              <a:latin typeface="Times New Roman"/>
              <a:ea typeface="Times New Roman"/>
              <a:cs typeface="Times New Roman"/>
              <a:sym typeface="Times New Roman"/>
            </a:endParaRPr>
          </a:p>
        </p:txBody>
      </p:sp>
      <p:sp>
        <p:nvSpPr>
          <p:cNvPr id="134" name="Google Shape;134;p43"/>
          <p:cNvSpPr/>
          <p:nvPr/>
        </p:nvSpPr>
        <p:spPr>
          <a:xfrm>
            <a:off x="3276600" y="3924300"/>
            <a:ext cx="609600" cy="76200"/>
          </a:xfrm>
          <a:custGeom>
            <a:avLst/>
            <a:gdLst/>
            <a:ahLst/>
            <a:cxnLst/>
            <a:rect l="l" t="t" r="r" b="b"/>
            <a:pathLst>
              <a:path w="609600" h="76200" extrusionOk="0">
                <a:moveTo>
                  <a:pt x="609600" y="33020"/>
                </a:moveTo>
                <a:lnTo>
                  <a:pt x="74930" y="33020"/>
                </a:lnTo>
                <a:lnTo>
                  <a:pt x="74930" y="0"/>
                </a:lnTo>
                <a:lnTo>
                  <a:pt x="0" y="38100"/>
                </a:lnTo>
                <a:lnTo>
                  <a:pt x="74930" y="76200"/>
                </a:lnTo>
                <a:lnTo>
                  <a:pt x="74930" y="43180"/>
                </a:lnTo>
                <a:lnTo>
                  <a:pt x="609600" y="43180"/>
                </a:lnTo>
                <a:lnTo>
                  <a:pt x="609600" y="3302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grpSp>
        <p:nvGrpSpPr>
          <p:cNvPr id="135" name="Google Shape;135;p43"/>
          <p:cNvGrpSpPr/>
          <p:nvPr/>
        </p:nvGrpSpPr>
        <p:grpSpPr>
          <a:xfrm>
            <a:off x="6019800" y="3505200"/>
            <a:ext cx="2209800" cy="990600"/>
            <a:chOff x="6019800" y="3505200"/>
            <a:chExt cx="2209800" cy="990600"/>
          </a:xfrm>
        </p:grpSpPr>
        <p:sp>
          <p:nvSpPr>
            <p:cNvPr id="136" name="Google Shape;136;p43"/>
            <p:cNvSpPr/>
            <p:nvPr/>
          </p:nvSpPr>
          <p:spPr>
            <a:xfrm>
              <a:off x="6019800" y="3505200"/>
              <a:ext cx="2209800" cy="990600"/>
            </a:xfrm>
            <a:custGeom>
              <a:avLst/>
              <a:gdLst/>
              <a:ahLst/>
              <a:cxnLst/>
              <a:rect l="l" t="t" r="r" b="b"/>
              <a:pathLst>
                <a:path w="2209800" h="990600" extrusionOk="0">
                  <a:moveTo>
                    <a:pt x="2209800" y="0"/>
                  </a:moveTo>
                  <a:lnTo>
                    <a:pt x="0" y="0"/>
                  </a:lnTo>
                  <a:lnTo>
                    <a:pt x="0" y="990600"/>
                  </a:lnTo>
                  <a:lnTo>
                    <a:pt x="2209800" y="990600"/>
                  </a:lnTo>
                  <a:close/>
                </a:path>
              </a:pathLst>
            </a:custGeom>
            <a:solidFill>
              <a:srgbClr val="009898"/>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137" name="Google Shape;137;p43"/>
            <p:cNvSpPr/>
            <p:nvPr/>
          </p:nvSpPr>
          <p:spPr>
            <a:xfrm>
              <a:off x="6019800" y="3505200"/>
              <a:ext cx="2209800" cy="990600"/>
            </a:xfrm>
            <a:custGeom>
              <a:avLst/>
              <a:gdLst/>
              <a:ahLst/>
              <a:cxnLst/>
              <a:rect l="l" t="t" r="r" b="b"/>
              <a:pathLst>
                <a:path w="2209800" h="990600" extrusionOk="0">
                  <a:moveTo>
                    <a:pt x="1104900" y="990600"/>
                  </a:moveTo>
                  <a:lnTo>
                    <a:pt x="0" y="990600"/>
                  </a:lnTo>
                  <a:lnTo>
                    <a:pt x="0" y="0"/>
                  </a:lnTo>
                  <a:lnTo>
                    <a:pt x="2209800" y="0"/>
                  </a:lnTo>
                  <a:lnTo>
                    <a:pt x="2209800" y="990600"/>
                  </a:lnTo>
                  <a:lnTo>
                    <a:pt x="1104900" y="990600"/>
                  </a:lnTo>
                  <a:close/>
                </a:path>
              </a:pathLst>
            </a:custGeom>
            <a:noFill/>
            <a:ln w="95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grpSp>
      <p:sp>
        <p:nvSpPr>
          <p:cNvPr id="138" name="Google Shape;138;p43"/>
          <p:cNvSpPr txBox="1"/>
          <p:nvPr/>
        </p:nvSpPr>
        <p:spPr>
          <a:xfrm>
            <a:off x="6019800" y="3505200"/>
            <a:ext cx="2209800" cy="869469"/>
          </a:xfrm>
          <a:prstGeom prst="rect">
            <a:avLst/>
          </a:prstGeom>
          <a:noFill/>
          <a:ln>
            <a:noFill/>
          </a:ln>
        </p:spPr>
        <p:txBody>
          <a:bodyPr spcFirstLastPara="1" wrap="square" lIns="0" tIns="129525" rIns="0" bIns="0" anchor="t" anchorCtr="0">
            <a:spAutoFit/>
          </a:bodyPr>
          <a:lstStyle/>
          <a:p>
            <a:pPr marL="566420" marR="274955" lvl="0" indent="-283210" algn="l" rtl="0">
              <a:lnSpc>
                <a:spcPct val="100000"/>
              </a:lnSpc>
              <a:spcBef>
                <a:spcPts val="0"/>
              </a:spcBef>
              <a:spcAft>
                <a:spcPts val="0"/>
              </a:spcAft>
              <a:buNone/>
            </a:pPr>
            <a:r>
              <a:rPr lang="en-US" sz="2400" b="0" i="0" u="none" strike="noStrike" cap="none">
                <a:solidFill>
                  <a:schemeClr val="dk1"/>
                </a:solidFill>
                <a:latin typeface="Times New Roman"/>
                <a:ea typeface="Times New Roman"/>
                <a:cs typeface="Times New Roman"/>
                <a:sym typeface="Times New Roman"/>
              </a:rPr>
              <a:t>Even – parity  generator</a:t>
            </a:r>
            <a:endParaRPr sz="2400" b="0" i="0" u="none" strike="noStrike" cap="none">
              <a:solidFill>
                <a:schemeClr val="dk1"/>
              </a:solidFill>
              <a:latin typeface="Times New Roman"/>
              <a:ea typeface="Times New Roman"/>
              <a:cs typeface="Times New Roman"/>
              <a:sym typeface="Times New Roman"/>
            </a:endParaRPr>
          </a:p>
        </p:txBody>
      </p:sp>
      <p:grpSp>
        <p:nvGrpSpPr>
          <p:cNvPr id="139" name="Google Shape;139;p43"/>
          <p:cNvGrpSpPr/>
          <p:nvPr/>
        </p:nvGrpSpPr>
        <p:grpSpPr>
          <a:xfrm>
            <a:off x="6553200" y="2895600"/>
            <a:ext cx="1066800" cy="2667000"/>
            <a:chOff x="6553200" y="2895600"/>
            <a:chExt cx="1066800" cy="2667000"/>
          </a:xfrm>
        </p:grpSpPr>
        <p:sp>
          <p:nvSpPr>
            <p:cNvPr id="140" name="Google Shape;140;p43"/>
            <p:cNvSpPr/>
            <p:nvPr/>
          </p:nvSpPr>
          <p:spPr>
            <a:xfrm>
              <a:off x="7048500" y="3430269"/>
              <a:ext cx="76200" cy="74930"/>
            </a:xfrm>
            <a:custGeom>
              <a:avLst/>
              <a:gdLst/>
              <a:ahLst/>
              <a:cxnLst/>
              <a:rect l="l" t="t" r="r" b="b"/>
              <a:pathLst>
                <a:path w="76200" h="74929" extrusionOk="0">
                  <a:moveTo>
                    <a:pt x="76200" y="0"/>
                  </a:moveTo>
                  <a:lnTo>
                    <a:pt x="0" y="0"/>
                  </a:lnTo>
                  <a:lnTo>
                    <a:pt x="38100" y="74929"/>
                  </a:lnTo>
                  <a:lnTo>
                    <a:pt x="76200"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141" name="Google Shape;141;p43"/>
            <p:cNvSpPr/>
            <p:nvPr/>
          </p:nvSpPr>
          <p:spPr>
            <a:xfrm>
              <a:off x="6553200" y="2895600"/>
              <a:ext cx="1066800" cy="304800"/>
            </a:xfrm>
            <a:custGeom>
              <a:avLst/>
              <a:gdLst/>
              <a:ahLst/>
              <a:cxnLst/>
              <a:rect l="l" t="t" r="r" b="b"/>
              <a:pathLst>
                <a:path w="1066800" h="304800" extrusionOk="0">
                  <a:moveTo>
                    <a:pt x="1066800" y="0"/>
                  </a:moveTo>
                  <a:lnTo>
                    <a:pt x="0" y="0"/>
                  </a:lnTo>
                  <a:lnTo>
                    <a:pt x="0" y="304800"/>
                  </a:lnTo>
                  <a:lnTo>
                    <a:pt x="1066800" y="304800"/>
                  </a:lnTo>
                  <a:close/>
                </a:path>
              </a:pathLst>
            </a:custGeom>
            <a:solidFill>
              <a:srgbClr val="009898"/>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142" name="Google Shape;142;p43"/>
            <p:cNvSpPr/>
            <p:nvPr/>
          </p:nvSpPr>
          <p:spPr>
            <a:xfrm>
              <a:off x="6553200" y="2895600"/>
              <a:ext cx="1066800" cy="304800"/>
            </a:xfrm>
            <a:custGeom>
              <a:avLst/>
              <a:gdLst/>
              <a:ahLst/>
              <a:cxnLst/>
              <a:rect l="l" t="t" r="r" b="b"/>
              <a:pathLst>
                <a:path w="1066800" h="304800" extrusionOk="0">
                  <a:moveTo>
                    <a:pt x="533400" y="304800"/>
                  </a:moveTo>
                  <a:lnTo>
                    <a:pt x="0" y="304800"/>
                  </a:lnTo>
                  <a:lnTo>
                    <a:pt x="0" y="0"/>
                  </a:lnTo>
                  <a:lnTo>
                    <a:pt x="1066800" y="0"/>
                  </a:lnTo>
                  <a:lnTo>
                    <a:pt x="1066800" y="304800"/>
                  </a:lnTo>
                  <a:lnTo>
                    <a:pt x="533400" y="304800"/>
                  </a:lnTo>
                  <a:close/>
                </a:path>
              </a:pathLst>
            </a:custGeom>
            <a:noFill/>
            <a:ln w="95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143" name="Google Shape;143;p43"/>
            <p:cNvSpPr/>
            <p:nvPr/>
          </p:nvSpPr>
          <p:spPr>
            <a:xfrm>
              <a:off x="7081519" y="3200400"/>
              <a:ext cx="10160" cy="243840"/>
            </a:xfrm>
            <a:custGeom>
              <a:avLst/>
              <a:gdLst/>
              <a:ahLst/>
              <a:cxnLst/>
              <a:rect l="l" t="t" r="r" b="b"/>
              <a:pathLst>
                <a:path w="10159" h="243839" extrusionOk="0">
                  <a:moveTo>
                    <a:pt x="10159" y="0"/>
                  </a:moveTo>
                  <a:lnTo>
                    <a:pt x="0" y="0"/>
                  </a:lnTo>
                  <a:lnTo>
                    <a:pt x="0" y="243839"/>
                  </a:lnTo>
                  <a:lnTo>
                    <a:pt x="10159" y="243839"/>
                  </a:lnTo>
                  <a:lnTo>
                    <a:pt x="10159"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144" name="Google Shape;144;p43"/>
            <p:cNvSpPr/>
            <p:nvPr/>
          </p:nvSpPr>
          <p:spPr>
            <a:xfrm>
              <a:off x="6858000" y="5029200"/>
              <a:ext cx="381000" cy="533400"/>
            </a:xfrm>
            <a:custGeom>
              <a:avLst/>
              <a:gdLst/>
              <a:ahLst/>
              <a:cxnLst/>
              <a:rect l="l" t="t" r="r" b="b"/>
              <a:pathLst>
                <a:path w="381000" h="533400" extrusionOk="0">
                  <a:moveTo>
                    <a:pt x="381000" y="0"/>
                  </a:moveTo>
                  <a:lnTo>
                    <a:pt x="0" y="0"/>
                  </a:lnTo>
                  <a:lnTo>
                    <a:pt x="0" y="533400"/>
                  </a:lnTo>
                  <a:lnTo>
                    <a:pt x="381000" y="533400"/>
                  </a:lnTo>
                  <a:close/>
                </a:path>
              </a:pathLst>
            </a:custGeom>
            <a:solidFill>
              <a:srgbClr val="009898"/>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145" name="Google Shape;145;p43"/>
            <p:cNvSpPr/>
            <p:nvPr/>
          </p:nvSpPr>
          <p:spPr>
            <a:xfrm>
              <a:off x="6858000" y="5029200"/>
              <a:ext cx="381000" cy="533400"/>
            </a:xfrm>
            <a:custGeom>
              <a:avLst/>
              <a:gdLst/>
              <a:ahLst/>
              <a:cxnLst/>
              <a:rect l="l" t="t" r="r" b="b"/>
              <a:pathLst>
                <a:path w="381000" h="533400" extrusionOk="0">
                  <a:moveTo>
                    <a:pt x="190500" y="533400"/>
                  </a:moveTo>
                  <a:lnTo>
                    <a:pt x="0" y="533400"/>
                  </a:lnTo>
                  <a:lnTo>
                    <a:pt x="0" y="0"/>
                  </a:lnTo>
                  <a:lnTo>
                    <a:pt x="381000" y="0"/>
                  </a:lnTo>
                  <a:lnTo>
                    <a:pt x="381000" y="533400"/>
                  </a:lnTo>
                  <a:lnTo>
                    <a:pt x="190500" y="533400"/>
                  </a:lnTo>
                  <a:close/>
                </a:path>
              </a:pathLst>
            </a:custGeom>
            <a:noFill/>
            <a:ln w="95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grpSp>
      <p:sp>
        <p:nvSpPr>
          <p:cNvPr id="146" name="Google Shape;146;p43"/>
          <p:cNvSpPr txBox="1"/>
          <p:nvPr/>
        </p:nvSpPr>
        <p:spPr>
          <a:xfrm>
            <a:off x="6858000" y="5029200"/>
            <a:ext cx="381000" cy="416781"/>
          </a:xfrm>
          <a:prstGeom prst="rect">
            <a:avLst/>
          </a:prstGeom>
          <a:noFill/>
          <a:ln>
            <a:noFill/>
          </a:ln>
        </p:spPr>
        <p:txBody>
          <a:bodyPr spcFirstLastPara="1" wrap="square" lIns="0" tIns="46975" rIns="0" bIns="0" anchor="t" anchorCtr="0">
            <a:spAutoFit/>
          </a:bodyPr>
          <a:lstStyle/>
          <a:p>
            <a:pPr marL="90170" marR="0" lvl="0" indent="0" algn="l" rtl="0">
              <a:lnSpc>
                <a:spcPct val="100000"/>
              </a:lnSpc>
              <a:spcBef>
                <a:spcPts val="0"/>
              </a:spcBef>
              <a:spcAft>
                <a:spcPts val="0"/>
              </a:spcAft>
              <a:buNone/>
            </a:pPr>
            <a:r>
              <a:rPr lang="en-US" sz="2400" b="0" i="0" u="none" strike="noStrike" cap="none">
                <a:solidFill>
                  <a:schemeClr val="dk1"/>
                </a:solidFill>
                <a:latin typeface="Times New Roman"/>
                <a:ea typeface="Times New Roman"/>
                <a:cs typeface="Times New Roman"/>
                <a:sym typeface="Times New Roman"/>
              </a:rPr>
              <a:t>1</a:t>
            </a:r>
            <a:endParaRPr sz="2400" b="0" i="0" u="none" strike="noStrike" cap="none">
              <a:solidFill>
                <a:schemeClr val="dk1"/>
              </a:solidFill>
              <a:latin typeface="Times New Roman"/>
              <a:ea typeface="Times New Roman"/>
              <a:cs typeface="Times New Roman"/>
              <a:sym typeface="Times New Roman"/>
            </a:endParaRPr>
          </a:p>
        </p:txBody>
      </p:sp>
      <p:sp>
        <p:nvSpPr>
          <p:cNvPr id="147" name="Google Shape;147;p43"/>
          <p:cNvSpPr/>
          <p:nvPr/>
        </p:nvSpPr>
        <p:spPr>
          <a:xfrm>
            <a:off x="4419600" y="3044189"/>
            <a:ext cx="2705100" cy="2293620"/>
          </a:xfrm>
          <a:custGeom>
            <a:avLst/>
            <a:gdLst/>
            <a:ahLst/>
            <a:cxnLst/>
            <a:rect l="l" t="t" r="r" b="b"/>
            <a:pathLst>
              <a:path w="2705100" h="2293620" extrusionOk="0">
                <a:moveTo>
                  <a:pt x="2058670" y="7620"/>
                </a:moveTo>
                <a:lnTo>
                  <a:pt x="2056130" y="0"/>
                </a:lnTo>
                <a:lnTo>
                  <a:pt x="70954" y="587362"/>
                </a:lnTo>
                <a:lnTo>
                  <a:pt x="62230" y="556260"/>
                </a:lnTo>
                <a:lnTo>
                  <a:pt x="0" y="613410"/>
                </a:lnTo>
                <a:lnTo>
                  <a:pt x="82550" y="628650"/>
                </a:lnTo>
                <a:lnTo>
                  <a:pt x="73545" y="596607"/>
                </a:lnTo>
                <a:lnTo>
                  <a:pt x="2058670" y="7620"/>
                </a:lnTo>
                <a:close/>
              </a:path>
              <a:path w="2705100" h="2293620" extrusionOk="0">
                <a:moveTo>
                  <a:pt x="2439670" y="2286000"/>
                </a:moveTo>
                <a:lnTo>
                  <a:pt x="147205" y="1249603"/>
                </a:lnTo>
                <a:lnTo>
                  <a:pt x="161290" y="1219200"/>
                </a:lnTo>
                <a:lnTo>
                  <a:pt x="76200" y="1223010"/>
                </a:lnTo>
                <a:lnTo>
                  <a:pt x="129540" y="1287780"/>
                </a:lnTo>
                <a:lnTo>
                  <a:pt x="143154" y="1258366"/>
                </a:lnTo>
                <a:lnTo>
                  <a:pt x="2437130" y="2293620"/>
                </a:lnTo>
                <a:lnTo>
                  <a:pt x="2439670" y="2286000"/>
                </a:lnTo>
                <a:close/>
              </a:path>
              <a:path w="2705100" h="2293620" extrusionOk="0">
                <a:moveTo>
                  <a:pt x="2705100" y="1908810"/>
                </a:moveTo>
                <a:lnTo>
                  <a:pt x="2672080" y="1908810"/>
                </a:lnTo>
                <a:lnTo>
                  <a:pt x="2672080" y="1451610"/>
                </a:lnTo>
                <a:lnTo>
                  <a:pt x="2661920" y="1451610"/>
                </a:lnTo>
                <a:lnTo>
                  <a:pt x="2661920" y="1908810"/>
                </a:lnTo>
                <a:lnTo>
                  <a:pt x="2628900" y="1908810"/>
                </a:lnTo>
                <a:lnTo>
                  <a:pt x="2667000" y="1985010"/>
                </a:lnTo>
                <a:lnTo>
                  <a:pt x="2705100" y="190881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148" name="Google Shape;148;p43"/>
          <p:cNvSpPr txBox="1"/>
          <p:nvPr/>
        </p:nvSpPr>
        <p:spPr>
          <a:xfrm>
            <a:off x="6553200" y="2472279"/>
            <a:ext cx="2286000" cy="382156"/>
          </a:xfrm>
          <a:prstGeom prst="rect">
            <a:avLst/>
          </a:prstGeom>
          <a:noFill/>
          <a:ln>
            <a:noFill/>
          </a:ln>
        </p:spPr>
        <p:txBody>
          <a:bodyPr spcFirstLastPara="1" wrap="square" lIns="0" tIns="12700" rIns="0" bIns="0" anchor="t" anchorCtr="0">
            <a:spAutoFit/>
          </a:bodyPr>
          <a:lstStyle/>
          <a:p>
            <a:pPr marL="13970" marR="0" lvl="0" indent="0" algn="l" rtl="0">
              <a:lnSpc>
                <a:spcPct val="100000"/>
              </a:lnSpc>
              <a:spcBef>
                <a:spcPts val="0"/>
              </a:spcBef>
              <a:spcAft>
                <a:spcPts val="0"/>
              </a:spcAft>
              <a:buNone/>
            </a:pPr>
            <a:r>
              <a:rPr lang="en-US" sz="2400" b="0" i="0" u="none" strike="noStrike" cap="none" dirty="0">
                <a:solidFill>
                  <a:schemeClr val="dk1"/>
                </a:solidFill>
                <a:latin typeface="Times New Roman"/>
                <a:ea typeface="Times New Roman"/>
                <a:cs typeface="Times New Roman"/>
                <a:sym typeface="Times New Roman"/>
              </a:rPr>
              <a:t>1100001	 Data </a:t>
            </a:r>
            <a:endParaRPr sz="2400" b="0" i="0" u="none" strike="noStrike" cap="none" dirty="0">
              <a:solidFill>
                <a:schemeClr val="dk1"/>
              </a:solidFill>
              <a:latin typeface="Times New Roman"/>
              <a:ea typeface="Times New Roman"/>
              <a:cs typeface="Times New Roman"/>
              <a:sym typeface="Times New Roman"/>
            </a:endParaRPr>
          </a:p>
        </p:txBody>
      </p:sp>
      <p:sp>
        <p:nvSpPr>
          <p:cNvPr id="150" name="Google Shape;150;p43"/>
          <p:cNvSpPr txBox="1"/>
          <p:nvPr/>
        </p:nvSpPr>
        <p:spPr>
          <a:xfrm>
            <a:off x="6629400" y="5825490"/>
            <a:ext cx="87312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0" i="0" u="none" strike="noStrike" cap="none">
                <a:solidFill>
                  <a:schemeClr val="dk1"/>
                </a:solidFill>
                <a:latin typeface="Times New Roman"/>
                <a:ea typeface="Times New Roman"/>
                <a:cs typeface="Times New Roman"/>
                <a:sym typeface="Times New Roman"/>
              </a:rPr>
              <a:t>Sender</a:t>
            </a:r>
            <a:endParaRPr/>
          </a:p>
        </p:txBody>
      </p:sp>
      <p:cxnSp>
        <p:nvCxnSpPr>
          <p:cNvPr id="151" name="Google Shape;151;p43"/>
          <p:cNvCxnSpPr/>
          <p:nvPr/>
        </p:nvCxnSpPr>
        <p:spPr>
          <a:xfrm rot="10800000">
            <a:off x="3276600" y="3924300"/>
            <a:ext cx="609600" cy="0"/>
          </a:xfrm>
          <a:prstGeom prst="straightConnector1">
            <a:avLst/>
          </a:prstGeom>
          <a:noFill/>
          <a:ln w="9525" cap="flat" cmpd="sng">
            <a:solidFill>
              <a:srgbClr val="4A7DBA"/>
            </a:solidFill>
            <a:prstDash val="solid"/>
            <a:round/>
            <a:headEnd type="none" w="sm" len="sm"/>
            <a:tailEnd type="triangle" w="med" len="med"/>
          </a:ln>
        </p:spPr>
      </p:cxnSp>
      <p:cxnSp>
        <p:nvCxnSpPr>
          <p:cNvPr id="152" name="Google Shape;152;p43"/>
          <p:cNvCxnSpPr>
            <a:stCxn id="148" idx="1"/>
            <a:endCxn id="133" idx="0"/>
          </p:cNvCxnSpPr>
          <p:nvPr/>
        </p:nvCxnSpPr>
        <p:spPr>
          <a:xfrm flipH="1">
            <a:off x="4800600" y="2663357"/>
            <a:ext cx="1752600" cy="1070443"/>
          </a:xfrm>
          <a:prstGeom prst="straightConnector1">
            <a:avLst/>
          </a:prstGeom>
          <a:noFill/>
          <a:ln w="9525" cap="flat" cmpd="sng">
            <a:solidFill>
              <a:srgbClr val="4A7DBA"/>
            </a:solidFill>
            <a:prstDash val="solid"/>
            <a:round/>
            <a:headEnd type="none" w="sm" len="sm"/>
            <a:tailEnd type="triangle" w="med" len="med"/>
          </a:ln>
        </p:spPr>
      </p:cxnSp>
      <p:cxnSp>
        <p:nvCxnSpPr>
          <p:cNvPr id="153" name="Google Shape;153;p43"/>
          <p:cNvCxnSpPr>
            <a:stCxn id="146" idx="1"/>
          </p:cNvCxnSpPr>
          <p:nvPr/>
        </p:nvCxnSpPr>
        <p:spPr>
          <a:xfrm rot="10800000">
            <a:off x="4211100" y="4190891"/>
            <a:ext cx="2646900" cy="1046700"/>
          </a:xfrm>
          <a:prstGeom prst="straightConnector1">
            <a:avLst/>
          </a:prstGeom>
          <a:noFill/>
          <a:ln w="9525" cap="flat" cmpd="sng">
            <a:solidFill>
              <a:srgbClr val="4A7DBA"/>
            </a:solidFill>
            <a:prstDash val="solid"/>
            <a:round/>
            <a:headEnd type="none" w="sm" len="sm"/>
            <a:tailEnd type="triangle" w="med" len="med"/>
          </a:ln>
        </p:spPr>
      </p:cxnSp>
      <p:cxnSp>
        <p:nvCxnSpPr>
          <p:cNvPr id="154" name="Google Shape;154;p43"/>
          <p:cNvCxnSpPr/>
          <p:nvPr/>
        </p:nvCxnSpPr>
        <p:spPr>
          <a:xfrm>
            <a:off x="7081519" y="3244850"/>
            <a:ext cx="0" cy="260349"/>
          </a:xfrm>
          <a:prstGeom prst="straightConnector1">
            <a:avLst/>
          </a:prstGeom>
          <a:noFill/>
          <a:ln w="9525" cap="flat" cmpd="sng">
            <a:solidFill>
              <a:srgbClr val="4A7DBA"/>
            </a:solidFill>
            <a:prstDash val="solid"/>
            <a:round/>
            <a:headEnd type="none" w="sm" len="sm"/>
            <a:tailEnd type="triangle" w="med" len="med"/>
          </a:ln>
        </p:spPr>
      </p:cxnSp>
      <p:cxnSp>
        <p:nvCxnSpPr>
          <p:cNvPr id="155" name="Google Shape;155;p43"/>
          <p:cNvCxnSpPr>
            <a:endCxn id="146" idx="0"/>
          </p:cNvCxnSpPr>
          <p:nvPr/>
        </p:nvCxnSpPr>
        <p:spPr>
          <a:xfrm flipH="1">
            <a:off x="7048500" y="4495800"/>
            <a:ext cx="76200" cy="533400"/>
          </a:xfrm>
          <a:prstGeom prst="straightConnector1">
            <a:avLst/>
          </a:prstGeom>
          <a:noFill/>
          <a:ln w="9525" cap="flat" cmpd="sng">
            <a:solidFill>
              <a:srgbClr val="4A7DBA"/>
            </a:solidFill>
            <a:prstDash val="solid"/>
            <a:round/>
            <a:headEnd type="none" w="sm" len="sm"/>
            <a:tailEnd type="triangle" w="med" len="med"/>
          </a:ln>
        </p:spPr>
      </p:cxnSp>
      <p:sp>
        <p:nvSpPr>
          <p:cNvPr id="2" name="Text Box 4">
            <a:extLst>
              <a:ext uri="{FF2B5EF4-FFF2-40B4-BE49-F238E27FC236}">
                <a16:creationId xmlns:a16="http://schemas.microsoft.com/office/drawing/2014/main" id="{FD195C15-83DD-52B6-3D28-E6360A0F0137}"/>
              </a:ext>
            </a:extLst>
          </p:cNvPr>
          <p:cNvSpPr txBox="1">
            <a:spLocks noChangeArrowheads="1"/>
          </p:cNvSpPr>
          <p:nvPr/>
        </p:nvSpPr>
        <p:spPr bwMode="auto">
          <a:xfrm>
            <a:off x="2924754" y="6273225"/>
            <a:ext cx="329449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600" i="0" baseline="0" dirty="0">
                <a:solidFill>
                  <a:schemeClr val="tx1"/>
                </a:solidFill>
                <a:latin typeface="Times New Roman" panose="02020603050405020304" pitchFamily="18" charset="0"/>
                <a:cs typeface="Times New Roman" panose="02020603050405020304" pitchFamily="18" charset="0"/>
              </a:rPr>
              <a:t>Figure 6  </a:t>
            </a:r>
            <a:r>
              <a:rPr lang="en-US" sz="1600" i="0" u="none" strike="noStrike" cap="none" dirty="0">
                <a:solidFill>
                  <a:schemeClr val="tx1"/>
                </a:solidFill>
                <a:latin typeface="Times New Roman" pitchFamily="18" charset="0"/>
                <a:ea typeface="Arial Black"/>
                <a:cs typeface="Times New Roman" pitchFamily="18" charset="0"/>
                <a:sym typeface="Arial Black"/>
              </a:rPr>
              <a:t>Vertical Redundancy Check</a:t>
            </a:r>
          </a:p>
          <a:p>
            <a:pPr algn="ctr"/>
            <a:endParaRPr lang="en-US" altLang="en-US" sz="1600" baseline="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52399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pic>
        <p:nvPicPr>
          <p:cNvPr id="160" name="Google Shape;160;p8"/>
          <p:cNvPicPr preferRelativeResize="0"/>
          <p:nvPr/>
        </p:nvPicPr>
        <p:blipFill rotWithShape="1">
          <a:blip r:embed="rId3">
            <a:alphaModFix/>
          </a:blip>
          <a:srcRect/>
          <a:stretch/>
        </p:blipFill>
        <p:spPr>
          <a:xfrm>
            <a:off x="376465" y="1395489"/>
            <a:ext cx="8230810" cy="4353801"/>
          </a:xfrm>
          <a:prstGeom prst="rect">
            <a:avLst/>
          </a:prstGeom>
          <a:noFill/>
          <a:ln>
            <a:noFill/>
          </a:ln>
        </p:spPr>
      </p:pic>
      <p:sp>
        <p:nvSpPr>
          <p:cNvPr id="161" name="Google Shape;161;p8"/>
          <p:cNvSpPr/>
          <p:nvPr/>
        </p:nvSpPr>
        <p:spPr>
          <a:xfrm>
            <a:off x="0" y="173231"/>
            <a:ext cx="7695210" cy="581302"/>
          </a:xfrm>
          <a:prstGeom prst="rect">
            <a:avLst/>
          </a:prstGeom>
          <a:noFill/>
          <a:ln>
            <a:noFill/>
          </a:ln>
        </p:spPr>
        <p:txBody>
          <a:bodyPr spcFirstLastPara="1" wrap="square" lIns="89550" tIns="44000" rIns="89550" bIns="44000" anchor="t" anchorCtr="0">
            <a:spAutoFit/>
          </a:bodyPr>
          <a:lstStyle/>
          <a:p>
            <a:pPr marL="0" marR="0" lvl="0" indent="0" algn="just" rtl="0">
              <a:lnSpc>
                <a:spcPct val="100000"/>
              </a:lnSpc>
              <a:spcBef>
                <a:spcPts val="0"/>
              </a:spcBef>
              <a:spcAft>
                <a:spcPts val="0"/>
              </a:spcAft>
              <a:buNone/>
            </a:pPr>
            <a:r>
              <a:rPr lang="en-US" sz="3200" b="1" i="0" u="none" strike="noStrike" cap="none" dirty="0">
                <a:solidFill>
                  <a:schemeClr val="tx1"/>
                </a:solidFill>
                <a:latin typeface="Times New Roman"/>
                <a:ea typeface="Times New Roman"/>
                <a:cs typeface="Times New Roman"/>
                <a:sym typeface="Times New Roman"/>
              </a:rPr>
              <a:t>Vertical Redundancy Check (VRC)</a:t>
            </a:r>
            <a:endParaRPr sz="3200" b="1" dirty="0">
              <a:solidFill>
                <a:schemeClr val="tx1"/>
              </a:solidFill>
            </a:endParaRPr>
          </a:p>
        </p:txBody>
      </p:sp>
      <p:sp>
        <p:nvSpPr>
          <p:cNvPr id="2" name="Text Box 4">
            <a:extLst>
              <a:ext uri="{FF2B5EF4-FFF2-40B4-BE49-F238E27FC236}">
                <a16:creationId xmlns:a16="http://schemas.microsoft.com/office/drawing/2014/main" id="{A0E875EC-23A4-C918-B79B-38C5570BFE75}"/>
              </a:ext>
            </a:extLst>
          </p:cNvPr>
          <p:cNvSpPr txBox="1">
            <a:spLocks noChangeArrowheads="1"/>
          </p:cNvSpPr>
          <p:nvPr/>
        </p:nvSpPr>
        <p:spPr bwMode="auto">
          <a:xfrm>
            <a:off x="2859631" y="6273225"/>
            <a:ext cx="329449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600" i="0" baseline="0" dirty="0">
                <a:solidFill>
                  <a:schemeClr val="tx1"/>
                </a:solidFill>
                <a:latin typeface="Times New Roman" panose="02020603050405020304" pitchFamily="18" charset="0"/>
                <a:cs typeface="Times New Roman" panose="02020603050405020304" pitchFamily="18" charset="0"/>
              </a:rPr>
              <a:t>Figure 7 </a:t>
            </a:r>
            <a:r>
              <a:rPr lang="en-US" sz="1600" i="0" u="none" strike="noStrike" cap="none" dirty="0">
                <a:solidFill>
                  <a:schemeClr val="tx1"/>
                </a:solidFill>
                <a:latin typeface="Times New Roman"/>
                <a:ea typeface="Times New Roman"/>
                <a:cs typeface="Times New Roman"/>
                <a:sym typeface="Times New Roman"/>
              </a:rPr>
              <a:t>Vertical Redundancy Check </a:t>
            </a:r>
            <a:endParaRPr lang="en-US" sz="1600" dirty="0">
              <a:solidFill>
                <a:schemeClr val="tx1"/>
              </a:solidFill>
            </a:endParaRPr>
          </a:p>
          <a:p>
            <a:pPr algn="ctr"/>
            <a:endParaRPr lang="en-US" sz="1600" i="0" u="none" strike="noStrike" cap="none" dirty="0">
              <a:solidFill>
                <a:schemeClr val="tx1"/>
              </a:solidFill>
              <a:latin typeface="Times New Roman" pitchFamily="18" charset="0"/>
              <a:ea typeface="Arial Black"/>
              <a:cs typeface="Times New Roman" pitchFamily="18" charset="0"/>
              <a:sym typeface="Arial Black"/>
            </a:endParaRPr>
          </a:p>
          <a:p>
            <a:pPr algn="ctr"/>
            <a:endParaRPr lang="en-US" altLang="en-US" sz="1600" baseline="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34751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57E75F8C-E43C-79A7-6AC6-F70955D207C9}"/>
              </a:ext>
            </a:extLst>
          </p:cNvPr>
          <p:cNvSpPr>
            <a:spLocks noChangeArrowheads="1"/>
          </p:cNvSpPr>
          <p:nvPr/>
        </p:nvSpPr>
        <p:spPr bwMode="auto">
          <a:xfrm>
            <a:off x="838200" y="2195513"/>
            <a:ext cx="7543800" cy="2346325"/>
          </a:xfrm>
          <a:prstGeom prst="rect">
            <a:avLst/>
          </a:prstGeom>
          <a:solidFill>
            <a:schemeClr val="bg1"/>
          </a:solidFill>
          <a:ln w="57150">
            <a:solidFill>
              <a:srgbClr val="FF0066"/>
            </a:solidFill>
            <a:miter lim="800000"/>
            <a:headEnd/>
            <a:tailEnd/>
          </a:ln>
        </p:spPr>
        <p:txBody>
          <a:bodyPr>
            <a:spAutoFit/>
          </a:bodyPr>
          <a:lstStyle>
            <a:lvl1pPr>
              <a:defRPr sz="2800" b="1">
                <a:solidFill>
                  <a:schemeClr val="accent2"/>
                </a:solidFill>
                <a:latin typeface="Times New Roman" panose="02020603050405020304" pitchFamily="18" charset="0"/>
              </a:defRPr>
            </a:lvl1pPr>
            <a:lvl2pPr marL="742950" indent="-285750">
              <a:defRPr sz="2800" b="1">
                <a:solidFill>
                  <a:schemeClr val="accent2"/>
                </a:solidFill>
                <a:latin typeface="Times New Roman" panose="02020603050405020304" pitchFamily="18" charset="0"/>
              </a:defRPr>
            </a:lvl2pPr>
            <a:lvl3pPr marL="1143000" indent="-228600">
              <a:defRPr sz="2800" b="1">
                <a:solidFill>
                  <a:schemeClr val="accent2"/>
                </a:solidFill>
                <a:latin typeface="Times New Roman" panose="02020603050405020304" pitchFamily="18" charset="0"/>
              </a:defRPr>
            </a:lvl3pPr>
            <a:lvl4pPr marL="1600200" indent="-228600">
              <a:defRPr sz="2800" b="1">
                <a:solidFill>
                  <a:schemeClr val="accent2"/>
                </a:solidFill>
                <a:latin typeface="Times New Roman" panose="02020603050405020304" pitchFamily="18" charset="0"/>
              </a:defRPr>
            </a:lvl4pPr>
            <a:lvl5pPr marL="2057400" indent="-228600">
              <a:defRPr sz="2800" b="1">
                <a:solidFill>
                  <a:schemeClr val="accent2"/>
                </a:solidFill>
                <a:latin typeface="Times New Roman" panose="02020603050405020304" pitchFamily="18" charset="0"/>
              </a:defRPr>
            </a:lvl5pPr>
            <a:lvl6pPr marL="2514600" indent="-228600" algn="ctr" eaLnBrk="0" fontAlgn="base" hangingPunct="0">
              <a:spcBef>
                <a:spcPct val="50000"/>
              </a:spcBef>
              <a:spcAft>
                <a:spcPct val="0"/>
              </a:spcAft>
              <a:defRPr sz="2800" b="1">
                <a:solidFill>
                  <a:schemeClr val="accent2"/>
                </a:solidFill>
                <a:latin typeface="Times New Roman" panose="02020603050405020304" pitchFamily="18" charset="0"/>
              </a:defRPr>
            </a:lvl6pPr>
            <a:lvl7pPr marL="2971800" indent="-228600" algn="ctr" eaLnBrk="0" fontAlgn="base" hangingPunct="0">
              <a:spcBef>
                <a:spcPct val="50000"/>
              </a:spcBef>
              <a:spcAft>
                <a:spcPct val="0"/>
              </a:spcAft>
              <a:defRPr sz="2800" b="1">
                <a:solidFill>
                  <a:schemeClr val="accent2"/>
                </a:solidFill>
                <a:latin typeface="Times New Roman" panose="02020603050405020304" pitchFamily="18" charset="0"/>
              </a:defRPr>
            </a:lvl7pPr>
            <a:lvl8pPr marL="3429000" indent="-228600" algn="ctr" eaLnBrk="0" fontAlgn="base" hangingPunct="0">
              <a:spcBef>
                <a:spcPct val="50000"/>
              </a:spcBef>
              <a:spcAft>
                <a:spcPct val="0"/>
              </a:spcAft>
              <a:defRPr sz="2800" b="1">
                <a:solidFill>
                  <a:schemeClr val="accent2"/>
                </a:solidFill>
                <a:latin typeface="Times New Roman" panose="02020603050405020304" pitchFamily="18" charset="0"/>
              </a:defRPr>
            </a:lvl8pPr>
            <a:lvl9pPr marL="3886200" indent="-228600" algn="ctr" eaLnBrk="0" fontAlgn="base" hangingPunct="0">
              <a:spcBef>
                <a:spcPct val="50000"/>
              </a:spcBef>
              <a:spcAft>
                <a:spcPct val="0"/>
              </a:spcAft>
              <a:defRPr sz="2800" b="1">
                <a:solidFill>
                  <a:schemeClr val="accent2"/>
                </a:solidFill>
                <a:latin typeface="Times New Roman" panose="02020603050405020304" pitchFamily="18" charset="0"/>
              </a:defRPr>
            </a:lvl9pPr>
          </a:lstStyle>
          <a:p>
            <a:pPr eaLnBrk="1" hangingPunct="1">
              <a:spcBef>
                <a:spcPts val="1200"/>
              </a:spcBef>
              <a:spcAft>
                <a:spcPts val="1000"/>
              </a:spcAft>
            </a:pPr>
            <a:r>
              <a:rPr lang="en-US" altLang="en-US" sz="3600" i="1">
                <a:solidFill>
                  <a:schemeClr val="tx1"/>
                </a:solidFill>
              </a:rPr>
              <a:t>In parity check, a parity bit is added to every data unit so that the total number of 1s is even </a:t>
            </a:r>
            <a:br>
              <a:rPr lang="en-US" altLang="en-US" sz="3600" i="1">
                <a:solidFill>
                  <a:schemeClr val="tx1"/>
                </a:solidFill>
              </a:rPr>
            </a:br>
            <a:r>
              <a:rPr lang="en-US" altLang="en-US" sz="3600" i="1">
                <a:solidFill>
                  <a:schemeClr val="tx1"/>
                </a:solidFill>
              </a:rPr>
              <a:t>(or odd for odd-parity).</a:t>
            </a:r>
          </a:p>
        </p:txBody>
      </p:sp>
      <p:sp>
        <p:nvSpPr>
          <p:cNvPr id="399363" name="PubRRectCallout">
            <a:extLst>
              <a:ext uri="{FF2B5EF4-FFF2-40B4-BE49-F238E27FC236}">
                <a16:creationId xmlns:a16="http://schemas.microsoft.com/office/drawing/2014/main" id="{2A2B8037-2341-5B2F-6831-E6849E977607}"/>
              </a:ext>
            </a:extLst>
          </p:cNvPr>
          <p:cNvSpPr>
            <a:spLocks noEditPoints="1" noChangeArrowheads="1"/>
          </p:cNvSpPr>
          <p:nvPr/>
        </p:nvSpPr>
        <p:spPr bwMode="auto">
          <a:xfrm>
            <a:off x="838200" y="990600"/>
            <a:ext cx="2743200" cy="1143000"/>
          </a:xfrm>
          <a:custGeom>
            <a:avLst/>
            <a:gdLst>
              <a:gd name="G0" fmla="+- 0 0 0"/>
              <a:gd name="G1" fmla="+- 8607 0 0"/>
              <a:gd name="T0" fmla="*/ 10800 w 21600"/>
              <a:gd name="T1" fmla="*/ 0 h 21600"/>
              <a:gd name="T2" fmla="*/ 0 w 21600"/>
              <a:gd name="T3" fmla="*/ 8638 h 21600"/>
              <a:gd name="T4" fmla="*/ 8607 w 21600"/>
              <a:gd name="T5" fmla="*/ 21600 h 21600"/>
              <a:gd name="T6" fmla="*/ 10800 w 21600"/>
              <a:gd name="T7" fmla="*/ 17277 h 21600"/>
              <a:gd name="T8" fmla="*/ 21600 w 21600"/>
              <a:gd name="T9" fmla="*/ 8638 h 21600"/>
              <a:gd name="T10" fmla="*/ 17694720 60000 65536"/>
              <a:gd name="T11" fmla="*/ 11796480 60000 65536"/>
              <a:gd name="T12" fmla="*/ 5898240 60000 65536"/>
              <a:gd name="T13" fmla="*/ 5898240 60000 65536"/>
              <a:gd name="T14" fmla="*/ 0 60000 65536"/>
              <a:gd name="T15" fmla="*/ 145 w 21600"/>
              <a:gd name="T16" fmla="*/ 145 h 21600"/>
              <a:gd name="T17" fmla="*/ 21409 w 21600"/>
              <a:gd name="T18" fmla="*/ 17106 h 21600"/>
            </a:gdLst>
            <a:ahLst/>
            <a:cxnLst>
              <a:cxn ang="T10">
                <a:pos x="T0" y="T1"/>
              </a:cxn>
              <a:cxn ang="T11">
                <a:pos x="T2" y="T3"/>
              </a:cxn>
              <a:cxn ang="T12">
                <a:pos x="T4" y="T5"/>
              </a:cxn>
              <a:cxn ang="T13">
                <a:pos x="T6" y="T7"/>
              </a:cxn>
              <a:cxn ang="T14">
                <a:pos x="T8" y="T9"/>
              </a:cxn>
            </a:cxnLst>
            <a:rect l="T15" t="T16" r="T17" b="T18"/>
            <a:pathLst>
              <a:path w="21600" h="21600">
                <a:moveTo>
                  <a:pt x="532" y="0"/>
                </a:moveTo>
                <a:cubicBezTo>
                  <a:pt x="238" y="0"/>
                  <a:pt x="0" y="238"/>
                  <a:pt x="0" y="532"/>
                </a:cubicBezTo>
                <a:lnTo>
                  <a:pt x="0" y="16745"/>
                </a:lnTo>
                <a:cubicBezTo>
                  <a:pt x="0" y="17039"/>
                  <a:pt x="238" y="17277"/>
                  <a:pt x="532" y="17277"/>
                </a:cubicBezTo>
                <a:lnTo>
                  <a:pt x="2623" y="17277"/>
                </a:lnTo>
                <a:lnTo>
                  <a:pt x="8607" y="21600"/>
                </a:lnTo>
                <a:lnTo>
                  <a:pt x="6515" y="17277"/>
                </a:lnTo>
                <a:lnTo>
                  <a:pt x="21016" y="17277"/>
                </a:lnTo>
                <a:cubicBezTo>
                  <a:pt x="21339" y="17277"/>
                  <a:pt x="21600" y="17039"/>
                  <a:pt x="21600" y="16745"/>
                </a:cubicBezTo>
                <a:lnTo>
                  <a:pt x="21600" y="532"/>
                </a:lnTo>
                <a:cubicBezTo>
                  <a:pt x="21600" y="238"/>
                  <a:pt x="21339" y="0"/>
                  <a:pt x="21016" y="0"/>
                </a:cubicBezTo>
                <a:close/>
              </a:path>
            </a:pathLst>
          </a:custGeom>
          <a:solidFill>
            <a:srgbClr val="FFFF00"/>
          </a:solidFill>
          <a:ln w="9525">
            <a:solidFill>
              <a:srgbClr val="000000"/>
            </a:solidFill>
            <a:miter lim="800000"/>
            <a:headEnd/>
            <a:tailEnd/>
          </a:ln>
          <a:effectLst>
            <a:outerShdw dist="107763" dir="2700000" algn="ctr" rotWithShape="0">
              <a:srgbClr val="808080"/>
            </a:outerShdw>
          </a:effectLst>
        </p:spPr>
        <p:txBody>
          <a:bodyPr/>
          <a:lstStyle/>
          <a:p>
            <a:pPr>
              <a:defRPr/>
            </a:pPr>
            <a:endParaRPr lang="en-US"/>
          </a:p>
        </p:txBody>
      </p:sp>
      <p:sp>
        <p:nvSpPr>
          <p:cNvPr id="399365" name="Text Box 5">
            <a:extLst>
              <a:ext uri="{FF2B5EF4-FFF2-40B4-BE49-F238E27FC236}">
                <a16:creationId xmlns:a16="http://schemas.microsoft.com/office/drawing/2014/main" id="{21F5346B-44D1-5824-C8FD-5FE025125EB9}"/>
              </a:ext>
            </a:extLst>
          </p:cNvPr>
          <p:cNvSpPr txBox="1">
            <a:spLocks noChangeArrowheads="1"/>
          </p:cNvSpPr>
          <p:nvPr/>
        </p:nvSpPr>
        <p:spPr bwMode="auto">
          <a:xfrm>
            <a:off x="2133600" y="1143000"/>
            <a:ext cx="1225550" cy="641350"/>
          </a:xfrm>
          <a:prstGeom prst="rect">
            <a:avLst/>
          </a:prstGeom>
          <a:noFill/>
          <a:ln w="9525">
            <a:noFill/>
            <a:miter lim="800000"/>
            <a:headEnd/>
            <a:tailEnd/>
          </a:ln>
          <a:effectLst/>
        </p:spPr>
        <p:txBody>
          <a:bodyPr wrap="none">
            <a:spAutoFit/>
          </a:bodyPr>
          <a:lstStyle/>
          <a:p>
            <a:pPr algn="l" eaLnBrk="1" hangingPunct="1">
              <a:spcBef>
                <a:spcPct val="0"/>
              </a:spcBef>
              <a:defRPr/>
            </a:pPr>
            <a:r>
              <a:rPr lang="en-US" sz="3600">
                <a:solidFill>
                  <a:schemeClr val="tx1"/>
                </a:solidFill>
                <a:effectLst>
                  <a:outerShdw blurRad="38100" dist="38100" dir="2700000" algn="tl">
                    <a:srgbClr val="000000"/>
                  </a:outerShdw>
                </a:effectLst>
              </a:rPr>
              <a:t>Note</a:t>
            </a:r>
            <a:r>
              <a:rPr lang="en-US" sz="3600" b="0">
                <a:solidFill>
                  <a:schemeClr val="tx1"/>
                </a:solidFill>
                <a:effectLst>
                  <a:outerShdw blurRad="38100" dist="38100" dir="2700000" algn="tl">
                    <a:srgbClr val="000000"/>
                  </a:outerShdw>
                </a:effectLst>
              </a:rPr>
              <a:t>:</a:t>
            </a:r>
          </a:p>
        </p:txBody>
      </p:sp>
      <p:sp>
        <p:nvSpPr>
          <p:cNvPr id="2" name="Google Shape;161;p8">
            <a:extLst>
              <a:ext uri="{FF2B5EF4-FFF2-40B4-BE49-F238E27FC236}">
                <a16:creationId xmlns:a16="http://schemas.microsoft.com/office/drawing/2014/main" id="{28656EFD-3490-AF8E-A373-29D747D9066B}"/>
              </a:ext>
            </a:extLst>
          </p:cNvPr>
          <p:cNvSpPr/>
          <p:nvPr/>
        </p:nvSpPr>
        <p:spPr>
          <a:xfrm>
            <a:off x="0" y="173231"/>
            <a:ext cx="7695210" cy="642857"/>
          </a:xfrm>
          <a:prstGeom prst="rect">
            <a:avLst/>
          </a:prstGeom>
          <a:noFill/>
          <a:ln>
            <a:noFill/>
          </a:ln>
        </p:spPr>
        <p:txBody>
          <a:bodyPr spcFirstLastPara="1" wrap="square" lIns="89550" tIns="44000" rIns="89550" bIns="44000" anchor="t" anchorCtr="0">
            <a:spAutoFit/>
          </a:bodyPr>
          <a:lstStyle/>
          <a:p>
            <a:pPr marL="0" marR="0" lvl="0" indent="0" algn="just" rtl="0">
              <a:lnSpc>
                <a:spcPct val="100000"/>
              </a:lnSpc>
              <a:spcBef>
                <a:spcPts val="0"/>
              </a:spcBef>
              <a:spcAft>
                <a:spcPts val="0"/>
              </a:spcAft>
              <a:buNone/>
            </a:pPr>
            <a:r>
              <a:rPr lang="en-US" sz="3600" b="1" i="0" u="none" strike="noStrike" cap="none" dirty="0">
                <a:solidFill>
                  <a:schemeClr val="tx1"/>
                </a:solidFill>
                <a:latin typeface="Times New Roman"/>
                <a:ea typeface="Times New Roman"/>
                <a:cs typeface="Times New Roman"/>
                <a:sym typeface="Times New Roman"/>
              </a:rPr>
              <a:t>Parity Check</a:t>
            </a:r>
            <a:endParaRPr sz="3600" b="1" dirty="0">
              <a:solidFill>
                <a:schemeClr val="tx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a:extLst>
              <a:ext uri="{FF2B5EF4-FFF2-40B4-BE49-F238E27FC236}">
                <a16:creationId xmlns:a16="http://schemas.microsoft.com/office/drawing/2014/main" id="{CE0ED109-B2F2-13B9-78F0-EA201815DE66}"/>
              </a:ext>
            </a:extLst>
          </p:cNvPr>
          <p:cNvSpPr>
            <a:spLocks noChangeArrowheads="1"/>
          </p:cNvSpPr>
          <p:nvPr/>
        </p:nvSpPr>
        <p:spPr bwMode="auto">
          <a:xfrm>
            <a:off x="228600" y="1079500"/>
            <a:ext cx="8458200" cy="2870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accent2"/>
                </a:solidFill>
                <a:latin typeface="Times New Roman" panose="02020603050405020304" pitchFamily="18" charset="0"/>
              </a:defRPr>
            </a:lvl1pPr>
            <a:lvl2pPr marL="742950" indent="-285750">
              <a:defRPr sz="2800" b="1">
                <a:solidFill>
                  <a:schemeClr val="accent2"/>
                </a:solidFill>
                <a:latin typeface="Times New Roman" panose="02020603050405020304" pitchFamily="18" charset="0"/>
              </a:defRPr>
            </a:lvl2pPr>
            <a:lvl3pPr marL="1143000" indent="-228600">
              <a:defRPr sz="2800" b="1">
                <a:solidFill>
                  <a:schemeClr val="accent2"/>
                </a:solidFill>
                <a:latin typeface="Times New Roman" panose="02020603050405020304" pitchFamily="18" charset="0"/>
              </a:defRPr>
            </a:lvl3pPr>
            <a:lvl4pPr marL="1600200" indent="-228600">
              <a:defRPr sz="2800" b="1">
                <a:solidFill>
                  <a:schemeClr val="accent2"/>
                </a:solidFill>
                <a:latin typeface="Times New Roman" panose="02020603050405020304" pitchFamily="18" charset="0"/>
              </a:defRPr>
            </a:lvl4pPr>
            <a:lvl5pPr marL="2057400" indent="-228600">
              <a:defRPr sz="2800" b="1">
                <a:solidFill>
                  <a:schemeClr val="accent2"/>
                </a:solidFill>
                <a:latin typeface="Times New Roman" panose="02020603050405020304" pitchFamily="18" charset="0"/>
              </a:defRPr>
            </a:lvl5pPr>
            <a:lvl6pPr marL="2514600" indent="-228600" algn="ctr" eaLnBrk="0" fontAlgn="base" hangingPunct="0">
              <a:spcBef>
                <a:spcPct val="50000"/>
              </a:spcBef>
              <a:spcAft>
                <a:spcPct val="0"/>
              </a:spcAft>
              <a:defRPr sz="2800" b="1">
                <a:solidFill>
                  <a:schemeClr val="accent2"/>
                </a:solidFill>
                <a:latin typeface="Times New Roman" panose="02020603050405020304" pitchFamily="18" charset="0"/>
              </a:defRPr>
            </a:lvl6pPr>
            <a:lvl7pPr marL="2971800" indent="-228600" algn="ctr" eaLnBrk="0" fontAlgn="base" hangingPunct="0">
              <a:spcBef>
                <a:spcPct val="50000"/>
              </a:spcBef>
              <a:spcAft>
                <a:spcPct val="0"/>
              </a:spcAft>
              <a:defRPr sz="2800" b="1">
                <a:solidFill>
                  <a:schemeClr val="accent2"/>
                </a:solidFill>
                <a:latin typeface="Times New Roman" panose="02020603050405020304" pitchFamily="18" charset="0"/>
              </a:defRPr>
            </a:lvl7pPr>
            <a:lvl8pPr marL="3429000" indent="-228600" algn="ctr" eaLnBrk="0" fontAlgn="base" hangingPunct="0">
              <a:spcBef>
                <a:spcPct val="50000"/>
              </a:spcBef>
              <a:spcAft>
                <a:spcPct val="0"/>
              </a:spcAft>
              <a:defRPr sz="2800" b="1">
                <a:solidFill>
                  <a:schemeClr val="accent2"/>
                </a:solidFill>
                <a:latin typeface="Times New Roman" panose="02020603050405020304" pitchFamily="18" charset="0"/>
              </a:defRPr>
            </a:lvl8pPr>
            <a:lvl9pPr marL="3886200" indent="-228600" algn="ctr" eaLnBrk="0" fontAlgn="base" hangingPunct="0">
              <a:spcBef>
                <a:spcPct val="50000"/>
              </a:spcBef>
              <a:spcAft>
                <a:spcPct val="0"/>
              </a:spcAft>
              <a:defRPr sz="2800" b="1">
                <a:solidFill>
                  <a:schemeClr val="accent2"/>
                </a:solidFill>
                <a:latin typeface="Times New Roman" panose="02020603050405020304" pitchFamily="18" charset="0"/>
              </a:defRPr>
            </a:lvl9pPr>
          </a:lstStyle>
          <a:p>
            <a:pPr algn="l" eaLnBrk="1" hangingPunct="1"/>
            <a:r>
              <a:rPr lang="en-US" altLang="en-US" b="0">
                <a:solidFill>
                  <a:schemeClr val="tx1"/>
                </a:solidFill>
                <a:latin typeface="Times" panose="02020603050405020304" pitchFamily="18" charset="0"/>
              </a:rPr>
              <a:t>Suppose the sender wants to send the word </a:t>
            </a:r>
            <a:r>
              <a:rPr lang="en-US" altLang="en-US" b="0" i="1">
                <a:solidFill>
                  <a:schemeClr val="tx1"/>
                </a:solidFill>
                <a:latin typeface="Times" panose="02020603050405020304" pitchFamily="18" charset="0"/>
              </a:rPr>
              <a:t>world</a:t>
            </a:r>
            <a:r>
              <a:rPr lang="en-US" altLang="en-US" b="0">
                <a:solidFill>
                  <a:schemeClr val="tx1"/>
                </a:solidFill>
                <a:latin typeface="Times" panose="02020603050405020304" pitchFamily="18" charset="0"/>
              </a:rPr>
              <a:t>. In ASCII the five characters are coded as </a:t>
            </a:r>
          </a:p>
          <a:p>
            <a:pPr algn="l" eaLnBrk="1" hangingPunct="1"/>
            <a:r>
              <a:rPr lang="en-US" altLang="en-US" b="0">
                <a:solidFill>
                  <a:schemeClr val="tx1"/>
                </a:solidFill>
                <a:latin typeface="Times" panose="02020603050405020304" pitchFamily="18" charset="0"/>
              </a:rPr>
              <a:t> </a:t>
            </a:r>
            <a:r>
              <a:rPr lang="en-US" altLang="en-US">
                <a:solidFill>
                  <a:schemeClr val="tx1"/>
                </a:solidFill>
              </a:rPr>
              <a:t>1110111   1101111   1110010   1101100   1100100</a:t>
            </a:r>
          </a:p>
          <a:p>
            <a:pPr algn="l" eaLnBrk="1" hangingPunct="1"/>
            <a:r>
              <a:rPr lang="en-US" altLang="en-US" b="0">
                <a:solidFill>
                  <a:schemeClr val="tx1"/>
                </a:solidFill>
                <a:latin typeface="Times" panose="02020603050405020304" pitchFamily="18" charset="0"/>
              </a:rPr>
              <a:t>The following shows the actual bits sent</a:t>
            </a:r>
          </a:p>
          <a:p>
            <a:pPr algn="l" eaLnBrk="1" hangingPunct="1"/>
            <a:r>
              <a:rPr lang="en-US" altLang="en-US" b="0">
                <a:solidFill>
                  <a:schemeClr val="tx1"/>
                </a:solidFill>
                <a:latin typeface="Times" panose="02020603050405020304" pitchFamily="18" charset="0"/>
              </a:rPr>
              <a:t> </a:t>
            </a:r>
            <a:r>
              <a:rPr lang="en-US" altLang="en-US" sz="2400" b="0">
                <a:solidFill>
                  <a:schemeClr val="tx1"/>
                </a:solidFill>
                <a:latin typeface="Times" panose="02020603050405020304" pitchFamily="18" charset="0"/>
              </a:rPr>
              <a:t>1110111</a:t>
            </a:r>
            <a:r>
              <a:rPr lang="en-US" altLang="en-US" sz="2400" u="sng">
                <a:solidFill>
                  <a:schemeClr val="hlink"/>
                </a:solidFill>
                <a:latin typeface="Times" panose="02020603050405020304" pitchFamily="18" charset="0"/>
              </a:rPr>
              <a:t>0</a:t>
            </a:r>
            <a:r>
              <a:rPr lang="en-US" altLang="en-US" sz="2400" b="0">
                <a:solidFill>
                  <a:schemeClr val="tx1"/>
                </a:solidFill>
                <a:latin typeface="Times" panose="02020603050405020304" pitchFamily="18" charset="0"/>
              </a:rPr>
              <a:t>   1101111</a:t>
            </a:r>
            <a:r>
              <a:rPr lang="en-US" altLang="en-US" sz="2400" u="sng">
                <a:solidFill>
                  <a:schemeClr val="hlink"/>
                </a:solidFill>
                <a:latin typeface="Times" panose="02020603050405020304" pitchFamily="18" charset="0"/>
              </a:rPr>
              <a:t>0</a:t>
            </a:r>
            <a:r>
              <a:rPr lang="en-US" altLang="en-US" sz="2400" b="0">
                <a:solidFill>
                  <a:schemeClr val="tx1"/>
                </a:solidFill>
                <a:latin typeface="Times" panose="02020603050405020304" pitchFamily="18" charset="0"/>
              </a:rPr>
              <a:t>   1110010</a:t>
            </a:r>
            <a:r>
              <a:rPr lang="en-US" altLang="en-US" sz="2400" u="sng">
                <a:solidFill>
                  <a:schemeClr val="hlink"/>
                </a:solidFill>
                <a:latin typeface="Times" panose="02020603050405020304" pitchFamily="18" charset="0"/>
              </a:rPr>
              <a:t>0</a:t>
            </a:r>
            <a:r>
              <a:rPr lang="en-US" altLang="en-US" sz="2400" b="0">
                <a:solidFill>
                  <a:schemeClr val="tx1"/>
                </a:solidFill>
                <a:latin typeface="Times" panose="02020603050405020304" pitchFamily="18" charset="0"/>
              </a:rPr>
              <a:t>   1101100</a:t>
            </a:r>
            <a:r>
              <a:rPr lang="en-US" altLang="en-US" sz="2400" u="sng">
                <a:solidFill>
                  <a:schemeClr val="hlink"/>
                </a:solidFill>
                <a:latin typeface="Times" panose="02020603050405020304" pitchFamily="18" charset="0"/>
              </a:rPr>
              <a:t>0</a:t>
            </a:r>
            <a:r>
              <a:rPr lang="en-US" altLang="en-US" sz="2400" b="0">
                <a:solidFill>
                  <a:schemeClr val="tx1"/>
                </a:solidFill>
                <a:latin typeface="Times" panose="02020603050405020304" pitchFamily="18" charset="0"/>
              </a:rPr>
              <a:t>   1100100</a:t>
            </a:r>
            <a:r>
              <a:rPr lang="en-US" altLang="en-US" sz="2400" u="sng">
                <a:solidFill>
                  <a:schemeClr val="hlink"/>
                </a:solidFill>
                <a:latin typeface="Times" panose="02020603050405020304" pitchFamily="18" charset="0"/>
              </a:rPr>
              <a:t>1</a:t>
            </a:r>
          </a:p>
        </p:txBody>
      </p:sp>
      <p:sp>
        <p:nvSpPr>
          <p:cNvPr id="2" name="TextBox 1">
            <a:extLst>
              <a:ext uri="{FF2B5EF4-FFF2-40B4-BE49-F238E27FC236}">
                <a16:creationId xmlns:a16="http://schemas.microsoft.com/office/drawing/2014/main" id="{A169966E-CA08-8E4B-B914-A88300F1181B}"/>
              </a:ext>
            </a:extLst>
          </p:cNvPr>
          <p:cNvSpPr txBox="1"/>
          <p:nvPr/>
        </p:nvSpPr>
        <p:spPr>
          <a:xfrm>
            <a:off x="0" y="122019"/>
            <a:ext cx="2423160" cy="646331"/>
          </a:xfrm>
          <a:prstGeom prst="rect">
            <a:avLst/>
          </a:prstGeom>
          <a:noFill/>
        </p:spPr>
        <p:txBody>
          <a:bodyPr wrap="square">
            <a:spAutoFit/>
          </a:bodyPr>
          <a:lstStyle/>
          <a:p>
            <a:pPr algn="l" eaLnBrk="1" hangingPunct="1">
              <a:spcBef>
                <a:spcPct val="0"/>
              </a:spcBef>
              <a:defRPr/>
            </a:pPr>
            <a:r>
              <a:rPr lang="en-US" sz="3600" b="1" dirty="0">
                <a:solidFill>
                  <a:schemeClr val="tx1"/>
                </a:solidFill>
                <a:latin typeface="Times New Roman" panose="02020603050405020304" pitchFamily="18" charset="0"/>
                <a:cs typeface="Times New Roman" panose="02020603050405020304" pitchFamily="18" charset="0"/>
              </a:rPr>
              <a:t>Example 1</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a:extLst>
              <a:ext uri="{FF2B5EF4-FFF2-40B4-BE49-F238E27FC236}">
                <a16:creationId xmlns:a16="http://schemas.microsoft.com/office/drawing/2014/main" id="{6790827E-71E2-B39A-4EEB-DAB50ECF6806}"/>
              </a:ext>
            </a:extLst>
          </p:cNvPr>
          <p:cNvSpPr>
            <a:spLocks noChangeArrowheads="1"/>
          </p:cNvSpPr>
          <p:nvPr/>
        </p:nvSpPr>
        <p:spPr bwMode="auto">
          <a:xfrm>
            <a:off x="228600" y="1079500"/>
            <a:ext cx="8458200" cy="2655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accent2"/>
                </a:solidFill>
                <a:latin typeface="Times New Roman" panose="02020603050405020304" pitchFamily="18" charset="0"/>
              </a:defRPr>
            </a:lvl1pPr>
            <a:lvl2pPr marL="742950" indent="-285750">
              <a:defRPr sz="2800" b="1">
                <a:solidFill>
                  <a:schemeClr val="accent2"/>
                </a:solidFill>
                <a:latin typeface="Times New Roman" panose="02020603050405020304" pitchFamily="18" charset="0"/>
              </a:defRPr>
            </a:lvl2pPr>
            <a:lvl3pPr marL="1143000" indent="-228600">
              <a:defRPr sz="2800" b="1">
                <a:solidFill>
                  <a:schemeClr val="accent2"/>
                </a:solidFill>
                <a:latin typeface="Times New Roman" panose="02020603050405020304" pitchFamily="18" charset="0"/>
              </a:defRPr>
            </a:lvl3pPr>
            <a:lvl4pPr marL="1600200" indent="-228600">
              <a:defRPr sz="2800" b="1">
                <a:solidFill>
                  <a:schemeClr val="accent2"/>
                </a:solidFill>
                <a:latin typeface="Times New Roman" panose="02020603050405020304" pitchFamily="18" charset="0"/>
              </a:defRPr>
            </a:lvl4pPr>
            <a:lvl5pPr marL="2057400" indent="-228600">
              <a:defRPr sz="2800" b="1">
                <a:solidFill>
                  <a:schemeClr val="accent2"/>
                </a:solidFill>
                <a:latin typeface="Times New Roman" panose="02020603050405020304" pitchFamily="18" charset="0"/>
              </a:defRPr>
            </a:lvl5pPr>
            <a:lvl6pPr marL="2514600" indent="-228600" algn="ctr" eaLnBrk="0" fontAlgn="base" hangingPunct="0">
              <a:spcBef>
                <a:spcPct val="50000"/>
              </a:spcBef>
              <a:spcAft>
                <a:spcPct val="0"/>
              </a:spcAft>
              <a:defRPr sz="2800" b="1">
                <a:solidFill>
                  <a:schemeClr val="accent2"/>
                </a:solidFill>
                <a:latin typeface="Times New Roman" panose="02020603050405020304" pitchFamily="18" charset="0"/>
              </a:defRPr>
            </a:lvl6pPr>
            <a:lvl7pPr marL="2971800" indent="-228600" algn="ctr" eaLnBrk="0" fontAlgn="base" hangingPunct="0">
              <a:spcBef>
                <a:spcPct val="50000"/>
              </a:spcBef>
              <a:spcAft>
                <a:spcPct val="0"/>
              </a:spcAft>
              <a:defRPr sz="2800" b="1">
                <a:solidFill>
                  <a:schemeClr val="accent2"/>
                </a:solidFill>
                <a:latin typeface="Times New Roman" panose="02020603050405020304" pitchFamily="18" charset="0"/>
              </a:defRPr>
            </a:lvl7pPr>
            <a:lvl8pPr marL="3429000" indent="-228600" algn="ctr" eaLnBrk="0" fontAlgn="base" hangingPunct="0">
              <a:spcBef>
                <a:spcPct val="50000"/>
              </a:spcBef>
              <a:spcAft>
                <a:spcPct val="0"/>
              </a:spcAft>
              <a:defRPr sz="2800" b="1">
                <a:solidFill>
                  <a:schemeClr val="accent2"/>
                </a:solidFill>
                <a:latin typeface="Times New Roman" panose="02020603050405020304" pitchFamily="18" charset="0"/>
              </a:defRPr>
            </a:lvl8pPr>
            <a:lvl9pPr marL="3886200" indent="-228600" algn="ctr" eaLnBrk="0" fontAlgn="base" hangingPunct="0">
              <a:spcBef>
                <a:spcPct val="50000"/>
              </a:spcBef>
              <a:spcAft>
                <a:spcPct val="0"/>
              </a:spcAft>
              <a:defRPr sz="2800" b="1">
                <a:solidFill>
                  <a:schemeClr val="accent2"/>
                </a:solidFill>
                <a:latin typeface="Times New Roman" panose="02020603050405020304" pitchFamily="18" charset="0"/>
              </a:defRPr>
            </a:lvl9pPr>
          </a:lstStyle>
          <a:p>
            <a:pPr algn="l" eaLnBrk="1" hangingPunct="1"/>
            <a:r>
              <a:rPr lang="en-US" altLang="en-US" b="0">
                <a:solidFill>
                  <a:schemeClr val="tx1"/>
                </a:solidFill>
                <a:latin typeface="Times" panose="02020603050405020304" pitchFamily="18" charset="0"/>
              </a:rPr>
              <a:t>Now suppose the word world in Example 1 is received by the receiver without being corrupted in transmission. </a:t>
            </a:r>
          </a:p>
          <a:p>
            <a:pPr algn="l" eaLnBrk="1" hangingPunct="1"/>
            <a:r>
              <a:rPr lang="en-US" altLang="en-US" b="0">
                <a:solidFill>
                  <a:schemeClr val="tx1"/>
                </a:solidFill>
                <a:latin typeface="Times" panose="02020603050405020304" pitchFamily="18" charset="0"/>
              </a:rPr>
              <a:t> 11101110   11011110   11100100   11011000   1100100</a:t>
            </a:r>
            <a:r>
              <a:rPr lang="en-US" altLang="en-US" b="0">
                <a:solidFill>
                  <a:schemeClr val="hlink"/>
                </a:solidFill>
                <a:latin typeface="Times" panose="02020603050405020304" pitchFamily="18" charset="0"/>
              </a:rPr>
              <a:t>1</a:t>
            </a:r>
          </a:p>
          <a:p>
            <a:pPr algn="l" eaLnBrk="1" hangingPunct="1"/>
            <a:r>
              <a:rPr lang="en-US" altLang="en-US" b="0">
                <a:solidFill>
                  <a:schemeClr val="tx1"/>
                </a:solidFill>
                <a:latin typeface="Times" panose="02020603050405020304" pitchFamily="18" charset="0"/>
              </a:rPr>
              <a:t>The receiver counts the 1s in each character and comes up with even numbers (6, 6, 4, 4, 3). The data are accepted. </a:t>
            </a:r>
          </a:p>
        </p:txBody>
      </p:sp>
      <p:sp>
        <p:nvSpPr>
          <p:cNvPr id="2" name="TextBox 1">
            <a:extLst>
              <a:ext uri="{FF2B5EF4-FFF2-40B4-BE49-F238E27FC236}">
                <a16:creationId xmlns:a16="http://schemas.microsoft.com/office/drawing/2014/main" id="{135A8E5F-891D-1A75-8E8E-80EF4BEDC5E8}"/>
              </a:ext>
            </a:extLst>
          </p:cNvPr>
          <p:cNvSpPr txBox="1"/>
          <p:nvPr/>
        </p:nvSpPr>
        <p:spPr>
          <a:xfrm>
            <a:off x="0" y="293469"/>
            <a:ext cx="2423160" cy="646331"/>
          </a:xfrm>
          <a:prstGeom prst="rect">
            <a:avLst/>
          </a:prstGeom>
          <a:noFill/>
        </p:spPr>
        <p:txBody>
          <a:bodyPr wrap="square">
            <a:spAutoFit/>
          </a:bodyPr>
          <a:lstStyle/>
          <a:p>
            <a:pPr algn="l" eaLnBrk="1" hangingPunct="1">
              <a:spcBef>
                <a:spcPct val="0"/>
              </a:spcBef>
              <a:defRPr/>
            </a:pPr>
            <a:r>
              <a:rPr lang="en-US" sz="3600" b="1" dirty="0">
                <a:solidFill>
                  <a:schemeClr val="tx1"/>
                </a:solidFill>
                <a:latin typeface="Times New Roman" panose="02020603050405020304" pitchFamily="18" charset="0"/>
                <a:cs typeface="Times New Roman" panose="02020603050405020304" pitchFamily="18" charset="0"/>
              </a:rPr>
              <a:t>Example 2</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a:extLst>
              <a:ext uri="{FF2B5EF4-FFF2-40B4-BE49-F238E27FC236}">
                <a16:creationId xmlns:a16="http://schemas.microsoft.com/office/drawing/2014/main" id="{D176E44F-5DE3-C61B-AB31-7D0E5A8B7721}"/>
              </a:ext>
            </a:extLst>
          </p:cNvPr>
          <p:cNvSpPr>
            <a:spLocks noChangeArrowheads="1"/>
          </p:cNvSpPr>
          <p:nvPr/>
        </p:nvSpPr>
        <p:spPr bwMode="auto">
          <a:xfrm>
            <a:off x="228600" y="1079500"/>
            <a:ext cx="8458200" cy="35099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accent2"/>
                </a:solidFill>
                <a:latin typeface="Times New Roman" panose="02020603050405020304" pitchFamily="18" charset="0"/>
              </a:defRPr>
            </a:lvl1pPr>
            <a:lvl2pPr marL="742950" indent="-285750">
              <a:defRPr sz="2800" b="1">
                <a:solidFill>
                  <a:schemeClr val="accent2"/>
                </a:solidFill>
                <a:latin typeface="Times New Roman" panose="02020603050405020304" pitchFamily="18" charset="0"/>
              </a:defRPr>
            </a:lvl2pPr>
            <a:lvl3pPr marL="1143000" indent="-228600">
              <a:defRPr sz="2800" b="1">
                <a:solidFill>
                  <a:schemeClr val="accent2"/>
                </a:solidFill>
                <a:latin typeface="Times New Roman" panose="02020603050405020304" pitchFamily="18" charset="0"/>
              </a:defRPr>
            </a:lvl3pPr>
            <a:lvl4pPr marL="1600200" indent="-228600">
              <a:defRPr sz="2800" b="1">
                <a:solidFill>
                  <a:schemeClr val="accent2"/>
                </a:solidFill>
                <a:latin typeface="Times New Roman" panose="02020603050405020304" pitchFamily="18" charset="0"/>
              </a:defRPr>
            </a:lvl4pPr>
            <a:lvl5pPr marL="2057400" indent="-228600">
              <a:defRPr sz="2800" b="1">
                <a:solidFill>
                  <a:schemeClr val="accent2"/>
                </a:solidFill>
                <a:latin typeface="Times New Roman" panose="02020603050405020304" pitchFamily="18" charset="0"/>
              </a:defRPr>
            </a:lvl5pPr>
            <a:lvl6pPr marL="2514600" indent="-228600" algn="ctr" eaLnBrk="0" fontAlgn="base" hangingPunct="0">
              <a:spcBef>
                <a:spcPct val="50000"/>
              </a:spcBef>
              <a:spcAft>
                <a:spcPct val="0"/>
              </a:spcAft>
              <a:defRPr sz="2800" b="1">
                <a:solidFill>
                  <a:schemeClr val="accent2"/>
                </a:solidFill>
                <a:latin typeface="Times New Roman" panose="02020603050405020304" pitchFamily="18" charset="0"/>
              </a:defRPr>
            </a:lvl6pPr>
            <a:lvl7pPr marL="2971800" indent="-228600" algn="ctr" eaLnBrk="0" fontAlgn="base" hangingPunct="0">
              <a:spcBef>
                <a:spcPct val="50000"/>
              </a:spcBef>
              <a:spcAft>
                <a:spcPct val="0"/>
              </a:spcAft>
              <a:defRPr sz="2800" b="1">
                <a:solidFill>
                  <a:schemeClr val="accent2"/>
                </a:solidFill>
                <a:latin typeface="Times New Roman" panose="02020603050405020304" pitchFamily="18" charset="0"/>
              </a:defRPr>
            </a:lvl7pPr>
            <a:lvl8pPr marL="3429000" indent="-228600" algn="ctr" eaLnBrk="0" fontAlgn="base" hangingPunct="0">
              <a:spcBef>
                <a:spcPct val="50000"/>
              </a:spcBef>
              <a:spcAft>
                <a:spcPct val="0"/>
              </a:spcAft>
              <a:defRPr sz="2800" b="1">
                <a:solidFill>
                  <a:schemeClr val="accent2"/>
                </a:solidFill>
                <a:latin typeface="Times New Roman" panose="02020603050405020304" pitchFamily="18" charset="0"/>
              </a:defRPr>
            </a:lvl8pPr>
            <a:lvl9pPr marL="3886200" indent="-228600" algn="ctr" eaLnBrk="0" fontAlgn="base" hangingPunct="0">
              <a:spcBef>
                <a:spcPct val="50000"/>
              </a:spcBef>
              <a:spcAft>
                <a:spcPct val="0"/>
              </a:spcAft>
              <a:defRPr sz="2800" b="1">
                <a:solidFill>
                  <a:schemeClr val="accent2"/>
                </a:solidFill>
                <a:latin typeface="Times New Roman" panose="02020603050405020304" pitchFamily="18" charset="0"/>
              </a:defRPr>
            </a:lvl9pPr>
          </a:lstStyle>
          <a:p>
            <a:pPr algn="l" eaLnBrk="1" hangingPunct="1"/>
            <a:r>
              <a:rPr lang="en-US" altLang="en-US" b="0">
                <a:solidFill>
                  <a:schemeClr val="tx1"/>
                </a:solidFill>
                <a:latin typeface="Times" panose="02020603050405020304" pitchFamily="18" charset="0"/>
              </a:rPr>
              <a:t>Now suppose the word world in Example 1 is corrupted during transmission. </a:t>
            </a:r>
          </a:p>
          <a:p>
            <a:pPr algn="l" eaLnBrk="1" hangingPunct="1"/>
            <a:r>
              <a:rPr lang="en-US" altLang="en-US" b="0">
                <a:solidFill>
                  <a:schemeClr val="tx1"/>
                </a:solidFill>
                <a:latin typeface="Times" panose="02020603050405020304" pitchFamily="18" charset="0"/>
              </a:rPr>
              <a:t> 11111110   11011110   11101100   11011000   11001001</a:t>
            </a:r>
          </a:p>
          <a:p>
            <a:pPr algn="l" eaLnBrk="1" hangingPunct="1"/>
            <a:r>
              <a:rPr lang="en-US" altLang="en-US" b="0">
                <a:solidFill>
                  <a:schemeClr val="tx1"/>
                </a:solidFill>
                <a:latin typeface="Times" panose="02020603050405020304" pitchFamily="18" charset="0"/>
              </a:rPr>
              <a:t>The receiver counts the 1s in each character and comes up with even and odd numbers (7, 6, 5, 4, 4). The receiver knows that the data are corrupted, discards them, and asks for retransmission.</a:t>
            </a:r>
          </a:p>
        </p:txBody>
      </p:sp>
      <p:sp>
        <p:nvSpPr>
          <p:cNvPr id="2" name="TextBox 1">
            <a:extLst>
              <a:ext uri="{FF2B5EF4-FFF2-40B4-BE49-F238E27FC236}">
                <a16:creationId xmlns:a16="http://schemas.microsoft.com/office/drawing/2014/main" id="{C5DD4964-BE6A-278B-6C5C-0876A9B9F248}"/>
              </a:ext>
            </a:extLst>
          </p:cNvPr>
          <p:cNvSpPr txBox="1"/>
          <p:nvPr/>
        </p:nvSpPr>
        <p:spPr>
          <a:xfrm>
            <a:off x="0" y="224889"/>
            <a:ext cx="2423160" cy="646331"/>
          </a:xfrm>
          <a:prstGeom prst="rect">
            <a:avLst/>
          </a:prstGeom>
          <a:noFill/>
        </p:spPr>
        <p:txBody>
          <a:bodyPr wrap="square">
            <a:spAutoFit/>
          </a:bodyPr>
          <a:lstStyle/>
          <a:p>
            <a:pPr algn="l" eaLnBrk="1" hangingPunct="1">
              <a:spcBef>
                <a:spcPct val="0"/>
              </a:spcBef>
              <a:defRPr/>
            </a:pPr>
            <a:r>
              <a:rPr lang="en-US" sz="3600" b="1" dirty="0">
                <a:solidFill>
                  <a:schemeClr val="tx1"/>
                </a:solidFill>
                <a:latin typeface="Times New Roman" panose="02020603050405020304" pitchFamily="18" charset="0"/>
                <a:cs typeface="Times New Roman" panose="02020603050405020304" pitchFamily="18" charset="0"/>
              </a:rPr>
              <a:t>Example 3</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
          <p:cNvSpPr txBox="1"/>
          <p:nvPr/>
        </p:nvSpPr>
        <p:spPr>
          <a:xfrm>
            <a:off x="457200" y="0"/>
            <a:ext cx="6019560" cy="837720"/>
          </a:xfrm>
          <a:prstGeom prst="rect">
            <a:avLst/>
          </a:prstGeom>
          <a:noFill/>
          <a:ln>
            <a:noFill/>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Clr>
                <a:srgbClr val="000000"/>
              </a:buClr>
              <a:buSzPts val="3000"/>
              <a:buFont typeface="Arial"/>
              <a:buNone/>
            </a:pPr>
            <a:r>
              <a:rPr lang="en-US" sz="3200" b="1" i="0" u="none" strike="noStrike" cap="none" dirty="0">
                <a:solidFill>
                  <a:srgbClr val="000000"/>
                </a:solidFill>
                <a:latin typeface="Times New Roman"/>
                <a:ea typeface="Times New Roman"/>
                <a:cs typeface="Times New Roman"/>
                <a:sym typeface="Times New Roman"/>
              </a:rPr>
              <a:t>Index</a:t>
            </a:r>
            <a:endParaRPr sz="3200" b="0" i="0" u="none" strike="noStrike" cap="none" dirty="0">
              <a:solidFill>
                <a:srgbClr val="000000"/>
              </a:solidFill>
              <a:sym typeface="Arial"/>
            </a:endParaRPr>
          </a:p>
        </p:txBody>
      </p:sp>
      <p:sp>
        <p:nvSpPr>
          <p:cNvPr id="98" name="Google Shape;98;p2"/>
          <p:cNvSpPr txBox="1"/>
          <p:nvPr/>
        </p:nvSpPr>
        <p:spPr>
          <a:xfrm>
            <a:off x="168990" y="963516"/>
            <a:ext cx="8838720" cy="4945966"/>
          </a:xfrm>
          <a:prstGeom prst="rect">
            <a:avLst/>
          </a:prstGeom>
          <a:noFill/>
          <a:ln>
            <a:noFill/>
          </a:ln>
        </p:spPr>
        <p:txBody>
          <a:bodyPr spcFirstLastPara="1" wrap="square" lIns="91425" tIns="45700" rIns="91425" bIns="45700" anchor="t" anchorCtr="0">
            <a:noAutofit/>
          </a:bodyPr>
          <a:lstStyle/>
          <a:p>
            <a:pPr marL="342900" marR="0" lvl="0" indent="-222250" algn="l" rtl="0">
              <a:lnSpc>
                <a:spcPct val="150000"/>
              </a:lnSpc>
              <a:spcBef>
                <a:spcPts val="0"/>
              </a:spcBef>
              <a:spcAft>
                <a:spcPts val="0"/>
              </a:spcAft>
              <a:buClr>
                <a:schemeClr val="dk1"/>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p:txBody>
      </p:sp>
      <p:sp>
        <p:nvSpPr>
          <p:cNvPr id="100" name="Google Shape;100;p2"/>
          <p:cNvSpPr txBox="1">
            <a:spLocks noGrp="1"/>
          </p:cNvSpPr>
          <p:nvPr>
            <p:ph type="body" idx="1"/>
          </p:nvPr>
        </p:nvSpPr>
        <p:spPr>
          <a:xfrm>
            <a:off x="791858" y="1319568"/>
            <a:ext cx="7826002" cy="4039737"/>
          </a:xfrm>
          <a:prstGeom prst="rect">
            <a:avLst/>
          </a:prstGeom>
          <a:noFill/>
          <a:ln>
            <a:noFill/>
          </a:ln>
        </p:spPr>
        <p:txBody>
          <a:bodyPr spcFirstLastPara="1" wrap="square" lIns="0" tIns="0" rIns="0" bIns="0" anchor="t" anchorCtr="0">
            <a:noAutofit/>
          </a:bodyPr>
          <a:lstStyle/>
          <a:p>
            <a:pPr marL="342900" marR="0" lvl="0" algn="ctr" rtl="0">
              <a:lnSpc>
                <a:spcPct val="100000"/>
              </a:lnSpc>
              <a:spcBef>
                <a:spcPts val="0"/>
              </a:spcBef>
              <a:spcAft>
                <a:spcPts val="0"/>
              </a:spcAft>
              <a:buClr>
                <a:schemeClr val="dk1"/>
              </a:buClr>
              <a:buSzPct val="100000"/>
              <a:buFont typeface="+mj-lt"/>
              <a:buAutoNum type="arabicPeriod"/>
            </a:pPr>
            <a:endParaRPr sz="1800" dirty="0">
              <a:latin typeface="Times New Roman" panose="02020603050405020304" pitchFamily="18" charset="0"/>
              <a:cs typeface="Times New Roman" panose="02020603050405020304" pitchFamily="18" charset="0"/>
            </a:endParaRPr>
          </a:p>
          <a:p>
            <a:pPr marL="342900">
              <a:lnSpc>
                <a:spcPct val="150000"/>
              </a:lnSpc>
              <a:spcBef>
                <a:spcPts val="0"/>
              </a:spcBef>
              <a:buSzPct val="100000"/>
              <a:buFont typeface="+mj-lt"/>
              <a:buAutoNum type="arabicPeriod"/>
            </a:pPr>
            <a:r>
              <a:rPr lang="en-US" sz="1800" b="0" i="0" u="none" strike="noStrike" cap="none" dirty="0">
                <a:solidFill>
                  <a:schemeClr val="dk1"/>
                </a:solidFill>
                <a:latin typeface="Times New Roman" panose="02020603050405020304" pitchFamily="18" charset="0"/>
                <a:ea typeface="Times New Roman"/>
                <a:cs typeface="Times New Roman" pitchFamily="18" charset="0"/>
                <a:sym typeface="Times New Roman"/>
              </a:rPr>
              <a:t>Types of Errors</a:t>
            </a:r>
            <a:endParaRPr sz="1800" dirty="0">
              <a:latin typeface="Times New Roman" panose="02020603050405020304" pitchFamily="18" charset="0"/>
              <a:cs typeface="Times New Roman" pitchFamily="18" charset="0"/>
            </a:endParaRPr>
          </a:p>
          <a:p>
            <a:pPr marL="342900" marR="0" lvl="0" indent="-342900" algn="l" rtl="0">
              <a:lnSpc>
                <a:spcPct val="150000"/>
              </a:lnSpc>
              <a:spcBef>
                <a:spcPts val="0"/>
              </a:spcBef>
              <a:spcAft>
                <a:spcPts val="0"/>
              </a:spcAft>
              <a:buClr>
                <a:schemeClr val="dk1"/>
              </a:buClr>
              <a:buSzPct val="100000"/>
              <a:buFont typeface="+mj-lt"/>
              <a:buAutoNum type="arabicPeriod"/>
            </a:pPr>
            <a:r>
              <a:rPr lang="en-US" sz="1800" dirty="0">
                <a:latin typeface="Times New Roman" panose="02020603050405020304" pitchFamily="18" charset="0"/>
                <a:ea typeface="Times New Roman"/>
                <a:cs typeface="Times New Roman" pitchFamily="18" charset="0"/>
                <a:sym typeface="Times New Roman"/>
              </a:rPr>
              <a:t>Redundancy</a:t>
            </a:r>
            <a:endParaRPr sz="1800" dirty="0">
              <a:latin typeface="Times New Roman" panose="02020603050405020304" pitchFamily="18" charset="0"/>
              <a:cs typeface="Times New Roman" pitchFamily="18" charset="0"/>
            </a:endParaRPr>
          </a:p>
          <a:p>
            <a:pPr marL="342900" marR="0" lvl="0" indent="-342900" algn="l" rtl="0">
              <a:lnSpc>
                <a:spcPct val="150000"/>
              </a:lnSpc>
              <a:spcBef>
                <a:spcPts val="0"/>
              </a:spcBef>
              <a:spcAft>
                <a:spcPts val="0"/>
              </a:spcAft>
              <a:buClr>
                <a:schemeClr val="dk1"/>
              </a:buClr>
              <a:buSzPct val="100000"/>
              <a:buFont typeface="+mj-lt"/>
              <a:buAutoNum type="arabicPeriod"/>
            </a:pPr>
            <a:r>
              <a:rPr lang="en-US" sz="1800" dirty="0">
                <a:latin typeface="Times New Roman" panose="02020603050405020304" pitchFamily="18" charset="0"/>
                <a:ea typeface="Times New Roman"/>
                <a:cs typeface="Times New Roman" pitchFamily="18" charset="0"/>
                <a:sym typeface="Times New Roman"/>
              </a:rPr>
              <a:t>Error Detection</a:t>
            </a:r>
            <a:endParaRPr sz="1800" b="0" i="0" u="none" strike="noStrike" cap="none" dirty="0">
              <a:solidFill>
                <a:schemeClr val="dk1"/>
              </a:solidFill>
              <a:latin typeface="Times New Roman" panose="02020603050405020304" pitchFamily="18" charset="0"/>
              <a:ea typeface="Times New Roman"/>
              <a:cs typeface="Times New Roman" pitchFamily="18" charset="0"/>
              <a:sym typeface="Times New Roman"/>
            </a:endParaRPr>
          </a:p>
          <a:p>
            <a:pPr marL="342900" marR="0" lvl="0" indent="-342900" algn="l" rtl="0">
              <a:lnSpc>
                <a:spcPct val="150000"/>
              </a:lnSpc>
              <a:spcBef>
                <a:spcPts val="0"/>
              </a:spcBef>
              <a:spcAft>
                <a:spcPts val="0"/>
              </a:spcAft>
              <a:buClr>
                <a:schemeClr val="dk1"/>
              </a:buClr>
              <a:buSzPct val="100000"/>
              <a:buFont typeface="+mj-lt"/>
              <a:buAutoNum type="arabicPeriod"/>
            </a:pPr>
            <a:r>
              <a:rPr lang="en-US" sz="1800" b="0" i="0" u="none" strike="noStrike" cap="none" dirty="0">
                <a:solidFill>
                  <a:schemeClr val="dk1"/>
                </a:solidFill>
                <a:latin typeface="Times New Roman" panose="02020603050405020304" pitchFamily="18" charset="0"/>
                <a:ea typeface="Times New Roman"/>
                <a:cs typeface="Times New Roman" pitchFamily="18" charset="0"/>
                <a:sym typeface="Times New Roman"/>
              </a:rPr>
              <a:t>Error Correction</a:t>
            </a:r>
            <a:endParaRPr sz="1800" dirty="0">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28961150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B52167A2-3E66-08AC-53A5-944E9D801EA6}"/>
              </a:ext>
            </a:extLst>
          </p:cNvPr>
          <p:cNvSpPr>
            <a:spLocks noChangeArrowheads="1"/>
          </p:cNvSpPr>
          <p:nvPr/>
        </p:nvSpPr>
        <p:spPr bwMode="auto">
          <a:xfrm>
            <a:off x="0" y="-63499"/>
            <a:ext cx="6123472" cy="82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800" b="1">
                <a:solidFill>
                  <a:schemeClr val="accent2"/>
                </a:solidFill>
                <a:latin typeface="Times New Roman" panose="02020603050405020304" pitchFamily="18" charset="0"/>
              </a:defRPr>
            </a:lvl1pPr>
            <a:lvl2pPr marL="742950" indent="-285750">
              <a:defRPr sz="2800" b="1">
                <a:solidFill>
                  <a:schemeClr val="accent2"/>
                </a:solidFill>
                <a:latin typeface="Times New Roman" panose="02020603050405020304" pitchFamily="18" charset="0"/>
              </a:defRPr>
            </a:lvl2pPr>
            <a:lvl3pPr marL="1143000" indent="-228600">
              <a:defRPr sz="2800" b="1">
                <a:solidFill>
                  <a:schemeClr val="accent2"/>
                </a:solidFill>
                <a:latin typeface="Times New Roman" panose="02020603050405020304" pitchFamily="18" charset="0"/>
              </a:defRPr>
            </a:lvl3pPr>
            <a:lvl4pPr marL="1600200" indent="-228600">
              <a:defRPr sz="2800" b="1">
                <a:solidFill>
                  <a:schemeClr val="accent2"/>
                </a:solidFill>
                <a:latin typeface="Times New Roman" panose="02020603050405020304" pitchFamily="18" charset="0"/>
              </a:defRPr>
            </a:lvl4pPr>
            <a:lvl5pPr marL="2057400" indent="-228600">
              <a:defRPr sz="2800" b="1">
                <a:solidFill>
                  <a:schemeClr val="accent2"/>
                </a:solidFill>
                <a:latin typeface="Times New Roman" panose="02020603050405020304" pitchFamily="18" charset="0"/>
              </a:defRPr>
            </a:lvl5pPr>
            <a:lvl6pPr marL="2514600" indent="-228600" algn="ctr" eaLnBrk="0" fontAlgn="base" hangingPunct="0">
              <a:spcBef>
                <a:spcPct val="50000"/>
              </a:spcBef>
              <a:spcAft>
                <a:spcPct val="0"/>
              </a:spcAft>
              <a:defRPr sz="2800" b="1">
                <a:solidFill>
                  <a:schemeClr val="accent2"/>
                </a:solidFill>
                <a:latin typeface="Times New Roman" panose="02020603050405020304" pitchFamily="18" charset="0"/>
              </a:defRPr>
            </a:lvl6pPr>
            <a:lvl7pPr marL="2971800" indent="-228600" algn="ctr" eaLnBrk="0" fontAlgn="base" hangingPunct="0">
              <a:spcBef>
                <a:spcPct val="50000"/>
              </a:spcBef>
              <a:spcAft>
                <a:spcPct val="0"/>
              </a:spcAft>
              <a:defRPr sz="2800" b="1">
                <a:solidFill>
                  <a:schemeClr val="accent2"/>
                </a:solidFill>
                <a:latin typeface="Times New Roman" panose="02020603050405020304" pitchFamily="18" charset="0"/>
              </a:defRPr>
            </a:lvl7pPr>
            <a:lvl8pPr marL="3429000" indent="-228600" algn="ctr" eaLnBrk="0" fontAlgn="base" hangingPunct="0">
              <a:spcBef>
                <a:spcPct val="50000"/>
              </a:spcBef>
              <a:spcAft>
                <a:spcPct val="0"/>
              </a:spcAft>
              <a:defRPr sz="2800" b="1">
                <a:solidFill>
                  <a:schemeClr val="accent2"/>
                </a:solidFill>
                <a:latin typeface="Times New Roman" panose="02020603050405020304" pitchFamily="18" charset="0"/>
              </a:defRPr>
            </a:lvl8pPr>
            <a:lvl9pPr marL="3886200" indent="-228600" algn="ctr" eaLnBrk="0" fontAlgn="base" hangingPunct="0">
              <a:spcBef>
                <a:spcPct val="50000"/>
              </a:spcBef>
              <a:spcAft>
                <a:spcPct val="0"/>
              </a:spcAft>
              <a:defRPr sz="2800" b="1">
                <a:solidFill>
                  <a:schemeClr val="accent2"/>
                </a:solidFill>
                <a:latin typeface="Times New Roman" panose="02020603050405020304" pitchFamily="18" charset="0"/>
              </a:defRPr>
            </a:lvl9pPr>
          </a:lstStyle>
          <a:p>
            <a:pPr>
              <a:spcBef>
                <a:spcPct val="0"/>
              </a:spcBef>
            </a:pPr>
            <a:r>
              <a:rPr lang="en-US" altLang="en-US" sz="2400" dirty="0">
                <a:solidFill>
                  <a:schemeClr val="tx1"/>
                </a:solidFill>
              </a:rPr>
              <a:t>LONGITUDINAL REDUNDANCY CHECK</a:t>
            </a:r>
          </a:p>
          <a:p>
            <a:pPr>
              <a:spcBef>
                <a:spcPct val="0"/>
              </a:spcBef>
            </a:pPr>
            <a:r>
              <a:rPr lang="en-US" altLang="en-US" sz="2400" dirty="0">
                <a:solidFill>
                  <a:schemeClr val="tx1"/>
                </a:solidFill>
              </a:rPr>
              <a:t>LRC</a:t>
            </a:r>
          </a:p>
        </p:txBody>
      </p:sp>
      <p:grpSp>
        <p:nvGrpSpPr>
          <p:cNvPr id="21507" name="Group 3">
            <a:extLst>
              <a:ext uri="{FF2B5EF4-FFF2-40B4-BE49-F238E27FC236}">
                <a16:creationId xmlns:a16="http://schemas.microsoft.com/office/drawing/2014/main" id="{12CB7CBD-A0B3-1D38-1434-6F90978D3734}"/>
              </a:ext>
            </a:extLst>
          </p:cNvPr>
          <p:cNvGrpSpPr>
            <a:grpSpLocks/>
          </p:cNvGrpSpPr>
          <p:nvPr/>
        </p:nvGrpSpPr>
        <p:grpSpPr bwMode="auto">
          <a:xfrm>
            <a:off x="533400" y="1600200"/>
            <a:ext cx="7315200" cy="4191000"/>
            <a:chOff x="336" y="1008"/>
            <a:chExt cx="4608" cy="2640"/>
          </a:xfrm>
        </p:grpSpPr>
        <p:sp>
          <p:nvSpPr>
            <p:cNvPr id="21508" name="Rectangle 4">
              <a:extLst>
                <a:ext uri="{FF2B5EF4-FFF2-40B4-BE49-F238E27FC236}">
                  <a16:creationId xmlns:a16="http://schemas.microsoft.com/office/drawing/2014/main" id="{0513799A-AAED-A60E-284C-68EF8299DE5A}"/>
                </a:ext>
              </a:extLst>
            </p:cNvPr>
            <p:cNvSpPr>
              <a:spLocks noChangeArrowheads="1"/>
            </p:cNvSpPr>
            <p:nvPr/>
          </p:nvSpPr>
          <p:spPr bwMode="auto">
            <a:xfrm>
              <a:off x="3456" y="2544"/>
              <a:ext cx="1488" cy="28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accent2"/>
                  </a:solidFill>
                  <a:latin typeface="Times New Roman" panose="02020603050405020304" pitchFamily="18" charset="0"/>
                </a:defRPr>
              </a:lvl1pPr>
              <a:lvl2pPr marL="742950" indent="-285750">
                <a:defRPr sz="2800" b="1">
                  <a:solidFill>
                    <a:schemeClr val="accent2"/>
                  </a:solidFill>
                  <a:latin typeface="Times New Roman" panose="02020603050405020304" pitchFamily="18" charset="0"/>
                </a:defRPr>
              </a:lvl2pPr>
              <a:lvl3pPr marL="1143000" indent="-228600">
                <a:defRPr sz="2800" b="1">
                  <a:solidFill>
                    <a:schemeClr val="accent2"/>
                  </a:solidFill>
                  <a:latin typeface="Times New Roman" panose="02020603050405020304" pitchFamily="18" charset="0"/>
                </a:defRPr>
              </a:lvl3pPr>
              <a:lvl4pPr marL="1600200" indent="-228600">
                <a:defRPr sz="2800" b="1">
                  <a:solidFill>
                    <a:schemeClr val="accent2"/>
                  </a:solidFill>
                  <a:latin typeface="Times New Roman" panose="02020603050405020304" pitchFamily="18" charset="0"/>
                </a:defRPr>
              </a:lvl4pPr>
              <a:lvl5pPr marL="2057400" indent="-228600">
                <a:defRPr sz="2800" b="1">
                  <a:solidFill>
                    <a:schemeClr val="accent2"/>
                  </a:solidFill>
                  <a:latin typeface="Times New Roman" panose="02020603050405020304" pitchFamily="18" charset="0"/>
                </a:defRPr>
              </a:lvl5pPr>
              <a:lvl6pPr marL="2514600" indent="-228600" algn="ctr" eaLnBrk="0" fontAlgn="base" hangingPunct="0">
                <a:spcBef>
                  <a:spcPct val="50000"/>
                </a:spcBef>
                <a:spcAft>
                  <a:spcPct val="0"/>
                </a:spcAft>
                <a:defRPr sz="2800" b="1">
                  <a:solidFill>
                    <a:schemeClr val="accent2"/>
                  </a:solidFill>
                  <a:latin typeface="Times New Roman" panose="02020603050405020304" pitchFamily="18" charset="0"/>
                </a:defRPr>
              </a:lvl6pPr>
              <a:lvl7pPr marL="2971800" indent="-228600" algn="ctr" eaLnBrk="0" fontAlgn="base" hangingPunct="0">
                <a:spcBef>
                  <a:spcPct val="50000"/>
                </a:spcBef>
                <a:spcAft>
                  <a:spcPct val="0"/>
                </a:spcAft>
                <a:defRPr sz="2800" b="1">
                  <a:solidFill>
                    <a:schemeClr val="accent2"/>
                  </a:solidFill>
                  <a:latin typeface="Times New Roman" panose="02020603050405020304" pitchFamily="18" charset="0"/>
                </a:defRPr>
              </a:lvl7pPr>
              <a:lvl8pPr marL="3429000" indent="-228600" algn="ctr" eaLnBrk="0" fontAlgn="base" hangingPunct="0">
                <a:spcBef>
                  <a:spcPct val="50000"/>
                </a:spcBef>
                <a:spcAft>
                  <a:spcPct val="0"/>
                </a:spcAft>
                <a:defRPr sz="2800" b="1">
                  <a:solidFill>
                    <a:schemeClr val="accent2"/>
                  </a:solidFill>
                  <a:latin typeface="Times New Roman" panose="02020603050405020304" pitchFamily="18" charset="0"/>
                </a:defRPr>
              </a:lvl8pPr>
              <a:lvl9pPr marL="3886200" indent="-228600" algn="ctr" eaLnBrk="0" fontAlgn="base" hangingPunct="0">
                <a:spcBef>
                  <a:spcPct val="50000"/>
                </a:spcBef>
                <a:spcAft>
                  <a:spcPct val="0"/>
                </a:spcAft>
                <a:defRPr sz="2800" b="1">
                  <a:solidFill>
                    <a:schemeClr val="accent2"/>
                  </a:solidFill>
                  <a:latin typeface="Times New Roman" panose="02020603050405020304" pitchFamily="18" charset="0"/>
                </a:defRPr>
              </a:lvl9pPr>
            </a:lstStyle>
            <a:p>
              <a:pPr algn="l">
                <a:spcBef>
                  <a:spcPct val="0"/>
                </a:spcBef>
              </a:pPr>
              <a:r>
                <a:rPr lang="en-US" altLang="en-US" sz="1800" b="0">
                  <a:solidFill>
                    <a:schemeClr val="tx1"/>
                  </a:solidFill>
                </a:rPr>
                <a:t>LRC </a:t>
              </a:r>
              <a:r>
                <a:rPr lang="en-US" altLang="en-US" sz="1200" b="0">
                  <a:solidFill>
                    <a:schemeClr val="tx1"/>
                  </a:solidFill>
                </a:rPr>
                <a:t>               </a:t>
              </a:r>
              <a:r>
                <a:rPr lang="en-US" altLang="en-US" sz="1800" b="0">
                  <a:solidFill>
                    <a:schemeClr val="tx1"/>
                  </a:solidFill>
                </a:rPr>
                <a:t>10101010</a:t>
              </a:r>
            </a:p>
          </p:txBody>
        </p:sp>
        <p:grpSp>
          <p:nvGrpSpPr>
            <p:cNvPr id="21509" name="Group 5">
              <a:extLst>
                <a:ext uri="{FF2B5EF4-FFF2-40B4-BE49-F238E27FC236}">
                  <a16:creationId xmlns:a16="http://schemas.microsoft.com/office/drawing/2014/main" id="{B658E64C-696B-67E6-4427-B5E45B9577F2}"/>
                </a:ext>
              </a:extLst>
            </p:cNvPr>
            <p:cNvGrpSpPr>
              <a:grpSpLocks/>
            </p:cNvGrpSpPr>
            <p:nvPr/>
          </p:nvGrpSpPr>
          <p:grpSpPr bwMode="auto">
            <a:xfrm>
              <a:off x="336" y="1008"/>
              <a:ext cx="4608" cy="2640"/>
              <a:chOff x="336" y="1008"/>
              <a:chExt cx="4608" cy="2640"/>
            </a:xfrm>
          </p:grpSpPr>
          <p:grpSp>
            <p:nvGrpSpPr>
              <p:cNvPr id="21510" name="Group 6">
                <a:extLst>
                  <a:ext uri="{FF2B5EF4-FFF2-40B4-BE49-F238E27FC236}">
                    <a16:creationId xmlns:a16="http://schemas.microsoft.com/office/drawing/2014/main" id="{BC763FD5-CE83-351D-F171-EA3FCE2BB5E0}"/>
                  </a:ext>
                </a:extLst>
              </p:cNvPr>
              <p:cNvGrpSpPr>
                <a:grpSpLocks/>
              </p:cNvGrpSpPr>
              <p:nvPr/>
            </p:nvGrpSpPr>
            <p:grpSpPr bwMode="auto">
              <a:xfrm>
                <a:off x="720" y="1008"/>
                <a:ext cx="4224" cy="2640"/>
                <a:chOff x="720" y="1008"/>
                <a:chExt cx="4224" cy="2640"/>
              </a:xfrm>
            </p:grpSpPr>
            <p:sp>
              <p:nvSpPr>
                <p:cNvPr id="21512" name="Rectangle 7">
                  <a:extLst>
                    <a:ext uri="{FF2B5EF4-FFF2-40B4-BE49-F238E27FC236}">
                      <a16:creationId xmlns:a16="http://schemas.microsoft.com/office/drawing/2014/main" id="{0E636F95-75DA-30F2-37F0-63E517A4C037}"/>
                    </a:ext>
                  </a:extLst>
                </p:cNvPr>
                <p:cNvSpPr>
                  <a:spLocks noChangeArrowheads="1"/>
                </p:cNvSpPr>
                <p:nvPr/>
              </p:nvSpPr>
              <p:spPr bwMode="auto">
                <a:xfrm>
                  <a:off x="2037" y="3368"/>
                  <a:ext cx="1876" cy="2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accent2"/>
                      </a:solidFill>
                      <a:latin typeface="Times New Roman" panose="02020603050405020304" pitchFamily="18" charset="0"/>
                    </a:defRPr>
                  </a:lvl1pPr>
                  <a:lvl2pPr marL="742950" indent="-285750">
                    <a:defRPr sz="2800" b="1">
                      <a:solidFill>
                        <a:schemeClr val="accent2"/>
                      </a:solidFill>
                      <a:latin typeface="Times New Roman" panose="02020603050405020304" pitchFamily="18" charset="0"/>
                    </a:defRPr>
                  </a:lvl2pPr>
                  <a:lvl3pPr marL="1143000" indent="-228600">
                    <a:defRPr sz="2800" b="1">
                      <a:solidFill>
                        <a:schemeClr val="accent2"/>
                      </a:solidFill>
                      <a:latin typeface="Times New Roman" panose="02020603050405020304" pitchFamily="18" charset="0"/>
                    </a:defRPr>
                  </a:lvl3pPr>
                  <a:lvl4pPr marL="1600200" indent="-228600">
                    <a:defRPr sz="2800" b="1">
                      <a:solidFill>
                        <a:schemeClr val="accent2"/>
                      </a:solidFill>
                      <a:latin typeface="Times New Roman" panose="02020603050405020304" pitchFamily="18" charset="0"/>
                    </a:defRPr>
                  </a:lvl4pPr>
                  <a:lvl5pPr marL="2057400" indent="-228600">
                    <a:defRPr sz="2800" b="1">
                      <a:solidFill>
                        <a:schemeClr val="accent2"/>
                      </a:solidFill>
                      <a:latin typeface="Times New Roman" panose="02020603050405020304" pitchFamily="18" charset="0"/>
                    </a:defRPr>
                  </a:lvl5pPr>
                  <a:lvl6pPr marL="2514600" indent="-228600" algn="ctr" eaLnBrk="0" fontAlgn="base" hangingPunct="0">
                    <a:spcBef>
                      <a:spcPct val="50000"/>
                    </a:spcBef>
                    <a:spcAft>
                      <a:spcPct val="0"/>
                    </a:spcAft>
                    <a:defRPr sz="2800" b="1">
                      <a:solidFill>
                        <a:schemeClr val="accent2"/>
                      </a:solidFill>
                      <a:latin typeface="Times New Roman" panose="02020603050405020304" pitchFamily="18" charset="0"/>
                    </a:defRPr>
                  </a:lvl6pPr>
                  <a:lvl7pPr marL="2971800" indent="-228600" algn="ctr" eaLnBrk="0" fontAlgn="base" hangingPunct="0">
                    <a:spcBef>
                      <a:spcPct val="50000"/>
                    </a:spcBef>
                    <a:spcAft>
                      <a:spcPct val="0"/>
                    </a:spcAft>
                    <a:defRPr sz="2800" b="1">
                      <a:solidFill>
                        <a:schemeClr val="accent2"/>
                      </a:solidFill>
                      <a:latin typeface="Times New Roman" panose="02020603050405020304" pitchFamily="18" charset="0"/>
                    </a:defRPr>
                  </a:lvl7pPr>
                  <a:lvl8pPr marL="3429000" indent="-228600" algn="ctr" eaLnBrk="0" fontAlgn="base" hangingPunct="0">
                    <a:spcBef>
                      <a:spcPct val="50000"/>
                    </a:spcBef>
                    <a:spcAft>
                      <a:spcPct val="0"/>
                    </a:spcAft>
                    <a:defRPr sz="2800" b="1">
                      <a:solidFill>
                        <a:schemeClr val="accent2"/>
                      </a:solidFill>
                      <a:latin typeface="Times New Roman" panose="02020603050405020304" pitchFamily="18" charset="0"/>
                    </a:defRPr>
                  </a:lvl8pPr>
                  <a:lvl9pPr marL="3886200" indent="-228600" algn="ctr" eaLnBrk="0" fontAlgn="base" hangingPunct="0">
                    <a:spcBef>
                      <a:spcPct val="50000"/>
                    </a:spcBef>
                    <a:spcAft>
                      <a:spcPct val="0"/>
                    </a:spcAft>
                    <a:defRPr sz="2800" b="1">
                      <a:solidFill>
                        <a:schemeClr val="accent2"/>
                      </a:solidFill>
                      <a:latin typeface="Times New Roman" panose="02020603050405020304" pitchFamily="18" charset="0"/>
                    </a:defRPr>
                  </a:lvl9pPr>
                </a:lstStyle>
                <a:p>
                  <a:pPr>
                    <a:spcBef>
                      <a:spcPct val="0"/>
                    </a:spcBef>
                  </a:pPr>
                  <a:r>
                    <a:rPr lang="en-US" altLang="en-US" sz="2000">
                      <a:solidFill>
                        <a:schemeClr val="tx1"/>
                      </a:solidFill>
                    </a:rPr>
                    <a:t>Data plus LRC</a:t>
                  </a:r>
                </a:p>
              </p:txBody>
            </p:sp>
            <p:sp>
              <p:nvSpPr>
                <p:cNvPr id="21513" name="Rectangle 8">
                  <a:extLst>
                    <a:ext uri="{FF2B5EF4-FFF2-40B4-BE49-F238E27FC236}">
                      <a16:creationId xmlns:a16="http://schemas.microsoft.com/office/drawing/2014/main" id="{7829E47B-9379-2947-4AB0-FFEA34AFF266}"/>
                    </a:ext>
                  </a:extLst>
                </p:cNvPr>
                <p:cNvSpPr>
                  <a:spLocks noChangeArrowheads="1"/>
                </p:cNvSpPr>
                <p:nvPr/>
              </p:nvSpPr>
              <p:spPr bwMode="auto">
                <a:xfrm>
                  <a:off x="720" y="1008"/>
                  <a:ext cx="2798" cy="280"/>
                </a:xfrm>
                <a:prstGeom prst="rect">
                  <a:avLst/>
                </a:prstGeom>
                <a:solidFill>
                  <a:srgbClr val="FFFFFF"/>
                </a:solidFill>
                <a:ln w="9525">
                  <a:solidFill>
                    <a:srgbClr val="000000"/>
                  </a:solidFill>
                  <a:miter lim="800000"/>
                  <a:headEnd/>
                  <a:tailEnd/>
                </a:ln>
              </p:spPr>
              <p:txBody>
                <a:bodyPr/>
                <a:lstStyle>
                  <a:lvl1pPr>
                    <a:defRPr sz="2800" b="1">
                      <a:solidFill>
                        <a:schemeClr val="accent2"/>
                      </a:solidFill>
                      <a:latin typeface="Times New Roman" panose="02020603050405020304" pitchFamily="18" charset="0"/>
                    </a:defRPr>
                  </a:lvl1pPr>
                  <a:lvl2pPr marL="742950" indent="-285750">
                    <a:defRPr sz="2800" b="1">
                      <a:solidFill>
                        <a:schemeClr val="accent2"/>
                      </a:solidFill>
                      <a:latin typeface="Times New Roman" panose="02020603050405020304" pitchFamily="18" charset="0"/>
                    </a:defRPr>
                  </a:lvl2pPr>
                  <a:lvl3pPr marL="1143000" indent="-228600">
                    <a:defRPr sz="2800" b="1">
                      <a:solidFill>
                        <a:schemeClr val="accent2"/>
                      </a:solidFill>
                      <a:latin typeface="Times New Roman" panose="02020603050405020304" pitchFamily="18" charset="0"/>
                    </a:defRPr>
                  </a:lvl3pPr>
                  <a:lvl4pPr marL="1600200" indent="-228600">
                    <a:defRPr sz="2800" b="1">
                      <a:solidFill>
                        <a:schemeClr val="accent2"/>
                      </a:solidFill>
                      <a:latin typeface="Times New Roman" panose="02020603050405020304" pitchFamily="18" charset="0"/>
                    </a:defRPr>
                  </a:lvl4pPr>
                  <a:lvl5pPr marL="2057400" indent="-228600">
                    <a:defRPr sz="2800" b="1">
                      <a:solidFill>
                        <a:schemeClr val="accent2"/>
                      </a:solidFill>
                      <a:latin typeface="Times New Roman" panose="02020603050405020304" pitchFamily="18" charset="0"/>
                    </a:defRPr>
                  </a:lvl5pPr>
                  <a:lvl6pPr marL="2514600" indent="-228600" algn="ctr" eaLnBrk="0" fontAlgn="base" hangingPunct="0">
                    <a:spcBef>
                      <a:spcPct val="50000"/>
                    </a:spcBef>
                    <a:spcAft>
                      <a:spcPct val="0"/>
                    </a:spcAft>
                    <a:defRPr sz="2800" b="1">
                      <a:solidFill>
                        <a:schemeClr val="accent2"/>
                      </a:solidFill>
                      <a:latin typeface="Times New Roman" panose="02020603050405020304" pitchFamily="18" charset="0"/>
                    </a:defRPr>
                  </a:lvl6pPr>
                  <a:lvl7pPr marL="2971800" indent="-228600" algn="ctr" eaLnBrk="0" fontAlgn="base" hangingPunct="0">
                    <a:spcBef>
                      <a:spcPct val="50000"/>
                    </a:spcBef>
                    <a:spcAft>
                      <a:spcPct val="0"/>
                    </a:spcAft>
                    <a:defRPr sz="2800" b="1">
                      <a:solidFill>
                        <a:schemeClr val="accent2"/>
                      </a:solidFill>
                      <a:latin typeface="Times New Roman" panose="02020603050405020304" pitchFamily="18" charset="0"/>
                    </a:defRPr>
                  </a:lvl7pPr>
                  <a:lvl8pPr marL="3429000" indent="-228600" algn="ctr" eaLnBrk="0" fontAlgn="base" hangingPunct="0">
                    <a:spcBef>
                      <a:spcPct val="50000"/>
                    </a:spcBef>
                    <a:spcAft>
                      <a:spcPct val="0"/>
                    </a:spcAft>
                    <a:defRPr sz="2800" b="1">
                      <a:solidFill>
                        <a:schemeClr val="accent2"/>
                      </a:solidFill>
                      <a:latin typeface="Times New Roman" panose="02020603050405020304" pitchFamily="18" charset="0"/>
                    </a:defRPr>
                  </a:lvl8pPr>
                  <a:lvl9pPr marL="3886200" indent="-228600" algn="ctr" eaLnBrk="0" fontAlgn="base" hangingPunct="0">
                    <a:spcBef>
                      <a:spcPct val="50000"/>
                    </a:spcBef>
                    <a:spcAft>
                      <a:spcPct val="0"/>
                    </a:spcAft>
                    <a:defRPr sz="2800" b="1">
                      <a:solidFill>
                        <a:schemeClr val="accent2"/>
                      </a:solidFill>
                      <a:latin typeface="Times New Roman" panose="02020603050405020304" pitchFamily="18" charset="0"/>
                    </a:defRPr>
                  </a:lvl9pPr>
                </a:lstStyle>
                <a:p>
                  <a:pPr algn="l">
                    <a:spcBef>
                      <a:spcPct val="0"/>
                    </a:spcBef>
                  </a:pPr>
                  <a:r>
                    <a:rPr lang="en-US" altLang="en-US" sz="1800" b="0">
                      <a:solidFill>
                        <a:schemeClr val="tx1"/>
                      </a:solidFill>
                    </a:rPr>
                    <a:t>11100111   11011101   00111001   10101001</a:t>
                  </a:r>
                </a:p>
              </p:txBody>
            </p:sp>
            <p:sp>
              <p:nvSpPr>
                <p:cNvPr id="21514" name="Rectangle 9">
                  <a:extLst>
                    <a:ext uri="{FF2B5EF4-FFF2-40B4-BE49-F238E27FC236}">
                      <a16:creationId xmlns:a16="http://schemas.microsoft.com/office/drawing/2014/main" id="{6B7D5E14-654E-89AF-258D-C48071B393AB}"/>
                    </a:ext>
                  </a:extLst>
                </p:cNvPr>
                <p:cNvSpPr>
                  <a:spLocks noChangeArrowheads="1"/>
                </p:cNvSpPr>
                <p:nvPr/>
              </p:nvSpPr>
              <p:spPr bwMode="auto">
                <a:xfrm>
                  <a:off x="4111" y="1200"/>
                  <a:ext cx="833" cy="1329"/>
                </a:xfrm>
                <a:prstGeom prst="rect">
                  <a:avLst/>
                </a:prstGeom>
                <a:solidFill>
                  <a:srgbClr val="FFFFFF"/>
                </a:solidFill>
                <a:ln w="9525">
                  <a:solidFill>
                    <a:srgbClr val="000000"/>
                  </a:solidFill>
                  <a:miter lim="800000"/>
                  <a:headEnd/>
                  <a:tailEnd/>
                </a:ln>
              </p:spPr>
              <p:txBody>
                <a:bodyPr/>
                <a:lstStyle>
                  <a:lvl1pPr>
                    <a:defRPr sz="2800" b="1">
                      <a:solidFill>
                        <a:schemeClr val="accent2"/>
                      </a:solidFill>
                      <a:latin typeface="Times New Roman" panose="02020603050405020304" pitchFamily="18" charset="0"/>
                    </a:defRPr>
                  </a:lvl1pPr>
                  <a:lvl2pPr marL="742950" indent="-285750">
                    <a:defRPr sz="2800" b="1">
                      <a:solidFill>
                        <a:schemeClr val="accent2"/>
                      </a:solidFill>
                      <a:latin typeface="Times New Roman" panose="02020603050405020304" pitchFamily="18" charset="0"/>
                    </a:defRPr>
                  </a:lvl2pPr>
                  <a:lvl3pPr marL="1143000" indent="-228600">
                    <a:defRPr sz="2800" b="1">
                      <a:solidFill>
                        <a:schemeClr val="accent2"/>
                      </a:solidFill>
                      <a:latin typeface="Times New Roman" panose="02020603050405020304" pitchFamily="18" charset="0"/>
                    </a:defRPr>
                  </a:lvl3pPr>
                  <a:lvl4pPr marL="1600200" indent="-228600">
                    <a:defRPr sz="2800" b="1">
                      <a:solidFill>
                        <a:schemeClr val="accent2"/>
                      </a:solidFill>
                      <a:latin typeface="Times New Roman" panose="02020603050405020304" pitchFamily="18" charset="0"/>
                    </a:defRPr>
                  </a:lvl4pPr>
                  <a:lvl5pPr marL="2057400" indent="-228600">
                    <a:defRPr sz="2800" b="1">
                      <a:solidFill>
                        <a:schemeClr val="accent2"/>
                      </a:solidFill>
                      <a:latin typeface="Times New Roman" panose="02020603050405020304" pitchFamily="18" charset="0"/>
                    </a:defRPr>
                  </a:lvl5pPr>
                  <a:lvl6pPr marL="2514600" indent="-228600" algn="ctr" eaLnBrk="0" fontAlgn="base" hangingPunct="0">
                    <a:spcBef>
                      <a:spcPct val="50000"/>
                    </a:spcBef>
                    <a:spcAft>
                      <a:spcPct val="0"/>
                    </a:spcAft>
                    <a:defRPr sz="2800" b="1">
                      <a:solidFill>
                        <a:schemeClr val="accent2"/>
                      </a:solidFill>
                      <a:latin typeface="Times New Roman" panose="02020603050405020304" pitchFamily="18" charset="0"/>
                    </a:defRPr>
                  </a:lvl6pPr>
                  <a:lvl7pPr marL="2971800" indent="-228600" algn="ctr" eaLnBrk="0" fontAlgn="base" hangingPunct="0">
                    <a:spcBef>
                      <a:spcPct val="50000"/>
                    </a:spcBef>
                    <a:spcAft>
                      <a:spcPct val="0"/>
                    </a:spcAft>
                    <a:defRPr sz="2800" b="1">
                      <a:solidFill>
                        <a:schemeClr val="accent2"/>
                      </a:solidFill>
                      <a:latin typeface="Times New Roman" panose="02020603050405020304" pitchFamily="18" charset="0"/>
                    </a:defRPr>
                  </a:lvl7pPr>
                  <a:lvl8pPr marL="3429000" indent="-228600" algn="ctr" eaLnBrk="0" fontAlgn="base" hangingPunct="0">
                    <a:spcBef>
                      <a:spcPct val="50000"/>
                    </a:spcBef>
                    <a:spcAft>
                      <a:spcPct val="0"/>
                    </a:spcAft>
                    <a:defRPr sz="2800" b="1">
                      <a:solidFill>
                        <a:schemeClr val="accent2"/>
                      </a:solidFill>
                      <a:latin typeface="Times New Roman" panose="02020603050405020304" pitchFamily="18" charset="0"/>
                    </a:defRPr>
                  </a:lvl8pPr>
                  <a:lvl9pPr marL="3886200" indent="-228600" algn="ctr" eaLnBrk="0" fontAlgn="base" hangingPunct="0">
                    <a:spcBef>
                      <a:spcPct val="50000"/>
                    </a:spcBef>
                    <a:spcAft>
                      <a:spcPct val="0"/>
                    </a:spcAft>
                    <a:defRPr sz="2800" b="1">
                      <a:solidFill>
                        <a:schemeClr val="accent2"/>
                      </a:solidFill>
                      <a:latin typeface="Times New Roman" panose="02020603050405020304" pitchFamily="18" charset="0"/>
                    </a:defRPr>
                  </a:lvl9pPr>
                </a:lstStyle>
                <a:p>
                  <a:pPr algn="l">
                    <a:spcBef>
                      <a:spcPct val="0"/>
                    </a:spcBef>
                  </a:pPr>
                  <a:endParaRPr lang="en-US" altLang="en-US" sz="2000" b="0">
                    <a:solidFill>
                      <a:schemeClr val="tx1"/>
                    </a:solidFill>
                  </a:endParaRPr>
                </a:p>
                <a:p>
                  <a:pPr algn="l">
                    <a:spcBef>
                      <a:spcPct val="0"/>
                    </a:spcBef>
                  </a:pPr>
                  <a:r>
                    <a:rPr lang="en-US" altLang="en-US" sz="2000" b="0">
                      <a:solidFill>
                        <a:schemeClr val="tx1"/>
                      </a:solidFill>
                    </a:rPr>
                    <a:t>10101001</a:t>
                  </a:r>
                </a:p>
                <a:p>
                  <a:pPr algn="l">
                    <a:spcBef>
                      <a:spcPct val="0"/>
                    </a:spcBef>
                  </a:pPr>
                  <a:r>
                    <a:rPr lang="en-US" altLang="en-US" sz="2000" b="0">
                      <a:solidFill>
                        <a:schemeClr val="tx1"/>
                      </a:solidFill>
                    </a:rPr>
                    <a:t>00111001</a:t>
                  </a:r>
                </a:p>
                <a:p>
                  <a:pPr algn="l">
                    <a:spcBef>
                      <a:spcPct val="0"/>
                    </a:spcBef>
                  </a:pPr>
                  <a:r>
                    <a:rPr lang="en-US" altLang="en-US" sz="2000" b="0">
                      <a:solidFill>
                        <a:schemeClr val="tx1"/>
                      </a:solidFill>
                    </a:rPr>
                    <a:t>11011101</a:t>
                  </a:r>
                </a:p>
                <a:p>
                  <a:pPr algn="l">
                    <a:spcBef>
                      <a:spcPct val="0"/>
                    </a:spcBef>
                  </a:pPr>
                  <a:r>
                    <a:rPr lang="en-US" altLang="en-US" sz="2000" b="0">
                      <a:solidFill>
                        <a:schemeClr val="tx1"/>
                      </a:solidFill>
                    </a:rPr>
                    <a:t>11100111</a:t>
                  </a:r>
                </a:p>
              </p:txBody>
            </p:sp>
            <p:sp>
              <p:nvSpPr>
                <p:cNvPr id="21515" name="Line 10">
                  <a:extLst>
                    <a:ext uri="{FF2B5EF4-FFF2-40B4-BE49-F238E27FC236}">
                      <a16:creationId xmlns:a16="http://schemas.microsoft.com/office/drawing/2014/main" id="{0E937E5C-9990-7921-F93F-ACC22F422E7F}"/>
                    </a:ext>
                  </a:extLst>
                </p:cNvPr>
                <p:cNvSpPr>
                  <a:spLocks noChangeShapeType="1"/>
                </p:cNvSpPr>
                <p:nvPr/>
              </p:nvSpPr>
              <p:spPr bwMode="auto">
                <a:xfrm flipH="1">
                  <a:off x="3189" y="1528"/>
                  <a:ext cx="922" cy="0"/>
                </a:xfrm>
                <a:prstGeom prst="line">
                  <a:avLst/>
                </a:prstGeom>
                <a:noFill/>
                <a:ln w="2857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21516" name="Line 11">
                  <a:extLst>
                    <a:ext uri="{FF2B5EF4-FFF2-40B4-BE49-F238E27FC236}">
                      <a16:creationId xmlns:a16="http://schemas.microsoft.com/office/drawing/2014/main" id="{A1A40599-606F-F504-217B-E5FA0FBE9C3B}"/>
                    </a:ext>
                  </a:extLst>
                </p:cNvPr>
                <p:cNvSpPr>
                  <a:spLocks noChangeShapeType="1"/>
                </p:cNvSpPr>
                <p:nvPr/>
              </p:nvSpPr>
              <p:spPr bwMode="auto">
                <a:xfrm flipH="1">
                  <a:off x="2400" y="1680"/>
                  <a:ext cx="1691" cy="0"/>
                </a:xfrm>
                <a:prstGeom prst="line">
                  <a:avLst/>
                </a:prstGeom>
                <a:noFill/>
                <a:ln w="2857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21517" name="Line 12">
                  <a:extLst>
                    <a:ext uri="{FF2B5EF4-FFF2-40B4-BE49-F238E27FC236}">
                      <a16:creationId xmlns:a16="http://schemas.microsoft.com/office/drawing/2014/main" id="{5C0B7F65-0D41-28D6-EDD3-E966273995B3}"/>
                    </a:ext>
                  </a:extLst>
                </p:cNvPr>
                <p:cNvSpPr>
                  <a:spLocks noChangeShapeType="1"/>
                </p:cNvSpPr>
                <p:nvPr/>
              </p:nvSpPr>
              <p:spPr bwMode="auto">
                <a:xfrm flipH="1">
                  <a:off x="1776" y="1920"/>
                  <a:ext cx="2350" cy="0"/>
                </a:xfrm>
                <a:prstGeom prst="line">
                  <a:avLst/>
                </a:prstGeom>
                <a:noFill/>
                <a:ln w="2857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21518" name="Line 13">
                  <a:extLst>
                    <a:ext uri="{FF2B5EF4-FFF2-40B4-BE49-F238E27FC236}">
                      <a16:creationId xmlns:a16="http://schemas.microsoft.com/office/drawing/2014/main" id="{1347C637-0B85-9D53-52DB-D8AE661279B5}"/>
                    </a:ext>
                  </a:extLst>
                </p:cNvPr>
                <p:cNvSpPr>
                  <a:spLocks noChangeShapeType="1"/>
                </p:cNvSpPr>
                <p:nvPr/>
              </p:nvSpPr>
              <p:spPr bwMode="auto">
                <a:xfrm flipH="1">
                  <a:off x="1248" y="2112"/>
                  <a:ext cx="2864" cy="0"/>
                </a:xfrm>
                <a:prstGeom prst="line">
                  <a:avLst/>
                </a:prstGeom>
                <a:noFill/>
                <a:ln w="2857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21519" name="Line 14">
                  <a:extLst>
                    <a:ext uri="{FF2B5EF4-FFF2-40B4-BE49-F238E27FC236}">
                      <a16:creationId xmlns:a16="http://schemas.microsoft.com/office/drawing/2014/main" id="{835FB410-2E64-E1EF-0DA9-1181412B7D47}"/>
                    </a:ext>
                  </a:extLst>
                </p:cNvPr>
                <p:cNvSpPr>
                  <a:spLocks noChangeShapeType="1"/>
                </p:cNvSpPr>
                <p:nvPr/>
              </p:nvSpPr>
              <p:spPr bwMode="auto">
                <a:xfrm flipV="1">
                  <a:off x="3189" y="1288"/>
                  <a:ext cx="0" cy="24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20" name="Line 15">
                  <a:extLst>
                    <a:ext uri="{FF2B5EF4-FFF2-40B4-BE49-F238E27FC236}">
                      <a16:creationId xmlns:a16="http://schemas.microsoft.com/office/drawing/2014/main" id="{B1727B8B-C15D-5939-0461-33234A8564FC}"/>
                    </a:ext>
                  </a:extLst>
                </p:cNvPr>
                <p:cNvSpPr>
                  <a:spLocks noChangeShapeType="1"/>
                </p:cNvSpPr>
                <p:nvPr/>
              </p:nvSpPr>
              <p:spPr bwMode="auto">
                <a:xfrm>
                  <a:off x="1776" y="1296"/>
                  <a:ext cx="0" cy="62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21" name="Line 16">
                  <a:extLst>
                    <a:ext uri="{FF2B5EF4-FFF2-40B4-BE49-F238E27FC236}">
                      <a16:creationId xmlns:a16="http://schemas.microsoft.com/office/drawing/2014/main" id="{3E769E94-C4F4-7761-2FBE-4FE7A84BB07D}"/>
                    </a:ext>
                  </a:extLst>
                </p:cNvPr>
                <p:cNvSpPr>
                  <a:spLocks noChangeShapeType="1"/>
                </p:cNvSpPr>
                <p:nvPr/>
              </p:nvSpPr>
              <p:spPr bwMode="auto">
                <a:xfrm>
                  <a:off x="1247" y="1288"/>
                  <a:ext cx="1" cy="82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22" name="Line 17">
                  <a:extLst>
                    <a:ext uri="{FF2B5EF4-FFF2-40B4-BE49-F238E27FC236}">
                      <a16:creationId xmlns:a16="http://schemas.microsoft.com/office/drawing/2014/main" id="{DDA48B03-8236-7747-E56B-8A0A7466DA30}"/>
                    </a:ext>
                  </a:extLst>
                </p:cNvPr>
                <p:cNvSpPr>
                  <a:spLocks noChangeShapeType="1"/>
                </p:cNvSpPr>
                <p:nvPr/>
              </p:nvSpPr>
              <p:spPr bwMode="auto">
                <a:xfrm>
                  <a:off x="3792" y="2688"/>
                  <a:ext cx="362"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23" name="Rectangle 18">
                  <a:extLst>
                    <a:ext uri="{FF2B5EF4-FFF2-40B4-BE49-F238E27FC236}">
                      <a16:creationId xmlns:a16="http://schemas.microsoft.com/office/drawing/2014/main" id="{95CEFB50-E875-0374-A448-54E84CF6C44E}"/>
                    </a:ext>
                  </a:extLst>
                </p:cNvPr>
                <p:cNvSpPr>
                  <a:spLocks noChangeArrowheads="1"/>
                </p:cNvSpPr>
                <p:nvPr/>
              </p:nvSpPr>
              <p:spPr bwMode="auto">
                <a:xfrm>
                  <a:off x="1049" y="3010"/>
                  <a:ext cx="3819" cy="400"/>
                </a:xfrm>
                <a:prstGeom prst="rect">
                  <a:avLst/>
                </a:prstGeom>
                <a:solidFill>
                  <a:srgbClr val="FFFFFF"/>
                </a:solidFill>
                <a:ln w="9525">
                  <a:solidFill>
                    <a:srgbClr val="000000"/>
                  </a:solidFill>
                  <a:miter lim="800000"/>
                  <a:headEnd/>
                  <a:tailEnd/>
                </a:ln>
              </p:spPr>
              <p:txBody>
                <a:bodyPr/>
                <a:lstStyle>
                  <a:lvl1pPr>
                    <a:defRPr sz="2800" b="1">
                      <a:solidFill>
                        <a:schemeClr val="accent2"/>
                      </a:solidFill>
                      <a:latin typeface="Times New Roman" panose="02020603050405020304" pitchFamily="18" charset="0"/>
                    </a:defRPr>
                  </a:lvl1pPr>
                  <a:lvl2pPr marL="742950" indent="-285750">
                    <a:defRPr sz="2800" b="1">
                      <a:solidFill>
                        <a:schemeClr val="accent2"/>
                      </a:solidFill>
                      <a:latin typeface="Times New Roman" panose="02020603050405020304" pitchFamily="18" charset="0"/>
                    </a:defRPr>
                  </a:lvl2pPr>
                  <a:lvl3pPr marL="1143000" indent="-228600">
                    <a:defRPr sz="2800" b="1">
                      <a:solidFill>
                        <a:schemeClr val="accent2"/>
                      </a:solidFill>
                      <a:latin typeface="Times New Roman" panose="02020603050405020304" pitchFamily="18" charset="0"/>
                    </a:defRPr>
                  </a:lvl3pPr>
                  <a:lvl4pPr marL="1600200" indent="-228600">
                    <a:defRPr sz="2800" b="1">
                      <a:solidFill>
                        <a:schemeClr val="accent2"/>
                      </a:solidFill>
                      <a:latin typeface="Times New Roman" panose="02020603050405020304" pitchFamily="18" charset="0"/>
                    </a:defRPr>
                  </a:lvl4pPr>
                  <a:lvl5pPr marL="2057400" indent="-228600">
                    <a:defRPr sz="2800" b="1">
                      <a:solidFill>
                        <a:schemeClr val="accent2"/>
                      </a:solidFill>
                      <a:latin typeface="Times New Roman" panose="02020603050405020304" pitchFamily="18" charset="0"/>
                    </a:defRPr>
                  </a:lvl5pPr>
                  <a:lvl6pPr marL="2514600" indent="-228600" algn="ctr" eaLnBrk="0" fontAlgn="base" hangingPunct="0">
                    <a:spcBef>
                      <a:spcPct val="50000"/>
                    </a:spcBef>
                    <a:spcAft>
                      <a:spcPct val="0"/>
                    </a:spcAft>
                    <a:defRPr sz="2800" b="1">
                      <a:solidFill>
                        <a:schemeClr val="accent2"/>
                      </a:solidFill>
                      <a:latin typeface="Times New Roman" panose="02020603050405020304" pitchFamily="18" charset="0"/>
                    </a:defRPr>
                  </a:lvl6pPr>
                  <a:lvl7pPr marL="2971800" indent="-228600" algn="ctr" eaLnBrk="0" fontAlgn="base" hangingPunct="0">
                    <a:spcBef>
                      <a:spcPct val="50000"/>
                    </a:spcBef>
                    <a:spcAft>
                      <a:spcPct val="0"/>
                    </a:spcAft>
                    <a:defRPr sz="2800" b="1">
                      <a:solidFill>
                        <a:schemeClr val="accent2"/>
                      </a:solidFill>
                      <a:latin typeface="Times New Roman" panose="02020603050405020304" pitchFamily="18" charset="0"/>
                    </a:defRPr>
                  </a:lvl7pPr>
                  <a:lvl8pPr marL="3429000" indent="-228600" algn="ctr" eaLnBrk="0" fontAlgn="base" hangingPunct="0">
                    <a:spcBef>
                      <a:spcPct val="50000"/>
                    </a:spcBef>
                    <a:spcAft>
                      <a:spcPct val="0"/>
                    </a:spcAft>
                    <a:defRPr sz="2800" b="1">
                      <a:solidFill>
                        <a:schemeClr val="accent2"/>
                      </a:solidFill>
                      <a:latin typeface="Times New Roman" panose="02020603050405020304" pitchFamily="18" charset="0"/>
                    </a:defRPr>
                  </a:lvl8pPr>
                  <a:lvl9pPr marL="3886200" indent="-228600" algn="ctr" eaLnBrk="0" fontAlgn="base" hangingPunct="0">
                    <a:spcBef>
                      <a:spcPct val="50000"/>
                    </a:spcBef>
                    <a:spcAft>
                      <a:spcPct val="0"/>
                    </a:spcAft>
                    <a:defRPr sz="2800" b="1">
                      <a:solidFill>
                        <a:schemeClr val="accent2"/>
                      </a:solidFill>
                      <a:latin typeface="Times New Roman" panose="02020603050405020304" pitchFamily="18" charset="0"/>
                    </a:defRPr>
                  </a:lvl9pPr>
                </a:lstStyle>
                <a:p>
                  <a:pPr algn="l">
                    <a:spcBef>
                      <a:spcPct val="0"/>
                    </a:spcBef>
                  </a:pPr>
                  <a:r>
                    <a:rPr lang="en-US" altLang="en-US" sz="1800" b="0">
                      <a:solidFill>
                        <a:schemeClr val="tx1"/>
                      </a:solidFill>
                    </a:rPr>
                    <a:t>               11100111  11011101  00111001  10101001 </a:t>
                  </a:r>
                  <a:r>
                    <a:rPr lang="en-US" altLang="en-US" sz="1800" b="0" u="sng">
                      <a:solidFill>
                        <a:srgbClr val="063DE8"/>
                      </a:solidFill>
                    </a:rPr>
                    <a:t>10101010</a:t>
                  </a:r>
                </a:p>
              </p:txBody>
            </p:sp>
            <p:sp>
              <p:nvSpPr>
                <p:cNvPr id="21524" name="Line 19">
                  <a:extLst>
                    <a:ext uri="{FF2B5EF4-FFF2-40B4-BE49-F238E27FC236}">
                      <a16:creationId xmlns:a16="http://schemas.microsoft.com/office/drawing/2014/main" id="{BFFC269C-0A34-6D66-A095-F2FD927D9E7D}"/>
                    </a:ext>
                  </a:extLst>
                </p:cNvPr>
                <p:cNvSpPr>
                  <a:spLocks noChangeShapeType="1"/>
                </p:cNvSpPr>
                <p:nvPr/>
              </p:nvSpPr>
              <p:spPr bwMode="auto">
                <a:xfrm>
                  <a:off x="4473" y="2810"/>
                  <a:ext cx="0" cy="2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25" name="Line 20">
                  <a:extLst>
                    <a:ext uri="{FF2B5EF4-FFF2-40B4-BE49-F238E27FC236}">
                      <a16:creationId xmlns:a16="http://schemas.microsoft.com/office/drawing/2014/main" id="{C0E6B9EB-CC74-647C-10CB-69ACE74CA1BA}"/>
                    </a:ext>
                  </a:extLst>
                </p:cNvPr>
                <p:cNvSpPr>
                  <a:spLocks noChangeShapeType="1"/>
                </p:cNvSpPr>
                <p:nvPr/>
              </p:nvSpPr>
              <p:spPr bwMode="auto">
                <a:xfrm>
                  <a:off x="2400" y="1296"/>
                  <a:ext cx="0" cy="38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1511" name="Line 21">
                <a:extLst>
                  <a:ext uri="{FF2B5EF4-FFF2-40B4-BE49-F238E27FC236}">
                    <a16:creationId xmlns:a16="http://schemas.microsoft.com/office/drawing/2014/main" id="{8F86727F-847F-5B17-BB8A-45E3BBD1214A}"/>
                  </a:ext>
                </a:extLst>
              </p:cNvPr>
              <p:cNvSpPr>
                <a:spLocks noChangeShapeType="1"/>
              </p:cNvSpPr>
              <p:nvPr/>
            </p:nvSpPr>
            <p:spPr bwMode="auto">
              <a:xfrm flipH="1">
                <a:off x="336" y="3216"/>
                <a:ext cx="720" cy="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sp>
        <p:nvSpPr>
          <p:cNvPr id="2" name="Text Box 4">
            <a:extLst>
              <a:ext uri="{FF2B5EF4-FFF2-40B4-BE49-F238E27FC236}">
                <a16:creationId xmlns:a16="http://schemas.microsoft.com/office/drawing/2014/main" id="{DFC61E6D-EF66-8634-F1D2-A007EB6AD519}"/>
              </a:ext>
            </a:extLst>
          </p:cNvPr>
          <p:cNvSpPr txBox="1">
            <a:spLocks noChangeArrowheads="1"/>
          </p:cNvSpPr>
          <p:nvPr/>
        </p:nvSpPr>
        <p:spPr bwMode="auto">
          <a:xfrm>
            <a:off x="2631206" y="6273225"/>
            <a:ext cx="375134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600" i="0" baseline="0" dirty="0">
                <a:solidFill>
                  <a:schemeClr val="tx1"/>
                </a:solidFill>
                <a:latin typeface="Times New Roman" panose="02020603050405020304" pitchFamily="18" charset="0"/>
                <a:cs typeface="Times New Roman" panose="02020603050405020304" pitchFamily="18" charset="0"/>
              </a:rPr>
              <a:t>Figure 8 Longitudinal</a:t>
            </a:r>
            <a:r>
              <a:rPr lang="en-US" sz="1600" i="0" u="none" strike="noStrike" cap="none" dirty="0">
                <a:solidFill>
                  <a:schemeClr val="tx1"/>
                </a:solidFill>
                <a:latin typeface="Times New Roman"/>
                <a:ea typeface="Times New Roman"/>
                <a:cs typeface="Times New Roman"/>
                <a:sym typeface="Times New Roman"/>
              </a:rPr>
              <a:t> Redundancy Check </a:t>
            </a:r>
            <a:endParaRPr lang="en-US" sz="1600" dirty="0">
              <a:solidFill>
                <a:schemeClr val="tx1"/>
              </a:solidFill>
            </a:endParaRPr>
          </a:p>
          <a:p>
            <a:pPr algn="ctr"/>
            <a:endParaRPr lang="en-US" sz="1600" i="0" u="none" strike="noStrike" cap="none" dirty="0">
              <a:solidFill>
                <a:schemeClr val="tx1"/>
              </a:solidFill>
              <a:latin typeface="Times New Roman" pitchFamily="18" charset="0"/>
              <a:ea typeface="Arial Black"/>
              <a:cs typeface="Times New Roman" pitchFamily="18" charset="0"/>
              <a:sym typeface="Arial Black"/>
            </a:endParaRPr>
          </a:p>
          <a:p>
            <a:pPr algn="ctr"/>
            <a:endParaRPr lang="en-US" altLang="en-US" sz="1600" baseline="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a:extLst>
              <a:ext uri="{FF2B5EF4-FFF2-40B4-BE49-F238E27FC236}">
                <a16:creationId xmlns:a16="http://schemas.microsoft.com/office/drawing/2014/main" id="{1C685D5B-31DC-DC2D-ABA7-1B11ADB14981}"/>
              </a:ext>
            </a:extLst>
          </p:cNvPr>
          <p:cNvSpPr txBox="1">
            <a:spLocks noChangeArrowheads="1"/>
          </p:cNvSpPr>
          <p:nvPr/>
        </p:nvSpPr>
        <p:spPr bwMode="auto">
          <a:xfrm>
            <a:off x="0" y="192821"/>
            <a:ext cx="5715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accent2"/>
                </a:solidFill>
                <a:latin typeface="Times New Roman" panose="02020603050405020304" pitchFamily="18" charset="0"/>
              </a:defRPr>
            </a:lvl1pPr>
            <a:lvl2pPr marL="742950" indent="-285750">
              <a:defRPr sz="2800" b="1">
                <a:solidFill>
                  <a:schemeClr val="accent2"/>
                </a:solidFill>
                <a:latin typeface="Times New Roman" panose="02020603050405020304" pitchFamily="18" charset="0"/>
              </a:defRPr>
            </a:lvl2pPr>
            <a:lvl3pPr marL="1143000" indent="-228600">
              <a:defRPr sz="2800" b="1">
                <a:solidFill>
                  <a:schemeClr val="accent2"/>
                </a:solidFill>
                <a:latin typeface="Times New Roman" panose="02020603050405020304" pitchFamily="18" charset="0"/>
              </a:defRPr>
            </a:lvl3pPr>
            <a:lvl4pPr marL="1600200" indent="-228600">
              <a:defRPr sz="2800" b="1">
                <a:solidFill>
                  <a:schemeClr val="accent2"/>
                </a:solidFill>
                <a:latin typeface="Times New Roman" panose="02020603050405020304" pitchFamily="18" charset="0"/>
              </a:defRPr>
            </a:lvl4pPr>
            <a:lvl5pPr marL="2057400" indent="-228600">
              <a:defRPr sz="2800" b="1">
                <a:solidFill>
                  <a:schemeClr val="accent2"/>
                </a:solidFill>
                <a:latin typeface="Times New Roman" panose="02020603050405020304" pitchFamily="18" charset="0"/>
              </a:defRPr>
            </a:lvl5pPr>
            <a:lvl6pPr marL="2514600" indent="-228600" algn="ctr" eaLnBrk="0" fontAlgn="base" hangingPunct="0">
              <a:spcBef>
                <a:spcPct val="50000"/>
              </a:spcBef>
              <a:spcAft>
                <a:spcPct val="0"/>
              </a:spcAft>
              <a:defRPr sz="2800" b="1">
                <a:solidFill>
                  <a:schemeClr val="accent2"/>
                </a:solidFill>
                <a:latin typeface="Times New Roman" panose="02020603050405020304" pitchFamily="18" charset="0"/>
              </a:defRPr>
            </a:lvl6pPr>
            <a:lvl7pPr marL="2971800" indent="-228600" algn="ctr" eaLnBrk="0" fontAlgn="base" hangingPunct="0">
              <a:spcBef>
                <a:spcPct val="50000"/>
              </a:spcBef>
              <a:spcAft>
                <a:spcPct val="0"/>
              </a:spcAft>
              <a:defRPr sz="2800" b="1">
                <a:solidFill>
                  <a:schemeClr val="accent2"/>
                </a:solidFill>
                <a:latin typeface="Times New Roman" panose="02020603050405020304" pitchFamily="18" charset="0"/>
              </a:defRPr>
            </a:lvl7pPr>
            <a:lvl8pPr marL="3429000" indent="-228600" algn="ctr" eaLnBrk="0" fontAlgn="base" hangingPunct="0">
              <a:spcBef>
                <a:spcPct val="50000"/>
              </a:spcBef>
              <a:spcAft>
                <a:spcPct val="0"/>
              </a:spcAft>
              <a:defRPr sz="2800" b="1">
                <a:solidFill>
                  <a:schemeClr val="accent2"/>
                </a:solidFill>
                <a:latin typeface="Times New Roman" panose="02020603050405020304" pitchFamily="18" charset="0"/>
              </a:defRPr>
            </a:lvl8pPr>
            <a:lvl9pPr marL="3886200" indent="-228600" algn="ctr" eaLnBrk="0" fontAlgn="base" hangingPunct="0">
              <a:spcBef>
                <a:spcPct val="50000"/>
              </a:spcBef>
              <a:spcAft>
                <a:spcPct val="0"/>
              </a:spcAft>
              <a:defRPr sz="2800" b="1">
                <a:solidFill>
                  <a:schemeClr val="accent2"/>
                </a:solidFill>
                <a:latin typeface="Times New Roman" panose="02020603050405020304" pitchFamily="18" charset="0"/>
              </a:defRPr>
            </a:lvl9pPr>
          </a:lstStyle>
          <a:p>
            <a:pPr algn="l">
              <a:spcBef>
                <a:spcPct val="0"/>
              </a:spcBef>
            </a:pPr>
            <a:r>
              <a:rPr lang="en-US" altLang="en-US" sz="3600" dirty="0">
                <a:solidFill>
                  <a:schemeClr val="tx1"/>
                </a:solidFill>
              </a:rPr>
              <a:t>Two-dimensional parity</a:t>
            </a:r>
          </a:p>
        </p:txBody>
      </p:sp>
      <p:pic>
        <p:nvPicPr>
          <p:cNvPr id="22538" name="Picture 10">
            <a:extLst>
              <a:ext uri="{FF2B5EF4-FFF2-40B4-BE49-F238E27FC236}">
                <a16:creationId xmlns:a16="http://schemas.microsoft.com/office/drawing/2014/main" id="{E6899002-660C-0EE2-4A1E-627B585B4F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295400"/>
            <a:ext cx="7559675" cy="478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4" name="Rectangle 2">
            <a:extLst>
              <a:ext uri="{FF2B5EF4-FFF2-40B4-BE49-F238E27FC236}">
                <a16:creationId xmlns:a16="http://schemas.microsoft.com/office/drawing/2014/main" id="{99973BF5-64D9-A0AA-BD65-5A0BA548D1DD}"/>
              </a:ext>
            </a:extLst>
          </p:cNvPr>
          <p:cNvSpPr txBox="1">
            <a:spLocks noChangeArrowheads="1"/>
          </p:cNvSpPr>
          <p:nvPr/>
        </p:nvSpPr>
        <p:spPr>
          <a:xfrm>
            <a:off x="868045" y="6207344"/>
            <a:ext cx="8001000" cy="4572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altLang="en-US" sz="1600" dirty="0">
                <a:latin typeface="Times New Roman" panose="02020603050405020304" pitchFamily="18" charset="0"/>
                <a:cs typeface="Times New Roman" panose="02020603050405020304" pitchFamily="18" charset="0"/>
              </a:rPr>
              <a:t>Figure 9 Two-dimensional parity-check code </a:t>
            </a:r>
            <a:endParaRPr lang="en-MY" alt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a:extLst>
              <a:ext uri="{FF2B5EF4-FFF2-40B4-BE49-F238E27FC236}">
                <a16:creationId xmlns:a16="http://schemas.microsoft.com/office/drawing/2014/main" id="{AE6035BE-85DA-4375-10B9-90B39841C9EC}"/>
              </a:ext>
            </a:extLst>
          </p:cNvPr>
          <p:cNvSpPr txBox="1">
            <a:spLocks noChangeArrowheads="1"/>
          </p:cNvSpPr>
          <p:nvPr/>
        </p:nvSpPr>
        <p:spPr bwMode="auto">
          <a:xfrm>
            <a:off x="-220980" y="204788"/>
            <a:ext cx="595884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b="1">
                <a:solidFill>
                  <a:schemeClr val="accent2"/>
                </a:solidFill>
                <a:latin typeface="Times New Roman" panose="02020603050405020304" pitchFamily="18" charset="0"/>
              </a:defRPr>
            </a:lvl1pPr>
            <a:lvl2pPr marL="742950" indent="-285750">
              <a:defRPr sz="2800" b="1">
                <a:solidFill>
                  <a:schemeClr val="accent2"/>
                </a:solidFill>
                <a:latin typeface="Times New Roman" panose="02020603050405020304" pitchFamily="18" charset="0"/>
              </a:defRPr>
            </a:lvl2pPr>
            <a:lvl3pPr marL="1143000" indent="-228600">
              <a:defRPr sz="2800" b="1">
                <a:solidFill>
                  <a:schemeClr val="accent2"/>
                </a:solidFill>
                <a:latin typeface="Times New Roman" panose="02020603050405020304" pitchFamily="18" charset="0"/>
              </a:defRPr>
            </a:lvl3pPr>
            <a:lvl4pPr marL="1600200" indent="-228600">
              <a:defRPr sz="2800" b="1">
                <a:solidFill>
                  <a:schemeClr val="accent2"/>
                </a:solidFill>
                <a:latin typeface="Times New Roman" panose="02020603050405020304" pitchFamily="18" charset="0"/>
              </a:defRPr>
            </a:lvl4pPr>
            <a:lvl5pPr marL="2057400" indent="-228600">
              <a:defRPr sz="2800" b="1">
                <a:solidFill>
                  <a:schemeClr val="accent2"/>
                </a:solidFill>
                <a:latin typeface="Times New Roman" panose="02020603050405020304" pitchFamily="18" charset="0"/>
              </a:defRPr>
            </a:lvl5pPr>
            <a:lvl6pPr marL="2514600" indent="-228600" algn="ctr" eaLnBrk="0" fontAlgn="base" hangingPunct="0">
              <a:spcBef>
                <a:spcPct val="50000"/>
              </a:spcBef>
              <a:spcAft>
                <a:spcPct val="0"/>
              </a:spcAft>
              <a:defRPr sz="2800" b="1">
                <a:solidFill>
                  <a:schemeClr val="accent2"/>
                </a:solidFill>
                <a:latin typeface="Times New Roman" panose="02020603050405020304" pitchFamily="18" charset="0"/>
              </a:defRPr>
            </a:lvl6pPr>
            <a:lvl7pPr marL="2971800" indent="-228600" algn="ctr" eaLnBrk="0" fontAlgn="base" hangingPunct="0">
              <a:spcBef>
                <a:spcPct val="50000"/>
              </a:spcBef>
              <a:spcAft>
                <a:spcPct val="0"/>
              </a:spcAft>
              <a:defRPr sz="2800" b="1">
                <a:solidFill>
                  <a:schemeClr val="accent2"/>
                </a:solidFill>
                <a:latin typeface="Times New Roman" panose="02020603050405020304" pitchFamily="18" charset="0"/>
              </a:defRPr>
            </a:lvl7pPr>
            <a:lvl8pPr marL="3429000" indent="-228600" algn="ctr" eaLnBrk="0" fontAlgn="base" hangingPunct="0">
              <a:spcBef>
                <a:spcPct val="50000"/>
              </a:spcBef>
              <a:spcAft>
                <a:spcPct val="0"/>
              </a:spcAft>
              <a:defRPr sz="2800" b="1">
                <a:solidFill>
                  <a:schemeClr val="accent2"/>
                </a:solidFill>
                <a:latin typeface="Times New Roman" panose="02020603050405020304" pitchFamily="18" charset="0"/>
              </a:defRPr>
            </a:lvl8pPr>
            <a:lvl9pPr marL="3886200" indent="-228600" algn="ctr" eaLnBrk="0" fontAlgn="base" hangingPunct="0">
              <a:spcBef>
                <a:spcPct val="50000"/>
              </a:spcBef>
              <a:spcAft>
                <a:spcPct val="0"/>
              </a:spcAft>
              <a:defRPr sz="2800" b="1">
                <a:solidFill>
                  <a:schemeClr val="accent2"/>
                </a:solidFill>
                <a:latin typeface="Times New Roman" panose="02020603050405020304" pitchFamily="18" charset="0"/>
              </a:defRPr>
            </a:lvl9pPr>
          </a:lstStyle>
          <a:p>
            <a:pPr algn="l">
              <a:spcBef>
                <a:spcPct val="0"/>
              </a:spcBef>
            </a:pPr>
            <a:r>
              <a:rPr lang="en-US" altLang="en-US" sz="3600" dirty="0">
                <a:solidFill>
                  <a:schemeClr val="tx1"/>
                </a:solidFill>
              </a:rPr>
              <a:t>  CRC generator and checker</a:t>
            </a:r>
          </a:p>
        </p:txBody>
      </p:sp>
      <p:pic>
        <p:nvPicPr>
          <p:cNvPr id="24586" name="Picture 10">
            <a:extLst>
              <a:ext uri="{FF2B5EF4-FFF2-40B4-BE49-F238E27FC236}">
                <a16:creationId xmlns:a16="http://schemas.microsoft.com/office/drawing/2014/main" id="{CC3BDBAA-3211-BB77-BD20-6FE36AE6BC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088" y="2376488"/>
            <a:ext cx="8520112" cy="280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2">
            <a:extLst>
              <a:ext uri="{FF2B5EF4-FFF2-40B4-BE49-F238E27FC236}">
                <a16:creationId xmlns:a16="http://schemas.microsoft.com/office/drawing/2014/main" id="{B13C9895-F244-D77D-ADC8-CC12650AEA5B}"/>
              </a:ext>
            </a:extLst>
          </p:cNvPr>
          <p:cNvSpPr txBox="1">
            <a:spLocks noChangeArrowheads="1"/>
          </p:cNvSpPr>
          <p:nvPr/>
        </p:nvSpPr>
        <p:spPr>
          <a:xfrm>
            <a:off x="868045" y="6207344"/>
            <a:ext cx="8001000" cy="4572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altLang="en-US" sz="1600" dirty="0">
                <a:latin typeface="Times New Roman" panose="02020603050405020304" pitchFamily="18" charset="0"/>
                <a:cs typeface="Times New Roman" panose="02020603050405020304" pitchFamily="18" charset="0"/>
              </a:rPr>
              <a:t>Figure 10 CRC generator and checker</a:t>
            </a:r>
            <a:endParaRPr lang="en-MY" alt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546F1F78-CD6E-EDC5-D3EF-757AFFCDA364}"/>
              </a:ext>
            </a:extLst>
          </p:cNvPr>
          <p:cNvSpPr>
            <a:spLocks noChangeArrowheads="1"/>
          </p:cNvSpPr>
          <p:nvPr/>
        </p:nvSpPr>
        <p:spPr bwMode="auto">
          <a:xfrm>
            <a:off x="609600" y="2286000"/>
            <a:ext cx="7924800" cy="3552825"/>
          </a:xfrm>
          <a:prstGeom prst="rect">
            <a:avLst/>
          </a:prstGeom>
          <a:solidFill>
            <a:schemeClr val="bg1"/>
          </a:solidFill>
          <a:ln w="57150">
            <a:solidFill>
              <a:srgbClr val="FF0066"/>
            </a:solidFill>
            <a:miter lim="800000"/>
            <a:headEnd/>
            <a:tailEnd/>
          </a:ln>
        </p:spPr>
        <p:txBody>
          <a:bodyPr>
            <a:spAutoFit/>
          </a:bodyPr>
          <a:lstStyle>
            <a:lvl1pPr>
              <a:defRPr sz="2800" b="1">
                <a:solidFill>
                  <a:schemeClr val="accent2"/>
                </a:solidFill>
                <a:latin typeface="Times New Roman" panose="02020603050405020304" pitchFamily="18" charset="0"/>
              </a:defRPr>
            </a:lvl1pPr>
            <a:lvl2pPr marL="742950" indent="-285750">
              <a:defRPr sz="2800" b="1">
                <a:solidFill>
                  <a:schemeClr val="accent2"/>
                </a:solidFill>
                <a:latin typeface="Times New Roman" panose="02020603050405020304" pitchFamily="18" charset="0"/>
              </a:defRPr>
            </a:lvl2pPr>
            <a:lvl3pPr marL="1143000" indent="-228600">
              <a:defRPr sz="2800" b="1">
                <a:solidFill>
                  <a:schemeClr val="accent2"/>
                </a:solidFill>
                <a:latin typeface="Times New Roman" panose="02020603050405020304" pitchFamily="18" charset="0"/>
              </a:defRPr>
            </a:lvl3pPr>
            <a:lvl4pPr marL="1600200" indent="-228600">
              <a:defRPr sz="2800" b="1">
                <a:solidFill>
                  <a:schemeClr val="accent2"/>
                </a:solidFill>
                <a:latin typeface="Times New Roman" panose="02020603050405020304" pitchFamily="18" charset="0"/>
              </a:defRPr>
            </a:lvl4pPr>
            <a:lvl5pPr marL="2057400" indent="-228600">
              <a:defRPr sz="2800" b="1">
                <a:solidFill>
                  <a:schemeClr val="accent2"/>
                </a:solidFill>
                <a:latin typeface="Times New Roman" panose="02020603050405020304" pitchFamily="18" charset="0"/>
              </a:defRPr>
            </a:lvl5pPr>
            <a:lvl6pPr marL="2514600" indent="-228600" algn="ctr" eaLnBrk="0" fontAlgn="base" hangingPunct="0">
              <a:spcBef>
                <a:spcPct val="50000"/>
              </a:spcBef>
              <a:spcAft>
                <a:spcPct val="0"/>
              </a:spcAft>
              <a:defRPr sz="2800" b="1">
                <a:solidFill>
                  <a:schemeClr val="accent2"/>
                </a:solidFill>
                <a:latin typeface="Times New Roman" panose="02020603050405020304" pitchFamily="18" charset="0"/>
              </a:defRPr>
            </a:lvl6pPr>
            <a:lvl7pPr marL="2971800" indent="-228600" algn="ctr" eaLnBrk="0" fontAlgn="base" hangingPunct="0">
              <a:spcBef>
                <a:spcPct val="50000"/>
              </a:spcBef>
              <a:spcAft>
                <a:spcPct val="0"/>
              </a:spcAft>
              <a:defRPr sz="2800" b="1">
                <a:solidFill>
                  <a:schemeClr val="accent2"/>
                </a:solidFill>
                <a:latin typeface="Times New Roman" panose="02020603050405020304" pitchFamily="18" charset="0"/>
              </a:defRPr>
            </a:lvl7pPr>
            <a:lvl8pPr marL="3429000" indent="-228600" algn="ctr" eaLnBrk="0" fontAlgn="base" hangingPunct="0">
              <a:spcBef>
                <a:spcPct val="50000"/>
              </a:spcBef>
              <a:spcAft>
                <a:spcPct val="0"/>
              </a:spcAft>
              <a:defRPr sz="2800" b="1">
                <a:solidFill>
                  <a:schemeClr val="accent2"/>
                </a:solidFill>
                <a:latin typeface="Times New Roman" panose="02020603050405020304" pitchFamily="18" charset="0"/>
              </a:defRPr>
            </a:lvl8pPr>
            <a:lvl9pPr marL="3886200" indent="-228600" algn="ctr" eaLnBrk="0" fontAlgn="base" hangingPunct="0">
              <a:spcBef>
                <a:spcPct val="50000"/>
              </a:spcBef>
              <a:spcAft>
                <a:spcPct val="0"/>
              </a:spcAft>
              <a:defRPr sz="2800" b="1">
                <a:solidFill>
                  <a:schemeClr val="accent2"/>
                </a:solidFill>
                <a:latin typeface="Times New Roman" panose="02020603050405020304" pitchFamily="18" charset="0"/>
              </a:defRPr>
            </a:lvl9pPr>
          </a:lstStyle>
          <a:p>
            <a:pPr algn="l" eaLnBrk="1" hangingPunct="1">
              <a:spcBef>
                <a:spcPts val="1200"/>
              </a:spcBef>
              <a:spcAft>
                <a:spcPts val="1000"/>
              </a:spcAft>
            </a:pPr>
            <a:r>
              <a:rPr lang="en-US" altLang="en-US" sz="2500">
                <a:solidFill>
                  <a:schemeClr val="tx1"/>
                </a:solidFill>
              </a:rPr>
              <a:t>The sender follows these steps:</a:t>
            </a:r>
          </a:p>
          <a:p>
            <a:pPr algn="l" eaLnBrk="1" hangingPunct="1">
              <a:spcBef>
                <a:spcPts val="1200"/>
              </a:spcBef>
              <a:spcAft>
                <a:spcPts val="1000"/>
              </a:spcAft>
              <a:buFont typeface="Wingdings" panose="05000000000000000000" pitchFamily="2" charset="2"/>
              <a:buChar char="Ø"/>
            </a:pPr>
            <a:r>
              <a:rPr lang="en-US" altLang="en-US" sz="2500">
                <a:solidFill>
                  <a:schemeClr val="tx1"/>
                </a:solidFill>
              </a:rPr>
              <a:t>The unit is divided into k sections, each of n bits.</a:t>
            </a:r>
          </a:p>
          <a:p>
            <a:pPr algn="l" eaLnBrk="1" hangingPunct="1">
              <a:spcBef>
                <a:spcPts val="1200"/>
              </a:spcBef>
              <a:spcAft>
                <a:spcPts val="1000"/>
              </a:spcAft>
              <a:buFont typeface="Wingdings" panose="05000000000000000000" pitchFamily="2" charset="2"/>
              <a:buChar char="Ø"/>
            </a:pPr>
            <a:r>
              <a:rPr lang="en-US" altLang="en-US" sz="2500">
                <a:solidFill>
                  <a:schemeClr val="tx1"/>
                </a:solidFill>
              </a:rPr>
              <a:t>All sections are added using one’s complement to get the sum.</a:t>
            </a:r>
          </a:p>
          <a:p>
            <a:pPr algn="l" eaLnBrk="1" hangingPunct="1">
              <a:spcBef>
                <a:spcPts val="1200"/>
              </a:spcBef>
              <a:spcAft>
                <a:spcPts val="1000"/>
              </a:spcAft>
              <a:buFont typeface="Wingdings" panose="05000000000000000000" pitchFamily="2" charset="2"/>
              <a:buChar char="Ø"/>
            </a:pPr>
            <a:r>
              <a:rPr lang="en-US" altLang="en-US" sz="2500">
                <a:solidFill>
                  <a:schemeClr val="tx1"/>
                </a:solidFill>
              </a:rPr>
              <a:t>The sum is complemented and becomes the checksum.</a:t>
            </a:r>
          </a:p>
          <a:p>
            <a:pPr algn="l" eaLnBrk="1" hangingPunct="1">
              <a:spcBef>
                <a:spcPts val="1200"/>
              </a:spcBef>
              <a:spcAft>
                <a:spcPts val="1000"/>
              </a:spcAft>
              <a:buFont typeface="Wingdings" panose="05000000000000000000" pitchFamily="2" charset="2"/>
              <a:buChar char="Ø"/>
            </a:pPr>
            <a:r>
              <a:rPr lang="en-US" altLang="en-US" sz="2500">
                <a:solidFill>
                  <a:schemeClr val="tx1"/>
                </a:solidFill>
              </a:rPr>
              <a:t>The checksum is sent with the data.</a:t>
            </a:r>
          </a:p>
        </p:txBody>
      </p:sp>
      <p:sp>
        <p:nvSpPr>
          <p:cNvPr id="417795" name="PubRRectCallout">
            <a:extLst>
              <a:ext uri="{FF2B5EF4-FFF2-40B4-BE49-F238E27FC236}">
                <a16:creationId xmlns:a16="http://schemas.microsoft.com/office/drawing/2014/main" id="{30F9DBBC-2B5A-E99B-6DAA-7A0CC79002BA}"/>
              </a:ext>
            </a:extLst>
          </p:cNvPr>
          <p:cNvSpPr>
            <a:spLocks noEditPoints="1" noChangeArrowheads="1"/>
          </p:cNvSpPr>
          <p:nvPr/>
        </p:nvSpPr>
        <p:spPr bwMode="auto">
          <a:xfrm>
            <a:off x="228600" y="990600"/>
            <a:ext cx="2743200" cy="1143000"/>
          </a:xfrm>
          <a:custGeom>
            <a:avLst/>
            <a:gdLst>
              <a:gd name="G0" fmla="+- 0 0 0"/>
              <a:gd name="G1" fmla="+- 8607 0 0"/>
              <a:gd name="T0" fmla="*/ 10800 w 21600"/>
              <a:gd name="T1" fmla="*/ 0 h 21600"/>
              <a:gd name="T2" fmla="*/ 0 w 21600"/>
              <a:gd name="T3" fmla="*/ 8638 h 21600"/>
              <a:gd name="T4" fmla="*/ 8607 w 21600"/>
              <a:gd name="T5" fmla="*/ 21600 h 21600"/>
              <a:gd name="T6" fmla="*/ 10800 w 21600"/>
              <a:gd name="T7" fmla="*/ 17277 h 21600"/>
              <a:gd name="T8" fmla="*/ 21600 w 21600"/>
              <a:gd name="T9" fmla="*/ 8638 h 21600"/>
              <a:gd name="T10" fmla="*/ 17694720 60000 65536"/>
              <a:gd name="T11" fmla="*/ 11796480 60000 65536"/>
              <a:gd name="T12" fmla="*/ 5898240 60000 65536"/>
              <a:gd name="T13" fmla="*/ 5898240 60000 65536"/>
              <a:gd name="T14" fmla="*/ 0 60000 65536"/>
              <a:gd name="T15" fmla="*/ 145 w 21600"/>
              <a:gd name="T16" fmla="*/ 145 h 21600"/>
              <a:gd name="T17" fmla="*/ 21409 w 21600"/>
              <a:gd name="T18" fmla="*/ 17106 h 21600"/>
            </a:gdLst>
            <a:ahLst/>
            <a:cxnLst>
              <a:cxn ang="T10">
                <a:pos x="T0" y="T1"/>
              </a:cxn>
              <a:cxn ang="T11">
                <a:pos x="T2" y="T3"/>
              </a:cxn>
              <a:cxn ang="T12">
                <a:pos x="T4" y="T5"/>
              </a:cxn>
              <a:cxn ang="T13">
                <a:pos x="T6" y="T7"/>
              </a:cxn>
              <a:cxn ang="T14">
                <a:pos x="T8" y="T9"/>
              </a:cxn>
            </a:cxnLst>
            <a:rect l="T15" t="T16" r="T17" b="T18"/>
            <a:pathLst>
              <a:path w="21600" h="21600">
                <a:moveTo>
                  <a:pt x="532" y="0"/>
                </a:moveTo>
                <a:cubicBezTo>
                  <a:pt x="238" y="0"/>
                  <a:pt x="0" y="238"/>
                  <a:pt x="0" y="532"/>
                </a:cubicBezTo>
                <a:lnTo>
                  <a:pt x="0" y="16745"/>
                </a:lnTo>
                <a:cubicBezTo>
                  <a:pt x="0" y="17039"/>
                  <a:pt x="238" y="17277"/>
                  <a:pt x="532" y="17277"/>
                </a:cubicBezTo>
                <a:lnTo>
                  <a:pt x="2623" y="17277"/>
                </a:lnTo>
                <a:lnTo>
                  <a:pt x="8607" y="21600"/>
                </a:lnTo>
                <a:lnTo>
                  <a:pt x="6515" y="17277"/>
                </a:lnTo>
                <a:lnTo>
                  <a:pt x="21016" y="17277"/>
                </a:lnTo>
                <a:cubicBezTo>
                  <a:pt x="21339" y="17277"/>
                  <a:pt x="21600" y="17039"/>
                  <a:pt x="21600" y="16745"/>
                </a:cubicBezTo>
                <a:lnTo>
                  <a:pt x="21600" y="532"/>
                </a:lnTo>
                <a:cubicBezTo>
                  <a:pt x="21600" y="238"/>
                  <a:pt x="21339" y="0"/>
                  <a:pt x="21016" y="0"/>
                </a:cubicBezTo>
                <a:close/>
              </a:path>
            </a:pathLst>
          </a:custGeom>
          <a:solidFill>
            <a:srgbClr val="FFFF00"/>
          </a:solidFill>
          <a:ln w="9525">
            <a:solidFill>
              <a:srgbClr val="000000"/>
            </a:solidFill>
            <a:miter lim="800000"/>
            <a:headEnd/>
            <a:tailEnd/>
          </a:ln>
          <a:effectLst>
            <a:outerShdw dist="107763" dir="2700000" algn="ctr" rotWithShape="0">
              <a:srgbClr val="808080"/>
            </a:outerShdw>
          </a:effectLst>
        </p:spPr>
        <p:txBody>
          <a:bodyPr/>
          <a:lstStyle/>
          <a:p>
            <a:pPr>
              <a:defRPr/>
            </a:pPr>
            <a:endParaRPr lang="en-US"/>
          </a:p>
        </p:txBody>
      </p:sp>
      <p:sp>
        <p:nvSpPr>
          <p:cNvPr id="417797" name="Text Box 5">
            <a:extLst>
              <a:ext uri="{FF2B5EF4-FFF2-40B4-BE49-F238E27FC236}">
                <a16:creationId xmlns:a16="http://schemas.microsoft.com/office/drawing/2014/main" id="{B316AE9F-380A-4901-49FD-EA3E005C7D06}"/>
              </a:ext>
            </a:extLst>
          </p:cNvPr>
          <p:cNvSpPr txBox="1">
            <a:spLocks noChangeArrowheads="1"/>
          </p:cNvSpPr>
          <p:nvPr/>
        </p:nvSpPr>
        <p:spPr bwMode="auto">
          <a:xfrm>
            <a:off x="1517650" y="1111250"/>
            <a:ext cx="1225550" cy="641350"/>
          </a:xfrm>
          <a:prstGeom prst="rect">
            <a:avLst/>
          </a:prstGeom>
          <a:noFill/>
          <a:ln w="9525">
            <a:noFill/>
            <a:miter lim="800000"/>
            <a:headEnd/>
            <a:tailEnd/>
          </a:ln>
          <a:effectLst/>
        </p:spPr>
        <p:txBody>
          <a:bodyPr wrap="none">
            <a:spAutoFit/>
          </a:bodyPr>
          <a:lstStyle/>
          <a:p>
            <a:pPr algn="l" eaLnBrk="1" hangingPunct="1">
              <a:spcBef>
                <a:spcPct val="0"/>
              </a:spcBef>
              <a:defRPr/>
            </a:pPr>
            <a:r>
              <a:rPr lang="en-US" sz="3600">
                <a:solidFill>
                  <a:schemeClr val="tx1"/>
                </a:solidFill>
                <a:effectLst>
                  <a:outerShdw blurRad="38100" dist="38100" dir="2700000" algn="tl">
                    <a:srgbClr val="000000"/>
                  </a:outerShdw>
                </a:effectLst>
              </a:rPr>
              <a:t>Note</a:t>
            </a:r>
            <a:r>
              <a:rPr lang="en-US" sz="3600" b="0">
                <a:solidFill>
                  <a:schemeClr val="tx1"/>
                </a:solidFill>
                <a:effectLst>
                  <a:outerShdw blurRad="38100" dist="38100" dir="2700000" algn="tl">
                    <a:srgbClr val="000000"/>
                  </a:outerShdw>
                </a:effectLst>
              </a:rPr>
              <a:t>:</a:t>
            </a:r>
          </a:p>
        </p:txBody>
      </p:sp>
      <p:sp>
        <p:nvSpPr>
          <p:cNvPr id="2" name="Text Box 2">
            <a:extLst>
              <a:ext uri="{FF2B5EF4-FFF2-40B4-BE49-F238E27FC236}">
                <a16:creationId xmlns:a16="http://schemas.microsoft.com/office/drawing/2014/main" id="{CD5DE9FA-60B0-7943-775F-09B3BE9317DB}"/>
              </a:ext>
            </a:extLst>
          </p:cNvPr>
          <p:cNvSpPr txBox="1">
            <a:spLocks noChangeArrowheads="1"/>
          </p:cNvSpPr>
          <p:nvPr/>
        </p:nvSpPr>
        <p:spPr bwMode="auto">
          <a:xfrm>
            <a:off x="-195755" y="124778"/>
            <a:ext cx="5715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accent2"/>
                </a:solidFill>
                <a:latin typeface="Times New Roman" panose="02020603050405020304" pitchFamily="18" charset="0"/>
              </a:defRPr>
            </a:lvl1pPr>
            <a:lvl2pPr marL="742950" indent="-285750">
              <a:defRPr sz="2800" b="1">
                <a:solidFill>
                  <a:schemeClr val="accent2"/>
                </a:solidFill>
                <a:latin typeface="Times New Roman" panose="02020603050405020304" pitchFamily="18" charset="0"/>
              </a:defRPr>
            </a:lvl2pPr>
            <a:lvl3pPr marL="1143000" indent="-228600">
              <a:defRPr sz="2800" b="1">
                <a:solidFill>
                  <a:schemeClr val="accent2"/>
                </a:solidFill>
                <a:latin typeface="Times New Roman" panose="02020603050405020304" pitchFamily="18" charset="0"/>
              </a:defRPr>
            </a:lvl3pPr>
            <a:lvl4pPr marL="1600200" indent="-228600">
              <a:defRPr sz="2800" b="1">
                <a:solidFill>
                  <a:schemeClr val="accent2"/>
                </a:solidFill>
                <a:latin typeface="Times New Roman" panose="02020603050405020304" pitchFamily="18" charset="0"/>
              </a:defRPr>
            </a:lvl4pPr>
            <a:lvl5pPr marL="2057400" indent="-228600">
              <a:defRPr sz="2800" b="1">
                <a:solidFill>
                  <a:schemeClr val="accent2"/>
                </a:solidFill>
                <a:latin typeface="Times New Roman" panose="02020603050405020304" pitchFamily="18" charset="0"/>
              </a:defRPr>
            </a:lvl5pPr>
            <a:lvl6pPr marL="2514600" indent="-228600" algn="ctr" eaLnBrk="0" fontAlgn="base" hangingPunct="0">
              <a:spcBef>
                <a:spcPct val="50000"/>
              </a:spcBef>
              <a:spcAft>
                <a:spcPct val="0"/>
              </a:spcAft>
              <a:defRPr sz="2800" b="1">
                <a:solidFill>
                  <a:schemeClr val="accent2"/>
                </a:solidFill>
                <a:latin typeface="Times New Roman" panose="02020603050405020304" pitchFamily="18" charset="0"/>
              </a:defRPr>
            </a:lvl6pPr>
            <a:lvl7pPr marL="2971800" indent="-228600" algn="ctr" eaLnBrk="0" fontAlgn="base" hangingPunct="0">
              <a:spcBef>
                <a:spcPct val="50000"/>
              </a:spcBef>
              <a:spcAft>
                <a:spcPct val="0"/>
              </a:spcAft>
              <a:defRPr sz="2800" b="1">
                <a:solidFill>
                  <a:schemeClr val="accent2"/>
                </a:solidFill>
                <a:latin typeface="Times New Roman" panose="02020603050405020304" pitchFamily="18" charset="0"/>
              </a:defRPr>
            </a:lvl7pPr>
            <a:lvl8pPr marL="3429000" indent="-228600" algn="ctr" eaLnBrk="0" fontAlgn="base" hangingPunct="0">
              <a:spcBef>
                <a:spcPct val="50000"/>
              </a:spcBef>
              <a:spcAft>
                <a:spcPct val="0"/>
              </a:spcAft>
              <a:defRPr sz="2800" b="1">
                <a:solidFill>
                  <a:schemeClr val="accent2"/>
                </a:solidFill>
                <a:latin typeface="Times New Roman" panose="02020603050405020304" pitchFamily="18" charset="0"/>
              </a:defRPr>
            </a:lvl8pPr>
            <a:lvl9pPr marL="3886200" indent="-228600" algn="ctr" eaLnBrk="0" fontAlgn="base" hangingPunct="0">
              <a:spcBef>
                <a:spcPct val="50000"/>
              </a:spcBef>
              <a:spcAft>
                <a:spcPct val="0"/>
              </a:spcAft>
              <a:defRPr sz="2800" b="1">
                <a:solidFill>
                  <a:schemeClr val="accent2"/>
                </a:solidFill>
                <a:latin typeface="Times New Roman" panose="02020603050405020304" pitchFamily="18" charset="0"/>
              </a:defRPr>
            </a:lvl9pPr>
          </a:lstStyle>
          <a:p>
            <a:pPr algn="l">
              <a:spcBef>
                <a:spcPct val="0"/>
              </a:spcBef>
            </a:pPr>
            <a:r>
              <a:rPr lang="en-US" altLang="en-US" sz="3600" dirty="0">
                <a:solidFill>
                  <a:schemeClr val="tx1"/>
                </a:solidFill>
              </a:rPr>
              <a:t>  Sender’s steps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C6766D14-8116-1F87-B69B-CA13AD95AB0E}"/>
              </a:ext>
            </a:extLst>
          </p:cNvPr>
          <p:cNvSpPr>
            <a:spLocks noChangeArrowheads="1"/>
          </p:cNvSpPr>
          <p:nvPr/>
        </p:nvSpPr>
        <p:spPr bwMode="auto">
          <a:xfrm>
            <a:off x="762000" y="2209800"/>
            <a:ext cx="7162800" cy="3933825"/>
          </a:xfrm>
          <a:prstGeom prst="rect">
            <a:avLst/>
          </a:prstGeom>
          <a:solidFill>
            <a:schemeClr val="bg1"/>
          </a:solidFill>
          <a:ln w="57150">
            <a:solidFill>
              <a:srgbClr val="FF0066"/>
            </a:solidFill>
            <a:miter lim="800000"/>
            <a:headEnd/>
            <a:tailEnd/>
          </a:ln>
        </p:spPr>
        <p:txBody>
          <a:bodyPr>
            <a:spAutoFit/>
          </a:bodyPr>
          <a:lstStyle>
            <a:lvl1pPr>
              <a:defRPr sz="2800" b="1">
                <a:solidFill>
                  <a:schemeClr val="accent2"/>
                </a:solidFill>
                <a:latin typeface="Times New Roman" panose="02020603050405020304" pitchFamily="18" charset="0"/>
              </a:defRPr>
            </a:lvl1pPr>
            <a:lvl2pPr marL="742950" indent="-285750">
              <a:defRPr sz="2800" b="1">
                <a:solidFill>
                  <a:schemeClr val="accent2"/>
                </a:solidFill>
                <a:latin typeface="Times New Roman" panose="02020603050405020304" pitchFamily="18" charset="0"/>
              </a:defRPr>
            </a:lvl2pPr>
            <a:lvl3pPr marL="1143000" indent="-228600">
              <a:defRPr sz="2800" b="1">
                <a:solidFill>
                  <a:schemeClr val="accent2"/>
                </a:solidFill>
                <a:latin typeface="Times New Roman" panose="02020603050405020304" pitchFamily="18" charset="0"/>
              </a:defRPr>
            </a:lvl3pPr>
            <a:lvl4pPr marL="1600200" indent="-228600">
              <a:defRPr sz="2800" b="1">
                <a:solidFill>
                  <a:schemeClr val="accent2"/>
                </a:solidFill>
                <a:latin typeface="Times New Roman" panose="02020603050405020304" pitchFamily="18" charset="0"/>
              </a:defRPr>
            </a:lvl4pPr>
            <a:lvl5pPr marL="2057400" indent="-228600">
              <a:defRPr sz="2800" b="1">
                <a:solidFill>
                  <a:schemeClr val="accent2"/>
                </a:solidFill>
                <a:latin typeface="Times New Roman" panose="02020603050405020304" pitchFamily="18" charset="0"/>
              </a:defRPr>
            </a:lvl5pPr>
            <a:lvl6pPr marL="2514600" indent="-228600" algn="ctr" eaLnBrk="0" fontAlgn="base" hangingPunct="0">
              <a:spcBef>
                <a:spcPct val="50000"/>
              </a:spcBef>
              <a:spcAft>
                <a:spcPct val="0"/>
              </a:spcAft>
              <a:defRPr sz="2800" b="1">
                <a:solidFill>
                  <a:schemeClr val="accent2"/>
                </a:solidFill>
                <a:latin typeface="Times New Roman" panose="02020603050405020304" pitchFamily="18" charset="0"/>
              </a:defRPr>
            </a:lvl6pPr>
            <a:lvl7pPr marL="2971800" indent="-228600" algn="ctr" eaLnBrk="0" fontAlgn="base" hangingPunct="0">
              <a:spcBef>
                <a:spcPct val="50000"/>
              </a:spcBef>
              <a:spcAft>
                <a:spcPct val="0"/>
              </a:spcAft>
              <a:defRPr sz="2800" b="1">
                <a:solidFill>
                  <a:schemeClr val="accent2"/>
                </a:solidFill>
                <a:latin typeface="Times New Roman" panose="02020603050405020304" pitchFamily="18" charset="0"/>
              </a:defRPr>
            </a:lvl7pPr>
            <a:lvl8pPr marL="3429000" indent="-228600" algn="ctr" eaLnBrk="0" fontAlgn="base" hangingPunct="0">
              <a:spcBef>
                <a:spcPct val="50000"/>
              </a:spcBef>
              <a:spcAft>
                <a:spcPct val="0"/>
              </a:spcAft>
              <a:defRPr sz="2800" b="1">
                <a:solidFill>
                  <a:schemeClr val="accent2"/>
                </a:solidFill>
                <a:latin typeface="Times New Roman" panose="02020603050405020304" pitchFamily="18" charset="0"/>
              </a:defRPr>
            </a:lvl8pPr>
            <a:lvl9pPr marL="3886200" indent="-228600" algn="ctr" eaLnBrk="0" fontAlgn="base" hangingPunct="0">
              <a:spcBef>
                <a:spcPct val="50000"/>
              </a:spcBef>
              <a:spcAft>
                <a:spcPct val="0"/>
              </a:spcAft>
              <a:defRPr sz="2800" b="1">
                <a:solidFill>
                  <a:schemeClr val="accent2"/>
                </a:solidFill>
                <a:latin typeface="Times New Roman" panose="02020603050405020304" pitchFamily="18" charset="0"/>
              </a:defRPr>
            </a:lvl9pPr>
          </a:lstStyle>
          <a:p>
            <a:pPr algn="l" eaLnBrk="1" hangingPunct="1">
              <a:spcBef>
                <a:spcPts val="1200"/>
              </a:spcBef>
              <a:spcAft>
                <a:spcPts val="1000"/>
              </a:spcAft>
            </a:pPr>
            <a:r>
              <a:rPr lang="en-US" altLang="en-US" sz="2500">
                <a:solidFill>
                  <a:schemeClr val="tx1"/>
                </a:solidFill>
              </a:rPr>
              <a:t>The receiver follows these steps:</a:t>
            </a:r>
          </a:p>
          <a:p>
            <a:pPr algn="l" eaLnBrk="1" hangingPunct="1">
              <a:spcBef>
                <a:spcPts val="1200"/>
              </a:spcBef>
              <a:spcAft>
                <a:spcPts val="1000"/>
              </a:spcAft>
              <a:buFont typeface="Wingdings" panose="05000000000000000000" pitchFamily="2" charset="2"/>
              <a:buChar char="Ø"/>
            </a:pPr>
            <a:r>
              <a:rPr lang="en-US" altLang="en-US" sz="2500">
                <a:solidFill>
                  <a:schemeClr val="tx1"/>
                </a:solidFill>
              </a:rPr>
              <a:t>The unit is divided into k sections, each of n bits.</a:t>
            </a:r>
          </a:p>
          <a:p>
            <a:pPr algn="l" eaLnBrk="1" hangingPunct="1">
              <a:spcBef>
                <a:spcPts val="1200"/>
              </a:spcBef>
              <a:spcAft>
                <a:spcPts val="1000"/>
              </a:spcAft>
              <a:buFont typeface="Wingdings" panose="05000000000000000000" pitchFamily="2" charset="2"/>
              <a:buChar char="Ø"/>
            </a:pPr>
            <a:r>
              <a:rPr lang="en-US" altLang="en-US" sz="2500">
                <a:solidFill>
                  <a:schemeClr val="tx1"/>
                </a:solidFill>
              </a:rPr>
              <a:t>All sections are added using one’s complement to get the sum.</a:t>
            </a:r>
          </a:p>
          <a:p>
            <a:pPr algn="l" eaLnBrk="1" hangingPunct="1">
              <a:spcBef>
                <a:spcPts val="1200"/>
              </a:spcBef>
              <a:spcAft>
                <a:spcPts val="1000"/>
              </a:spcAft>
              <a:buFont typeface="Wingdings" panose="05000000000000000000" pitchFamily="2" charset="2"/>
              <a:buChar char="Ø"/>
            </a:pPr>
            <a:r>
              <a:rPr lang="en-US" altLang="en-US" sz="2500">
                <a:solidFill>
                  <a:schemeClr val="tx1"/>
                </a:solidFill>
              </a:rPr>
              <a:t>The sum is complemented.</a:t>
            </a:r>
          </a:p>
          <a:p>
            <a:pPr algn="l" eaLnBrk="1" hangingPunct="1">
              <a:spcBef>
                <a:spcPts val="1200"/>
              </a:spcBef>
              <a:spcAft>
                <a:spcPts val="1000"/>
              </a:spcAft>
              <a:buFont typeface="Wingdings" panose="05000000000000000000" pitchFamily="2" charset="2"/>
              <a:buChar char="Ø"/>
            </a:pPr>
            <a:r>
              <a:rPr lang="en-US" altLang="en-US" sz="2500">
                <a:solidFill>
                  <a:schemeClr val="tx1"/>
                </a:solidFill>
              </a:rPr>
              <a:t>If the result is zero, the data are accepted: otherwise, rejected.</a:t>
            </a:r>
          </a:p>
        </p:txBody>
      </p:sp>
      <p:sp>
        <p:nvSpPr>
          <p:cNvPr id="418819" name="PubRRectCallout">
            <a:extLst>
              <a:ext uri="{FF2B5EF4-FFF2-40B4-BE49-F238E27FC236}">
                <a16:creationId xmlns:a16="http://schemas.microsoft.com/office/drawing/2014/main" id="{F197AFB8-630C-8711-5DF7-3C6E0674B1E2}"/>
              </a:ext>
            </a:extLst>
          </p:cNvPr>
          <p:cNvSpPr>
            <a:spLocks noEditPoints="1" noChangeArrowheads="1"/>
          </p:cNvSpPr>
          <p:nvPr/>
        </p:nvSpPr>
        <p:spPr bwMode="auto">
          <a:xfrm>
            <a:off x="228600" y="990600"/>
            <a:ext cx="2743200" cy="1143000"/>
          </a:xfrm>
          <a:custGeom>
            <a:avLst/>
            <a:gdLst>
              <a:gd name="G0" fmla="+- 0 0 0"/>
              <a:gd name="G1" fmla="+- 8607 0 0"/>
              <a:gd name="T0" fmla="*/ 10800 w 21600"/>
              <a:gd name="T1" fmla="*/ 0 h 21600"/>
              <a:gd name="T2" fmla="*/ 0 w 21600"/>
              <a:gd name="T3" fmla="*/ 8638 h 21600"/>
              <a:gd name="T4" fmla="*/ 8607 w 21600"/>
              <a:gd name="T5" fmla="*/ 21600 h 21600"/>
              <a:gd name="T6" fmla="*/ 10800 w 21600"/>
              <a:gd name="T7" fmla="*/ 17277 h 21600"/>
              <a:gd name="T8" fmla="*/ 21600 w 21600"/>
              <a:gd name="T9" fmla="*/ 8638 h 21600"/>
              <a:gd name="T10" fmla="*/ 17694720 60000 65536"/>
              <a:gd name="T11" fmla="*/ 11796480 60000 65536"/>
              <a:gd name="T12" fmla="*/ 5898240 60000 65536"/>
              <a:gd name="T13" fmla="*/ 5898240 60000 65536"/>
              <a:gd name="T14" fmla="*/ 0 60000 65536"/>
              <a:gd name="T15" fmla="*/ 145 w 21600"/>
              <a:gd name="T16" fmla="*/ 145 h 21600"/>
              <a:gd name="T17" fmla="*/ 21409 w 21600"/>
              <a:gd name="T18" fmla="*/ 17106 h 21600"/>
            </a:gdLst>
            <a:ahLst/>
            <a:cxnLst>
              <a:cxn ang="T10">
                <a:pos x="T0" y="T1"/>
              </a:cxn>
              <a:cxn ang="T11">
                <a:pos x="T2" y="T3"/>
              </a:cxn>
              <a:cxn ang="T12">
                <a:pos x="T4" y="T5"/>
              </a:cxn>
              <a:cxn ang="T13">
                <a:pos x="T6" y="T7"/>
              </a:cxn>
              <a:cxn ang="T14">
                <a:pos x="T8" y="T9"/>
              </a:cxn>
            </a:cxnLst>
            <a:rect l="T15" t="T16" r="T17" b="T18"/>
            <a:pathLst>
              <a:path w="21600" h="21600">
                <a:moveTo>
                  <a:pt x="532" y="0"/>
                </a:moveTo>
                <a:cubicBezTo>
                  <a:pt x="238" y="0"/>
                  <a:pt x="0" y="238"/>
                  <a:pt x="0" y="532"/>
                </a:cubicBezTo>
                <a:lnTo>
                  <a:pt x="0" y="16745"/>
                </a:lnTo>
                <a:cubicBezTo>
                  <a:pt x="0" y="17039"/>
                  <a:pt x="238" y="17277"/>
                  <a:pt x="532" y="17277"/>
                </a:cubicBezTo>
                <a:lnTo>
                  <a:pt x="2623" y="17277"/>
                </a:lnTo>
                <a:lnTo>
                  <a:pt x="8607" y="21600"/>
                </a:lnTo>
                <a:lnTo>
                  <a:pt x="6515" y="17277"/>
                </a:lnTo>
                <a:lnTo>
                  <a:pt x="21016" y="17277"/>
                </a:lnTo>
                <a:cubicBezTo>
                  <a:pt x="21339" y="17277"/>
                  <a:pt x="21600" y="17039"/>
                  <a:pt x="21600" y="16745"/>
                </a:cubicBezTo>
                <a:lnTo>
                  <a:pt x="21600" y="532"/>
                </a:lnTo>
                <a:cubicBezTo>
                  <a:pt x="21600" y="238"/>
                  <a:pt x="21339" y="0"/>
                  <a:pt x="21016" y="0"/>
                </a:cubicBezTo>
                <a:close/>
              </a:path>
            </a:pathLst>
          </a:custGeom>
          <a:solidFill>
            <a:srgbClr val="FFFF00"/>
          </a:solidFill>
          <a:ln w="9525">
            <a:solidFill>
              <a:srgbClr val="000000"/>
            </a:solidFill>
            <a:miter lim="800000"/>
            <a:headEnd/>
            <a:tailEnd/>
          </a:ln>
          <a:effectLst>
            <a:outerShdw dist="107763" dir="2700000" algn="ctr" rotWithShape="0">
              <a:srgbClr val="808080"/>
            </a:outerShdw>
          </a:effectLst>
        </p:spPr>
        <p:txBody>
          <a:bodyPr/>
          <a:lstStyle/>
          <a:p>
            <a:pPr>
              <a:defRPr/>
            </a:pPr>
            <a:endParaRPr lang="en-US"/>
          </a:p>
        </p:txBody>
      </p:sp>
      <p:sp>
        <p:nvSpPr>
          <p:cNvPr id="418821" name="Text Box 5">
            <a:extLst>
              <a:ext uri="{FF2B5EF4-FFF2-40B4-BE49-F238E27FC236}">
                <a16:creationId xmlns:a16="http://schemas.microsoft.com/office/drawing/2014/main" id="{8BE5B57D-2BAF-4828-DB2A-AC949DC748FD}"/>
              </a:ext>
            </a:extLst>
          </p:cNvPr>
          <p:cNvSpPr txBox="1">
            <a:spLocks noChangeArrowheads="1"/>
          </p:cNvSpPr>
          <p:nvPr/>
        </p:nvSpPr>
        <p:spPr bwMode="auto">
          <a:xfrm>
            <a:off x="1517650" y="1111250"/>
            <a:ext cx="1225550" cy="641350"/>
          </a:xfrm>
          <a:prstGeom prst="rect">
            <a:avLst/>
          </a:prstGeom>
          <a:noFill/>
          <a:ln w="9525">
            <a:noFill/>
            <a:miter lim="800000"/>
            <a:headEnd/>
            <a:tailEnd/>
          </a:ln>
          <a:effectLst/>
        </p:spPr>
        <p:txBody>
          <a:bodyPr wrap="none">
            <a:spAutoFit/>
          </a:bodyPr>
          <a:lstStyle/>
          <a:p>
            <a:pPr algn="l" eaLnBrk="1" hangingPunct="1">
              <a:spcBef>
                <a:spcPct val="0"/>
              </a:spcBef>
              <a:defRPr/>
            </a:pPr>
            <a:r>
              <a:rPr lang="en-US" sz="3600">
                <a:solidFill>
                  <a:schemeClr val="tx1"/>
                </a:solidFill>
                <a:effectLst>
                  <a:outerShdw blurRad="38100" dist="38100" dir="2700000" algn="tl">
                    <a:srgbClr val="000000"/>
                  </a:outerShdw>
                </a:effectLst>
              </a:rPr>
              <a:t>Note</a:t>
            </a:r>
            <a:r>
              <a:rPr lang="en-US" sz="3600" b="0">
                <a:solidFill>
                  <a:schemeClr val="tx1"/>
                </a:solidFill>
                <a:effectLst>
                  <a:outerShdw blurRad="38100" dist="38100" dir="2700000" algn="tl">
                    <a:srgbClr val="000000"/>
                  </a:outerShdw>
                </a:effectLst>
              </a:rPr>
              <a:t>:</a:t>
            </a:r>
          </a:p>
        </p:txBody>
      </p:sp>
      <p:sp>
        <p:nvSpPr>
          <p:cNvPr id="2" name="Text Box 2">
            <a:extLst>
              <a:ext uri="{FF2B5EF4-FFF2-40B4-BE49-F238E27FC236}">
                <a16:creationId xmlns:a16="http://schemas.microsoft.com/office/drawing/2014/main" id="{9C2929A2-23FC-04E9-9898-1A08B3B1A6B7}"/>
              </a:ext>
            </a:extLst>
          </p:cNvPr>
          <p:cNvSpPr txBox="1">
            <a:spLocks noChangeArrowheads="1"/>
          </p:cNvSpPr>
          <p:nvPr/>
        </p:nvSpPr>
        <p:spPr bwMode="auto">
          <a:xfrm>
            <a:off x="-195755" y="124778"/>
            <a:ext cx="5715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accent2"/>
                </a:solidFill>
                <a:latin typeface="Times New Roman" panose="02020603050405020304" pitchFamily="18" charset="0"/>
              </a:defRPr>
            </a:lvl1pPr>
            <a:lvl2pPr marL="742950" indent="-285750">
              <a:defRPr sz="2800" b="1">
                <a:solidFill>
                  <a:schemeClr val="accent2"/>
                </a:solidFill>
                <a:latin typeface="Times New Roman" panose="02020603050405020304" pitchFamily="18" charset="0"/>
              </a:defRPr>
            </a:lvl2pPr>
            <a:lvl3pPr marL="1143000" indent="-228600">
              <a:defRPr sz="2800" b="1">
                <a:solidFill>
                  <a:schemeClr val="accent2"/>
                </a:solidFill>
                <a:latin typeface="Times New Roman" panose="02020603050405020304" pitchFamily="18" charset="0"/>
              </a:defRPr>
            </a:lvl3pPr>
            <a:lvl4pPr marL="1600200" indent="-228600">
              <a:defRPr sz="2800" b="1">
                <a:solidFill>
                  <a:schemeClr val="accent2"/>
                </a:solidFill>
                <a:latin typeface="Times New Roman" panose="02020603050405020304" pitchFamily="18" charset="0"/>
              </a:defRPr>
            </a:lvl4pPr>
            <a:lvl5pPr marL="2057400" indent="-228600">
              <a:defRPr sz="2800" b="1">
                <a:solidFill>
                  <a:schemeClr val="accent2"/>
                </a:solidFill>
                <a:latin typeface="Times New Roman" panose="02020603050405020304" pitchFamily="18" charset="0"/>
              </a:defRPr>
            </a:lvl5pPr>
            <a:lvl6pPr marL="2514600" indent="-228600" algn="ctr" eaLnBrk="0" fontAlgn="base" hangingPunct="0">
              <a:spcBef>
                <a:spcPct val="50000"/>
              </a:spcBef>
              <a:spcAft>
                <a:spcPct val="0"/>
              </a:spcAft>
              <a:defRPr sz="2800" b="1">
                <a:solidFill>
                  <a:schemeClr val="accent2"/>
                </a:solidFill>
                <a:latin typeface="Times New Roman" panose="02020603050405020304" pitchFamily="18" charset="0"/>
              </a:defRPr>
            </a:lvl6pPr>
            <a:lvl7pPr marL="2971800" indent="-228600" algn="ctr" eaLnBrk="0" fontAlgn="base" hangingPunct="0">
              <a:spcBef>
                <a:spcPct val="50000"/>
              </a:spcBef>
              <a:spcAft>
                <a:spcPct val="0"/>
              </a:spcAft>
              <a:defRPr sz="2800" b="1">
                <a:solidFill>
                  <a:schemeClr val="accent2"/>
                </a:solidFill>
                <a:latin typeface="Times New Roman" panose="02020603050405020304" pitchFamily="18" charset="0"/>
              </a:defRPr>
            </a:lvl7pPr>
            <a:lvl8pPr marL="3429000" indent="-228600" algn="ctr" eaLnBrk="0" fontAlgn="base" hangingPunct="0">
              <a:spcBef>
                <a:spcPct val="50000"/>
              </a:spcBef>
              <a:spcAft>
                <a:spcPct val="0"/>
              </a:spcAft>
              <a:defRPr sz="2800" b="1">
                <a:solidFill>
                  <a:schemeClr val="accent2"/>
                </a:solidFill>
                <a:latin typeface="Times New Roman" panose="02020603050405020304" pitchFamily="18" charset="0"/>
              </a:defRPr>
            </a:lvl8pPr>
            <a:lvl9pPr marL="3886200" indent="-228600" algn="ctr" eaLnBrk="0" fontAlgn="base" hangingPunct="0">
              <a:spcBef>
                <a:spcPct val="50000"/>
              </a:spcBef>
              <a:spcAft>
                <a:spcPct val="0"/>
              </a:spcAft>
              <a:defRPr sz="2800" b="1">
                <a:solidFill>
                  <a:schemeClr val="accent2"/>
                </a:solidFill>
                <a:latin typeface="Times New Roman" panose="02020603050405020304" pitchFamily="18" charset="0"/>
              </a:defRPr>
            </a:lvl9pPr>
          </a:lstStyle>
          <a:p>
            <a:pPr algn="l">
              <a:spcBef>
                <a:spcPct val="0"/>
              </a:spcBef>
            </a:pPr>
            <a:r>
              <a:rPr lang="en-US" altLang="en-US" sz="3600" dirty="0">
                <a:solidFill>
                  <a:schemeClr val="tx1"/>
                </a:solidFill>
              </a:rPr>
              <a:t>  Receiver’s steps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a:extLst>
              <a:ext uri="{FF2B5EF4-FFF2-40B4-BE49-F238E27FC236}">
                <a16:creationId xmlns:a16="http://schemas.microsoft.com/office/drawing/2014/main" id="{773F96B6-44C5-2F93-17C7-5CD3BE8397C4}"/>
              </a:ext>
            </a:extLst>
          </p:cNvPr>
          <p:cNvSpPr>
            <a:spLocks noChangeArrowheads="1"/>
          </p:cNvSpPr>
          <p:nvPr/>
        </p:nvSpPr>
        <p:spPr bwMode="auto">
          <a:xfrm>
            <a:off x="228600" y="1079500"/>
            <a:ext cx="8458200" cy="48387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accent2"/>
                </a:solidFill>
                <a:latin typeface="Times New Roman" panose="02020603050405020304" pitchFamily="18" charset="0"/>
              </a:defRPr>
            </a:lvl1pPr>
            <a:lvl2pPr marL="742950" indent="-285750">
              <a:defRPr sz="2800" b="1">
                <a:solidFill>
                  <a:schemeClr val="accent2"/>
                </a:solidFill>
                <a:latin typeface="Times New Roman" panose="02020603050405020304" pitchFamily="18" charset="0"/>
              </a:defRPr>
            </a:lvl2pPr>
            <a:lvl3pPr marL="1143000" indent="-228600">
              <a:defRPr sz="2800" b="1">
                <a:solidFill>
                  <a:schemeClr val="accent2"/>
                </a:solidFill>
                <a:latin typeface="Times New Roman" panose="02020603050405020304" pitchFamily="18" charset="0"/>
              </a:defRPr>
            </a:lvl3pPr>
            <a:lvl4pPr marL="1600200" indent="-228600">
              <a:defRPr sz="2800" b="1">
                <a:solidFill>
                  <a:schemeClr val="accent2"/>
                </a:solidFill>
                <a:latin typeface="Times New Roman" panose="02020603050405020304" pitchFamily="18" charset="0"/>
              </a:defRPr>
            </a:lvl4pPr>
            <a:lvl5pPr marL="2057400" indent="-228600">
              <a:defRPr sz="2800" b="1">
                <a:solidFill>
                  <a:schemeClr val="accent2"/>
                </a:solidFill>
                <a:latin typeface="Times New Roman" panose="02020603050405020304" pitchFamily="18" charset="0"/>
              </a:defRPr>
            </a:lvl5pPr>
            <a:lvl6pPr marL="2514600" indent="-228600" algn="ctr" eaLnBrk="0" fontAlgn="base" hangingPunct="0">
              <a:spcBef>
                <a:spcPct val="50000"/>
              </a:spcBef>
              <a:spcAft>
                <a:spcPct val="0"/>
              </a:spcAft>
              <a:defRPr sz="2800" b="1">
                <a:solidFill>
                  <a:schemeClr val="accent2"/>
                </a:solidFill>
                <a:latin typeface="Times New Roman" panose="02020603050405020304" pitchFamily="18" charset="0"/>
              </a:defRPr>
            </a:lvl6pPr>
            <a:lvl7pPr marL="2971800" indent="-228600" algn="ctr" eaLnBrk="0" fontAlgn="base" hangingPunct="0">
              <a:spcBef>
                <a:spcPct val="50000"/>
              </a:spcBef>
              <a:spcAft>
                <a:spcPct val="0"/>
              </a:spcAft>
              <a:defRPr sz="2800" b="1">
                <a:solidFill>
                  <a:schemeClr val="accent2"/>
                </a:solidFill>
                <a:latin typeface="Times New Roman" panose="02020603050405020304" pitchFamily="18" charset="0"/>
              </a:defRPr>
            </a:lvl7pPr>
            <a:lvl8pPr marL="3429000" indent="-228600" algn="ctr" eaLnBrk="0" fontAlgn="base" hangingPunct="0">
              <a:spcBef>
                <a:spcPct val="50000"/>
              </a:spcBef>
              <a:spcAft>
                <a:spcPct val="0"/>
              </a:spcAft>
              <a:defRPr sz="2800" b="1">
                <a:solidFill>
                  <a:schemeClr val="accent2"/>
                </a:solidFill>
                <a:latin typeface="Times New Roman" panose="02020603050405020304" pitchFamily="18" charset="0"/>
              </a:defRPr>
            </a:lvl8pPr>
            <a:lvl9pPr marL="3886200" indent="-228600" algn="ctr" eaLnBrk="0" fontAlgn="base" hangingPunct="0">
              <a:spcBef>
                <a:spcPct val="50000"/>
              </a:spcBef>
              <a:spcAft>
                <a:spcPct val="0"/>
              </a:spcAft>
              <a:defRPr sz="2800" b="1">
                <a:solidFill>
                  <a:schemeClr val="accent2"/>
                </a:solidFill>
                <a:latin typeface="Times New Roman" panose="02020603050405020304" pitchFamily="18" charset="0"/>
              </a:defRPr>
            </a:lvl9pPr>
          </a:lstStyle>
          <a:p>
            <a:pPr algn="l" eaLnBrk="1" hangingPunct="1"/>
            <a:r>
              <a:rPr lang="en-US" altLang="en-US" sz="2400" b="0">
                <a:solidFill>
                  <a:schemeClr val="tx1"/>
                </a:solidFill>
                <a:latin typeface="Times" panose="02020603050405020304" pitchFamily="18" charset="0"/>
              </a:rPr>
              <a:t>Suppose the following block of 16 bits is to be sent using a checksum of 8 bits. </a:t>
            </a:r>
          </a:p>
          <a:p>
            <a:pPr algn="l" eaLnBrk="1" hangingPunct="1"/>
            <a:r>
              <a:rPr lang="en-US" altLang="en-US" sz="2400" b="0">
                <a:solidFill>
                  <a:schemeClr val="tx1"/>
                </a:solidFill>
                <a:latin typeface="Times" panose="02020603050405020304" pitchFamily="18" charset="0"/>
              </a:rPr>
              <a:t>  10101001   00111001 </a:t>
            </a:r>
          </a:p>
          <a:p>
            <a:pPr algn="l" eaLnBrk="1" hangingPunct="1"/>
            <a:r>
              <a:rPr lang="en-US" altLang="en-US" sz="2400" b="0">
                <a:solidFill>
                  <a:schemeClr val="tx1"/>
                </a:solidFill>
                <a:latin typeface="Times" panose="02020603050405020304" pitchFamily="18" charset="0"/>
              </a:rPr>
              <a:t>The numbers are added using one’s complement</a:t>
            </a:r>
          </a:p>
          <a:p>
            <a:pPr algn="l" eaLnBrk="1" hangingPunct="1"/>
            <a:r>
              <a:rPr lang="en-US" altLang="en-US" sz="2400" b="0">
                <a:solidFill>
                  <a:schemeClr val="tx1"/>
                </a:solidFill>
                <a:latin typeface="Times" panose="02020603050405020304" pitchFamily="18" charset="0"/>
              </a:rPr>
              <a:t>                           10101001    </a:t>
            </a:r>
          </a:p>
          <a:p>
            <a:pPr algn="l" eaLnBrk="1" hangingPunct="1"/>
            <a:r>
              <a:rPr lang="en-US" altLang="en-US" sz="2400" b="0">
                <a:solidFill>
                  <a:schemeClr val="tx1"/>
                </a:solidFill>
                <a:latin typeface="Times" panose="02020603050405020304" pitchFamily="18" charset="0"/>
              </a:rPr>
              <a:t>                           00111001</a:t>
            </a:r>
            <a:br>
              <a:rPr lang="en-US" altLang="en-US" sz="2400" b="0">
                <a:solidFill>
                  <a:schemeClr val="tx1"/>
                </a:solidFill>
                <a:latin typeface="Times" panose="02020603050405020304" pitchFamily="18" charset="0"/>
              </a:rPr>
            </a:br>
            <a:r>
              <a:rPr lang="en-US" altLang="en-US" sz="2400" b="0">
                <a:solidFill>
                  <a:schemeClr val="tx1"/>
                </a:solidFill>
                <a:latin typeface="Times" panose="02020603050405020304" pitchFamily="18" charset="0"/>
              </a:rPr>
              <a:t>                           ------------</a:t>
            </a:r>
            <a:br>
              <a:rPr lang="en-US" altLang="en-US" sz="2400" b="0">
                <a:solidFill>
                  <a:schemeClr val="tx1"/>
                </a:solidFill>
                <a:latin typeface="Times" panose="02020603050405020304" pitchFamily="18" charset="0"/>
              </a:rPr>
            </a:br>
            <a:r>
              <a:rPr lang="en-US" altLang="en-US" sz="2400" b="0">
                <a:solidFill>
                  <a:schemeClr val="tx1"/>
                </a:solidFill>
                <a:latin typeface="Times" panose="02020603050405020304" pitchFamily="18" charset="0"/>
              </a:rPr>
              <a:t>Sum	               11100010</a:t>
            </a:r>
          </a:p>
          <a:p>
            <a:pPr algn="l" eaLnBrk="1" hangingPunct="1"/>
            <a:r>
              <a:rPr lang="en-US" altLang="en-US" sz="2400" b="0">
                <a:solidFill>
                  <a:schemeClr val="tx1"/>
                </a:solidFill>
                <a:latin typeface="Times" panose="02020603050405020304" pitchFamily="18" charset="0"/>
              </a:rPr>
              <a:t>Checksum          </a:t>
            </a:r>
            <a:r>
              <a:rPr lang="en-US" altLang="en-US" sz="2400">
                <a:solidFill>
                  <a:schemeClr val="hlink"/>
                </a:solidFill>
                <a:latin typeface="Times" panose="02020603050405020304" pitchFamily="18" charset="0"/>
              </a:rPr>
              <a:t>00011101</a:t>
            </a:r>
          </a:p>
          <a:p>
            <a:pPr algn="l" eaLnBrk="1" hangingPunct="1"/>
            <a:r>
              <a:rPr lang="en-US" altLang="en-US" sz="2400" b="0">
                <a:solidFill>
                  <a:schemeClr val="tx1"/>
                </a:solidFill>
                <a:latin typeface="Times" panose="02020603050405020304" pitchFamily="18" charset="0"/>
              </a:rPr>
              <a:t>The pattern sent is       10101001   00111001   </a:t>
            </a:r>
            <a:r>
              <a:rPr lang="en-US" altLang="en-US" sz="2400">
                <a:solidFill>
                  <a:schemeClr val="hlink"/>
                </a:solidFill>
                <a:latin typeface="Times" panose="02020603050405020304" pitchFamily="18" charset="0"/>
              </a:rPr>
              <a:t>00011101</a:t>
            </a:r>
          </a:p>
        </p:txBody>
      </p:sp>
      <p:sp>
        <p:nvSpPr>
          <p:cNvPr id="2" name="TextBox 1">
            <a:extLst>
              <a:ext uri="{FF2B5EF4-FFF2-40B4-BE49-F238E27FC236}">
                <a16:creationId xmlns:a16="http://schemas.microsoft.com/office/drawing/2014/main" id="{374085A5-0FD5-CF3F-87B1-7E3B71B4BC13}"/>
              </a:ext>
            </a:extLst>
          </p:cNvPr>
          <p:cNvSpPr txBox="1"/>
          <p:nvPr/>
        </p:nvSpPr>
        <p:spPr>
          <a:xfrm>
            <a:off x="0" y="122019"/>
            <a:ext cx="2423160" cy="646331"/>
          </a:xfrm>
          <a:prstGeom prst="rect">
            <a:avLst/>
          </a:prstGeom>
          <a:noFill/>
        </p:spPr>
        <p:txBody>
          <a:bodyPr wrap="square">
            <a:spAutoFit/>
          </a:bodyPr>
          <a:lstStyle/>
          <a:p>
            <a:pPr algn="l" eaLnBrk="1" hangingPunct="1">
              <a:spcBef>
                <a:spcPct val="0"/>
              </a:spcBef>
              <a:defRPr/>
            </a:pPr>
            <a:r>
              <a:rPr lang="en-US" sz="3600" b="1" dirty="0">
                <a:solidFill>
                  <a:schemeClr val="tx1"/>
                </a:solidFill>
                <a:latin typeface="Times New Roman" panose="02020603050405020304" pitchFamily="18" charset="0"/>
                <a:cs typeface="Times New Roman" panose="02020603050405020304" pitchFamily="18" charset="0"/>
              </a:rPr>
              <a:t>Example 4</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a:extLst>
              <a:ext uri="{FF2B5EF4-FFF2-40B4-BE49-F238E27FC236}">
                <a16:creationId xmlns:a16="http://schemas.microsoft.com/office/drawing/2014/main" id="{559D6756-0D00-E84E-8FDA-20BF8DDE5885}"/>
              </a:ext>
            </a:extLst>
          </p:cNvPr>
          <p:cNvSpPr>
            <a:spLocks noChangeArrowheads="1"/>
          </p:cNvSpPr>
          <p:nvPr/>
        </p:nvSpPr>
        <p:spPr bwMode="auto">
          <a:xfrm>
            <a:off x="228600" y="1079500"/>
            <a:ext cx="8458200" cy="5021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accent2"/>
                </a:solidFill>
                <a:latin typeface="Times New Roman" panose="02020603050405020304" pitchFamily="18" charset="0"/>
              </a:defRPr>
            </a:lvl1pPr>
            <a:lvl2pPr marL="742950" indent="-285750">
              <a:defRPr sz="2800" b="1">
                <a:solidFill>
                  <a:schemeClr val="accent2"/>
                </a:solidFill>
                <a:latin typeface="Times New Roman" panose="02020603050405020304" pitchFamily="18" charset="0"/>
              </a:defRPr>
            </a:lvl2pPr>
            <a:lvl3pPr marL="1143000" indent="-228600">
              <a:defRPr sz="2800" b="1">
                <a:solidFill>
                  <a:schemeClr val="accent2"/>
                </a:solidFill>
                <a:latin typeface="Times New Roman" panose="02020603050405020304" pitchFamily="18" charset="0"/>
              </a:defRPr>
            </a:lvl3pPr>
            <a:lvl4pPr marL="1600200" indent="-228600">
              <a:defRPr sz="2800" b="1">
                <a:solidFill>
                  <a:schemeClr val="accent2"/>
                </a:solidFill>
                <a:latin typeface="Times New Roman" panose="02020603050405020304" pitchFamily="18" charset="0"/>
              </a:defRPr>
            </a:lvl4pPr>
            <a:lvl5pPr marL="2057400" indent="-228600">
              <a:defRPr sz="2800" b="1">
                <a:solidFill>
                  <a:schemeClr val="accent2"/>
                </a:solidFill>
                <a:latin typeface="Times New Roman" panose="02020603050405020304" pitchFamily="18" charset="0"/>
              </a:defRPr>
            </a:lvl5pPr>
            <a:lvl6pPr marL="2514600" indent="-228600" algn="ctr" eaLnBrk="0" fontAlgn="base" hangingPunct="0">
              <a:spcBef>
                <a:spcPct val="50000"/>
              </a:spcBef>
              <a:spcAft>
                <a:spcPct val="0"/>
              </a:spcAft>
              <a:defRPr sz="2800" b="1">
                <a:solidFill>
                  <a:schemeClr val="accent2"/>
                </a:solidFill>
                <a:latin typeface="Times New Roman" panose="02020603050405020304" pitchFamily="18" charset="0"/>
              </a:defRPr>
            </a:lvl6pPr>
            <a:lvl7pPr marL="2971800" indent="-228600" algn="ctr" eaLnBrk="0" fontAlgn="base" hangingPunct="0">
              <a:spcBef>
                <a:spcPct val="50000"/>
              </a:spcBef>
              <a:spcAft>
                <a:spcPct val="0"/>
              </a:spcAft>
              <a:defRPr sz="2800" b="1">
                <a:solidFill>
                  <a:schemeClr val="accent2"/>
                </a:solidFill>
                <a:latin typeface="Times New Roman" panose="02020603050405020304" pitchFamily="18" charset="0"/>
              </a:defRPr>
            </a:lvl7pPr>
            <a:lvl8pPr marL="3429000" indent="-228600" algn="ctr" eaLnBrk="0" fontAlgn="base" hangingPunct="0">
              <a:spcBef>
                <a:spcPct val="50000"/>
              </a:spcBef>
              <a:spcAft>
                <a:spcPct val="0"/>
              </a:spcAft>
              <a:defRPr sz="2800" b="1">
                <a:solidFill>
                  <a:schemeClr val="accent2"/>
                </a:solidFill>
                <a:latin typeface="Times New Roman" panose="02020603050405020304" pitchFamily="18" charset="0"/>
              </a:defRPr>
            </a:lvl8pPr>
            <a:lvl9pPr marL="3886200" indent="-228600" algn="ctr" eaLnBrk="0" fontAlgn="base" hangingPunct="0">
              <a:spcBef>
                <a:spcPct val="50000"/>
              </a:spcBef>
              <a:spcAft>
                <a:spcPct val="0"/>
              </a:spcAft>
              <a:defRPr sz="2800" b="1">
                <a:solidFill>
                  <a:schemeClr val="accent2"/>
                </a:solidFill>
                <a:latin typeface="Times New Roman" panose="02020603050405020304" pitchFamily="18" charset="0"/>
              </a:defRPr>
            </a:lvl9pPr>
          </a:lstStyle>
          <a:p>
            <a:pPr algn="l" eaLnBrk="1" hangingPunct="1"/>
            <a:r>
              <a:rPr lang="en-US" altLang="en-US" sz="2400" b="0">
                <a:solidFill>
                  <a:schemeClr val="tx1"/>
                </a:solidFill>
                <a:latin typeface="Times" panose="02020603050405020304" pitchFamily="18" charset="0"/>
              </a:rPr>
              <a:t>Now suppose the receiver receives the pattern sent in Example 7 and there is no error. </a:t>
            </a:r>
          </a:p>
          <a:p>
            <a:pPr algn="l" eaLnBrk="1" hangingPunct="1"/>
            <a:r>
              <a:rPr lang="en-US" altLang="en-US" sz="2400" b="0">
                <a:solidFill>
                  <a:schemeClr val="tx1"/>
                </a:solidFill>
                <a:latin typeface="Times" panose="02020603050405020304" pitchFamily="18" charset="0"/>
              </a:rPr>
              <a:t>10101001   00111001   00011101</a:t>
            </a:r>
          </a:p>
          <a:p>
            <a:pPr algn="l" eaLnBrk="1" hangingPunct="1"/>
            <a:r>
              <a:rPr lang="en-US" altLang="en-US" sz="2400" b="0">
                <a:solidFill>
                  <a:schemeClr val="tx1"/>
                </a:solidFill>
                <a:latin typeface="Times" panose="02020603050405020304" pitchFamily="18" charset="0"/>
              </a:rPr>
              <a:t>When the receiver adds the three sections, it will get all 1s, which, after complementing, is all 0s and shows that there is no error. </a:t>
            </a:r>
          </a:p>
          <a:p>
            <a:pPr algn="l" eaLnBrk="1" hangingPunct="1"/>
            <a:r>
              <a:rPr lang="en-US" altLang="en-US" sz="2400" b="0">
                <a:solidFill>
                  <a:schemeClr val="tx1"/>
                </a:solidFill>
                <a:latin typeface="Times" panose="02020603050405020304" pitchFamily="18" charset="0"/>
              </a:rPr>
              <a:t>			10101001</a:t>
            </a:r>
          </a:p>
          <a:p>
            <a:pPr algn="l" eaLnBrk="1" hangingPunct="1"/>
            <a:r>
              <a:rPr lang="en-US" altLang="en-US" sz="2400" b="0">
                <a:solidFill>
                  <a:schemeClr val="tx1"/>
                </a:solidFill>
                <a:latin typeface="Times" panose="02020603050405020304" pitchFamily="18" charset="0"/>
              </a:rPr>
              <a:t>			00111001    </a:t>
            </a:r>
          </a:p>
          <a:p>
            <a:pPr algn="l" eaLnBrk="1" hangingPunct="1"/>
            <a:r>
              <a:rPr lang="en-US" altLang="en-US" sz="2400" b="0">
                <a:solidFill>
                  <a:schemeClr val="tx1"/>
                </a:solidFill>
                <a:latin typeface="Times" panose="02020603050405020304" pitchFamily="18" charset="0"/>
              </a:rPr>
              <a:t>			00011101 </a:t>
            </a:r>
          </a:p>
          <a:p>
            <a:pPr algn="l" eaLnBrk="1" hangingPunct="1"/>
            <a:r>
              <a:rPr lang="en-US" altLang="en-US" sz="2400" b="0">
                <a:solidFill>
                  <a:schemeClr val="tx1"/>
                </a:solidFill>
                <a:latin typeface="Times" panose="02020603050405020304" pitchFamily="18" charset="0"/>
              </a:rPr>
              <a:t>Sum			11111111  </a:t>
            </a:r>
          </a:p>
          <a:p>
            <a:pPr algn="l" eaLnBrk="1" hangingPunct="1"/>
            <a:r>
              <a:rPr lang="en-US" altLang="en-US" sz="2400" b="0">
                <a:solidFill>
                  <a:schemeClr val="tx1"/>
                </a:solidFill>
                <a:latin typeface="Times" panose="02020603050405020304" pitchFamily="18" charset="0"/>
              </a:rPr>
              <a:t>Complement        	</a:t>
            </a:r>
            <a:r>
              <a:rPr lang="en-US" altLang="en-US" sz="2400">
                <a:solidFill>
                  <a:schemeClr val="hlink"/>
                </a:solidFill>
                <a:latin typeface="Times" panose="02020603050405020304" pitchFamily="18" charset="0"/>
              </a:rPr>
              <a:t>00000000</a:t>
            </a:r>
            <a:r>
              <a:rPr lang="en-US" altLang="en-US" sz="2400" b="0">
                <a:solidFill>
                  <a:schemeClr val="tx1"/>
                </a:solidFill>
                <a:latin typeface="Times" panose="02020603050405020304" pitchFamily="18" charset="0"/>
              </a:rPr>
              <a:t>  </a:t>
            </a:r>
            <a:r>
              <a:rPr lang="en-US" altLang="en-US" sz="2400" b="0">
                <a:solidFill>
                  <a:schemeClr val="hlink"/>
                </a:solidFill>
                <a:latin typeface="Times" panose="02020603050405020304" pitchFamily="18" charset="0"/>
              </a:rPr>
              <a:t>means that the pattern is OK.</a:t>
            </a:r>
          </a:p>
        </p:txBody>
      </p:sp>
      <p:sp>
        <p:nvSpPr>
          <p:cNvPr id="2" name="TextBox 1">
            <a:extLst>
              <a:ext uri="{FF2B5EF4-FFF2-40B4-BE49-F238E27FC236}">
                <a16:creationId xmlns:a16="http://schemas.microsoft.com/office/drawing/2014/main" id="{81073D65-B480-94B8-5DD2-9685EC08918B}"/>
              </a:ext>
            </a:extLst>
          </p:cNvPr>
          <p:cNvSpPr txBox="1"/>
          <p:nvPr/>
        </p:nvSpPr>
        <p:spPr>
          <a:xfrm>
            <a:off x="0" y="246162"/>
            <a:ext cx="2423160" cy="646331"/>
          </a:xfrm>
          <a:prstGeom prst="rect">
            <a:avLst/>
          </a:prstGeom>
          <a:noFill/>
        </p:spPr>
        <p:txBody>
          <a:bodyPr wrap="square">
            <a:spAutoFit/>
          </a:bodyPr>
          <a:lstStyle/>
          <a:p>
            <a:pPr algn="l" eaLnBrk="1" hangingPunct="1">
              <a:spcBef>
                <a:spcPct val="0"/>
              </a:spcBef>
              <a:defRPr/>
            </a:pPr>
            <a:r>
              <a:rPr lang="en-US" sz="3600" b="1" dirty="0">
                <a:solidFill>
                  <a:schemeClr val="tx1"/>
                </a:solidFill>
                <a:latin typeface="Times New Roman" panose="02020603050405020304" pitchFamily="18" charset="0"/>
                <a:cs typeface="Times New Roman" panose="02020603050405020304" pitchFamily="18" charset="0"/>
              </a:rPr>
              <a:t>Example 5</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a:extLst>
              <a:ext uri="{FF2B5EF4-FFF2-40B4-BE49-F238E27FC236}">
                <a16:creationId xmlns:a16="http://schemas.microsoft.com/office/drawing/2014/main" id="{BE3A7ED2-05B0-2022-58DB-86ADE1AF2A34}"/>
              </a:ext>
            </a:extLst>
          </p:cNvPr>
          <p:cNvSpPr>
            <a:spLocks noChangeArrowheads="1"/>
          </p:cNvSpPr>
          <p:nvPr/>
        </p:nvSpPr>
        <p:spPr bwMode="auto">
          <a:xfrm>
            <a:off x="228600" y="1079500"/>
            <a:ext cx="8458200" cy="53863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accent2"/>
                </a:solidFill>
                <a:latin typeface="Times New Roman" panose="02020603050405020304" pitchFamily="18" charset="0"/>
              </a:defRPr>
            </a:lvl1pPr>
            <a:lvl2pPr marL="742950" indent="-285750">
              <a:defRPr sz="2800" b="1">
                <a:solidFill>
                  <a:schemeClr val="accent2"/>
                </a:solidFill>
                <a:latin typeface="Times New Roman" panose="02020603050405020304" pitchFamily="18" charset="0"/>
              </a:defRPr>
            </a:lvl2pPr>
            <a:lvl3pPr marL="1143000" indent="-228600">
              <a:defRPr sz="2800" b="1">
                <a:solidFill>
                  <a:schemeClr val="accent2"/>
                </a:solidFill>
                <a:latin typeface="Times New Roman" panose="02020603050405020304" pitchFamily="18" charset="0"/>
              </a:defRPr>
            </a:lvl3pPr>
            <a:lvl4pPr marL="1600200" indent="-228600">
              <a:defRPr sz="2800" b="1">
                <a:solidFill>
                  <a:schemeClr val="accent2"/>
                </a:solidFill>
                <a:latin typeface="Times New Roman" panose="02020603050405020304" pitchFamily="18" charset="0"/>
              </a:defRPr>
            </a:lvl4pPr>
            <a:lvl5pPr marL="2057400" indent="-228600">
              <a:defRPr sz="2800" b="1">
                <a:solidFill>
                  <a:schemeClr val="accent2"/>
                </a:solidFill>
                <a:latin typeface="Times New Roman" panose="02020603050405020304" pitchFamily="18" charset="0"/>
              </a:defRPr>
            </a:lvl5pPr>
            <a:lvl6pPr marL="2514600" indent="-228600" algn="ctr" eaLnBrk="0" fontAlgn="base" hangingPunct="0">
              <a:spcBef>
                <a:spcPct val="50000"/>
              </a:spcBef>
              <a:spcAft>
                <a:spcPct val="0"/>
              </a:spcAft>
              <a:defRPr sz="2800" b="1">
                <a:solidFill>
                  <a:schemeClr val="accent2"/>
                </a:solidFill>
                <a:latin typeface="Times New Roman" panose="02020603050405020304" pitchFamily="18" charset="0"/>
              </a:defRPr>
            </a:lvl6pPr>
            <a:lvl7pPr marL="2971800" indent="-228600" algn="ctr" eaLnBrk="0" fontAlgn="base" hangingPunct="0">
              <a:spcBef>
                <a:spcPct val="50000"/>
              </a:spcBef>
              <a:spcAft>
                <a:spcPct val="0"/>
              </a:spcAft>
              <a:defRPr sz="2800" b="1">
                <a:solidFill>
                  <a:schemeClr val="accent2"/>
                </a:solidFill>
                <a:latin typeface="Times New Roman" panose="02020603050405020304" pitchFamily="18" charset="0"/>
              </a:defRPr>
            </a:lvl7pPr>
            <a:lvl8pPr marL="3429000" indent="-228600" algn="ctr" eaLnBrk="0" fontAlgn="base" hangingPunct="0">
              <a:spcBef>
                <a:spcPct val="50000"/>
              </a:spcBef>
              <a:spcAft>
                <a:spcPct val="0"/>
              </a:spcAft>
              <a:defRPr sz="2800" b="1">
                <a:solidFill>
                  <a:schemeClr val="accent2"/>
                </a:solidFill>
                <a:latin typeface="Times New Roman" panose="02020603050405020304" pitchFamily="18" charset="0"/>
              </a:defRPr>
            </a:lvl8pPr>
            <a:lvl9pPr marL="3886200" indent="-228600" algn="ctr" eaLnBrk="0" fontAlgn="base" hangingPunct="0">
              <a:spcBef>
                <a:spcPct val="50000"/>
              </a:spcBef>
              <a:spcAft>
                <a:spcPct val="0"/>
              </a:spcAft>
              <a:defRPr sz="2800" b="1">
                <a:solidFill>
                  <a:schemeClr val="accent2"/>
                </a:solidFill>
                <a:latin typeface="Times New Roman" panose="02020603050405020304" pitchFamily="18" charset="0"/>
              </a:defRPr>
            </a:lvl9pPr>
          </a:lstStyle>
          <a:p>
            <a:pPr algn="l" eaLnBrk="1" hangingPunct="1"/>
            <a:r>
              <a:rPr lang="en-US" altLang="en-US" sz="2400" b="0">
                <a:solidFill>
                  <a:schemeClr val="tx1"/>
                </a:solidFill>
                <a:latin typeface="Times" panose="02020603050405020304" pitchFamily="18" charset="0"/>
              </a:rPr>
              <a:t>Now suppose there is a burst error of length 5 that affects 4 bits. </a:t>
            </a:r>
          </a:p>
          <a:p>
            <a:pPr algn="l" eaLnBrk="1" hangingPunct="1"/>
            <a:r>
              <a:rPr lang="en-US" altLang="en-US" sz="2400" b="0">
                <a:solidFill>
                  <a:schemeClr val="tx1"/>
                </a:solidFill>
                <a:latin typeface="Times" panose="02020603050405020304" pitchFamily="18" charset="0"/>
              </a:rPr>
              <a:t>                             10101</a:t>
            </a:r>
            <a:r>
              <a:rPr lang="en-US" altLang="en-US" sz="2400" u="sng">
                <a:solidFill>
                  <a:schemeClr val="hlink"/>
                </a:solidFill>
                <a:latin typeface="Times" panose="02020603050405020304" pitchFamily="18" charset="0"/>
              </a:rPr>
              <a:t>111</a:t>
            </a:r>
            <a:r>
              <a:rPr lang="en-US" altLang="en-US" sz="2400" b="0" u="sng">
                <a:solidFill>
                  <a:schemeClr val="hlink"/>
                </a:solidFill>
                <a:latin typeface="Times" panose="02020603050405020304" pitchFamily="18" charset="0"/>
              </a:rPr>
              <a:t>   </a:t>
            </a:r>
            <a:r>
              <a:rPr lang="en-US" altLang="en-US" sz="2400" u="sng">
                <a:solidFill>
                  <a:schemeClr val="hlink"/>
                </a:solidFill>
                <a:latin typeface="Times" panose="02020603050405020304" pitchFamily="18" charset="0"/>
              </a:rPr>
              <a:t>11</a:t>
            </a:r>
            <a:r>
              <a:rPr lang="en-US" altLang="en-US" sz="2400" b="0">
                <a:solidFill>
                  <a:schemeClr val="tx1"/>
                </a:solidFill>
                <a:latin typeface="Times" panose="02020603050405020304" pitchFamily="18" charset="0"/>
              </a:rPr>
              <a:t>111001   00011101</a:t>
            </a:r>
          </a:p>
          <a:p>
            <a:pPr algn="l" eaLnBrk="1" hangingPunct="1"/>
            <a:r>
              <a:rPr lang="en-US" altLang="en-US" sz="2400" b="0">
                <a:solidFill>
                  <a:schemeClr val="tx1"/>
                </a:solidFill>
                <a:latin typeface="Times" panose="02020603050405020304" pitchFamily="18" charset="0"/>
              </a:rPr>
              <a:t>When the receiver adds the three sections, it gets </a:t>
            </a:r>
          </a:p>
          <a:p>
            <a:pPr algn="l" eaLnBrk="1" hangingPunct="1"/>
            <a:r>
              <a:rPr lang="en-US" altLang="en-US" sz="2400" b="0">
                <a:solidFill>
                  <a:schemeClr val="tx1"/>
                </a:solidFill>
                <a:latin typeface="Times" panose="02020603050405020304" pitchFamily="18" charset="0"/>
              </a:rPr>
              <a:t>			10101111</a:t>
            </a:r>
          </a:p>
          <a:p>
            <a:pPr algn="l" eaLnBrk="1" hangingPunct="1"/>
            <a:r>
              <a:rPr lang="en-US" altLang="en-US" sz="2400" b="0">
                <a:solidFill>
                  <a:schemeClr val="tx1"/>
                </a:solidFill>
                <a:latin typeface="Times" panose="02020603050405020304" pitchFamily="18" charset="0"/>
              </a:rPr>
              <a:t>			11111001     </a:t>
            </a:r>
          </a:p>
          <a:p>
            <a:pPr algn="l" eaLnBrk="1" hangingPunct="1"/>
            <a:r>
              <a:rPr lang="en-US" altLang="en-US" sz="2400" b="0">
                <a:solidFill>
                  <a:schemeClr val="tx1"/>
                </a:solidFill>
                <a:latin typeface="Times" panose="02020603050405020304" pitchFamily="18" charset="0"/>
              </a:rPr>
              <a:t>			00011101 </a:t>
            </a:r>
          </a:p>
          <a:p>
            <a:pPr algn="l" eaLnBrk="1" hangingPunct="1"/>
            <a:r>
              <a:rPr lang="en-US" altLang="en-US" sz="2400" b="0">
                <a:solidFill>
                  <a:schemeClr val="tx1"/>
                </a:solidFill>
                <a:latin typeface="Times" panose="02020603050405020304" pitchFamily="18" charset="0"/>
              </a:rPr>
              <a:t>Partial Sum              </a:t>
            </a:r>
            <a:r>
              <a:rPr lang="en-US" altLang="en-US" sz="2400">
                <a:solidFill>
                  <a:schemeClr val="hlink"/>
                </a:solidFill>
                <a:latin typeface="Times" panose="02020603050405020304" pitchFamily="18" charset="0"/>
              </a:rPr>
              <a:t>1</a:t>
            </a:r>
            <a:r>
              <a:rPr lang="en-US" altLang="en-US" sz="2400" b="0">
                <a:solidFill>
                  <a:schemeClr val="tx1"/>
                </a:solidFill>
                <a:latin typeface="Times" panose="02020603050405020304" pitchFamily="18" charset="0"/>
              </a:rPr>
              <a:t> 11000101</a:t>
            </a:r>
          </a:p>
          <a:p>
            <a:pPr algn="l" eaLnBrk="1" hangingPunct="1"/>
            <a:r>
              <a:rPr lang="en-US" altLang="en-US" sz="2400" b="0">
                <a:solidFill>
                  <a:schemeClr val="tx1"/>
                </a:solidFill>
                <a:latin typeface="Times" panose="02020603050405020304" pitchFamily="18" charset="0"/>
              </a:rPr>
              <a:t>Carry				  </a:t>
            </a:r>
            <a:r>
              <a:rPr lang="en-US" altLang="en-US" sz="2400">
                <a:solidFill>
                  <a:schemeClr val="hlink"/>
                </a:solidFill>
                <a:latin typeface="Times" panose="02020603050405020304" pitchFamily="18" charset="0"/>
              </a:rPr>
              <a:t>1</a:t>
            </a:r>
          </a:p>
          <a:p>
            <a:pPr algn="l" eaLnBrk="1" hangingPunct="1"/>
            <a:r>
              <a:rPr lang="en-US" altLang="en-US" sz="2400" b="0">
                <a:solidFill>
                  <a:schemeClr val="tx1"/>
                </a:solidFill>
                <a:latin typeface="Times" panose="02020603050405020304" pitchFamily="18" charset="0"/>
              </a:rPr>
              <a:t>Sum			11000110   </a:t>
            </a:r>
          </a:p>
          <a:p>
            <a:pPr algn="l" eaLnBrk="1" hangingPunct="1"/>
            <a:r>
              <a:rPr lang="en-US" altLang="en-US" sz="2400" b="0">
                <a:solidFill>
                  <a:schemeClr val="tx1"/>
                </a:solidFill>
                <a:latin typeface="Times" panose="02020603050405020304" pitchFamily="18" charset="0"/>
              </a:rPr>
              <a:t>Complement               </a:t>
            </a:r>
            <a:r>
              <a:rPr lang="en-US" altLang="en-US" sz="2400">
                <a:solidFill>
                  <a:schemeClr val="hlink"/>
                </a:solidFill>
                <a:latin typeface="Times" panose="02020603050405020304" pitchFamily="18" charset="0"/>
              </a:rPr>
              <a:t>00111001</a:t>
            </a:r>
            <a:r>
              <a:rPr lang="en-US" altLang="en-US" sz="2400" b="0">
                <a:solidFill>
                  <a:schemeClr val="tx1"/>
                </a:solidFill>
                <a:latin typeface="Times" panose="02020603050405020304" pitchFamily="18" charset="0"/>
              </a:rPr>
              <a:t>    </a:t>
            </a:r>
            <a:r>
              <a:rPr lang="en-US" altLang="en-US" sz="2400">
                <a:solidFill>
                  <a:schemeClr val="hlink"/>
                </a:solidFill>
                <a:latin typeface="Times" panose="02020603050405020304" pitchFamily="18" charset="0"/>
              </a:rPr>
              <a:t>the pattern is corrupted.</a:t>
            </a:r>
          </a:p>
        </p:txBody>
      </p:sp>
      <p:sp>
        <p:nvSpPr>
          <p:cNvPr id="3" name="TextBox 2">
            <a:extLst>
              <a:ext uri="{FF2B5EF4-FFF2-40B4-BE49-F238E27FC236}">
                <a16:creationId xmlns:a16="http://schemas.microsoft.com/office/drawing/2014/main" id="{1A398F8E-96DF-93D1-5AB0-F4245FC77CC7}"/>
              </a:ext>
            </a:extLst>
          </p:cNvPr>
          <p:cNvSpPr txBox="1"/>
          <p:nvPr/>
        </p:nvSpPr>
        <p:spPr>
          <a:xfrm>
            <a:off x="0" y="246162"/>
            <a:ext cx="2423160" cy="646331"/>
          </a:xfrm>
          <a:prstGeom prst="rect">
            <a:avLst/>
          </a:prstGeom>
          <a:noFill/>
        </p:spPr>
        <p:txBody>
          <a:bodyPr wrap="square">
            <a:spAutoFit/>
          </a:bodyPr>
          <a:lstStyle/>
          <a:p>
            <a:pPr algn="l" eaLnBrk="1" hangingPunct="1">
              <a:spcBef>
                <a:spcPct val="0"/>
              </a:spcBef>
              <a:defRPr/>
            </a:pPr>
            <a:r>
              <a:rPr lang="en-US" sz="3600" b="1" dirty="0">
                <a:solidFill>
                  <a:schemeClr val="tx1"/>
                </a:solidFill>
                <a:latin typeface="Times New Roman" panose="02020603050405020304" pitchFamily="18" charset="0"/>
                <a:cs typeface="Times New Roman" panose="02020603050405020304" pitchFamily="18" charset="0"/>
              </a:rPr>
              <a:t>Example 6</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9" name="Rectangle 7">
            <a:extLst>
              <a:ext uri="{FF2B5EF4-FFF2-40B4-BE49-F238E27FC236}">
                <a16:creationId xmlns:a16="http://schemas.microsoft.com/office/drawing/2014/main" id="{7AAC2EDE-656A-BD9B-1551-656DC994683E}"/>
              </a:ext>
            </a:extLst>
          </p:cNvPr>
          <p:cNvSpPr>
            <a:spLocks noChangeArrowheads="1"/>
          </p:cNvSpPr>
          <p:nvPr/>
        </p:nvSpPr>
        <p:spPr bwMode="auto">
          <a:xfrm>
            <a:off x="571500" y="1554480"/>
            <a:ext cx="8001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accent2"/>
                </a:solidFill>
                <a:latin typeface="Times New Roman" panose="02020603050405020304" pitchFamily="18" charset="0"/>
              </a:defRPr>
            </a:lvl1pPr>
            <a:lvl2pPr marL="742950" indent="-285750">
              <a:defRPr sz="2800" b="1">
                <a:solidFill>
                  <a:schemeClr val="accent2"/>
                </a:solidFill>
                <a:latin typeface="Times New Roman" panose="02020603050405020304" pitchFamily="18" charset="0"/>
              </a:defRPr>
            </a:lvl2pPr>
            <a:lvl3pPr marL="1143000" indent="-228600">
              <a:defRPr sz="2800" b="1">
                <a:solidFill>
                  <a:schemeClr val="accent2"/>
                </a:solidFill>
                <a:latin typeface="Times New Roman" panose="02020603050405020304" pitchFamily="18" charset="0"/>
              </a:defRPr>
            </a:lvl3pPr>
            <a:lvl4pPr marL="1600200" indent="-228600">
              <a:defRPr sz="2800" b="1">
                <a:solidFill>
                  <a:schemeClr val="accent2"/>
                </a:solidFill>
                <a:latin typeface="Times New Roman" panose="02020603050405020304" pitchFamily="18" charset="0"/>
              </a:defRPr>
            </a:lvl4pPr>
            <a:lvl5pPr marL="2057400" indent="-228600">
              <a:defRPr sz="2800" b="1">
                <a:solidFill>
                  <a:schemeClr val="accent2"/>
                </a:solidFill>
                <a:latin typeface="Times New Roman" panose="02020603050405020304" pitchFamily="18" charset="0"/>
              </a:defRPr>
            </a:lvl5pPr>
            <a:lvl6pPr marL="2514600" indent="-228600" algn="ctr" eaLnBrk="0" fontAlgn="base" hangingPunct="0">
              <a:spcBef>
                <a:spcPct val="50000"/>
              </a:spcBef>
              <a:spcAft>
                <a:spcPct val="0"/>
              </a:spcAft>
              <a:defRPr sz="2800" b="1">
                <a:solidFill>
                  <a:schemeClr val="accent2"/>
                </a:solidFill>
                <a:latin typeface="Times New Roman" panose="02020603050405020304" pitchFamily="18" charset="0"/>
              </a:defRPr>
            </a:lvl6pPr>
            <a:lvl7pPr marL="2971800" indent="-228600" algn="ctr" eaLnBrk="0" fontAlgn="base" hangingPunct="0">
              <a:spcBef>
                <a:spcPct val="50000"/>
              </a:spcBef>
              <a:spcAft>
                <a:spcPct val="0"/>
              </a:spcAft>
              <a:defRPr sz="2800" b="1">
                <a:solidFill>
                  <a:schemeClr val="accent2"/>
                </a:solidFill>
                <a:latin typeface="Times New Roman" panose="02020603050405020304" pitchFamily="18" charset="0"/>
              </a:defRPr>
            </a:lvl7pPr>
            <a:lvl8pPr marL="3429000" indent="-228600" algn="ctr" eaLnBrk="0" fontAlgn="base" hangingPunct="0">
              <a:spcBef>
                <a:spcPct val="50000"/>
              </a:spcBef>
              <a:spcAft>
                <a:spcPct val="0"/>
              </a:spcAft>
              <a:defRPr sz="2800" b="1">
                <a:solidFill>
                  <a:schemeClr val="accent2"/>
                </a:solidFill>
                <a:latin typeface="Times New Roman" panose="02020603050405020304" pitchFamily="18" charset="0"/>
              </a:defRPr>
            </a:lvl8pPr>
            <a:lvl9pPr marL="3886200" indent="-228600" algn="ctr" eaLnBrk="0" fontAlgn="base" hangingPunct="0">
              <a:spcBef>
                <a:spcPct val="50000"/>
              </a:spcBef>
              <a:spcAft>
                <a:spcPct val="0"/>
              </a:spcAft>
              <a:defRPr sz="2800" b="1">
                <a:solidFill>
                  <a:schemeClr val="accent2"/>
                </a:solidFill>
                <a:latin typeface="Times New Roman" panose="02020603050405020304" pitchFamily="18" charset="0"/>
              </a:defRPr>
            </a:lvl9pPr>
          </a:lstStyle>
          <a:p>
            <a:pPr algn="l">
              <a:spcBef>
                <a:spcPct val="0"/>
              </a:spcBef>
            </a:pPr>
            <a:r>
              <a:rPr lang="en-US" altLang="en-US" sz="3200" dirty="0">
                <a:solidFill>
                  <a:schemeClr val="tx1"/>
                </a:solidFill>
              </a:rPr>
              <a:t>Retransmission</a:t>
            </a:r>
          </a:p>
          <a:p>
            <a:pPr algn="l">
              <a:spcBef>
                <a:spcPct val="0"/>
              </a:spcBef>
            </a:pPr>
            <a:endParaRPr lang="en-US" altLang="en-US" sz="3200" dirty="0">
              <a:solidFill>
                <a:schemeClr val="tx1"/>
              </a:solidFill>
            </a:endParaRPr>
          </a:p>
          <a:p>
            <a:pPr algn="l">
              <a:spcBef>
                <a:spcPct val="0"/>
              </a:spcBef>
            </a:pPr>
            <a:r>
              <a:rPr lang="en-US" altLang="en-US" sz="3200" dirty="0">
                <a:solidFill>
                  <a:schemeClr val="tx1"/>
                </a:solidFill>
              </a:rPr>
              <a:t>Forward Error Correction</a:t>
            </a:r>
          </a:p>
          <a:p>
            <a:pPr algn="l">
              <a:spcBef>
                <a:spcPct val="0"/>
              </a:spcBef>
            </a:pPr>
            <a:endParaRPr lang="en-US" altLang="en-US" sz="3200" dirty="0">
              <a:solidFill>
                <a:schemeClr val="tx1"/>
              </a:solidFill>
            </a:endParaRPr>
          </a:p>
          <a:p>
            <a:pPr algn="l">
              <a:spcBef>
                <a:spcPct val="0"/>
              </a:spcBef>
            </a:pPr>
            <a:r>
              <a:rPr lang="en-US" altLang="en-US" sz="3200" dirty="0">
                <a:solidFill>
                  <a:schemeClr val="tx1"/>
                </a:solidFill>
              </a:rPr>
              <a:t>Burst Error Correction</a:t>
            </a:r>
          </a:p>
        </p:txBody>
      </p:sp>
      <p:sp>
        <p:nvSpPr>
          <p:cNvPr id="2" name="Text Box 6">
            <a:extLst>
              <a:ext uri="{FF2B5EF4-FFF2-40B4-BE49-F238E27FC236}">
                <a16:creationId xmlns:a16="http://schemas.microsoft.com/office/drawing/2014/main" id="{91801F85-5E20-76DA-02F3-F3380D3B8414}"/>
              </a:ext>
            </a:extLst>
          </p:cNvPr>
          <p:cNvSpPr txBox="1">
            <a:spLocks noChangeArrowheads="1"/>
          </p:cNvSpPr>
          <p:nvPr/>
        </p:nvSpPr>
        <p:spPr bwMode="auto">
          <a:xfrm>
            <a:off x="0" y="147955"/>
            <a:ext cx="233910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accent2"/>
                </a:solidFill>
                <a:latin typeface="Times New Roman" panose="02020603050405020304" pitchFamily="18" charset="0"/>
              </a:defRPr>
            </a:lvl1pPr>
            <a:lvl2pPr marL="742950" indent="-285750">
              <a:defRPr sz="2800" b="1">
                <a:solidFill>
                  <a:schemeClr val="accent2"/>
                </a:solidFill>
                <a:latin typeface="Times New Roman" panose="02020603050405020304" pitchFamily="18" charset="0"/>
              </a:defRPr>
            </a:lvl2pPr>
            <a:lvl3pPr marL="1143000" indent="-228600">
              <a:defRPr sz="2800" b="1">
                <a:solidFill>
                  <a:schemeClr val="accent2"/>
                </a:solidFill>
                <a:latin typeface="Times New Roman" panose="02020603050405020304" pitchFamily="18" charset="0"/>
              </a:defRPr>
            </a:lvl3pPr>
            <a:lvl4pPr marL="1600200" indent="-228600">
              <a:defRPr sz="2800" b="1">
                <a:solidFill>
                  <a:schemeClr val="accent2"/>
                </a:solidFill>
                <a:latin typeface="Times New Roman" panose="02020603050405020304" pitchFamily="18" charset="0"/>
              </a:defRPr>
            </a:lvl4pPr>
            <a:lvl5pPr marL="2057400" indent="-228600">
              <a:defRPr sz="2800" b="1">
                <a:solidFill>
                  <a:schemeClr val="accent2"/>
                </a:solidFill>
                <a:latin typeface="Times New Roman" panose="02020603050405020304" pitchFamily="18" charset="0"/>
              </a:defRPr>
            </a:lvl5pPr>
            <a:lvl6pPr marL="2514600" indent="-228600" algn="ctr" eaLnBrk="0" fontAlgn="base" hangingPunct="0">
              <a:spcBef>
                <a:spcPct val="50000"/>
              </a:spcBef>
              <a:spcAft>
                <a:spcPct val="0"/>
              </a:spcAft>
              <a:defRPr sz="2800" b="1">
                <a:solidFill>
                  <a:schemeClr val="accent2"/>
                </a:solidFill>
                <a:latin typeface="Times New Roman" panose="02020603050405020304" pitchFamily="18" charset="0"/>
              </a:defRPr>
            </a:lvl6pPr>
            <a:lvl7pPr marL="2971800" indent="-228600" algn="ctr" eaLnBrk="0" fontAlgn="base" hangingPunct="0">
              <a:spcBef>
                <a:spcPct val="50000"/>
              </a:spcBef>
              <a:spcAft>
                <a:spcPct val="0"/>
              </a:spcAft>
              <a:defRPr sz="2800" b="1">
                <a:solidFill>
                  <a:schemeClr val="accent2"/>
                </a:solidFill>
                <a:latin typeface="Times New Roman" panose="02020603050405020304" pitchFamily="18" charset="0"/>
              </a:defRPr>
            </a:lvl7pPr>
            <a:lvl8pPr marL="3429000" indent="-228600" algn="ctr" eaLnBrk="0" fontAlgn="base" hangingPunct="0">
              <a:spcBef>
                <a:spcPct val="50000"/>
              </a:spcBef>
              <a:spcAft>
                <a:spcPct val="0"/>
              </a:spcAft>
              <a:defRPr sz="2800" b="1">
                <a:solidFill>
                  <a:schemeClr val="accent2"/>
                </a:solidFill>
                <a:latin typeface="Times New Roman" panose="02020603050405020304" pitchFamily="18" charset="0"/>
              </a:defRPr>
            </a:lvl8pPr>
            <a:lvl9pPr marL="3886200" indent="-228600" algn="ctr" eaLnBrk="0" fontAlgn="base" hangingPunct="0">
              <a:spcBef>
                <a:spcPct val="50000"/>
              </a:spcBef>
              <a:spcAft>
                <a:spcPct val="0"/>
              </a:spcAft>
              <a:defRPr sz="2800" b="1">
                <a:solidFill>
                  <a:schemeClr val="accent2"/>
                </a:solidFill>
                <a:latin typeface="Times New Roman" panose="02020603050405020304" pitchFamily="18" charset="0"/>
              </a:defRPr>
            </a:lvl9pPr>
          </a:lstStyle>
          <a:p>
            <a:pPr algn="l">
              <a:spcBef>
                <a:spcPct val="0"/>
              </a:spcBef>
            </a:pPr>
            <a:r>
              <a:rPr lang="en-US" altLang="en-US" sz="3600" dirty="0">
                <a:solidFill>
                  <a:srgbClr val="333300"/>
                </a:solidFill>
              </a:rPr>
              <a:t>Correction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422919">
                                            <p:txEl>
                                              <p:pRg st="0" end="0"/>
                                            </p:txEl>
                                          </p:spTgt>
                                        </p:tgtEl>
                                        <p:attrNameLst>
                                          <p:attrName>style.visibility</p:attrName>
                                        </p:attrNameLst>
                                      </p:cBhvr>
                                      <p:to>
                                        <p:strVal val="visible"/>
                                      </p:to>
                                    </p:set>
                                    <p:animEffect transition="in" filter="diamond(in)">
                                      <p:cBhvr>
                                        <p:cTn id="7" dur="2000"/>
                                        <p:tgtEl>
                                          <p:spTgt spid="4229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nodeType="clickEffect">
                                  <p:stCondLst>
                                    <p:cond delay="0"/>
                                  </p:stCondLst>
                                  <p:childTnLst>
                                    <p:set>
                                      <p:cBhvr>
                                        <p:cTn id="11" dur="1" fill="hold">
                                          <p:stCondLst>
                                            <p:cond delay="0"/>
                                          </p:stCondLst>
                                        </p:cTn>
                                        <p:tgtEl>
                                          <p:spTgt spid="422919">
                                            <p:txEl>
                                              <p:pRg st="2" end="2"/>
                                            </p:txEl>
                                          </p:spTgt>
                                        </p:tgtEl>
                                        <p:attrNameLst>
                                          <p:attrName>style.visibility</p:attrName>
                                        </p:attrNameLst>
                                      </p:cBhvr>
                                      <p:to>
                                        <p:strVal val="visible"/>
                                      </p:to>
                                    </p:set>
                                    <p:animEffect transition="in" filter="diamond(in)">
                                      <p:cBhvr>
                                        <p:cTn id="12" dur="2000"/>
                                        <p:tgtEl>
                                          <p:spTgt spid="42291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nodeType="clickEffect">
                                  <p:stCondLst>
                                    <p:cond delay="0"/>
                                  </p:stCondLst>
                                  <p:childTnLst>
                                    <p:set>
                                      <p:cBhvr>
                                        <p:cTn id="16" dur="1" fill="hold">
                                          <p:stCondLst>
                                            <p:cond delay="0"/>
                                          </p:stCondLst>
                                        </p:cTn>
                                        <p:tgtEl>
                                          <p:spTgt spid="422919">
                                            <p:txEl>
                                              <p:pRg st="4" end="4"/>
                                            </p:txEl>
                                          </p:spTgt>
                                        </p:tgtEl>
                                        <p:attrNameLst>
                                          <p:attrName>style.visibility</p:attrName>
                                        </p:attrNameLst>
                                      </p:cBhvr>
                                      <p:to>
                                        <p:strVal val="visible"/>
                                      </p:to>
                                    </p:set>
                                    <p:animEffect transition="in" filter="diamond(in)">
                                      <p:cBhvr>
                                        <p:cTn id="17" dur="2000"/>
                                        <p:tgtEl>
                                          <p:spTgt spid="4229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E20C6FA-A566-EBAA-65C8-94E802C4BBBF}"/>
              </a:ext>
            </a:extLst>
          </p:cNvPr>
          <p:cNvSpPr txBox="1"/>
          <p:nvPr/>
        </p:nvSpPr>
        <p:spPr>
          <a:xfrm>
            <a:off x="0" y="-158740"/>
            <a:ext cx="6046470" cy="1569660"/>
          </a:xfrm>
          <a:prstGeom prst="rect">
            <a:avLst/>
          </a:prstGeom>
          <a:noFill/>
        </p:spPr>
        <p:txBody>
          <a:bodyPr wrap="square">
            <a:spAutoFit/>
          </a:bodyPr>
          <a:lstStyle/>
          <a:p>
            <a:pPr algn="ctr"/>
            <a:r>
              <a:rPr lang="en-GB" sz="3200" b="1" dirty="0">
                <a:latin typeface="Times New Roman" panose="02020603050405020304" pitchFamily="18" charset="0"/>
                <a:cs typeface="Times New Roman" panose="02020603050405020304" pitchFamily="18" charset="0"/>
              </a:rPr>
              <a:t>Difference between VRC and LRC</a:t>
            </a:r>
          </a:p>
          <a:p>
            <a:pPr algn="ctr"/>
            <a:endParaRPr lang="en-GB" sz="3200" b="1" dirty="0">
              <a:latin typeface="Times New Roman" panose="02020603050405020304" pitchFamily="18" charset="0"/>
              <a:cs typeface="Times New Roman" panose="02020603050405020304" pitchFamily="18" charset="0"/>
            </a:endParaRPr>
          </a:p>
        </p:txBody>
      </p:sp>
      <p:graphicFrame>
        <p:nvGraphicFramePr>
          <p:cNvPr id="7" name="Table 6">
            <a:extLst>
              <a:ext uri="{FF2B5EF4-FFF2-40B4-BE49-F238E27FC236}">
                <a16:creationId xmlns:a16="http://schemas.microsoft.com/office/drawing/2014/main" id="{CD4C7FE7-28F5-A747-AA08-0B65BBA0C025}"/>
              </a:ext>
            </a:extLst>
          </p:cNvPr>
          <p:cNvGraphicFramePr>
            <a:graphicFrameLocks noGrp="1"/>
          </p:cNvGraphicFramePr>
          <p:nvPr>
            <p:extLst>
              <p:ext uri="{D42A27DB-BD31-4B8C-83A1-F6EECF244321}">
                <p14:modId xmlns:p14="http://schemas.microsoft.com/office/powerpoint/2010/main" val="2936683660"/>
              </p:ext>
            </p:extLst>
          </p:nvPr>
        </p:nvGraphicFramePr>
        <p:xfrm>
          <a:off x="320040" y="942053"/>
          <a:ext cx="8595361" cy="5296006"/>
        </p:xfrm>
        <a:graphic>
          <a:graphicData uri="http://schemas.openxmlformats.org/drawingml/2006/table">
            <a:tbl>
              <a:tblPr firstRow="1" firstCol="1" bandRow="1">
                <a:tableStyleId>{866D8C4D-A2DB-48BA-B2CD-EECFE764FD55}</a:tableStyleId>
              </a:tblPr>
              <a:tblGrid>
                <a:gridCol w="788913">
                  <a:extLst>
                    <a:ext uri="{9D8B030D-6E8A-4147-A177-3AD203B41FA5}">
                      <a16:colId xmlns:a16="http://schemas.microsoft.com/office/drawing/2014/main" val="2821412752"/>
                    </a:ext>
                  </a:extLst>
                </a:gridCol>
                <a:gridCol w="4095345">
                  <a:extLst>
                    <a:ext uri="{9D8B030D-6E8A-4147-A177-3AD203B41FA5}">
                      <a16:colId xmlns:a16="http://schemas.microsoft.com/office/drawing/2014/main" val="3274556648"/>
                    </a:ext>
                  </a:extLst>
                </a:gridCol>
                <a:gridCol w="3711103">
                  <a:extLst>
                    <a:ext uri="{9D8B030D-6E8A-4147-A177-3AD203B41FA5}">
                      <a16:colId xmlns:a16="http://schemas.microsoft.com/office/drawing/2014/main" val="2133588401"/>
                    </a:ext>
                  </a:extLst>
                </a:gridCol>
              </a:tblGrid>
              <a:tr h="576464">
                <a:tc>
                  <a:txBody>
                    <a:bodyPr/>
                    <a:lstStyle/>
                    <a:p>
                      <a:pPr marL="0" marR="0" algn="ctr">
                        <a:lnSpc>
                          <a:spcPct val="115000"/>
                        </a:lnSpc>
                        <a:spcBef>
                          <a:spcPts val="0"/>
                        </a:spcBef>
                        <a:spcAft>
                          <a:spcPts val="0"/>
                        </a:spcAft>
                      </a:pPr>
                      <a:r>
                        <a:rPr lang="en-US" sz="1400" b="1" kern="0" spc="10" dirty="0" err="1">
                          <a:effectLst/>
                          <a:latin typeface="Times New Roman" panose="02020603050405020304" pitchFamily="18" charset="0"/>
                          <a:cs typeface="Times New Roman" panose="02020603050405020304" pitchFamily="18" charset="0"/>
                        </a:rPr>
                        <a:t>Sr.No</a:t>
                      </a:r>
                      <a:r>
                        <a:rPr lang="en-US" sz="1400" b="1" kern="0" spc="10" dirty="0">
                          <a:effectLst/>
                          <a:latin typeface="Times New Roman" panose="02020603050405020304" pitchFamily="18" charset="0"/>
                          <a:cs typeface="Times New Roman" panose="02020603050405020304" pitchFamily="18" charset="0"/>
                        </a:rPr>
                        <a:t>.</a:t>
                      </a:r>
                      <a:endParaRPr lang="en-US" sz="1400" b="1"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34209" marR="34209" marT="53595" marB="53595" anchor="b"/>
                </a:tc>
                <a:tc>
                  <a:txBody>
                    <a:bodyPr/>
                    <a:lstStyle/>
                    <a:p>
                      <a:pPr marL="0" marR="0" algn="ctr">
                        <a:lnSpc>
                          <a:spcPct val="115000"/>
                        </a:lnSpc>
                        <a:spcBef>
                          <a:spcPts val="0"/>
                        </a:spcBef>
                        <a:spcAft>
                          <a:spcPts val="0"/>
                        </a:spcAft>
                      </a:pPr>
                      <a:r>
                        <a:rPr lang="en-US" sz="1400" b="1" kern="0" spc="10" dirty="0">
                          <a:effectLst/>
                          <a:latin typeface="Times New Roman" panose="02020603050405020304" pitchFamily="18" charset="0"/>
                          <a:cs typeface="Times New Roman" panose="02020603050405020304" pitchFamily="18" charset="0"/>
                        </a:rPr>
                        <a:t>Vertical Redundancy Check (VRC)</a:t>
                      </a:r>
                      <a:endParaRPr lang="en-US" sz="1400" b="1"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53595" marR="53595" marT="53595" marB="53595" anchor="b"/>
                </a:tc>
                <a:tc>
                  <a:txBody>
                    <a:bodyPr/>
                    <a:lstStyle/>
                    <a:p>
                      <a:pPr marL="0" marR="0" algn="ctr">
                        <a:lnSpc>
                          <a:spcPct val="115000"/>
                        </a:lnSpc>
                        <a:spcBef>
                          <a:spcPts val="0"/>
                        </a:spcBef>
                        <a:spcAft>
                          <a:spcPts val="0"/>
                        </a:spcAft>
                      </a:pPr>
                      <a:r>
                        <a:rPr lang="en-US" sz="1400" b="1" kern="0" spc="10" dirty="0">
                          <a:effectLst/>
                          <a:latin typeface="Times New Roman" panose="02020603050405020304" pitchFamily="18" charset="0"/>
                          <a:cs typeface="Times New Roman" panose="02020603050405020304" pitchFamily="18" charset="0"/>
                        </a:rPr>
                        <a:t>Longitudinal Redundancy Check (LRC)</a:t>
                      </a:r>
                      <a:endParaRPr lang="en-US" sz="1400" b="1"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53595" marR="53595" marT="53595" marB="53595" anchor="b"/>
                </a:tc>
                <a:extLst>
                  <a:ext uri="{0D108BD9-81ED-4DB2-BD59-A6C34878D82A}">
                    <a16:rowId xmlns:a16="http://schemas.microsoft.com/office/drawing/2014/main" val="2206024977"/>
                  </a:ext>
                </a:extLst>
              </a:tr>
              <a:tr h="576464">
                <a:tc>
                  <a:txBody>
                    <a:bodyPr/>
                    <a:lstStyle/>
                    <a:p>
                      <a:pPr marL="0" marR="0" algn="ctr">
                        <a:lnSpc>
                          <a:spcPct val="115000"/>
                        </a:lnSpc>
                        <a:spcBef>
                          <a:spcPts val="0"/>
                        </a:spcBef>
                        <a:spcAft>
                          <a:spcPts val="0"/>
                        </a:spcAft>
                      </a:pPr>
                      <a:r>
                        <a:rPr lang="en-US" sz="1400" kern="0" spc="10" dirty="0">
                          <a:effectLst/>
                          <a:latin typeface="Times New Roman" panose="02020603050405020304" pitchFamily="18" charset="0"/>
                          <a:cs typeface="Times New Roman" panose="02020603050405020304" pitchFamily="18" charset="0"/>
                        </a:rPr>
                        <a:t>1.</a:t>
                      </a:r>
                      <a:endParaRPr lang="en-US" sz="1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34209" marR="34209" marT="53595" marB="53595"/>
                </a:tc>
                <a:tc>
                  <a:txBody>
                    <a:bodyPr/>
                    <a:lstStyle/>
                    <a:p>
                      <a:pPr marL="0" marR="0" algn="ctr">
                        <a:lnSpc>
                          <a:spcPct val="115000"/>
                        </a:lnSpc>
                        <a:spcBef>
                          <a:spcPts val="0"/>
                        </a:spcBef>
                        <a:spcAft>
                          <a:spcPts val="0"/>
                        </a:spcAft>
                      </a:pPr>
                      <a:r>
                        <a:rPr lang="en-US" sz="1400" kern="0" spc="10">
                          <a:effectLst/>
                          <a:latin typeface="Times New Roman" panose="02020603050405020304" pitchFamily="18" charset="0"/>
                          <a:cs typeface="Times New Roman" panose="02020603050405020304" pitchFamily="18" charset="0"/>
                        </a:rPr>
                        <a:t>It stands for Vertical Redundancy Check.</a:t>
                      </a:r>
                      <a:endParaRPr lang="en-US"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53595" marR="53595" marT="53595" marB="53595"/>
                </a:tc>
                <a:tc>
                  <a:txBody>
                    <a:bodyPr/>
                    <a:lstStyle/>
                    <a:p>
                      <a:pPr marL="0" marR="0" algn="ctr">
                        <a:lnSpc>
                          <a:spcPct val="115000"/>
                        </a:lnSpc>
                        <a:spcBef>
                          <a:spcPts val="0"/>
                        </a:spcBef>
                        <a:spcAft>
                          <a:spcPts val="0"/>
                        </a:spcAft>
                      </a:pPr>
                      <a:r>
                        <a:rPr lang="en-US" sz="1400" kern="0" spc="10">
                          <a:effectLst/>
                          <a:latin typeface="Times New Roman" panose="02020603050405020304" pitchFamily="18" charset="0"/>
                          <a:cs typeface="Times New Roman" panose="02020603050405020304" pitchFamily="18" charset="0"/>
                        </a:rPr>
                        <a:t>It stands for Longitudinal Redundancy Check.</a:t>
                      </a:r>
                      <a:endParaRPr lang="en-US"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53595" marR="53595" marT="53595" marB="53595"/>
                </a:tc>
                <a:extLst>
                  <a:ext uri="{0D108BD9-81ED-4DB2-BD59-A6C34878D82A}">
                    <a16:rowId xmlns:a16="http://schemas.microsoft.com/office/drawing/2014/main" val="3033609128"/>
                  </a:ext>
                </a:extLst>
              </a:tr>
              <a:tr h="576464">
                <a:tc>
                  <a:txBody>
                    <a:bodyPr/>
                    <a:lstStyle/>
                    <a:p>
                      <a:pPr marL="0" marR="0" algn="ctr">
                        <a:lnSpc>
                          <a:spcPct val="115000"/>
                        </a:lnSpc>
                        <a:spcBef>
                          <a:spcPts val="0"/>
                        </a:spcBef>
                        <a:spcAft>
                          <a:spcPts val="0"/>
                        </a:spcAft>
                      </a:pPr>
                      <a:r>
                        <a:rPr lang="en-US" sz="1400" kern="0" spc="10" dirty="0">
                          <a:effectLst/>
                          <a:latin typeface="Times New Roman" panose="02020603050405020304" pitchFamily="18" charset="0"/>
                          <a:cs typeface="Times New Roman" panose="02020603050405020304" pitchFamily="18" charset="0"/>
                        </a:rPr>
                        <a:t>2.</a:t>
                      </a:r>
                      <a:endParaRPr lang="en-US" sz="1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34209" marR="34209" marT="53595" marB="53595"/>
                </a:tc>
                <a:tc>
                  <a:txBody>
                    <a:bodyPr/>
                    <a:lstStyle/>
                    <a:p>
                      <a:pPr marL="0" marR="0" algn="ctr">
                        <a:lnSpc>
                          <a:spcPct val="115000"/>
                        </a:lnSpc>
                        <a:spcBef>
                          <a:spcPts val="0"/>
                        </a:spcBef>
                        <a:spcAft>
                          <a:spcPts val="0"/>
                        </a:spcAft>
                      </a:pPr>
                      <a:r>
                        <a:rPr lang="en-US" sz="1400" kern="0" spc="10">
                          <a:effectLst/>
                          <a:latin typeface="Times New Roman" panose="02020603050405020304" pitchFamily="18" charset="0"/>
                          <a:cs typeface="Times New Roman" panose="02020603050405020304" pitchFamily="18" charset="0"/>
                        </a:rPr>
                        <a:t>In this redundant bit called parity bit is added to each data unit.</a:t>
                      </a:r>
                      <a:endParaRPr lang="en-US"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53595" marR="53595" marT="53595" marB="53595"/>
                </a:tc>
                <a:tc>
                  <a:txBody>
                    <a:bodyPr/>
                    <a:lstStyle/>
                    <a:p>
                      <a:pPr marL="0" marR="0" algn="ctr">
                        <a:lnSpc>
                          <a:spcPct val="115000"/>
                        </a:lnSpc>
                        <a:spcBef>
                          <a:spcPts val="0"/>
                        </a:spcBef>
                        <a:spcAft>
                          <a:spcPts val="0"/>
                        </a:spcAft>
                      </a:pPr>
                      <a:r>
                        <a:rPr lang="en-US" sz="1400" kern="0" spc="10">
                          <a:effectLst/>
                          <a:latin typeface="Times New Roman" panose="02020603050405020304" pitchFamily="18" charset="0"/>
                          <a:cs typeface="Times New Roman" panose="02020603050405020304" pitchFamily="18" charset="0"/>
                        </a:rPr>
                        <a:t>In this redundant row of bits is added to the whole block.</a:t>
                      </a:r>
                      <a:endParaRPr lang="en-US"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53595" marR="53595" marT="53595" marB="53595"/>
                </a:tc>
                <a:extLst>
                  <a:ext uri="{0D108BD9-81ED-4DB2-BD59-A6C34878D82A}">
                    <a16:rowId xmlns:a16="http://schemas.microsoft.com/office/drawing/2014/main" val="3750672140"/>
                  </a:ext>
                </a:extLst>
              </a:tr>
              <a:tr h="326055">
                <a:tc>
                  <a:txBody>
                    <a:bodyPr/>
                    <a:lstStyle/>
                    <a:p>
                      <a:pPr marL="0" marR="0" algn="ctr">
                        <a:lnSpc>
                          <a:spcPct val="115000"/>
                        </a:lnSpc>
                        <a:spcBef>
                          <a:spcPts val="0"/>
                        </a:spcBef>
                        <a:spcAft>
                          <a:spcPts val="0"/>
                        </a:spcAft>
                      </a:pPr>
                      <a:r>
                        <a:rPr lang="en-US" sz="1400" kern="0" spc="10" dirty="0">
                          <a:effectLst/>
                          <a:latin typeface="Times New Roman" panose="02020603050405020304" pitchFamily="18" charset="0"/>
                          <a:cs typeface="Times New Roman" panose="02020603050405020304" pitchFamily="18" charset="0"/>
                        </a:rPr>
                        <a:t>3.</a:t>
                      </a:r>
                      <a:endParaRPr lang="en-US" sz="1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34209" marR="34209" marT="53595" marB="53595"/>
                </a:tc>
                <a:tc>
                  <a:txBody>
                    <a:bodyPr/>
                    <a:lstStyle/>
                    <a:p>
                      <a:pPr marL="0" marR="0" algn="ctr">
                        <a:lnSpc>
                          <a:spcPct val="115000"/>
                        </a:lnSpc>
                        <a:spcBef>
                          <a:spcPts val="0"/>
                        </a:spcBef>
                        <a:spcAft>
                          <a:spcPts val="0"/>
                        </a:spcAft>
                      </a:pPr>
                      <a:r>
                        <a:rPr lang="en-US" sz="1400" kern="0" spc="10" dirty="0">
                          <a:effectLst/>
                          <a:latin typeface="Times New Roman" panose="02020603050405020304" pitchFamily="18" charset="0"/>
                          <a:cs typeface="Times New Roman" panose="02020603050405020304" pitchFamily="18" charset="0"/>
                        </a:rPr>
                        <a:t>VRC can detect single bit errors.</a:t>
                      </a:r>
                      <a:endParaRPr lang="en-US" sz="1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53595" marR="53595" marT="53595" marB="53595"/>
                </a:tc>
                <a:tc>
                  <a:txBody>
                    <a:bodyPr/>
                    <a:lstStyle/>
                    <a:p>
                      <a:pPr marL="0" marR="0" algn="ctr">
                        <a:lnSpc>
                          <a:spcPct val="115000"/>
                        </a:lnSpc>
                        <a:spcBef>
                          <a:spcPts val="0"/>
                        </a:spcBef>
                        <a:spcAft>
                          <a:spcPts val="0"/>
                        </a:spcAft>
                      </a:pPr>
                      <a:r>
                        <a:rPr lang="en-US" sz="1400" kern="0" spc="10">
                          <a:effectLst/>
                          <a:latin typeface="Times New Roman" panose="02020603050405020304" pitchFamily="18" charset="0"/>
                          <a:cs typeface="Times New Roman" panose="02020603050405020304" pitchFamily="18" charset="0"/>
                        </a:rPr>
                        <a:t>LRC can detect burst errors.</a:t>
                      </a:r>
                      <a:endParaRPr lang="en-US"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53595" marR="53595" marT="53595" marB="53595"/>
                </a:tc>
                <a:extLst>
                  <a:ext uri="{0D108BD9-81ED-4DB2-BD59-A6C34878D82A}">
                    <a16:rowId xmlns:a16="http://schemas.microsoft.com/office/drawing/2014/main" val="3880637712"/>
                  </a:ext>
                </a:extLst>
              </a:tr>
              <a:tr h="576464">
                <a:tc>
                  <a:txBody>
                    <a:bodyPr/>
                    <a:lstStyle/>
                    <a:p>
                      <a:pPr marL="0" marR="0" algn="ctr">
                        <a:lnSpc>
                          <a:spcPct val="115000"/>
                        </a:lnSpc>
                        <a:spcBef>
                          <a:spcPts val="0"/>
                        </a:spcBef>
                        <a:spcAft>
                          <a:spcPts val="0"/>
                        </a:spcAft>
                      </a:pPr>
                      <a:r>
                        <a:rPr lang="en-US" sz="1400" kern="0" spc="10">
                          <a:effectLst/>
                          <a:latin typeface="Times New Roman" panose="02020603050405020304" pitchFamily="18" charset="0"/>
                          <a:cs typeface="Times New Roman" panose="02020603050405020304" pitchFamily="18" charset="0"/>
                        </a:rPr>
                        <a:t>4.</a:t>
                      </a:r>
                      <a:endParaRPr lang="en-US"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34209" marR="34209" marT="53595" marB="53595"/>
                </a:tc>
                <a:tc>
                  <a:txBody>
                    <a:bodyPr/>
                    <a:lstStyle/>
                    <a:p>
                      <a:pPr marL="0" marR="0" algn="ctr">
                        <a:lnSpc>
                          <a:spcPct val="115000"/>
                        </a:lnSpc>
                        <a:spcBef>
                          <a:spcPts val="0"/>
                        </a:spcBef>
                        <a:spcAft>
                          <a:spcPts val="0"/>
                        </a:spcAft>
                      </a:pPr>
                      <a:r>
                        <a:rPr lang="en-US" sz="1400" kern="0" spc="10" dirty="0">
                          <a:effectLst/>
                          <a:latin typeface="Times New Roman" panose="02020603050405020304" pitchFamily="18" charset="0"/>
                          <a:cs typeface="Times New Roman" panose="02020603050405020304" pitchFamily="18" charset="0"/>
                        </a:rPr>
                        <a:t>It is also known as parity checker.</a:t>
                      </a:r>
                      <a:endParaRPr lang="en-US" sz="1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53595" marR="53595" marT="53595" marB="53595"/>
                </a:tc>
                <a:tc>
                  <a:txBody>
                    <a:bodyPr/>
                    <a:lstStyle/>
                    <a:p>
                      <a:pPr marL="0" marR="0" algn="ctr">
                        <a:lnSpc>
                          <a:spcPct val="115000"/>
                        </a:lnSpc>
                        <a:spcBef>
                          <a:spcPts val="0"/>
                        </a:spcBef>
                        <a:spcAft>
                          <a:spcPts val="0"/>
                        </a:spcAft>
                      </a:pPr>
                      <a:r>
                        <a:rPr lang="en-US" sz="1400" kern="0" spc="10">
                          <a:effectLst/>
                          <a:latin typeface="Times New Roman" panose="02020603050405020304" pitchFamily="18" charset="0"/>
                          <a:cs typeface="Times New Roman" panose="02020603050405020304" pitchFamily="18" charset="0"/>
                        </a:rPr>
                        <a:t>It is also known as 2-D parity checker.</a:t>
                      </a:r>
                      <a:endParaRPr lang="en-US"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53595" marR="53595" marT="53595" marB="53595"/>
                </a:tc>
                <a:extLst>
                  <a:ext uri="{0D108BD9-81ED-4DB2-BD59-A6C34878D82A}">
                    <a16:rowId xmlns:a16="http://schemas.microsoft.com/office/drawing/2014/main" val="1672385621"/>
                  </a:ext>
                </a:extLst>
              </a:tr>
              <a:tr h="1327692">
                <a:tc>
                  <a:txBody>
                    <a:bodyPr/>
                    <a:lstStyle/>
                    <a:p>
                      <a:pPr marL="0" marR="0" algn="ctr">
                        <a:lnSpc>
                          <a:spcPct val="115000"/>
                        </a:lnSpc>
                        <a:spcBef>
                          <a:spcPts val="0"/>
                        </a:spcBef>
                        <a:spcAft>
                          <a:spcPts val="0"/>
                        </a:spcAft>
                      </a:pPr>
                      <a:r>
                        <a:rPr lang="en-US" sz="1400" kern="0" spc="10">
                          <a:effectLst/>
                          <a:latin typeface="Times New Roman" panose="02020603050405020304" pitchFamily="18" charset="0"/>
                          <a:cs typeface="Times New Roman" panose="02020603050405020304" pitchFamily="18" charset="0"/>
                        </a:rPr>
                        <a:t>5.</a:t>
                      </a:r>
                      <a:endParaRPr lang="en-US"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34209" marR="34209" marT="53595" marB="53595"/>
                </a:tc>
                <a:tc>
                  <a:txBody>
                    <a:bodyPr/>
                    <a:lstStyle/>
                    <a:p>
                      <a:pPr marL="0" marR="0" algn="ctr">
                        <a:lnSpc>
                          <a:spcPct val="115000"/>
                        </a:lnSpc>
                        <a:spcBef>
                          <a:spcPts val="0"/>
                        </a:spcBef>
                        <a:spcAft>
                          <a:spcPts val="0"/>
                        </a:spcAft>
                      </a:pPr>
                      <a:r>
                        <a:rPr lang="en-US" sz="1400" kern="0" spc="10" dirty="0">
                          <a:effectLst/>
                          <a:latin typeface="Times New Roman" panose="02020603050405020304" pitchFamily="18" charset="0"/>
                          <a:cs typeface="Times New Roman" panose="02020603050405020304" pitchFamily="18" charset="0"/>
                        </a:rPr>
                        <a:t>The advantage of using VRC is that it can checks all single bit errors but can check odd parity only in the case of change of odd bits.</a:t>
                      </a:r>
                      <a:endParaRPr lang="en-US" sz="1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53595" marR="53595" marT="53595" marB="53595"/>
                </a:tc>
                <a:tc>
                  <a:txBody>
                    <a:bodyPr/>
                    <a:lstStyle/>
                    <a:p>
                      <a:pPr marL="0" marR="0" algn="ctr">
                        <a:lnSpc>
                          <a:spcPct val="115000"/>
                        </a:lnSpc>
                        <a:spcBef>
                          <a:spcPts val="0"/>
                        </a:spcBef>
                        <a:spcAft>
                          <a:spcPts val="0"/>
                        </a:spcAft>
                      </a:pPr>
                      <a:r>
                        <a:rPr lang="en-US" sz="1400" kern="0" spc="10" dirty="0">
                          <a:effectLst/>
                          <a:latin typeface="Times New Roman" panose="02020603050405020304" pitchFamily="18" charset="0"/>
                          <a:cs typeface="Times New Roman" panose="02020603050405020304" pitchFamily="18" charset="0"/>
                        </a:rPr>
                        <a:t>The advantage of using LRC over VRC is that it can check all the burst errors.</a:t>
                      </a:r>
                      <a:endParaRPr lang="en-US" sz="1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53595" marR="53595" marT="53595" marB="53595"/>
                </a:tc>
                <a:extLst>
                  <a:ext uri="{0D108BD9-81ED-4DB2-BD59-A6C34878D82A}">
                    <a16:rowId xmlns:a16="http://schemas.microsoft.com/office/drawing/2014/main" val="3433743065"/>
                  </a:ext>
                </a:extLst>
              </a:tr>
              <a:tr h="1327692">
                <a:tc>
                  <a:txBody>
                    <a:bodyPr/>
                    <a:lstStyle/>
                    <a:p>
                      <a:pPr marL="0" marR="0" algn="ctr">
                        <a:lnSpc>
                          <a:spcPct val="115000"/>
                        </a:lnSpc>
                        <a:spcBef>
                          <a:spcPts val="0"/>
                        </a:spcBef>
                        <a:spcAft>
                          <a:spcPts val="0"/>
                        </a:spcAft>
                      </a:pPr>
                      <a:r>
                        <a:rPr lang="en-US" sz="1400" kern="0" spc="10" dirty="0">
                          <a:effectLst/>
                          <a:latin typeface="Times New Roman" panose="02020603050405020304" pitchFamily="18" charset="0"/>
                          <a:cs typeface="Times New Roman" panose="02020603050405020304" pitchFamily="18" charset="0"/>
                        </a:rPr>
                        <a:t>6.</a:t>
                      </a:r>
                      <a:endParaRPr lang="en-US" sz="1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34209" marR="34209" marT="53595" marB="53595"/>
                </a:tc>
                <a:tc>
                  <a:txBody>
                    <a:bodyPr/>
                    <a:lstStyle/>
                    <a:p>
                      <a:pPr marL="0" marR="0" algn="ctr">
                        <a:lnSpc>
                          <a:spcPct val="115000"/>
                        </a:lnSpc>
                        <a:spcBef>
                          <a:spcPts val="0"/>
                        </a:spcBef>
                        <a:spcAft>
                          <a:spcPts val="0"/>
                        </a:spcAft>
                      </a:pPr>
                      <a:r>
                        <a:rPr lang="en-US" sz="1400" kern="0" spc="10" dirty="0">
                          <a:effectLst/>
                          <a:latin typeface="Times New Roman" panose="02020603050405020304" pitchFamily="18" charset="0"/>
                          <a:cs typeface="Times New Roman" panose="02020603050405020304" pitchFamily="18" charset="0"/>
                        </a:rPr>
                        <a:t>It is not capable of checking the burst error in case of change of bits is even.</a:t>
                      </a:r>
                      <a:endParaRPr lang="en-US" sz="1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53595" marR="53595" marT="53595" marB="53595"/>
                </a:tc>
                <a:tc>
                  <a:txBody>
                    <a:bodyPr/>
                    <a:lstStyle/>
                    <a:p>
                      <a:pPr marL="0" marR="0" algn="ctr">
                        <a:lnSpc>
                          <a:spcPct val="115000"/>
                        </a:lnSpc>
                        <a:spcBef>
                          <a:spcPts val="0"/>
                        </a:spcBef>
                        <a:spcAft>
                          <a:spcPts val="0"/>
                        </a:spcAft>
                      </a:pPr>
                      <a:r>
                        <a:rPr lang="en-US" sz="1400" kern="0" spc="10" dirty="0">
                          <a:effectLst/>
                          <a:latin typeface="Times New Roman" panose="02020603050405020304" pitchFamily="18" charset="0"/>
                          <a:cs typeface="Times New Roman" panose="02020603050405020304" pitchFamily="18" charset="0"/>
                        </a:rPr>
                        <a:t>If two bits in data unit is damaged and also in other data unit the same bits are damaged at same position, then it is not capable of detecting such kind of error.</a:t>
                      </a:r>
                      <a:endParaRPr lang="en-US" sz="1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53595" marR="53595" marT="53595" marB="53595"/>
                </a:tc>
                <a:extLst>
                  <a:ext uri="{0D108BD9-81ED-4DB2-BD59-A6C34878D82A}">
                    <a16:rowId xmlns:a16="http://schemas.microsoft.com/office/drawing/2014/main" val="3538085944"/>
                  </a:ext>
                </a:extLst>
              </a:tr>
            </a:tbl>
          </a:graphicData>
        </a:graphic>
      </p:graphicFrame>
    </p:spTree>
    <p:extLst>
      <p:ext uri="{BB962C8B-B14F-4D97-AF65-F5344CB8AC3E}">
        <p14:creationId xmlns:p14="http://schemas.microsoft.com/office/powerpoint/2010/main" val="1689090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7" name="Google Shape;107;p3"/>
          <p:cNvSpPr txBox="1"/>
          <p:nvPr/>
        </p:nvSpPr>
        <p:spPr>
          <a:xfrm>
            <a:off x="251460" y="228108"/>
            <a:ext cx="5807586" cy="518091"/>
          </a:xfrm>
          <a:prstGeom prst="rect">
            <a:avLst/>
          </a:prstGeom>
          <a:noFill/>
          <a:ln>
            <a:noFill/>
          </a:ln>
        </p:spPr>
        <p:txBody>
          <a:bodyPr spcFirstLastPara="1" wrap="square" lIns="0" tIns="12700" rIns="0" bIns="0" anchor="ctr" anchorCtr="0">
            <a:spAutoFit/>
          </a:bodyPr>
          <a:lstStyle/>
          <a:p>
            <a:pPr marL="12700" marR="0" lvl="0" indent="0" algn="l" rtl="0">
              <a:lnSpc>
                <a:spcPct val="100000"/>
              </a:lnSpc>
              <a:spcBef>
                <a:spcPts val="100"/>
              </a:spcBef>
              <a:spcAft>
                <a:spcPts val="0"/>
              </a:spcAft>
              <a:buClr>
                <a:schemeClr val="dk1"/>
              </a:buClr>
              <a:buSzPts val="1800"/>
              <a:buFont typeface="Times New Roman"/>
              <a:buNone/>
            </a:pPr>
            <a:r>
              <a:rPr lang="en-US" sz="3200" b="1" i="0" u="none" strike="noStrike" cap="none" dirty="0">
                <a:solidFill>
                  <a:schemeClr val="dk1"/>
                </a:solidFill>
                <a:latin typeface="Times New Roman"/>
                <a:ea typeface="Times New Roman"/>
                <a:cs typeface="Times New Roman"/>
                <a:sym typeface="Times New Roman"/>
              </a:rPr>
              <a:t>Types of Errors</a:t>
            </a:r>
            <a:endParaRPr sz="3200" b="1" i="0" u="none" strike="noStrike" cap="none" dirty="0">
              <a:solidFill>
                <a:schemeClr val="dk1"/>
              </a:solidFill>
              <a:latin typeface="Times New Roman"/>
              <a:ea typeface="Times New Roman"/>
              <a:cs typeface="Times New Roman"/>
              <a:sym typeface="Times New Roman"/>
            </a:endParaRPr>
          </a:p>
        </p:txBody>
      </p:sp>
      <p:sp>
        <p:nvSpPr>
          <p:cNvPr id="109" name="Google Shape;109;p3"/>
          <p:cNvSpPr txBox="1"/>
          <p:nvPr/>
        </p:nvSpPr>
        <p:spPr>
          <a:xfrm>
            <a:off x="640079" y="1323295"/>
            <a:ext cx="7829551" cy="4414029"/>
          </a:xfrm>
          <a:prstGeom prst="rect">
            <a:avLst/>
          </a:prstGeom>
          <a:noFill/>
          <a:ln>
            <a:noFill/>
          </a:ln>
        </p:spPr>
        <p:txBody>
          <a:bodyPr spcFirstLastPara="1" wrap="square" lIns="0" tIns="114300" rIns="0" bIns="0" anchor="t" anchorCtr="0">
            <a:spAutoFit/>
          </a:bodyPr>
          <a:lstStyle/>
          <a:p>
            <a:pPr marL="25400" marR="0" lvl="0" algn="just" rtl="0">
              <a:lnSpc>
                <a:spcPct val="100000"/>
              </a:lnSpc>
              <a:spcBef>
                <a:spcPts val="0"/>
              </a:spcBef>
              <a:spcAft>
                <a:spcPts val="0"/>
              </a:spcAft>
              <a:buClr>
                <a:srgbClr val="00CCFF"/>
              </a:buClr>
              <a:buSzPts val="2050"/>
            </a:pPr>
            <a:r>
              <a:rPr lang="en-GB" sz="1800" b="1" i="0" dirty="0">
                <a:solidFill>
                  <a:schemeClr val="tx1"/>
                </a:solidFill>
                <a:effectLst/>
                <a:highlight>
                  <a:srgbClr val="FAFBFC"/>
                </a:highlight>
                <a:latin typeface="Times New Roman" panose="02020603050405020304" pitchFamily="18" charset="0"/>
                <a:cs typeface="Times New Roman" panose="02020603050405020304" pitchFamily="18" charset="0"/>
              </a:rPr>
              <a:t>Errors</a:t>
            </a:r>
            <a:r>
              <a:rPr lang="en-GB" sz="1800" b="0" i="0" dirty="0">
                <a:solidFill>
                  <a:schemeClr val="tx1"/>
                </a:solidFill>
                <a:effectLst/>
                <a:highlight>
                  <a:srgbClr val="FAFBFC"/>
                </a:highlight>
                <a:latin typeface="Times New Roman" panose="02020603050405020304" pitchFamily="18" charset="0"/>
                <a:cs typeface="Times New Roman" panose="02020603050405020304" pitchFamily="18" charset="0"/>
              </a:rPr>
              <a:t> are introduced into the binary data transmitted from the sender to the receiver due to noise during transmission. The error can be a single-bit error, multi-bit error, or burst error. Error detection methods are used to check whether the receiver has received correct data or corrupted data. And error correction is used to correct the detected errors during the transmission of data from sender to receiver.</a:t>
            </a:r>
          </a:p>
          <a:p>
            <a:pPr marL="25400" marR="0" lvl="0" algn="just" rtl="0">
              <a:lnSpc>
                <a:spcPct val="100000"/>
              </a:lnSpc>
              <a:spcBef>
                <a:spcPts val="0"/>
              </a:spcBef>
              <a:spcAft>
                <a:spcPts val="0"/>
              </a:spcAft>
              <a:buClr>
                <a:srgbClr val="00CCFF"/>
              </a:buClr>
              <a:buSzPts val="2050"/>
            </a:pPr>
            <a:endParaRPr lang="en-US" sz="1800" b="0" i="0" u="none" strike="noStrike" cap="none" dirty="0">
              <a:solidFill>
                <a:schemeClr val="dk1"/>
              </a:solidFill>
              <a:latin typeface="Times New Roman" panose="02020603050405020304" pitchFamily="18" charset="0"/>
              <a:ea typeface="Tahoma"/>
              <a:cs typeface="Times New Roman" pitchFamily="18" charset="0"/>
              <a:sym typeface="Tahoma"/>
            </a:endParaRPr>
          </a:p>
          <a:p>
            <a:pPr marL="368300" marR="0" lvl="0" indent="-342900" algn="l" rtl="0">
              <a:lnSpc>
                <a:spcPct val="100000"/>
              </a:lnSpc>
              <a:spcBef>
                <a:spcPts val="0"/>
              </a:spcBef>
              <a:spcAft>
                <a:spcPts val="0"/>
              </a:spcAft>
              <a:buClr>
                <a:srgbClr val="00CCFF"/>
              </a:buClr>
              <a:buSzPts val="2050"/>
              <a:buFont typeface="Noto Sans Symbols"/>
              <a:buChar char="■"/>
            </a:pPr>
            <a:r>
              <a:rPr lang="en-US" sz="1800" b="0" i="0" u="none" strike="noStrike" cap="none" dirty="0">
                <a:solidFill>
                  <a:schemeClr val="dk1"/>
                </a:solidFill>
                <a:latin typeface="Times New Roman" panose="02020603050405020304" pitchFamily="18" charset="0"/>
                <a:ea typeface="Tahoma"/>
                <a:cs typeface="Times New Roman" pitchFamily="18" charset="0"/>
                <a:sym typeface="Tahoma"/>
              </a:rPr>
              <a:t>Single bit error :-</a:t>
            </a:r>
            <a:endParaRPr sz="1800" b="0" i="0" u="none" strike="noStrike" cap="none" dirty="0">
              <a:solidFill>
                <a:schemeClr val="dk1"/>
              </a:solidFill>
              <a:latin typeface="Times New Roman" pitchFamily="18" charset="0"/>
              <a:ea typeface="Tahoma"/>
              <a:cs typeface="Times New Roman" pitchFamily="18" charset="0"/>
              <a:sym typeface="Tahoma"/>
            </a:endParaRPr>
          </a:p>
          <a:p>
            <a:pPr marL="164465" marR="888364" lvl="1" algn="l" rtl="0">
              <a:lnSpc>
                <a:spcPct val="100000"/>
              </a:lnSpc>
              <a:spcBef>
                <a:spcPts val="800"/>
              </a:spcBef>
              <a:spcAft>
                <a:spcPts val="0"/>
              </a:spcAft>
              <a:buClr>
                <a:srgbClr val="000000"/>
              </a:buClr>
              <a:buSzPts val="3200"/>
            </a:pPr>
            <a:r>
              <a:rPr lang="en-US" sz="1600" b="0" i="0" u="none" strike="noStrike" cap="none" dirty="0">
                <a:solidFill>
                  <a:schemeClr val="dk1"/>
                </a:solidFill>
                <a:latin typeface="Times New Roman" pitchFamily="18" charset="0"/>
                <a:ea typeface="Tahoma"/>
                <a:cs typeface="Times New Roman" pitchFamily="18" charset="0"/>
                <a:sym typeface="Tahoma"/>
              </a:rPr>
              <a:t>          Only one bit in the data unit has  changed.</a:t>
            </a:r>
          </a:p>
          <a:p>
            <a:pPr marL="164465" marR="888364" lvl="1" algn="l" rtl="0">
              <a:lnSpc>
                <a:spcPct val="100000"/>
              </a:lnSpc>
              <a:spcBef>
                <a:spcPts val="800"/>
              </a:spcBef>
              <a:spcAft>
                <a:spcPts val="0"/>
              </a:spcAft>
              <a:buClr>
                <a:srgbClr val="000000"/>
              </a:buClr>
              <a:buSzPts val="3200"/>
            </a:pPr>
            <a:endParaRPr lang="en-US" sz="1600" b="0" i="0" u="none" strike="noStrike" cap="none" dirty="0">
              <a:solidFill>
                <a:schemeClr val="dk1"/>
              </a:solidFill>
              <a:latin typeface="Times New Roman" pitchFamily="18" charset="0"/>
              <a:ea typeface="Tahoma"/>
              <a:cs typeface="Times New Roman" pitchFamily="18" charset="0"/>
              <a:sym typeface="Tahoma"/>
            </a:endParaRPr>
          </a:p>
          <a:p>
            <a:pPr marL="368300" marR="0" lvl="0" indent="-342900" algn="l" rtl="0">
              <a:lnSpc>
                <a:spcPct val="100000"/>
              </a:lnSpc>
              <a:spcBef>
                <a:spcPts val="0"/>
              </a:spcBef>
              <a:spcAft>
                <a:spcPts val="0"/>
              </a:spcAft>
              <a:buClr>
                <a:srgbClr val="00CCFF"/>
              </a:buClr>
              <a:buSzPts val="2050"/>
              <a:buFont typeface="Noto Sans Symbols"/>
              <a:buChar char="■"/>
            </a:pPr>
            <a:r>
              <a:rPr lang="en-GB" sz="1800" b="0" i="0" u="none" strike="noStrike" cap="none" dirty="0">
                <a:solidFill>
                  <a:schemeClr val="dk1"/>
                </a:solidFill>
                <a:latin typeface="Times New Roman" panose="02020603050405020304" pitchFamily="18" charset="0"/>
                <a:ea typeface="Tahoma"/>
                <a:cs typeface="Times New Roman" pitchFamily="18" charset="0"/>
                <a:sym typeface="Tahoma"/>
              </a:rPr>
              <a:t>Multiple bit error :-</a:t>
            </a:r>
          </a:p>
          <a:p>
            <a:pPr marL="628650" marR="888364" lvl="1" indent="-465138">
              <a:spcBef>
                <a:spcPts val="800"/>
              </a:spcBef>
              <a:buSzPts val="3200"/>
            </a:pPr>
            <a:r>
              <a:rPr lang="en-GB" sz="1600" b="0" i="0" u="none" strike="noStrike" cap="none" dirty="0">
                <a:solidFill>
                  <a:schemeClr val="dk1"/>
                </a:solidFill>
                <a:latin typeface="Times New Roman" pitchFamily="18" charset="0"/>
                <a:ea typeface="Tahoma"/>
                <a:cs typeface="Times New Roman" pitchFamily="18" charset="0"/>
                <a:sym typeface="Tahoma"/>
              </a:rPr>
              <a:t> 	 </a:t>
            </a:r>
            <a:r>
              <a:rPr lang="en-GB" sz="1600" dirty="0">
                <a:solidFill>
                  <a:schemeClr val="dk1"/>
                </a:solidFill>
                <a:latin typeface="Times New Roman" pitchFamily="18" charset="0"/>
                <a:ea typeface="Tahoma"/>
                <a:cs typeface="Times New Roman" pitchFamily="18" charset="0"/>
                <a:sym typeface="Tahoma"/>
              </a:rPr>
              <a:t>When </a:t>
            </a:r>
            <a:r>
              <a:rPr lang="en-GB" sz="1600" dirty="0">
                <a:solidFill>
                  <a:schemeClr val="dk1"/>
                </a:solidFill>
                <a:latin typeface="Times New Roman" pitchFamily="18" charset="0"/>
                <a:ea typeface="Tahoma"/>
                <a:cs typeface="Times New Roman" pitchFamily="18" charset="0"/>
              </a:rPr>
              <a:t>more than one bits are corrupted</a:t>
            </a:r>
            <a:r>
              <a:rPr lang="en-GB" sz="1600" dirty="0">
                <a:solidFill>
                  <a:schemeClr val="dk1"/>
                </a:solidFill>
                <a:latin typeface="Times New Roman" pitchFamily="18" charset="0"/>
                <a:ea typeface="Tahoma"/>
                <a:cs typeface="Times New Roman" pitchFamily="18" charset="0"/>
                <a:sym typeface="Tahoma"/>
              </a:rPr>
              <a:t>.</a:t>
            </a:r>
          </a:p>
          <a:p>
            <a:pPr marL="450215" marR="888364" lvl="1" indent="-285750" algn="l" rtl="0">
              <a:lnSpc>
                <a:spcPct val="100000"/>
              </a:lnSpc>
              <a:spcBef>
                <a:spcPts val="800"/>
              </a:spcBef>
              <a:spcAft>
                <a:spcPts val="0"/>
              </a:spcAft>
              <a:buClr>
                <a:srgbClr val="000000"/>
              </a:buClr>
              <a:buSzPts val="3200"/>
              <a:buFont typeface="Arial" panose="020B0604020202020204" pitchFamily="34" charset="0"/>
              <a:buChar char="•"/>
            </a:pPr>
            <a:endParaRPr lang="en-US" sz="1600" b="0" i="0" u="none" strike="noStrike" cap="none" dirty="0">
              <a:solidFill>
                <a:schemeClr val="dk1"/>
              </a:solidFill>
              <a:latin typeface="Times New Roman" pitchFamily="18" charset="0"/>
              <a:ea typeface="Tahoma"/>
              <a:cs typeface="Times New Roman" pitchFamily="18" charset="0"/>
              <a:sym typeface="Tahoma"/>
            </a:endParaRPr>
          </a:p>
          <a:p>
            <a:pPr marL="368300" marR="0" lvl="0" indent="-342900" algn="l" rtl="0">
              <a:lnSpc>
                <a:spcPct val="100000"/>
              </a:lnSpc>
              <a:spcBef>
                <a:spcPts val="0"/>
              </a:spcBef>
              <a:spcAft>
                <a:spcPts val="0"/>
              </a:spcAft>
              <a:buClr>
                <a:srgbClr val="00CCFF"/>
              </a:buClr>
              <a:buSzPts val="2050"/>
              <a:buFont typeface="Noto Sans Symbols"/>
              <a:buChar char="■"/>
            </a:pPr>
            <a:r>
              <a:rPr lang="en-US" sz="1800" b="0" i="0" u="none" strike="noStrike" cap="none" dirty="0">
                <a:solidFill>
                  <a:schemeClr val="dk1"/>
                </a:solidFill>
                <a:latin typeface="Times New Roman" pitchFamily="18" charset="0"/>
                <a:ea typeface="Tahoma"/>
                <a:cs typeface="Times New Roman" pitchFamily="18" charset="0"/>
                <a:sym typeface="Tahoma"/>
              </a:rPr>
              <a:t>Burst error :-</a:t>
            </a:r>
            <a:endParaRPr sz="1800" b="0" i="0" u="none" strike="noStrike" cap="none" dirty="0">
              <a:solidFill>
                <a:schemeClr val="dk1"/>
              </a:solidFill>
              <a:latin typeface="Times New Roman" pitchFamily="18" charset="0"/>
              <a:ea typeface="Tahoma"/>
              <a:cs typeface="Times New Roman" pitchFamily="18" charset="0"/>
              <a:sym typeface="Tahoma"/>
            </a:endParaRPr>
          </a:p>
          <a:p>
            <a:pPr marL="368300" marR="17780" lvl="1" algn="l" rtl="0">
              <a:lnSpc>
                <a:spcPct val="100000"/>
              </a:lnSpc>
              <a:spcBef>
                <a:spcPts val="800"/>
              </a:spcBef>
              <a:spcAft>
                <a:spcPts val="0"/>
              </a:spcAft>
              <a:buClr>
                <a:srgbClr val="000000"/>
              </a:buClr>
              <a:buSzPts val="3200"/>
            </a:pPr>
            <a:r>
              <a:rPr lang="en-US" sz="1600" b="0" i="0" u="none" strike="noStrike" cap="none" dirty="0">
                <a:solidFill>
                  <a:schemeClr val="dk1"/>
                </a:solidFill>
                <a:latin typeface="Times New Roman" pitchFamily="18" charset="0"/>
                <a:ea typeface="Tahoma"/>
                <a:cs typeface="Times New Roman" pitchFamily="18" charset="0"/>
                <a:sym typeface="Tahoma"/>
              </a:rPr>
              <a:t>        It means that two or more bits in the  data unit has changed.</a:t>
            </a:r>
            <a:endParaRPr sz="1600" b="0" i="0" u="none" strike="noStrike" cap="none" dirty="0">
              <a:solidFill>
                <a:schemeClr val="dk1"/>
              </a:solidFill>
              <a:latin typeface="Times New Roman" pitchFamily="18" charset="0"/>
              <a:ea typeface="Tahoma"/>
              <a:cs typeface="Times New Roman" pitchFamily="18" charset="0"/>
              <a:sym typeface="Tahoma"/>
            </a:endParaRPr>
          </a:p>
        </p:txBody>
      </p:sp>
    </p:spTree>
    <p:extLst>
      <p:ext uri="{BB962C8B-B14F-4D97-AF65-F5344CB8AC3E}">
        <p14:creationId xmlns:p14="http://schemas.microsoft.com/office/powerpoint/2010/main" val="37713886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01ED0AD5-1072-2194-53F8-FDE990B8D2AB}"/>
              </a:ext>
            </a:extLst>
          </p:cNvPr>
          <p:cNvSpPr>
            <a:spLocks noGrp="1" noChangeArrowheads="1"/>
          </p:cNvSpPr>
          <p:nvPr>
            <p:ph type="title"/>
          </p:nvPr>
        </p:nvSpPr>
        <p:spPr>
          <a:xfrm>
            <a:off x="0" y="175260"/>
            <a:ext cx="7772400" cy="1143000"/>
          </a:xfrm>
        </p:spPr>
        <p:txBody>
          <a:bodyPr/>
          <a:lstStyle/>
          <a:p>
            <a:r>
              <a:rPr lang="en-US" altLang="ar-SA" sz="3600" b="1" dirty="0">
                <a:solidFill>
                  <a:schemeClr val="tx1"/>
                </a:solidFill>
              </a:rPr>
              <a:t>Hamming Code</a:t>
            </a:r>
            <a:br>
              <a:rPr lang="en-US" altLang="ar-SA" sz="3600" b="1" dirty="0">
                <a:solidFill>
                  <a:schemeClr val="tx1"/>
                </a:solidFill>
              </a:rPr>
            </a:br>
            <a:endParaRPr lang="en-US" altLang="en-US" sz="3600" b="1" dirty="0">
              <a:solidFill>
                <a:schemeClr val="tx1"/>
              </a:solidFill>
            </a:endParaRPr>
          </a:p>
        </p:txBody>
      </p:sp>
      <p:sp>
        <p:nvSpPr>
          <p:cNvPr id="423938" name="Text Box 2">
            <a:extLst>
              <a:ext uri="{FF2B5EF4-FFF2-40B4-BE49-F238E27FC236}">
                <a16:creationId xmlns:a16="http://schemas.microsoft.com/office/drawing/2014/main" id="{58DCC3CA-0B29-4B9F-0062-E2A124B512A8}"/>
              </a:ext>
            </a:extLst>
          </p:cNvPr>
          <p:cNvSpPr txBox="1">
            <a:spLocks noChangeArrowheads="1"/>
          </p:cNvSpPr>
          <p:nvPr/>
        </p:nvSpPr>
        <p:spPr bwMode="auto">
          <a:xfrm>
            <a:off x="937260" y="861060"/>
            <a:ext cx="3427413" cy="457200"/>
          </a:xfrm>
          <a:prstGeom prst="rect">
            <a:avLst/>
          </a:prstGeom>
          <a:noFill/>
          <a:ln w="9525">
            <a:noFill/>
            <a:miter lim="800000"/>
            <a:headEnd/>
            <a:tailEnd/>
          </a:ln>
          <a:effectLst/>
        </p:spPr>
        <p:txBody>
          <a:bodyPr wrap="none">
            <a:spAutoFit/>
          </a:bodyPr>
          <a:lstStyle/>
          <a:p>
            <a:pPr algn="l" eaLnBrk="1" hangingPunct="1">
              <a:spcBef>
                <a:spcPct val="0"/>
              </a:spcBef>
              <a:defRPr/>
            </a:pPr>
            <a:r>
              <a:rPr lang="en-US" sz="2400" i="1" dirty="0">
                <a:solidFill>
                  <a:srgbClr val="FF0066"/>
                </a:solidFill>
                <a:effectLst>
                  <a:outerShdw blurRad="38100" dist="38100" dir="2700000" algn="tl">
                    <a:srgbClr val="000000"/>
                  </a:outerShdw>
                </a:effectLst>
              </a:rPr>
              <a:t>Data and redundancy bits</a:t>
            </a:r>
          </a:p>
        </p:txBody>
      </p:sp>
      <p:graphicFrame>
        <p:nvGraphicFramePr>
          <p:cNvPr id="423939" name="Group 3">
            <a:extLst>
              <a:ext uri="{FF2B5EF4-FFF2-40B4-BE49-F238E27FC236}">
                <a16:creationId xmlns:a16="http://schemas.microsoft.com/office/drawing/2014/main" id="{F3993E20-34EF-9DF0-B20D-C8CD0B6FE73E}"/>
              </a:ext>
            </a:extLst>
          </p:cNvPr>
          <p:cNvGraphicFramePr>
            <a:graphicFrameLocks noGrp="1"/>
          </p:cNvGraphicFramePr>
          <p:nvPr>
            <p:extLst>
              <p:ext uri="{D42A27DB-BD31-4B8C-83A1-F6EECF244321}">
                <p14:modId xmlns:p14="http://schemas.microsoft.com/office/powerpoint/2010/main" val="2908412052"/>
              </p:ext>
            </p:extLst>
          </p:nvPr>
        </p:nvGraphicFramePr>
        <p:xfrm>
          <a:off x="1088073" y="1543050"/>
          <a:ext cx="6553200" cy="4048124"/>
        </p:xfrm>
        <a:graphic>
          <a:graphicData uri="http://schemas.openxmlformats.org/drawingml/2006/table">
            <a:tbl>
              <a:tblPr/>
              <a:tblGrid>
                <a:gridCol w="2066607">
                  <a:extLst>
                    <a:ext uri="{9D8B030D-6E8A-4147-A177-3AD203B41FA5}">
                      <a16:colId xmlns:a16="http://schemas.microsoft.com/office/drawing/2014/main" val="20000"/>
                    </a:ext>
                  </a:extLst>
                </a:gridCol>
                <a:gridCol w="3141981">
                  <a:extLst>
                    <a:ext uri="{9D8B030D-6E8A-4147-A177-3AD203B41FA5}">
                      <a16:colId xmlns:a16="http://schemas.microsoft.com/office/drawing/2014/main" val="20001"/>
                    </a:ext>
                  </a:extLst>
                </a:gridCol>
                <a:gridCol w="1344612">
                  <a:extLst>
                    <a:ext uri="{9D8B030D-6E8A-4147-A177-3AD203B41FA5}">
                      <a16:colId xmlns:a16="http://schemas.microsoft.com/office/drawing/2014/main" val="20002"/>
                    </a:ext>
                  </a:extLst>
                </a:gridCol>
              </a:tblGrid>
              <a:tr h="969355">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1" i="0" u="none" strike="noStrike" cap="none" normalizeH="0" baseline="0">
                          <a:ln>
                            <a:noFill/>
                          </a:ln>
                          <a:solidFill>
                            <a:schemeClr val="bg1"/>
                          </a:solidFill>
                          <a:effectLst/>
                          <a:latin typeface="Times New Roman" pitchFamily="18" charset="0"/>
                        </a:rPr>
                        <a:t>Number of</a:t>
                      </a:r>
                      <a:br>
                        <a:rPr kumimoji="0" lang="en-US" sz="1800" b="1" i="0" u="none" strike="noStrike" cap="none" normalizeH="0" baseline="0">
                          <a:ln>
                            <a:noFill/>
                          </a:ln>
                          <a:solidFill>
                            <a:schemeClr val="bg1"/>
                          </a:solidFill>
                          <a:effectLst/>
                          <a:latin typeface="Times New Roman" pitchFamily="18" charset="0"/>
                        </a:rPr>
                      </a:br>
                      <a:r>
                        <a:rPr kumimoji="0" lang="en-US" sz="1800" b="1" i="0" u="none" strike="noStrike" cap="none" normalizeH="0" baseline="0">
                          <a:ln>
                            <a:noFill/>
                          </a:ln>
                          <a:solidFill>
                            <a:schemeClr val="bg1"/>
                          </a:solidFill>
                          <a:effectLst/>
                          <a:latin typeface="Times New Roman" pitchFamily="18" charset="0"/>
                        </a:rPr>
                        <a:t>data bits</a:t>
                      </a:r>
                      <a:br>
                        <a:rPr kumimoji="0" lang="en-US" sz="1800" b="1" i="0" u="none" strike="noStrike" cap="none" normalizeH="0" baseline="0">
                          <a:ln>
                            <a:noFill/>
                          </a:ln>
                          <a:solidFill>
                            <a:schemeClr val="bg1"/>
                          </a:solidFill>
                          <a:effectLst/>
                          <a:latin typeface="Times New Roman" pitchFamily="18" charset="0"/>
                        </a:rPr>
                      </a:br>
                      <a:r>
                        <a:rPr kumimoji="0" lang="en-US" sz="1800" b="1" i="0" u="none" strike="noStrike" cap="none" normalizeH="0" baseline="0">
                          <a:ln>
                            <a:noFill/>
                          </a:ln>
                          <a:solidFill>
                            <a:schemeClr val="bg1"/>
                          </a:solidFill>
                          <a:effectLst/>
                          <a:latin typeface="Times New Roman" pitchFamily="18" charset="0"/>
                        </a:rPr>
                        <a:t>m</a:t>
                      </a:r>
                    </a:p>
                  </a:txBody>
                  <a:tcPr marT="45724" marB="45724" anchor="ctr" horzOverflow="overflow">
                    <a:lnL w="381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hlink"/>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1" i="0" u="none" strike="noStrike" cap="none" normalizeH="0" baseline="0" dirty="0">
                          <a:ln>
                            <a:noFill/>
                          </a:ln>
                          <a:solidFill>
                            <a:schemeClr val="bg1"/>
                          </a:solidFill>
                          <a:effectLst/>
                          <a:latin typeface="Times New Roman" pitchFamily="18" charset="0"/>
                        </a:rPr>
                        <a:t>Number of </a:t>
                      </a:r>
                      <a:br>
                        <a:rPr kumimoji="0" lang="en-US" sz="1800" b="1" i="0" u="none" strike="noStrike" cap="none" normalizeH="0" baseline="0" dirty="0">
                          <a:ln>
                            <a:noFill/>
                          </a:ln>
                          <a:solidFill>
                            <a:schemeClr val="bg1"/>
                          </a:solidFill>
                          <a:effectLst/>
                          <a:latin typeface="Times New Roman" pitchFamily="18" charset="0"/>
                        </a:rPr>
                      </a:br>
                      <a:r>
                        <a:rPr kumimoji="0" lang="en-US" sz="1800" b="1" i="0" u="none" strike="noStrike" cap="none" normalizeH="0" baseline="0" dirty="0">
                          <a:ln>
                            <a:noFill/>
                          </a:ln>
                          <a:solidFill>
                            <a:schemeClr val="bg1"/>
                          </a:solidFill>
                          <a:effectLst/>
                          <a:latin typeface="Times New Roman" pitchFamily="18" charset="0"/>
                        </a:rPr>
                        <a:t>redundancy bits</a:t>
                      </a:r>
                      <a:br>
                        <a:rPr kumimoji="0" lang="en-US" sz="1800" b="1" i="0" u="none" strike="noStrike" cap="none" normalizeH="0" baseline="0" dirty="0">
                          <a:ln>
                            <a:noFill/>
                          </a:ln>
                          <a:solidFill>
                            <a:schemeClr val="bg1"/>
                          </a:solidFill>
                          <a:effectLst/>
                          <a:latin typeface="Times New Roman" pitchFamily="18" charset="0"/>
                        </a:rPr>
                      </a:br>
                      <a:r>
                        <a:rPr kumimoji="0" lang="en-US" sz="1800" b="1" i="0" u="none" strike="noStrike" cap="none" normalizeH="0" baseline="0" dirty="0">
                          <a:ln>
                            <a:noFill/>
                          </a:ln>
                          <a:solidFill>
                            <a:schemeClr val="bg1"/>
                          </a:solidFill>
                          <a:effectLst/>
                          <a:latin typeface="Times New Roman" pitchFamily="18" charset="0"/>
                        </a:rPr>
                        <a:t>r</a:t>
                      </a:r>
                    </a:p>
                  </a:txBody>
                  <a:tcPr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hlink"/>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1" i="0" u="none" strike="noStrike" cap="none" normalizeH="0" baseline="0">
                          <a:ln>
                            <a:noFill/>
                          </a:ln>
                          <a:solidFill>
                            <a:schemeClr val="bg1"/>
                          </a:solidFill>
                          <a:effectLst/>
                          <a:latin typeface="Times New Roman" pitchFamily="18" charset="0"/>
                        </a:rPr>
                        <a:t>Total </a:t>
                      </a:r>
                      <a:br>
                        <a:rPr kumimoji="0" lang="en-US" sz="1800" b="1" i="0" u="none" strike="noStrike" cap="none" normalizeH="0" baseline="0">
                          <a:ln>
                            <a:noFill/>
                          </a:ln>
                          <a:solidFill>
                            <a:schemeClr val="bg1"/>
                          </a:solidFill>
                          <a:effectLst/>
                          <a:latin typeface="Times New Roman" pitchFamily="18" charset="0"/>
                        </a:rPr>
                      </a:br>
                      <a:r>
                        <a:rPr kumimoji="0" lang="en-US" sz="1800" b="1" i="0" u="none" strike="noStrike" cap="none" normalizeH="0" baseline="0">
                          <a:ln>
                            <a:noFill/>
                          </a:ln>
                          <a:solidFill>
                            <a:schemeClr val="bg1"/>
                          </a:solidFill>
                          <a:effectLst/>
                          <a:latin typeface="Times New Roman" pitchFamily="18" charset="0"/>
                        </a:rPr>
                        <a:t>bits</a:t>
                      </a:r>
                    </a:p>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1" i="0" u="none" strike="noStrike" cap="none" normalizeH="0" baseline="0">
                          <a:ln>
                            <a:noFill/>
                          </a:ln>
                          <a:solidFill>
                            <a:schemeClr val="bg1"/>
                          </a:solidFill>
                          <a:effectLst/>
                          <a:latin typeface="Times New Roman" pitchFamily="18" charset="0"/>
                        </a:rPr>
                        <a:t>m + r</a:t>
                      </a:r>
                    </a:p>
                  </a:txBody>
                  <a:tcPr marT="45724" marB="45724" anchor="ctr" horzOverflow="overflow">
                    <a:lnL w="12700" cap="flat" cmpd="sng" algn="ctr">
                      <a:solidFill>
                        <a:schemeClr val="tx1"/>
                      </a:solidFill>
                      <a:prstDash val="solid"/>
                      <a:round/>
                      <a:headEnd type="none" w="med" len="med"/>
                      <a:tailEnd type="none" w="med" len="med"/>
                    </a:lnL>
                    <a:lnR w="38100" cap="flat" cmpd="sng" algn="ctr">
                      <a:solidFill>
                        <a:schemeClr val="hlink"/>
                      </a:solidFill>
                      <a:prstDash val="solid"/>
                      <a:round/>
                      <a:headEnd type="none" w="med" len="med"/>
                      <a:tailEnd type="none" w="med" len="med"/>
                    </a:lnR>
                    <a:lnT w="38100" cap="flat" cmpd="sng" algn="ctr">
                      <a:solidFill>
                        <a:schemeClr val="hlink"/>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0"/>
                  </a:ext>
                </a:extLst>
              </a:tr>
              <a:tr h="396277">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2000" b="1" i="0" u="none" strike="noStrike" cap="none" normalizeH="0" baseline="0">
                          <a:ln>
                            <a:noFill/>
                          </a:ln>
                          <a:solidFill>
                            <a:schemeClr val="hlink"/>
                          </a:solidFill>
                          <a:effectLst>
                            <a:outerShdw blurRad="38100" dist="38100" dir="2700000" algn="tl">
                              <a:srgbClr val="000000"/>
                            </a:outerShdw>
                          </a:effectLst>
                          <a:latin typeface="Times New Roman" pitchFamily="18" charset="0"/>
                        </a:rPr>
                        <a:t>1</a:t>
                      </a:r>
                    </a:p>
                  </a:txBody>
                  <a:tcPr marT="45724" marB="45724" anchor="ctr" horzOverflow="overflow">
                    <a:lnL w="381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1" i="0" u="none" strike="noStrike" cap="none" normalizeH="0" baseline="0" dirty="0">
                          <a:ln>
                            <a:noFill/>
                          </a:ln>
                          <a:solidFill>
                            <a:schemeClr val="bg1"/>
                          </a:solidFill>
                          <a:effectLst/>
                          <a:latin typeface="Times New Roman" pitchFamily="18" charset="0"/>
                        </a:rPr>
                        <a:t>2</a:t>
                      </a:r>
                    </a:p>
                  </a:txBody>
                  <a:tcPr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1" i="0" u="none" strike="noStrike" cap="none" normalizeH="0" baseline="0">
                          <a:ln>
                            <a:noFill/>
                          </a:ln>
                          <a:solidFill>
                            <a:schemeClr val="bg1"/>
                          </a:solidFill>
                          <a:effectLst/>
                          <a:latin typeface="Times New Roman" pitchFamily="18" charset="0"/>
                        </a:rPr>
                        <a:t>3</a:t>
                      </a:r>
                    </a:p>
                  </a:txBody>
                  <a:tcPr marT="45724" marB="45724" anchor="ctr" horzOverflow="overflow">
                    <a:lnL w="12700" cap="flat" cmpd="sng" algn="ctr">
                      <a:solidFill>
                        <a:schemeClr val="tx1"/>
                      </a:solidFill>
                      <a:prstDash val="solid"/>
                      <a:round/>
                      <a:headEnd type="none" w="med" len="med"/>
                      <a:tailEnd type="none" w="med" len="med"/>
                    </a:lnL>
                    <a:lnR w="3810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extLst>
                  <a:ext uri="{0D108BD9-81ED-4DB2-BD59-A6C34878D82A}">
                    <a16:rowId xmlns:a16="http://schemas.microsoft.com/office/drawing/2014/main" val="10001"/>
                  </a:ext>
                </a:extLst>
              </a:tr>
              <a:tr h="396277">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2000" b="1" i="0" u="none" strike="noStrike" cap="none" normalizeH="0" baseline="0">
                          <a:ln>
                            <a:noFill/>
                          </a:ln>
                          <a:solidFill>
                            <a:schemeClr val="hlink"/>
                          </a:solidFill>
                          <a:effectLst>
                            <a:outerShdw blurRad="38100" dist="38100" dir="2700000" algn="tl">
                              <a:srgbClr val="000000"/>
                            </a:outerShdw>
                          </a:effectLst>
                          <a:latin typeface="Times New Roman" pitchFamily="18" charset="0"/>
                        </a:rPr>
                        <a:t>2</a:t>
                      </a:r>
                    </a:p>
                  </a:txBody>
                  <a:tcPr marT="45724" marB="45724" anchor="ctr" horzOverflow="overflow">
                    <a:lnL w="381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ts val="300"/>
                        </a:spcAft>
                        <a:buClrTx/>
                        <a:buSzPct val="100000"/>
                        <a:buFontTx/>
                        <a:buNone/>
                        <a:tabLst/>
                      </a:pPr>
                      <a:r>
                        <a:rPr kumimoji="0" lang="en-US" sz="1800" b="1" i="0" u="none" strike="noStrike" cap="none" normalizeH="0" baseline="0" dirty="0">
                          <a:ln>
                            <a:noFill/>
                          </a:ln>
                          <a:solidFill>
                            <a:schemeClr val="bg1"/>
                          </a:solidFill>
                          <a:effectLst/>
                          <a:latin typeface="Times New Roman" pitchFamily="18" charset="0"/>
                        </a:rPr>
                        <a:t>3</a:t>
                      </a:r>
                    </a:p>
                  </a:txBody>
                  <a:tcPr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1" i="0" u="none" strike="noStrike" cap="none" normalizeH="0" baseline="0">
                          <a:ln>
                            <a:noFill/>
                          </a:ln>
                          <a:solidFill>
                            <a:schemeClr val="bg1"/>
                          </a:solidFill>
                          <a:effectLst/>
                          <a:latin typeface="Times New Roman" pitchFamily="18" charset="0"/>
                        </a:rPr>
                        <a:t>5</a:t>
                      </a:r>
                    </a:p>
                  </a:txBody>
                  <a:tcPr marT="45724" marB="45724" anchor="ctr" horzOverflow="overflow">
                    <a:lnL w="12700" cap="flat" cmpd="sng" algn="ctr">
                      <a:solidFill>
                        <a:schemeClr val="tx1"/>
                      </a:solidFill>
                      <a:prstDash val="solid"/>
                      <a:round/>
                      <a:headEnd type="none" w="med" len="med"/>
                      <a:tailEnd type="none" w="med" len="med"/>
                    </a:lnL>
                    <a:lnR w="3810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extLst>
                  <a:ext uri="{0D108BD9-81ED-4DB2-BD59-A6C34878D82A}">
                    <a16:rowId xmlns:a16="http://schemas.microsoft.com/office/drawing/2014/main" val="10002"/>
                  </a:ext>
                </a:extLst>
              </a:tr>
              <a:tr h="457243">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2000" b="1" i="0" u="none" strike="noStrike" cap="none" normalizeH="0" baseline="0">
                          <a:ln>
                            <a:noFill/>
                          </a:ln>
                          <a:solidFill>
                            <a:schemeClr val="hlink"/>
                          </a:solidFill>
                          <a:effectLst>
                            <a:outerShdw blurRad="38100" dist="38100" dir="2700000" algn="tl">
                              <a:srgbClr val="000000"/>
                            </a:outerShdw>
                          </a:effectLst>
                          <a:latin typeface="Times New Roman" pitchFamily="18" charset="0"/>
                        </a:rPr>
                        <a:t>3</a:t>
                      </a:r>
                    </a:p>
                  </a:txBody>
                  <a:tcPr marT="45724" marB="45724" anchor="ctr" horzOverflow="overflow">
                    <a:lnL w="381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ts val="300"/>
                        </a:spcAft>
                        <a:buClrTx/>
                        <a:buSzPct val="100000"/>
                        <a:buFontTx/>
                        <a:buNone/>
                        <a:tabLst/>
                      </a:pPr>
                      <a:r>
                        <a:rPr kumimoji="0" lang="en-US" sz="1800" b="1" i="0" u="none" strike="noStrike" cap="none" normalizeH="0" baseline="0" dirty="0">
                          <a:ln>
                            <a:noFill/>
                          </a:ln>
                          <a:solidFill>
                            <a:schemeClr val="bg1"/>
                          </a:solidFill>
                          <a:effectLst/>
                          <a:latin typeface="Times New Roman" pitchFamily="18" charset="0"/>
                        </a:rPr>
                        <a:t>3</a:t>
                      </a:r>
                    </a:p>
                  </a:txBody>
                  <a:tcPr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1" i="0" u="none" strike="noStrike" cap="none" normalizeH="0" baseline="0">
                          <a:ln>
                            <a:noFill/>
                          </a:ln>
                          <a:solidFill>
                            <a:schemeClr val="bg1"/>
                          </a:solidFill>
                          <a:effectLst/>
                          <a:latin typeface="Times New Roman" pitchFamily="18" charset="0"/>
                        </a:rPr>
                        <a:t>6</a:t>
                      </a:r>
                    </a:p>
                  </a:txBody>
                  <a:tcPr marT="45724" marB="45724" anchor="ctr" horzOverflow="overflow">
                    <a:lnL w="12700" cap="flat" cmpd="sng" algn="ctr">
                      <a:solidFill>
                        <a:schemeClr val="tx1"/>
                      </a:solidFill>
                      <a:prstDash val="solid"/>
                      <a:round/>
                      <a:headEnd type="none" w="med" len="med"/>
                      <a:tailEnd type="none" w="med" len="med"/>
                    </a:lnL>
                    <a:lnR w="3810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extLst>
                  <a:ext uri="{0D108BD9-81ED-4DB2-BD59-A6C34878D82A}">
                    <a16:rowId xmlns:a16="http://schemas.microsoft.com/office/drawing/2014/main" val="10003"/>
                  </a:ext>
                </a:extLst>
              </a:tr>
              <a:tr h="457243">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2000" b="1" i="0" u="none" strike="noStrike" cap="none" normalizeH="0" baseline="0">
                          <a:ln>
                            <a:noFill/>
                          </a:ln>
                          <a:solidFill>
                            <a:schemeClr val="hlink"/>
                          </a:solidFill>
                          <a:effectLst>
                            <a:outerShdw blurRad="38100" dist="38100" dir="2700000" algn="tl">
                              <a:srgbClr val="000000"/>
                            </a:outerShdw>
                          </a:effectLst>
                          <a:latin typeface="Times New Roman" pitchFamily="18" charset="0"/>
                        </a:rPr>
                        <a:t>4</a:t>
                      </a:r>
                    </a:p>
                  </a:txBody>
                  <a:tcPr marT="45724" marB="45724" anchor="ctr" horzOverflow="overflow">
                    <a:lnL w="381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ts val="300"/>
                        </a:spcAft>
                        <a:buClrTx/>
                        <a:buSzPct val="100000"/>
                        <a:buFontTx/>
                        <a:buNone/>
                        <a:tabLst/>
                      </a:pPr>
                      <a:r>
                        <a:rPr kumimoji="0" lang="en-US" sz="1800" b="1" i="0" u="none" strike="noStrike" cap="none" normalizeH="0" baseline="0" dirty="0">
                          <a:ln>
                            <a:noFill/>
                          </a:ln>
                          <a:solidFill>
                            <a:schemeClr val="bg1"/>
                          </a:solidFill>
                          <a:effectLst/>
                          <a:latin typeface="Times New Roman" pitchFamily="18" charset="0"/>
                        </a:rPr>
                        <a:t>3</a:t>
                      </a:r>
                    </a:p>
                  </a:txBody>
                  <a:tcPr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1" i="0" u="none" strike="noStrike" cap="none" normalizeH="0" baseline="0">
                          <a:ln>
                            <a:noFill/>
                          </a:ln>
                          <a:solidFill>
                            <a:schemeClr val="bg1"/>
                          </a:solidFill>
                          <a:effectLst/>
                          <a:latin typeface="Times New Roman" pitchFamily="18" charset="0"/>
                        </a:rPr>
                        <a:t>7</a:t>
                      </a:r>
                    </a:p>
                  </a:txBody>
                  <a:tcPr marT="45724" marB="45724" anchor="ctr" horzOverflow="overflow">
                    <a:lnL w="12700" cap="flat" cmpd="sng" algn="ctr">
                      <a:solidFill>
                        <a:schemeClr val="tx1"/>
                      </a:solidFill>
                      <a:prstDash val="solid"/>
                      <a:round/>
                      <a:headEnd type="none" w="med" len="med"/>
                      <a:tailEnd type="none" w="med" len="med"/>
                    </a:lnL>
                    <a:lnR w="3810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extLst>
                  <a:ext uri="{0D108BD9-81ED-4DB2-BD59-A6C34878D82A}">
                    <a16:rowId xmlns:a16="http://schemas.microsoft.com/office/drawing/2014/main" val="10004"/>
                  </a:ext>
                </a:extLst>
              </a:tr>
              <a:tr h="457243">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2000" b="1" i="0" u="none" strike="noStrike" cap="none" normalizeH="0" baseline="0">
                          <a:ln>
                            <a:noFill/>
                          </a:ln>
                          <a:solidFill>
                            <a:schemeClr val="hlink"/>
                          </a:solidFill>
                          <a:effectLst>
                            <a:outerShdw blurRad="38100" dist="38100" dir="2700000" algn="tl">
                              <a:srgbClr val="000000"/>
                            </a:outerShdw>
                          </a:effectLst>
                          <a:latin typeface="Times New Roman" pitchFamily="18" charset="0"/>
                        </a:rPr>
                        <a:t>5</a:t>
                      </a:r>
                    </a:p>
                  </a:txBody>
                  <a:tcPr marT="45724" marB="45724" anchor="ctr" horzOverflow="overflow">
                    <a:lnL w="381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ts val="300"/>
                        </a:spcAft>
                        <a:buClrTx/>
                        <a:buSzPct val="100000"/>
                        <a:buFontTx/>
                        <a:buNone/>
                        <a:tabLst/>
                      </a:pPr>
                      <a:r>
                        <a:rPr kumimoji="0" lang="en-US" sz="1800" b="1" i="0" u="none" strike="noStrike" cap="none" normalizeH="0" baseline="0">
                          <a:ln>
                            <a:noFill/>
                          </a:ln>
                          <a:solidFill>
                            <a:schemeClr val="bg1"/>
                          </a:solidFill>
                          <a:effectLst/>
                          <a:latin typeface="Times New Roman" pitchFamily="18" charset="0"/>
                        </a:rPr>
                        <a:t>4</a:t>
                      </a:r>
                    </a:p>
                  </a:txBody>
                  <a:tcPr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1" i="0" u="none" strike="noStrike" cap="none" normalizeH="0" baseline="0" dirty="0">
                          <a:ln>
                            <a:noFill/>
                          </a:ln>
                          <a:solidFill>
                            <a:schemeClr val="bg1"/>
                          </a:solidFill>
                          <a:effectLst/>
                          <a:latin typeface="Times New Roman" pitchFamily="18" charset="0"/>
                        </a:rPr>
                        <a:t>9</a:t>
                      </a:r>
                    </a:p>
                  </a:txBody>
                  <a:tcPr marT="45724" marB="45724" anchor="ctr" horzOverflow="overflow">
                    <a:lnL w="12700" cap="flat" cmpd="sng" algn="ctr">
                      <a:solidFill>
                        <a:schemeClr val="tx1"/>
                      </a:solidFill>
                      <a:prstDash val="solid"/>
                      <a:round/>
                      <a:headEnd type="none" w="med" len="med"/>
                      <a:tailEnd type="none" w="med" len="med"/>
                    </a:lnL>
                    <a:lnR w="3810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extLst>
                  <a:ext uri="{0D108BD9-81ED-4DB2-BD59-A6C34878D82A}">
                    <a16:rowId xmlns:a16="http://schemas.microsoft.com/office/drawing/2014/main" val="10005"/>
                  </a:ext>
                </a:extLst>
              </a:tr>
              <a:tr h="457243">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2000" b="1" i="0" u="none" strike="noStrike" cap="none" normalizeH="0" baseline="0">
                          <a:ln>
                            <a:noFill/>
                          </a:ln>
                          <a:solidFill>
                            <a:schemeClr val="hlink"/>
                          </a:solidFill>
                          <a:effectLst>
                            <a:outerShdw blurRad="38100" dist="38100" dir="2700000" algn="tl">
                              <a:srgbClr val="000000"/>
                            </a:outerShdw>
                          </a:effectLst>
                          <a:latin typeface="Times New Roman" pitchFamily="18" charset="0"/>
                        </a:rPr>
                        <a:t>6</a:t>
                      </a:r>
                    </a:p>
                  </a:txBody>
                  <a:tcPr marT="45724" marB="45724" anchor="ctr" horzOverflow="overflow">
                    <a:lnL w="381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ts val="300"/>
                        </a:spcAft>
                        <a:buClrTx/>
                        <a:buSzPct val="100000"/>
                        <a:buFontTx/>
                        <a:buNone/>
                        <a:tabLst/>
                      </a:pPr>
                      <a:r>
                        <a:rPr kumimoji="0" lang="en-US" sz="1800" b="1" i="0" u="none" strike="noStrike" cap="none" normalizeH="0" baseline="0">
                          <a:ln>
                            <a:noFill/>
                          </a:ln>
                          <a:solidFill>
                            <a:schemeClr val="bg1"/>
                          </a:solidFill>
                          <a:effectLst/>
                          <a:latin typeface="Times New Roman" pitchFamily="18" charset="0"/>
                        </a:rPr>
                        <a:t>4</a:t>
                      </a:r>
                    </a:p>
                  </a:txBody>
                  <a:tcPr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1" i="0" u="none" strike="noStrike" cap="none" normalizeH="0" baseline="0" dirty="0">
                          <a:ln>
                            <a:noFill/>
                          </a:ln>
                          <a:solidFill>
                            <a:schemeClr val="bg1"/>
                          </a:solidFill>
                          <a:effectLst/>
                          <a:latin typeface="Times New Roman" pitchFamily="18" charset="0"/>
                        </a:rPr>
                        <a:t>10</a:t>
                      </a:r>
                    </a:p>
                  </a:txBody>
                  <a:tcPr marT="45724" marB="45724" anchor="ctr" horzOverflow="overflow">
                    <a:lnL w="12700" cap="flat" cmpd="sng" algn="ctr">
                      <a:solidFill>
                        <a:schemeClr val="tx1"/>
                      </a:solidFill>
                      <a:prstDash val="solid"/>
                      <a:round/>
                      <a:headEnd type="none" w="med" len="med"/>
                      <a:tailEnd type="none" w="med" len="med"/>
                    </a:lnL>
                    <a:lnR w="3810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extLst>
                  <a:ext uri="{0D108BD9-81ED-4DB2-BD59-A6C34878D82A}">
                    <a16:rowId xmlns:a16="http://schemas.microsoft.com/office/drawing/2014/main" val="10006"/>
                  </a:ext>
                </a:extLst>
              </a:tr>
              <a:tr h="457243">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2000" b="1" i="0" u="none" strike="noStrike" cap="none" normalizeH="0" baseline="0">
                          <a:ln>
                            <a:noFill/>
                          </a:ln>
                          <a:solidFill>
                            <a:schemeClr val="hlink"/>
                          </a:solidFill>
                          <a:effectLst>
                            <a:outerShdw blurRad="38100" dist="38100" dir="2700000" algn="tl">
                              <a:srgbClr val="000000"/>
                            </a:outerShdw>
                          </a:effectLst>
                          <a:latin typeface="Times New Roman" pitchFamily="18" charset="0"/>
                        </a:rPr>
                        <a:t>7</a:t>
                      </a:r>
                    </a:p>
                  </a:txBody>
                  <a:tcPr marT="45724" marB="45724" anchor="ctr" horzOverflow="overflow">
                    <a:lnL w="381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hlink"/>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ts val="300"/>
                        </a:spcAft>
                        <a:buClrTx/>
                        <a:buSzPct val="100000"/>
                        <a:buFontTx/>
                        <a:buNone/>
                        <a:tabLst/>
                      </a:pPr>
                      <a:r>
                        <a:rPr kumimoji="0" lang="en-US" sz="1800" b="1" i="0" u="none" strike="noStrike" cap="none" normalizeH="0" baseline="0">
                          <a:ln>
                            <a:noFill/>
                          </a:ln>
                          <a:solidFill>
                            <a:schemeClr val="bg1"/>
                          </a:solidFill>
                          <a:effectLst/>
                          <a:latin typeface="Times New Roman" pitchFamily="18" charset="0"/>
                        </a:rPr>
                        <a:t>4</a:t>
                      </a:r>
                    </a:p>
                  </a:txBody>
                  <a:tcPr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hlink"/>
                      </a:solidFill>
                      <a:prstDash val="solid"/>
                      <a:round/>
                      <a:headEnd type="none" w="med" len="med"/>
                      <a:tailEnd type="none" w="med" len="med"/>
                    </a:lnB>
                    <a:lnTlToBr>
                      <a:noFill/>
                    </a:lnTlToBr>
                    <a:lnBlToTr>
                      <a:noFill/>
                    </a:lnBlToTr>
                    <a:solidFill>
                      <a:srgbClr val="3366FF"/>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1" i="0" u="none" strike="noStrike" cap="none" normalizeH="0" baseline="0" dirty="0">
                          <a:ln>
                            <a:noFill/>
                          </a:ln>
                          <a:solidFill>
                            <a:schemeClr val="bg1"/>
                          </a:solidFill>
                          <a:effectLst/>
                          <a:latin typeface="Times New Roman" pitchFamily="18" charset="0"/>
                        </a:rPr>
                        <a:t>11</a:t>
                      </a:r>
                    </a:p>
                  </a:txBody>
                  <a:tcPr marT="45724" marB="45724" anchor="ctr" horzOverflow="overflow">
                    <a:lnL w="12700" cap="flat" cmpd="sng" algn="ctr">
                      <a:solidFill>
                        <a:schemeClr val="tx1"/>
                      </a:solidFill>
                      <a:prstDash val="solid"/>
                      <a:round/>
                      <a:headEnd type="none" w="med" len="med"/>
                      <a:tailEnd type="none" w="med" len="med"/>
                    </a:lnL>
                    <a:lnR w="3810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hlink"/>
                      </a:solidFill>
                      <a:prstDash val="solid"/>
                      <a:round/>
                      <a:headEnd type="none" w="med" len="med"/>
                      <a:tailEnd type="none" w="med" len="med"/>
                    </a:lnB>
                    <a:lnTlToBr>
                      <a:noFill/>
                    </a:lnTlToBr>
                    <a:lnBlToTr>
                      <a:noFill/>
                    </a:lnBlToTr>
                    <a:solidFill>
                      <a:srgbClr val="3366FF"/>
                    </a:solidFill>
                  </a:tcPr>
                </a:tc>
                <a:extLst>
                  <a:ext uri="{0D108BD9-81ED-4DB2-BD59-A6C34878D82A}">
                    <a16:rowId xmlns:a16="http://schemas.microsoft.com/office/drawing/2014/main" val="10007"/>
                  </a:ext>
                </a:extLst>
              </a:tr>
            </a:tbl>
          </a:graphicData>
        </a:graphic>
      </p:graphicFrame>
      <p:graphicFrame>
        <p:nvGraphicFramePr>
          <p:cNvPr id="2050" name="Object 41">
            <a:extLst>
              <a:ext uri="{FF2B5EF4-FFF2-40B4-BE49-F238E27FC236}">
                <a16:creationId xmlns:a16="http://schemas.microsoft.com/office/drawing/2014/main" id="{7231A4EC-BF42-1C07-6B56-57B90496E4A4}"/>
              </a:ext>
            </a:extLst>
          </p:cNvPr>
          <p:cNvGraphicFramePr>
            <a:graphicFrameLocks noChangeAspect="1"/>
          </p:cNvGraphicFramePr>
          <p:nvPr>
            <p:extLst>
              <p:ext uri="{D42A27DB-BD31-4B8C-83A1-F6EECF244321}">
                <p14:modId xmlns:p14="http://schemas.microsoft.com/office/powerpoint/2010/main" val="848606359"/>
              </p:ext>
            </p:extLst>
          </p:nvPr>
        </p:nvGraphicFramePr>
        <p:xfrm>
          <a:off x="2743200" y="5688171"/>
          <a:ext cx="2590800" cy="617538"/>
        </p:xfrm>
        <a:graphic>
          <a:graphicData uri="http://schemas.openxmlformats.org/presentationml/2006/ole">
            <mc:AlternateContent xmlns:mc="http://schemas.openxmlformats.org/markup-compatibility/2006">
              <mc:Choice xmlns:v="urn:schemas-microsoft-com:vml" Requires="v">
                <p:oleObj name="Equation" r:id="rId2" imgW="952087" imgH="203112" progId="Equation.3">
                  <p:embed/>
                </p:oleObj>
              </mc:Choice>
              <mc:Fallback>
                <p:oleObj name="Equation" r:id="rId2" imgW="952087" imgH="203112" progId="Equation.3">
                  <p:embed/>
                  <p:pic>
                    <p:nvPicPr>
                      <p:cNvPr id="2050" name="Object 41">
                        <a:extLst>
                          <a:ext uri="{FF2B5EF4-FFF2-40B4-BE49-F238E27FC236}">
                            <a16:creationId xmlns:a16="http://schemas.microsoft.com/office/drawing/2014/main" id="{7231A4EC-BF42-1C07-6B56-57B90496E4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5688171"/>
                        <a:ext cx="2590800" cy="617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2">
            <a:extLst>
              <a:ext uri="{FF2B5EF4-FFF2-40B4-BE49-F238E27FC236}">
                <a16:creationId xmlns:a16="http://schemas.microsoft.com/office/drawing/2014/main" id="{5D45B26B-0DFB-2D32-F1E9-79FBB22FC742}"/>
              </a:ext>
            </a:extLst>
          </p:cNvPr>
          <p:cNvSpPr txBox="1">
            <a:spLocks noChangeArrowheads="1"/>
          </p:cNvSpPr>
          <p:nvPr/>
        </p:nvSpPr>
        <p:spPr bwMode="auto">
          <a:xfrm>
            <a:off x="-129540" y="319088"/>
            <a:ext cx="74676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accent2"/>
                </a:solidFill>
                <a:latin typeface="Times New Roman" panose="02020603050405020304" pitchFamily="18" charset="0"/>
              </a:defRPr>
            </a:lvl1pPr>
            <a:lvl2pPr marL="742950" indent="-285750">
              <a:defRPr sz="2800" b="1">
                <a:solidFill>
                  <a:schemeClr val="accent2"/>
                </a:solidFill>
                <a:latin typeface="Times New Roman" panose="02020603050405020304" pitchFamily="18" charset="0"/>
              </a:defRPr>
            </a:lvl2pPr>
            <a:lvl3pPr marL="1143000" indent="-228600">
              <a:defRPr sz="2800" b="1">
                <a:solidFill>
                  <a:schemeClr val="accent2"/>
                </a:solidFill>
                <a:latin typeface="Times New Roman" panose="02020603050405020304" pitchFamily="18" charset="0"/>
              </a:defRPr>
            </a:lvl3pPr>
            <a:lvl4pPr marL="1600200" indent="-228600">
              <a:defRPr sz="2800" b="1">
                <a:solidFill>
                  <a:schemeClr val="accent2"/>
                </a:solidFill>
                <a:latin typeface="Times New Roman" panose="02020603050405020304" pitchFamily="18" charset="0"/>
              </a:defRPr>
            </a:lvl4pPr>
            <a:lvl5pPr marL="2057400" indent="-228600">
              <a:defRPr sz="2800" b="1">
                <a:solidFill>
                  <a:schemeClr val="accent2"/>
                </a:solidFill>
                <a:latin typeface="Times New Roman" panose="02020603050405020304" pitchFamily="18" charset="0"/>
              </a:defRPr>
            </a:lvl5pPr>
            <a:lvl6pPr marL="2514600" indent="-228600" algn="ctr" eaLnBrk="0" fontAlgn="base" hangingPunct="0">
              <a:spcBef>
                <a:spcPct val="50000"/>
              </a:spcBef>
              <a:spcAft>
                <a:spcPct val="0"/>
              </a:spcAft>
              <a:defRPr sz="2800" b="1">
                <a:solidFill>
                  <a:schemeClr val="accent2"/>
                </a:solidFill>
                <a:latin typeface="Times New Roman" panose="02020603050405020304" pitchFamily="18" charset="0"/>
              </a:defRPr>
            </a:lvl6pPr>
            <a:lvl7pPr marL="2971800" indent="-228600" algn="ctr" eaLnBrk="0" fontAlgn="base" hangingPunct="0">
              <a:spcBef>
                <a:spcPct val="50000"/>
              </a:spcBef>
              <a:spcAft>
                <a:spcPct val="0"/>
              </a:spcAft>
              <a:defRPr sz="2800" b="1">
                <a:solidFill>
                  <a:schemeClr val="accent2"/>
                </a:solidFill>
                <a:latin typeface="Times New Roman" panose="02020603050405020304" pitchFamily="18" charset="0"/>
              </a:defRPr>
            </a:lvl7pPr>
            <a:lvl8pPr marL="3429000" indent="-228600" algn="ctr" eaLnBrk="0" fontAlgn="base" hangingPunct="0">
              <a:spcBef>
                <a:spcPct val="50000"/>
              </a:spcBef>
              <a:spcAft>
                <a:spcPct val="0"/>
              </a:spcAft>
              <a:defRPr sz="2800" b="1">
                <a:solidFill>
                  <a:schemeClr val="accent2"/>
                </a:solidFill>
                <a:latin typeface="Times New Roman" panose="02020603050405020304" pitchFamily="18" charset="0"/>
              </a:defRPr>
            </a:lvl8pPr>
            <a:lvl9pPr marL="3886200" indent="-228600" algn="ctr" eaLnBrk="0" fontAlgn="base" hangingPunct="0">
              <a:spcBef>
                <a:spcPct val="50000"/>
              </a:spcBef>
              <a:spcAft>
                <a:spcPct val="0"/>
              </a:spcAft>
              <a:defRPr sz="2800" b="1">
                <a:solidFill>
                  <a:schemeClr val="accent2"/>
                </a:solidFill>
                <a:latin typeface="Times New Roman" panose="02020603050405020304" pitchFamily="18" charset="0"/>
              </a:defRPr>
            </a:lvl9pPr>
          </a:lstStyle>
          <a:p>
            <a:pPr algn="l">
              <a:spcBef>
                <a:spcPct val="0"/>
              </a:spcBef>
            </a:pPr>
            <a:r>
              <a:rPr lang="en-US" altLang="en-US" sz="2400" dirty="0">
                <a:solidFill>
                  <a:schemeClr val="tx1"/>
                </a:solidFill>
              </a:rPr>
              <a:t>  Positions of redundancy bits in Hamming code</a:t>
            </a:r>
          </a:p>
        </p:txBody>
      </p:sp>
      <p:pic>
        <p:nvPicPr>
          <p:cNvPr id="3083" name="Picture 10">
            <a:extLst>
              <a:ext uri="{FF2B5EF4-FFF2-40B4-BE49-F238E27FC236}">
                <a16:creationId xmlns:a16="http://schemas.microsoft.com/office/drawing/2014/main" id="{1B3B0885-3C36-D737-24BB-0D38BC5CF7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209800"/>
            <a:ext cx="8547100" cy="99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074" name="Object 12">
            <a:extLst>
              <a:ext uri="{FF2B5EF4-FFF2-40B4-BE49-F238E27FC236}">
                <a16:creationId xmlns:a16="http://schemas.microsoft.com/office/drawing/2014/main" id="{8459E2D6-E30B-BF92-B004-EB8B458DC8BF}"/>
              </a:ext>
            </a:extLst>
          </p:cNvPr>
          <p:cNvGraphicFramePr>
            <a:graphicFrameLocks noChangeAspect="1"/>
          </p:cNvGraphicFramePr>
          <p:nvPr/>
        </p:nvGraphicFramePr>
        <p:xfrm>
          <a:off x="2133600" y="4191000"/>
          <a:ext cx="4038600" cy="1066800"/>
        </p:xfrm>
        <a:graphic>
          <a:graphicData uri="http://schemas.openxmlformats.org/presentationml/2006/ole">
            <mc:AlternateContent xmlns:mc="http://schemas.openxmlformats.org/markup-compatibility/2006">
              <mc:Choice xmlns:v="urn:schemas-microsoft-com:vml" Requires="v">
                <p:oleObj name="Microsoft Equation 3.0" r:id="rId3" imgW="698400" imgH="228600" progId="Equation.3">
                  <p:embed/>
                </p:oleObj>
              </mc:Choice>
              <mc:Fallback>
                <p:oleObj name="Microsoft Equation 3.0" r:id="rId3" imgW="698400" imgH="228600" progId="Equation.3">
                  <p:embed/>
                  <p:pic>
                    <p:nvPicPr>
                      <p:cNvPr id="3074" name="Object 12">
                        <a:extLst>
                          <a:ext uri="{FF2B5EF4-FFF2-40B4-BE49-F238E27FC236}">
                            <a16:creationId xmlns:a16="http://schemas.microsoft.com/office/drawing/2014/main" id="{8459E2D6-E30B-BF92-B004-EB8B458DC8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4191000"/>
                        <a:ext cx="4038600" cy="106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a:extLst>
              <a:ext uri="{FF2B5EF4-FFF2-40B4-BE49-F238E27FC236}">
                <a16:creationId xmlns:a16="http://schemas.microsoft.com/office/drawing/2014/main" id="{A815ADCD-FDC1-17DF-82F2-53099656A639}"/>
              </a:ext>
            </a:extLst>
          </p:cNvPr>
          <p:cNvSpPr txBox="1">
            <a:spLocks noChangeArrowheads="1"/>
          </p:cNvSpPr>
          <p:nvPr/>
        </p:nvSpPr>
        <p:spPr bwMode="auto">
          <a:xfrm>
            <a:off x="-140970" y="166053"/>
            <a:ext cx="634746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b="1">
                <a:solidFill>
                  <a:schemeClr val="accent2"/>
                </a:solidFill>
                <a:latin typeface="Times New Roman" panose="02020603050405020304" pitchFamily="18" charset="0"/>
              </a:defRPr>
            </a:lvl1pPr>
            <a:lvl2pPr marL="742950" indent="-285750">
              <a:defRPr sz="2800" b="1">
                <a:solidFill>
                  <a:schemeClr val="accent2"/>
                </a:solidFill>
                <a:latin typeface="Times New Roman" panose="02020603050405020304" pitchFamily="18" charset="0"/>
              </a:defRPr>
            </a:lvl2pPr>
            <a:lvl3pPr marL="1143000" indent="-228600">
              <a:defRPr sz="2800" b="1">
                <a:solidFill>
                  <a:schemeClr val="accent2"/>
                </a:solidFill>
                <a:latin typeface="Times New Roman" panose="02020603050405020304" pitchFamily="18" charset="0"/>
              </a:defRPr>
            </a:lvl3pPr>
            <a:lvl4pPr marL="1600200" indent="-228600">
              <a:defRPr sz="2800" b="1">
                <a:solidFill>
                  <a:schemeClr val="accent2"/>
                </a:solidFill>
                <a:latin typeface="Times New Roman" panose="02020603050405020304" pitchFamily="18" charset="0"/>
              </a:defRPr>
            </a:lvl4pPr>
            <a:lvl5pPr marL="2057400" indent="-228600">
              <a:defRPr sz="2800" b="1">
                <a:solidFill>
                  <a:schemeClr val="accent2"/>
                </a:solidFill>
                <a:latin typeface="Times New Roman" panose="02020603050405020304" pitchFamily="18" charset="0"/>
              </a:defRPr>
            </a:lvl5pPr>
            <a:lvl6pPr marL="2514600" indent="-228600" algn="ctr" eaLnBrk="0" fontAlgn="base" hangingPunct="0">
              <a:spcBef>
                <a:spcPct val="50000"/>
              </a:spcBef>
              <a:spcAft>
                <a:spcPct val="0"/>
              </a:spcAft>
              <a:defRPr sz="2800" b="1">
                <a:solidFill>
                  <a:schemeClr val="accent2"/>
                </a:solidFill>
                <a:latin typeface="Times New Roman" panose="02020603050405020304" pitchFamily="18" charset="0"/>
              </a:defRPr>
            </a:lvl6pPr>
            <a:lvl7pPr marL="2971800" indent="-228600" algn="ctr" eaLnBrk="0" fontAlgn="base" hangingPunct="0">
              <a:spcBef>
                <a:spcPct val="50000"/>
              </a:spcBef>
              <a:spcAft>
                <a:spcPct val="0"/>
              </a:spcAft>
              <a:defRPr sz="2800" b="1">
                <a:solidFill>
                  <a:schemeClr val="accent2"/>
                </a:solidFill>
                <a:latin typeface="Times New Roman" panose="02020603050405020304" pitchFamily="18" charset="0"/>
              </a:defRPr>
            </a:lvl7pPr>
            <a:lvl8pPr marL="3429000" indent="-228600" algn="ctr" eaLnBrk="0" fontAlgn="base" hangingPunct="0">
              <a:spcBef>
                <a:spcPct val="50000"/>
              </a:spcBef>
              <a:spcAft>
                <a:spcPct val="0"/>
              </a:spcAft>
              <a:defRPr sz="2800" b="1">
                <a:solidFill>
                  <a:schemeClr val="accent2"/>
                </a:solidFill>
                <a:latin typeface="Times New Roman" panose="02020603050405020304" pitchFamily="18" charset="0"/>
              </a:defRPr>
            </a:lvl8pPr>
            <a:lvl9pPr marL="3886200" indent="-228600" algn="ctr" eaLnBrk="0" fontAlgn="base" hangingPunct="0">
              <a:spcBef>
                <a:spcPct val="50000"/>
              </a:spcBef>
              <a:spcAft>
                <a:spcPct val="0"/>
              </a:spcAft>
              <a:defRPr sz="2800" b="1">
                <a:solidFill>
                  <a:schemeClr val="accent2"/>
                </a:solidFill>
                <a:latin typeface="Times New Roman" panose="02020603050405020304" pitchFamily="18" charset="0"/>
              </a:defRPr>
            </a:lvl9pPr>
          </a:lstStyle>
          <a:p>
            <a:pPr algn="l">
              <a:spcBef>
                <a:spcPct val="0"/>
              </a:spcBef>
            </a:pPr>
            <a:r>
              <a:rPr lang="en-US" altLang="en-US" sz="3600" dirty="0">
                <a:solidFill>
                  <a:schemeClr val="tx1"/>
                </a:solidFill>
              </a:rPr>
              <a:t> Redundancy bits calculation</a:t>
            </a:r>
          </a:p>
        </p:txBody>
      </p:sp>
      <p:pic>
        <p:nvPicPr>
          <p:cNvPr id="33802" name="Picture 10">
            <a:extLst>
              <a:ext uri="{FF2B5EF4-FFF2-40B4-BE49-F238E27FC236}">
                <a16:creationId xmlns:a16="http://schemas.microsoft.com/office/drawing/2014/main" id="{E76AA7C4-1A3E-20F5-2CF6-1B4F0F6591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143001"/>
            <a:ext cx="7092950" cy="4709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2">
            <a:extLst>
              <a:ext uri="{FF2B5EF4-FFF2-40B4-BE49-F238E27FC236}">
                <a16:creationId xmlns:a16="http://schemas.microsoft.com/office/drawing/2014/main" id="{24F9E49D-14F7-2A7C-ABF1-7338A1AB58C8}"/>
              </a:ext>
            </a:extLst>
          </p:cNvPr>
          <p:cNvSpPr txBox="1">
            <a:spLocks noChangeArrowheads="1"/>
          </p:cNvSpPr>
          <p:nvPr/>
        </p:nvSpPr>
        <p:spPr>
          <a:xfrm>
            <a:off x="868045" y="6207344"/>
            <a:ext cx="8001000" cy="4572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altLang="en-US" sz="1600" dirty="0">
                <a:latin typeface="Times New Roman" panose="02020603050405020304" pitchFamily="18" charset="0"/>
                <a:cs typeface="Times New Roman" panose="02020603050405020304" pitchFamily="18" charset="0"/>
              </a:rPr>
              <a:t>Figure 11 Example of Redundancy Bit Calculation</a:t>
            </a:r>
            <a:endParaRPr lang="en-MY" alt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a:extLst>
              <a:ext uri="{FF2B5EF4-FFF2-40B4-BE49-F238E27FC236}">
                <a16:creationId xmlns:a16="http://schemas.microsoft.com/office/drawing/2014/main" id="{2104FA87-05FE-20DB-9252-0BFB0C93420D}"/>
              </a:ext>
            </a:extLst>
          </p:cNvPr>
          <p:cNvSpPr txBox="1">
            <a:spLocks noChangeArrowheads="1"/>
          </p:cNvSpPr>
          <p:nvPr/>
        </p:nvSpPr>
        <p:spPr bwMode="auto">
          <a:xfrm>
            <a:off x="100013" y="239078"/>
            <a:ext cx="64836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b="1">
                <a:solidFill>
                  <a:schemeClr val="accent2"/>
                </a:solidFill>
                <a:latin typeface="Times New Roman" panose="02020603050405020304" pitchFamily="18" charset="0"/>
              </a:defRPr>
            </a:lvl1pPr>
            <a:lvl2pPr marL="742950" indent="-285750">
              <a:defRPr sz="2800" b="1">
                <a:solidFill>
                  <a:schemeClr val="accent2"/>
                </a:solidFill>
                <a:latin typeface="Times New Roman" panose="02020603050405020304" pitchFamily="18" charset="0"/>
              </a:defRPr>
            </a:lvl2pPr>
            <a:lvl3pPr marL="1143000" indent="-228600">
              <a:defRPr sz="2800" b="1">
                <a:solidFill>
                  <a:schemeClr val="accent2"/>
                </a:solidFill>
                <a:latin typeface="Times New Roman" panose="02020603050405020304" pitchFamily="18" charset="0"/>
              </a:defRPr>
            </a:lvl3pPr>
            <a:lvl4pPr marL="1600200" indent="-228600">
              <a:defRPr sz="2800" b="1">
                <a:solidFill>
                  <a:schemeClr val="accent2"/>
                </a:solidFill>
                <a:latin typeface="Times New Roman" panose="02020603050405020304" pitchFamily="18" charset="0"/>
              </a:defRPr>
            </a:lvl4pPr>
            <a:lvl5pPr marL="2057400" indent="-228600">
              <a:defRPr sz="2800" b="1">
                <a:solidFill>
                  <a:schemeClr val="accent2"/>
                </a:solidFill>
                <a:latin typeface="Times New Roman" panose="02020603050405020304" pitchFamily="18" charset="0"/>
              </a:defRPr>
            </a:lvl5pPr>
            <a:lvl6pPr marL="2514600" indent="-228600" algn="ctr" eaLnBrk="0" fontAlgn="base" hangingPunct="0">
              <a:spcBef>
                <a:spcPct val="50000"/>
              </a:spcBef>
              <a:spcAft>
                <a:spcPct val="0"/>
              </a:spcAft>
              <a:defRPr sz="2800" b="1">
                <a:solidFill>
                  <a:schemeClr val="accent2"/>
                </a:solidFill>
                <a:latin typeface="Times New Roman" panose="02020603050405020304" pitchFamily="18" charset="0"/>
              </a:defRPr>
            </a:lvl6pPr>
            <a:lvl7pPr marL="2971800" indent="-228600" algn="ctr" eaLnBrk="0" fontAlgn="base" hangingPunct="0">
              <a:spcBef>
                <a:spcPct val="50000"/>
              </a:spcBef>
              <a:spcAft>
                <a:spcPct val="0"/>
              </a:spcAft>
              <a:defRPr sz="2800" b="1">
                <a:solidFill>
                  <a:schemeClr val="accent2"/>
                </a:solidFill>
                <a:latin typeface="Times New Roman" panose="02020603050405020304" pitchFamily="18" charset="0"/>
              </a:defRPr>
            </a:lvl7pPr>
            <a:lvl8pPr marL="3429000" indent="-228600" algn="ctr" eaLnBrk="0" fontAlgn="base" hangingPunct="0">
              <a:spcBef>
                <a:spcPct val="50000"/>
              </a:spcBef>
              <a:spcAft>
                <a:spcPct val="0"/>
              </a:spcAft>
              <a:defRPr sz="2800" b="1">
                <a:solidFill>
                  <a:schemeClr val="accent2"/>
                </a:solidFill>
                <a:latin typeface="Times New Roman" panose="02020603050405020304" pitchFamily="18" charset="0"/>
              </a:defRPr>
            </a:lvl8pPr>
            <a:lvl9pPr marL="3886200" indent="-228600" algn="ctr" eaLnBrk="0" fontAlgn="base" hangingPunct="0">
              <a:spcBef>
                <a:spcPct val="50000"/>
              </a:spcBef>
              <a:spcAft>
                <a:spcPct val="0"/>
              </a:spcAft>
              <a:defRPr sz="2800" b="1">
                <a:solidFill>
                  <a:schemeClr val="accent2"/>
                </a:solidFill>
                <a:latin typeface="Times New Roman" panose="02020603050405020304" pitchFamily="18" charset="0"/>
              </a:defRPr>
            </a:lvl9pPr>
          </a:lstStyle>
          <a:p>
            <a:pPr algn="l">
              <a:spcBef>
                <a:spcPct val="0"/>
              </a:spcBef>
            </a:pPr>
            <a:r>
              <a:rPr lang="en-US" altLang="en-US" dirty="0">
                <a:solidFill>
                  <a:schemeClr val="tx1"/>
                </a:solidFill>
              </a:rPr>
              <a:t>Example of redundancy bit calculation</a:t>
            </a:r>
          </a:p>
        </p:txBody>
      </p:sp>
      <p:pic>
        <p:nvPicPr>
          <p:cNvPr id="34826" name="Picture 10">
            <a:extLst>
              <a:ext uri="{FF2B5EF4-FFF2-40B4-BE49-F238E27FC236}">
                <a16:creationId xmlns:a16="http://schemas.microsoft.com/office/drawing/2014/main" id="{5F54D27E-3059-D137-9947-F2D39B9704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3" y="1524000"/>
            <a:ext cx="8967787" cy="411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2">
            <a:extLst>
              <a:ext uri="{FF2B5EF4-FFF2-40B4-BE49-F238E27FC236}">
                <a16:creationId xmlns:a16="http://schemas.microsoft.com/office/drawing/2014/main" id="{60702524-0EDE-27E3-DE2F-774FC07B582C}"/>
              </a:ext>
            </a:extLst>
          </p:cNvPr>
          <p:cNvSpPr txBox="1">
            <a:spLocks noChangeArrowheads="1"/>
          </p:cNvSpPr>
          <p:nvPr/>
        </p:nvSpPr>
        <p:spPr>
          <a:xfrm>
            <a:off x="868045" y="6207344"/>
            <a:ext cx="8001000" cy="4572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altLang="en-US" sz="1600" dirty="0">
                <a:latin typeface="Times New Roman" panose="02020603050405020304" pitchFamily="18" charset="0"/>
                <a:cs typeface="Times New Roman" panose="02020603050405020304" pitchFamily="18" charset="0"/>
              </a:rPr>
              <a:t>Figure 12 Example of Redundancy Bit Calculation</a:t>
            </a:r>
            <a:endParaRPr lang="en-MY" alt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a:extLst>
              <a:ext uri="{FF2B5EF4-FFF2-40B4-BE49-F238E27FC236}">
                <a16:creationId xmlns:a16="http://schemas.microsoft.com/office/drawing/2014/main" id="{99DFB3CF-4B03-ECF1-42B9-C1255C374437}"/>
              </a:ext>
            </a:extLst>
          </p:cNvPr>
          <p:cNvSpPr txBox="1">
            <a:spLocks noChangeArrowheads="1"/>
          </p:cNvSpPr>
          <p:nvPr/>
        </p:nvSpPr>
        <p:spPr bwMode="auto">
          <a:xfrm>
            <a:off x="990600" y="90488"/>
            <a:ext cx="5715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accent2"/>
                </a:solidFill>
                <a:latin typeface="Times New Roman" panose="02020603050405020304" pitchFamily="18" charset="0"/>
              </a:defRPr>
            </a:lvl1pPr>
            <a:lvl2pPr marL="742950" indent="-285750">
              <a:defRPr sz="2800" b="1">
                <a:solidFill>
                  <a:schemeClr val="accent2"/>
                </a:solidFill>
                <a:latin typeface="Times New Roman" panose="02020603050405020304" pitchFamily="18" charset="0"/>
              </a:defRPr>
            </a:lvl2pPr>
            <a:lvl3pPr marL="1143000" indent="-228600">
              <a:defRPr sz="2800" b="1">
                <a:solidFill>
                  <a:schemeClr val="accent2"/>
                </a:solidFill>
                <a:latin typeface="Times New Roman" panose="02020603050405020304" pitchFamily="18" charset="0"/>
              </a:defRPr>
            </a:lvl3pPr>
            <a:lvl4pPr marL="1600200" indent="-228600">
              <a:defRPr sz="2800" b="1">
                <a:solidFill>
                  <a:schemeClr val="accent2"/>
                </a:solidFill>
                <a:latin typeface="Times New Roman" panose="02020603050405020304" pitchFamily="18" charset="0"/>
              </a:defRPr>
            </a:lvl4pPr>
            <a:lvl5pPr marL="2057400" indent="-228600">
              <a:defRPr sz="2800" b="1">
                <a:solidFill>
                  <a:schemeClr val="accent2"/>
                </a:solidFill>
                <a:latin typeface="Times New Roman" panose="02020603050405020304" pitchFamily="18" charset="0"/>
              </a:defRPr>
            </a:lvl5pPr>
            <a:lvl6pPr marL="2514600" indent="-228600" algn="ctr" eaLnBrk="0" fontAlgn="base" hangingPunct="0">
              <a:spcBef>
                <a:spcPct val="50000"/>
              </a:spcBef>
              <a:spcAft>
                <a:spcPct val="0"/>
              </a:spcAft>
              <a:defRPr sz="2800" b="1">
                <a:solidFill>
                  <a:schemeClr val="accent2"/>
                </a:solidFill>
                <a:latin typeface="Times New Roman" panose="02020603050405020304" pitchFamily="18" charset="0"/>
              </a:defRPr>
            </a:lvl6pPr>
            <a:lvl7pPr marL="2971800" indent="-228600" algn="ctr" eaLnBrk="0" fontAlgn="base" hangingPunct="0">
              <a:spcBef>
                <a:spcPct val="50000"/>
              </a:spcBef>
              <a:spcAft>
                <a:spcPct val="0"/>
              </a:spcAft>
              <a:defRPr sz="2800" b="1">
                <a:solidFill>
                  <a:schemeClr val="accent2"/>
                </a:solidFill>
                <a:latin typeface="Times New Roman" panose="02020603050405020304" pitchFamily="18" charset="0"/>
              </a:defRPr>
            </a:lvl7pPr>
            <a:lvl8pPr marL="3429000" indent="-228600" algn="ctr" eaLnBrk="0" fontAlgn="base" hangingPunct="0">
              <a:spcBef>
                <a:spcPct val="50000"/>
              </a:spcBef>
              <a:spcAft>
                <a:spcPct val="0"/>
              </a:spcAft>
              <a:defRPr sz="2800" b="1">
                <a:solidFill>
                  <a:schemeClr val="accent2"/>
                </a:solidFill>
                <a:latin typeface="Times New Roman" panose="02020603050405020304" pitchFamily="18" charset="0"/>
              </a:defRPr>
            </a:lvl8pPr>
            <a:lvl9pPr marL="3886200" indent="-228600" algn="ctr" eaLnBrk="0" fontAlgn="base" hangingPunct="0">
              <a:spcBef>
                <a:spcPct val="50000"/>
              </a:spcBef>
              <a:spcAft>
                <a:spcPct val="0"/>
              </a:spcAft>
              <a:defRPr sz="2800" b="1">
                <a:solidFill>
                  <a:schemeClr val="accent2"/>
                </a:solidFill>
                <a:latin typeface="Times New Roman" panose="02020603050405020304" pitchFamily="18" charset="0"/>
              </a:defRPr>
            </a:lvl9pPr>
          </a:lstStyle>
          <a:p>
            <a:pPr algn="l">
              <a:spcBef>
                <a:spcPct val="0"/>
              </a:spcBef>
            </a:pPr>
            <a:r>
              <a:rPr lang="en-US" altLang="en-US" sz="1800" dirty="0">
                <a:solidFill>
                  <a:srgbClr val="0000FF"/>
                </a:solidFill>
              </a:rPr>
              <a:t> </a:t>
            </a:r>
            <a:r>
              <a:rPr lang="en-US" altLang="en-US" sz="1800" dirty="0"/>
              <a:t>    </a:t>
            </a:r>
            <a:endParaRPr lang="en-US" altLang="en-US" sz="1800" i="1" dirty="0">
              <a:solidFill>
                <a:schemeClr val="tx1"/>
              </a:solidFill>
            </a:endParaRPr>
          </a:p>
        </p:txBody>
      </p:sp>
      <p:pic>
        <p:nvPicPr>
          <p:cNvPr id="35850" name="Picture 10">
            <a:extLst>
              <a:ext uri="{FF2B5EF4-FFF2-40B4-BE49-F238E27FC236}">
                <a16:creationId xmlns:a16="http://schemas.microsoft.com/office/drawing/2014/main" id="{F5348576-1607-CD1C-FFF7-3EDA06C7D6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8045" y="1060475"/>
            <a:ext cx="6647180" cy="4574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 Box 2">
            <a:extLst>
              <a:ext uri="{FF2B5EF4-FFF2-40B4-BE49-F238E27FC236}">
                <a16:creationId xmlns:a16="http://schemas.microsoft.com/office/drawing/2014/main" id="{FA0BE197-CAF4-3DE2-02DD-9248DE248684}"/>
              </a:ext>
            </a:extLst>
          </p:cNvPr>
          <p:cNvSpPr txBox="1">
            <a:spLocks noChangeArrowheads="1"/>
          </p:cNvSpPr>
          <p:nvPr/>
        </p:nvSpPr>
        <p:spPr bwMode="auto">
          <a:xfrm>
            <a:off x="0" y="166276"/>
            <a:ext cx="6483667" cy="548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b="1">
                <a:solidFill>
                  <a:schemeClr val="accent2"/>
                </a:solidFill>
                <a:latin typeface="Times New Roman" panose="02020603050405020304" pitchFamily="18" charset="0"/>
              </a:defRPr>
            </a:lvl1pPr>
            <a:lvl2pPr marL="742950" indent="-285750">
              <a:defRPr sz="2800" b="1">
                <a:solidFill>
                  <a:schemeClr val="accent2"/>
                </a:solidFill>
                <a:latin typeface="Times New Roman" panose="02020603050405020304" pitchFamily="18" charset="0"/>
              </a:defRPr>
            </a:lvl2pPr>
            <a:lvl3pPr marL="1143000" indent="-228600">
              <a:defRPr sz="2800" b="1">
                <a:solidFill>
                  <a:schemeClr val="accent2"/>
                </a:solidFill>
                <a:latin typeface="Times New Roman" panose="02020603050405020304" pitchFamily="18" charset="0"/>
              </a:defRPr>
            </a:lvl3pPr>
            <a:lvl4pPr marL="1600200" indent="-228600">
              <a:defRPr sz="2800" b="1">
                <a:solidFill>
                  <a:schemeClr val="accent2"/>
                </a:solidFill>
                <a:latin typeface="Times New Roman" panose="02020603050405020304" pitchFamily="18" charset="0"/>
              </a:defRPr>
            </a:lvl4pPr>
            <a:lvl5pPr marL="2057400" indent="-228600">
              <a:defRPr sz="2800" b="1">
                <a:solidFill>
                  <a:schemeClr val="accent2"/>
                </a:solidFill>
                <a:latin typeface="Times New Roman" panose="02020603050405020304" pitchFamily="18" charset="0"/>
              </a:defRPr>
            </a:lvl5pPr>
            <a:lvl6pPr marL="2514600" indent="-228600" algn="ctr" eaLnBrk="0" fontAlgn="base" hangingPunct="0">
              <a:spcBef>
                <a:spcPct val="50000"/>
              </a:spcBef>
              <a:spcAft>
                <a:spcPct val="0"/>
              </a:spcAft>
              <a:defRPr sz="2800" b="1">
                <a:solidFill>
                  <a:schemeClr val="accent2"/>
                </a:solidFill>
                <a:latin typeface="Times New Roman" panose="02020603050405020304" pitchFamily="18" charset="0"/>
              </a:defRPr>
            </a:lvl6pPr>
            <a:lvl7pPr marL="2971800" indent="-228600" algn="ctr" eaLnBrk="0" fontAlgn="base" hangingPunct="0">
              <a:spcBef>
                <a:spcPct val="50000"/>
              </a:spcBef>
              <a:spcAft>
                <a:spcPct val="0"/>
              </a:spcAft>
              <a:defRPr sz="2800" b="1">
                <a:solidFill>
                  <a:schemeClr val="accent2"/>
                </a:solidFill>
                <a:latin typeface="Times New Roman" panose="02020603050405020304" pitchFamily="18" charset="0"/>
              </a:defRPr>
            </a:lvl7pPr>
            <a:lvl8pPr marL="3429000" indent="-228600" algn="ctr" eaLnBrk="0" fontAlgn="base" hangingPunct="0">
              <a:spcBef>
                <a:spcPct val="50000"/>
              </a:spcBef>
              <a:spcAft>
                <a:spcPct val="0"/>
              </a:spcAft>
              <a:defRPr sz="2800" b="1">
                <a:solidFill>
                  <a:schemeClr val="accent2"/>
                </a:solidFill>
                <a:latin typeface="Times New Roman" panose="02020603050405020304" pitchFamily="18" charset="0"/>
              </a:defRPr>
            </a:lvl8pPr>
            <a:lvl9pPr marL="3886200" indent="-228600" algn="ctr" eaLnBrk="0" fontAlgn="base" hangingPunct="0">
              <a:spcBef>
                <a:spcPct val="50000"/>
              </a:spcBef>
              <a:spcAft>
                <a:spcPct val="0"/>
              </a:spcAft>
              <a:defRPr sz="2800" b="1">
                <a:solidFill>
                  <a:schemeClr val="accent2"/>
                </a:solidFill>
                <a:latin typeface="Times New Roman" panose="02020603050405020304" pitchFamily="18" charset="0"/>
              </a:defRPr>
            </a:lvl9pPr>
          </a:lstStyle>
          <a:p>
            <a:pPr marL="0" marR="0">
              <a:lnSpc>
                <a:spcPct val="115000"/>
              </a:lnSpc>
              <a:spcBef>
                <a:spcPts val="0"/>
              </a:spcBef>
              <a:spcAft>
                <a:spcPts val="800"/>
              </a:spcAft>
            </a:pPr>
            <a:r>
              <a:rPr lang="en-US" kern="100" dirty="0">
                <a:solidFill>
                  <a:schemeClr val="tx1"/>
                </a:solidFill>
                <a:effectLst/>
                <a:ea typeface="Aptos" panose="020B0004020202020204" pitchFamily="34" charset="0"/>
                <a:cs typeface="Times New Roman" panose="02020603050405020304" pitchFamily="18" charset="0"/>
              </a:rPr>
              <a:t>Error detection using Hamming code</a:t>
            </a:r>
          </a:p>
        </p:txBody>
      </p:sp>
      <p:sp>
        <p:nvSpPr>
          <p:cNvPr id="3" name="Rectangle 2">
            <a:extLst>
              <a:ext uri="{FF2B5EF4-FFF2-40B4-BE49-F238E27FC236}">
                <a16:creationId xmlns:a16="http://schemas.microsoft.com/office/drawing/2014/main" id="{58FC0C16-0304-F472-141C-F86FDE3D2B63}"/>
              </a:ext>
            </a:extLst>
          </p:cNvPr>
          <p:cNvSpPr txBox="1">
            <a:spLocks noChangeArrowheads="1"/>
          </p:cNvSpPr>
          <p:nvPr/>
        </p:nvSpPr>
        <p:spPr>
          <a:xfrm>
            <a:off x="868045" y="6207344"/>
            <a:ext cx="8001000" cy="4572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altLang="en-US" sz="1600" dirty="0">
                <a:latin typeface="Times New Roman" panose="02020603050405020304" pitchFamily="18" charset="0"/>
                <a:cs typeface="Times New Roman" panose="02020603050405020304" pitchFamily="18" charset="0"/>
              </a:rPr>
              <a:t>Figure 13 Example of Hamming Code</a:t>
            </a:r>
            <a:endParaRPr lang="en-MY" alt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74" name="Picture 10">
            <a:extLst>
              <a:ext uri="{FF2B5EF4-FFF2-40B4-BE49-F238E27FC236}">
                <a16:creationId xmlns:a16="http://schemas.microsoft.com/office/drawing/2014/main" id="{3D58ACE6-B372-0BEE-61F0-201372E5C5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2052638"/>
            <a:ext cx="8812212" cy="3890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 Box 2">
            <a:extLst>
              <a:ext uri="{FF2B5EF4-FFF2-40B4-BE49-F238E27FC236}">
                <a16:creationId xmlns:a16="http://schemas.microsoft.com/office/drawing/2014/main" id="{1E5D9984-0E89-F97B-D04C-FB2FFE6B7994}"/>
              </a:ext>
            </a:extLst>
          </p:cNvPr>
          <p:cNvSpPr txBox="1">
            <a:spLocks noChangeArrowheads="1"/>
          </p:cNvSpPr>
          <p:nvPr/>
        </p:nvSpPr>
        <p:spPr bwMode="auto">
          <a:xfrm>
            <a:off x="0" y="166276"/>
            <a:ext cx="6115049" cy="613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b="1">
                <a:solidFill>
                  <a:schemeClr val="accent2"/>
                </a:solidFill>
                <a:latin typeface="Times New Roman" panose="02020603050405020304" pitchFamily="18" charset="0"/>
              </a:defRPr>
            </a:lvl1pPr>
            <a:lvl2pPr marL="742950" indent="-285750">
              <a:defRPr sz="2800" b="1">
                <a:solidFill>
                  <a:schemeClr val="accent2"/>
                </a:solidFill>
                <a:latin typeface="Times New Roman" panose="02020603050405020304" pitchFamily="18" charset="0"/>
              </a:defRPr>
            </a:lvl2pPr>
            <a:lvl3pPr marL="1143000" indent="-228600">
              <a:defRPr sz="2800" b="1">
                <a:solidFill>
                  <a:schemeClr val="accent2"/>
                </a:solidFill>
                <a:latin typeface="Times New Roman" panose="02020603050405020304" pitchFamily="18" charset="0"/>
              </a:defRPr>
            </a:lvl3pPr>
            <a:lvl4pPr marL="1600200" indent="-228600">
              <a:defRPr sz="2800" b="1">
                <a:solidFill>
                  <a:schemeClr val="accent2"/>
                </a:solidFill>
                <a:latin typeface="Times New Roman" panose="02020603050405020304" pitchFamily="18" charset="0"/>
              </a:defRPr>
            </a:lvl4pPr>
            <a:lvl5pPr marL="2057400" indent="-228600">
              <a:defRPr sz="2800" b="1">
                <a:solidFill>
                  <a:schemeClr val="accent2"/>
                </a:solidFill>
                <a:latin typeface="Times New Roman" panose="02020603050405020304" pitchFamily="18" charset="0"/>
              </a:defRPr>
            </a:lvl5pPr>
            <a:lvl6pPr marL="2514600" indent="-228600" algn="ctr" eaLnBrk="0" fontAlgn="base" hangingPunct="0">
              <a:spcBef>
                <a:spcPct val="50000"/>
              </a:spcBef>
              <a:spcAft>
                <a:spcPct val="0"/>
              </a:spcAft>
              <a:defRPr sz="2800" b="1">
                <a:solidFill>
                  <a:schemeClr val="accent2"/>
                </a:solidFill>
                <a:latin typeface="Times New Roman" panose="02020603050405020304" pitchFamily="18" charset="0"/>
              </a:defRPr>
            </a:lvl6pPr>
            <a:lvl7pPr marL="2971800" indent="-228600" algn="ctr" eaLnBrk="0" fontAlgn="base" hangingPunct="0">
              <a:spcBef>
                <a:spcPct val="50000"/>
              </a:spcBef>
              <a:spcAft>
                <a:spcPct val="0"/>
              </a:spcAft>
              <a:defRPr sz="2800" b="1">
                <a:solidFill>
                  <a:schemeClr val="accent2"/>
                </a:solidFill>
                <a:latin typeface="Times New Roman" panose="02020603050405020304" pitchFamily="18" charset="0"/>
              </a:defRPr>
            </a:lvl7pPr>
            <a:lvl8pPr marL="3429000" indent="-228600" algn="ctr" eaLnBrk="0" fontAlgn="base" hangingPunct="0">
              <a:spcBef>
                <a:spcPct val="50000"/>
              </a:spcBef>
              <a:spcAft>
                <a:spcPct val="0"/>
              </a:spcAft>
              <a:defRPr sz="2800" b="1">
                <a:solidFill>
                  <a:schemeClr val="accent2"/>
                </a:solidFill>
                <a:latin typeface="Times New Roman" panose="02020603050405020304" pitchFamily="18" charset="0"/>
              </a:defRPr>
            </a:lvl8pPr>
            <a:lvl9pPr marL="3886200" indent="-228600" algn="ctr" eaLnBrk="0" fontAlgn="base" hangingPunct="0">
              <a:spcBef>
                <a:spcPct val="50000"/>
              </a:spcBef>
              <a:spcAft>
                <a:spcPct val="0"/>
              </a:spcAft>
              <a:defRPr sz="2800" b="1">
                <a:solidFill>
                  <a:schemeClr val="accent2"/>
                </a:solidFill>
                <a:latin typeface="Times New Roman" panose="02020603050405020304" pitchFamily="18" charset="0"/>
              </a:defRPr>
            </a:lvl9pPr>
          </a:lstStyle>
          <a:p>
            <a:pPr marL="0" marR="0">
              <a:lnSpc>
                <a:spcPct val="115000"/>
              </a:lnSpc>
              <a:spcBef>
                <a:spcPts val="0"/>
              </a:spcBef>
              <a:spcAft>
                <a:spcPts val="800"/>
              </a:spcAft>
            </a:pPr>
            <a:r>
              <a:rPr lang="en-US" sz="3200" kern="100" dirty="0">
                <a:solidFill>
                  <a:schemeClr val="tx1"/>
                </a:solidFill>
                <a:effectLst/>
                <a:ea typeface="Aptos" panose="020B0004020202020204" pitchFamily="34" charset="0"/>
                <a:cs typeface="Times New Roman" panose="02020603050405020304" pitchFamily="18" charset="0"/>
              </a:rPr>
              <a:t> Burst error correction Example</a:t>
            </a:r>
          </a:p>
        </p:txBody>
      </p:sp>
      <p:sp>
        <p:nvSpPr>
          <p:cNvPr id="3" name="Rectangle 2">
            <a:extLst>
              <a:ext uri="{FF2B5EF4-FFF2-40B4-BE49-F238E27FC236}">
                <a16:creationId xmlns:a16="http://schemas.microsoft.com/office/drawing/2014/main" id="{858C7951-0286-0C08-3FD0-BC0DDFE629DA}"/>
              </a:ext>
            </a:extLst>
          </p:cNvPr>
          <p:cNvSpPr txBox="1">
            <a:spLocks noChangeArrowheads="1"/>
          </p:cNvSpPr>
          <p:nvPr/>
        </p:nvSpPr>
        <p:spPr>
          <a:xfrm>
            <a:off x="868045" y="6207344"/>
            <a:ext cx="8001000" cy="4572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altLang="en-US" sz="1600" dirty="0">
                <a:latin typeface="Times New Roman" panose="02020603050405020304" pitchFamily="18" charset="0"/>
                <a:cs typeface="Times New Roman" panose="02020603050405020304" pitchFamily="18" charset="0"/>
              </a:rPr>
              <a:t>Figure 14 Burst Error Correction Example</a:t>
            </a:r>
            <a:endParaRPr lang="en-MY" alt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9CCB8F-11A9-8AF8-0D93-E40EE1C96CA7}"/>
              </a:ext>
            </a:extLst>
          </p:cNvPr>
          <p:cNvSpPr txBox="1"/>
          <p:nvPr/>
        </p:nvSpPr>
        <p:spPr>
          <a:xfrm>
            <a:off x="365760" y="857131"/>
            <a:ext cx="8412480" cy="6463308"/>
          </a:xfrm>
          <a:prstGeom prst="rect">
            <a:avLst/>
          </a:prstGeom>
          <a:noFill/>
        </p:spPr>
        <p:txBody>
          <a:bodyPr wrap="square">
            <a:spAutoFit/>
          </a:bodyPr>
          <a:lstStyle/>
          <a:p>
            <a:pPr algn="just" fontAlgn="base"/>
            <a:r>
              <a:rPr lang="en-GB" sz="1800" b="1" i="0" dirty="0">
                <a:solidFill>
                  <a:srgbClr val="222222"/>
                </a:solidFill>
                <a:effectLst/>
                <a:highlight>
                  <a:srgbClr val="FFFFFF"/>
                </a:highlight>
                <a:latin typeface="Times New Roman" panose="02020603050405020304" pitchFamily="18" charset="0"/>
                <a:cs typeface="Times New Roman" panose="02020603050405020304" pitchFamily="18" charset="0"/>
              </a:rPr>
              <a:t>What identifier is used at the data link layer to uniquely identify an Ethernet device?</a:t>
            </a:r>
            <a:endParaRPr lang="en-GB" sz="1800" b="0" i="0" dirty="0">
              <a:solidFill>
                <a:srgbClr val="222222"/>
              </a:solidFill>
              <a:effectLst/>
              <a:highlight>
                <a:srgbClr val="FFFFFF"/>
              </a:highlight>
              <a:latin typeface="Times New Roman" panose="02020603050405020304" pitchFamily="18" charset="0"/>
              <a:cs typeface="Times New Roman" panose="02020603050405020304" pitchFamily="18" charset="0"/>
            </a:endParaRPr>
          </a:p>
          <a:p>
            <a:pPr marL="342900" indent="57150" algn="just" fontAlgn="base">
              <a:buFont typeface="+mj-lt"/>
              <a:buAutoNum type="arabicPeriod"/>
            </a:pPr>
            <a:r>
              <a:rPr lang="en-GB" sz="1800" b="0" i="0" dirty="0">
                <a:solidFill>
                  <a:srgbClr val="222222"/>
                </a:solidFill>
                <a:effectLst/>
                <a:highlight>
                  <a:srgbClr val="FFFFFF"/>
                </a:highlight>
                <a:latin typeface="Times New Roman" panose="02020603050405020304" pitchFamily="18" charset="0"/>
                <a:cs typeface="Times New Roman" panose="02020603050405020304" pitchFamily="18" charset="0"/>
              </a:rPr>
              <a:t>IP address</a:t>
            </a:r>
          </a:p>
          <a:p>
            <a:pPr marL="342900" indent="57150" algn="just" fontAlgn="base">
              <a:buFont typeface="+mj-lt"/>
              <a:buAutoNum type="arabicPeriod"/>
            </a:pPr>
            <a:r>
              <a:rPr lang="en-GB" sz="1800" b="0" i="0" dirty="0">
                <a:solidFill>
                  <a:schemeClr val="tx1"/>
                </a:solidFill>
                <a:effectLst/>
                <a:highlight>
                  <a:srgbClr val="FFFFFF"/>
                </a:highlight>
                <a:latin typeface="Times New Roman" panose="02020603050405020304" pitchFamily="18" charset="0"/>
                <a:cs typeface="Times New Roman" panose="02020603050405020304" pitchFamily="18" charset="0"/>
              </a:rPr>
              <a:t>MAC address</a:t>
            </a:r>
          </a:p>
          <a:p>
            <a:pPr marL="342900" indent="57150" algn="just" fontAlgn="base">
              <a:buFont typeface="+mj-lt"/>
              <a:buAutoNum type="arabicPeriod"/>
            </a:pPr>
            <a:r>
              <a:rPr lang="en-GB" sz="1800" b="0" i="0" dirty="0">
                <a:solidFill>
                  <a:srgbClr val="222222"/>
                </a:solidFill>
                <a:effectLst/>
                <a:highlight>
                  <a:srgbClr val="FFFFFF"/>
                </a:highlight>
                <a:latin typeface="Times New Roman" panose="02020603050405020304" pitchFamily="18" charset="0"/>
                <a:cs typeface="Times New Roman" panose="02020603050405020304" pitchFamily="18" charset="0"/>
              </a:rPr>
              <a:t>sequence number</a:t>
            </a:r>
          </a:p>
          <a:p>
            <a:pPr marL="342900" indent="57150" algn="just" fontAlgn="base">
              <a:buFont typeface="+mj-lt"/>
              <a:buAutoNum type="arabicPeriod"/>
            </a:pPr>
            <a:r>
              <a:rPr lang="en-GB" sz="1800" b="0" i="0" dirty="0">
                <a:solidFill>
                  <a:srgbClr val="222222"/>
                </a:solidFill>
                <a:effectLst/>
                <a:highlight>
                  <a:srgbClr val="FFFFFF"/>
                </a:highlight>
                <a:latin typeface="Times New Roman" panose="02020603050405020304" pitchFamily="18" charset="0"/>
                <a:cs typeface="Times New Roman" panose="02020603050405020304" pitchFamily="18" charset="0"/>
              </a:rPr>
              <a:t>TCP port number</a:t>
            </a:r>
          </a:p>
          <a:p>
            <a:pPr marL="342900" indent="57150" algn="just" fontAlgn="base">
              <a:buFont typeface="+mj-lt"/>
              <a:buAutoNum type="arabicPeriod"/>
            </a:pPr>
            <a:r>
              <a:rPr lang="en-GB" sz="1800" b="0" i="0" dirty="0">
                <a:solidFill>
                  <a:srgbClr val="222222"/>
                </a:solidFill>
                <a:effectLst/>
                <a:highlight>
                  <a:srgbClr val="FFFFFF"/>
                </a:highlight>
                <a:latin typeface="Times New Roman" panose="02020603050405020304" pitchFamily="18" charset="0"/>
                <a:cs typeface="Times New Roman" panose="02020603050405020304" pitchFamily="18" charset="0"/>
              </a:rPr>
              <a:t>UDP port number</a:t>
            </a:r>
          </a:p>
          <a:p>
            <a:pPr algn="just" fontAlgn="base"/>
            <a:r>
              <a:rPr lang="en-GB" sz="1800" b="1" i="0" dirty="0">
                <a:solidFill>
                  <a:srgbClr val="222222"/>
                </a:solidFill>
                <a:effectLst/>
                <a:highlight>
                  <a:srgbClr val="FFFFFF"/>
                </a:highlight>
                <a:latin typeface="Times New Roman" panose="02020603050405020304" pitchFamily="18" charset="0"/>
                <a:cs typeface="Times New Roman" panose="02020603050405020304" pitchFamily="18" charset="0"/>
              </a:rPr>
              <a:t>What attribute of a NIC would place it at the data link layer of the OSI model?</a:t>
            </a:r>
            <a:endParaRPr lang="en-GB" sz="1800" b="0" i="0" dirty="0">
              <a:solidFill>
                <a:srgbClr val="222222"/>
              </a:solidFill>
              <a:effectLst/>
              <a:highlight>
                <a:srgbClr val="FFFFFF"/>
              </a:highlight>
              <a:latin typeface="Times New Roman" panose="02020603050405020304" pitchFamily="18" charset="0"/>
              <a:cs typeface="Times New Roman" panose="02020603050405020304" pitchFamily="18" charset="0"/>
            </a:endParaRPr>
          </a:p>
          <a:p>
            <a:pPr marL="342900" algn="just" fontAlgn="base">
              <a:buFont typeface="+mj-lt"/>
              <a:buAutoNum type="arabicPeriod"/>
            </a:pPr>
            <a:r>
              <a:rPr lang="en-GB" sz="1800" b="0" i="0" dirty="0">
                <a:solidFill>
                  <a:schemeClr val="tx1"/>
                </a:solidFill>
                <a:effectLst/>
                <a:highlight>
                  <a:srgbClr val="FFFFFF"/>
                </a:highlight>
                <a:latin typeface="Times New Roman" panose="02020603050405020304" pitchFamily="18" charset="0"/>
                <a:cs typeface="Times New Roman" panose="02020603050405020304" pitchFamily="18" charset="0"/>
              </a:rPr>
              <a:t>attached Ethernet cable</a:t>
            </a:r>
          </a:p>
          <a:p>
            <a:pPr marL="342900" algn="just" fontAlgn="base">
              <a:buFont typeface="+mj-lt"/>
              <a:buAutoNum type="arabicPeriod"/>
            </a:pPr>
            <a:r>
              <a:rPr lang="en-GB" sz="1800" b="0" i="0" dirty="0">
                <a:solidFill>
                  <a:schemeClr val="tx1"/>
                </a:solidFill>
                <a:effectLst/>
                <a:highlight>
                  <a:srgbClr val="FFFFFF"/>
                </a:highlight>
                <a:latin typeface="Times New Roman" panose="02020603050405020304" pitchFamily="18" charset="0"/>
                <a:cs typeface="Times New Roman" panose="02020603050405020304" pitchFamily="18" charset="0"/>
              </a:rPr>
              <a:t>IP address</a:t>
            </a:r>
          </a:p>
          <a:p>
            <a:pPr marL="342900" algn="just" fontAlgn="base">
              <a:buFont typeface="+mj-lt"/>
              <a:buAutoNum type="arabicPeriod"/>
            </a:pPr>
            <a:r>
              <a:rPr lang="en-GB" sz="1800" b="0" i="0" dirty="0">
                <a:solidFill>
                  <a:schemeClr val="tx1"/>
                </a:solidFill>
                <a:effectLst/>
                <a:highlight>
                  <a:srgbClr val="FFFFFF"/>
                </a:highlight>
                <a:latin typeface="Times New Roman" panose="02020603050405020304" pitchFamily="18" charset="0"/>
                <a:cs typeface="Times New Roman" panose="02020603050405020304" pitchFamily="18" charset="0"/>
              </a:rPr>
              <a:t>MAC address</a:t>
            </a:r>
          </a:p>
          <a:p>
            <a:pPr marL="342900" algn="just" fontAlgn="base">
              <a:buFont typeface="+mj-lt"/>
              <a:buAutoNum type="arabicPeriod"/>
            </a:pPr>
            <a:r>
              <a:rPr lang="en-GB" sz="1800" b="0" i="0" dirty="0">
                <a:solidFill>
                  <a:schemeClr val="tx1"/>
                </a:solidFill>
                <a:effectLst/>
                <a:highlight>
                  <a:srgbClr val="FFFFFF"/>
                </a:highlight>
                <a:latin typeface="Times New Roman" panose="02020603050405020304" pitchFamily="18" charset="0"/>
                <a:cs typeface="Times New Roman" panose="02020603050405020304" pitchFamily="18" charset="0"/>
              </a:rPr>
              <a:t>RJ-45 port</a:t>
            </a:r>
          </a:p>
          <a:p>
            <a:pPr marL="342900" algn="just" fontAlgn="base">
              <a:buFont typeface="+mj-lt"/>
              <a:buAutoNum type="arabicPeriod"/>
            </a:pPr>
            <a:r>
              <a:rPr lang="en-GB" sz="1800" b="0" i="0" dirty="0">
                <a:solidFill>
                  <a:schemeClr val="tx1"/>
                </a:solidFill>
                <a:effectLst/>
                <a:highlight>
                  <a:srgbClr val="FFFFFF"/>
                </a:highlight>
                <a:latin typeface="Times New Roman" panose="02020603050405020304" pitchFamily="18" charset="0"/>
                <a:cs typeface="Times New Roman" panose="02020603050405020304" pitchFamily="18" charset="0"/>
              </a:rPr>
              <a:t>TCP/IP protocol stack</a:t>
            </a:r>
          </a:p>
          <a:p>
            <a:pPr algn="just" fontAlgn="base"/>
            <a:r>
              <a:rPr lang="en-GB" sz="1800" b="1" i="0" dirty="0">
                <a:solidFill>
                  <a:srgbClr val="222222"/>
                </a:solidFill>
                <a:effectLst/>
                <a:highlight>
                  <a:srgbClr val="FFFFFF"/>
                </a:highlight>
                <a:latin typeface="Times New Roman" panose="02020603050405020304" pitchFamily="18" charset="0"/>
                <a:cs typeface="Times New Roman" panose="02020603050405020304" pitchFamily="18" charset="0"/>
              </a:rPr>
              <a:t>A technician has been asked to develop a physical topology for a network that provides a high level of redundancy. Which physical topology requires that every node is attached to every other node on the network?</a:t>
            </a:r>
          </a:p>
          <a:p>
            <a:pPr marL="342900" algn="just" fontAlgn="base">
              <a:buFont typeface="+mj-lt"/>
              <a:buAutoNum type="arabicPeriod"/>
            </a:pPr>
            <a:r>
              <a:rPr lang="en-GB" sz="1800" i="0" dirty="0">
                <a:solidFill>
                  <a:schemeClr val="tx1"/>
                </a:solidFill>
                <a:effectLst/>
                <a:highlight>
                  <a:srgbClr val="FFFFFF"/>
                </a:highlight>
                <a:latin typeface="Times New Roman" panose="02020603050405020304" pitchFamily="18" charset="0"/>
                <a:cs typeface="Times New Roman" panose="02020603050405020304" pitchFamily="18" charset="0"/>
              </a:rPr>
              <a:t>bus</a:t>
            </a:r>
          </a:p>
          <a:p>
            <a:pPr marL="342900" algn="just" fontAlgn="base">
              <a:buFont typeface="+mj-lt"/>
              <a:buAutoNum type="arabicPeriod"/>
            </a:pPr>
            <a:r>
              <a:rPr lang="en-GB" sz="1800" i="0" dirty="0">
                <a:solidFill>
                  <a:schemeClr val="tx1"/>
                </a:solidFill>
                <a:effectLst/>
                <a:highlight>
                  <a:srgbClr val="FFFFFF"/>
                </a:highlight>
                <a:latin typeface="Times New Roman" panose="02020603050405020304" pitchFamily="18" charset="0"/>
                <a:cs typeface="Times New Roman" panose="02020603050405020304" pitchFamily="18" charset="0"/>
              </a:rPr>
              <a:t>star</a:t>
            </a:r>
          </a:p>
          <a:p>
            <a:pPr marL="342900" algn="just" fontAlgn="base">
              <a:buFont typeface="+mj-lt"/>
              <a:buAutoNum type="arabicPeriod"/>
            </a:pPr>
            <a:r>
              <a:rPr lang="en-GB" sz="1800" i="0" dirty="0">
                <a:solidFill>
                  <a:schemeClr val="tx1"/>
                </a:solidFill>
                <a:effectLst/>
                <a:highlight>
                  <a:srgbClr val="FFFFFF"/>
                </a:highlight>
                <a:latin typeface="Times New Roman" panose="02020603050405020304" pitchFamily="18" charset="0"/>
                <a:cs typeface="Times New Roman" panose="02020603050405020304" pitchFamily="18" charset="0"/>
              </a:rPr>
              <a:t>hierarchical</a:t>
            </a:r>
          </a:p>
          <a:p>
            <a:pPr marL="342900" algn="just" fontAlgn="base">
              <a:buFont typeface="+mj-lt"/>
              <a:buAutoNum type="arabicPeriod"/>
            </a:pPr>
            <a:r>
              <a:rPr lang="en-GB" sz="1800" i="0" dirty="0">
                <a:solidFill>
                  <a:schemeClr val="tx1"/>
                </a:solidFill>
                <a:effectLst/>
                <a:highlight>
                  <a:srgbClr val="FFFFFF"/>
                </a:highlight>
                <a:latin typeface="Times New Roman" panose="02020603050405020304" pitchFamily="18" charset="0"/>
                <a:cs typeface="Times New Roman" panose="02020603050405020304" pitchFamily="18" charset="0"/>
              </a:rPr>
              <a:t>mesh</a:t>
            </a:r>
          </a:p>
          <a:p>
            <a:pPr marL="342900" algn="just" fontAlgn="base">
              <a:buFont typeface="+mj-lt"/>
              <a:buAutoNum type="arabicPeriod"/>
            </a:pPr>
            <a:r>
              <a:rPr lang="en-GB" sz="1800" i="0" dirty="0">
                <a:solidFill>
                  <a:schemeClr val="tx1"/>
                </a:solidFill>
                <a:effectLst/>
                <a:highlight>
                  <a:srgbClr val="FFFFFF"/>
                </a:highlight>
                <a:latin typeface="Times New Roman" panose="02020603050405020304" pitchFamily="18" charset="0"/>
                <a:cs typeface="Times New Roman" panose="02020603050405020304" pitchFamily="18" charset="0"/>
              </a:rPr>
              <a:t>ring</a:t>
            </a:r>
          </a:p>
          <a:p>
            <a:pPr marL="342900" algn="just" fontAlgn="base">
              <a:buFont typeface="+mj-lt"/>
              <a:buAutoNum type="arabicPeriod"/>
            </a:pPr>
            <a:endParaRPr lang="en-GB" sz="1800" b="0" i="0" dirty="0">
              <a:solidFill>
                <a:schemeClr val="tx1"/>
              </a:solidFill>
              <a:effectLst/>
              <a:highlight>
                <a:srgbClr val="FFFFFF"/>
              </a:highlight>
              <a:latin typeface="Times New Roman" panose="02020603050405020304" pitchFamily="18" charset="0"/>
              <a:cs typeface="Times New Roman" panose="02020603050405020304" pitchFamily="18" charset="0"/>
            </a:endParaRPr>
          </a:p>
          <a:p>
            <a:pPr marL="342900" algn="just" fontAlgn="base"/>
            <a:endParaRPr lang="en-GB" sz="1800" b="0" i="0" dirty="0">
              <a:solidFill>
                <a:srgbClr val="222222"/>
              </a:solidFill>
              <a:effectLst/>
              <a:highlight>
                <a:srgbClr val="FFFFFF"/>
              </a:highlight>
              <a:latin typeface="Times New Roman" panose="02020603050405020304" pitchFamily="18" charset="0"/>
              <a:cs typeface="Times New Roman" panose="02020603050405020304" pitchFamily="18" charset="0"/>
            </a:endParaRPr>
          </a:p>
        </p:txBody>
      </p:sp>
      <p:sp>
        <p:nvSpPr>
          <p:cNvPr id="4" name="Text Box 13">
            <a:extLst>
              <a:ext uri="{FF2B5EF4-FFF2-40B4-BE49-F238E27FC236}">
                <a16:creationId xmlns:a16="http://schemas.microsoft.com/office/drawing/2014/main" id="{5F94666A-C03D-C1CC-6382-02049C530D59}"/>
              </a:ext>
            </a:extLst>
          </p:cNvPr>
          <p:cNvSpPr txBox="1">
            <a:spLocks noChangeArrowheads="1"/>
          </p:cNvSpPr>
          <p:nvPr/>
        </p:nvSpPr>
        <p:spPr bwMode="auto">
          <a:xfrm>
            <a:off x="224319" y="154379"/>
            <a:ext cx="493757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dirty="0">
                <a:latin typeface="Times New Roman" pitchFamily="18" charset="0"/>
              </a:rPr>
              <a:t>Multiple Choice Questions </a:t>
            </a:r>
          </a:p>
        </p:txBody>
      </p:sp>
    </p:spTree>
    <p:extLst>
      <p:ext uri="{BB962C8B-B14F-4D97-AF65-F5344CB8AC3E}">
        <p14:creationId xmlns:p14="http://schemas.microsoft.com/office/powerpoint/2010/main" val="8737224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F66C122-5A27-8383-47A8-634CF30682D8}"/>
              </a:ext>
            </a:extLst>
          </p:cNvPr>
          <p:cNvSpPr txBox="1"/>
          <p:nvPr/>
        </p:nvSpPr>
        <p:spPr>
          <a:xfrm>
            <a:off x="537210" y="1069449"/>
            <a:ext cx="8023860" cy="5355312"/>
          </a:xfrm>
          <a:prstGeom prst="rect">
            <a:avLst/>
          </a:prstGeom>
          <a:noFill/>
        </p:spPr>
        <p:txBody>
          <a:bodyPr wrap="square">
            <a:spAutoFit/>
          </a:bodyPr>
          <a:lstStyle/>
          <a:p>
            <a:pPr algn="just" fontAlgn="base"/>
            <a:r>
              <a:rPr lang="en-GB" sz="1800" b="1" i="0" dirty="0">
                <a:solidFill>
                  <a:srgbClr val="222222"/>
                </a:solidFill>
                <a:effectLst/>
                <a:highlight>
                  <a:srgbClr val="FFFFFF"/>
                </a:highlight>
                <a:latin typeface="Times New Roman" panose="02020603050405020304" pitchFamily="18" charset="0"/>
                <a:cs typeface="Times New Roman" panose="02020603050405020304" pitchFamily="18" charset="0"/>
              </a:rPr>
              <a:t>Which two engineering organizations define open standards and protocols that apply to the data link layer? (Choose two.)</a:t>
            </a:r>
            <a:endParaRPr lang="en-GB" sz="1800" b="0" i="0" dirty="0">
              <a:solidFill>
                <a:srgbClr val="222222"/>
              </a:solidFill>
              <a:effectLst/>
              <a:highlight>
                <a:srgbClr val="FFFFFF"/>
              </a:highlight>
              <a:latin typeface="Times New Roman" panose="02020603050405020304" pitchFamily="18" charset="0"/>
              <a:cs typeface="Times New Roman" panose="02020603050405020304" pitchFamily="18" charset="0"/>
            </a:endParaRPr>
          </a:p>
          <a:p>
            <a:pPr marL="342900" algn="just" fontAlgn="base">
              <a:buFont typeface="+mj-lt"/>
              <a:buAutoNum type="arabicPeriod"/>
            </a:pPr>
            <a:r>
              <a:rPr lang="en-GB" sz="1800" b="0" i="0" dirty="0">
                <a:solidFill>
                  <a:schemeClr val="tx1"/>
                </a:solidFill>
                <a:effectLst/>
                <a:highlight>
                  <a:srgbClr val="FFFFFF"/>
                </a:highlight>
                <a:latin typeface="Times New Roman" panose="02020603050405020304" pitchFamily="18" charset="0"/>
                <a:cs typeface="Times New Roman" panose="02020603050405020304" pitchFamily="18" charset="0"/>
              </a:rPr>
              <a:t>International Organization for Standardization (ISO)</a:t>
            </a:r>
          </a:p>
          <a:p>
            <a:pPr marL="342900" algn="just" fontAlgn="base">
              <a:buFont typeface="+mj-lt"/>
              <a:buAutoNum type="arabicPeriod"/>
            </a:pPr>
            <a:r>
              <a:rPr lang="en-GB" sz="1800" b="0" i="0" dirty="0">
                <a:solidFill>
                  <a:schemeClr val="tx1"/>
                </a:solidFill>
                <a:effectLst/>
                <a:highlight>
                  <a:srgbClr val="FFFFFF"/>
                </a:highlight>
                <a:latin typeface="Times New Roman" panose="02020603050405020304" pitchFamily="18" charset="0"/>
                <a:cs typeface="Times New Roman" panose="02020603050405020304" pitchFamily="18" charset="0"/>
              </a:rPr>
              <a:t>Internet Assigned Numbers Authority (IANA)</a:t>
            </a:r>
          </a:p>
          <a:p>
            <a:pPr marL="342900" algn="just" fontAlgn="base">
              <a:buFont typeface="+mj-lt"/>
              <a:buAutoNum type="arabicPeriod"/>
            </a:pPr>
            <a:r>
              <a:rPr lang="en-GB" sz="1800" b="0" i="0" dirty="0">
                <a:solidFill>
                  <a:schemeClr val="tx1"/>
                </a:solidFill>
                <a:effectLst/>
                <a:highlight>
                  <a:srgbClr val="FFFFFF"/>
                </a:highlight>
                <a:latin typeface="Times New Roman" panose="02020603050405020304" pitchFamily="18" charset="0"/>
                <a:cs typeface="Times New Roman" panose="02020603050405020304" pitchFamily="18" charset="0"/>
              </a:rPr>
              <a:t>International Telecommunication Union (ITU)</a:t>
            </a:r>
          </a:p>
          <a:p>
            <a:pPr marL="342900" algn="just" fontAlgn="base">
              <a:buFont typeface="+mj-lt"/>
              <a:buAutoNum type="arabicPeriod"/>
            </a:pPr>
            <a:r>
              <a:rPr lang="en-GB" sz="1800" b="0" i="0" dirty="0">
                <a:solidFill>
                  <a:schemeClr val="tx1"/>
                </a:solidFill>
                <a:effectLst/>
                <a:highlight>
                  <a:srgbClr val="FFFFFF"/>
                </a:highlight>
                <a:latin typeface="Times New Roman" panose="02020603050405020304" pitchFamily="18" charset="0"/>
                <a:cs typeface="Times New Roman" panose="02020603050405020304" pitchFamily="18" charset="0"/>
              </a:rPr>
              <a:t>Electronic Industries Alliance (EIA)</a:t>
            </a:r>
          </a:p>
          <a:p>
            <a:pPr marL="342900" algn="just" fontAlgn="base">
              <a:buFont typeface="+mj-lt"/>
              <a:buAutoNum type="arabicPeriod"/>
            </a:pPr>
            <a:r>
              <a:rPr lang="en-GB" sz="1800" b="0" i="0" dirty="0">
                <a:solidFill>
                  <a:schemeClr val="tx1"/>
                </a:solidFill>
                <a:effectLst/>
                <a:highlight>
                  <a:srgbClr val="FFFFFF"/>
                </a:highlight>
                <a:latin typeface="Times New Roman" panose="02020603050405020304" pitchFamily="18" charset="0"/>
                <a:cs typeface="Times New Roman" panose="02020603050405020304" pitchFamily="18" charset="0"/>
              </a:rPr>
              <a:t>Internet Society (ISOC)</a:t>
            </a:r>
          </a:p>
          <a:p>
            <a:pPr algn="just" fontAlgn="base"/>
            <a:r>
              <a:rPr lang="en-GB" sz="1800" b="1" i="0" dirty="0">
                <a:solidFill>
                  <a:schemeClr val="tx1"/>
                </a:solidFill>
                <a:effectLst/>
                <a:highlight>
                  <a:srgbClr val="FFFFFF"/>
                </a:highlight>
                <a:latin typeface="Times New Roman" panose="02020603050405020304" pitchFamily="18" charset="0"/>
                <a:cs typeface="Times New Roman" panose="02020603050405020304" pitchFamily="18" charset="0"/>
              </a:rPr>
              <a:t>What is true concerning physical and logical topologies?</a:t>
            </a:r>
            <a:endParaRPr lang="en-GB" sz="1800" b="0" i="0" dirty="0">
              <a:solidFill>
                <a:schemeClr val="tx1"/>
              </a:solidFill>
              <a:effectLst/>
              <a:highlight>
                <a:srgbClr val="FFFFFF"/>
              </a:highlight>
              <a:latin typeface="Times New Roman" panose="02020603050405020304" pitchFamily="18" charset="0"/>
              <a:cs typeface="Times New Roman" panose="02020603050405020304" pitchFamily="18" charset="0"/>
            </a:endParaRPr>
          </a:p>
          <a:p>
            <a:pPr marL="342900" algn="just" fontAlgn="base">
              <a:buFont typeface="+mj-lt"/>
              <a:buAutoNum type="arabicPeriod"/>
            </a:pPr>
            <a:r>
              <a:rPr lang="en-GB" sz="1800" i="0" dirty="0">
                <a:solidFill>
                  <a:schemeClr val="tx1"/>
                </a:solidFill>
                <a:effectLst/>
                <a:highlight>
                  <a:srgbClr val="FFFFFF"/>
                </a:highlight>
                <a:latin typeface="Times New Roman" panose="02020603050405020304" pitchFamily="18" charset="0"/>
                <a:cs typeface="Times New Roman" panose="02020603050405020304" pitchFamily="18" charset="0"/>
              </a:rPr>
              <a:t>Physical topologies are concerned with how a network transfers frames.</a:t>
            </a:r>
          </a:p>
          <a:p>
            <a:pPr marL="342900" algn="just" fontAlgn="base">
              <a:buFont typeface="+mj-lt"/>
              <a:buAutoNum type="arabicPeriod"/>
            </a:pPr>
            <a:r>
              <a:rPr lang="en-GB" sz="1800" i="0" dirty="0">
                <a:solidFill>
                  <a:schemeClr val="tx1"/>
                </a:solidFill>
                <a:effectLst/>
                <a:highlight>
                  <a:srgbClr val="FFFFFF"/>
                </a:highlight>
                <a:latin typeface="Times New Roman" panose="02020603050405020304" pitchFamily="18" charset="0"/>
                <a:cs typeface="Times New Roman" panose="02020603050405020304" pitchFamily="18" charset="0"/>
              </a:rPr>
              <a:t>The logical topology is always the same as the physical topology.</a:t>
            </a:r>
          </a:p>
          <a:p>
            <a:pPr marL="342900" algn="just" fontAlgn="base">
              <a:buFont typeface="+mj-lt"/>
              <a:buAutoNum type="arabicPeriod"/>
            </a:pPr>
            <a:r>
              <a:rPr lang="en-GB" sz="1800" i="0" dirty="0">
                <a:solidFill>
                  <a:schemeClr val="tx1"/>
                </a:solidFill>
                <a:effectLst/>
                <a:highlight>
                  <a:srgbClr val="FFFFFF"/>
                </a:highlight>
                <a:latin typeface="Times New Roman" panose="02020603050405020304" pitchFamily="18" charset="0"/>
                <a:cs typeface="Times New Roman" panose="02020603050405020304" pitchFamily="18" charset="0"/>
              </a:rPr>
              <a:t>Physical topologies display the IP addressing scheme of each network.</a:t>
            </a:r>
          </a:p>
          <a:p>
            <a:pPr marL="342900" algn="just" fontAlgn="base">
              <a:buFont typeface="+mj-lt"/>
              <a:buAutoNum type="arabicPeriod"/>
            </a:pPr>
            <a:r>
              <a:rPr lang="en-GB" sz="1800" i="0" dirty="0">
                <a:solidFill>
                  <a:schemeClr val="tx1"/>
                </a:solidFill>
                <a:effectLst/>
                <a:highlight>
                  <a:srgbClr val="FFFFFF"/>
                </a:highlight>
                <a:latin typeface="Times New Roman" panose="02020603050405020304" pitchFamily="18" charset="0"/>
                <a:cs typeface="Times New Roman" panose="02020603050405020304" pitchFamily="18" charset="0"/>
              </a:rPr>
              <a:t>Logical topologies refer to how a network transfers data between devices.</a:t>
            </a:r>
          </a:p>
          <a:p>
            <a:pPr algn="just" fontAlgn="base"/>
            <a:r>
              <a:rPr lang="en-GB" sz="1800" b="1" i="0" dirty="0">
                <a:solidFill>
                  <a:srgbClr val="222222"/>
                </a:solidFill>
                <a:effectLst/>
                <a:highlight>
                  <a:srgbClr val="FFFFFF"/>
                </a:highlight>
                <a:latin typeface="Times New Roman" panose="02020603050405020304" pitchFamily="18" charset="0"/>
                <a:cs typeface="Times New Roman" panose="02020603050405020304" pitchFamily="18" charset="0"/>
              </a:rPr>
              <a:t>What method is used to manage contention-based access on a wireless network?</a:t>
            </a:r>
            <a:endParaRPr lang="en-GB" sz="1800" b="0" i="0" dirty="0">
              <a:solidFill>
                <a:srgbClr val="222222"/>
              </a:solidFill>
              <a:effectLst/>
              <a:highlight>
                <a:srgbClr val="FFFFFF"/>
              </a:highlight>
              <a:latin typeface="Times New Roman" panose="02020603050405020304" pitchFamily="18" charset="0"/>
              <a:cs typeface="Times New Roman" panose="02020603050405020304" pitchFamily="18" charset="0"/>
            </a:endParaRPr>
          </a:p>
          <a:p>
            <a:pPr marL="457200" indent="-57150" algn="just" fontAlgn="base">
              <a:buFont typeface="+mj-lt"/>
              <a:buAutoNum type="arabicPeriod"/>
            </a:pPr>
            <a:r>
              <a:rPr lang="en-GB" sz="1800" b="0" i="0" dirty="0">
                <a:solidFill>
                  <a:schemeClr val="tx1"/>
                </a:solidFill>
                <a:effectLst/>
                <a:highlight>
                  <a:srgbClr val="FFFFFF"/>
                </a:highlight>
                <a:latin typeface="Times New Roman" panose="02020603050405020304" pitchFamily="18" charset="0"/>
                <a:cs typeface="Times New Roman" panose="02020603050405020304" pitchFamily="18" charset="0"/>
              </a:rPr>
              <a:t>token passing</a:t>
            </a:r>
          </a:p>
          <a:p>
            <a:pPr marL="457200" indent="-57150" algn="just" fontAlgn="base">
              <a:buFont typeface="+mj-lt"/>
              <a:buAutoNum type="arabicPeriod"/>
            </a:pPr>
            <a:r>
              <a:rPr lang="en-GB" sz="1800" b="0" i="0" dirty="0">
                <a:solidFill>
                  <a:schemeClr val="tx1"/>
                </a:solidFill>
                <a:effectLst/>
                <a:highlight>
                  <a:srgbClr val="FFFFFF"/>
                </a:highlight>
                <a:latin typeface="Times New Roman" panose="02020603050405020304" pitchFamily="18" charset="0"/>
                <a:cs typeface="Times New Roman" panose="02020603050405020304" pitchFamily="18" charset="0"/>
              </a:rPr>
              <a:t>CSMA/CA</a:t>
            </a:r>
          </a:p>
          <a:p>
            <a:pPr marL="457200" indent="-57150" algn="just" fontAlgn="base">
              <a:buFont typeface="+mj-lt"/>
              <a:buAutoNum type="arabicPeriod"/>
            </a:pPr>
            <a:r>
              <a:rPr lang="en-GB" sz="1800" b="0" i="0" dirty="0">
                <a:solidFill>
                  <a:schemeClr val="tx1"/>
                </a:solidFill>
                <a:effectLst/>
                <a:highlight>
                  <a:srgbClr val="FFFFFF"/>
                </a:highlight>
                <a:latin typeface="Times New Roman" panose="02020603050405020304" pitchFamily="18" charset="0"/>
                <a:cs typeface="Times New Roman" panose="02020603050405020304" pitchFamily="18" charset="0"/>
              </a:rPr>
              <a:t>priority ordering</a:t>
            </a:r>
          </a:p>
          <a:p>
            <a:pPr marL="457200" indent="-57150" algn="just" fontAlgn="base">
              <a:buFont typeface="+mj-lt"/>
              <a:buAutoNum type="arabicPeriod"/>
            </a:pPr>
            <a:r>
              <a:rPr lang="en-GB" sz="1800" b="0" i="0" dirty="0">
                <a:solidFill>
                  <a:schemeClr val="tx1"/>
                </a:solidFill>
                <a:effectLst/>
                <a:highlight>
                  <a:srgbClr val="FFFFFF"/>
                </a:highlight>
                <a:latin typeface="Times New Roman" panose="02020603050405020304" pitchFamily="18" charset="0"/>
                <a:cs typeface="Times New Roman" panose="02020603050405020304" pitchFamily="18" charset="0"/>
              </a:rPr>
              <a:t>CSMA/CD</a:t>
            </a:r>
          </a:p>
          <a:p>
            <a:pPr marL="342900" algn="just" fontAlgn="base">
              <a:buFont typeface="+mj-lt"/>
              <a:buAutoNum type="arabicPeriod"/>
            </a:pPr>
            <a:endParaRPr lang="en-GB" sz="1800" i="0" dirty="0">
              <a:solidFill>
                <a:schemeClr val="tx1"/>
              </a:solidFill>
              <a:effectLst/>
              <a:highlight>
                <a:srgbClr val="FFFFFF"/>
              </a:highlight>
              <a:latin typeface="Times New Roman" panose="02020603050405020304" pitchFamily="18" charset="0"/>
              <a:cs typeface="Times New Roman" panose="02020603050405020304" pitchFamily="18" charset="0"/>
            </a:endParaRPr>
          </a:p>
          <a:p>
            <a:pPr marL="342900" algn="just" fontAlgn="base">
              <a:buFont typeface="+mj-lt"/>
              <a:buAutoNum type="arabicPeriod"/>
            </a:pPr>
            <a:endParaRPr lang="en-GB" sz="1800" b="0" i="0" dirty="0">
              <a:solidFill>
                <a:schemeClr val="tx1"/>
              </a:solidFill>
              <a:effectLst/>
              <a:highlight>
                <a:srgbClr val="FFFFFF"/>
              </a:highlight>
              <a:latin typeface="Times New Roman" panose="02020603050405020304" pitchFamily="18" charset="0"/>
              <a:cs typeface="Times New Roman" panose="02020603050405020304" pitchFamily="18" charset="0"/>
            </a:endParaRPr>
          </a:p>
        </p:txBody>
      </p:sp>
      <p:sp>
        <p:nvSpPr>
          <p:cNvPr id="2" name="Text Box 13">
            <a:extLst>
              <a:ext uri="{FF2B5EF4-FFF2-40B4-BE49-F238E27FC236}">
                <a16:creationId xmlns:a16="http://schemas.microsoft.com/office/drawing/2014/main" id="{0CCEBA91-14D8-88E9-91B0-1591CA6C500B}"/>
              </a:ext>
            </a:extLst>
          </p:cNvPr>
          <p:cNvSpPr txBox="1">
            <a:spLocks noChangeArrowheads="1"/>
          </p:cNvSpPr>
          <p:nvPr/>
        </p:nvSpPr>
        <p:spPr bwMode="auto">
          <a:xfrm>
            <a:off x="224319" y="154379"/>
            <a:ext cx="493757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dirty="0">
                <a:latin typeface="Times New Roman" pitchFamily="18" charset="0"/>
              </a:rPr>
              <a:t>Multiple Choice Questions </a:t>
            </a:r>
          </a:p>
        </p:txBody>
      </p:sp>
    </p:spTree>
    <p:extLst>
      <p:ext uri="{BB962C8B-B14F-4D97-AF65-F5344CB8AC3E}">
        <p14:creationId xmlns:p14="http://schemas.microsoft.com/office/powerpoint/2010/main" val="17371559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6CB00-1F99-447D-8080-4959211704A4}"/>
              </a:ext>
            </a:extLst>
          </p:cNvPr>
          <p:cNvSpPr>
            <a:spLocks noGrp="1"/>
          </p:cNvSpPr>
          <p:nvPr>
            <p:ph type="title"/>
          </p:nvPr>
        </p:nvSpPr>
        <p:spPr>
          <a:xfrm>
            <a:off x="0" y="95003"/>
            <a:ext cx="4411384" cy="914040"/>
          </a:xfrm>
        </p:spPr>
        <p:txBody>
          <a:bodyPr/>
          <a:lstStyle/>
          <a:p>
            <a:r>
              <a:rPr lang="en-US" sz="3200" b="1" dirty="0"/>
              <a:t>Practice Questions</a:t>
            </a:r>
            <a:endParaRPr lang="en-IN" sz="3200" b="1" dirty="0"/>
          </a:p>
        </p:txBody>
      </p:sp>
      <p:sp>
        <p:nvSpPr>
          <p:cNvPr id="3" name="Text Placeholder 2">
            <a:extLst>
              <a:ext uri="{FF2B5EF4-FFF2-40B4-BE49-F238E27FC236}">
                <a16:creationId xmlns:a16="http://schemas.microsoft.com/office/drawing/2014/main" id="{A9E60C8C-BD72-4F7D-996B-A9CD8853A3C7}"/>
              </a:ext>
            </a:extLst>
          </p:cNvPr>
          <p:cNvSpPr>
            <a:spLocks noGrp="1"/>
          </p:cNvSpPr>
          <p:nvPr>
            <p:ph type="body" idx="1"/>
          </p:nvPr>
        </p:nvSpPr>
        <p:spPr>
          <a:xfrm>
            <a:off x="728220" y="1530810"/>
            <a:ext cx="7687559" cy="2753759"/>
          </a:xfrm>
        </p:spPr>
        <p:txBody>
          <a:bodyPr>
            <a:normAutofit/>
          </a:bodyPr>
          <a:lstStyle/>
          <a:p>
            <a:pPr algn="just"/>
            <a:r>
              <a:rPr lang="en-IN" sz="1800" dirty="0">
                <a:latin typeface="Times New Roman" pitchFamily="18" charset="0"/>
                <a:cs typeface="Times New Roman" pitchFamily="18" charset="0"/>
                <a:hlinkClick r:id="rId2"/>
              </a:rPr>
              <a:t>https://www.netacad.com/portal/learning</a:t>
            </a:r>
          </a:p>
          <a:p>
            <a:pPr algn="just"/>
            <a:r>
              <a:rPr lang="en-IN" sz="1800" dirty="0">
                <a:latin typeface="Times New Roman" pitchFamily="18" charset="0"/>
                <a:cs typeface="Times New Roman" pitchFamily="18" charset="0"/>
                <a:hlinkClick r:id="rId2"/>
              </a:rPr>
              <a:t>https://pinoybix.org/2017/07/mcq-in-network-layer-internet-protocol-forouzan.html</a:t>
            </a:r>
            <a:endParaRPr lang="en-IN" sz="1800" dirty="0">
              <a:latin typeface="Times New Roman" pitchFamily="18" charset="0"/>
              <a:cs typeface="Times New Roman" pitchFamily="18" charset="0"/>
            </a:endParaRPr>
          </a:p>
          <a:p>
            <a:pPr algn="just"/>
            <a:r>
              <a:rPr lang="en-IN" sz="1800" dirty="0">
                <a:latin typeface="Times New Roman" pitchFamily="18" charset="0"/>
                <a:cs typeface="Times New Roman" pitchFamily="18" charset="0"/>
                <a:hlinkClick r:id="rId3"/>
              </a:rPr>
              <a:t>https://edurev.in/course/quiz/attempt/-1_Test-Ipv4--IP-Packet/0decdb37-7206-4824-afdd-d47013a5c4cd</a:t>
            </a:r>
            <a:endParaRPr lang="en-IN" sz="1800" dirty="0">
              <a:latin typeface="Times New Roman" pitchFamily="18" charset="0"/>
              <a:cs typeface="Times New Roman" pitchFamily="18" charset="0"/>
            </a:endParaRPr>
          </a:p>
          <a:p>
            <a:pPr algn="just"/>
            <a:endParaRPr lang="en-IN" sz="1800" dirty="0"/>
          </a:p>
        </p:txBody>
      </p:sp>
    </p:spTree>
    <p:extLst>
      <p:ext uri="{BB962C8B-B14F-4D97-AF65-F5344CB8AC3E}">
        <p14:creationId xmlns:p14="http://schemas.microsoft.com/office/powerpoint/2010/main" val="22598834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27"/>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2800"/>
              <a:buFont typeface="Times New Roman"/>
              <a:buNone/>
            </a:pPr>
            <a:endParaRPr/>
          </a:p>
        </p:txBody>
      </p:sp>
      <p:pic>
        <p:nvPicPr>
          <p:cNvPr id="504" name="Google Shape;504;p27" descr="See the source image"/>
          <p:cNvPicPr preferRelativeResize="0"/>
          <p:nvPr/>
        </p:nvPicPr>
        <p:blipFill rotWithShape="1">
          <a:blip r:embed="rId3">
            <a:alphaModFix/>
          </a:blip>
          <a:srcRect/>
          <a:stretch/>
        </p:blipFill>
        <p:spPr>
          <a:xfrm>
            <a:off x="0" y="163513"/>
            <a:ext cx="9144000" cy="6530975"/>
          </a:xfrm>
          <a:prstGeom prst="rect">
            <a:avLst/>
          </a:prstGeom>
          <a:noFill/>
          <a:ln>
            <a:noFill/>
          </a:ln>
        </p:spPr>
      </p:pic>
    </p:spTree>
    <p:extLst>
      <p:ext uri="{BB962C8B-B14F-4D97-AF65-F5344CB8AC3E}">
        <p14:creationId xmlns:p14="http://schemas.microsoft.com/office/powerpoint/2010/main" val="2140035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114" name="Google Shape;114;p42"/>
          <p:cNvPicPr preferRelativeResize="0"/>
          <p:nvPr/>
        </p:nvPicPr>
        <p:blipFill rotWithShape="1">
          <a:blip r:embed="rId3">
            <a:alphaModFix/>
          </a:blip>
          <a:srcRect/>
          <a:stretch/>
        </p:blipFill>
        <p:spPr>
          <a:xfrm>
            <a:off x="350763" y="2521857"/>
            <a:ext cx="8427357" cy="1900465"/>
          </a:xfrm>
          <a:prstGeom prst="rect">
            <a:avLst/>
          </a:prstGeom>
          <a:noFill/>
          <a:ln>
            <a:noFill/>
          </a:ln>
        </p:spPr>
      </p:pic>
      <p:sp>
        <p:nvSpPr>
          <p:cNvPr id="115" name="Google Shape;115;p42"/>
          <p:cNvSpPr/>
          <p:nvPr/>
        </p:nvSpPr>
        <p:spPr>
          <a:xfrm>
            <a:off x="350763" y="1413477"/>
            <a:ext cx="6697980" cy="365858"/>
          </a:xfrm>
          <a:prstGeom prst="rect">
            <a:avLst/>
          </a:prstGeom>
          <a:noFill/>
          <a:ln>
            <a:noFill/>
          </a:ln>
        </p:spPr>
        <p:txBody>
          <a:bodyPr spcFirstLastPara="1" wrap="square" lIns="89550" tIns="44000" rIns="89550" bIns="44000" anchor="t" anchorCtr="0">
            <a:spAutoFit/>
          </a:bodyPr>
          <a:lstStyle/>
          <a:p>
            <a:pPr marL="0" marR="0" lvl="0" indent="0" algn="l" rtl="0">
              <a:lnSpc>
                <a:spcPct val="100000"/>
              </a:lnSpc>
              <a:spcBef>
                <a:spcPts val="0"/>
              </a:spcBef>
              <a:spcAft>
                <a:spcPts val="0"/>
              </a:spcAft>
              <a:buNone/>
            </a:pPr>
            <a:r>
              <a:rPr lang="en-US" sz="1800" i="0" u="none" strike="noStrike" cap="none" dirty="0">
                <a:solidFill>
                  <a:schemeClr val="tx1"/>
                </a:solidFill>
                <a:latin typeface="Times New Roman"/>
                <a:ea typeface="Times New Roman"/>
                <a:cs typeface="Times New Roman"/>
                <a:sym typeface="Times New Roman"/>
              </a:rPr>
              <a:t>The following figure shows the Single bit error</a:t>
            </a:r>
            <a:endParaRPr sz="1800" dirty="0">
              <a:solidFill>
                <a:schemeClr val="tx1"/>
              </a:solidFill>
            </a:endParaRPr>
          </a:p>
        </p:txBody>
      </p:sp>
      <p:sp>
        <p:nvSpPr>
          <p:cNvPr id="2" name="Text Box 4">
            <a:extLst>
              <a:ext uri="{FF2B5EF4-FFF2-40B4-BE49-F238E27FC236}">
                <a16:creationId xmlns:a16="http://schemas.microsoft.com/office/drawing/2014/main" id="{48111747-EF0F-0C1C-75F0-36D5CEBCCD7C}"/>
              </a:ext>
            </a:extLst>
          </p:cNvPr>
          <p:cNvSpPr txBox="1">
            <a:spLocks noChangeArrowheads="1"/>
          </p:cNvSpPr>
          <p:nvPr/>
        </p:nvSpPr>
        <p:spPr bwMode="auto">
          <a:xfrm>
            <a:off x="3568282" y="5029024"/>
            <a:ext cx="224292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600" i="0" baseline="0" dirty="0">
                <a:solidFill>
                  <a:schemeClr val="tx1"/>
                </a:solidFill>
                <a:latin typeface="Times New Roman" panose="02020603050405020304" pitchFamily="18" charset="0"/>
                <a:cs typeface="Times New Roman" panose="02020603050405020304" pitchFamily="18" charset="0"/>
              </a:rPr>
              <a:t>Figure 1  </a:t>
            </a:r>
            <a:r>
              <a:rPr lang="en-US" sz="1600" i="0" u="none" strike="noStrike" cap="none" dirty="0">
                <a:solidFill>
                  <a:schemeClr val="tx1"/>
                </a:solidFill>
                <a:latin typeface="Times New Roman"/>
                <a:ea typeface="Times New Roman"/>
                <a:cs typeface="Times New Roman"/>
                <a:sym typeface="Times New Roman"/>
              </a:rPr>
              <a:t>Single-bit error</a:t>
            </a:r>
            <a:endParaRPr lang="en-US" sz="1600" dirty="0">
              <a:solidFill>
                <a:schemeClr val="tx1"/>
              </a:solidFill>
            </a:endParaRPr>
          </a:p>
          <a:p>
            <a:pPr algn="ctr"/>
            <a:endParaRPr lang="en-US" sz="1600" i="0" u="none" strike="noStrike" cap="none" dirty="0">
              <a:solidFill>
                <a:schemeClr val="tx1"/>
              </a:solidFill>
              <a:latin typeface="Times New Roman" pitchFamily="18" charset="0"/>
              <a:ea typeface="Arial Black"/>
              <a:cs typeface="Times New Roman" pitchFamily="18" charset="0"/>
              <a:sym typeface="Arial Black"/>
            </a:endParaRPr>
          </a:p>
          <a:p>
            <a:pPr algn="ctr"/>
            <a:endParaRPr lang="en-US" altLang="en-US" sz="1600" baseline="0" dirty="0">
              <a:solidFill>
                <a:schemeClr val="tx1"/>
              </a:solidFill>
              <a:latin typeface="Times New Roman" panose="02020603050405020304" pitchFamily="18" charset="0"/>
              <a:cs typeface="Times New Roman" panose="02020603050405020304" pitchFamily="18" charset="0"/>
            </a:endParaRPr>
          </a:p>
        </p:txBody>
      </p:sp>
      <p:sp>
        <p:nvSpPr>
          <p:cNvPr id="3" name="Google Shape;107;p3">
            <a:extLst>
              <a:ext uri="{FF2B5EF4-FFF2-40B4-BE49-F238E27FC236}">
                <a16:creationId xmlns:a16="http://schemas.microsoft.com/office/drawing/2014/main" id="{F697F3F5-871B-22E2-8A85-DD6FBE1F68CB}"/>
              </a:ext>
            </a:extLst>
          </p:cNvPr>
          <p:cNvSpPr txBox="1"/>
          <p:nvPr/>
        </p:nvSpPr>
        <p:spPr>
          <a:xfrm>
            <a:off x="251460" y="228108"/>
            <a:ext cx="5807586" cy="518091"/>
          </a:xfrm>
          <a:prstGeom prst="rect">
            <a:avLst/>
          </a:prstGeom>
          <a:noFill/>
          <a:ln>
            <a:noFill/>
          </a:ln>
        </p:spPr>
        <p:txBody>
          <a:bodyPr spcFirstLastPara="1" wrap="square" lIns="0" tIns="12700" rIns="0" bIns="0" anchor="ctr" anchorCtr="0">
            <a:spAutoFit/>
          </a:bodyPr>
          <a:lstStyle/>
          <a:p>
            <a:pPr marL="12700" marR="0" lvl="0" indent="0" algn="l" rtl="0">
              <a:lnSpc>
                <a:spcPct val="100000"/>
              </a:lnSpc>
              <a:spcBef>
                <a:spcPts val="100"/>
              </a:spcBef>
              <a:spcAft>
                <a:spcPts val="0"/>
              </a:spcAft>
              <a:buClr>
                <a:schemeClr val="dk1"/>
              </a:buClr>
              <a:buSzPts val="1800"/>
              <a:buFont typeface="Times New Roman"/>
              <a:buNone/>
            </a:pPr>
            <a:r>
              <a:rPr lang="en-US" sz="3200" b="1" i="0" u="none" strike="noStrike" cap="none" dirty="0">
                <a:solidFill>
                  <a:schemeClr val="dk1"/>
                </a:solidFill>
                <a:latin typeface="Times New Roman"/>
                <a:ea typeface="Times New Roman"/>
                <a:cs typeface="Times New Roman"/>
                <a:sym typeface="Times New Roman"/>
              </a:rPr>
              <a:t>Single Bit Error</a:t>
            </a:r>
            <a:endParaRPr sz="3200" b="1" i="0" u="none" strike="noStrike" cap="none"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044979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1"/>
          <p:cNvSpPr txBox="1">
            <a:spLocks noGrp="1"/>
          </p:cNvSpPr>
          <p:nvPr>
            <p:ph type="body" idx="1"/>
          </p:nvPr>
        </p:nvSpPr>
        <p:spPr>
          <a:xfrm>
            <a:off x="167762" y="1213349"/>
            <a:ext cx="8690488" cy="5347471"/>
          </a:xfrm>
          <a:prstGeom prst="rect">
            <a:avLst/>
          </a:prstGeom>
          <a:noFill/>
          <a:ln>
            <a:noFill/>
          </a:ln>
        </p:spPr>
        <p:txBody>
          <a:bodyPr spcFirstLastPara="1" wrap="square" lIns="0" tIns="0" rIns="0" bIns="0" anchor="t" anchorCtr="0">
            <a:normAutofit/>
          </a:bodyPr>
          <a:lstStyle/>
          <a:p>
            <a:pPr marL="514350" indent="-285750" algn="just">
              <a:lnSpc>
                <a:spcPct val="120000"/>
              </a:lnSpc>
              <a:spcBef>
                <a:spcPts val="0"/>
              </a:spcBef>
              <a:buClr>
                <a:srgbClr val="002060"/>
              </a:buClr>
              <a:buFont typeface="Wingdings" panose="05000000000000000000" pitchFamily="2" charset="2"/>
              <a:buChar char="§"/>
              <a:tabLst>
                <a:tab pos="285750" algn="l"/>
                <a:tab pos="342900" algn="l"/>
              </a:tabLst>
            </a:pPr>
            <a:r>
              <a:rPr lang="en-US" sz="1900" dirty="0">
                <a:solidFill>
                  <a:schemeClr val="tx1"/>
                </a:solidFill>
                <a:latin typeface="Times New Roman" pitchFamily="18" charset="0"/>
                <a:cs typeface="Times New Roman" pitchFamily="18" charset="0"/>
              </a:rPr>
              <a:t>Networks must be able to transfer data from one device to another with complete accuracy.</a:t>
            </a:r>
          </a:p>
          <a:p>
            <a:pPr marL="338138" lvl="0" indent="-109538" algn="just" rtl="0">
              <a:lnSpc>
                <a:spcPct val="120000"/>
              </a:lnSpc>
              <a:spcBef>
                <a:spcPts val="0"/>
              </a:spcBef>
              <a:buClrTx/>
              <a:buSzPts val="1800"/>
              <a:buFont typeface="Wingdings" panose="05000000000000000000" pitchFamily="2" charset="2"/>
              <a:buChar char="§"/>
            </a:pPr>
            <a:r>
              <a:rPr lang="en-US" sz="1900" dirty="0">
                <a:solidFill>
                  <a:schemeClr val="tx1"/>
                </a:solidFill>
                <a:latin typeface="Times New Roman" pitchFamily="18" charset="0"/>
                <a:cs typeface="Times New Roman" pitchFamily="18" charset="0"/>
              </a:rPr>
              <a:t>  Data can be corrupted during transmission.</a:t>
            </a:r>
          </a:p>
          <a:p>
            <a:pPr marL="338138" lvl="0" indent="-109538" algn="just" rtl="0">
              <a:lnSpc>
                <a:spcPct val="120000"/>
              </a:lnSpc>
              <a:spcBef>
                <a:spcPts val="0"/>
              </a:spcBef>
              <a:buClrTx/>
              <a:buSzPts val="1800"/>
              <a:buFont typeface="Wingdings" panose="05000000000000000000" pitchFamily="2" charset="2"/>
              <a:buChar char="§"/>
            </a:pPr>
            <a:r>
              <a:rPr lang="en-US" sz="1900" dirty="0">
                <a:solidFill>
                  <a:schemeClr val="tx1"/>
                </a:solidFill>
                <a:latin typeface="Times New Roman" pitchFamily="18" charset="0"/>
                <a:cs typeface="Times New Roman" pitchFamily="18" charset="0"/>
              </a:rPr>
              <a:t>  For reliable communication, errors must be detected and corrected.</a:t>
            </a:r>
          </a:p>
          <a:p>
            <a:pPr lvl="0" indent="-228600" algn="just" rtl="0">
              <a:lnSpc>
                <a:spcPct val="120000"/>
              </a:lnSpc>
              <a:spcBef>
                <a:spcPts val="0"/>
              </a:spcBef>
              <a:buClrTx/>
              <a:buSzPts val="1800"/>
              <a:buFont typeface="Wingdings" panose="05000000000000000000" pitchFamily="2" charset="2"/>
              <a:buChar char="§"/>
              <a:tabLst>
                <a:tab pos="457200" algn="l"/>
              </a:tabLst>
            </a:pPr>
            <a:r>
              <a:rPr lang="en-US" sz="1900" b="1" dirty="0">
                <a:solidFill>
                  <a:schemeClr val="tx1"/>
                </a:solidFill>
                <a:latin typeface="Times New Roman" pitchFamily="18" charset="0"/>
                <a:cs typeface="Times New Roman" pitchFamily="18" charset="0"/>
              </a:rPr>
              <a:t>E</a:t>
            </a:r>
            <a:r>
              <a:rPr lang="en-US" sz="1900" b="1" dirty="0">
                <a:solidFill>
                  <a:schemeClr val="tx1"/>
                </a:solidFill>
                <a:latin typeface="Times New Roman" pitchFamily="18" charset="0"/>
                <a:ea typeface="Georgia"/>
                <a:cs typeface="Times New Roman" pitchFamily="18" charset="0"/>
                <a:sym typeface="Georgia"/>
              </a:rPr>
              <a:t>rror detection and correction</a:t>
            </a:r>
            <a:r>
              <a:rPr lang="en-US" sz="1900" dirty="0">
                <a:solidFill>
                  <a:schemeClr val="tx1"/>
                </a:solidFill>
                <a:latin typeface="Times New Roman" pitchFamily="18" charset="0"/>
                <a:ea typeface="Georgia"/>
                <a:cs typeface="Times New Roman" pitchFamily="18" charset="0"/>
                <a:sym typeface="Georgia"/>
              </a:rPr>
              <a:t> are implemented either at the </a:t>
            </a:r>
            <a:r>
              <a:rPr lang="en-US" sz="1900" b="1" dirty="0">
                <a:solidFill>
                  <a:schemeClr val="tx1"/>
                </a:solidFill>
                <a:latin typeface="Times New Roman" pitchFamily="18" charset="0"/>
                <a:ea typeface="Georgia"/>
                <a:cs typeface="Times New Roman" pitchFamily="18" charset="0"/>
                <a:sym typeface="Georgia"/>
              </a:rPr>
              <a:t>data link layer</a:t>
            </a:r>
            <a:r>
              <a:rPr lang="en-US" sz="1900" dirty="0">
                <a:solidFill>
                  <a:schemeClr val="tx1"/>
                </a:solidFill>
                <a:latin typeface="Times New Roman" pitchFamily="18" charset="0"/>
                <a:ea typeface="Georgia"/>
                <a:cs typeface="Times New Roman" pitchFamily="18" charset="0"/>
                <a:sym typeface="Georgia"/>
              </a:rPr>
              <a:t> or the  </a:t>
            </a:r>
            <a:r>
              <a:rPr lang="en-US" sz="1900" b="1" dirty="0">
                <a:solidFill>
                  <a:schemeClr val="tx1"/>
                </a:solidFill>
                <a:latin typeface="Times New Roman" pitchFamily="18" charset="0"/>
                <a:ea typeface="Georgia"/>
                <a:cs typeface="Times New Roman" pitchFamily="18" charset="0"/>
                <a:sym typeface="Georgia"/>
              </a:rPr>
              <a:t>transport layer</a:t>
            </a:r>
            <a:r>
              <a:rPr lang="en-US" sz="1900" dirty="0">
                <a:solidFill>
                  <a:schemeClr val="tx1"/>
                </a:solidFill>
                <a:latin typeface="Times New Roman" pitchFamily="18" charset="0"/>
                <a:ea typeface="Georgia"/>
                <a:cs typeface="Times New Roman" pitchFamily="18" charset="0"/>
                <a:sym typeface="Georgia"/>
              </a:rPr>
              <a:t> of the OSI model.</a:t>
            </a:r>
          </a:p>
          <a:p>
            <a:pPr lvl="0" indent="-228600" algn="just" rtl="0">
              <a:lnSpc>
                <a:spcPct val="120000"/>
              </a:lnSpc>
              <a:spcBef>
                <a:spcPts val="0"/>
              </a:spcBef>
              <a:buSzPts val="1800"/>
              <a:buChar char="•"/>
            </a:pPr>
            <a:r>
              <a:rPr lang="en-GB" sz="1900" b="1" dirty="0">
                <a:latin typeface="Times New Roman" pitchFamily="18" charset="0"/>
                <a:cs typeface="Times New Roman" pitchFamily="18" charset="0"/>
              </a:rPr>
              <a:t> Single bit errors</a:t>
            </a:r>
            <a:r>
              <a:rPr lang="en-GB" sz="1900" dirty="0">
                <a:latin typeface="Times New Roman" pitchFamily="18" charset="0"/>
                <a:cs typeface="Times New Roman" pitchFamily="18" charset="0"/>
              </a:rPr>
              <a:t> are the </a:t>
            </a:r>
            <a:r>
              <a:rPr lang="en-GB" sz="1900" b="1" dirty="0">
                <a:latin typeface="Times New Roman" pitchFamily="18" charset="0"/>
                <a:cs typeface="Times New Roman" pitchFamily="18" charset="0"/>
              </a:rPr>
              <a:t>least likely</a:t>
            </a:r>
            <a:r>
              <a:rPr lang="en-GB" sz="1900" dirty="0">
                <a:latin typeface="Times New Roman" pitchFamily="18" charset="0"/>
                <a:cs typeface="Times New Roman" pitchFamily="18" charset="0"/>
              </a:rPr>
              <a:t> type of errors in serial data transmission because the noise must have a very short duration which is very rare. However, this kind of errors can happen in parallel transmission.</a:t>
            </a:r>
          </a:p>
          <a:p>
            <a:pPr lvl="0" indent="-228600" algn="just" rtl="0">
              <a:lnSpc>
                <a:spcPct val="90000"/>
              </a:lnSpc>
              <a:spcBef>
                <a:spcPts val="1000"/>
              </a:spcBef>
              <a:spcAft>
                <a:spcPts val="0"/>
              </a:spcAft>
              <a:buSzPts val="1800"/>
              <a:buNone/>
            </a:pPr>
            <a:endParaRPr lang="en-GB" sz="1900" dirty="0">
              <a:latin typeface="Times New Roman" pitchFamily="18" charset="0"/>
              <a:cs typeface="Times New Roman" pitchFamily="18" charset="0"/>
            </a:endParaRPr>
          </a:p>
          <a:p>
            <a:pPr marL="339445" lvl="0" indent="-339445" algn="l" rtl="0">
              <a:lnSpc>
                <a:spcPct val="100000"/>
              </a:lnSpc>
              <a:spcBef>
                <a:spcPts val="0"/>
              </a:spcBef>
              <a:spcAft>
                <a:spcPts val="0"/>
              </a:spcAft>
              <a:buSzPts val="1800"/>
              <a:buNone/>
            </a:pPr>
            <a:r>
              <a:rPr lang="en-GB" sz="1900" b="1" i="1" dirty="0">
                <a:solidFill>
                  <a:schemeClr val="tx1"/>
                </a:solidFill>
                <a:latin typeface="Times New Roman" pitchFamily="18" charset="0"/>
                <a:cs typeface="Times New Roman" pitchFamily="18" charset="0"/>
              </a:rPr>
              <a:t>Example:</a:t>
            </a:r>
          </a:p>
          <a:p>
            <a:pPr marL="339445" lvl="0" indent="-339445" algn="l" rtl="0">
              <a:lnSpc>
                <a:spcPct val="100000"/>
              </a:lnSpc>
              <a:spcBef>
                <a:spcPts val="0"/>
              </a:spcBef>
              <a:spcAft>
                <a:spcPts val="0"/>
              </a:spcAft>
              <a:buSzPts val="1800"/>
              <a:buNone/>
            </a:pPr>
            <a:endParaRPr lang="en-GB" sz="1900" dirty="0">
              <a:solidFill>
                <a:schemeClr val="tx1"/>
              </a:solidFill>
              <a:latin typeface="Times New Roman" pitchFamily="18" charset="0"/>
              <a:cs typeface="Times New Roman" pitchFamily="18" charset="0"/>
            </a:endParaRPr>
          </a:p>
          <a:p>
            <a:pPr marL="400050" lvl="0" indent="-228600" algn="just" rtl="0">
              <a:lnSpc>
                <a:spcPct val="100000"/>
              </a:lnSpc>
              <a:spcBef>
                <a:spcPts val="0"/>
              </a:spcBef>
              <a:spcAft>
                <a:spcPts val="0"/>
              </a:spcAft>
              <a:buClrTx/>
              <a:buSzPts val="1800"/>
              <a:buFont typeface="Noto Sans Symbols"/>
              <a:buChar char="★"/>
            </a:pPr>
            <a:r>
              <a:rPr lang="en-GB" sz="1900" dirty="0">
                <a:latin typeface="Times New Roman" pitchFamily="18" charset="0"/>
                <a:cs typeface="Times New Roman" pitchFamily="18" charset="0"/>
              </a:rPr>
              <a:t>If data is sent at 1Mbps then each bit lasts only 1/1,000,000 sec. or 1μs.</a:t>
            </a:r>
          </a:p>
          <a:p>
            <a:pPr marL="400050" lvl="0" indent="-228600" algn="just" rtl="0">
              <a:lnSpc>
                <a:spcPct val="90000"/>
              </a:lnSpc>
              <a:spcBef>
                <a:spcPts val="1000"/>
              </a:spcBef>
              <a:spcAft>
                <a:spcPts val="0"/>
              </a:spcAft>
              <a:buClrTx/>
              <a:buSzPts val="1800"/>
              <a:buFont typeface="Noto Sans Symbols"/>
              <a:buChar char="★"/>
            </a:pPr>
            <a:r>
              <a:rPr lang="en-GB" sz="1900" dirty="0">
                <a:latin typeface="Times New Roman" pitchFamily="18" charset="0"/>
                <a:cs typeface="Times New Roman" pitchFamily="18" charset="0"/>
              </a:rPr>
              <a:t>For a single-bit error to occur, the noise must have a duration of only 1 </a:t>
            </a:r>
            <a:r>
              <a:rPr lang="en-GB" sz="1900" dirty="0" err="1">
                <a:latin typeface="Times New Roman" pitchFamily="18" charset="0"/>
                <a:cs typeface="Times New Roman" pitchFamily="18" charset="0"/>
              </a:rPr>
              <a:t>μs</a:t>
            </a:r>
            <a:r>
              <a:rPr lang="en-GB" sz="1900" dirty="0">
                <a:latin typeface="Times New Roman" pitchFamily="18" charset="0"/>
                <a:cs typeface="Times New Roman" pitchFamily="18" charset="0"/>
              </a:rPr>
              <a:t>, which is very rare.</a:t>
            </a:r>
          </a:p>
          <a:p>
            <a:pPr marL="228600" lvl="0" indent="0" algn="just" rtl="0">
              <a:lnSpc>
                <a:spcPct val="90000"/>
              </a:lnSpc>
              <a:spcBef>
                <a:spcPts val="1000"/>
              </a:spcBef>
              <a:spcAft>
                <a:spcPts val="0"/>
              </a:spcAft>
              <a:buSzPts val="1800"/>
              <a:buNone/>
            </a:pPr>
            <a:endParaRPr lang="en-GB" sz="1900" dirty="0">
              <a:latin typeface="Times New Roman" pitchFamily="18" charset="0"/>
              <a:cs typeface="Times New Roman" pitchFamily="18" charset="0"/>
            </a:endParaRPr>
          </a:p>
          <a:p>
            <a:pPr marL="342900" lvl="0" indent="-342900" algn="just" rtl="0">
              <a:lnSpc>
                <a:spcPct val="90000"/>
              </a:lnSpc>
              <a:spcBef>
                <a:spcPts val="1000"/>
              </a:spcBef>
              <a:spcAft>
                <a:spcPts val="0"/>
              </a:spcAft>
              <a:buSzPts val="1800"/>
              <a:buChar char="•"/>
            </a:pPr>
            <a:endParaRPr lang="en-GB" sz="1800" dirty="0">
              <a:latin typeface="Times New Roman" pitchFamily="18" charset="0"/>
              <a:cs typeface="Times New Roman" pitchFamily="18" charset="0"/>
            </a:endParaRPr>
          </a:p>
          <a:p>
            <a:pPr marL="339445" lvl="0" indent="-339445" algn="just" rtl="0">
              <a:lnSpc>
                <a:spcPct val="90000"/>
              </a:lnSpc>
              <a:spcBef>
                <a:spcPts val="1000"/>
              </a:spcBef>
              <a:spcAft>
                <a:spcPts val="0"/>
              </a:spcAft>
              <a:buClrTx/>
              <a:buSzPts val="1800"/>
              <a:buFont typeface="Wingdings" panose="05000000000000000000" pitchFamily="2" charset="2"/>
              <a:buChar char="§"/>
            </a:pPr>
            <a:endParaRPr sz="1800" dirty="0">
              <a:solidFill>
                <a:schemeClr val="tx1"/>
              </a:solidFill>
              <a:latin typeface="Times New Roman" pitchFamily="18" charset="0"/>
              <a:cs typeface="Times New Roman" pitchFamily="18" charset="0"/>
            </a:endParaRPr>
          </a:p>
          <a:p>
            <a:pPr marL="339445" lvl="0" indent="-225145" algn="just" rtl="0">
              <a:lnSpc>
                <a:spcPct val="90000"/>
              </a:lnSpc>
              <a:spcBef>
                <a:spcPts val="1000"/>
              </a:spcBef>
              <a:spcAft>
                <a:spcPts val="0"/>
              </a:spcAft>
              <a:buSzPts val="1800"/>
              <a:buNone/>
            </a:pPr>
            <a:endParaRPr lang="en-GB" dirty="0">
              <a:latin typeface="Georgia"/>
              <a:ea typeface="Georgia"/>
              <a:cs typeface="Georgia"/>
              <a:sym typeface="Georgia"/>
            </a:endParaRPr>
          </a:p>
          <a:p>
            <a:pPr marL="339445" lvl="0" indent="-225145" algn="just" rtl="0">
              <a:lnSpc>
                <a:spcPct val="90000"/>
              </a:lnSpc>
              <a:spcBef>
                <a:spcPts val="1000"/>
              </a:spcBef>
              <a:spcAft>
                <a:spcPts val="0"/>
              </a:spcAft>
              <a:buSzPts val="1800"/>
              <a:buNone/>
            </a:pPr>
            <a:endParaRPr dirty="0">
              <a:latin typeface="Georgia"/>
              <a:ea typeface="Georgia"/>
              <a:cs typeface="Georgia"/>
              <a:sym typeface="Georgia"/>
            </a:endParaRPr>
          </a:p>
        </p:txBody>
      </p:sp>
      <p:sp>
        <p:nvSpPr>
          <p:cNvPr id="4" name="TextBox 3">
            <a:extLst>
              <a:ext uri="{FF2B5EF4-FFF2-40B4-BE49-F238E27FC236}">
                <a16:creationId xmlns:a16="http://schemas.microsoft.com/office/drawing/2014/main" id="{7FBF29B1-A043-94B7-EF8D-95FB1B3B8A3F}"/>
              </a:ext>
            </a:extLst>
          </p:cNvPr>
          <p:cNvSpPr txBox="1"/>
          <p:nvPr/>
        </p:nvSpPr>
        <p:spPr>
          <a:xfrm>
            <a:off x="167762" y="136131"/>
            <a:ext cx="2728632" cy="1077218"/>
          </a:xfrm>
          <a:prstGeom prst="rect">
            <a:avLst/>
          </a:prstGeom>
          <a:noFill/>
        </p:spPr>
        <p:txBody>
          <a:bodyPr wrap="none" rtlCol="0">
            <a:spAutoFit/>
          </a:bodyPr>
          <a:lstStyle/>
          <a:p>
            <a:r>
              <a:rPr lang="en-US" sz="3200" b="1" dirty="0">
                <a:solidFill>
                  <a:schemeClr val="tx1"/>
                </a:solidFill>
                <a:latin typeface="Times New Roman" pitchFamily="18" charset="0"/>
                <a:cs typeface="Times New Roman" pitchFamily="18" charset="0"/>
              </a:rPr>
              <a:t>Basic concepts</a:t>
            </a:r>
            <a:endParaRPr lang="en-US" sz="3200" dirty="0">
              <a:solidFill>
                <a:schemeClr val="tx1"/>
              </a:solidFill>
              <a:latin typeface="Times New Roman" pitchFamily="18" charset="0"/>
              <a:cs typeface="Times New Roman" pitchFamily="18" charset="0"/>
            </a:endParaRPr>
          </a:p>
          <a:p>
            <a:endParaRPr lang="en-US" sz="3200" dirty="0"/>
          </a:p>
        </p:txBody>
      </p:sp>
    </p:spTree>
    <p:extLst>
      <p:ext uri="{BB962C8B-B14F-4D97-AF65-F5344CB8AC3E}">
        <p14:creationId xmlns:p14="http://schemas.microsoft.com/office/powerpoint/2010/main" val="3841247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pic>
        <p:nvPicPr>
          <p:cNvPr id="130" name="Google Shape;130;p5"/>
          <p:cNvPicPr preferRelativeResize="0"/>
          <p:nvPr/>
        </p:nvPicPr>
        <p:blipFill rotWithShape="1">
          <a:blip r:embed="rId3">
            <a:alphaModFix/>
          </a:blip>
          <a:srcRect/>
          <a:stretch/>
        </p:blipFill>
        <p:spPr>
          <a:xfrm>
            <a:off x="828525" y="1956405"/>
            <a:ext cx="7499048" cy="3072190"/>
          </a:xfrm>
          <a:prstGeom prst="rect">
            <a:avLst/>
          </a:prstGeom>
          <a:noFill/>
          <a:ln>
            <a:noFill/>
          </a:ln>
        </p:spPr>
      </p:pic>
      <p:sp>
        <p:nvSpPr>
          <p:cNvPr id="2" name="Text Box 4">
            <a:extLst>
              <a:ext uri="{FF2B5EF4-FFF2-40B4-BE49-F238E27FC236}">
                <a16:creationId xmlns:a16="http://schemas.microsoft.com/office/drawing/2014/main" id="{67F1641C-225C-2B6E-0F0C-2265D6BDD5C7}"/>
              </a:ext>
            </a:extLst>
          </p:cNvPr>
          <p:cNvSpPr txBox="1">
            <a:spLocks noChangeArrowheads="1"/>
          </p:cNvSpPr>
          <p:nvPr/>
        </p:nvSpPr>
        <p:spPr bwMode="auto">
          <a:xfrm>
            <a:off x="3568946" y="6273225"/>
            <a:ext cx="187583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600" i="0" baseline="0" dirty="0">
                <a:solidFill>
                  <a:schemeClr val="tx1"/>
                </a:solidFill>
                <a:latin typeface="Times New Roman" panose="02020603050405020304" pitchFamily="18" charset="0"/>
                <a:cs typeface="Times New Roman" panose="02020603050405020304" pitchFamily="18" charset="0"/>
              </a:rPr>
              <a:t>Figure 2  </a:t>
            </a:r>
            <a:r>
              <a:rPr lang="en-US" sz="1600" i="0" u="none" strike="noStrike" cap="none" dirty="0">
                <a:solidFill>
                  <a:schemeClr val="tx1"/>
                </a:solidFill>
                <a:latin typeface="Times New Roman"/>
                <a:ea typeface="Times New Roman"/>
                <a:cs typeface="Times New Roman"/>
                <a:sym typeface="Times New Roman"/>
              </a:rPr>
              <a:t>Burst error</a:t>
            </a:r>
            <a:endParaRPr lang="en-US" sz="1600" dirty="0">
              <a:solidFill>
                <a:schemeClr val="tx1"/>
              </a:solidFill>
            </a:endParaRPr>
          </a:p>
          <a:p>
            <a:pPr algn="ctr"/>
            <a:endParaRPr lang="en-US" sz="1600" i="0" u="none" strike="noStrike" cap="none" dirty="0">
              <a:solidFill>
                <a:schemeClr val="tx1"/>
              </a:solidFill>
              <a:latin typeface="Times New Roman" pitchFamily="18" charset="0"/>
              <a:ea typeface="Arial Black"/>
              <a:cs typeface="Times New Roman" pitchFamily="18" charset="0"/>
              <a:sym typeface="Arial Black"/>
            </a:endParaRPr>
          </a:p>
          <a:p>
            <a:pPr algn="ctr"/>
            <a:endParaRPr lang="en-US" altLang="en-US" sz="1600" baseline="0" dirty="0">
              <a:solidFill>
                <a:schemeClr val="tx1"/>
              </a:solidFill>
              <a:latin typeface="Times New Roman" panose="02020603050405020304" pitchFamily="18" charset="0"/>
              <a:cs typeface="Times New Roman" panose="02020603050405020304" pitchFamily="18" charset="0"/>
            </a:endParaRPr>
          </a:p>
        </p:txBody>
      </p:sp>
      <p:sp>
        <p:nvSpPr>
          <p:cNvPr id="3" name="Google Shape;107;p3">
            <a:extLst>
              <a:ext uri="{FF2B5EF4-FFF2-40B4-BE49-F238E27FC236}">
                <a16:creationId xmlns:a16="http://schemas.microsoft.com/office/drawing/2014/main" id="{C3FA8F56-9D5F-126D-C903-37A9589C3C25}"/>
              </a:ext>
            </a:extLst>
          </p:cNvPr>
          <p:cNvSpPr txBox="1"/>
          <p:nvPr/>
        </p:nvSpPr>
        <p:spPr>
          <a:xfrm>
            <a:off x="137160" y="211816"/>
            <a:ext cx="5807586" cy="518091"/>
          </a:xfrm>
          <a:prstGeom prst="rect">
            <a:avLst/>
          </a:prstGeom>
          <a:noFill/>
          <a:ln>
            <a:noFill/>
          </a:ln>
        </p:spPr>
        <p:txBody>
          <a:bodyPr spcFirstLastPara="1" wrap="square" lIns="0" tIns="12700" rIns="0" bIns="0" anchor="ctr" anchorCtr="0">
            <a:spAutoFit/>
          </a:bodyPr>
          <a:lstStyle/>
          <a:p>
            <a:pPr marL="12700" marR="0" lvl="0" indent="0" algn="l" rtl="0">
              <a:lnSpc>
                <a:spcPct val="100000"/>
              </a:lnSpc>
              <a:spcBef>
                <a:spcPts val="100"/>
              </a:spcBef>
              <a:spcAft>
                <a:spcPts val="0"/>
              </a:spcAft>
              <a:buClr>
                <a:schemeClr val="dk1"/>
              </a:buClr>
              <a:buSzPts val="1800"/>
              <a:buFont typeface="Times New Roman"/>
              <a:buNone/>
            </a:pPr>
            <a:r>
              <a:rPr lang="en-US" sz="3200" b="1" i="0" u="none" strike="noStrike" cap="none" dirty="0">
                <a:solidFill>
                  <a:schemeClr val="dk1"/>
                </a:solidFill>
                <a:latin typeface="Times New Roman"/>
                <a:ea typeface="Times New Roman"/>
                <a:cs typeface="Times New Roman"/>
                <a:sym typeface="Times New Roman"/>
              </a:rPr>
              <a:t>Burst Error</a:t>
            </a:r>
            <a:endParaRPr sz="3200" b="1" i="0" u="none" strike="noStrike" cap="none" dirty="0">
              <a:solidFill>
                <a:schemeClr val="dk1"/>
              </a:solidFill>
              <a:latin typeface="Times New Roman"/>
              <a:ea typeface="Times New Roman"/>
              <a:cs typeface="Times New Roman"/>
              <a:sym typeface="Times New Roman"/>
            </a:endParaRPr>
          </a:p>
        </p:txBody>
      </p:sp>
      <p:sp>
        <p:nvSpPr>
          <p:cNvPr id="4" name="Google Shape;115;p42">
            <a:extLst>
              <a:ext uri="{FF2B5EF4-FFF2-40B4-BE49-F238E27FC236}">
                <a16:creationId xmlns:a16="http://schemas.microsoft.com/office/drawing/2014/main" id="{EE5398C5-70FF-50B5-8B7C-34441FF4B615}"/>
              </a:ext>
            </a:extLst>
          </p:cNvPr>
          <p:cNvSpPr/>
          <p:nvPr/>
        </p:nvSpPr>
        <p:spPr>
          <a:xfrm>
            <a:off x="350763" y="1413477"/>
            <a:ext cx="6697980" cy="365858"/>
          </a:xfrm>
          <a:prstGeom prst="rect">
            <a:avLst/>
          </a:prstGeom>
          <a:noFill/>
          <a:ln>
            <a:noFill/>
          </a:ln>
        </p:spPr>
        <p:txBody>
          <a:bodyPr spcFirstLastPara="1" wrap="square" lIns="89550" tIns="44000" rIns="89550" bIns="44000" anchor="t" anchorCtr="0">
            <a:spAutoFit/>
          </a:bodyPr>
          <a:lstStyle/>
          <a:p>
            <a:pPr marL="0" marR="0" lvl="0" indent="0" algn="l" rtl="0">
              <a:lnSpc>
                <a:spcPct val="100000"/>
              </a:lnSpc>
              <a:spcBef>
                <a:spcPts val="0"/>
              </a:spcBef>
              <a:spcAft>
                <a:spcPts val="0"/>
              </a:spcAft>
              <a:buNone/>
            </a:pPr>
            <a:r>
              <a:rPr lang="en-US" sz="1800" i="0" u="none" strike="noStrike" cap="none" dirty="0">
                <a:solidFill>
                  <a:schemeClr val="tx1"/>
                </a:solidFill>
                <a:latin typeface="Times New Roman"/>
                <a:ea typeface="Times New Roman"/>
                <a:cs typeface="Times New Roman"/>
                <a:sym typeface="Times New Roman"/>
              </a:rPr>
              <a:t>The following figure shows </a:t>
            </a:r>
            <a:r>
              <a:rPr lang="en-US" sz="1800" i="0" u="none" strike="noStrike" cap="none">
                <a:solidFill>
                  <a:schemeClr val="tx1"/>
                </a:solidFill>
                <a:latin typeface="Times New Roman"/>
                <a:ea typeface="Times New Roman"/>
                <a:cs typeface="Times New Roman"/>
                <a:sym typeface="Times New Roman"/>
              </a:rPr>
              <a:t>the Burst </a:t>
            </a:r>
            <a:r>
              <a:rPr lang="en-US" sz="1800" i="0" u="none" strike="noStrike" cap="none" dirty="0">
                <a:solidFill>
                  <a:schemeClr val="tx1"/>
                </a:solidFill>
                <a:latin typeface="Times New Roman"/>
                <a:ea typeface="Times New Roman"/>
                <a:cs typeface="Times New Roman"/>
                <a:sym typeface="Times New Roman"/>
              </a:rPr>
              <a:t>error</a:t>
            </a:r>
            <a:endParaRPr sz="1800" dirty="0">
              <a:solidFill>
                <a:schemeClr val="tx1"/>
              </a:solidFill>
            </a:endParaRPr>
          </a:p>
        </p:txBody>
      </p:sp>
    </p:spTree>
    <p:extLst>
      <p:ext uri="{BB962C8B-B14F-4D97-AF65-F5344CB8AC3E}">
        <p14:creationId xmlns:p14="http://schemas.microsoft.com/office/powerpoint/2010/main" val="2975497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pic>
        <p:nvPicPr>
          <p:cNvPr id="136" name="Google Shape;136;p4"/>
          <p:cNvPicPr preferRelativeResize="0"/>
          <p:nvPr/>
        </p:nvPicPr>
        <p:blipFill rotWithShape="1">
          <a:blip r:embed="rId3">
            <a:alphaModFix/>
          </a:blip>
          <a:srcRect/>
          <a:stretch/>
        </p:blipFill>
        <p:spPr>
          <a:xfrm>
            <a:off x="400050" y="1328965"/>
            <a:ext cx="8557381" cy="2100035"/>
          </a:xfrm>
          <a:prstGeom prst="rect">
            <a:avLst/>
          </a:prstGeom>
          <a:noFill/>
          <a:ln>
            <a:noFill/>
          </a:ln>
        </p:spPr>
      </p:pic>
      <p:sp>
        <p:nvSpPr>
          <p:cNvPr id="2" name="Text Box 4">
            <a:extLst>
              <a:ext uri="{FF2B5EF4-FFF2-40B4-BE49-F238E27FC236}">
                <a16:creationId xmlns:a16="http://schemas.microsoft.com/office/drawing/2014/main" id="{BA7C9A51-2D9F-2A73-CAB1-EB18216DBE9B}"/>
              </a:ext>
            </a:extLst>
          </p:cNvPr>
          <p:cNvSpPr txBox="1">
            <a:spLocks noChangeArrowheads="1"/>
          </p:cNvSpPr>
          <p:nvPr/>
        </p:nvSpPr>
        <p:spPr bwMode="auto">
          <a:xfrm>
            <a:off x="3529848" y="3429000"/>
            <a:ext cx="188545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600" i="0" baseline="0" dirty="0">
                <a:solidFill>
                  <a:schemeClr val="tx1"/>
                </a:solidFill>
                <a:latin typeface="Times New Roman" panose="02020603050405020304" pitchFamily="18" charset="0"/>
                <a:cs typeface="Times New Roman" panose="02020603050405020304" pitchFamily="18" charset="0"/>
              </a:rPr>
              <a:t>Figure 3  </a:t>
            </a:r>
            <a:r>
              <a:rPr lang="en-US" sz="1600" i="0" u="none" strike="noStrike" cap="none" dirty="0">
                <a:solidFill>
                  <a:schemeClr val="tx1"/>
                </a:solidFill>
                <a:latin typeface="Times New Roman"/>
                <a:ea typeface="Times New Roman"/>
                <a:cs typeface="Times New Roman"/>
                <a:sym typeface="Times New Roman"/>
              </a:rPr>
              <a:t>Two errors</a:t>
            </a:r>
            <a:endParaRPr lang="en-US" sz="1600" dirty="0">
              <a:solidFill>
                <a:schemeClr val="tx1"/>
              </a:solidFill>
            </a:endParaRPr>
          </a:p>
          <a:p>
            <a:pPr algn="ctr"/>
            <a:endParaRPr lang="en-US" sz="1600" i="0" u="none" strike="noStrike" cap="none" dirty="0">
              <a:solidFill>
                <a:schemeClr val="tx1"/>
              </a:solidFill>
              <a:latin typeface="Times New Roman" pitchFamily="18" charset="0"/>
              <a:ea typeface="Arial Black"/>
              <a:cs typeface="Times New Roman" pitchFamily="18" charset="0"/>
              <a:sym typeface="Arial Black"/>
            </a:endParaRPr>
          </a:p>
          <a:p>
            <a:pPr algn="ctr"/>
            <a:endParaRPr lang="en-US" altLang="en-US" sz="1600" baseline="0" dirty="0">
              <a:solidFill>
                <a:schemeClr val="tx1"/>
              </a:solidFill>
              <a:latin typeface="Times New Roman" panose="02020603050405020304" pitchFamily="18" charset="0"/>
              <a:cs typeface="Times New Roman" panose="02020603050405020304" pitchFamily="18" charset="0"/>
            </a:endParaRPr>
          </a:p>
        </p:txBody>
      </p:sp>
      <p:sp>
        <p:nvSpPr>
          <p:cNvPr id="6" name="Google Shape;107;p3">
            <a:extLst>
              <a:ext uri="{FF2B5EF4-FFF2-40B4-BE49-F238E27FC236}">
                <a16:creationId xmlns:a16="http://schemas.microsoft.com/office/drawing/2014/main" id="{3676CE57-D97B-4184-C487-6D06DF6A5D66}"/>
              </a:ext>
            </a:extLst>
          </p:cNvPr>
          <p:cNvSpPr txBox="1"/>
          <p:nvPr/>
        </p:nvSpPr>
        <p:spPr>
          <a:xfrm>
            <a:off x="137160" y="211816"/>
            <a:ext cx="5807586" cy="518091"/>
          </a:xfrm>
          <a:prstGeom prst="rect">
            <a:avLst/>
          </a:prstGeom>
          <a:noFill/>
          <a:ln>
            <a:noFill/>
          </a:ln>
        </p:spPr>
        <p:txBody>
          <a:bodyPr spcFirstLastPara="1" wrap="square" lIns="0" tIns="12700" rIns="0" bIns="0" anchor="ctr" anchorCtr="0">
            <a:spAutoFit/>
          </a:bodyPr>
          <a:lstStyle/>
          <a:p>
            <a:pPr marL="12700" marR="0" lvl="0" indent="0" algn="l" rtl="0">
              <a:lnSpc>
                <a:spcPct val="100000"/>
              </a:lnSpc>
              <a:spcBef>
                <a:spcPts val="100"/>
              </a:spcBef>
              <a:spcAft>
                <a:spcPts val="0"/>
              </a:spcAft>
              <a:buClr>
                <a:schemeClr val="dk1"/>
              </a:buClr>
              <a:buSzPts val="1800"/>
              <a:buFont typeface="Times New Roman"/>
              <a:buNone/>
            </a:pPr>
            <a:r>
              <a:rPr lang="en-US" sz="3200" b="1" i="0" u="none" strike="noStrike" cap="none" dirty="0">
                <a:solidFill>
                  <a:schemeClr val="dk1"/>
                </a:solidFill>
                <a:latin typeface="Times New Roman"/>
                <a:ea typeface="Times New Roman"/>
                <a:cs typeface="Times New Roman"/>
                <a:sym typeface="Times New Roman"/>
              </a:rPr>
              <a:t>Burst Error( cont..)</a:t>
            </a:r>
            <a:endParaRPr sz="3200" b="1" i="0" u="none" strike="noStrike" cap="none" dirty="0">
              <a:solidFill>
                <a:schemeClr val="dk1"/>
              </a:solidFill>
              <a:latin typeface="Times New Roman"/>
              <a:ea typeface="Times New Roman"/>
              <a:cs typeface="Times New Roman"/>
              <a:sym typeface="Times New Roman"/>
            </a:endParaRPr>
          </a:p>
        </p:txBody>
      </p:sp>
      <p:sp>
        <p:nvSpPr>
          <p:cNvPr id="4" name="TextBox 3">
            <a:extLst>
              <a:ext uri="{FF2B5EF4-FFF2-40B4-BE49-F238E27FC236}">
                <a16:creationId xmlns:a16="http://schemas.microsoft.com/office/drawing/2014/main" id="{B5EB9BF3-A808-993D-B971-C7414345F9BB}"/>
              </a:ext>
            </a:extLst>
          </p:cNvPr>
          <p:cNvSpPr txBox="1"/>
          <p:nvPr/>
        </p:nvSpPr>
        <p:spPr>
          <a:xfrm>
            <a:off x="443748" y="4366260"/>
            <a:ext cx="8347952" cy="1200329"/>
          </a:xfrm>
          <a:prstGeom prst="rect">
            <a:avLst/>
          </a:prstGeom>
          <a:noFill/>
        </p:spPr>
        <p:txBody>
          <a:bodyPr wrap="square">
            <a:spAutoFit/>
          </a:bodyPr>
          <a:lstStyle/>
          <a:p>
            <a:pPr marL="0" lvl="0" indent="0" algn="just" rtl="0">
              <a:lnSpc>
                <a:spcPct val="100000"/>
              </a:lnSpc>
              <a:spcBef>
                <a:spcPts val="0"/>
              </a:spcBef>
              <a:spcAft>
                <a:spcPts val="0"/>
              </a:spcAft>
              <a:buSzPts val="1800"/>
              <a:buNone/>
            </a:pPr>
            <a:r>
              <a:rPr lang="en-US" sz="1800" dirty="0">
                <a:solidFill>
                  <a:schemeClr val="tx1"/>
                </a:solidFill>
                <a:latin typeface="Times New Roman" pitchFamily="18" charset="0"/>
                <a:cs typeface="Times New Roman" pitchFamily="18" charset="0"/>
              </a:rPr>
              <a:t>The term </a:t>
            </a:r>
            <a:r>
              <a:rPr lang="en-US" sz="1800" b="1" dirty="0">
                <a:solidFill>
                  <a:schemeClr val="tx1"/>
                </a:solidFill>
                <a:latin typeface="Times New Roman" pitchFamily="18" charset="0"/>
                <a:cs typeface="Times New Roman" pitchFamily="18" charset="0"/>
              </a:rPr>
              <a:t>burst error</a:t>
            </a:r>
            <a:r>
              <a:rPr lang="en-US" sz="1800" dirty="0">
                <a:solidFill>
                  <a:schemeClr val="tx1"/>
                </a:solidFill>
                <a:latin typeface="Times New Roman" pitchFamily="18" charset="0"/>
                <a:cs typeface="Times New Roman" pitchFamily="18" charset="0"/>
              </a:rPr>
              <a:t> means that two or more bits in the data unit have changed from 1 to 0 or from 0 to 1. </a:t>
            </a:r>
            <a:r>
              <a:rPr lang="en-US" sz="1800" b="1" dirty="0">
                <a:solidFill>
                  <a:schemeClr val="tx1"/>
                </a:solidFill>
                <a:latin typeface="Times New Roman" pitchFamily="18" charset="0"/>
                <a:cs typeface="Times New Roman" pitchFamily="18" charset="0"/>
              </a:rPr>
              <a:t>Burst errors</a:t>
            </a:r>
            <a:r>
              <a:rPr lang="en-US" sz="1800" dirty="0">
                <a:solidFill>
                  <a:schemeClr val="tx1"/>
                </a:solidFill>
                <a:latin typeface="Times New Roman" pitchFamily="18" charset="0"/>
                <a:cs typeface="Times New Roman" pitchFamily="18" charset="0"/>
              </a:rPr>
              <a:t> </a:t>
            </a:r>
            <a:r>
              <a:rPr lang="en-US" sz="1800" b="1" dirty="0">
                <a:solidFill>
                  <a:schemeClr val="tx1"/>
                </a:solidFill>
                <a:latin typeface="Times New Roman" pitchFamily="18" charset="0"/>
                <a:cs typeface="Times New Roman" pitchFamily="18" charset="0"/>
              </a:rPr>
              <a:t>does not</a:t>
            </a:r>
            <a:r>
              <a:rPr lang="en-US" sz="1800" dirty="0">
                <a:solidFill>
                  <a:schemeClr val="tx1"/>
                </a:solidFill>
                <a:latin typeface="Times New Roman" pitchFamily="18" charset="0"/>
                <a:cs typeface="Times New Roman" pitchFamily="18" charset="0"/>
              </a:rPr>
              <a:t> necessarily </a:t>
            </a:r>
            <a:r>
              <a:rPr lang="en-US" sz="1800" b="1" dirty="0">
                <a:solidFill>
                  <a:schemeClr val="tx1"/>
                </a:solidFill>
                <a:latin typeface="Times New Roman" pitchFamily="18" charset="0"/>
                <a:cs typeface="Times New Roman" pitchFamily="18" charset="0"/>
              </a:rPr>
              <a:t>mean that the errors occur in consecutive bits</a:t>
            </a:r>
            <a:r>
              <a:rPr lang="en-US" sz="1800" dirty="0">
                <a:solidFill>
                  <a:schemeClr val="tx1"/>
                </a:solidFill>
                <a:latin typeface="Times New Roman" pitchFamily="18" charset="0"/>
                <a:cs typeface="Times New Roman" pitchFamily="18" charset="0"/>
              </a:rPr>
              <a:t>, the length of the burst is measured from the first corrupted bit to the last corrupted bit. </a:t>
            </a:r>
            <a:endParaRPr lang="en-GB" sz="1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448120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4"/>
          <p:cNvSpPr txBox="1">
            <a:spLocks noGrp="1"/>
          </p:cNvSpPr>
          <p:nvPr>
            <p:ph type="body" idx="1"/>
          </p:nvPr>
        </p:nvSpPr>
        <p:spPr>
          <a:xfrm>
            <a:off x="362101" y="1075689"/>
            <a:ext cx="8419798" cy="5021581"/>
          </a:xfrm>
          <a:prstGeom prst="rect">
            <a:avLst/>
          </a:prstGeom>
          <a:noFill/>
          <a:ln>
            <a:noFill/>
          </a:ln>
        </p:spPr>
        <p:txBody>
          <a:bodyPr spcFirstLastPara="1" wrap="square" lIns="0" tIns="0" rIns="0" bIns="0" anchor="t" anchorCtr="0">
            <a:normAutofit/>
          </a:bodyPr>
          <a:lstStyle/>
          <a:p>
            <a:pPr marL="0" lvl="0" indent="0" algn="just" rtl="0">
              <a:lnSpc>
                <a:spcPct val="90000"/>
              </a:lnSpc>
              <a:spcBef>
                <a:spcPts val="1000"/>
              </a:spcBef>
              <a:spcAft>
                <a:spcPts val="0"/>
              </a:spcAft>
              <a:buClrTx/>
              <a:buSzPts val="1800"/>
              <a:buNone/>
            </a:pPr>
            <a:r>
              <a:rPr lang="en-US" sz="1800" b="1" dirty="0">
                <a:solidFill>
                  <a:schemeClr val="tx1"/>
                </a:solidFill>
                <a:latin typeface="Times New Roman" pitchFamily="18" charset="0"/>
                <a:cs typeface="Times New Roman" pitchFamily="18" charset="0"/>
              </a:rPr>
              <a:t>Burst error is most likely to happen in serial transmission</a:t>
            </a:r>
            <a:r>
              <a:rPr lang="en-US" sz="1800" dirty="0">
                <a:solidFill>
                  <a:schemeClr val="tx1"/>
                </a:solidFill>
                <a:latin typeface="Times New Roman" pitchFamily="18" charset="0"/>
                <a:cs typeface="Times New Roman" pitchFamily="18" charset="0"/>
              </a:rPr>
              <a:t> since the duration of noise is normally longer than the duration of a bit.</a:t>
            </a:r>
          </a:p>
          <a:p>
            <a:pPr marL="339445" lvl="0" indent="-339445" algn="just" rtl="0">
              <a:lnSpc>
                <a:spcPct val="90000"/>
              </a:lnSpc>
              <a:spcBef>
                <a:spcPts val="1000"/>
              </a:spcBef>
              <a:spcAft>
                <a:spcPts val="0"/>
              </a:spcAft>
              <a:buClrTx/>
              <a:buSzPts val="1800"/>
              <a:buFont typeface="Wingdings" panose="05000000000000000000" pitchFamily="2" charset="2"/>
              <a:buChar char="§"/>
            </a:pPr>
            <a:endParaRPr sz="1800" dirty="0">
              <a:solidFill>
                <a:schemeClr val="tx1"/>
              </a:solidFill>
              <a:latin typeface="Times New Roman" pitchFamily="18" charset="0"/>
              <a:cs typeface="Times New Roman" pitchFamily="18" charset="0"/>
            </a:endParaRPr>
          </a:p>
          <a:p>
            <a:pPr marL="339445" lvl="0" indent="-339445" algn="just" rtl="0">
              <a:lnSpc>
                <a:spcPct val="90000"/>
              </a:lnSpc>
              <a:spcBef>
                <a:spcPts val="1000"/>
              </a:spcBef>
              <a:spcAft>
                <a:spcPts val="0"/>
              </a:spcAft>
              <a:buClrTx/>
              <a:buSzPts val="1800"/>
              <a:buFont typeface="Wingdings" panose="05000000000000000000" pitchFamily="2" charset="2"/>
              <a:buChar char="§"/>
            </a:pPr>
            <a:r>
              <a:rPr lang="en-US" sz="1800" dirty="0">
                <a:solidFill>
                  <a:schemeClr val="tx1"/>
                </a:solidFill>
                <a:latin typeface="Times New Roman" pitchFamily="18" charset="0"/>
                <a:cs typeface="Times New Roman" pitchFamily="18" charset="0"/>
              </a:rPr>
              <a:t>The number of bits affected depends on the data rate and duration of noise.</a:t>
            </a:r>
          </a:p>
          <a:p>
            <a:pPr marL="0" lvl="0" indent="0" algn="just" rtl="0">
              <a:lnSpc>
                <a:spcPct val="90000"/>
              </a:lnSpc>
              <a:spcBef>
                <a:spcPts val="1000"/>
              </a:spcBef>
              <a:spcAft>
                <a:spcPts val="0"/>
              </a:spcAft>
              <a:buClrTx/>
              <a:buSzPts val="1800"/>
              <a:buNone/>
            </a:pPr>
            <a:r>
              <a:rPr lang="en-US" sz="1800" b="1" i="1" dirty="0">
                <a:solidFill>
                  <a:schemeClr val="tx1"/>
                </a:solidFill>
                <a:latin typeface="Times New Roman" pitchFamily="18" charset="0"/>
                <a:cs typeface="Times New Roman" pitchFamily="18" charset="0"/>
              </a:rPr>
              <a:t>Example:</a:t>
            </a:r>
            <a:endParaRPr sz="1800" dirty="0">
              <a:solidFill>
                <a:schemeClr val="tx1"/>
              </a:solidFill>
              <a:latin typeface="Times New Roman" pitchFamily="18" charset="0"/>
              <a:cs typeface="Times New Roman" pitchFamily="18" charset="0"/>
            </a:endParaRPr>
          </a:p>
          <a:p>
            <a:pPr marL="339445" lvl="0" indent="-339445" algn="just" rtl="0">
              <a:lnSpc>
                <a:spcPct val="90000"/>
              </a:lnSpc>
              <a:spcBef>
                <a:spcPts val="1000"/>
              </a:spcBef>
              <a:spcAft>
                <a:spcPts val="0"/>
              </a:spcAft>
              <a:buClrTx/>
              <a:buSzPts val="1800"/>
              <a:buFont typeface="Wingdings" panose="05000000000000000000" pitchFamily="2" charset="2"/>
              <a:buChar char="§"/>
            </a:pPr>
            <a:r>
              <a:rPr lang="en-US" sz="1800" dirty="0">
                <a:solidFill>
                  <a:schemeClr val="tx1"/>
                </a:solidFill>
                <a:latin typeface="Times New Roman" pitchFamily="18" charset="0"/>
                <a:cs typeface="Times New Roman" pitchFamily="18" charset="0"/>
              </a:rPr>
              <a:t>If data is sent at rate = 1Kbps then a noise of 1/100 sec can affect 10 bits.(1/100*1000)</a:t>
            </a:r>
            <a:endParaRPr sz="1800" dirty="0">
              <a:solidFill>
                <a:schemeClr val="tx1"/>
              </a:solidFill>
              <a:latin typeface="Times New Roman" pitchFamily="18" charset="0"/>
              <a:cs typeface="Times New Roman" pitchFamily="18" charset="0"/>
            </a:endParaRPr>
          </a:p>
          <a:p>
            <a:pPr marL="339445" lvl="0" indent="-339445" algn="just" rtl="0">
              <a:lnSpc>
                <a:spcPct val="90000"/>
              </a:lnSpc>
              <a:spcBef>
                <a:spcPts val="1000"/>
              </a:spcBef>
              <a:spcAft>
                <a:spcPts val="0"/>
              </a:spcAft>
              <a:buClrTx/>
              <a:buSzPts val="1800"/>
              <a:buFont typeface="Wingdings" panose="05000000000000000000" pitchFamily="2" charset="2"/>
              <a:buChar char="§"/>
            </a:pPr>
            <a:r>
              <a:rPr lang="en-US" sz="1800" dirty="0">
                <a:solidFill>
                  <a:schemeClr val="tx1"/>
                </a:solidFill>
                <a:latin typeface="Times New Roman" pitchFamily="18" charset="0"/>
                <a:cs typeface="Times New Roman" pitchFamily="18" charset="0"/>
              </a:rPr>
              <a:t>If same data is sent at rate = 1Mbps then a noise of 1/100 sec can affect 10,000 bits.(1/100*10</a:t>
            </a:r>
            <a:r>
              <a:rPr lang="en-US" sz="1800" baseline="30000" dirty="0">
                <a:solidFill>
                  <a:schemeClr val="tx1"/>
                </a:solidFill>
                <a:latin typeface="Times New Roman" pitchFamily="18" charset="0"/>
                <a:cs typeface="Times New Roman" pitchFamily="18" charset="0"/>
              </a:rPr>
              <a:t>6</a:t>
            </a:r>
            <a:r>
              <a:rPr lang="en-US" sz="1800" dirty="0">
                <a:solidFill>
                  <a:schemeClr val="tx1"/>
                </a:solidFill>
                <a:latin typeface="Times New Roman" pitchFamily="18" charset="0"/>
                <a:cs typeface="Times New Roman" pitchFamily="18" charset="0"/>
              </a:rPr>
              <a:t>)</a:t>
            </a:r>
          </a:p>
          <a:p>
            <a:pPr marL="339445" lvl="0" indent="-339445" algn="just" rtl="0">
              <a:lnSpc>
                <a:spcPct val="90000"/>
              </a:lnSpc>
              <a:spcBef>
                <a:spcPts val="1000"/>
              </a:spcBef>
              <a:spcAft>
                <a:spcPts val="0"/>
              </a:spcAft>
              <a:buClrTx/>
              <a:buSzPts val="1800"/>
              <a:buFont typeface="Wingdings" panose="05000000000000000000" pitchFamily="2" charset="2"/>
              <a:buChar char="§"/>
            </a:pPr>
            <a:endParaRPr lang="en-US" sz="1800" dirty="0">
              <a:solidFill>
                <a:schemeClr val="tx1"/>
              </a:solidFill>
              <a:latin typeface="Times New Roman" pitchFamily="18" charset="0"/>
              <a:cs typeface="Times New Roman" pitchFamily="18" charset="0"/>
            </a:endParaRPr>
          </a:p>
          <a:p>
            <a:pPr marL="339445" lvl="0" indent="-339445" algn="just" rtl="0">
              <a:lnSpc>
                <a:spcPct val="90000"/>
              </a:lnSpc>
              <a:spcBef>
                <a:spcPts val="1000"/>
              </a:spcBef>
              <a:spcAft>
                <a:spcPts val="0"/>
              </a:spcAft>
              <a:buClrTx/>
              <a:buSzPts val="1800"/>
              <a:buFont typeface="Wingdings" panose="05000000000000000000" pitchFamily="2" charset="2"/>
              <a:buChar char="§"/>
            </a:pPr>
            <a:endParaRPr sz="1800" dirty="0">
              <a:solidFill>
                <a:schemeClr val="tx1"/>
              </a:solidFill>
              <a:latin typeface="Times New Roman" pitchFamily="18" charset="0"/>
              <a:cs typeface="Times New Roman" pitchFamily="18" charset="0"/>
            </a:endParaRPr>
          </a:p>
          <a:p>
            <a:pPr lvl="0" algn="l" rtl="0">
              <a:lnSpc>
                <a:spcPct val="90000"/>
              </a:lnSpc>
              <a:spcBef>
                <a:spcPts val="1000"/>
              </a:spcBef>
              <a:spcAft>
                <a:spcPts val="0"/>
              </a:spcAft>
              <a:buClrTx/>
              <a:buSzPts val="1800"/>
              <a:buFont typeface="Wingdings" panose="05000000000000000000" pitchFamily="2" charset="2"/>
              <a:buChar char="§"/>
            </a:pPr>
            <a:endParaRPr sz="1800" dirty="0">
              <a:solidFill>
                <a:schemeClr val="tx1"/>
              </a:solidFill>
            </a:endParaRPr>
          </a:p>
          <a:p>
            <a:pPr marL="339445" lvl="0" indent="-225145" algn="l" rtl="0">
              <a:lnSpc>
                <a:spcPct val="90000"/>
              </a:lnSpc>
              <a:spcBef>
                <a:spcPts val="1000"/>
              </a:spcBef>
              <a:spcAft>
                <a:spcPts val="0"/>
              </a:spcAft>
              <a:buSzPts val="1800"/>
              <a:buNone/>
            </a:pPr>
            <a:endParaRPr dirty="0"/>
          </a:p>
        </p:txBody>
      </p:sp>
      <p:sp>
        <p:nvSpPr>
          <p:cNvPr id="2" name="Google Shape;107;p3">
            <a:extLst>
              <a:ext uri="{FF2B5EF4-FFF2-40B4-BE49-F238E27FC236}">
                <a16:creationId xmlns:a16="http://schemas.microsoft.com/office/drawing/2014/main" id="{20F71E96-6DA0-D51D-AF4A-9914E632652B}"/>
              </a:ext>
            </a:extLst>
          </p:cNvPr>
          <p:cNvSpPr txBox="1"/>
          <p:nvPr/>
        </p:nvSpPr>
        <p:spPr>
          <a:xfrm>
            <a:off x="137160" y="211816"/>
            <a:ext cx="5807586" cy="518091"/>
          </a:xfrm>
          <a:prstGeom prst="rect">
            <a:avLst/>
          </a:prstGeom>
          <a:noFill/>
          <a:ln>
            <a:noFill/>
          </a:ln>
        </p:spPr>
        <p:txBody>
          <a:bodyPr spcFirstLastPara="1" wrap="square" lIns="0" tIns="12700" rIns="0" bIns="0" anchor="ctr" anchorCtr="0">
            <a:spAutoFit/>
          </a:bodyPr>
          <a:lstStyle/>
          <a:p>
            <a:pPr marL="12700" marR="0" lvl="0" indent="0" algn="l" rtl="0">
              <a:lnSpc>
                <a:spcPct val="100000"/>
              </a:lnSpc>
              <a:spcBef>
                <a:spcPts val="100"/>
              </a:spcBef>
              <a:spcAft>
                <a:spcPts val="0"/>
              </a:spcAft>
              <a:buClr>
                <a:schemeClr val="dk1"/>
              </a:buClr>
              <a:buSzPts val="1800"/>
              <a:buFont typeface="Times New Roman"/>
              <a:buNone/>
            </a:pPr>
            <a:r>
              <a:rPr lang="en-US" sz="3200" b="1" i="0" u="none" strike="noStrike" cap="none" dirty="0">
                <a:solidFill>
                  <a:schemeClr val="dk1"/>
                </a:solidFill>
                <a:latin typeface="Times New Roman"/>
                <a:ea typeface="Times New Roman"/>
                <a:cs typeface="Times New Roman"/>
                <a:sym typeface="Times New Roman"/>
              </a:rPr>
              <a:t>Burst Error( cont..)</a:t>
            </a:r>
            <a:endParaRPr sz="3200" b="1" i="0" u="none" strike="noStrike" cap="none"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253888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7684872-74E3-51F0-A803-F722530C018C}"/>
              </a:ext>
            </a:extLst>
          </p:cNvPr>
          <p:cNvSpPr txBox="1"/>
          <p:nvPr/>
        </p:nvSpPr>
        <p:spPr>
          <a:xfrm>
            <a:off x="387350" y="1319970"/>
            <a:ext cx="7823200" cy="1595309"/>
          </a:xfrm>
          <a:prstGeom prst="rect">
            <a:avLst/>
          </a:prstGeom>
          <a:noFill/>
        </p:spPr>
        <p:txBody>
          <a:bodyPr wrap="square">
            <a:spAutoFit/>
          </a:bodyPr>
          <a:lstStyle/>
          <a:p>
            <a:pPr marL="457200" lvl="0" indent="-342900" algn="just" rtl="0">
              <a:lnSpc>
                <a:spcPct val="90000"/>
              </a:lnSpc>
              <a:spcBef>
                <a:spcPts val="1000"/>
              </a:spcBef>
              <a:spcAft>
                <a:spcPts val="0"/>
              </a:spcAft>
              <a:buSzPts val="1800"/>
              <a:buFont typeface="Arial"/>
              <a:buNone/>
            </a:pPr>
            <a:r>
              <a:rPr lang="en-GB" sz="1800" dirty="0"/>
              <a:t>	</a:t>
            </a:r>
            <a:r>
              <a:rPr lang="en-GB" sz="1800" dirty="0">
                <a:latin typeface="Times New Roman" pitchFamily="18" charset="0"/>
                <a:cs typeface="Times New Roman" pitchFamily="18" charset="0"/>
              </a:rPr>
              <a:t>Error detection means to decide whether the received data is correct or not without having a copy of the original message.</a:t>
            </a:r>
          </a:p>
          <a:p>
            <a:pPr marL="457200" lvl="0" indent="-228600" algn="just" rtl="0">
              <a:lnSpc>
                <a:spcPct val="90000"/>
              </a:lnSpc>
              <a:spcBef>
                <a:spcPts val="1000"/>
              </a:spcBef>
              <a:spcAft>
                <a:spcPts val="0"/>
              </a:spcAft>
              <a:buClr>
                <a:schemeClr val="dk1"/>
              </a:buClr>
              <a:buSzPts val="1800"/>
              <a:buNone/>
            </a:pPr>
            <a:endParaRPr lang="en-GB" sz="1800" dirty="0">
              <a:latin typeface="Times New Roman" pitchFamily="18" charset="0"/>
              <a:cs typeface="Times New Roman" pitchFamily="18" charset="0"/>
            </a:endParaRPr>
          </a:p>
          <a:p>
            <a:pPr marL="457200" lvl="0" indent="-342900" algn="just" rtl="0">
              <a:lnSpc>
                <a:spcPct val="90000"/>
              </a:lnSpc>
              <a:spcBef>
                <a:spcPts val="1000"/>
              </a:spcBef>
              <a:spcAft>
                <a:spcPts val="0"/>
              </a:spcAft>
              <a:buSzPts val="1800"/>
              <a:buFont typeface="Arial"/>
              <a:buNone/>
            </a:pPr>
            <a:r>
              <a:rPr lang="en-GB" sz="1800" dirty="0">
                <a:latin typeface="Times New Roman" pitchFamily="18" charset="0"/>
                <a:cs typeface="Times New Roman" pitchFamily="18" charset="0"/>
              </a:rPr>
              <a:t>	Error detection </a:t>
            </a:r>
            <a:r>
              <a:rPr lang="en-GB" sz="1800" b="1" dirty="0">
                <a:latin typeface="Times New Roman" pitchFamily="18" charset="0"/>
                <a:cs typeface="Times New Roman" pitchFamily="18" charset="0"/>
              </a:rPr>
              <a:t>uses the concept of redundancy</a:t>
            </a:r>
            <a:r>
              <a:rPr lang="en-GB" sz="1800" dirty="0">
                <a:latin typeface="Times New Roman" pitchFamily="18" charset="0"/>
                <a:cs typeface="Times New Roman" pitchFamily="18" charset="0"/>
              </a:rPr>
              <a:t>, </a:t>
            </a:r>
            <a:r>
              <a:rPr lang="en-GB" sz="1800" b="1" dirty="0">
                <a:latin typeface="Times New Roman" pitchFamily="18" charset="0"/>
                <a:cs typeface="Times New Roman" pitchFamily="18" charset="0"/>
              </a:rPr>
              <a:t>which means</a:t>
            </a:r>
            <a:r>
              <a:rPr lang="en-GB" sz="1800" dirty="0">
                <a:latin typeface="Times New Roman" pitchFamily="18" charset="0"/>
                <a:cs typeface="Times New Roman" pitchFamily="18" charset="0"/>
              </a:rPr>
              <a:t> adding extra bits for detecting errors at the destination.</a:t>
            </a:r>
          </a:p>
        </p:txBody>
      </p:sp>
      <p:sp>
        <p:nvSpPr>
          <p:cNvPr id="8" name="TextBox 7">
            <a:extLst>
              <a:ext uri="{FF2B5EF4-FFF2-40B4-BE49-F238E27FC236}">
                <a16:creationId xmlns:a16="http://schemas.microsoft.com/office/drawing/2014/main" id="{D94BD9C9-1A64-C2B4-B0D8-A53BC18349CB}"/>
              </a:ext>
            </a:extLst>
          </p:cNvPr>
          <p:cNvSpPr txBox="1"/>
          <p:nvPr/>
        </p:nvSpPr>
        <p:spPr>
          <a:xfrm>
            <a:off x="81280" y="228600"/>
            <a:ext cx="3084830" cy="535531"/>
          </a:xfrm>
          <a:prstGeom prst="rect">
            <a:avLst/>
          </a:prstGeom>
          <a:noFill/>
        </p:spPr>
        <p:txBody>
          <a:bodyPr wrap="square">
            <a:spAutoFit/>
          </a:bodyPr>
          <a:lstStyle/>
          <a:p>
            <a:pPr marL="0" lvl="0" indent="0" algn="just" rtl="0">
              <a:lnSpc>
                <a:spcPct val="90000"/>
              </a:lnSpc>
              <a:spcBef>
                <a:spcPts val="1000"/>
              </a:spcBef>
              <a:spcAft>
                <a:spcPts val="0"/>
              </a:spcAft>
              <a:buClrTx/>
              <a:buSzPts val="1800"/>
              <a:buNone/>
            </a:pPr>
            <a:r>
              <a:rPr lang="en-US" sz="3200" b="1" dirty="0">
                <a:solidFill>
                  <a:schemeClr val="tx1"/>
                </a:solidFill>
                <a:latin typeface="Times New Roman" panose="02020603050405020304" pitchFamily="18" charset="0"/>
                <a:cs typeface="Times New Roman" panose="02020603050405020304" pitchFamily="18" charset="0"/>
              </a:rPr>
              <a:t>Error detection</a:t>
            </a:r>
            <a:endParaRPr lang="en-US" sz="3200" dirty="0">
              <a:solidFill>
                <a:schemeClr val="tx1"/>
              </a:solidFill>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2435312155"/>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750</TotalTime>
  <Words>1883</Words>
  <Application>Microsoft Office PowerPoint</Application>
  <PresentationFormat>On-screen Show (4:3)</PresentationFormat>
  <Paragraphs>290</Paragraphs>
  <Slides>39</Slides>
  <Notes>16</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39</vt:i4>
      </vt:variant>
    </vt:vector>
  </HeadingPairs>
  <TitlesOfParts>
    <vt:vector size="50" baseType="lpstr">
      <vt:lpstr>Calibri</vt:lpstr>
      <vt:lpstr>Wingdings</vt:lpstr>
      <vt:lpstr>Times</vt:lpstr>
      <vt:lpstr>Arial</vt:lpstr>
      <vt:lpstr>Noto Sans Symbols</vt:lpstr>
      <vt:lpstr>Times New Roman</vt:lpstr>
      <vt:lpstr>Aptos</vt:lpstr>
      <vt:lpstr>Georgia</vt:lpstr>
      <vt:lpstr>Office Theme</vt:lpstr>
      <vt:lpstr>Equation</vt:lpstr>
      <vt:lpstr>Microsoft Equation 3.0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Redundancy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Hamming Code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Practice Questions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ABC</dc:creator>
  <cp:lastModifiedBy>Gurpreet Singh</cp:lastModifiedBy>
  <cp:revision>136</cp:revision>
  <dcterms:created xsi:type="dcterms:W3CDTF">2010-04-09T07:36:15Z</dcterms:created>
  <dcterms:modified xsi:type="dcterms:W3CDTF">2024-07-01T09:47:22Z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CCC</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37</vt:i4>
  </property>
</Properties>
</file>