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889" r:id="rId3"/>
    <p:sldId id="891" r:id="rId4"/>
    <p:sldId id="892" r:id="rId5"/>
    <p:sldId id="893" r:id="rId6"/>
    <p:sldId id="894" r:id="rId7"/>
    <p:sldId id="895" r:id="rId8"/>
    <p:sldId id="896" r:id="rId9"/>
    <p:sldId id="897" r:id="rId10"/>
    <p:sldId id="898" r:id="rId11"/>
    <p:sldId id="899" r:id="rId12"/>
    <p:sldId id="900" r:id="rId13"/>
    <p:sldId id="901" r:id="rId14"/>
    <p:sldId id="902" r:id="rId15"/>
    <p:sldId id="903" r:id="rId16"/>
    <p:sldId id="904" r:id="rId17"/>
    <p:sldId id="905" r:id="rId18"/>
    <p:sldId id="906" r:id="rId19"/>
    <p:sldId id="907" r:id="rId20"/>
    <p:sldId id="908" r:id="rId21"/>
    <p:sldId id="909" r:id="rId22"/>
    <p:sldId id="910" r:id="rId23"/>
    <p:sldId id="911" r:id="rId24"/>
    <p:sldId id="912" r:id="rId25"/>
    <p:sldId id="913" r:id="rId26"/>
    <p:sldId id="915" r:id="rId27"/>
  </p:sldIdLst>
  <p:sldSz cx="9144000" cy="6858000" type="screen4x3"/>
  <p:notesSz cx="7559675" cy="10691813"/>
  <p:embeddedFontLst>
    <p:embeddedFont>
      <p:font typeface="Times" panose="02020603050405020304" pitchFamily="18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70" roundtripDataSignature="AMtx7mjBLrMujGmK0mcIUsVW4HHj27wE+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66D8C4D-A2DB-48BA-B2CD-EECFE764FD55}">
  <a:tblStyle styleId="{866D8C4D-A2DB-48BA-B2CD-EECFE764FD5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2" autoAdjust="0"/>
    <p:restoredTop sz="94660"/>
  </p:normalViewPr>
  <p:slideViewPr>
    <p:cSldViewPr snapToGrid="0">
      <p:cViewPr varScale="1">
        <p:scale>
          <a:sx n="81" d="100"/>
          <a:sy n="81" d="100"/>
        </p:scale>
        <p:origin x="1502" y="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71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7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281488" y="0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6377172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1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117E87A7-F973-46DD-A778-4F8BA149BD3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CE6C78-718A-4D03-9019-CBBB8A116723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1150978" name="Rectangle 2">
            <a:extLst>
              <a:ext uri="{FF2B5EF4-FFF2-40B4-BE49-F238E27FC236}">
                <a16:creationId xmlns:a16="http://schemas.microsoft.com/office/drawing/2014/main" id="{A297DE94-D644-1BCF-E1BC-27DAFC90608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0979" name="Rectangle 3">
            <a:extLst>
              <a:ext uri="{FF2B5EF4-FFF2-40B4-BE49-F238E27FC236}">
                <a16:creationId xmlns:a16="http://schemas.microsoft.com/office/drawing/2014/main" id="{4E71E1F0-B7F0-A21E-C911-2AA2E4E0DF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223A5573-8FB6-7FD3-F7BE-4DC2807C6AB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B2C2FA-95CE-4C9C-9C77-4B429E80630D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1124354" name="Rectangle 2">
            <a:extLst>
              <a:ext uri="{FF2B5EF4-FFF2-40B4-BE49-F238E27FC236}">
                <a16:creationId xmlns:a16="http://schemas.microsoft.com/office/drawing/2014/main" id="{5E9AE6ED-5EE8-686F-FFE0-552667B214C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4355" name="Rectangle 3">
            <a:extLst>
              <a:ext uri="{FF2B5EF4-FFF2-40B4-BE49-F238E27FC236}">
                <a16:creationId xmlns:a16="http://schemas.microsoft.com/office/drawing/2014/main" id="{8C60428E-8471-5527-1E81-F2C3296969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39730BD2-D5C5-468E-470A-8AF7196BC1D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9F4870-D719-4D5D-97D3-26F774CA766D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1153026" name="Rectangle 2">
            <a:extLst>
              <a:ext uri="{FF2B5EF4-FFF2-40B4-BE49-F238E27FC236}">
                <a16:creationId xmlns:a16="http://schemas.microsoft.com/office/drawing/2014/main" id="{D4C14B39-2C6A-C4A2-8801-EAE100CD0F1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3027" name="Rectangle 3">
            <a:extLst>
              <a:ext uri="{FF2B5EF4-FFF2-40B4-BE49-F238E27FC236}">
                <a16:creationId xmlns:a16="http://schemas.microsoft.com/office/drawing/2014/main" id="{9939068D-D154-5CFE-267A-C72F82263A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CAA9E155-923F-C11F-A117-78846EBB4B9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AA80B1-743C-45FA-9CA2-D873C15742A2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1155074" name="Rectangle 2">
            <a:extLst>
              <a:ext uri="{FF2B5EF4-FFF2-40B4-BE49-F238E27FC236}">
                <a16:creationId xmlns:a16="http://schemas.microsoft.com/office/drawing/2014/main" id="{D981A70E-0BEC-396F-E95A-6F4C702D6BA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5075" name="Rectangle 3">
            <a:extLst>
              <a:ext uri="{FF2B5EF4-FFF2-40B4-BE49-F238E27FC236}">
                <a16:creationId xmlns:a16="http://schemas.microsoft.com/office/drawing/2014/main" id="{191046FC-D52E-7F98-1BE7-74E89227DA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1019F2BE-4D13-A656-3FB4-DB326297047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5E9D64-68FF-44FF-BC97-CA162FA8B72A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1126402" name="Rectangle 2">
            <a:extLst>
              <a:ext uri="{FF2B5EF4-FFF2-40B4-BE49-F238E27FC236}">
                <a16:creationId xmlns:a16="http://schemas.microsoft.com/office/drawing/2014/main" id="{F2E862AE-6084-8FEB-5FF1-458D0A49217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03" name="Rectangle 3">
            <a:extLst>
              <a:ext uri="{FF2B5EF4-FFF2-40B4-BE49-F238E27FC236}">
                <a16:creationId xmlns:a16="http://schemas.microsoft.com/office/drawing/2014/main" id="{993B528E-7D9C-9D8E-CF80-E0E8475661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1CE70680-FD66-8E6F-338A-F147C6E3CF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5828E1-08E7-444B-A355-5A28B0CE26C1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1128450" name="Rectangle 2">
            <a:extLst>
              <a:ext uri="{FF2B5EF4-FFF2-40B4-BE49-F238E27FC236}">
                <a16:creationId xmlns:a16="http://schemas.microsoft.com/office/drawing/2014/main" id="{BF593613-1804-7A0B-D605-C0B6AD64931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8451" name="Rectangle 3">
            <a:extLst>
              <a:ext uri="{FF2B5EF4-FFF2-40B4-BE49-F238E27FC236}">
                <a16:creationId xmlns:a16="http://schemas.microsoft.com/office/drawing/2014/main" id="{1F898EBF-96D2-1EB7-65AF-94BC3A08AC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A2EA2D6B-FEEE-5032-1B78-3E6F8847315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9429CF-A920-4DA8-B198-03D7AF47C51F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1130498" name="Rectangle 2">
            <a:extLst>
              <a:ext uri="{FF2B5EF4-FFF2-40B4-BE49-F238E27FC236}">
                <a16:creationId xmlns:a16="http://schemas.microsoft.com/office/drawing/2014/main" id="{57ED342D-46EF-BEA8-68E2-FFEAD75A0A4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0499" name="Rectangle 3">
            <a:extLst>
              <a:ext uri="{FF2B5EF4-FFF2-40B4-BE49-F238E27FC236}">
                <a16:creationId xmlns:a16="http://schemas.microsoft.com/office/drawing/2014/main" id="{6FAA1048-3CCC-332A-4AC8-2F9B7A81DE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12A7AD59-759D-A48C-360E-2B95CFC6E74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9816C6-6EDA-496B-9860-3263F51D37F6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1132546" name="Rectangle 2">
            <a:extLst>
              <a:ext uri="{FF2B5EF4-FFF2-40B4-BE49-F238E27FC236}">
                <a16:creationId xmlns:a16="http://schemas.microsoft.com/office/drawing/2014/main" id="{550949CE-8AC0-EC15-4BB1-71554065CBB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2547" name="Rectangle 3">
            <a:extLst>
              <a:ext uri="{FF2B5EF4-FFF2-40B4-BE49-F238E27FC236}">
                <a16:creationId xmlns:a16="http://schemas.microsoft.com/office/drawing/2014/main" id="{DC0FCF88-49BB-E732-BE2A-32C059C479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131A0279-17AE-250C-A988-36A5552CC64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E87CB7-63F9-4CEB-9111-CB982DA2DA69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1134594" name="Rectangle 2">
            <a:extLst>
              <a:ext uri="{FF2B5EF4-FFF2-40B4-BE49-F238E27FC236}">
                <a16:creationId xmlns:a16="http://schemas.microsoft.com/office/drawing/2014/main" id="{6E4B9063-8596-439B-7579-5EAF850932C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4595" name="Rectangle 3">
            <a:extLst>
              <a:ext uri="{FF2B5EF4-FFF2-40B4-BE49-F238E27FC236}">
                <a16:creationId xmlns:a16="http://schemas.microsoft.com/office/drawing/2014/main" id="{ED1E9AD6-A55C-8C11-F2B5-44EA68187F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C5A6EA8D-0CBA-6EA1-F085-7B36BED03E7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C3EA62-D2E5-4441-B608-E4CC1C6A2182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1136642" name="Rectangle 2">
            <a:extLst>
              <a:ext uri="{FF2B5EF4-FFF2-40B4-BE49-F238E27FC236}">
                <a16:creationId xmlns:a16="http://schemas.microsoft.com/office/drawing/2014/main" id="{D1FB79D0-6D4F-8839-54AB-9836AC91D14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43" name="Rectangle 3">
            <a:extLst>
              <a:ext uri="{FF2B5EF4-FFF2-40B4-BE49-F238E27FC236}">
                <a16:creationId xmlns:a16="http://schemas.microsoft.com/office/drawing/2014/main" id="{0682F1F3-5AF0-C9FA-DF50-E323D4AB02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" name="Google Shape;101;p2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30399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FABBBE1B-BD39-21DE-7630-DDE226CC869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FCCBD3-2904-45E3-A617-282F661C74A1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1138690" name="Rectangle 2">
            <a:extLst>
              <a:ext uri="{FF2B5EF4-FFF2-40B4-BE49-F238E27FC236}">
                <a16:creationId xmlns:a16="http://schemas.microsoft.com/office/drawing/2014/main" id="{A9D6267C-3EE5-AFC3-4425-887FCE584CB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8691" name="Rectangle 3">
            <a:extLst>
              <a:ext uri="{FF2B5EF4-FFF2-40B4-BE49-F238E27FC236}">
                <a16:creationId xmlns:a16="http://schemas.microsoft.com/office/drawing/2014/main" id="{CF08BCB2-856D-254A-4445-555F3DDD24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7ED7CE22-CA71-7D6C-1784-56AFDCDDCA6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43FF4D-6E9B-4DF0-AC33-4E10412671B2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1157122" name="Rectangle 2">
            <a:extLst>
              <a:ext uri="{FF2B5EF4-FFF2-40B4-BE49-F238E27FC236}">
                <a16:creationId xmlns:a16="http://schemas.microsoft.com/office/drawing/2014/main" id="{C5BCC3A3-B28C-BF74-1ECC-EBCDDC76014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23" name="Rectangle 3">
            <a:extLst>
              <a:ext uri="{FF2B5EF4-FFF2-40B4-BE49-F238E27FC236}">
                <a16:creationId xmlns:a16="http://schemas.microsoft.com/office/drawing/2014/main" id="{FB52F7A9-5FD5-F420-2F04-F366E88941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74DACB87-B8B7-503D-FF99-FE8B6FEC713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2C4E1B-CED3-49DA-9415-81A28BE10069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1058818" name="Rectangle 2">
            <a:extLst>
              <a:ext uri="{FF2B5EF4-FFF2-40B4-BE49-F238E27FC236}">
                <a16:creationId xmlns:a16="http://schemas.microsoft.com/office/drawing/2014/main" id="{72502E96-D750-739C-08D0-9ECA54ADDA9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8819" name="Rectangle 3">
            <a:extLst>
              <a:ext uri="{FF2B5EF4-FFF2-40B4-BE49-F238E27FC236}">
                <a16:creationId xmlns:a16="http://schemas.microsoft.com/office/drawing/2014/main" id="{A6C3ED48-A78C-D4D8-1E08-316D19C982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CA702D04-FE02-542D-3606-EE59A479853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B183AF-248E-4BF4-B645-E9C027DA8802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1159170" name="Rectangle 2">
            <a:extLst>
              <a:ext uri="{FF2B5EF4-FFF2-40B4-BE49-F238E27FC236}">
                <a16:creationId xmlns:a16="http://schemas.microsoft.com/office/drawing/2014/main" id="{37C43A9C-C73B-113C-D3AC-769D718B623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9171" name="Rectangle 3">
            <a:extLst>
              <a:ext uri="{FF2B5EF4-FFF2-40B4-BE49-F238E27FC236}">
                <a16:creationId xmlns:a16="http://schemas.microsoft.com/office/drawing/2014/main" id="{FB03B3B3-8774-592C-F4DD-3D10272BEF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8C522B31-098A-635D-26C8-4C9B1F851ED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417BB1-BE64-4243-A29B-9E0D2BF8BC1B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1161218" name="Rectangle 2">
            <a:extLst>
              <a:ext uri="{FF2B5EF4-FFF2-40B4-BE49-F238E27FC236}">
                <a16:creationId xmlns:a16="http://schemas.microsoft.com/office/drawing/2014/main" id="{7BA2BDD3-D0E1-C4DA-D35C-BC2033422E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1219" name="Rectangle 3">
            <a:extLst>
              <a:ext uri="{FF2B5EF4-FFF2-40B4-BE49-F238E27FC236}">
                <a16:creationId xmlns:a16="http://schemas.microsoft.com/office/drawing/2014/main" id="{78C99791-2FC2-5530-8565-0C3468BEEB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BEC087EA-4EDA-32E3-7427-EB1E71318FD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BD3CD7-E455-4ED7-A37B-8B181366F8E4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1173506" name="Rectangle 2">
            <a:extLst>
              <a:ext uri="{FF2B5EF4-FFF2-40B4-BE49-F238E27FC236}">
                <a16:creationId xmlns:a16="http://schemas.microsoft.com/office/drawing/2014/main" id="{ED3BDE78-C3C0-4EFE-D123-6CFD5A6F52B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3507" name="Rectangle 3">
            <a:extLst>
              <a:ext uri="{FF2B5EF4-FFF2-40B4-BE49-F238E27FC236}">
                <a16:creationId xmlns:a16="http://schemas.microsoft.com/office/drawing/2014/main" id="{5D5DF843-A1A6-0FB6-A8F8-A134D54A10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27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00" name="Google Shape;500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15F5CC6F-9784-B28E-09DC-92CFF79371B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96EBC8-A99D-4E32-B634-251A6A34B156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1079298" name="Rectangle 2">
            <a:extLst>
              <a:ext uri="{FF2B5EF4-FFF2-40B4-BE49-F238E27FC236}">
                <a16:creationId xmlns:a16="http://schemas.microsoft.com/office/drawing/2014/main" id="{43A817E8-83CD-24B2-B8BA-047BBA17494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9299" name="Rectangle 3">
            <a:extLst>
              <a:ext uri="{FF2B5EF4-FFF2-40B4-BE49-F238E27FC236}">
                <a16:creationId xmlns:a16="http://schemas.microsoft.com/office/drawing/2014/main" id="{F87E2F34-5F5F-D4EF-6451-F129ED11A8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E57E0E45-3AC3-5D0E-A8A2-339D1E95AC2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835747-2F6B-4E79-8B44-DA5DCC35C526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1081346" name="Rectangle 2">
            <a:extLst>
              <a:ext uri="{FF2B5EF4-FFF2-40B4-BE49-F238E27FC236}">
                <a16:creationId xmlns:a16="http://schemas.microsoft.com/office/drawing/2014/main" id="{B4E06ED0-89BC-0DC1-5CB1-FB30F1752C0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1347" name="Rectangle 3">
            <a:extLst>
              <a:ext uri="{FF2B5EF4-FFF2-40B4-BE49-F238E27FC236}">
                <a16:creationId xmlns:a16="http://schemas.microsoft.com/office/drawing/2014/main" id="{1FC6E3C0-609A-8258-A820-85B454A01E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389F010E-B57F-80E5-DF64-4B84437410C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4020FB-A734-4B76-A315-722913DB492A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1116162" name="Rectangle 2">
            <a:extLst>
              <a:ext uri="{FF2B5EF4-FFF2-40B4-BE49-F238E27FC236}">
                <a16:creationId xmlns:a16="http://schemas.microsoft.com/office/drawing/2014/main" id="{D1DC29EE-5394-A19B-273C-3FBE184653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63" name="Rectangle 3">
            <a:extLst>
              <a:ext uri="{FF2B5EF4-FFF2-40B4-BE49-F238E27FC236}">
                <a16:creationId xmlns:a16="http://schemas.microsoft.com/office/drawing/2014/main" id="{6EAFDA2A-73E4-BAA9-334F-48EFFF9CED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415AEFA1-D905-4515-6F27-84BF5FAD254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6BF318-C1D4-48B5-BA0B-10C06AB631EE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1118210" name="Rectangle 2">
            <a:extLst>
              <a:ext uri="{FF2B5EF4-FFF2-40B4-BE49-F238E27FC236}">
                <a16:creationId xmlns:a16="http://schemas.microsoft.com/office/drawing/2014/main" id="{2C20B275-2F9C-7EB5-4209-C7AE02DA93B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8211" name="Rectangle 3">
            <a:extLst>
              <a:ext uri="{FF2B5EF4-FFF2-40B4-BE49-F238E27FC236}">
                <a16:creationId xmlns:a16="http://schemas.microsoft.com/office/drawing/2014/main" id="{802E05C7-F014-51E3-98DF-DD35419938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DA670FED-A923-17AC-5BD7-6D5E286DCA7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9A36C8-257E-460B-A280-62DE68717926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1120258" name="Rectangle 2">
            <a:extLst>
              <a:ext uri="{FF2B5EF4-FFF2-40B4-BE49-F238E27FC236}">
                <a16:creationId xmlns:a16="http://schemas.microsoft.com/office/drawing/2014/main" id="{60AD34DF-0CCB-DB73-09A4-7E47C9EAAD0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0259" name="Rectangle 3">
            <a:extLst>
              <a:ext uri="{FF2B5EF4-FFF2-40B4-BE49-F238E27FC236}">
                <a16:creationId xmlns:a16="http://schemas.microsoft.com/office/drawing/2014/main" id="{1CD16421-E275-40A7-3292-9657B864DC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7BB604D0-D716-3442-5F85-6C72D4FF42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625B46-61EC-4201-9113-9CB90062F0B7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1083394" name="Rectangle 2">
            <a:extLst>
              <a:ext uri="{FF2B5EF4-FFF2-40B4-BE49-F238E27FC236}">
                <a16:creationId xmlns:a16="http://schemas.microsoft.com/office/drawing/2014/main" id="{2FB73925-2D9F-8962-3A9E-0725D269781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3395" name="Rectangle 3">
            <a:extLst>
              <a:ext uri="{FF2B5EF4-FFF2-40B4-BE49-F238E27FC236}">
                <a16:creationId xmlns:a16="http://schemas.microsoft.com/office/drawing/2014/main" id="{2FBC07FD-B784-752B-54F2-710C690090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B8A54505-26AE-ED5B-5D01-BA77D39DE40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EC31F9-8968-413D-8978-EE2EC578F299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1122306" name="Rectangle 2">
            <a:extLst>
              <a:ext uri="{FF2B5EF4-FFF2-40B4-BE49-F238E27FC236}">
                <a16:creationId xmlns:a16="http://schemas.microsoft.com/office/drawing/2014/main" id="{4D95F341-0945-8338-9744-6D90B432C3B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2307" name="Rectangle 3">
            <a:extLst>
              <a:ext uri="{FF2B5EF4-FFF2-40B4-BE49-F238E27FC236}">
                <a16:creationId xmlns:a16="http://schemas.microsoft.com/office/drawing/2014/main" id="{3469FEAE-935C-1119-DD5B-5C90BEBA18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Blank Slide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9"/>
          <p:cNvSpPr txBox="1">
            <a:spLocks noGrp="1"/>
          </p:cNvSpPr>
          <p:nvPr>
            <p:ph type="ftr" idx="11"/>
          </p:nvPr>
        </p:nvSpPr>
        <p:spPr>
          <a:xfrm>
            <a:off x="457559" y="6356520"/>
            <a:ext cx="8499154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070C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9"/>
          <p:cNvSpPr txBox="1"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9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39"/>
          <p:cNvSpPr txBox="1">
            <a:spLocks noGrp="1"/>
          </p:cNvSpPr>
          <p:nvPr>
            <p:ph type="body" idx="2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39"/>
          <p:cNvSpPr txBox="1">
            <a:spLocks noGrp="1"/>
          </p:cNvSpPr>
          <p:nvPr>
            <p:ph type="ftr" idx="11"/>
          </p:nvPr>
        </p:nvSpPr>
        <p:spPr>
          <a:xfrm>
            <a:off x="374573" y="6356350"/>
            <a:ext cx="84829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0"/>
          <p:cNvSpPr txBox="1"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40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40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40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40"/>
          <p:cNvSpPr txBox="1">
            <a:spLocks noGrp="1"/>
          </p:cNvSpPr>
          <p:nvPr>
            <p:ph type="body" idx="4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40"/>
          <p:cNvSpPr txBox="1">
            <a:spLocks noGrp="1"/>
          </p:cNvSpPr>
          <p:nvPr>
            <p:ph type="ftr" idx="11"/>
          </p:nvPr>
        </p:nvSpPr>
        <p:spPr>
          <a:xfrm>
            <a:off x="374573" y="6356350"/>
            <a:ext cx="84829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BLANK 2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1"/>
          <p:cNvSpPr txBox="1"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41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41"/>
          <p:cNvSpPr txBox="1">
            <a:spLocks noGrp="1"/>
          </p:cNvSpPr>
          <p:nvPr>
            <p:ph type="body" idx="2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41"/>
          <p:cNvSpPr txBox="1">
            <a:spLocks noGrp="1"/>
          </p:cNvSpPr>
          <p:nvPr>
            <p:ph type="body" idx="3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41"/>
          <p:cNvSpPr txBox="1">
            <a:spLocks noGrp="1"/>
          </p:cNvSpPr>
          <p:nvPr>
            <p:ph type="body" idx="4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0" name="Google Shape;90;p41"/>
          <p:cNvSpPr txBox="1">
            <a:spLocks noGrp="1"/>
          </p:cNvSpPr>
          <p:nvPr>
            <p:ph type="body" idx="5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41"/>
          <p:cNvSpPr txBox="1">
            <a:spLocks noGrp="1"/>
          </p:cNvSpPr>
          <p:nvPr>
            <p:ph type="body" idx="6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2" name="Google Shape;92;p41"/>
          <p:cNvSpPr txBox="1">
            <a:spLocks noGrp="1"/>
          </p:cNvSpPr>
          <p:nvPr>
            <p:ph type="ftr" idx="11"/>
          </p:nvPr>
        </p:nvSpPr>
        <p:spPr>
          <a:xfrm>
            <a:off x="374573" y="6356350"/>
            <a:ext cx="84829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1729AC-FBB6-50BF-140F-6DFFE9DCD4C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12.</a:t>
            </a:r>
            <a:fld id="{79B5908F-1003-4FE2-9619-748025AA967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99178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0"/>
          <p:cNvSpPr txBox="1"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0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30"/>
          <p:cNvSpPr txBox="1">
            <a:spLocks noGrp="1"/>
          </p:cNvSpPr>
          <p:nvPr>
            <p:ph type="ftr" idx="11"/>
          </p:nvPr>
        </p:nvSpPr>
        <p:spPr>
          <a:xfrm>
            <a:off x="352540" y="6356520"/>
            <a:ext cx="833390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2"/>
          <p:cNvSpPr txBox="1">
            <a:spLocks noGrp="1"/>
          </p:cNvSpPr>
          <p:nvPr>
            <p:ph type="title"/>
          </p:nvPr>
        </p:nvSpPr>
        <p:spPr>
          <a:xfrm>
            <a:off x="0" y="0"/>
            <a:ext cx="6476760" cy="837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2"/>
          <p:cNvSpPr txBox="1">
            <a:spLocks noGrp="1"/>
          </p:cNvSpPr>
          <p:nvPr>
            <p:ph type="ftr" idx="11"/>
          </p:nvPr>
        </p:nvSpPr>
        <p:spPr>
          <a:xfrm>
            <a:off x="374573" y="6356350"/>
            <a:ext cx="84829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3"/>
          <p:cNvSpPr txBox="1"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33"/>
          <p:cNvSpPr txBox="1">
            <a:spLocks noGrp="1"/>
          </p:cNvSpPr>
          <p:nvPr>
            <p:ph type="subTitle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33"/>
          <p:cNvSpPr txBox="1">
            <a:spLocks noGrp="1"/>
          </p:cNvSpPr>
          <p:nvPr>
            <p:ph type="ftr" idx="11"/>
          </p:nvPr>
        </p:nvSpPr>
        <p:spPr>
          <a:xfrm>
            <a:off x="457199" y="6356520"/>
            <a:ext cx="8229239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4"/>
          <p:cNvSpPr txBox="1"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34"/>
          <p:cNvSpPr txBox="1">
            <a:spLocks noGrp="1"/>
          </p:cNvSpPr>
          <p:nvPr>
            <p:ph type="ftr" idx="11"/>
          </p:nvPr>
        </p:nvSpPr>
        <p:spPr>
          <a:xfrm>
            <a:off x="352540" y="6356520"/>
            <a:ext cx="8361802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>
  <p:cSld name="Centered 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5"/>
          <p:cNvSpPr txBox="1">
            <a:spLocks noGrp="1"/>
          </p:cNvSpPr>
          <p:nvPr>
            <p:ph type="subTitle" idx="1"/>
          </p:nvPr>
        </p:nvSpPr>
        <p:spPr>
          <a:xfrm>
            <a:off x="0" y="0"/>
            <a:ext cx="5486040" cy="4238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35"/>
          <p:cNvSpPr txBox="1">
            <a:spLocks noGrp="1"/>
          </p:cNvSpPr>
          <p:nvPr>
            <p:ph type="ftr" idx="11"/>
          </p:nvPr>
        </p:nvSpPr>
        <p:spPr>
          <a:xfrm>
            <a:off x="374573" y="6356350"/>
            <a:ext cx="84829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6"/>
          <p:cNvSpPr txBox="1"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6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36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36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36"/>
          <p:cNvSpPr txBox="1">
            <a:spLocks noGrp="1"/>
          </p:cNvSpPr>
          <p:nvPr>
            <p:ph type="ftr" idx="11"/>
          </p:nvPr>
        </p:nvSpPr>
        <p:spPr>
          <a:xfrm>
            <a:off x="374573" y="6356350"/>
            <a:ext cx="84829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7"/>
          <p:cNvSpPr txBox="1"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37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37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p37"/>
          <p:cNvSpPr txBox="1">
            <a:spLocks noGrp="1"/>
          </p:cNvSpPr>
          <p:nvPr>
            <p:ph type="body" idx="3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37"/>
          <p:cNvSpPr txBox="1">
            <a:spLocks noGrp="1"/>
          </p:cNvSpPr>
          <p:nvPr>
            <p:ph type="ftr" idx="11"/>
          </p:nvPr>
        </p:nvSpPr>
        <p:spPr>
          <a:xfrm>
            <a:off x="374573" y="6356350"/>
            <a:ext cx="84829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8"/>
          <p:cNvSpPr txBox="1"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38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38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0" name="Google Shape;70;p38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38"/>
          <p:cNvSpPr txBox="1">
            <a:spLocks noGrp="1"/>
          </p:cNvSpPr>
          <p:nvPr>
            <p:ph type="ftr" idx="11"/>
          </p:nvPr>
        </p:nvSpPr>
        <p:spPr>
          <a:xfrm>
            <a:off x="374573" y="6356350"/>
            <a:ext cx="84829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8"/>
          <p:cNvSpPr/>
          <p:nvPr/>
        </p:nvSpPr>
        <p:spPr>
          <a:xfrm>
            <a:off x="0" y="0"/>
            <a:ext cx="9143640" cy="837720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8"/>
          <p:cNvSpPr/>
          <p:nvPr/>
        </p:nvSpPr>
        <p:spPr>
          <a:xfrm rot="10800000" flipH="1">
            <a:off x="0" y="6704640"/>
            <a:ext cx="9143640" cy="1976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" name="Google Shape;12;p28" descr="LOGO.gif"/>
          <p:cNvPicPr preferRelativeResize="0"/>
          <p:nvPr/>
        </p:nvPicPr>
        <p:blipFill rotWithShape="1">
          <a:blip r:embed="rId15">
            <a:alphaModFix/>
          </a:blip>
          <a:srcRect b="10718"/>
          <a:stretch/>
        </p:blipFill>
        <p:spPr>
          <a:xfrm>
            <a:off x="6553080" y="228600"/>
            <a:ext cx="2057040" cy="634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28" descr="LOGO.gif"/>
          <p:cNvPicPr preferRelativeResize="0"/>
          <p:nvPr/>
        </p:nvPicPr>
        <p:blipFill rotWithShape="1">
          <a:blip r:embed="rId15">
            <a:alphaModFix/>
          </a:blip>
          <a:srcRect b="10718"/>
          <a:stretch/>
        </p:blipFill>
        <p:spPr>
          <a:xfrm>
            <a:off x="6553080" y="228600"/>
            <a:ext cx="2057040" cy="63468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" name="Google Shape;14;p28"/>
          <p:cNvGrpSpPr/>
          <p:nvPr/>
        </p:nvGrpSpPr>
        <p:grpSpPr>
          <a:xfrm>
            <a:off x="6146640" y="0"/>
            <a:ext cx="2997000" cy="875880"/>
            <a:chOff x="6146640" y="0"/>
            <a:chExt cx="2997000" cy="875880"/>
          </a:xfrm>
        </p:grpSpPr>
        <p:sp>
          <p:nvSpPr>
            <p:cNvPr id="15" name="Google Shape;15;p28"/>
            <p:cNvSpPr/>
            <p:nvPr/>
          </p:nvSpPr>
          <p:spPr>
            <a:xfrm>
              <a:off x="6146640" y="0"/>
              <a:ext cx="2997000" cy="837720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6" name="Google Shape;16;p28" descr="LOGO.gif"/>
            <p:cNvPicPr preferRelativeResize="0"/>
            <p:nvPr/>
          </p:nvPicPr>
          <p:blipFill rotWithShape="1">
            <a:blip r:embed="rId15">
              <a:alphaModFix/>
            </a:blip>
            <a:srcRect b="10718"/>
            <a:stretch/>
          </p:blipFill>
          <p:spPr>
            <a:xfrm>
              <a:off x="6553080" y="228600"/>
              <a:ext cx="2057040" cy="6346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" name="Google Shape;17;p28"/>
            <p:cNvSpPr/>
            <p:nvPr/>
          </p:nvSpPr>
          <p:spPr>
            <a:xfrm>
              <a:off x="6527880" y="190440"/>
              <a:ext cx="2076120" cy="68544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8" name="Google Shape;18;p28" descr="logo.jpg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6553080" y="228600"/>
            <a:ext cx="1920600" cy="60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28" descr="LOGO.gif"/>
          <p:cNvPicPr preferRelativeResize="0"/>
          <p:nvPr/>
        </p:nvPicPr>
        <p:blipFill rotWithShape="1">
          <a:blip r:embed="rId15">
            <a:alphaModFix/>
          </a:blip>
          <a:srcRect b="10718"/>
          <a:stretch/>
        </p:blipFill>
        <p:spPr>
          <a:xfrm>
            <a:off x="6553080" y="228600"/>
            <a:ext cx="2057040" cy="63468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" name="Google Shape;20;p28"/>
          <p:cNvGrpSpPr/>
          <p:nvPr/>
        </p:nvGrpSpPr>
        <p:grpSpPr>
          <a:xfrm>
            <a:off x="6146640" y="0"/>
            <a:ext cx="2997000" cy="875880"/>
            <a:chOff x="6146640" y="0"/>
            <a:chExt cx="2997000" cy="875880"/>
          </a:xfrm>
        </p:grpSpPr>
        <p:sp>
          <p:nvSpPr>
            <p:cNvPr id="21" name="Google Shape;21;p28"/>
            <p:cNvSpPr/>
            <p:nvPr/>
          </p:nvSpPr>
          <p:spPr>
            <a:xfrm>
              <a:off x="6146640" y="0"/>
              <a:ext cx="2997000" cy="837720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2" name="Google Shape;22;p28" descr="LOGO.gif"/>
            <p:cNvPicPr preferRelativeResize="0"/>
            <p:nvPr/>
          </p:nvPicPr>
          <p:blipFill rotWithShape="1">
            <a:blip r:embed="rId15">
              <a:alphaModFix/>
            </a:blip>
            <a:srcRect b="10718"/>
            <a:stretch/>
          </p:blipFill>
          <p:spPr>
            <a:xfrm>
              <a:off x="6553080" y="228600"/>
              <a:ext cx="2057040" cy="6346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" name="Google Shape;23;p28"/>
            <p:cNvSpPr/>
            <p:nvPr/>
          </p:nvSpPr>
          <p:spPr>
            <a:xfrm>
              <a:off x="6527880" y="190440"/>
              <a:ext cx="2076120" cy="68544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4" name="Google Shape;24;p28" descr="logo.jpg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6553080" y="228600"/>
            <a:ext cx="1920600" cy="60912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28"/>
          <p:cNvSpPr txBox="1">
            <a:spLocks noGrp="1"/>
          </p:cNvSpPr>
          <p:nvPr>
            <p:ph type="title"/>
          </p:nvPr>
        </p:nvSpPr>
        <p:spPr>
          <a:xfrm>
            <a:off x="0" y="0"/>
            <a:ext cx="6476760" cy="837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Google Shape;26;p28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0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21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Google Shape;27;p28"/>
          <p:cNvSpPr txBox="1">
            <a:spLocks noGrp="1"/>
          </p:cNvSpPr>
          <p:nvPr>
            <p:ph type="ftr" idx="11"/>
          </p:nvPr>
        </p:nvSpPr>
        <p:spPr>
          <a:xfrm>
            <a:off x="374573" y="6356350"/>
            <a:ext cx="84829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"/>
          <p:cNvSpPr txBox="1"/>
          <p:nvPr/>
        </p:nvSpPr>
        <p:spPr>
          <a:xfrm>
            <a:off x="1240016" y="1177370"/>
            <a:ext cx="7413790" cy="2658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3200" b="1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Computer Networks_22CS008</a:t>
            </a:r>
            <a:endParaRPr sz="32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ctr">
              <a:spcBef>
                <a:spcPts val="400"/>
              </a:spcBef>
              <a:buSzPts val="2000"/>
            </a:pPr>
            <a:endParaRPr lang="en-US" sz="32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ctr">
              <a:spcBef>
                <a:spcPts val="400"/>
              </a:spcBef>
              <a:buSzPts val="2000"/>
            </a:pPr>
            <a:r>
              <a:rPr lang="en-US" sz="32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Channelization </a:t>
            </a:r>
            <a:r>
              <a:rPr lang="en-IN" sz="32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Protocols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3200" b="1" i="0" u="none" strike="noStrike" cap="none" dirty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Lecture (44-45)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lang="en-US" sz="3200" b="1" dirty="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ctr">
              <a:spcBef>
                <a:spcPts val="400"/>
              </a:spcBef>
              <a:buSzPts val="2000"/>
            </a:pPr>
            <a:r>
              <a:rPr lang="en-US" sz="3200" b="1" i="0" u="none" strike="noStrike" dirty="0">
                <a:solidFill>
                  <a:srgbClr val="0070C0"/>
                </a:solidFill>
                <a:effectLst/>
                <a:latin typeface="Times New Roman" panose="02020603050405020304" pitchFamily="18" charset="0"/>
              </a:rPr>
              <a:t>Prepared By Dr. Chetna</a:t>
            </a:r>
            <a:endParaRPr lang="en-US" sz="3200" b="1" i="0" u="none" strike="noStrike" cap="none" dirty="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lang="en-US" sz="3200" b="1" i="0" u="none" strike="noStrike" cap="none" dirty="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ctr" eaLnBrk="1" hangingPunct="1">
              <a:spcBef>
                <a:spcPts val="40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en-IN" sz="2600" b="1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Department of Computer Science and Engineering, </a:t>
            </a:r>
            <a:endParaRPr lang="en-IN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spcBef>
                <a:spcPts val="40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en-IN" sz="2600" b="1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Chitkara University, Punjab</a:t>
            </a:r>
            <a:endParaRPr lang="en-IN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lang="en-US" sz="3200" b="1" i="0" u="none" strike="noStrike" cap="none" dirty="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3200" b="1" i="0" u="none" strike="noStrike" cap="none" dirty="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3200" b="1" i="0" u="none" strike="noStrike" cap="none" dirty="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3200" b="1" i="0" u="none" strike="noStrike" cap="none" dirty="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32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32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961" name="Line 9">
            <a:extLst>
              <a:ext uri="{FF2B5EF4-FFF2-40B4-BE49-F238E27FC236}">
                <a16:creationId xmlns:a16="http://schemas.microsoft.com/office/drawing/2014/main" id="{6EC27CCA-AA31-3B13-04B1-34CCAE67C891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26670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49962" name="Line 10">
            <a:extLst>
              <a:ext uri="{FF2B5EF4-FFF2-40B4-BE49-F238E27FC236}">
                <a16:creationId xmlns:a16="http://schemas.microsoft.com/office/drawing/2014/main" id="{816508FE-22C4-A361-D849-C621CB18DC21}"/>
              </a:ext>
            </a:extLst>
          </p:cNvPr>
          <p:cNvSpPr>
            <a:spLocks noChangeShapeType="1"/>
          </p:cNvSpPr>
          <p:nvPr/>
        </p:nvSpPr>
        <p:spPr bwMode="auto">
          <a:xfrm>
            <a:off x="458788" y="48768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49963" name="Rectangle 11">
            <a:extLst>
              <a:ext uri="{FF2B5EF4-FFF2-40B4-BE49-F238E27FC236}">
                <a16:creationId xmlns:a16="http://schemas.microsoft.com/office/drawing/2014/main" id="{DD71F2BF-77FB-8E57-819E-5DDC60798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" y="2759075"/>
            <a:ext cx="8077200" cy="2041525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3200" i="0" baseline="0">
                <a:latin typeface="Arial" panose="020B0604020202020204" pitchFamily="34" charset="0"/>
              </a:rPr>
              <a:t>In FDMA, the available bandwidth </a:t>
            </a:r>
            <a:br>
              <a:rPr lang="en-US" altLang="en-US" sz="3200" i="0" baseline="0">
                <a:latin typeface="Arial" panose="020B0604020202020204" pitchFamily="34" charset="0"/>
              </a:rPr>
            </a:br>
            <a:r>
              <a:rPr lang="en-US" altLang="en-US" sz="3200" i="0" baseline="0">
                <a:latin typeface="Arial" panose="020B0604020202020204" pitchFamily="34" charset="0"/>
              </a:rPr>
              <a:t>of the common channel is divided into bands that are separated by guard bands.</a:t>
            </a:r>
          </a:p>
        </p:txBody>
      </p:sp>
      <p:sp>
        <p:nvSpPr>
          <p:cNvPr id="2" name="Text Box 4">
            <a:extLst>
              <a:ext uri="{FF2B5EF4-FFF2-40B4-BE49-F238E27FC236}">
                <a16:creationId xmlns:a16="http://schemas.microsoft.com/office/drawing/2014/main" id="{1F4C5811-27B7-DFAE-0BE2-AE06E56E33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986" y="177800"/>
            <a:ext cx="146226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just"/>
            <a:r>
              <a:rPr lang="en-US" altLang="en-US" sz="3200" b="1" baseline="0" dirty="0">
                <a:latin typeface="Times New Roman" pitchFamily="18" charset="0"/>
                <a:cs typeface="Times New Roman" pitchFamily="18" charset="0"/>
              </a:rPr>
              <a:t>FDMA</a:t>
            </a:r>
          </a:p>
        </p:txBody>
      </p:sp>
    </p:spTree>
    <p:extLst>
      <p:ext uri="{BB962C8B-B14F-4D97-AF65-F5344CB8AC3E}">
        <p14:creationId xmlns:p14="http://schemas.microsoft.com/office/powerpoint/2010/main" val="23534969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332" name="Text Box 4">
            <a:extLst>
              <a:ext uri="{FF2B5EF4-FFF2-40B4-BE49-F238E27FC236}">
                <a16:creationId xmlns:a16="http://schemas.microsoft.com/office/drawing/2014/main" id="{459036B6-CD2E-8E58-F98C-AF4BF86A0E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01703" y="292655"/>
            <a:ext cx="696697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b="1" baseline="0" dirty="0">
                <a:latin typeface="Times New Roman" pitchFamily="18" charset="0"/>
                <a:cs typeface="Times New Roman" pitchFamily="18" charset="0"/>
              </a:rPr>
              <a:t>Time-division multiple access (TDMA)</a:t>
            </a:r>
          </a:p>
        </p:txBody>
      </p:sp>
      <p:pic>
        <p:nvPicPr>
          <p:cNvPr id="1123335" name="Picture 7">
            <a:extLst>
              <a:ext uri="{FF2B5EF4-FFF2-40B4-BE49-F238E27FC236}">
                <a16:creationId xmlns:a16="http://schemas.microsoft.com/office/drawing/2014/main" id="{6F993924-9E97-A87C-A7E9-6512E92EEE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43013"/>
            <a:ext cx="7212013" cy="4776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 Box 4">
            <a:extLst>
              <a:ext uri="{FF2B5EF4-FFF2-40B4-BE49-F238E27FC236}">
                <a16:creationId xmlns:a16="http://schemas.microsoft.com/office/drawing/2014/main" id="{87D7124B-81D7-E330-B1C9-F088B0CF75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5456" y="6046829"/>
            <a:ext cx="425308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i="0" baseline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Figure </a:t>
            </a:r>
            <a:r>
              <a:rPr lang="en-US" alt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altLang="en-US" sz="1600" i="0" baseline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en-US" sz="1600" baseline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Time-division multiple access (TDMA)</a:t>
            </a:r>
          </a:p>
        </p:txBody>
      </p:sp>
    </p:spTree>
    <p:extLst>
      <p:ext uri="{BB962C8B-B14F-4D97-AF65-F5344CB8AC3E}">
        <p14:creationId xmlns:p14="http://schemas.microsoft.com/office/powerpoint/2010/main" val="3733930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2009" name="Line 9">
            <a:extLst>
              <a:ext uri="{FF2B5EF4-FFF2-40B4-BE49-F238E27FC236}">
                <a16:creationId xmlns:a16="http://schemas.microsoft.com/office/drawing/2014/main" id="{E9BE8EFA-7755-F831-5EBF-82DA7FDBA9A8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26670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52010" name="Line 10">
            <a:extLst>
              <a:ext uri="{FF2B5EF4-FFF2-40B4-BE49-F238E27FC236}">
                <a16:creationId xmlns:a16="http://schemas.microsoft.com/office/drawing/2014/main" id="{8DD766B8-BF3D-3867-BFE8-2AB7C49CBA7F}"/>
              </a:ext>
            </a:extLst>
          </p:cNvPr>
          <p:cNvSpPr>
            <a:spLocks noChangeShapeType="1"/>
          </p:cNvSpPr>
          <p:nvPr/>
        </p:nvSpPr>
        <p:spPr bwMode="auto">
          <a:xfrm>
            <a:off x="458788" y="44196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52011" name="Rectangle 11">
            <a:extLst>
              <a:ext uri="{FF2B5EF4-FFF2-40B4-BE49-F238E27FC236}">
                <a16:creationId xmlns:a16="http://schemas.microsoft.com/office/drawing/2014/main" id="{D0E83151-5A27-C1B9-5512-841BA1378B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" y="2759075"/>
            <a:ext cx="8077200" cy="1554163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3200" i="0" baseline="0">
                <a:latin typeface="Arial" panose="020B0604020202020204" pitchFamily="34" charset="0"/>
              </a:rPr>
              <a:t>In TDMA, the bandwidth is just one channel that is timeshared between different stations.</a:t>
            </a:r>
          </a:p>
        </p:txBody>
      </p:sp>
      <p:sp>
        <p:nvSpPr>
          <p:cNvPr id="2" name="Text Box 4">
            <a:extLst>
              <a:ext uri="{FF2B5EF4-FFF2-40B4-BE49-F238E27FC236}">
                <a16:creationId xmlns:a16="http://schemas.microsoft.com/office/drawing/2014/main" id="{9142BA17-3667-5490-9AFE-7300100314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986" y="177800"/>
            <a:ext cx="146226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just"/>
            <a:r>
              <a:rPr lang="en-US" altLang="en-US" sz="3200" b="1" baseline="0" dirty="0">
                <a:latin typeface="Times New Roman" pitchFamily="18" charset="0"/>
                <a:cs typeface="Times New Roman" pitchFamily="18" charset="0"/>
              </a:rPr>
              <a:t>TDMA</a:t>
            </a:r>
          </a:p>
        </p:txBody>
      </p:sp>
    </p:spTree>
    <p:extLst>
      <p:ext uri="{BB962C8B-B14F-4D97-AF65-F5344CB8AC3E}">
        <p14:creationId xmlns:p14="http://schemas.microsoft.com/office/powerpoint/2010/main" val="9883348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057" name="Line 9">
            <a:extLst>
              <a:ext uri="{FF2B5EF4-FFF2-40B4-BE49-F238E27FC236}">
                <a16:creationId xmlns:a16="http://schemas.microsoft.com/office/drawing/2014/main" id="{7D0D93A4-F536-3A51-6E57-E46919AB068E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26670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54058" name="Line 10">
            <a:extLst>
              <a:ext uri="{FF2B5EF4-FFF2-40B4-BE49-F238E27FC236}">
                <a16:creationId xmlns:a16="http://schemas.microsoft.com/office/drawing/2014/main" id="{DCEB876C-8726-516A-C054-868DB1443FED}"/>
              </a:ext>
            </a:extLst>
          </p:cNvPr>
          <p:cNvSpPr>
            <a:spLocks noChangeShapeType="1"/>
          </p:cNvSpPr>
          <p:nvPr/>
        </p:nvSpPr>
        <p:spPr bwMode="auto">
          <a:xfrm>
            <a:off x="458788" y="39624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54059" name="Rectangle 11">
            <a:extLst>
              <a:ext uri="{FF2B5EF4-FFF2-40B4-BE49-F238E27FC236}">
                <a16:creationId xmlns:a16="http://schemas.microsoft.com/office/drawing/2014/main" id="{7C13CDEB-D911-7D41-D915-F615AAB36E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" y="2759075"/>
            <a:ext cx="8077200" cy="1066800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3200" i="0" baseline="0">
                <a:latin typeface="Arial" panose="020B0604020202020204" pitchFamily="34" charset="0"/>
              </a:rPr>
              <a:t>In CDMA, one channel carries all transmissions simultaneously.</a:t>
            </a:r>
          </a:p>
        </p:txBody>
      </p:sp>
      <p:sp>
        <p:nvSpPr>
          <p:cNvPr id="2" name="Text Box 4">
            <a:extLst>
              <a:ext uri="{FF2B5EF4-FFF2-40B4-BE49-F238E27FC236}">
                <a16:creationId xmlns:a16="http://schemas.microsoft.com/office/drawing/2014/main" id="{6B3DE277-7497-7333-4283-4CF1E6780B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986" y="177800"/>
            <a:ext cx="146226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just"/>
            <a:r>
              <a:rPr lang="en-US" altLang="en-US" sz="3200" b="1" baseline="0" dirty="0">
                <a:latin typeface="Times New Roman" pitchFamily="18" charset="0"/>
                <a:cs typeface="Times New Roman" pitchFamily="18" charset="0"/>
              </a:rPr>
              <a:t>CDMA</a:t>
            </a:r>
          </a:p>
        </p:txBody>
      </p:sp>
    </p:spTree>
    <p:extLst>
      <p:ext uri="{BB962C8B-B14F-4D97-AF65-F5344CB8AC3E}">
        <p14:creationId xmlns:p14="http://schemas.microsoft.com/office/powerpoint/2010/main" val="6421761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380" name="Text Box 4">
            <a:extLst>
              <a:ext uri="{FF2B5EF4-FFF2-40B4-BE49-F238E27FC236}">
                <a16:creationId xmlns:a16="http://schemas.microsoft.com/office/drawing/2014/main" id="{B3168DCE-955A-C7F4-4387-4205166AC9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6357830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just"/>
            <a:r>
              <a:rPr lang="en-US" altLang="en-US" sz="3200" b="1" baseline="0" dirty="0">
                <a:latin typeface="Times New Roman" pitchFamily="18" charset="0"/>
                <a:cs typeface="Times New Roman" pitchFamily="18" charset="0"/>
              </a:rPr>
              <a:t>Simple idea of communication with</a:t>
            </a:r>
          </a:p>
          <a:p>
            <a:pPr algn="just"/>
            <a:r>
              <a:rPr lang="en-US" altLang="en-US" sz="3200" b="1" baseline="0" dirty="0">
                <a:latin typeface="Times New Roman" pitchFamily="18" charset="0"/>
                <a:cs typeface="Times New Roman" pitchFamily="18" charset="0"/>
              </a:rPr>
              <a:t> code</a:t>
            </a:r>
          </a:p>
        </p:txBody>
      </p:sp>
      <p:pic>
        <p:nvPicPr>
          <p:cNvPr id="1125383" name="Picture 7">
            <a:extLst>
              <a:ext uri="{FF2B5EF4-FFF2-40B4-BE49-F238E27FC236}">
                <a16:creationId xmlns:a16="http://schemas.microsoft.com/office/drawing/2014/main" id="{A7075A83-E708-8C8A-7A29-2BD7912E3A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213" y="1338263"/>
            <a:ext cx="7258050" cy="430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 Box 4">
            <a:extLst>
              <a:ext uri="{FF2B5EF4-FFF2-40B4-BE49-F238E27FC236}">
                <a16:creationId xmlns:a16="http://schemas.microsoft.com/office/drawing/2014/main" id="{47D849FF-8271-1BEC-81FE-8D36D27A5F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0955" y="5985510"/>
            <a:ext cx="436690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i="0" baseline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Figure </a:t>
            </a:r>
            <a:r>
              <a:rPr lang="en-US" alt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altLang="en-US" sz="1600" i="0" baseline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en-US" sz="1600" baseline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Simple idea of communication with code</a:t>
            </a:r>
          </a:p>
        </p:txBody>
      </p:sp>
    </p:spTree>
    <p:extLst>
      <p:ext uri="{BB962C8B-B14F-4D97-AF65-F5344CB8AC3E}">
        <p14:creationId xmlns:p14="http://schemas.microsoft.com/office/powerpoint/2010/main" val="32298357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428" name="Text Box 4">
            <a:extLst>
              <a:ext uri="{FF2B5EF4-FFF2-40B4-BE49-F238E27FC236}">
                <a16:creationId xmlns:a16="http://schemas.microsoft.com/office/drawing/2014/main" id="{86F842FF-B94F-1F34-D110-CDFCB7E69C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274499"/>
            <a:ext cx="308610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just"/>
            <a:r>
              <a:rPr lang="en-US" altLang="en-US" sz="2800" b="1" i="0" baseline="0" dirty="0">
                <a:solidFill>
                  <a:schemeClr val="folHlink"/>
                </a:solidFill>
              </a:rPr>
              <a:t>  </a:t>
            </a:r>
            <a:r>
              <a:rPr lang="en-US" altLang="en-US" sz="3200" b="1" baseline="0" dirty="0">
                <a:latin typeface="Times New Roman" pitchFamily="18" charset="0"/>
                <a:cs typeface="Times New Roman" pitchFamily="18" charset="0"/>
              </a:rPr>
              <a:t>Chip sequences</a:t>
            </a:r>
          </a:p>
        </p:txBody>
      </p:sp>
      <p:pic>
        <p:nvPicPr>
          <p:cNvPr id="1127431" name="Picture 7">
            <a:extLst>
              <a:ext uri="{FF2B5EF4-FFF2-40B4-BE49-F238E27FC236}">
                <a16:creationId xmlns:a16="http://schemas.microsoft.com/office/drawing/2014/main" id="{49B837B1-ACD7-7AFF-DAB3-C6EC33C083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870200"/>
            <a:ext cx="8775700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 Box 4">
            <a:extLst>
              <a:ext uri="{FF2B5EF4-FFF2-40B4-BE49-F238E27FC236}">
                <a16:creationId xmlns:a16="http://schemas.microsoft.com/office/drawing/2014/main" id="{2E3F26EC-E670-BB35-EA69-097E4D09F4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1" y="4988560"/>
            <a:ext cx="231345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i="0" baseline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Figure. 7  </a:t>
            </a:r>
            <a:r>
              <a:rPr lang="en-US" altLang="en-US" sz="1600" baseline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Chip sequences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59ED0C-249D-BB91-8D18-A9B61FD911F1}"/>
              </a:ext>
            </a:extLst>
          </p:cNvPr>
          <p:cNvSpPr txBox="1"/>
          <p:nvPr/>
        </p:nvSpPr>
        <p:spPr>
          <a:xfrm>
            <a:off x="152400" y="1744702"/>
            <a:ext cx="4762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following figure shows the Chip sequences:  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31941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476" name="Text Box 4">
            <a:extLst>
              <a:ext uri="{FF2B5EF4-FFF2-40B4-BE49-F238E27FC236}">
                <a16:creationId xmlns:a16="http://schemas.microsoft.com/office/drawing/2014/main" id="{BF011AE7-408A-F4A1-24BE-4CE1A07804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83037"/>
            <a:ext cx="562205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just"/>
            <a:r>
              <a:rPr lang="en-US" altLang="en-US" sz="3200" b="1" i="0" baseline="0" dirty="0">
                <a:solidFill>
                  <a:schemeClr val="folHlink"/>
                </a:solidFill>
              </a:rPr>
              <a:t> </a:t>
            </a:r>
            <a:r>
              <a:rPr lang="en-US" altLang="en-US" sz="3200" b="1" baseline="0" dirty="0">
                <a:latin typeface="Times New Roman" pitchFamily="18" charset="0"/>
                <a:cs typeface="Times New Roman" pitchFamily="18" charset="0"/>
              </a:rPr>
              <a:t>Data representation in CDMA</a:t>
            </a:r>
          </a:p>
        </p:txBody>
      </p:sp>
      <p:pic>
        <p:nvPicPr>
          <p:cNvPr id="1129479" name="Picture 7">
            <a:extLst>
              <a:ext uri="{FF2B5EF4-FFF2-40B4-BE49-F238E27FC236}">
                <a16:creationId xmlns:a16="http://schemas.microsoft.com/office/drawing/2014/main" id="{2D4A3822-C87E-9899-E977-C7856DACCF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188" y="3016250"/>
            <a:ext cx="8126412" cy="717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 Box 4">
            <a:extLst>
              <a:ext uri="{FF2B5EF4-FFF2-40B4-BE49-F238E27FC236}">
                <a16:creationId xmlns:a16="http://schemas.microsoft.com/office/drawing/2014/main" id="{CB5D2FA3-32F8-6554-2D92-3232CD1298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1398" y="5044597"/>
            <a:ext cx="346120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i="0" baseline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Figure </a:t>
            </a:r>
            <a:r>
              <a:rPr lang="en-US" alt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8</a:t>
            </a:r>
            <a:r>
              <a:rPr lang="en-US" altLang="en-US" sz="1600" i="0" baseline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en-US" sz="1600" baseline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Data representation in CDMA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1BD5AC-0D7A-F4B2-310F-0C53C1617537}"/>
              </a:ext>
            </a:extLst>
          </p:cNvPr>
          <p:cNvSpPr txBox="1"/>
          <p:nvPr/>
        </p:nvSpPr>
        <p:spPr>
          <a:xfrm>
            <a:off x="137160" y="1709277"/>
            <a:ext cx="6058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following figure shows the data representation in CDMA:  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5517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524" name="Text Box 4">
            <a:extLst>
              <a:ext uri="{FF2B5EF4-FFF2-40B4-BE49-F238E27FC236}">
                <a16:creationId xmlns:a16="http://schemas.microsoft.com/office/drawing/2014/main" id="{0A629EF8-1C46-FB1B-77AE-75F82EA097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37172" y="254905"/>
            <a:ext cx="506741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just"/>
            <a:r>
              <a:rPr lang="en-US" altLang="en-US" sz="2800" b="1" i="0" baseline="0" dirty="0">
                <a:solidFill>
                  <a:schemeClr val="folHlink"/>
                </a:solidFill>
              </a:rPr>
              <a:t>  </a:t>
            </a:r>
            <a:r>
              <a:rPr lang="en-US" altLang="en-US" sz="3200" b="1" baseline="0" dirty="0">
                <a:latin typeface="Times New Roman" pitchFamily="18" charset="0"/>
                <a:cs typeface="Times New Roman" pitchFamily="18" charset="0"/>
              </a:rPr>
              <a:t>Sharing channel in CDMA</a:t>
            </a:r>
          </a:p>
        </p:txBody>
      </p:sp>
      <p:pic>
        <p:nvPicPr>
          <p:cNvPr id="1131527" name="Picture 7">
            <a:extLst>
              <a:ext uri="{FF2B5EF4-FFF2-40B4-BE49-F238E27FC236}">
                <a16:creationId xmlns:a16="http://schemas.microsoft.com/office/drawing/2014/main" id="{8360CA5E-64AC-1CD8-6C18-91E32001C6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8" y="1524000"/>
            <a:ext cx="8729662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 Box 4">
            <a:extLst>
              <a:ext uri="{FF2B5EF4-FFF2-40B4-BE49-F238E27FC236}">
                <a16:creationId xmlns:a16="http://schemas.microsoft.com/office/drawing/2014/main" id="{20FBFE78-F60F-E8C6-6CDE-5317573AD3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5942" y="6264541"/>
            <a:ext cx="318548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i="0" baseline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Figure </a:t>
            </a:r>
            <a:r>
              <a:rPr lang="en-US" alt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9</a:t>
            </a:r>
            <a:r>
              <a:rPr lang="en-US" altLang="en-US" sz="1600" i="0" baseline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en-US" sz="1600" baseline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Sharing channel in CDMA</a:t>
            </a:r>
          </a:p>
        </p:txBody>
      </p:sp>
    </p:spTree>
    <p:extLst>
      <p:ext uri="{BB962C8B-B14F-4D97-AF65-F5344CB8AC3E}">
        <p14:creationId xmlns:p14="http://schemas.microsoft.com/office/powerpoint/2010/main" val="5112729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572" name="Text Box 4">
            <a:extLst>
              <a:ext uri="{FF2B5EF4-FFF2-40B4-BE49-F238E27FC236}">
                <a16:creationId xmlns:a16="http://schemas.microsoft.com/office/drawing/2014/main" id="{4B6B23B5-53FC-8D88-311E-DF3350C271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-223219"/>
            <a:ext cx="6187044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en-US" altLang="en-US" sz="3200" b="1" baseline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Digital signal created by four stations in CDMA</a:t>
            </a:r>
          </a:p>
        </p:txBody>
      </p:sp>
      <p:pic>
        <p:nvPicPr>
          <p:cNvPr id="1133575" name="Picture 7">
            <a:extLst>
              <a:ext uri="{FF2B5EF4-FFF2-40B4-BE49-F238E27FC236}">
                <a16:creationId xmlns:a16="http://schemas.microsoft.com/office/drawing/2014/main" id="{26D3F4D5-8D4D-585B-2227-44E361E8AD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00" y="1552575"/>
            <a:ext cx="8026400" cy="423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 Box 4">
            <a:extLst>
              <a:ext uri="{FF2B5EF4-FFF2-40B4-BE49-F238E27FC236}">
                <a16:creationId xmlns:a16="http://schemas.microsoft.com/office/drawing/2014/main" id="{75878E83-C7C9-8AC2-378C-716F813523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3178" y="6111134"/>
            <a:ext cx="505138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i="0" baseline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Figure </a:t>
            </a:r>
            <a:r>
              <a:rPr lang="en-US" alt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US" altLang="en-US" sz="1600" i="0" baseline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en-US" sz="1600" baseline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Digital signal created by four stations in CDMA</a:t>
            </a:r>
          </a:p>
        </p:txBody>
      </p:sp>
    </p:spTree>
    <p:extLst>
      <p:ext uri="{BB962C8B-B14F-4D97-AF65-F5344CB8AC3E}">
        <p14:creationId xmlns:p14="http://schemas.microsoft.com/office/powerpoint/2010/main" val="15999216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620" name="Text Box 4">
            <a:extLst>
              <a:ext uri="{FF2B5EF4-FFF2-40B4-BE49-F238E27FC236}">
                <a16:creationId xmlns:a16="http://schemas.microsoft.com/office/drawing/2014/main" id="{9C73CD83-B3EA-0725-E0ED-BFE84E47CC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-78998"/>
            <a:ext cx="6086572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en-US" altLang="en-US" sz="3200" b="1" baseline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Decoding of the composite signal for one in CDMA</a:t>
            </a:r>
          </a:p>
        </p:txBody>
      </p:sp>
      <p:pic>
        <p:nvPicPr>
          <p:cNvPr id="1135623" name="Picture 7">
            <a:extLst>
              <a:ext uri="{FF2B5EF4-FFF2-40B4-BE49-F238E27FC236}">
                <a16:creationId xmlns:a16="http://schemas.microsoft.com/office/drawing/2014/main" id="{2EA65D61-EA1F-D46F-1083-3652FB1C47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38" y="1301750"/>
            <a:ext cx="7358062" cy="433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4">
            <a:extLst>
              <a:ext uri="{FF2B5EF4-FFF2-40B4-BE49-F238E27FC236}">
                <a16:creationId xmlns:a16="http://schemas.microsoft.com/office/drawing/2014/main" id="{E5FDC6B7-4DDE-AACE-FFF3-45AD18EB0E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125" y="5873750"/>
            <a:ext cx="536236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i="0" baseline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Figure </a:t>
            </a:r>
            <a:r>
              <a:rPr lang="en-US" alt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11</a:t>
            </a:r>
            <a:r>
              <a:rPr lang="en-US" altLang="en-US" sz="1600" i="0" baseline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en-US" sz="1600" baseline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Decoding of the composite signal for one in CDMA</a:t>
            </a:r>
          </a:p>
        </p:txBody>
      </p:sp>
    </p:spTree>
    <p:extLst>
      <p:ext uri="{BB962C8B-B14F-4D97-AF65-F5344CB8AC3E}">
        <p14:creationId xmlns:p14="http://schemas.microsoft.com/office/powerpoint/2010/main" val="3719951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"/>
          <p:cNvSpPr txBox="1"/>
          <p:nvPr/>
        </p:nvSpPr>
        <p:spPr>
          <a:xfrm>
            <a:off x="457200" y="0"/>
            <a:ext cx="6019560" cy="837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2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Index</a:t>
            </a:r>
            <a:endParaRPr sz="3200" b="0" i="0" u="none" strike="noStrike" cap="none" dirty="0">
              <a:solidFill>
                <a:srgbClr val="000000"/>
              </a:solidFill>
              <a:sym typeface="Arial"/>
            </a:endParaRPr>
          </a:p>
        </p:txBody>
      </p:sp>
      <p:sp>
        <p:nvSpPr>
          <p:cNvPr id="104" name="Google Shape;104;p2"/>
          <p:cNvSpPr txBox="1"/>
          <p:nvPr/>
        </p:nvSpPr>
        <p:spPr>
          <a:xfrm>
            <a:off x="457200" y="963516"/>
            <a:ext cx="7212330" cy="4945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22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sp>
        <p:nvSpPr>
          <p:cNvPr id="105" name="Google Shape;105;p2"/>
          <p:cNvSpPr txBox="1">
            <a:spLocks noGrp="1"/>
          </p:cNvSpPr>
          <p:nvPr>
            <p:ph type="body" idx="1"/>
          </p:nvPr>
        </p:nvSpPr>
        <p:spPr>
          <a:xfrm>
            <a:off x="860438" y="1223010"/>
            <a:ext cx="7826002" cy="4536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dirty="0"/>
          </a:p>
          <a:p>
            <a:pPr marL="342900"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Concept Multiple Access Resolution</a:t>
            </a:r>
            <a:endParaRPr sz="1800" dirty="0">
              <a:latin typeface="Times New Roman" pitchFamily="18" charset="0"/>
              <a:cs typeface="Times New Roman" pitchFamily="18" charset="0"/>
            </a:endParaRPr>
          </a:p>
          <a:p>
            <a:pPr marL="342900"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-US" sz="1800" dirty="0"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Control Access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SzPct val="100000"/>
              <a:buNone/>
            </a:pPr>
            <a:r>
              <a:rPr lang="en-US" altLang="en-US" sz="1800" i="0" baseline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Reservation</a:t>
            </a:r>
            <a:br>
              <a:rPr lang="fr-FR" altLang="en-US" sz="1800" i="0" baseline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fr-FR" altLang="en-US" sz="1800" i="0" baseline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Polling</a:t>
            </a:r>
            <a:br>
              <a:rPr lang="fr-FR" altLang="en-US" sz="1800" i="0" baseline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fr-FR" altLang="en-US" sz="1800" i="0" baseline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en-US" sz="1800" i="0" baseline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Token </a:t>
            </a:r>
            <a:r>
              <a:rPr lang="en-US" alt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Passing</a:t>
            </a:r>
          </a:p>
          <a:p>
            <a:pPr marL="342900">
              <a:lnSpc>
                <a:spcPct val="150000"/>
              </a:lnSpc>
              <a:spcBef>
                <a:spcPts val="0"/>
              </a:spcBef>
              <a:buSzPct val="100000"/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Channelization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SzPct val="100000"/>
              <a:buNone/>
            </a:pPr>
            <a:r>
              <a:rPr lang="en-US" alt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	FDMA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SzPct val="100000"/>
              <a:buNone/>
            </a:pPr>
            <a:r>
              <a:rPr lang="en-US" alt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TDMA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SzPct val="100000"/>
              <a:buNone/>
            </a:pPr>
            <a:r>
              <a:rPr lang="en-US" alt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CDMA</a:t>
            </a:r>
            <a:endParaRPr lang="en-US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  <a:sym typeface="Times New Roman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AutoNum type="arabicPeriod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460344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7668" name="Text Box 4">
            <a:extLst>
              <a:ext uri="{FF2B5EF4-FFF2-40B4-BE49-F238E27FC236}">
                <a16:creationId xmlns:a16="http://schemas.microsoft.com/office/drawing/2014/main" id="{EEF2FD46-94A0-E832-B5F7-CD616C4818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-133906"/>
            <a:ext cx="5641024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en-US" altLang="en-US" sz="2400" b="1" i="0" baseline="0" dirty="0">
                <a:solidFill>
                  <a:schemeClr val="tx1"/>
                </a:solidFill>
              </a:rPr>
              <a:t> </a:t>
            </a:r>
            <a:r>
              <a:rPr lang="en-US" altLang="en-US" sz="3200" b="1" baseline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General rule and examples of creating Walsh tables</a:t>
            </a:r>
          </a:p>
        </p:txBody>
      </p:sp>
      <p:pic>
        <p:nvPicPr>
          <p:cNvPr id="1137671" name="Picture 7">
            <a:extLst>
              <a:ext uri="{FF2B5EF4-FFF2-40B4-BE49-F238E27FC236}">
                <a16:creationId xmlns:a16="http://schemas.microsoft.com/office/drawing/2014/main" id="{07B33DCF-3439-9780-80C6-876EC0638B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0" y="1417638"/>
            <a:ext cx="598805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 Box 4">
            <a:extLst>
              <a:ext uri="{FF2B5EF4-FFF2-40B4-BE49-F238E27FC236}">
                <a16:creationId xmlns:a16="http://schemas.microsoft.com/office/drawing/2014/main" id="{70BC80C0-2035-C5C3-4AA3-6D3D054AF1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2706" y="6114743"/>
            <a:ext cx="527580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i="0" baseline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Figure </a:t>
            </a:r>
            <a:r>
              <a:rPr lang="en-US" alt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12</a:t>
            </a:r>
            <a:r>
              <a:rPr lang="en-US" altLang="en-US" sz="1600" i="0" baseline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1600" baseline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General rule and examples of creating Walsh tables</a:t>
            </a:r>
          </a:p>
        </p:txBody>
      </p:sp>
    </p:spTree>
    <p:extLst>
      <p:ext uri="{BB962C8B-B14F-4D97-AF65-F5344CB8AC3E}">
        <p14:creationId xmlns:p14="http://schemas.microsoft.com/office/powerpoint/2010/main" val="17147835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105" name="Line 9">
            <a:extLst>
              <a:ext uri="{FF2B5EF4-FFF2-40B4-BE49-F238E27FC236}">
                <a16:creationId xmlns:a16="http://schemas.microsoft.com/office/drawing/2014/main" id="{0B5FEEC7-9586-85EE-3EA8-2C82D96F3FEB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26670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56106" name="Line 10">
            <a:extLst>
              <a:ext uri="{FF2B5EF4-FFF2-40B4-BE49-F238E27FC236}">
                <a16:creationId xmlns:a16="http://schemas.microsoft.com/office/drawing/2014/main" id="{231E67D0-880D-804E-BB5A-19BA9CD5F9DF}"/>
              </a:ext>
            </a:extLst>
          </p:cNvPr>
          <p:cNvSpPr>
            <a:spLocks noChangeShapeType="1"/>
          </p:cNvSpPr>
          <p:nvPr/>
        </p:nvSpPr>
        <p:spPr bwMode="auto">
          <a:xfrm>
            <a:off x="458788" y="38862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56107" name="Rectangle 11">
            <a:extLst>
              <a:ext uri="{FF2B5EF4-FFF2-40B4-BE49-F238E27FC236}">
                <a16:creationId xmlns:a16="http://schemas.microsoft.com/office/drawing/2014/main" id="{EE895DC4-EBB6-515C-A163-9627944012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" y="2759075"/>
            <a:ext cx="8077200" cy="1066800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3200" i="0" baseline="0">
                <a:latin typeface="Arial" panose="020B0604020202020204" pitchFamily="34" charset="0"/>
              </a:rPr>
              <a:t>The number of sequences in a Walsh table needs to be N = 2</a:t>
            </a:r>
            <a:r>
              <a:rPr lang="en-US" altLang="en-US" sz="3200" i="0" baseline="30000">
                <a:latin typeface="Arial" panose="020B0604020202020204" pitchFamily="34" charset="0"/>
              </a:rPr>
              <a:t>m</a:t>
            </a:r>
            <a:r>
              <a:rPr lang="en-US" altLang="en-US" sz="3200" i="0" baseline="0"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2" name="Text Box 11">
            <a:extLst>
              <a:ext uri="{FF2B5EF4-FFF2-40B4-BE49-F238E27FC236}">
                <a16:creationId xmlns:a16="http://schemas.microsoft.com/office/drawing/2014/main" id="{F5A227A6-1C87-2514-885B-94F1AC457F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1865"/>
            <a:ext cx="451918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just"/>
            <a:r>
              <a:rPr lang="en-US" altLang="en-US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Result of Walsh table</a:t>
            </a:r>
            <a:r>
              <a:rPr lang="en-US" altLang="en-US" sz="3600" b="1" baseline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272103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281" name="Rectangle 9">
            <a:extLst>
              <a:ext uri="{FF2B5EF4-FFF2-40B4-BE49-F238E27FC236}">
                <a16:creationId xmlns:a16="http://schemas.microsoft.com/office/drawing/2014/main" id="{D9038D25-F298-E292-8392-810DA862C8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143000"/>
            <a:ext cx="8686800" cy="92333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en-US" sz="1800" baseline="0" dirty="0">
                <a:latin typeface="Times New Roman" pitchFamily="18" charset="0"/>
                <a:cs typeface="Times New Roman" pitchFamily="18" charset="0"/>
              </a:rPr>
              <a:t>Find the chips for a network with</a:t>
            </a:r>
          </a:p>
          <a:p>
            <a:pPr marL="342900" indent="-342900" algn="just">
              <a:buAutoNum type="alphaLcPeriod"/>
            </a:pPr>
            <a:r>
              <a:rPr lang="en-US" altLang="en-US" sz="1800" baseline="0" dirty="0">
                <a:latin typeface="Times New Roman" pitchFamily="18" charset="0"/>
                <a:cs typeface="Times New Roman" pitchFamily="18" charset="0"/>
              </a:rPr>
              <a:t>Two stations         </a:t>
            </a:r>
          </a:p>
          <a:p>
            <a:pPr marL="342900" indent="-342900" algn="just">
              <a:buAutoNum type="alphaLcPeriod"/>
            </a:pPr>
            <a:r>
              <a:rPr lang="en-US" altLang="en-US" sz="1800" baseline="0" dirty="0">
                <a:latin typeface="Times New Roman" pitchFamily="18" charset="0"/>
                <a:cs typeface="Times New Roman" pitchFamily="18" charset="0"/>
              </a:rPr>
              <a:t>Four stations</a:t>
            </a:r>
          </a:p>
        </p:txBody>
      </p:sp>
      <p:sp>
        <p:nvSpPr>
          <p:cNvPr id="950283" name="Text Box 11">
            <a:extLst>
              <a:ext uri="{FF2B5EF4-FFF2-40B4-BE49-F238E27FC236}">
                <a16:creationId xmlns:a16="http://schemas.microsoft.com/office/drawing/2014/main" id="{FDC68D89-6292-A625-9F06-3FB38B7391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89" y="186155"/>
            <a:ext cx="204414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just"/>
            <a:r>
              <a:rPr lang="en-US" altLang="en-US" sz="3600" b="1" baseline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Example </a:t>
            </a:r>
          </a:p>
        </p:txBody>
      </p:sp>
      <p:sp>
        <p:nvSpPr>
          <p:cNvPr id="950284" name="Rectangle 12">
            <a:extLst>
              <a:ext uri="{FF2B5EF4-FFF2-40B4-BE49-F238E27FC236}">
                <a16:creationId xmlns:a16="http://schemas.microsoft.com/office/drawing/2014/main" id="{4157A53E-EE8A-60A9-BE69-25CFA86529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438400"/>
            <a:ext cx="8686800" cy="258532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 baseline="0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Solution</a:t>
            </a:r>
          </a:p>
          <a:p>
            <a:r>
              <a:rPr lang="en-US" altLang="en-US" sz="1800" baseline="0" dirty="0">
                <a:latin typeface="Times New Roman" pitchFamily="18" charset="0"/>
                <a:cs typeface="Times New Roman" pitchFamily="18" charset="0"/>
              </a:rPr>
              <a:t>We can use the rows of W</a:t>
            </a:r>
            <a:r>
              <a:rPr lang="en-US" altLang="en-US" sz="18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en-US" sz="1800" baseline="0" dirty="0">
                <a:latin typeface="Times New Roman" pitchFamily="18" charset="0"/>
                <a:cs typeface="Times New Roman" pitchFamily="18" charset="0"/>
              </a:rPr>
              <a:t> and W</a:t>
            </a:r>
            <a:r>
              <a:rPr lang="en-US" altLang="en-US" sz="18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en-US" sz="1800" baseline="0" dirty="0">
                <a:latin typeface="Times New Roman" pitchFamily="18" charset="0"/>
                <a:cs typeface="Times New Roman" pitchFamily="18" charset="0"/>
              </a:rPr>
              <a:t> in Figure 12.29:</a:t>
            </a:r>
          </a:p>
          <a:p>
            <a:endParaRPr lang="en-US" altLang="en-US" sz="1800" baseline="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en-US" sz="1800" baseline="0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a.</a:t>
            </a:r>
            <a:r>
              <a:rPr lang="en-US" altLang="en-US" sz="1800" baseline="0" dirty="0">
                <a:latin typeface="Times New Roman" pitchFamily="18" charset="0"/>
                <a:cs typeface="Times New Roman" pitchFamily="18" charset="0"/>
              </a:rPr>
              <a:t> For a two-station network, we have </a:t>
            </a:r>
            <a:br>
              <a:rPr lang="en-US" altLang="en-US" sz="1800" i="0" baseline="0" dirty="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1800" i="0" baseline="0" dirty="0">
                <a:latin typeface="Times New Roman" pitchFamily="18" charset="0"/>
                <a:cs typeface="Times New Roman" pitchFamily="18" charset="0"/>
              </a:rPr>
              <a:t>                           [+1 +1] and [+1 −1].</a:t>
            </a:r>
          </a:p>
          <a:p>
            <a:endParaRPr lang="en-US" altLang="en-US" sz="1800" i="0" baseline="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en-US" sz="1800" baseline="0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en-US" sz="1800" baseline="0" dirty="0">
                <a:latin typeface="Times New Roman" pitchFamily="18" charset="0"/>
                <a:cs typeface="Times New Roman" pitchFamily="18" charset="0"/>
              </a:rPr>
              <a:t>. For a four-station network we have </a:t>
            </a:r>
            <a:br>
              <a:rPr lang="en-US" altLang="en-US" sz="1800" baseline="0" dirty="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1800" baseline="0" dirty="0">
                <a:latin typeface="Times New Roman" pitchFamily="18" charset="0"/>
                <a:cs typeface="Times New Roman" pitchFamily="18" charset="0"/>
              </a:rPr>
              <a:t>                       </a:t>
            </a:r>
            <a:r>
              <a:rPr lang="en-US" altLang="en-US" sz="1800" i="0" baseline="0" dirty="0">
                <a:latin typeface="Times New Roman" pitchFamily="18" charset="0"/>
                <a:cs typeface="Times New Roman" pitchFamily="18" charset="0"/>
              </a:rPr>
              <a:t>[+1 +1 +1 +1], [+1 −1 +1 −1], </a:t>
            </a:r>
            <a:br>
              <a:rPr lang="en-US" altLang="en-US" sz="1800" i="0" baseline="0" dirty="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1800" i="0" baseline="0" dirty="0">
                <a:latin typeface="Times New Roman" pitchFamily="18" charset="0"/>
                <a:cs typeface="Times New Roman" pitchFamily="18" charset="0"/>
              </a:rPr>
              <a:t>                 [+1 +1 −1 −1],</a:t>
            </a:r>
            <a:r>
              <a:rPr lang="en-US" altLang="en-US" sz="1800" baseline="0" dirty="0">
                <a:latin typeface="Times New Roman" pitchFamily="18" charset="0"/>
                <a:cs typeface="Times New Roman" pitchFamily="18" charset="0"/>
              </a:rPr>
              <a:t>  and   </a:t>
            </a:r>
            <a:r>
              <a:rPr lang="en-US" altLang="en-US" sz="1800" i="0" baseline="0" dirty="0">
                <a:latin typeface="Times New Roman" pitchFamily="18" charset="0"/>
                <a:cs typeface="Times New Roman" pitchFamily="18" charset="0"/>
              </a:rPr>
              <a:t>[+1 −1 −1 +1].</a:t>
            </a:r>
          </a:p>
        </p:txBody>
      </p:sp>
    </p:spTree>
    <p:extLst>
      <p:ext uri="{BB962C8B-B14F-4D97-AF65-F5344CB8AC3E}">
        <p14:creationId xmlns:p14="http://schemas.microsoft.com/office/powerpoint/2010/main" val="39459039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153" name="Rectangle 9">
            <a:extLst>
              <a:ext uri="{FF2B5EF4-FFF2-40B4-BE49-F238E27FC236}">
                <a16:creationId xmlns:a16="http://schemas.microsoft.com/office/drawing/2014/main" id="{65D55EB8-811A-DB3D-23E2-96327CD5C7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143000"/>
            <a:ext cx="8686800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en-US" sz="1800" baseline="0" dirty="0">
                <a:latin typeface="Times New Roman" pitchFamily="18" charset="0"/>
                <a:cs typeface="Times New Roman" pitchFamily="18" charset="0"/>
              </a:rPr>
              <a:t>What is the number of sequences if we have 90 stations in our network?</a:t>
            </a:r>
          </a:p>
        </p:txBody>
      </p:sp>
      <p:sp>
        <p:nvSpPr>
          <p:cNvPr id="1158155" name="Rectangle 11">
            <a:extLst>
              <a:ext uri="{FF2B5EF4-FFF2-40B4-BE49-F238E27FC236}">
                <a16:creationId xmlns:a16="http://schemas.microsoft.com/office/drawing/2014/main" id="{F3190660-19A9-8ECF-8C77-9252647D9E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438400"/>
            <a:ext cx="8686800" cy="120032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en-US" sz="1800" baseline="0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Solution</a:t>
            </a:r>
          </a:p>
          <a:p>
            <a:pPr algn="just"/>
            <a:r>
              <a:rPr lang="en-US" altLang="en-US" sz="1800" baseline="0" dirty="0">
                <a:latin typeface="Times New Roman" pitchFamily="18" charset="0"/>
                <a:cs typeface="Times New Roman" pitchFamily="18" charset="0"/>
              </a:rPr>
              <a:t>The number of sequences needs to be 2</a:t>
            </a:r>
            <a:r>
              <a:rPr lang="en-US" altLang="en-US" sz="1800" baseline="3000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en-US" sz="1800" baseline="0" dirty="0">
                <a:latin typeface="Times New Roman" pitchFamily="18" charset="0"/>
                <a:cs typeface="Times New Roman" pitchFamily="18" charset="0"/>
              </a:rPr>
              <a:t>. We need to choose m = 7 and N = 2</a:t>
            </a:r>
            <a:r>
              <a:rPr lang="en-US" altLang="en-US" sz="1800" baseline="30000" dirty="0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US" altLang="en-US" sz="1800" baseline="0" dirty="0">
                <a:latin typeface="Times New Roman" pitchFamily="18" charset="0"/>
                <a:cs typeface="Times New Roman" pitchFamily="18" charset="0"/>
              </a:rPr>
              <a:t> or 128. </a:t>
            </a:r>
          </a:p>
          <a:p>
            <a:r>
              <a:rPr lang="en-US" altLang="en-US" sz="1800" baseline="0" dirty="0">
                <a:latin typeface="Times New Roman" pitchFamily="18" charset="0"/>
                <a:cs typeface="Times New Roman" pitchFamily="18" charset="0"/>
              </a:rPr>
              <a:t>We can then use 90 of the sequences as the chips.</a:t>
            </a:r>
          </a:p>
          <a:p>
            <a:pPr algn="just"/>
            <a:endParaRPr lang="en-US" altLang="en-US" sz="1800" baseline="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ext Box 11">
            <a:extLst>
              <a:ext uri="{FF2B5EF4-FFF2-40B4-BE49-F238E27FC236}">
                <a16:creationId xmlns:a16="http://schemas.microsoft.com/office/drawing/2014/main" id="{6EE5C92E-7776-40DF-07A4-FE006DE64F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16932"/>
            <a:ext cx="204414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just"/>
            <a:r>
              <a:rPr lang="en-US" altLang="en-US" sz="3600" b="1" baseline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Example </a:t>
            </a:r>
          </a:p>
        </p:txBody>
      </p:sp>
    </p:spTree>
    <p:extLst>
      <p:ext uri="{BB962C8B-B14F-4D97-AF65-F5344CB8AC3E}">
        <p14:creationId xmlns:p14="http://schemas.microsoft.com/office/powerpoint/2010/main" val="2336177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201" name="Rectangle 9">
            <a:extLst>
              <a:ext uri="{FF2B5EF4-FFF2-40B4-BE49-F238E27FC236}">
                <a16:creationId xmlns:a16="http://schemas.microsoft.com/office/drawing/2014/main" id="{B9E71566-F6C9-E7A1-0D08-5779DE4736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143000"/>
            <a:ext cx="7943850" cy="92333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en-US" altLang="en-US" sz="1800" baseline="0" dirty="0">
                <a:latin typeface="Times New Roman" pitchFamily="18" charset="0"/>
                <a:cs typeface="Times New Roman" pitchFamily="18" charset="0"/>
              </a:rPr>
              <a:t>Prove that a receiving station can get the data sent by a specific sender if it multiplies the entire data on the channel by the sender’s chip code and then divides it by the number of stations.</a:t>
            </a:r>
          </a:p>
        </p:txBody>
      </p:sp>
      <p:sp>
        <p:nvSpPr>
          <p:cNvPr id="1160202" name="Text Box 10">
            <a:extLst>
              <a:ext uri="{FF2B5EF4-FFF2-40B4-BE49-F238E27FC236}">
                <a16:creationId xmlns:a16="http://schemas.microsoft.com/office/drawing/2014/main" id="{F8C00AF4-B072-3EC9-5BA4-89BDABFDCD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92387"/>
            <a:ext cx="204414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Example </a:t>
            </a:r>
          </a:p>
        </p:txBody>
      </p:sp>
      <p:sp>
        <p:nvSpPr>
          <p:cNvPr id="1160203" name="Rectangle 11">
            <a:extLst>
              <a:ext uri="{FF2B5EF4-FFF2-40B4-BE49-F238E27FC236}">
                <a16:creationId xmlns:a16="http://schemas.microsoft.com/office/drawing/2014/main" id="{6888746A-3EFE-BACF-E943-D94A1BA639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800350"/>
            <a:ext cx="7943850" cy="23083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en-US" altLang="en-US" sz="1800" baseline="0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Solution</a:t>
            </a:r>
          </a:p>
          <a:p>
            <a:pPr algn="just"/>
            <a:r>
              <a:rPr lang="en-US" altLang="en-US" sz="1800" baseline="0" dirty="0">
                <a:latin typeface="Times New Roman" pitchFamily="18" charset="0"/>
                <a:cs typeface="Times New Roman" pitchFamily="18" charset="0"/>
              </a:rPr>
              <a:t>Let us prove this for the first station, using our previous four-station example. We can say that the data on the channel</a:t>
            </a:r>
          </a:p>
          <a:p>
            <a:pPr algn="just"/>
            <a:r>
              <a:rPr lang="en-US" altLang="en-US" sz="1800" baseline="0" dirty="0"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en-US" altLang="en-US" sz="1800" baseline="0" dirty="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1800" baseline="0" dirty="0">
                <a:latin typeface="Times New Roman" pitchFamily="18" charset="0"/>
                <a:cs typeface="Times New Roman" pitchFamily="18" charset="0"/>
              </a:rPr>
              <a:t>      D = (d</a:t>
            </a:r>
            <a:r>
              <a:rPr lang="en-US" altLang="en-US" sz="18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en-US" sz="1800" baseline="0" dirty="0">
                <a:latin typeface="Times New Roman" pitchFamily="18" charset="0"/>
                <a:cs typeface="Times New Roman" pitchFamily="18" charset="0"/>
              </a:rPr>
              <a:t> ⋅ c</a:t>
            </a:r>
            <a:r>
              <a:rPr lang="en-US" altLang="en-US" sz="18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en-US" sz="1800" baseline="0" dirty="0">
                <a:latin typeface="Times New Roman" pitchFamily="18" charset="0"/>
                <a:cs typeface="Times New Roman" pitchFamily="18" charset="0"/>
              </a:rPr>
              <a:t> + d</a:t>
            </a:r>
            <a:r>
              <a:rPr lang="en-US" altLang="en-US" sz="18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en-US" sz="1800" baseline="0" dirty="0">
                <a:latin typeface="Times New Roman" pitchFamily="18" charset="0"/>
                <a:cs typeface="Times New Roman" pitchFamily="18" charset="0"/>
              </a:rPr>
              <a:t> ⋅ c</a:t>
            </a:r>
            <a:r>
              <a:rPr lang="en-US" altLang="en-US" sz="18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en-US" sz="1800" baseline="0" dirty="0">
                <a:latin typeface="Times New Roman" pitchFamily="18" charset="0"/>
                <a:cs typeface="Times New Roman" pitchFamily="18" charset="0"/>
              </a:rPr>
              <a:t> + d</a:t>
            </a:r>
            <a:r>
              <a:rPr lang="en-US" altLang="en-US" sz="18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en-US" sz="1800" baseline="0" dirty="0">
                <a:latin typeface="Times New Roman" pitchFamily="18" charset="0"/>
                <a:cs typeface="Times New Roman" pitchFamily="18" charset="0"/>
              </a:rPr>
              <a:t> ⋅ c</a:t>
            </a:r>
            <a:r>
              <a:rPr lang="en-US" altLang="en-US" sz="18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en-US" sz="1800" baseline="0" dirty="0">
                <a:latin typeface="Times New Roman" pitchFamily="18" charset="0"/>
                <a:cs typeface="Times New Roman" pitchFamily="18" charset="0"/>
              </a:rPr>
              <a:t> + d</a:t>
            </a:r>
            <a:r>
              <a:rPr lang="en-US" altLang="en-US" sz="18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en-US" sz="1800" baseline="0" dirty="0">
                <a:latin typeface="Times New Roman" pitchFamily="18" charset="0"/>
                <a:cs typeface="Times New Roman" pitchFamily="18" charset="0"/>
              </a:rPr>
              <a:t> ⋅ c</a:t>
            </a:r>
            <a:r>
              <a:rPr lang="en-US" altLang="en-US" sz="18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en-US" sz="1800" baseline="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just"/>
            <a:r>
              <a:rPr lang="en-US" altLang="en-US" sz="1800" baseline="0" dirty="0"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en-US" altLang="en-US" sz="1800" baseline="0" dirty="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1800" baseline="0" dirty="0">
                <a:latin typeface="Times New Roman" pitchFamily="18" charset="0"/>
                <a:cs typeface="Times New Roman" pitchFamily="18" charset="0"/>
              </a:rPr>
              <a:t>The receiver which wants to get the data sent by station 1 multiplies these data by c</a:t>
            </a:r>
            <a:r>
              <a:rPr lang="en-US" altLang="en-US" sz="18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en-US" sz="1800" baseline="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730541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489" name="Rectangle 9">
            <a:extLst>
              <a:ext uri="{FF2B5EF4-FFF2-40B4-BE49-F238E27FC236}">
                <a16:creationId xmlns:a16="http://schemas.microsoft.com/office/drawing/2014/main" id="{A72090FF-90FD-C2DC-C754-2E530E3641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143000"/>
            <a:ext cx="8686800" cy="5191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endParaRPr lang="en-US" altLang="en-US" baseline="0"/>
          </a:p>
        </p:txBody>
      </p:sp>
      <p:sp>
        <p:nvSpPr>
          <p:cNvPr id="1172490" name="Text Box 10">
            <a:extLst>
              <a:ext uri="{FF2B5EF4-FFF2-40B4-BE49-F238E27FC236}">
                <a16:creationId xmlns:a16="http://schemas.microsoft.com/office/drawing/2014/main" id="{0005176C-92B9-D074-5C7D-880F9B1B79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39138"/>
            <a:ext cx="441659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32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en-US" sz="3600" dirty="0"/>
              <a:t>Example  (continued)</a:t>
            </a:r>
          </a:p>
        </p:txBody>
      </p:sp>
      <p:sp>
        <p:nvSpPr>
          <p:cNvPr id="1172491" name="Rectangle 11">
            <a:extLst>
              <a:ext uri="{FF2B5EF4-FFF2-40B4-BE49-F238E27FC236}">
                <a16:creationId xmlns:a16="http://schemas.microsoft.com/office/drawing/2014/main" id="{4F94C7E7-86EF-4C84-9951-F7DE1324FE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810000"/>
            <a:ext cx="8686800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en-US" sz="1800" baseline="0" dirty="0">
                <a:latin typeface="Times New Roman" pitchFamily="18" charset="0"/>
                <a:cs typeface="Times New Roman" pitchFamily="18" charset="0"/>
              </a:rPr>
              <a:t>When we divide the result by N, we get d</a:t>
            </a:r>
            <a:r>
              <a:rPr lang="en-US" altLang="en-US" sz="1800" dirty="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US" altLang="en-US" sz="1800" baseline="0" dirty="0"/>
              <a:t>.</a:t>
            </a:r>
          </a:p>
        </p:txBody>
      </p:sp>
      <p:pic>
        <p:nvPicPr>
          <p:cNvPr id="1172492" name="Picture 12">
            <a:extLst>
              <a:ext uri="{FF2B5EF4-FFF2-40B4-BE49-F238E27FC236}">
                <a16:creationId xmlns:a16="http://schemas.microsoft.com/office/drawing/2014/main" id="{FF000B73-9C54-92E1-9010-6F235D491F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650" y="1981200"/>
            <a:ext cx="6362700" cy="1503363"/>
          </a:xfrm>
          <a:prstGeom prst="rect">
            <a:avLst/>
          </a:prstGeom>
          <a:noFill/>
          <a:ln w="57150" cmpd="thickThin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87945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27"/>
          <p:cNvSpPr txBox="1"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endParaRPr/>
          </a:p>
        </p:txBody>
      </p:sp>
      <p:pic>
        <p:nvPicPr>
          <p:cNvPr id="504" name="Google Shape;504;p27" descr="See the source 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63513"/>
            <a:ext cx="9144000" cy="65309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40035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8279" name="Picture 7">
            <a:extLst>
              <a:ext uri="{FF2B5EF4-FFF2-40B4-BE49-F238E27FC236}">
                <a16:creationId xmlns:a16="http://schemas.microsoft.com/office/drawing/2014/main" id="{D7E0CF2E-E652-38F2-E9E6-55DB6B5F97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897063"/>
            <a:ext cx="6554788" cy="3284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 Box 4">
            <a:extLst>
              <a:ext uri="{FF2B5EF4-FFF2-40B4-BE49-F238E27FC236}">
                <a16:creationId xmlns:a16="http://schemas.microsoft.com/office/drawing/2014/main" id="{A2DEF20F-C275-8AB6-BFA3-D9FD59516E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827" y="203200"/>
            <a:ext cx="644437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en-US" altLang="en-US" sz="3200" b="1" baseline="0" dirty="0">
                <a:latin typeface="Times New Roman" pitchFamily="18" charset="0"/>
                <a:cs typeface="Times New Roman" pitchFamily="18" charset="0"/>
              </a:rPr>
              <a:t>Multiple Access Protocols Structure</a:t>
            </a:r>
          </a:p>
        </p:txBody>
      </p:sp>
      <p:sp>
        <p:nvSpPr>
          <p:cNvPr id="3" name="Arrow: Up 2">
            <a:extLst>
              <a:ext uri="{FF2B5EF4-FFF2-40B4-BE49-F238E27FC236}">
                <a16:creationId xmlns:a16="http://schemas.microsoft.com/office/drawing/2014/main" id="{80B3978F-541D-DB9F-BFAB-E9417AEDE146}"/>
              </a:ext>
            </a:extLst>
          </p:cNvPr>
          <p:cNvSpPr/>
          <p:nvPr/>
        </p:nvSpPr>
        <p:spPr>
          <a:xfrm>
            <a:off x="7117237" y="5181600"/>
            <a:ext cx="245097" cy="889262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1163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323" name="Text Box 3">
            <a:extLst>
              <a:ext uri="{FF2B5EF4-FFF2-40B4-BE49-F238E27FC236}">
                <a16:creationId xmlns:a16="http://schemas.microsoft.com/office/drawing/2014/main" id="{D2B2B7B8-2F1C-41D7-272E-CE1E0A1051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318390" y="213609"/>
            <a:ext cx="513473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b="1" i="0" baseline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CONTROLLED ACCESS</a:t>
            </a:r>
          </a:p>
        </p:txBody>
      </p:sp>
      <p:sp>
        <p:nvSpPr>
          <p:cNvPr id="1080324" name="Text Box 4">
            <a:extLst>
              <a:ext uri="{FF2B5EF4-FFF2-40B4-BE49-F238E27FC236}">
                <a16:creationId xmlns:a16="http://schemas.microsoft.com/office/drawing/2014/main" id="{09BE3E7B-3AAD-18C1-D9C9-C911F91640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640080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 sz="1800" i="0" baseline="0"/>
          </a:p>
        </p:txBody>
      </p:sp>
      <p:sp>
        <p:nvSpPr>
          <p:cNvPr id="1080325" name="Rectangle 5">
            <a:extLst>
              <a:ext uri="{FF2B5EF4-FFF2-40B4-BE49-F238E27FC236}">
                <a16:creationId xmlns:a16="http://schemas.microsoft.com/office/drawing/2014/main" id="{5EC3D5C1-58AD-DE54-0AEA-8E43312B33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398726"/>
            <a:ext cx="783336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just" eaLnBrk="1" hangingPunct="1"/>
            <a:r>
              <a:rPr lang="en-US" altLang="en-US" sz="1800" baseline="0" dirty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altLang="en-US" sz="1800" baseline="0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controlled access</a:t>
            </a:r>
            <a:r>
              <a:rPr lang="en-US" altLang="en-US" sz="1800" baseline="0" dirty="0">
                <a:latin typeface="Times New Roman" pitchFamily="18" charset="0"/>
                <a:cs typeface="Times New Roman" pitchFamily="18" charset="0"/>
              </a:rPr>
              <a:t>, the stations consult one another to find which station has the right to send. A station cannot send unless it has been authorized by other stations. We discuss three popular controlled-access methods.</a:t>
            </a:r>
          </a:p>
        </p:txBody>
      </p:sp>
    </p:spTree>
    <p:extLst>
      <p:ext uri="{BB962C8B-B14F-4D97-AF65-F5344CB8AC3E}">
        <p14:creationId xmlns:p14="http://schemas.microsoft.com/office/powerpoint/2010/main" val="912522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140" name="Text Box 4">
            <a:extLst>
              <a:ext uri="{FF2B5EF4-FFF2-40B4-BE49-F238E27FC236}">
                <a16:creationId xmlns:a16="http://schemas.microsoft.com/office/drawing/2014/main" id="{E34751BA-45FE-E765-27D8-46946289F5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3559" y="267878"/>
            <a:ext cx="488306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b="1" baseline="0" dirty="0">
                <a:latin typeface="Times New Roman" pitchFamily="18" charset="0"/>
                <a:cs typeface="Times New Roman" pitchFamily="18" charset="0"/>
              </a:rPr>
              <a:t>Reservation access method</a:t>
            </a:r>
          </a:p>
        </p:txBody>
      </p:sp>
      <p:pic>
        <p:nvPicPr>
          <p:cNvPr id="1115143" name="Picture 7">
            <a:extLst>
              <a:ext uri="{FF2B5EF4-FFF2-40B4-BE49-F238E27FC236}">
                <a16:creationId xmlns:a16="http://schemas.microsoft.com/office/drawing/2014/main" id="{906CCFAA-CC88-8E33-C247-3097892C9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0" y="2514600"/>
            <a:ext cx="78613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 Box 4">
            <a:extLst>
              <a:ext uri="{FF2B5EF4-FFF2-40B4-BE49-F238E27FC236}">
                <a16:creationId xmlns:a16="http://schemas.microsoft.com/office/drawing/2014/main" id="{3BBEFB5C-93AB-B371-A6FA-4EEC93D913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40300" y="4859714"/>
            <a:ext cx="320632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i="0" baseline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Figure 1  </a:t>
            </a:r>
            <a:r>
              <a:rPr lang="en-US" altLang="en-US" sz="1600" baseline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Reservation access method</a:t>
            </a:r>
          </a:p>
        </p:txBody>
      </p:sp>
    </p:spTree>
    <p:extLst>
      <p:ext uri="{BB962C8B-B14F-4D97-AF65-F5344CB8AC3E}">
        <p14:creationId xmlns:p14="http://schemas.microsoft.com/office/powerpoint/2010/main" val="3704645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188" name="Text Box 4">
            <a:extLst>
              <a:ext uri="{FF2B5EF4-FFF2-40B4-BE49-F238E27FC236}">
                <a16:creationId xmlns:a16="http://schemas.microsoft.com/office/drawing/2014/main" id="{1F29D338-E48C-BF6C-94CB-E0EA21A199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85602" y="0"/>
            <a:ext cx="6383479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just"/>
            <a:r>
              <a:rPr lang="en-US" altLang="en-US" sz="2000" b="1" i="0" baseline="0" dirty="0">
                <a:solidFill>
                  <a:schemeClr val="folHlink"/>
                </a:solidFill>
              </a:rPr>
              <a:t> </a:t>
            </a:r>
            <a:r>
              <a:rPr lang="en-US" altLang="en-US" sz="3200" b="1" baseline="0" dirty="0">
                <a:latin typeface="Times New Roman" pitchFamily="18" charset="0"/>
                <a:cs typeface="Times New Roman" pitchFamily="18" charset="0"/>
              </a:rPr>
              <a:t>Select and poll functions in polling </a:t>
            </a:r>
          </a:p>
          <a:p>
            <a:pPr algn="just"/>
            <a:r>
              <a:rPr lang="en-US" altLang="en-US" sz="3200" b="1" baseline="0" dirty="0">
                <a:latin typeface="Times New Roman" pitchFamily="18" charset="0"/>
                <a:cs typeface="Times New Roman" pitchFamily="18" charset="0"/>
              </a:rPr>
              <a:t>access method</a:t>
            </a:r>
          </a:p>
        </p:txBody>
      </p:sp>
      <p:pic>
        <p:nvPicPr>
          <p:cNvPr id="1117191" name="Picture 7">
            <a:extLst>
              <a:ext uri="{FF2B5EF4-FFF2-40B4-BE49-F238E27FC236}">
                <a16:creationId xmlns:a16="http://schemas.microsoft.com/office/drawing/2014/main" id="{0D3CBE8E-336D-7EE6-9EEC-DDEF16A4F1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00" y="1951038"/>
            <a:ext cx="8483600" cy="3078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 Box 4">
            <a:extLst>
              <a:ext uri="{FF2B5EF4-FFF2-40B4-BE49-F238E27FC236}">
                <a16:creationId xmlns:a16="http://schemas.microsoft.com/office/drawing/2014/main" id="{61B0BD46-9140-02D4-7BDB-F0F38B1D16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6653" y="5482382"/>
            <a:ext cx="511069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i="0" baseline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Figure </a:t>
            </a:r>
            <a:r>
              <a:rPr lang="en-US" alt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en-US" sz="1600" i="0" baseline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en-US" sz="1600" baseline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Select and poll functions in polling access method</a:t>
            </a:r>
          </a:p>
        </p:txBody>
      </p:sp>
    </p:spTree>
    <p:extLst>
      <p:ext uri="{BB962C8B-B14F-4D97-AF65-F5344CB8AC3E}">
        <p14:creationId xmlns:p14="http://schemas.microsoft.com/office/powerpoint/2010/main" val="958537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236" name="Text Box 4">
            <a:extLst>
              <a:ext uri="{FF2B5EF4-FFF2-40B4-BE49-F238E27FC236}">
                <a16:creationId xmlns:a16="http://schemas.microsoft.com/office/drawing/2014/main" id="{7F9BC81E-ADA2-4091-5947-6B2CA93EB2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87432" y="-191363"/>
            <a:ext cx="6377050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en-US" altLang="en-US" sz="3200" b="1" baseline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Logical ring and physical topology in token-passing access method</a:t>
            </a:r>
          </a:p>
        </p:txBody>
      </p:sp>
      <p:pic>
        <p:nvPicPr>
          <p:cNvPr id="1119239" name="Picture 7">
            <a:extLst>
              <a:ext uri="{FF2B5EF4-FFF2-40B4-BE49-F238E27FC236}">
                <a16:creationId xmlns:a16="http://schemas.microsoft.com/office/drawing/2014/main" id="{74B8A753-77CB-A108-10AE-EE1AEE86C1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590" y="1136650"/>
            <a:ext cx="7102475" cy="503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 Box 4">
            <a:extLst>
              <a:ext uri="{FF2B5EF4-FFF2-40B4-BE49-F238E27FC236}">
                <a16:creationId xmlns:a16="http://schemas.microsoft.com/office/drawing/2014/main" id="{A780CA81-AF33-97C4-0A30-E20254E981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7570" y="6172200"/>
            <a:ext cx="650851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i="0" baseline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Figure </a:t>
            </a:r>
            <a:r>
              <a:rPr lang="en-US" alt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en-US" sz="1600" i="0" baseline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en-US" sz="1600" baseline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Logical ring and physical topology in token-passing access method</a:t>
            </a:r>
          </a:p>
        </p:txBody>
      </p:sp>
    </p:spTree>
    <p:extLst>
      <p:ext uri="{BB962C8B-B14F-4D97-AF65-F5344CB8AC3E}">
        <p14:creationId xmlns:p14="http://schemas.microsoft.com/office/powerpoint/2010/main" val="836487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371" name="Text Box 3">
            <a:extLst>
              <a:ext uri="{FF2B5EF4-FFF2-40B4-BE49-F238E27FC236}">
                <a16:creationId xmlns:a16="http://schemas.microsoft.com/office/drawing/2014/main" id="{01F26047-ECEE-46B6-6269-C9AD6CA1A8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39424"/>
            <a:ext cx="422423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just"/>
            <a:r>
              <a:rPr lang="en-US" altLang="en-US" sz="3200" b="1" i="0" baseline="0" dirty="0">
                <a:solidFill>
                  <a:schemeClr val="tx1"/>
                </a:solidFill>
                <a:latin typeface="Times" panose="02020603050405020304" pitchFamily="18" charset="0"/>
              </a:rPr>
              <a:t>  </a:t>
            </a:r>
            <a:r>
              <a:rPr lang="en-US" altLang="en-US" sz="3200" b="1" i="0" baseline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CHANNELIZATION</a:t>
            </a:r>
          </a:p>
        </p:txBody>
      </p:sp>
      <p:sp>
        <p:nvSpPr>
          <p:cNvPr id="1082372" name="Text Box 4">
            <a:extLst>
              <a:ext uri="{FF2B5EF4-FFF2-40B4-BE49-F238E27FC236}">
                <a16:creationId xmlns:a16="http://schemas.microsoft.com/office/drawing/2014/main" id="{6DC023D0-A3A6-2BDF-D9C3-659B967D36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640080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 sz="1800" i="0" baseline="0"/>
          </a:p>
        </p:txBody>
      </p:sp>
      <p:sp>
        <p:nvSpPr>
          <p:cNvPr id="1082373" name="Rectangle 5">
            <a:extLst>
              <a:ext uri="{FF2B5EF4-FFF2-40B4-BE49-F238E27FC236}">
                <a16:creationId xmlns:a16="http://schemas.microsoft.com/office/drawing/2014/main" id="{5A59267C-F66B-E3C4-267E-41810DE42D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2175966"/>
            <a:ext cx="822960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 eaLnBrk="1" hangingPunct="1"/>
            <a:r>
              <a:rPr lang="en-US" altLang="en-US" sz="1800" baseline="0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Channelization</a:t>
            </a:r>
            <a:r>
              <a:rPr lang="en-US" altLang="en-US" sz="1800" baseline="0" dirty="0">
                <a:latin typeface="Times New Roman" pitchFamily="18" charset="0"/>
                <a:cs typeface="Times New Roman" pitchFamily="18" charset="0"/>
              </a:rPr>
              <a:t> is a multiple-access method in which the available bandwidth of a link is shared in time, frequency, or through code, between different stations. In this section, we discuss three channelization protocols.</a:t>
            </a:r>
          </a:p>
        </p:txBody>
      </p:sp>
    </p:spTree>
    <p:extLst>
      <p:ext uri="{BB962C8B-B14F-4D97-AF65-F5344CB8AC3E}">
        <p14:creationId xmlns:p14="http://schemas.microsoft.com/office/powerpoint/2010/main" val="2727906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284" name="Text Box 4">
            <a:extLst>
              <a:ext uri="{FF2B5EF4-FFF2-40B4-BE49-F238E27FC236}">
                <a16:creationId xmlns:a16="http://schemas.microsoft.com/office/drawing/2014/main" id="{4C75D517-6E85-474C-6E97-4153F84295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002" y="7203"/>
            <a:ext cx="6626431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en-US" altLang="en-US" sz="3200" b="1" baseline="0" dirty="0">
                <a:latin typeface="Times New Roman" pitchFamily="18" charset="0"/>
                <a:cs typeface="Times New Roman" pitchFamily="18" charset="0"/>
              </a:rPr>
              <a:t>Frequency-division</a:t>
            </a:r>
            <a:r>
              <a:rPr lang="en-US" alt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3200" b="1" baseline="0" dirty="0">
                <a:latin typeface="Times New Roman" pitchFamily="18" charset="0"/>
                <a:cs typeface="Times New Roman" pitchFamily="18" charset="0"/>
              </a:rPr>
              <a:t>multiple access (FDMA)</a:t>
            </a:r>
          </a:p>
        </p:txBody>
      </p:sp>
      <p:pic>
        <p:nvPicPr>
          <p:cNvPr id="1121289" name="Picture 9">
            <a:extLst>
              <a:ext uri="{FF2B5EF4-FFF2-40B4-BE49-F238E27FC236}">
                <a16:creationId xmlns:a16="http://schemas.microsoft.com/office/drawing/2014/main" id="{2E2A8BD7-15C5-E9C9-5478-31F09F1F0A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788" y="1231900"/>
            <a:ext cx="7212012" cy="478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 Box 4">
            <a:extLst>
              <a:ext uri="{FF2B5EF4-FFF2-40B4-BE49-F238E27FC236}">
                <a16:creationId xmlns:a16="http://schemas.microsoft.com/office/drawing/2014/main" id="{CDFA3887-4B48-0BDB-1EB8-3F379F99B0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2469" y="6129179"/>
            <a:ext cx="467467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i="0" baseline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Figure </a:t>
            </a:r>
            <a:r>
              <a:rPr lang="en-US" alt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en-US" sz="1600" i="0" baseline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en-US" sz="1600" baseline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Frequency-division multiple access (FDMA)</a:t>
            </a:r>
          </a:p>
        </p:txBody>
      </p:sp>
    </p:spTree>
    <p:extLst>
      <p:ext uri="{BB962C8B-B14F-4D97-AF65-F5344CB8AC3E}">
        <p14:creationId xmlns:p14="http://schemas.microsoft.com/office/powerpoint/2010/main" val="2446099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695</Words>
  <Application>Microsoft Office PowerPoint</Application>
  <PresentationFormat>On-screen Show (4:3)</PresentationFormat>
  <Paragraphs>119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Times New Roman</vt:lpstr>
      <vt:lpstr>Calibri</vt:lpstr>
      <vt:lpstr>Times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ABC</dc:creator>
  <cp:lastModifiedBy>Gurpreet Singh</cp:lastModifiedBy>
  <cp:revision>59</cp:revision>
  <dcterms:created xsi:type="dcterms:W3CDTF">2010-04-09T07:36:15Z</dcterms:created>
  <dcterms:modified xsi:type="dcterms:W3CDTF">2024-07-01T09:16:01Z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CCC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On-screen Show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37</vt:i4>
  </property>
</Properties>
</file>