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8" roundtripDataSignature="AMtx7mhw0ODEVlfSjBbM2ChulOBik63k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p1: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8" name="Google Shape;78;p1:notes"/>
          <p:cNvSpPr/>
          <p:nvPr/>
        </p:nvSpPr>
        <p:spPr>
          <a:xfrm>
            <a:off x="3884760" y="8685360"/>
            <a:ext cx="2970360" cy="45576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79" name="Google Shape;79;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Computer Networks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Computer Networks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0" name="Google Shape;90;p2:notes"/>
          <p:cNvSpPr/>
          <p:nvPr/>
        </p:nvSpPr>
        <p:spPr>
          <a:xfrm>
            <a:off x="3884760" y="8685360"/>
            <a:ext cx="2970360" cy="45576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91" name="Google Shape;91;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Computer Networks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Computer Networks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Computer Networks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86" name="Google Shape;286;p2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Computer Networks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0" name="Google Shape;100;p3:notes"/>
          <p:cNvSpPr/>
          <p:nvPr/>
        </p:nvSpPr>
        <p:spPr>
          <a:xfrm>
            <a:off x="3884760" y="8685360"/>
            <a:ext cx="2970360" cy="45576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101" name="Google Shape;101;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Computer Networks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2" name="Google Shape;112;p4:notes"/>
          <p:cNvSpPr/>
          <p:nvPr/>
        </p:nvSpPr>
        <p:spPr>
          <a:xfrm>
            <a:off x="3884760" y="8685360"/>
            <a:ext cx="2970360" cy="45576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113" name="Google Shape;113;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Computer Networks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5: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3" name="Google Shape;123;p5:notes"/>
          <p:cNvSpPr/>
          <p:nvPr/>
        </p:nvSpPr>
        <p:spPr>
          <a:xfrm>
            <a:off x="3884760" y="8685360"/>
            <a:ext cx="2970360" cy="45576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124" name="Google Shape;124;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Computer Networks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6: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4" name="Google Shape;134;p6:notes"/>
          <p:cNvSpPr/>
          <p:nvPr/>
        </p:nvSpPr>
        <p:spPr>
          <a:xfrm>
            <a:off x="3884760" y="8685360"/>
            <a:ext cx="2970360" cy="45576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135" name="Google Shape;135;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Computer Networks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7" name="Google Shape;147;p7:notes"/>
          <p:cNvSpPr/>
          <p:nvPr/>
        </p:nvSpPr>
        <p:spPr>
          <a:xfrm>
            <a:off x="3884760" y="8685360"/>
            <a:ext cx="2970360" cy="45576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148" name="Google Shape;148;p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Computer Networks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8:notes"/>
          <p:cNvSpPr txBox="1"/>
          <p:nvPr>
            <p:ph idx="1" type="body"/>
          </p:nvPr>
        </p:nvSpPr>
        <p:spPr>
          <a:xfrm>
            <a:off x="685800" y="4343400"/>
            <a:ext cx="5484960" cy="411336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59" name="Google Shape;159;p8:notes"/>
          <p:cNvSpPr/>
          <p:nvPr/>
        </p:nvSpPr>
        <p:spPr>
          <a:xfrm>
            <a:off x="3884760" y="8685360"/>
            <a:ext cx="2970360" cy="45576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160" name="Google Shape;160;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Computer Networks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7" name="Shape 2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7" name="Shape 57"/>
        <p:cNvGrpSpPr/>
        <p:nvPr/>
      </p:nvGrpSpPr>
      <p:grpSpPr>
        <a:xfrm>
          <a:off x="0" y="0"/>
          <a:ext cx="0" cy="0"/>
          <a:chOff x="0" y="0"/>
          <a:chExt cx="0" cy="0"/>
        </a:xfrm>
      </p:grpSpPr>
      <p:sp>
        <p:nvSpPr>
          <p:cNvPr id="58" name="Google Shape;58;p33"/>
          <p:cNvSpPr txBox="1"/>
          <p:nvPr>
            <p:ph type="title"/>
          </p:nvPr>
        </p:nvSpPr>
        <p:spPr>
          <a:xfrm>
            <a:off x="609600" y="273600"/>
            <a:ext cx="1097232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3"/>
          <p:cNvSpPr txBox="1"/>
          <p:nvPr>
            <p:ph idx="1" type="body"/>
          </p:nvPr>
        </p:nvSpPr>
        <p:spPr>
          <a:xfrm>
            <a:off x="609600" y="1604520"/>
            <a:ext cx="1097232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0" name="Google Shape;60;p33"/>
          <p:cNvSpPr txBox="1"/>
          <p:nvPr>
            <p:ph idx="2" type="body"/>
          </p:nvPr>
        </p:nvSpPr>
        <p:spPr>
          <a:xfrm>
            <a:off x="609600" y="3682080"/>
            <a:ext cx="1097232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1" name="Shape 61"/>
        <p:cNvGrpSpPr/>
        <p:nvPr/>
      </p:nvGrpSpPr>
      <p:grpSpPr>
        <a:xfrm>
          <a:off x="0" y="0"/>
          <a:ext cx="0" cy="0"/>
          <a:chOff x="0" y="0"/>
          <a:chExt cx="0" cy="0"/>
        </a:xfrm>
      </p:grpSpPr>
      <p:sp>
        <p:nvSpPr>
          <p:cNvPr id="62" name="Google Shape;62;p34"/>
          <p:cNvSpPr txBox="1"/>
          <p:nvPr>
            <p:ph type="title"/>
          </p:nvPr>
        </p:nvSpPr>
        <p:spPr>
          <a:xfrm>
            <a:off x="609600" y="273600"/>
            <a:ext cx="1097232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txBox="1"/>
          <p:nvPr>
            <p:ph idx="1" type="body"/>
          </p:nvPr>
        </p:nvSpPr>
        <p:spPr>
          <a:xfrm>
            <a:off x="609600" y="1604520"/>
            <a:ext cx="53544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4" name="Google Shape;64;p34"/>
          <p:cNvSpPr txBox="1"/>
          <p:nvPr>
            <p:ph idx="2" type="body"/>
          </p:nvPr>
        </p:nvSpPr>
        <p:spPr>
          <a:xfrm>
            <a:off x="6232320" y="1604520"/>
            <a:ext cx="53544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5" name="Google Shape;65;p34"/>
          <p:cNvSpPr txBox="1"/>
          <p:nvPr>
            <p:ph idx="3" type="body"/>
          </p:nvPr>
        </p:nvSpPr>
        <p:spPr>
          <a:xfrm>
            <a:off x="609600" y="3682080"/>
            <a:ext cx="53544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6" name="Google Shape;66;p34"/>
          <p:cNvSpPr txBox="1"/>
          <p:nvPr>
            <p:ph idx="4" type="body"/>
          </p:nvPr>
        </p:nvSpPr>
        <p:spPr>
          <a:xfrm>
            <a:off x="6232320" y="3682080"/>
            <a:ext cx="53544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7" name="Shape 67"/>
        <p:cNvGrpSpPr/>
        <p:nvPr/>
      </p:nvGrpSpPr>
      <p:grpSpPr>
        <a:xfrm>
          <a:off x="0" y="0"/>
          <a:ext cx="0" cy="0"/>
          <a:chOff x="0" y="0"/>
          <a:chExt cx="0" cy="0"/>
        </a:xfrm>
      </p:grpSpPr>
      <p:sp>
        <p:nvSpPr>
          <p:cNvPr id="68" name="Google Shape;68;p35"/>
          <p:cNvSpPr txBox="1"/>
          <p:nvPr>
            <p:ph type="title"/>
          </p:nvPr>
        </p:nvSpPr>
        <p:spPr>
          <a:xfrm>
            <a:off x="609600" y="273600"/>
            <a:ext cx="1097232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5"/>
          <p:cNvSpPr txBox="1"/>
          <p:nvPr>
            <p:ph idx="1" type="body"/>
          </p:nvPr>
        </p:nvSpPr>
        <p:spPr>
          <a:xfrm>
            <a:off x="609600" y="1604520"/>
            <a:ext cx="35328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0" name="Google Shape;70;p35"/>
          <p:cNvSpPr txBox="1"/>
          <p:nvPr>
            <p:ph idx="2" type="body"/>
          </p:nvPr>
        </p:nvSpPr>
        <p:spPr>
          <a:xfrm>
            <a:off x="4319520" y="1604520"/>
            <a:ext cx="35328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1" name="Google Shape;71;p35"/>
          <p:cNvSpPr txBox="1"/>
          <p:nvPr>
            <p:ph idx="3" type="body"/>
          </p:nvPr>
        </p:nvSpPr>
        <p:spPr>
          <a:xfrm>
            <a:off x="8029440" y="1604520"/>
            <a:ext cx="35328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2" name="Google Shape;72;p35"/>
          <p:cNvSpPr txBox="1"/>
          <p:nvPr>
            <p:ph idx="4" type="body"/>
          </p:nvPr>
        </p:nvSpPr>
        <p:spPr>
          <a:xfrm>
            <a:off x="609600" y="3682080"/>
            <a:ext cx="35328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3" name="Google Shape;73;p35"/>
          <p:cNvSpPr txBox="1"/>
          <p:nvPr>
            <p:ph idx="5" type="body"/>
          </p:nvPr>
        </p:nvSpPr>
        <p:spPr>
          <a:xfrm>
            <a:off x="4319520" y="3682080"/>
            <a:ext cx="35328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4" name="Google Shape;74;p35"/>
          <p:cNvSpPr txBox="1"/>
          <p:nvPr>
            <p:ph idx="6" type="body"/>
          </p:nvPr>
        </p:nvSpPr>
        <p:spPr>
          <a:xfrm>
            <a:off x="8029440" y="3682080"/>
            <a:ext cx="35328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8" name="Shape 28"/>
        <p:cNvGrpSpPr/>
        <p:nvPr/>
      </p:nvGrpSpPr>
      <p:grpSpPr>
        <a:xfrm>
          <a:off x="0" y="0"/>
          <a:ext cx="0" cy="0"/>
          <a:chOff x="0" y="0"/>
          <a:chExt cx="0" cy="0"/>
        </a:xfrm>
      </p:grpSpPr>
      <p:sp>
        <p:nvSpPr>
          <p:cNvPr id="29" name="Google Shape;29;p25"/>
          <p:cNvSpPr txBox="1"/>
          <p:nvPr>
            <p:ph type="title"/>
          </p:nvPr>
        </p:nvSpPr>
        <p:spPr>
          <a:xfrm>
            <a:off x="609600" y="273600"/>
            <a:ext cx="1097232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5"/>
          <p:cNvSpPr txBox="1"/>
          <p:nvPr>
            <p:ph idx="1" type="subTitle"/>
          </p:nvPr>
        </p:nvSpPr>
        <p:spPr>
          <a:xfrm>
            <a:off x="609600" y="1604520"/>
            <a:ext cx="10972320" cy="3977280"/>
          </a:xfrm>
          <a:prstGeom prst="rect">
            <a:avLst/>
          </a:prstGeom>
          <a:noFill/>
          <a:ln>
            <a:noFill/>
          </a:ln>
        </p:spPr>
        <p:txBody>
          <a:bodyPr anchorCtr="0" anchor="ctr" bIns="0" lIns="0" spcFirstLastPara="1" rIns="0" wrap="square" tIns="0">
            <a:noAutofit/>
          </a:bodyPr>
          <a:lstStyle>
            <a:lvl1pPr lvl="0" algn="l">
              <a:spcBef>
                <a:spcPts val="1417"/>
              </a:spcBef>
              <a:spcAft>
                <a:spcPts val="0"/>
              </a:spcAft>
              <a:buSzPts val="810"/>
              <a:buChar cha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1" name="Shape 31"/>
        <p:cNvGrpSpPr/>
        <p:nvPr/>
      </p:nvGrpSpPr>
      <p:grpSpPr>
        <a:xfrm>
          <a:off x="0" y="0"/>
          <a:ext cx="0" cy="0"/>
          <a:chOff x="0" y="0"/>
          <a:chExt cx="0" cy="0"/>
        </a:xfrm>
      </p:grpSpPr>
      <p:sp>
        <p:nvSpPr>
          <p:cNvPr id="32" name="Google Shape;32;p26"/>
          <p:cNvSpPr txBox="1"/>
          <p:nvPr>
            <p:ph type="title"/>
          </p:nvPr>
        </p:nvSpPr>
        <p:spPr>
          <a:xfrm>
            <a:off x="609600" y="273600"/>
            <a:ext cx="1097232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6"/>
          <p:cNvSpPr txBox="1"/>
          <p:nvPr>
            <p:ph idx="1" type="body"/>
          </p:nvPr>
        </p:nvSpPr>
        <p:spPr>
          <a:xfrm>
            <a:off x="609600" y="1604520"/>
            <a:ext cx="10972320" cy="397728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4" name="Shape 34"/>
        <p:cNvGrpSpPr/>
        <p:nvPr/>
      </p:nvGrpSpPr>
      <p:grpSpPr>
        <a:xfrm>
          <a:off x="0" y="0"/>
          <a:ext cx="0" cy="0"/>
          <a:chOff x="0" y="0"/>
          <a:chExt cx="0" cy="0"/>
        </a:xfrm>
      </p:grpSpPr>
      <p:sp>
        <p:nvSpPr>
          <p:cNvPr id="35" name="Google Shape;35;p27"/>
          <p:cNvSpPr txBox="1"/>
          <p:nvPr>
            <p:ph type="title"/>
          </p:nvPr>
        </p:nvSpPr>
        <p:spPr>
          <a:xfrm>
            <a:off x="609600" y="273600"/>
            <a:ext cx="1097232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7"/>
          <p:cNvSpPr txBox="1"/>
          <p:nvPr>
            <p:ph idx="1" type="body"/>
          </p:nvPr>
        </p:nvSpPr>
        <p:spPr>
          <a:xfrm>
            <a:off x="609600" y="1604520"/>
            <a:ext cx="5354400" cy="397728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7" name="Google Shape;37;p27"/>
          <p:cNvSpPr txBox="1"/>
          <p:nvPr>
            <p:ph idx="2" type="body"/>
          </p:nvPr>
        </p:nvSpPr>
        <p:spPr>
          <a:xfrm>
            <a:off x="6232320" y="1604520"/>
            <a:ext cx="5354400" cy="397728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28"/>
          <p:cNvSpPr txBox="1"/>
          <p:nvPr>
            <p:ph type="title"/>
          </p:nvPr>
        </p:nvSpPr>
        <p:spPr>
          <a:xfrm>
            <a:off x="609600" y="273600"/>
            <a:ext cx="1097232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0" name="Shape 40"/>
        <p:cNvGrpSpPr/>
        <p:nvPr/>
      </p:nvGrpSpPr>
      <p:grpSpPr>
        <a:xfrm>
          <a:off x="0" y="0"/>
          <a:ext cx="0" cy="0"/>
          <a:chOff x="0" y="0"/>
          <a:chExt cx="0" cy="0"/>
        </a:xfrm>
      </p:grpSpPr>
      <p:sp>
        <p:nvSpPr>
          <p:cNvPr id="41" name="Google Shape;41;p29"/>
          <p:cNvSpPr txBox="1"/>
          <p:nvPr>
            <p:ph idx="1" type="subTitle"/>
          </p:nvPr>
        </p:nvSpPr>
        <p:spPr>
          <a:xfrm>
            <a:off x="609600" y="273600"/>
            <a:ext cx="10972320" cy="5307840"/>
          </a:xfrm>
          <a:prstGeom prst="rect">
            <a:avLst/>
          </a:prstGeom>
          <a:noFill/>
          <a:ln>
            <a:noFill/>
          </a:ln>
        </p:spPr>
        <p:txBody>
          <a:bodyPr anchorCtr="0" anchor="ctr" bIns="0" lIns="0" spcFirstLastPara="1" rIns="0" wrap="square" tIns="0">
            <a:noAutofit/>
          </a:bodyPr>
          <a:lstStyle>
            <a:lvl1pPr lvl="0" algn="l">
              <a:spcBef>
                <a:spcPts val="1417"/>
              </a:spcBef>
              <a:spcAft>
                <a:spcPts val="0"/>
              </a:spcAft>
              <a:buSzPts val="810"/>
              <a:buChar cha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2" name="Shape 42"/>
        <p:cNvGrpSpPr/>
        <p:nvPr/>
      </p:nvGrpSpPr>
      <p:grpSpPr>
        <a:xfrm>
          <a:off x="0" y="0"/>
          <a:ext cx="0" cy="0"/>
          <a:chOff x="0" y="0"/>
          <a:chExt cx="0" cy="0"/>
        </a:xfrm>
      </p:grpSpPr>
      <p:sp>
        <p:nvSpPr>
          <p:cNvPr id="43" name="Google Shape;43;p30"/>
          <p:cNvSpPr txBox="1"/>
          <p:nvPr>
            <p:ph type="title"/>
          </p:nvPr>
        </p:nvSpPr>
        <p:spPr>
          <a:xfrm>
            <a:off x="609600" y="273600"/>
            <a:ext cx="1097232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0"/>
          <p:cNvSpPr txBox="1"/>
          <p:nvPr>
            <p:ph idx="1" type="body"/>
          </p:nvPr>
        </p:nvSpPr>
        <p:spPr>
          <a:xfrm>
            <a:off x="609600" y="1604520"/>
            <a:ext cx="53544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5" name="Google Shape;45;p30"/>
          <p:cNvSpPr txBox="1"/>
          <p:nvPr>
            <p:ph idx="2" type="body"/>
          </p:nvPr>
        </p:nvSpPr>
        <p:spPr>
          <a:xfrm>
            <a:off x="6232320" y="1604520"/>
            <a:ext cx="5354400" cy="397728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6" name="Google Shape;46;p30"/>
          <p:cNvSpPr txBox="1"/>
          <p:nvPr>
            <p:ph idx="3" type="body"/>
          </p:nvPr>
        </p:nvSpPr>
        <p:spPr>
          <a:xfrm>
            <a:off x="609600" y="3682080"/>
            <a:ext cx="53544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7" name="Shape 47"/>
        <p:cNvGrpSpPr/>
        <p:nvPr/>
      </p:nvGrpSpPr>
      <p:grpSpPr>
        <a:xfrm>
          <a:off x="0" y="0"/>
          <a:ext cx="0" cy="0"/>
          <a:chOff x="0" y="0"/>
          <a:chExt cx="0" cy="0"/>
        </a:xfrm>
      </p:grpSpPr>
      <p:sp>
        <p:nvSpPr>
          <p:cNvPr id="48" name="Google Shape;48;p31"/>
          <p:cNvSpPr txBox="1"/>
          <p:nvPr>
            <p:ph type="title"/>
          </p:nvPr>
        </p:nvSpPr>
        <p:spPr>
          <a:xfrm>
            <a:off x="609600" y="273600"/>
            <a:ext cx="1097232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1"/>
          <p:cNvSpPr txBox="1"/>
          <p:nvPr>
            <p:ph idx="1" type="body"/>
          </p:nvPr>
        </p:nvSpPr>
        <p:spPr>
          <a:xfrm>
            <a:off x="609600" y="1604520"/>
            <a:ext cx="5354400" cy="397728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0" name="Google Shape;50;p31"/>
          <p:cNvSpPr txBox="1"/>
          <p:nvPr>
            <p:ph idx="2" type="body"/>
          </p:nvPr>
        </p:nvSpPr>
        <p:spPr>
          <a:xfrm>
            <a:off x="6232320" y="1604520"/>
            <a:ext cx="53544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1" name="Google Shape;51;p31"/>
          <p:cNvSpPr txBox="1"/>
          <p:nvPr>
            <p:ph idx="3" type="body"/>
          </p:nvPr>
        </p:nvSpPr>
        <p:spPr>
          <a:xfrm>
            <a:off x="6232320" y="3682080"/>
            <a:ext cx="53544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2" name="Shape 52"/>
        <p:cNvGrpSpPr/>
        <p:nvPr/>
      </p:nvGrpSpPr>
      <p:grpSpPr>
        <a:xfrm>
          <a:off x="0" y="0"/>
          <a:ext cx="0" cy="0"/>
          <a:chOff x="0" y="0"/>
          <a:chExt cx="0" cy="0"/>
        </a:xfrm>
      </p:grpSpPr>
      <p:sp>
        <p:nvSpPr>
          <p:cNvPr id="53" name="Google Shape;53;p32"/>
          <p:cNvSpPr txBox="1"/>
          <p:nvPr>
            <p:ph type="title"/>
          </p:nvPr>
        </p:nvSpPr>
        <p:spPr>
          <a:xfrm>
            <a:off x="609600" y="273600"/>
            <a:ext cx="1097232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2"/>
          <p:cNvSpPr txBox="1"/>
          <p:nvPr>
            <p:ph idx="1" type="body"/>
          </p:nvPr>
        </p:nvSpPr>
        <p:spPr>
          <a:xfrm>
            <a:off x="609600" y="1604520"/>
            <a:ext cx="53544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5" name="Google Shape;55;p32"/>
          <p:cNvSpPr txBox="1"/>
          <p:nvPr>
            <p:ph idx="2" type="body"/>
          </p:nvPr>
        </p:nvSpPr>
        <p:spPr>
          <a:xfrm>
            <a:off x="6232320" y="1604520"/>
            <a:ext cx="535440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6" name="Google Shape;56;p32"/>
          <p:cNvSpPr txBox="1"/>
          <p:nvPr>
            <p:ph idx="3" type="body"/>
          </p:nvPr>
        </p:nvSpPr>
        <p:spPr>
          <a:xfrm>
            <a:off x="609600" y="3682080"/>
            <a:ext cx="10972320" cy="1896840"/>
          </a:xfrm>
          <a:prstGeom prst="rect">
            <a:avLst/>
          </a:prstGeom>
          <a:noFill/>
          <a:ln>
            <a:noFill/>
          </a:ln>
        </p:spPr>
        <p:txBody>
          <a:bodyPr anchorCtr="0" anchor="t" bIns="0" lIns="0" spcFirstLastPara="1" rIns="0" wrap="square" tIns="0">
            <a:normAutofit/>
          </a:bodyPr>
          <a:lstStyle>
            <a:lvl1pPr indent="-280035" lvl="0" marL="457200" algn="l">
              <a:spcBef>
                <a:spcPts val="1417"/>
              </a:spcBef>
              <a:spcAft>
                <a:spcPts val="0"/>
              </a:spcAft>
              <a:buSzPts val="810"/>
              <a:buChar char="●"/>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9.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3"/>
          <p:cNvSpPr/>
          <p:nvPr/>
        </p:nvSpPr>
        <p:spPr>
          <a:xfrm>
            <a:off x="0" y="0"/>
            <a:ext cx="12190080" cy="836640"/>
          </a:xfrm>
          <a:prstGeom prst="rect">
            <a:avLst/>
          </a:prstGeom>
          <a:solidFill>
            <a:srgbClr val="FF3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3"/>
          <p:cNvSpPr/>
          <p:nvPr/>
        </p:nvSpPr>
        <p:spPr>
          <a:xfrm flipH="1" rot="10800000">
            <a:off x="0" y="6702120"/>
            <a:ext cx="12190080" cy="19656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gif" id="12" name="Google Shape;12;p23"/>
          <p:cNvPicPr preferRelativeResize="0"/>
          <p:nvPr/>
        </p:nvPicPr>
        <p:blipFill rotWithShape="1">
          <a:blip r:embed="rId1">
            <a:alphaModFix/>
          </a:blip>
          <a:srcRect b="10714" l="0" r="0" t="0"/>
          <a:stretch/>
        </p:blipFill>
        <p:spPr>
          <a:xfrm>
            <a:off x="8737440" y="228600"/>
            <a:ext cx="2741280" cy="633600"/>
          </a:xfrm>
          <a:prstGeom prst="rect">
            <a:avLst/>
          </a:prstGeom>
          <a:noFill/>
          <a:ln>
            <a:noFill/>
          </a:ln>
        </p:spPr>
      </p:pic>
      <p:pic>
        <p:nvPicPr>
          <p:cNvPr descr="LOGO.gif" id="13" name="Google Shape;13;p23"/>
          <p:cNvPicPr preferRelativeResize="0"/>
          <p:nvPr/>
        </p:nvPicPr>
        <p:blipFill rotWithShape="1">
          <a:blip r:embed="rId1">
            <a:alphaModFix/>
          </a:blip>
          <a:srcRect b="10714" l="0" r="0" t="0"/>
          <a:stretch/>
        </p:blipFill>
        <p:spPr>
          <a:xfrm>
            <a:off x="8737440" y="228600"/>
            <a:ext cx="2741280" cy="633600"/>
          </a:xfrm>
          <a:prstGeom prst="rect">
            <a:avLst/>
          </a:prstGeom>
          <a:noFill/>
          <a:ln>
            <a:noFill/>
          </a:ln>
        </p:spPr>
      </p:pic>
      <p:grpSp>
        <p:nvGrpSpPr>
          <p:cNvPr id="14" name="Google Shape;14;p23"/>
          <p:cNvGrpSpPr/>
          <p:nvPr/>
        </p:nvGrpSpPr>
        <p:grpSpPr>
          <a:xfrm>
            <a:off x="8195520" y="0"/>
            <a:ext cx="3994560" cy="874800"/>
            <a:chOff x="6146640" y="0"/>
            <a:chExt cx="2995920" cy="874800"/>
          </a:xfrm>
        </p:grpSpPr>
        <p:sp>
          <p:nvSpPr>
            <p:cNvPr id="15" name="Google Shape;15;p23"/>
            <p:cNvSpPr/>
            <p:nvPr/>
          </p:nvSpPr>
          <p:spPr>
            <a:xfrm>
              <a:off x="6146640" y="0"/>
              <a:ext cx="2995920" cy="836640"/>
            </a:xfrm>
            <a:prstGeom prst="rect">
              <a:avLst/>
            </a:prstGeom>
            <a:solidFill>
              <a:srgbClr val="FF3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gif" id="16" name="Google Shape;16;p23"/>
            <p:cNvPicPr preferRelativeResize="0"/>
            <p:nvPr/>
          </p:nvPicPr>
          <p:blipFill rotWithShape="1">
            <a:blip r:embed="rId1">
              <a:alphaModFix/>
            </a:blip>
            <a:srcRect b="10714" l="0" r="0" t="0"/>
            <a:stretch/>
          </p:blipFill>
          <p:spPr>
            <a:xfrm>
              <a:off x="6553080" y="228600"/>
              <a:ext cx="2055960" cy="633600"/>
            </a:xfrm>
            <a:prstGeom prst="rect">
              <a:avLst/>
            </a:prstGeom>
            <a:noFill/>
            <a:ln>
              <a:noFill/>
            </a:ln>
          </p:spPr>
        </p:pic>
        <p:sp>
          <p:nvSpPr>
            <p:cNvPr id="17" name="Google Shape;17;p23"/>
            <p:cNvSpPr/>
            <p:nvPr/>
          </p:nvSpPr>
          <p:spPr>
            <a:xfrm>
              <a:off x="6527880" y="190440"/>
              <a:ext cx="2075040" cy="68436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logo.jpg" id="18" name="Google Shape;18;p23"/>
          <p:cNvPicPr preferRelativeResize="0"/>
          <p:nvPr/>
        </p:nvPicPr>
        <p:blipFill rotWithShape="1">
          <a:blip r:embed="rId2">
            <a:alphaModFix/>
          </a:blip>
          <a:srcRect b="0" l="0" r="0" t="0"/>
          <a:stretch/>
        </p:blipFill>
        <p:spPr>
          <a:xfrm>
            <a:off x="8737440" y="228600"/>
            <a:ext cx="2559360" cy="608040"/>
          </a:xfrm>
          <a:prstGeom prst="rect">
            <a:avLst/>
          </a:prstGeom>
          <a:noFill/>
          <a:ln>
            <a:noFill/>
          </a:ln>
        </p:spPr>
      </p:pic>
      <p:pic>
        <p:nvPicPr>
          <p:cNvPr descr="LOGO.gif" id="19" name="Google Shape;19;p23"/>
          <p:cNvPicPr preferRelativeResize="0"/>
          <p:nvPr/>
        </p:nvPicPr>
        <p:blipFill rotWithShape="1">
          <a:blip r:embed="rId1">
            <a:alphaModFix/>
          </a:blip>
          <a:srcRect b="10714" l="0" r="0" t="0"/>
          <a:stretch/>
        </p:blipFill>
        <p:spPr>
          <a:xfrm>
            <a:off x="8737440" y="228600"/>
            <a:ext cx="2741280" cy="633600"/>
          </a:xfrm>
          <a:prstGeom prst="rect">
            <a:avLst/>
          </a:prstGeom>
          <a:noFill/>
          <a:ln>
            <a:noFill/>
          </a:ln>
        </p:spPr>
      </p:pic>
      <p:grpSp>
        <p:nvGrpSpPr>
          <p:cNvPr id="20" name="Google Shape;20;p23"/>
          <p:cNvGrpSpPr/>
          <p:nvPr/>
        </p:nvGrpSpPr>
        <p:grpSpPr>
          <a:xfrm>
            <a:off x="8195520" y="0"/>
            <a:ext cx="3994560" cy="874800"/>
            <a:chOff x="6146640" y="0"/>
            <a:chExt cx="2995920" cy="874800"/>
          </a:xfrm>
        </p:grpSpPr>
        <p:sp>
          <p:nvSpPr>
            <p:cNvPr id="21" name="Google Shape;21;p23"/>
            <p:cNvSpPr/>
            <p:nvPr/>
          </p:nvSpPr>
          <p:spPr>
            <a:xfrm>
              <a:off x="6146640" y="0"/>
              <a:ext cx="2995920" cy="836640"/>
            </a:xfrm>
            <a:prstGeom prst="rect">
              <a:avLst/>
            </a:prstGeom>
            <a:solidFill>
              <a:srgbClr val="FF3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gif" id="22" name="Google Shape;22;p23"/>
            <p:cNvPicPr preferRelativeResize="0"/>
            <p:nvPr/>
          </p:nvPicPr>
          <p:blipFill rotWithShape="1">
            <a:blip r:embed="rId1">
              <a:alphaModFix/>
            </a:blip>
            <a:srcRect b="10714" l="0" r="0" t="0"/>
            <a:stretch/>
          </p:blipFill>
          <p:spPr>
            <a:xfrm>
              <a:off x="6553080" y="228600"/>
              <a:ext cx="2055960" cy="633600"/>
            </a:xfrm>
            <a:prstGeom prst="rect">
              <a:avLst/>
            </a:prstGeom>
            <a:noFill/>
            <a:ln>
              <a:noFill/>
            </a:ln>
          </p:spPr>
        </p:pic>
        <p:sp>
          <p:nvSpPr>
            <p:cNvPr id="23" name="Google Shape;23;p23"/>
            <p:cNvSpPr/>
            <p:nvPr/>
          </p:nvSpPr>
          <p:spPr>
            <a:xfrm>
              <a:off x="6527880" y="190440"/>
              <a:ext cx="2075040" cy="68436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logo.jpg" id="24" name="Google Shape;24;p23"/>
          <p:cNvPicPr preferRelativeResize="0"/>
          <p:nvPr/>
        </p:nvPicPr>
        <p:blipFill rotWithShape="1">
          <a:blip r:embed="rId2">
            <a:alphaModFix/>
          </a:blip>
          <a:srcRect b="0" l="0" r="0" t="0"/>
          <a:stretch/>
        </p:blipFill>
        <p:spPr>
          <a:xfrm>
            <a:off x="8737440" y="228600"/>
            <a:ext cx="2559360" cy="608040"/>
          </a:xfrm>
          <a:prstGeom prst="rect">
            <a:avLst/>
          </a:prstGeom>
          <a:noFill/>
          <a:ln>
            <a:noFill/>
          </a:ln>
        </p:spPr>
      </p:pic>
      <p:sp>
        <p:nvSpPr>
          <p:cNvPr id="25" name="Google Shape;25;p23"/>
          <p:cNvSpPr txBox="1"/>
          <p:nvPr>
            <p:ph type="title"/>
          </p:nvPr>
        </p:nvSpPr>
        <p:spPr>
          <a:xfrm>
            <a:off x="609600" y="273600"/>
            <a:ext cx="1097232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23"/>
          <p:cNvSpPr txBox="1"/>
          <p:nvPr>
            <p:ph idx="1" type="body"/>
          </p:nvPr>
        </p:nvSpPr>
        <p:spPr>
          <a:xfrm>
            <a:off x="609600" y="1604520"/>
            <a:ext cx="10972320" cy="3977280"/>
          </a:xfrm>
          <a:prstGeom prst="rect">
            <a:avLst/>
          </a:prstGeom>
          <a:noFill/>
          <a:ln>
            <a:noFill/>
          </a:ln>
        </p:spPr>
        <p:txBody>
          <a:bodyPr anchorCtr="0" anchor="t" bIns="0" lIns="0" spcFirstLastPara="1" rIns="0" wrap="square" tIns="0">
            <a:normAutofit/>
          </a:bodyPr>
          <a:lstStyle>
            <a:lvl1pPr indent="-280035" lvl="0" marL="457200" marR="0" rtl="0" algn="l">
              <a:spcBef>
                <a:spcPts val="1417"/>
              </a:spcBef>
              <a:spcAft>
                <a:spcPts val="0"/>
              </a:spcAft>
              <a:buClr>
                <a:srgbClr val="000000"/>
              </a:buClr>
              <a:buSzPts val="810"/>
              <a:buFont typeface="Noto Sans Symbols"/>
              <a:buChar char="●"/>
              <a:defRPr b="0" i="0" sz="1800" u="none" cap="none" strike="noStrike"/>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p:nvPr/>
        </p:nvSpPr>
        <p:spPr>
          <a:xfrm>
            <a:off x="1676213" y="1104498"/>
            <a:ext cx="8761800" cy="3203400"/>
          </a:xfrm>
          <a:prstGeom prst="rect">
            <a:avLst/>
          </a:prstGeom>
          <a:noFill/>
          <a:ln>
            <a:noFill/>
          </a:ln>
        </p:spPr>
        <p:txBody>
          <a:bodyPr anchorCtr="0" anchor="ctr" bIns="45000" lIns="90000" spcFirstLastPara="1" rIns="90000" wrap="square" tIns="33100">
            <a:noAutofit/>
          </a:bodyPr>
          <a:lstStyle/>
          <a:p>
            <a:pPr indent="0" lvl="0" marL="0" marR="0" rtl="0" algn="ctr">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82" name="Google Shape;82;p1"/>
          <p:cNvSpPr/>
          <p:nvPr/>
        </p:nvSpPr>
        <p:spPr>
          <a:xfrm>
            <a:off x="8637264" y="4176458"/>
            <a:ext cx="7119900" cy="1375800"/>
          </a:xfrm>
          <a:prstGeom prst="rect">
            <a:avLst/>
          </a:prstGeom>
          <a:noFill/>
          <a:ln>
            <a:noFill/>
          </a:ln>
        </p:spPr>
        <p:txBody>
          <a:bodyPr anchorCtr="0" anchor="t" bIns="45000" lIns="90000" spcFirstLastPara="1" rIns="90000" wrap="square" tIns="45000">
            <a:spAutoFit/>
          </a:bodyPr>
          <a:lstStyle/>
          <a:p>
            <a:pPr indent="0" lvl="0" marL="0" marR="0" rtl="0" algn="ctr">
              <a:lnSpc>
                <a:spcPct val="15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     </a:t>
            </a:r>
            <a:endParaRPr b="1" i="0" sz="36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     </a:t>
            </a:r>
            <a:endParaRPr b="0" i="0" sz="3600" u="none" cap="none" strike="noStrike">
              <a:solidFill>
                <a:srgbClr val="000000"/>
              </a:solidFill>
              <a:latin typeface="Arial"/>
              <a:ea typeface="Arial"/>
              <a:cs typeface="Arial"/>
              <a:sym typeface="Arial"/>
            </a:endParaRPr>
          </a:p>
        </p:txBody>
      </p:sp>
      <p:sp>
        <p:nvSpPr>
          <p:cNvPr id="83" name="Google Shape;83;p1"/>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b="0" i="0" lang="en-US" sz="1400" u="none" cap="none" strike="noStrike">
                <a:solidFill>
                  <a:schemeClr val="accent1"/>
                </a:solidFill>
                <a:latin typeface="Times New Roman"/>
                <a:ea typeface="Times New Roman"/>
                <a:cs typeface="Times New Roman"/>
                <a:sym typeface="Times New Roman"/>
              </a:rPr>
              <a:t>Computer Networks </a:t>
            </a:r>
            <a:endParaRPr b="0" i="0" sz="1400" u="none" cap="none" strike="noStrike">
              <a:solidFill>
                <a:schemeClr val="accent1"/>
              </a:solidFill>
              <a:latin typeface="Times New Roman"/>
              <a:ea typeface="Times New Roman"/>
              <a:cs typeface="Times New Roman"/>
              <a:sym typeface="Times New Roman"/>
            </a:endParaRPr>
          </a:p>
        </p:txBody>
      </p:sp>
      <p:sp>
        <p:nvSpPr>
          <p:cNvPr id="84" name="Google Shape;84;p1"/>
          <p:cNvSpPr txBox="1"/>
          <p:nvPr/>
        </p:nvSpPr>
        <p:spPr>
          <a:xfrm>
            <a:off x="1506721" y="1561642"/>
            <a:ext cx="8097900" cy="3016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Application Layer: DNS, Email, Remote Logging</a:t>
            </a:r>
            <a:endParaRPr b="0" i="0" sz="3600" u="none" cap="none" strike="noStrike">
              <a:solidFill>
                <a:schemeClr val="dk1"/>
              </a:solidFill>
              <a:latin typeface="Arial"/>
              <a:ea typeface="Arial"/>
              <a:cs typeface="Arial"/>
              <a:sym typeface="Arial"/>
            </a:endParaRPr>
          </a:p>
          <a:p>
            <a:pPr indent="0" lvl="0" marL="0" marR="0" rtl="0" algn="ctr">
              <a:spcBef>
                <a:spcPts val="400"/>
              </a:spcBef>
              <a:spcAft>
                <a:spcPts val="0"/>
              </a:spcAft>
              <a:buNone/>
            </a:pPr>
            <a:r>
              <a:rPr b="1" i="0" lang="en-US" sz="3600" u="none" cap="none" strike="noStrike">
                <a:solidFill>
                  <a:srgbClr val="0070C0"/>
                </a:solidFill>
                <a:latin typeface="Times New Roman"/>
                <a:ea typeface="Times New Roman"/>
                <a:cs typeface="Times New Roman"/>
                <a:sym typeface="Times New Roman"/>
              </a:rPr>
              <a:t>Lecture 58</a:t>
            </a:r>
            <a:endParaRPr/>
          </a:p>
          <a:p>
            <a:pPr indent="0" lvl="0" marL="0" marR="0" rtl="0" algn="ctr">
              <a:spcBef>
                <a:spcPts val="400"/>
              </a:spcBef>
              <a:spcAft>
                <a:spcPts val="0"/>
              </a:spcAft>
              <a:buNone/>
            </a:pPr>
            <a:r>
              <a:rPr b="1" i="0" lang="en-US" sz="3600" u="none" cap="none" strike="noStrike">
                <a:solidFill>
                  <a:srgbClr val="0070C0"/>
                </a:solidFill>
                <a:latin typeface="Times New Roman"/>
                <a:ea typeface="Times New Roman"/>
                <a:cs typeface="Times New Roman"/>
                <a:sym typeface="Times New Roman"/>
              </a:rPr>
              <a:t>Prepared by </a:t>
            </a:r>
            <a:endParaRPr/>
          </a:p>
          <a:p>
            <a:pPr indent="0" lvl="0" marL="0" marR="0" rtl="0" algn="ctr">
              <a:spcBef>
                <a:spcPts val="400"/>
              </a:spcBef>
              <a:spcAft>
                <a:spcPts val="0"/>
              </a:spcAft>
              <a:buNone/>
            </a:pPr>
            <a:r>
              <a:rPr b="1" i="0" lang="en-US" sz="3600" u="none" cap="none" strike="noStrike">
                <a:solidFill>
                  <a:srgbClr val="0070C0"/>
                </a:solidFill>
                <a:latin typeface="Times New Roman"/>
                <a:ea typeface="Times New Roman"/>
                <a:cs typeface="Times New Roman"/>
                <a:sym typeface="Times New Roman"/>
              </a:rPr>
              <a:t>Dr. Mankirat Kaur</a:t>
            </a:r>
            <a:endParaRPr b="0" i="0" sz="3600" u="none" cap="none" strike="noStrike">
              <a:solidFill>
                <a:schemeClr val="dk1"/>
              </a:solidFill>
              <a:latin typeface="Arial"/>
              <a:ea typeface="Arial"/>
              <a:cs typeface="Arial"/>
              <a:sym typeface="Arial"/>
            </a:endParaRPr>
          </a:p>
        </p:txBody>
      </p:sp>
      <p:sp>
        <p:nvSpPr>
          <p:cNvPr id="85" name="Google Shape;85;p1"/>
          <p:cNvSpPr txBox="1"/>
          <p:nvPr/>
        </p:nvSpPr>
        <p:spPr>
          <a:xfrm>
            <a:off x="2109550" y="4917850"/>
            <a:ext cx="7720800" cy="1067100"/>
          </a:xfrm>
          <a:prstGeom prst="rect">
            <a:avLst/>
          </a:prstGeom>
          <a:noFill/>
          <a:ln>
            <a:noFill/>
          </a:ln>
        </p:spPr>
        <p:txBody>
          <a:bodyPr anchorCtr="0" anchor="t" bIns="91425" lIns="91425" spcFirstLastPara="1" rIns="91425" wrap="square" tIns="91425">
            <a:spAutoFit/>
          </a:bodyPr>
          <a:lstStyle/>
          <a:p>
            <a:pPr indent="0" lvl="0" marL="0" rtl="0" algn="ctr">
              <a:spcBef>
                <a:spcPts val="400"/>
              </a:spcBef>
              <a:spcAft>
                <a:spcPts val="0"/>
              </a:spcAft>
              <a:buNone/>
            </a:pPr>
            <a:r>
              <a:rPr b="1" lang="en-US" sz="2700">
                <a:solidFill>
                  <a:schemeClr val="dk1"/>
                </a:solidFill>
                <a:latin typeface="Times New Roman"/>
                <a:ea typeface="Times New Roman"/>
                <a:cs typeface="Times New Roman"/>
                <a:sym typeface="Times New Roman"/>
              </a:rPr>
              <a:t>Department of Computer Science and Engineering, </a:t>
            </a:r>
            <a:endParaRPr b="1" sz="2100">
              <a:solidFill>
                <a:schemeClr val="dk1"/>
              </a:solidFill>
            </a:endParaRPr>
          </a:p>
          <a:p>
            <a:pPr indent="0" lvl="0" marL="0" rtl="0" algn="ctr">
              <a:spcBef>
                <a:spcPts val="400"/>
              </a:spcBef>
              <a:spcAft>
                <a:spcPts val="0"/>
              </a:spcAft>
              <a:buNone/>
            </a:pPr>
            <a:r>
              <a:rPr b="1" lang="en-US" sz="2700">
                <a:solidFill>
                  <a:schemeClr val="dk1"/>
                </a:solidFill>
                <a:latin typeface="Times New Roman"/>
                <a:ea typeface="Times New Roman"/>
                <a:cs typeface="Times New Roman"/>
                <a:sym typeface="Times New Roman"/>
              </a:rPr>
              <a:t>Chitkara University, Punjab</a:t>
            </a:r>
            <a:endParaRPr b="1" sz="2100">
              <a:solidFill>
                <a:schemeClr val="dk1"/>
              </a:solidFill>
            </a:endParaRPr>
          </a:p>
        </p:txBody>
      </p:sp>
      <p:sp>
        <p:nvSpPr>
          <p:cNvPr id="86" name="Google Shape;86;p1"/>
          <p:cNvSpPr txBox="1"/>
          <p:nvPr/>
        </p:nvSpPr>
        <p:spPr>
          <a:xfrm>
            <a:off x="2178725" y="884550"/>
            <a:ext cx="6648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rgbClr val="000000"/>
                </a:solidFill>
                <a:latin typeface="Times New Roman"/>
                <a:ea typeface="Times New Roman"/>
                <a:cs typeface="Times New Roman"/>
                <a:sym typeface="Times New Roman"/>
              </a:rPr>
              <a:t>Computer Networks _22CS008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609600" y="273600"/>
            <a:ext cx="7202750" cy="42773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3200">
                <a:latin typeface="Times New Roman"/>
                <a:ea typeface="Times New Roman"/>
                <a:cs typeface="Times New Roman"/>
                <a:sym typeface="Times New Roman"/>
              </a:rPr>
              <a:t>Electronic Mail</a:t>
            </a:r>
            <a:endParaRPr sz="3200">
              <a:latin typeface="Times New Roman"/>
              <a:ea typeface="Times New Roman"/>
              <a:cs typeface="Times New Roman"/>
              <a:sym typeface="Times New Roman"/>
            </a:endParaRPr>
          </a:p>
        </p:txBody>
      </p:sp>
      <p:sp>
        <p:nvSpPr>
          <p:cNvPr id="189" name="Google Shape;189;p10"/>
          <p:cNvSpPr txBox="1"/>
          <p:nvPr>
            <p:ph idx="1" type="subTitle"/>
          </p:nvPr>
        </p:nvSpPr>
        <p:spPr>
          <a:xfrm>
            <a:off x="769257" y="1047565"/>
            <a:ext cx="10595429" cy="5291091"/>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Electronic Mail</a:t>
            </a:r>
            <a:r>
              <a:rPr lang="en-US" sz="1800">
                <a:solidFill>
                  <a:schemeClr val="dk1"/>
                </a:solidFill>
                <a:latin typeface="Times New Roman"/>
                <a:ea typeface="Times New Roman"/>
                <a:cs typeface="Times New Roman"/>
                <a:sym typeface="Times New Roman"/>
              </a:rPr>
              <a:t> (e-mail) is one of most widely used services of Internet. This service allows an Internet user to send a </a:t>
            </a:r>
            <a:r>
              <a:rPr b="1" lang="en-US" sz="1800">
                <a:solidFill>
                  <a:schemeClr val="dk1"/>
                </a:solidFill>
                <a:latin typeface="Times New Roman"/>
                <a:ea typeface="Times New Roman"/>
                <a:cs typeface="Times New Roman"/>
                <a:sym typeface="Times New Roman"/>
              </a:rPr>
              <a:t>message in formatted manner (mail)</a:t>
            </a:r>
            <a:r>
              <a:rPr lang="en-US" sz="1800">
                <a:solidFill>
                  <a:schemeClr val="dk1"/>
                </a:solidFill>
                <a:latin typeface="Times New Roman"/>
                <a:ea typeface="Times New Roman"/>
                <a:cs typeface="Times New Roman"/>
                <a:sym typeface="Times New Roman"/>
              </a:rPr>
              <a:t> to the other Internet user in any part of the world. Message in mail not only contain text, but it also contain images, audio and videos data. The person who is sending mail is called </a:t>
            </a:r>
            <a:r>
              <a:rPr b="1" lang="en-US" sz="1800">
                <a:solidFill>
                  <a:schemeClr val="dk1"/>
                </a:solidFill>
                <a:latin typeface="Times New Roman"/>
                <a:ea typeface="Times New Roman"/>
                <a:cs typeface="Times New Roman"/>
                <a:sym typeface="Times New Roman"/>
              </a:rPr>
              <a:t>sender</a:t>
            </a:r>
            <a:r>
              <a:rPr lang="en-US" sz="1800">
                <a:solidFill>
                  <a:schemeClr val="dk1"/>
                </a:solidFill>
                <a:latin typeface="Times New Roman"/>
                <a:ea typeface="Times New Roman"/>
                <a:cs typeface="Times New Roman"/>
                <a:sym typeface="Times New Roman"/>
              </a:rPr>
              <a:t> and person who receives mail is called</a:t>
            </a:r>
            <a:r>
              <a:rPr b="1" lang="en-US" sz="1800">
                <a:solidFill>
                  <a:schemeClr val="dk1"/>
                </a:solidFill>
                <a:latin typeface="Times New Roman"/>
                <a:ea typeface="Times New Roman"/>
                <a:cs typeface="Times New Roman"/>
                <a:sym typeface="Times New Roman"/>
              </a:rPr>
              <a:t> recipient</a:t>
            </a:r>
            <a:r>
              <a:rPr lang="en-US" sz="1800">
                <a:solidFill>
                  <a:schemeClr val="dk1"/>
                </a:solidFill>
                <a:latin typeface="Times New Roman"/>
                <a:ea typeface="Times New Roman"/>
                <a:cs typeface="Times New Roman"/>
                <a:sym typeface="Times New Roman"/>
              </a:rPr>
              <a:t>. It is just like postal mail service. </a:t>
            </a:r>
            <a:endParaRPr/>
          </a:p>
          <a:p>
            <a:pPr indent="0" lvl="0" marL="0" rtl="0" algn="just">
              <a:spcBef>
                <a:spcPts val="1417"/>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just">
              <a:spcBef>
                <a:spcPts val="1417"/>
              </a:spcBef>
              <a:spcAft>
                <a:spcPts val="0"/>
              </a:spcAft>
              <a:buNone/>
            </a:pPr>
            <a:r>
              <a:rPr b="1" lang="en-US" sz="1800">
                <a:solidFill>
                  <a:schemeClr val="dk1"/>
                </a:solidFill>
                <a:latin typeface="Times New Roman"/>
                <a:ea typeface="Times New Roman"/>
                <a:cs typeface="Times New Roman"/>
                <a:sym typeface="Times New Roman"/>
              </a:rPr>
              <a:t>Components of E-Mail System :</a:t>
            </a:r>
            <a:r>
              <a:rPr lang="en-US" sz="1800">
                <a:solidFill>
                  <a:schemeClr val="dk1"/>
                </a:solidFill>
                <a:latin typeface="Times New Roman"/>
                <a:ea typeface="Times New Roman"/>
                <a:cs typeface="Times New Roman"/>
                <a:sym typeface="Times New Roman"/>
              </a:rPr>
              <a:t> </a:t>
            </a:r>
            <a:endParaRPr/>
          </a:p>
          <a:p>
            <a:pPr indent="0" lvl="0" marL="0" rtl="0" algn="just">
              <a:spcBef>
                <a:spcPts val="1417"/>
              </a:spcBef>
              <a:spcAft>
                <a:spcPts val="0"/>
              </a:spcAft>
              <a:buNone/>
            </a:pPr>
            <a:r>
              <a:rPr lang="en-US" sz="1800">
                <a:solidFill>
                  <a:schemeClr val="dk1"/>
                </a:solidFill>
                <a:latin typeface="Times New Roman"/>
                <a:ea typeface="Times New Roman"/>
                <a:cs typeface="Times New Roman"/>
                <a:sym typeface="Times New Roman"/>
              </a:rPr>
              <a:t>The basic components of an email system are : </a:t>
            </a:r>
            <a:endParaRPr/>
          </a:p>
          <a:p>
            <a:pPr indent="0" lvl="0" marL="0" rtl="0" algn="just">
              <a:spcBef>
                <a:spcPts val="1417"/>
              </a:spcBef>
              <a:spcAft>
                <a:spcPts val="0"/>
              </a:spcAft>
              <a:buNone/>
            </a:pPr>
            <a:r>
              <a:rPr lang="en-US" sz="1800">
                <a:solidFill>
                  <a:schemeClr val="dk1"/>
                </a:solidFill>
                <a:latin typeface="Times New Roman"/>
                <a:ea typeface="Times New Roman"/>
                <a:cs typeface="Times New Roman"/>
                <a:sym typeface="Times New Roman"/>
              </a:rPr>
              <a:t>User Agent (UA), Message Transfer Agent (MTA), Mail Box, and Spool file. </a:t>
            </a:r>
            <a:endParaRPr/>
          </a:p>
          <a:p>
            <a:pPr indent="0" lvl="0" marL="0" rtl="0" algn="just">
              <a:spcBef>
                <a:spcPts val="1417"/>
              </a:spcBef>
              <a:spcAft>
                <a:spcPts val="0"/>
              </a:spcAft>
              <a:buNone/>
            </a:pPr>
            <a:r>
              <a:rPr lang="en-US" sz="1800">
                <a:solidFill>
                  <a:schemeClr val="dk1"/>
                </a:solidFill>
                <a:latin typeface="Times New Roman"/>
                <a:ea typeface="Times New Roman"/>
                <a:cs typeface="Times New Roman"/>
                <a:sym typeface="Times New Roman"/>
              </a:rPr>
              <a:t>These are explained as following below:</a:t>
            </a:r>
            <a:endParaRPr/>
          </a:p>
          <a:p>
            <a:pPr indent="0" lvl="0" marL="0" rtl="0" algn="just">
              <a:spcBef>
                <a:spcPts val="1417"/>
              </a:spcBef>
              <a:spcAft>
                <a:spcPts val="0"/>
              </a:spcAft>
              <a:buNone/>
            </a:pPr>
            <a:r>
              <a:t/>
            </a:r>
            <a:endParaRPr sz="1800">
              <a:solidFill>
                <a:schemeClr val="dk1"/>
              </a:solidFill>
              <a:latin typeface="Times New Roman"/>
              <a:ea typeface="Times New Roman"/>
              <a:cs typeface="Times New Roman"/>
              <a:sym typeface="Times New Roman"/>
            </a:endParaRPr>
          </a:p>
          <a:p>
            <a:pPr indent="-457200" lvl="0" marL="565200" rtl="0" algn="just">
              <a:spcBef>
                <a:spcPts val="1417"/>
              </a:spcBef>
              <a:spcAft>
                <a:spcPts val="0"/>
              </a:spcAft>
              <a:buClr>
                <a:schemeClr val="dk1"/>
              </a:buClr>
              <a:buSzPts val="1800"/>
              <a:buFont typeface="Arial"/>
              <a:buAutoNum type="arabicPeriod"/>
            </a:pPr>
            <a:r>
              <a:rPr b="1" lang="en-US" sz="1800">
                <a:solidFill>
                  <a:schemeClr val="dk1"/>
                </a:solidFill>
                <a:latin typeface="Times New Roman"/>
                <a:ea typeface="Times New Roman"/>
                <a:cs typeface="Times New Roman"/>
                <a:sym typeface="Times New Roman"/>
              </a:rPr>
              <a:t>User Agent (UA) :</a:t>
            </a:r>
            <a:r>
              <a:rPr lang="en-US" sz="1800">
                <a:solidFill>
                  <a:schemeClr val="dk1"/>
                </a:solidFill>
                <a:latin typeface="Times New Roman"/>
                <a:ea typeface="Times New Roman"/>
                <a:cs typeface="Times New Roman"/>
                <a:sym typeface="Times New Roman"/>
              </a:rPr>
              <a:t> The UA is normally a program which is used to send and receive mail. Sometimes, it is called as mail reader. It accepts variety of commands for composing, receiving and replying to messages as well as for manipulation of the mailboxes.</a:t>
            </a:r>
            <a:endParaRPr/>
          </a:p>
          <a:p>
            <a:pPr indent="-457200" lvl="0" marL="565200" rtl="0" algn="just">
              <a:spcBef>
                <a:spcPts val="1417"/>
              </a:spcBef>
              <a:spcAft>
                <a:spcPts val="0"/>
              </a:spcAft>
              <a:buClr>
                <a:schemeClr val="dk1"/>
              </a:buClr>
              <a:buSzPts val="1800"/>
              <a:buFont typeface="Arial"/>
              <a:buAutoNum type="arabicPeriod"/>
            </a:pPr>
            <a:r>
              <a:rPr b="1" lang="en-US" sz="1800">
                <a:solidFill>
                  <a:schemeClr val="dk1"/>
                </a:solidFill>
                <a:latin typeface="Times New Roman"/>
                <a:ea typeface="Times New Roman"/>
                <a:cs typeface="Times New Roman"/>
                <a:sym typeface="Times New Roman"/>
              </a:rPr>
              <a:t>Message Transfer Agent (MTA) :</a:t>
            </a:r>
            <a:r>
              <a:rPr lang="en-US" sz="1800">
                <a:solidFill>
                  <a:schemeClr val="dk1"/>
                </a:solidFill>
                <a:latin typeface="Times New Roman"/>
                <a:ea typeface="Times New Roman"/>
                <a:cs typeface="Times New Roman"/>
                <a:sym typeface="Times New Roman"/>
              </a:rPr>
              <a:t> MTA is actually responsible for transfer of mail from one system to another. To send a mail, a system must have client MTA and system MTA. It transfer mail to mailboxes of recipients if they are connected in the same machine. It delivers mail to peer MTA if destination mailbox is in another machine. The delivery from one MTA to another MTA is done by Simple Mail Transfer Protocol (SMTP). </a:t>
            </a:r>
            <a:endParaRPr/>
          </a:p>
          <a:p>
            <a:pPr indent="0" lvl="0" marL="0" rtl="0" algn="just">
              <a:spcBef>
                <a:spcPts val="1417"/>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0" name="Google Shape;190;p10"/>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609600" y="273600"/>
            <a:ext cx="10972320" cy="52539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3200">
                <a:latin typeface="Times New Roman"/>
                <a:ea typeface="Times New Roman"/>
                <a:cs typeface="Times New Roman"/>
                <a:sym typeface="Times New Roman"/>
              </a:rPr>
              <a:t>Electronic Mail</a:t>
            </a:r>
            <a:endParaRPr sz="3200"/>
          </a:p>
        </p:txBody>
      </p:sp>
      <p:sp>
        <p:nvSpPr>
          <p:cNvPr id="196" name="Google Shape;196;p11"/>
          <p:cNvSpPr txBox="1"/>
          <p:nvPr>
            <p:ph idx="1" type="subTitle"/>
          </p:nvPr>
        </p:nvSpPr>
        <p:spPr>
          <a:xfrm>
            <a:off x="372863" y="1018830"/>
            <a:ext cx="6853560" cy="424731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3. Mailbox :</a:t>
            </a:r>
            <a:r>
              <a:rPr b="0" i="0" lang="en-US" sz="1800" u="none" cap="none" strike="noStrike">
                <a:solidFill>
                  <a:schemeClr val="dk1"/>
                </a:solidFill>
                <a:latin typeface="Times New Roman"/>
                <a:ea typeface="Times New Roman"/>
                <a:cs typeface="Times New Roman"/>
                <a:sym typeface="Times New Roman"/>
              </a:rPr>
              <a:t> It is a file on local hard drive to collect mails. </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Delivered mails are present in this file. The user can read or delete it according to his/her requirement. To use e-mail system each user must have a mailbox . Access to mailbox is given only to the owner of the mailbox.</a:t>
            </a:r>
            <a:endParaRPr/>
          </a:p>
          <a:p>
            <a:pPr indent="0" lvl="0" marL="0" marR="0" rtl="0" algn="just">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4. </a:t>
            </a:r>
            <a:r>
              <a:rPr b="1" i="0" lang="en-US" sz="1800" u="none" cap="none" strike="noStrike">
                <a:solidFill>
                  <a:schemeClr val="dk1"/>
                </a:solidFill>
                <a:latin typeface="Times New Roman"/>
                <a:ea typeface="Times New Roman"/>
                <a:cs typeface="Times New Roman"/>
                <a:sym typeface="Times New Roman"/>
              </a:rPr>
              <a:t>Spool file :</a:t>
            </a:r>
            <a:r>
              <a:rPr b="0" i="0" lang="en-US" sz="1800" u="none" cap="none" strike="noStrike">
                <a:solidFill>
                  <a:schemeClr val="dk1"/>
                </a:solidFill>
                <a:latin typeface="Times New Roman"/>
                <a:ea typeface="Times New Roman"/>
                <a:cs typeface="Times New Roman"/>
                <a:sym typeface="Times New Roman"/>
              </a:rPr>
              <a:t> This file contain mails that are to be sent.</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User agent appends outgoing mails in this file using SMTP.</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MTA extracts pending mail from spool file for their delivery. </a:t>
            </a:r>
            <a:endParaRPr/>
          </a:p>
          <a:p>
            <a:pPr indent="-114300" lvl="0" marL="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E-mail allows one name, an </a:t>
            </a:r>
            <a:r>
              <a:rPr b="1" i="0" lang="en-US" sz="1800" u="none" cap="none" strike="noStrike">
                <a:solidFill>
                  <a:schemeClr val="dk1"/>
                </a:solidFill>
                <a:latin typeface="Times New Roman"/>
                <a:ea typeface="Times New Roman"/>
                <a:cs typeface="Times New Roman"/>
                <a:sym typeface="Times New Roman"/>
              </a:rPr>
              <a:t>alias</a:t>
            </a:r>
            <a:r>
              <a:rPr b="0" i="0" lang="en-US" sz="1800" u="none" cap="none" strike="noStrike">
                <a:solidFill>
                  <a:schemeClr val="dk1"/>
                </a:solidFill>
                <a:latin typeface="Times New Roman"/>
                <a:ea typeface="Times New Roman"/>
                <a:cs typeface="Times New Roman"/>
                <a:sym typeface="Times New Roman"/>
              </a:rPr>
              <a:t>, to represent several different e-mail addresses. </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It is known as </a:t>
            </a:r>
            <a:r>
              <a:rPr b="1" i="0" lang="en-US" sz="1800" u="none" cap="none" strike="noStrike">
                <a:solidFill>
                  <a:schemeClr val="dk1"/>
                </a:solidFill>
                <a:latin typeface="Times New Roman"/>
                <a:ea typeface="Times New Roman"/>
                <a:cs typeface="Times New Roman"/>
                <a:sym typeface="Times New Roman"/>
              </a:rPr>
              <a:t>mailing list</a:t>
            </a:r>
            <a:r>
              <a:rPr b="0" i="0" lang="en-US" sz="1800" u="none" cap="none" strike="noStrike">
                <a:solidFill>
                  <a:schemeClr val="dk1"/>
                </a:solidFill>
                <a:latin typeface="Times New Roman"/>
                <a:ea typeface="Times New Roman"/>
                <a:cs typeface="Times New Roman"/>
                <a:sym typeface="Times New Roman"/>
              </a:rPr>
              <a:t>, Whenever user have to sent a message, system checks recipient’s name against alias database. If mailing list is present for defined alias, separate messages, one for each entry in the list, must be prepared and handed to MTA. If for defined alias, there is no such mailing list is present, name itself becomes naming address and a single message is delivered to mail transfer entity. </a:t>
            </a:r>
            <a:endParaRPr/>
          </a:p>
        </p:txBody>
      </p:sp>
      <p:pic>
        <p:nvPicPr>
          <p:cNvPr id="197" name="Google Shape;197;p11"/>
          <p:cNvPicPr preferRelativeResize="0"/>
          <p:nvPr/>
        </p:nvPicPr>
        <p:blipFill rotWithShape="1">
          <a:blip r:embed="rId3">
            <a:alphaModFix/>
          </a:blip>
          <a:srcRect b="0" l="0" r="0" t="0"/>
          <a:stretch/>
        </p:blipFill>
        <p:spPr>
          <a:xfrm>
            <a:off x="7652552" y="1376002"/>
            <a:ext cx="4371188" cy="4740713"/>
          </a:xfrm>
          <a:prstGeom prst="rect">
            <a:avLst/>
          </a:prstGeom>
          <a:noFill/>
          <a:ln>
            <a:noFill/>
          </a:ln>
        </p:spPr>
      </p:pic>
      <p:sp>
        <p:nvSpPr>
          <p:cNvPr id="198" name="Google Shape;198;p11"/>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
        <p:nvSpPr>
          <p:cNvPr id="199" name="Google Shape;199;p11"/>
          <p:cNvSpPr txBox="1"/>
          <p:nvPr/>
        </p:nvSpPr>
        <p:spPr>
          <a:xfrm>
            <a:off x="8621486" y="6116715"/>
            <a:ext cx="296043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Fig. 7 Example of Email System</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609600" y="273600"/>
            <a:ext cx="10972320" cy="640913"/>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3200">
                <a:latin typeface="Times New Roman"/>
                <a:ea typeface="Times New Roman"/>
                <a:cs typeface="Times New Roman"/>
                <a:sym typeface="Times New Roman"/>
              </a:rPr>
              <a:t>Architecture of Email System</a:t>
            </a:r>
            <a:endParaRPr b="1" sz="3200">
              <a:latin typeface="Times New Roman"/>
              <a:ea typeface="Times New Roman"/>
              <a:cs typeface="Times New Roman"/>
              <a:sym typeface="Times New Roman"/>
            </a:endParaRPr>
          </a:p>
        </p:txBody>
      </p:sp>
      <p:pic>
        <p:nvPicPr>
          <p:cNvPr id="205" name="Google Shape;205;p12"/>
          <p:cNvPicPr preferRelativeResize="0"/>
          <p:nvPr/>
        </p:nvPicPr>
        <p:blipFill rotWithShape="1">
          <a:blip r:embed="rId3">
            <a:alphaModFix/>
          </a:blip>
          <a:srcRect b="40154" l="23875" r="22842" t="29436"/>
          <a:stretch/>
        </p:blipFill>
        <p:spPr>
          <a:xfrm>
            <a:off x="609840" y="1429305"/>
            <a:ext cx="10972320" cy="4188005"/>
          </a:xfrm>
          <a:prstGeom prst="rect">
            <a:avLst/>
          </a:prstGeom>
          <a:noFill/>
          <a:ln>
            <a:noFill/>
          </a:ln>
        </p:spPr>
      </p:pic>
      <p:sp>
        <p:nvSpPr>
          <p:cNvPr id="206" name="Google Shape;206;p12"/>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
        <p:nvSpPr>
          <p:cNvPr id="207" name="Google Shape;207;p12"/>
          <p:cNvSpPr txBox="1"/>
          <p:nvPr/>
        </p:nvSpPr>
        <p:spPr>
          <a:xfrm>
            <a:off x="4020457" y="5776686"/>
            <a:ext cx="418011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Fig. 8 Architecture of the email system</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609600" y="273600"/>
            <a:ext cx="10972320" cy="640913"/>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3200">
                <a:latin typeface="Times New Roman"/>
                <a:ea typeface="Times New Roman"/>
                <a:cs typeface="Times New Roman"/>
                <a:sym typeface="Times New Roman"/>
              </a:rPr>
              <a:t>Simple Mail Transfer Protocol (SMTP)</a:t>
            </a:r>
            <a:endParaRPr b="1" sz="3200">
              <a:latin typeface="Times New Roman"/>
              <a:ea typeface="Times New Roman"/>
              <a:cs typeface="Times New Roman"/>
              <a:sym typeface="Times New Roman"/>
            </a:endParaRPr>
          </a:p>
        </p:txBody>
      </p:sp>
      <p:sp>
        <p:nvSpPr>
          <p:cNvPr id="213" name="Google Shape;213;p13"/>
          <p:cNvSpPr txBox="1"/>
          <p:nvPr>
            <p:ph idx="1" type="subTitle"/>
          </p:nvPr>
        </p:nvSpPr>
        <p:spPr>
          <a:xfrm>
            <a:off x="609598" y="1185388"/>
            <a:ext cx="10856685" cy="341632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i="0" lang="en-US" sz="1800" u="none" cap="none" strike="noStrike">
                <a:solidFill>
                  <a:schemeClr val="dk1"/>
                </a:solidFill>
                <a:latin typeface="Times New Roman"/>
                <a:ea typeface="Times New Roman"/>
                <a:cs typeface="Times New Roman"/>
                <a:sym typeface="Times New Roman"/>
              </a:rPr>
              <a:t>The</a:t>
            </a:r>
            <a:r>
              <a:rPr i="0" lang="en-US" sz="1800" u="none" cap="none" strike="noStrike">
                <a:solidFill>
                  <a:schemeClr val="dk1"/>
                </a:solidFill>
                <a:latin typeface="Times New Roman"/>
                <a:ea typeface="Times New Roman"/>
                <a:cs typeface="Times New Roman"/>
                <a:sym typeface="Times New Roman"/>
              </a:rPr>
              <a:t> </a:t>
            </a:r>
            <a:r>
              <a:rPr i="0" lang="en-US" sz="1800" u="none" cap="none" strike="noStrike">
                <a:solidFill>
                  <a:schemeClr val="dk1"/>
                </a:solidFill>
                <a:latin typeface="Times New Roman"/>
                <a:ea typeface="Times New Roman"/>
                <a:cs typeface="Times New Roman"/>
                <a:sym typeface="Times New Roman"/>
              </a:rPr>
              <a:t>formal protocol that defines the MTA client and server in the Internet is called the Simple</a:t>
            </a:r>
            <a:r>
              <a:rPr i="0" lang="en-US" sz="1800" u="none" cap="none" strike="noStrike">
                <a:solidFill>
                  <a:schemeClr val="dk1"/>
                </a:solidFill>
                <a:latin typeface="Times New Roman"/>
                <a:ea typeface="Times New Roman"/>
                <a:cs typeface="Times New Roman"/>
                <a:sym typeface="Times New Roman"/>
              </a:rPr>
              <a:t> </a:t>
            </a:r>
            <a:r>
              <a:rPr i="0" lang="en-US" sz="1800" u="none" cap="none" strike="noStrike">
                <a:solidFill>
                  <a:schemeClr val="dk1"/>
                </a:solidFill>
                <a:latin typeface="Times New Roman"/>
                <a:ea typeface="Times New Roman"/>
                <a:cs typeface="Times New Roman"/>
                <a:sym typeface="Times New Roman"/>
              </a:rPr>
              <a:t>Mail Transfer Protocol (SMTP). SMTP simply defines how commands and responses must be sent MTA client and</a:t>
            </a:r>
            <a:r>
              <a:rPr i="0" lang="en-US" sz="1800" u="none" cap="none" strike="noStrike">
                <a:solidFill>
                  <a:schemeClr val="dk1"/>
                </a:solidFill>
                <a:latin typeface="Times New Roman"/>
                <a:ea typeface="Times New Roman"/>
                <a:cs typeface="Times New Roman"/>
                <a:sym typeface="Times New Roman"/>
              </a:rPr>
              <a:t> </a:t>
            </a:r>
            <a:r>
              <a:rPr i="0" lang="en-US" sz="1800" u="none" cap="none" strike="noStrike">
                <a:solidFill>
                  <a:schemeClr val="dk1"/>
                </a:solidFill>
                <a:latin typeface="Times New Roman"/>
                <a:ea typeface="Times New Roman"/>
                <a:cs typeface="Times New Roman"/>
                <a:sym typeface="Times New Roman"/>
              </a:rPr>
              <a:t>an MTA server. </a:t>
            </a:r>
            <a:endParaRPr/>
          </a:p>
          <a:p>
            <a:pPr indent="-285750" lvl="0" marL="285750" marR="0" rtl="0" algn="just">
              <a:lnSpc>
                <a:spcPct val="100000"/>
              </a:lnSpc>
              <a:spcBef>
                <a:spcPts val="0"/>
              </a:spcBef>
              <a:spcAft>
                <a:spcPts val="0"/>
              </a:spcAft>
              <a:buClr>
                <a:schemeClr val="dk1"/>
              </a:buClr>
              <a:buSzPts val="1800"/>
              <a:buFont typeface="Arial"/>
              <a:buChar char="•"/>
            </a:pPr>
            <a:r>
              <a:rPr i="0" lang="en-US" sz="1800" u="none" cap="none" strike="noStrike">
                <a:solidFill>
                  <a:schemeClr val="dk1"/>
                </a:solidFill>
                <a:latin typeface="Times New Roman"/>
                <a:ea typeface="Times New Roman"/>
                <a:cs typeface="Times New Roman"/>
                <a:sym typeface="Times New Roman"/>
              </a:rPr>
              <a:t>Commands are sent from the client to the server. The format of a command</a:t>
            </a:r>
            <a:r>
              <a:rPr i="0" lang="en-US" sz="1800" u="none" cap="none" strike="noStrike">
                <a:solidFill>
                  <a:schemeClr val="dk1"/>
                </a:solidFill>
                <a:latin typeface="Times New Roman"/>
                <a:ea typeface="Times New Roman"/>
                <a:cs typeface="Times New Roman"/>
                <a:sym typeface="Times New Roman"/>
              </a:rPr>
              <a:t> </a:t>
            </a:r>
            <a:r>
              <a:rPr i="0" lang="en-US" sz="1800" u="none" cap="none" strike="noStrike">
                <a:solidFill>
                  <a:schemeClr val="dk1"/>
                </a:solidFill>
                <a:latin typeface="Times New Roman"/>
                <a:ea typeface="Times New Roman"/>
                <a:cs typeface="Times New Roman"/>
                <a:sym typeface="Times New Roman"/>
              </a:rPr>
              <a:t>is:</a:t>
            </a:r>
            <a:endParaRPr/>
          </a:p>
          <a:p>
            <a:pPr indent="0" lvl="0" marL="0" marR="0" rtl="0" algn="just">
              <a:lnSpc>
                <a:spcPct val="100000"/>
              </a:lnSpc>
              <a:spcBef>
                <a:spcPts val="0"/>
              </a:spcBef>
              <a:spcAft>
                <a:spcPts val="0"/>
              </a:spcAft>
              <a:buNone/>
            </a:pPr>
            <a:r>
              <a:rPr i="0" lang="en-US" sz="18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None/>
            </a:pPr>
            <a:r>
              <a:t/>
            </a:r>
            <a:endParaRPr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     </a:t>
            </a:r>
            <a:r>
              <a:rPr i="0" lang="en-US" sz="1800" u="none" cap="none" strike="noStrike">
                <a:solidFill>
                  <a:schemeClr val="dk1"/>
                </a:solidFill>
                <a:latin typeface="Times New Roman"/>
                <a:ea typeface="Times New Roman"/>
                <a:cs typeface="Times New Roman"/>
                <a:sym typeface="Times New Roman"/>
              </a:rPr>
              <a:t>It consists of a keyword followed by zero or more arguments.</a:t>
            </a:r>
            <a:r>
              <a:rPr i="0" lang="en-US" sz="1800" u="none" cap="none" strike="noStrike">
                <a:solidFill>
                  <a:schemeClr val="dk1"/>
                </a:solidFill>
                <a:latin typeface="Times New Roman"/>
                <a:ea typeface="Times New Roman"/>
                <a:cs typeface="Times New Roman"/>
                <a:sym typeface="Times New Roman"/>
              </a:rPr>
              <a:t> </a:t>
            </a:r>
            <a:r>
              <a:rPr i="0" lang="en-US" sz="1800" u="none" cap="none" strike="noStrike">
                <a:solidFill>
                  <a:schemeClr val="dk1"/>
                </a:solidFill>
                <a:latin typeface="Times New Roman"/>
                <a:ea typeface="Times New Roman"/>
                <a:cs typeface="Times New Roman"/>
                <a:sym typeface="Times New Roman"/>
              </a:rPr>
              <a:t>SMTP defines 14 commands.</a:t>
            </a:r>
            <a:endParaRPr/>
          </a:p>
          <a:p>
            <a:pPr indent="-285750" lvl="0" marL="285750" marR="0" rtl="0" algn="just">
              <a:lnSpc>
                <a:spcPct val="100000"/>
              </a:lnSpc>
              <a:spcBef>
                <a:spcPts val="0"/>
              </a:spcBef>
              <a:spcAft>
                <a:spcPts val="0"/>
              </a:spcAft>
              <a:buClr>
                <a:schemeClr val="dk1"/>
              </a:buClr>
              <a:buSzPts val="1800"/>
              <a:buFont typeface="Arial"/>
              <a:buChar char="•"/>
            </a:pPr>
            <a:r>
              <a:rPr i="0" lang="en-US" sz="1800" u="none" cap="none" strike="noStrike">
                <a:solidFill>
                  <a:schemeClr val="dk1"/>
                </a:solidFill>
                <a:latin typeface="Times New Roman"/>
                <a:ea typeface="Times New Roman"/>
                <a:cs typeface="Times New Roman"/>
                <a:sym typeface="Times New Roman"/>
              </a:rPr>
              <a:t>Responses are sent from the server to the client. A response is a three digit</a:t>
            </a:r>
            <a:r>
              <a:rPr lang="en-US" sz="1800">
                <a:solidFill>
                  <a:schemeClr val="dk1"/>
                </a:solidFill>
                <a:latin typeface="Times New Roman"/>
                <a:ea typeface="Times New Roman"/>
                <a:cs typeface="Times New Roman"/>
                <a:sym typeface="Times New Roman"/>
              </a:rPr>
              <a:t> </a:t>
            </a:r>
            <a:r>
              <a:rPr i="0" lang="en-US" sz="1800" u="none" cap="none" strike="noStrike">
                <a:solidFill>
                  <a:schemeClr val="dk1"/>
                </a:solidFill>
                <a:latin typeface="Times New Roman"/>
                <a:ea typeface="Times New Roman"/>
                <a:cs typeface="Times New Roman"/>
                <a:sym typeface="Times New Roman"/>
              </a:rPr>
              <a:t>code that may be followed by additional textual information.</a:t>
            </a:r>
            <a:endParaRPr/>
          </a:p>
          <a:p>
            <a:pPr indent="0" lvl="0" marL="0" marR="0" rtl="0" algn="just">
              <a:lnSpc>
                <a:spcPct val="100000"/>
              </a:lnSpc>
              <a:spcBef>
                <a:spcPts val="0"/>
              </a:spcBef>
              <a:spcAft>
                <a:spcPts val="0"/>
              </a:spcAft>
              <a:buNone/>
            </a:pPr>
            <a:r>
              <a:t/>
            </a:r>
            <a:endParaRPr i="0" sz="1800" u="none" cap="none" strike="noStrike">
              <a:solidFill>
                <a:schemeClr val="dk1"/>
              </a:solidFill>
              <a:latin typeface="Times New Roman"/>
              <a:ea typeface="Times New Roman"/>
              <a:cs typeface="Times New Roman"/>
              <a:sym typeface="Times New Roman"/>
            </a:endParaRPr>
          </a:p>
        </p:txBody>
      </p:sp>
      <p:pic>
        <p:nvPicPr>
          <p:cNvPr id="214" name="Google Shape;214;p13"/>
          <p:cNvPicPr preferRelativeResize="0"/>
          <p:nvPr/>
        </p:nvPicPr>
        <p:blipFill rotWithShape="1">
          <a:blip r:embed="rId3">
            <a:alphaModFix/>
          </a:blip>
          <a:srcRect b="0" l="0" r="0" t="0"/>
          <a:stretch/>
        </p:blipFill>
        <p:spPr>
          <a:xfrm>
            <a:off x="3904343" y="2571512"/>
            <a:ext cx="3643086" cy="742950"/>
          </a:xfrm>
          <a:prstGeom prst="rect">
            <a:avLst/>
          </a:prstGeom>
          <a:noFill/>
          <a:ln>
            <a:noFill/>
          </a:ln>
        </p:spPr>
      </p:pic>
      <p:pic>
        <p:nvPicPr>
          <p:cNvPr id="215" name="Google Shape;215;p13"/>
          <p:cNvPicPr preferRelativeResize="0"/>
          <p:nvPr/>
        </p:nvPicPr>
        <p:blipFill rotWithShape="1">
          <a:blip r:embed="rId4">
            <a:alphaModFix/>
          </a:blip>
          <a:srcRect b="0" l="0" r="0" t="0"/>
          <a:stretch/>
        </p:blipFill>
        <p:spPr>
          <a:xfrm>
            <a:off x="3599543" y="4318233"/>
            <a:ext cx="4963886" cy="1669599"/>
          </a:xfrm>
          <a:prstGeom prst="rect">
            <a:avLst/>
          </a:prstGeom>
          <a:noFill/>
          <a:ln>
            <a:noFill/>
          </a:ln>
        </p:spPr>
      </p:pic>
      <p:sp>
        <p:nvSpPr>
          <p:cNvPr id="216" name="Google Shape;216;p13"/>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
        <p:nvSpPr>
          <p:cNvPr id="217" name="Google Shape;217;p13"/>
          <p:cNvSpPr txBox="1"/>
          <p:nvPr/>
        </p:nvSpPr>
        <p:spPr>
          <a:xfrm>
            <a:off x="4535474" y="6108753"/>
            <a:ext cx="312057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Fig. 9 SMTP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type="title"/>
          </p:nvPr>
        </p:nvSpPr>
        <p:spPr>
          <a:xfrm>
            <a:off x="609599" y="0"/>
            <a:ext cx="9913257" cy="114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3200">
                <a:latin typeface="Times New Roman"/>
                <a:ea typeface="Times New Roman"/>
                <a:cs typeface="Times New Roman"/>
                <a:sym typeface="Times New Roman"/>
              </a:rPr>
              <a:t>Message Formats</a:t>
            </a:r>
            <a:endParaRPr b="1" sz="3200">
              <a:latin typeface="Times New Roman"/>
              <a:ea typeface="Times New Roman"/>
              <a:cs typeface="Times New Roman"/>
              <a:sym typeface="Times New Roman"/>
            </a:endParaRPr>
          </a:p>
        </p:txBody>
      </p:sp>
      <p:pic>
        <p:nvPicPr>
          <p:cNvPr id="223" name="Google Shape;223;p14"/>
          <p:cNvPicPr preferRelativeResize="0"/>
          <p:nvPr/>
        </p:nvPicPr>
        <p:blipFill rotWithShape="1">
          <a:blip r:embed="rId3">
            <a:alphaModFix/>
          </a:blip>
          <a:srcRect b="39604" l="22792" r="24081" t="14408"/>
          <a:stretch/>
        </p:blipFill>
        <p:spPr>
          <a:xfrm>
            <a:off x="958789" y="1604520"/>
            <a:ext cx="5024761" cy="3977279"/>
          </a:xfrm>
          <a:prstGeom prst="rect">
            <a:avLst/>
          </a:prstGeom>
          <a:noFill/>
          <a:ln>
            <a:noFill/>
          </a:ln>
        </p:spPr>
      </p:pic>
      <p:pic>
        <p:nvPicPr>
          <p:cNvPr id="224" name="Google Shape;224;p14"/>
          <p:cNvPicPr preferRelativeResize="0"/>
          <p:nvPr/>
        </p:nvPicPr>
        <p:blipFill rotWithShape="1">
          <a:blip r:embed="rId4">
            <a:alphaModFix/>
          </a:blip>
          <a:srcRect b="42799" l="22667" r="27768" t="14566"/>
          <a:stretch/>
        </p:blipFill>
        <p:spPr>
          <a:xfrm>
            <a:off x="6498454" y="1604521"/>
            <a:ext cx="5344358" cy="3881880"/>
          </a:xfrm>
          <a:prstGeom prst="rect">
            <a:avLst/>
          </a:prstGeom>
          <a:noFill/>
          <a:ln>
            <a:noFill/>
          </a:ln>
        </p:spPr>
      </p:pic>
      <p:sp>
        <p:nvSpPr>
          <p:cNvPr id="225" name="Google Shape;225;p14"/>
          <p:cNvSpPr txBox="1"/>
          <p:nvPr/>
        </p:nvSpPr>
        <p:spPr>
          <a:xfrm>
            <a:off x="3311371" y="5939161"/>
            <a:ext cx="552191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Fig. 10 Message Formats of Email System</a:t>
            </a:r>
            <a:endParaRPr sz="1600">
              <a:solidFill>
                <a:schemeClr val="dk1"/>
              </a:solidFill>
              <a:latin typeface="Times New Roman"/>
              <a:ea typeface="Times New Roman"/>
              <a:cs typeface="Times New Roman"/>
              <a:sym typeface="Times New Roman"/>
            </a:endParaRPr>
          </a:p>
        </p:txBody>
      </p:sp>
      <p:sp>
        <p:nvSpPr>
          <p:cNvPr id="226" name="Google Shape;226;p14"/>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446363" y="0"/>
            <a:ext cx="10895860" cy="114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3200">
                <a:latin typeface="Times New Roman"/>
                <a:ea typeface="Times New Roman"/>
                <a:cs typeface="Times New Roman"/>
                <a:sym typeface="Times New Roman"/>
              </a:rPr>
              <a:t>Remote Logging: TELNET</a:t>
            </a:r>
            <a:endParaRPr b="1" sz="3200">
              <a:latin typeface="Times New Roman"/>
              <a:ea typeface="Times New Roman"/>
              <a:cs typeface="Times New Roman"/>
              <a:sym typeface="Times New Roman"/>
            </a:endParaRPr>
          </a:p>
        </p:txBody>
      </p:sp>
      <p:sp>
        <p:nvSpPr>
          <p:cNvPr id="232" name="Google Shape;232;p15"/>
          <p:cNvSpPr txBox="1"/>
          <p:nvPr>
            <p:ph idx="1" type="subTitle"/>
          </p:nvPr>
        </p:nvSpPr>
        <p:spPr>
          <a:xfrm>
            <a:off x="446363" y="1144800"/>
            <a:ext cx="10895860" cy="3514286"/>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None/>
            </a:pPr>
            <a:r>
              <a:t/>
            </a:r>
            <a:endParaRPr sz="2400">
              <a:latin typeface="Times New Roman"/>
              <a:ea typeface="Times New Roman"/>
              <a:cs typeface="Times New Roman"/>
              <a:sym typeface="Times New Roman"/>
            </a:endParaRPr>
          </a:p>
          <a:p>
            <a:pPr indent="-342900" lvl="0" marL="342900" rtl="0" algn="just">
              <a:spcBef>
                <a:spcPts val="1417"/>
              </a:spcBef>
              <a:spcAft>
                <a:spcPts val="0"/>
              </a:spcAft>
              <a:buSzPts val="1800"/>
              <a:buFont typeface="Arial"/>
              <a:buChar char="•"/>
            </a:pPr>
            <a:r>
              <a:rPr lang="en-US" sz="1800">
                <a:latin typeface="Times New Roman"/>
                <a:ea typeface="Times New Roman"/>
                <a:cs typeface="Times New Roman"/>
                <a:sym typeface="Times New Roman"/>
              </a:rPr>
              <a:t>The main task of the internet is to provide services to users. For example, users want to run different application programs at the remote site and transfers a result to the local site. This requires a client-server program such as FTP, SMTP. But this would not allow us to create a specific program for each demand.</a:t>
            </a:r>
            <a:endParaRPr/>
          </a:p>
          <a:p>
            <a:pPr indent="-342900" lvl="0" marL="342900" rtl="0" algn="just">
              <a:spcBef>
                <a:spcPts val="1417"/>
              </a:spcBef>
              <a:spcAft>
                <a:spcPts val="0"/>
              </a:spcAft>
              <a:buSzPts val="1800"/>
              <a:buFont typeface="Arial"/>
              <a:buChar char="•"/>
            </a:pPr>
            <a:r>
              <a:rPr lang="en-US" sz="1800">
                <a:latin typeface="Times New Roman"/>
                <a:ea typeface="Times New Roman"/>
                <a:cs typeface="Times New Roman"/>
                <a:sym typeface="Times New Roman"/>
              </a:rPr>
              <a:t>The better solution is a general-purpose client/server program that lets a user access any application program on a remote computer; i.e., allow the user to log on to a remote computer.</a:t>
            </a:r>
            <a:endParaRPr/>
          </a:p>
          <a:p>
            <a:pPr indent="-342900" lvl="0" marL="342900" rtl="0" algn="just">
              <a:spcBef>
                <a:spcPts val="1417"/>
              </a:spcBef>
              <a:spcAft>
                <a:spcPts val="0"/>
              </a:spcAft>
              <a:buSzPts val="1800"/>
              <a:buFont typeface="Arial"/>
              <a:buChar char="•"/>
            </a:pPr>
            <a:r>
              <a:rPr lang="en-US" sz="1800">
                <a:latin typeface="Times New Roman"/>
                <a:ea typeface="Times New Roman"/>
                <a:cs typeface="Times New Roman"/>
                <a:sym typeface="Times New Roman"/>
              </a:rPr>
              <a:t>TELNET is the standard TCP/IP protocol for virtual terminal service as proposed by the International Organization for Standards (ISO).</a:t>
            </a:r>
            <a:endParaRPr sz="1800">
              <a:latin typeface="Times New Roman"/>
              <a:ea typeface="Times New Roman"/>
              <a:cs typeface="Times New Roman"/>
              <a:sym typeface="Times New Roman"/>
            </a:endParaRPr>
          </a:p>
          <a:p>
            <a:pPr indent="-342900" lvl="0" marL="342900" rtl="0" algn="just">
              <a:spcBef>
                <a:spcPts val="1417"/>
              </a:spcBef>
              <a:spcAft>
                <a:spcPts val="0"/>
              </a:spcAft>
              <a:buSzPts val="1800"/>
              <a:buFont typeface="Arial"/>
              <a:buChar char="•"/>
            </a:pPr>
            <a:r>
              <a:rPr lang="en-US" sz="1800">
                <a:latin typeface="Times New Roman"/>
                <a:ea typeface="Times New Roman"/>
                <a:cs typeface="Times New Roman"/>
                <a:sym typeface="Times New Roman"/>
              </a:rPr>
              <a:t>TELNET is an abbreviation for TErminaL NETwork. It enables the establishment of a connection to a remote system in such a way that the local terminal appears to be a terminal at the remote system.</a:t>
            </a:r>
            <a:endParaRPr/>
          </a:p>
          <a:p>
            <a:pPr indent="-342900" lvl="0" marL="342900" rtl="0" algn="just">
              <a:spcBef>
                <a:spcPts val="1417"/>
              </a:spcBef>
              <a:spcAft>
                <a:spcPts val="0"/>
              </a:spcAft>
              <a:buSzPts val="1800"/>
              <a:buFont typeface="Arial"/>
              <a:buChar char="•"/>
            </a:pPr>
            <a:r>
              <a:rPr lang="en-US" sz="1800">
                <a:latin typeface="Times New Roman"/>
                <a:ea typeface="Times New Roman"/>
                <a:cs typeface="Times New Roman"/>
                <a:sym typeface="Times New Roman"/>
              </a:rPr>
              <a:t>It provides a connection to the remote computer in such a way that a local terminal appears to be at the remote side.</a:t>
            </a:r>
            <a:endParaRPr/>
          </a:p>
          <a:p>
            <a:pPr indent="-342900" lvl="0" marL="342900" rtl="0" algn="just">
              <a:spcBef>
                <a:spcPts val="1417"/>
              </a:spcBef>
              <a:spcAft>
                <a:spcPts val="0"/>
              </a:spcAft>
              <a:buSzPts val="1800"/>
              <a:buFont typeface="Arial"/>
              <a:buChar char="•"/>
            </a:pPr>
            <a:r>
              <a:rPr lang="en-US" sz="1800">
                <a:latin typeface="Times New Roman"/>
                <a:ea typeface="Times New Roman"/>
                <a:cs typeface="Times New Roman"/>
                <a:sym typeface="Times New Roman"/>
              </a:rPr>
              <a:t>The local logging process can be shown as:</a:t>
            </a:r>
            <a:endParaRPr sz="1800">
              <a:latin typeface="Times New Roman"/>
              <a:ea typeface="Times New Roman"/>
              <a:cs typeface="Times New Roman"/>
              <a:sym typeface="Times New Roman"/>
            </a:endParaRPr>
          </a:p>
          <a:p>
            <a:pPr indent="0" lvl="0" marL="0" rtl="0" algn="just">
              <a:spcBef>
                <a:spcPts val="1417"/>
              </a:spcBef>
              <a:spcAft>
                <a:spcPts val="0"/>
              </a:spcAft>
              <a:buNone/>
            </a:pPr>
            <a:r>
              <a:t/>
            </a:r>
            <a:endParaRPr sz="2400"/>
          </a:p>
        </p:txBody>
      </p:sp>
      <p:pic>
        <p:nvPicPr>
          <p:cNvPr id="233" name="Google Shape;233;p15"/>
          <p:cNvPicPr preferRelativeResize="0"/>
          <p:nvPr/>
        </p:nvPicPr>
        <p:blipFill rotWithShape="1">
          <a:blip r:embed="rId3">
            <a:alphaModFix/>
          </a:blip>
          <a:srcRect b="0" l="0" r="0" t="0"/>
          <a:stretch/>
        </p:blipFill>
        <p:spPr>
          <a:xfrm>
            <a:off x="3294743" y="4659086"/>
            <a:ext cx="3585028" cy="1770743"/>
          </a:xfrm>
          <a:prstGeom prst="rect">
            <a:avLst/>
          </a:prstGeom>
          <a:noFill/>
          <a:ln>
            <a:noFill/>
          </a:ln>
        </p:spPr>
      </p:pic>
      <p:sp>
        <p:nvSpPr>
          <p:cNvPr id="234" name="Google Shape;234;p15"/>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6"/>
          <p:cNvSpPr txBox="1"/>
          <p:nvPr>
            <p:ph type="title"/>
          </p:nvPr>
        </p:nvSpPr>
        <p:spPr>
          <a:xfrm>
            <a:off x="390618" y="493767"/>
            <a:ext cx="8238478" cy="33735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3200">
                <a:solidFill>
                  <a:schemeClr val="dk1"/>
                </a:solidFill>
                <a:latin typeface="Times New Roman"/>
                <a:ea typeface="Times New Roman"/>
                <a:cs typeface="Times New Roman"/>
                <a:sym typeface="Times New Roman"/>
              </a:rPr>
              <a:t>How remote login occurs ?</a:t>
            </a:r>
            <a:br>
              <a:rPr lang="en-US" sz="3200">
                <a:solidFill>
                  <a:schemeClr val="dk1"/>
                </a:solidFill>
                <a:latin typeface="Times New Roman"/>
                <a:ea typeface="Times New Roman"/>
                <a:cs typeface="Times New Roman"/>
                <a:sym typeface="Times New Roman"/>
              </a:rPr>
            </a:br>
            <a:endParaRPr sz="3200">
              <a:solidFill>
                <a:schemeClr val="dk1"/>
              </a:solidFill>
              <a:latin typeface="Times New Roman"/>
              <a:ea typeface="Times New Roman"/>
              <a:cs typeface="Times New Roman"/>
              <a:sym typeface="Times New Roman"/>
            </a:endParaRPr>
          </a:p>
        </p:txBody>
      </p:sp>
      <p:sp>
        <p:nvSpPr>
          <p:cNvPr id="240" name="Google Shape;240;p16"/>
          <p:cNvSpPr txBox="1"/>
          <p:nvPr>
            <p:ph idx="1" type="subTitle"/>
          </p:nvPr>
        </p:nvSpPr>
        <p:spPr>
          <a:xfrm>
            <a:off x="278730" y="1403382"/>
            <a:ext cx="11552808" cy="4448334"/>
          </a:xfrm>
          <a:prstGeom prst="rect">
            <a:avLst/>
          </a:prstGeom>
          <a:noFill/>
          <a:ln>
            <a:noFill/>
          </a:ln>
        </p:spPr>
        <p:txBody>
          <a:bodyPr anchorCtr="0" anchor="ctr" bIns="0" lIns="0" spcFirstLastPara="1" rIns="0" wrap="square" tIns="0">
            <a:spAutoFit/>
          </a:bodyPr>
          <a:lstStyle/>
          <a:p>
            <a:pPr indent="0" lvl="0" marL="133200" rtl="0" algn="l">
              <a:lnSpc>
                <a:spcPct val="107000"/>
              </a:lnSpc>
              <a:spcBef>
                <a:spcPts val="0"/>
              </a:spcBef>
              <a:spcAft>
                <a:spcPts val="0"/>
              </a:spcAft>
              <a:buSzPts val="1800"/>
              <a:buFont typeface="Times New Roman"/>
              <a:buNone/>
            </a:pPr>
            <a:r>
              <a:rPr lang="en-US" sz="1800">
                <a:latin typeface="Times New Roman"/>
                <a:ea typeface="Times New Roman"/>
                <a:cs typeface="Times New Roman"/>
                <a:sym typeface="Times New Roman"/>
              </a:rPr>
              <a:t>The process of remote login using TELNET protocol can be described as:</a:t>
            </a:r>
            <a:endParaRPr sz="1800">
              <a:latin typeface="Times New Roman"/>
              <a:ea typeface="Times New Roman"/>
              <a:cs typeface="Times New Roman"/>
              <a:sym typeface="Times New Roman"/>
            </a:endParaRPr>
          </a:p>
          <a:p>
            <a:pPr indent="0" lvl="0" marL="133200" rtl="0" algn="l">
              <a:lnSpc>
                <a:spcPct val="107000"/>
              </a:lnSpc>
              <a:spcBef>
                <a:spcPts val="800"/>
              </a:spcBef>
              <a:spcAft>
                <a:spcPts val="0"/>
              </a:spcAft>
              <a:buSzPts val="1800"/>
              <a:buFont typeface="Times New Roman"/>
              <a:buNone/>
            </a:pPr>
            <a:r>
              <a:rPr b="1" lang="en-US" sz="1800">
                <a:latin typeface="Times New Roman"/>
                <a:ea typeface="Times New Roman"/>
                <a:cs typeface="Times New Roman"/>
                <a:sym typeface="Times New Roman"/>
              </a:rPr>
              <a:t>At the local site</a:t>
            </a:r>
            <a:endParaRPr sz="1800">
              <a:latin typeface="Times New Roman"/>
              <a:ea typeface="Times New Roman"/>
              <a:cs typeface="Times New Roman"/>
              <a:sym typeface="Times New Roman"/>
            </a:endParaRPr>
          </a:p>
          <a:p>
            <a:pPr indent="-285750" lvl="0" marL="742950" rtl="0" algn="l">
              <a:lnSpc>
                <a:spcPct val="107000"/>
              </a:lnSpc>
              <a:spcBef>
                <a:spcPts val="800"/>
              </a:spcBef>
              <a:spcAft>
                <a:spcPts val="0"/>
              </a:spcAft>
              <a:buSzPts val="1800"/>
              <a:buFont typeface="Arial"/>
              <a:buChar char="•"/>
            </a:pPr>
            <a:r>
              <a:rPr lang="en-US" sz="1800">
                <a:latin typeface="Times New Roman"/>
                <a:ea typeface="Times New Roman"/>
                <a:cs typeface="Times New Roman"/>
                <a:sym typeface="Times New Roman"/>
              </a:rPr>
              <a:t>The user sends the keystrokes to the terminal driver, the characters are then sent to the TELNET client. The TELNET client which in turn, transforms the characters to a universal character set known as network virtual terminal characters and delivers them to the local TCP/IP stack</a:t>
            </a:r>
            <a:endParaRPr sz="1800">
              <a:latin typeface="Times New Roman"/>
              <a:ea typeface="Times New Roman"/>
              <a:cs typeface="Times New Roman"/>
              <a:sym typeface="Times New Roman"/>
            </a:endParaRPr>
          </a:p>
          <a:p>
            <a:pPr indent="0" lvl="0" marL="133200" rtl="0" algn="l">
              <a:lnSpc>
                <a:spcPct val="107000"/>
              </a:lnSpc>
              <a:spcBef>
                <a:spcPts val="800"/>
              </a:spcBef>
              <a:spcAft>
                <a:spcPts val="0"/>
              </a:spcAft>
              <a:buSzPts val="1800"/>
              <a:buFont typeface="Times New Roman"/>
              <a:buNone/>
            </a:pPr>
            <a:r>
              <a:rPr b="1" lang="en-US" sz="1800">
                <a:latin typeface="Times New Roman"/>
                <a:ea typeface="Times New Roman"/>
                <a:cs typeface="Times New Roman"/>
                <a:sym typeface="Times New Roman"/>
              </a:rPr>
              <a:t>At the remote site</a:t>
            </a:r>
            <a:endParaRPr sz="1800">
              <a:latin typeface="Times New Roman"/>
              <a:ea typeface="Times New Roman"/>
              <a:cs typeface="Times New Roman"/>
              <a:sym typeface="Times New Roman"/>
            </a:endParaRPr>
          </a:p>
          <a:p>
            <a:pPr indent="-285750" lvl="0" marL="742950" rtl="0" algn="l">
              <a:lnSpc>
                <a:spcPct val="107000"/>
              </a:lnSpc>
              <a:spcBef>
                <a:spcPts val="800"/>
              </a:spcBef>
              <a:spcAft>
                <a:spcPts val="0"/>
              </a:spcAft>
              <a:buSzPts val="1800"/>
              <a:buFont typeface="Arial"/>
              <a:buChar char="•"/>
            </a:pPr>
            <a:r>
              <a:rPr lang="en-US" sz="1800">
                <a:latin typeface="Times New Roman"/>
                <a:ea typeface="Times New Roman"/>
                <a:cs typeface="Times New Roman"/>
                <a:sym typeface="Times New Roman"/>
              </a:rPr>
              <a:t>The commands in NVT forms are transmitted to the TCP/IP at the remote machine. Here, the characters are delivered to the operating system and then pass to the TELNET server. The TELNET server transforms the characters which can be understandable by a remote computer. </a:t>
            </a:r>
            <a:endParaRPr/>
          </a:p>
          <a:p>
            <a:pPr indent="-285750" lvl="0" marL="742950" rtl="0" algn="l">
              <a:lnSpc>
                <a:spcPct val="107000"/>
              </a:lnSpc>
              <a:spcBef>
                <a:spcPts val="800"/>
              </a:spcBef>
              <a:spcAft>
                <a:spcPts val="0"/>
              </a:spcAft>
              <a:buSzPts val="1800"/>
              <a:buFont typeface="Arial"/>
              <a:buChar char="•"/>
            </a:pPr>
            <a:r>
              <a:rPr lang="en-US" sz="1800">
                <a:latin typeface="Times New Roman"/>
                <a:ea typeface="Times New Roman"/>
                <a:cs typeface="Times New Roman"/>
                <a:sym typeface="Times New Roman"/>
              </a:rPr>
              <a:t>However, the characters cannot be directly passed to the operating system as a remote operating system does not receive the characters from the TELNET server. Therefore it requires some piece of software that can accept the characters from the TELNET server. </a:t>
            </a:r>
            <a:endParaRPr/>
          </a:p>
          <a:p>
            <a:pPr indent="-285750" lvl="0" marL="742950" rtl="0" algn="l">
              <a:lnSpc>
                <a:spcPct val="107000"/>
              </a:lnSpc>
              <a:spcBef>
                <a:spcPts val="800"/>
              </a:spcBef>
              <a:spcAft>
                <a:spcPts val="0"/>
              </a:spcAft>
              <a:buSzPts val="1800"/>
              <a:buFont typeface="Arial"/>
              <a:buChar char="•"/>
            </a:pPr>
            <a:r>
              <a:rPr lang="en-US" sz="1800">
                <a:latin typeface="Times New Roman"/>
                <a:ea typeface="Times New Roman"/>
                <a:cs typeface="Times New Roman"/>
                <a:sym typeface="Times New Roman"/>
              </a:rPr>
              <a:t>The operating system then passes these characters to the appropriate application program.</a:t>
            </a:r>
            <a:endParaRPr sz="1800">
              <a:latin typeface="Times New Roman"/>
              <a:ea typeface="Times New Roman"/>
              <a:cs typeface="Times New Roman"/>
              <a:sym typeface="Times New Roman"/>
            </a:endParaRPr>
          </a:p>
        </p:txBody>
      </p:sp>
      <p:sp>
        <p:nvSpPr>
          <p:cNvPr id="241" name="Google Shape;241;p16"/>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ph type="title"/>
          </p:nvPr>
        </p:nvSpPr>
        <p:spPr>
          <a:xfrm>
            <a:off x="369903" y="0"/>
            <a:ext cx="10972320" cy="918839"/>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3200">
                <a:latin typeface="Times New Roman"/>
                <a:ea typeface="Times New Roman"/>
                <a:cs typeface="Times New Roman"/>
                <a:sym typeface="Times New Roman"/>
              </a:rPr>
              <a:t>TELNET</a:t>
            </a:r>
            <a:endParaRPr b="1" sz="3200">
              <a:latin typeface="Times New Roman"/>
              <a:ea typeface="Times New Roman"/>
              <a:cs typeface="Times New Roman"/>
              <a:sym typeface="Times New Roman"/>
            </a:endParaRPr>
          </a:p>
        </p:txBody>
      </p:sp>
      <p:pic>
        <p:nvPicPr>
          <p:cNvPr id="247" name="Google Shape;247;p17"/>
          <p:cNvPicPr preferRelativeResize="0"/>
          <p:nvPr/>
        </p:nvPicPr>
        <p:blipFill rotWithShape="1">
          <a:blip r:embed="rId3">
            <a:alphaModFix/>
          </a:blip>
          <a:srcRect b="0" l="0" r="0" t="0"/>
          <a:stretch/>
        </p:blipFill>
        <p:spPr>
          <a:xfrm>
            <a:off x="823912" y="1133475"/>
            <a:ext cx="10544175" cy="4591050"/>
          </a:xfrm>
          <a:prstGeom prst="rect">
            <a:avLst/>
          </a:prstGeom>
          <a:noFill/>
          <a:ln>
            <a:noFill/>
          </a:ln>
        </p:spPr>
      </p:pic>
      <p:sp>
        <p:nvSpPr>
          <p:cNvPr id="248" name="Google Shape;248;p17"/>
          <p:cNvSpPr txBox="1"/>
          <p:nvPr/>
        </p:nvSpPr>
        <p:spPr>
          <a:xfrm>
            <a:off x="3311371" y="5939161"/>
            <a:ext cx="552191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Fig. 11 Remote Login in TELNET</a:t>
            </a:r>
            <a:endParaRPr sz="1600">
              <a:solidFill>
                <a:schemeClr val="dk1"/>
              </a:solidFill>
              <a:latin typeface="Times New Roman"/>
              <a:ea typeface="Times New Roman"/>
              <a:cs typeface="Times New Roman"/>
              <a:sym typeface="Times New Roman"/>
            </a:endParaRPr>
          </a:p>
        </p:txBody>
      </p:sp>
      <p:sp>
        <p:nvSpPr>
          <p:cNvPr id="249" name="Google Shape;249;p17"/>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8"/>
          <p:cNvSpPr txBox="1"/>
          <p:nvPr>
            <p:ph type="title"/>
          </p:nvPr>
        </p:nvSpPr>
        <p:spPr>
          <a:xfrm>
            <a:off x="609600" y="142043"/>
            <a:ext cx="7069584" cy="506027"/>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br>
              <a:rPr b="1" lang="en-US" sz="3200">
                <a:solidFill>
                  <a:schemeClr val="dk1"/>
                </a:solidFill>
                <a:latin typeface="Times New Roman"/>
                <a:ea typeface="Times New Roman"/>
                <a:cs typeface="Times New Roman"/>
                <a:sym typeface="Times New Roman"/>
              </a:rPr>
            </a:br>
            <a:r>
              <a:rPr b="1" lang="en-US" sz="3200">
                <a:solidFill>
                  <a:schemeClr val="dk1"/>
                </a:solidFill>
                <a:latin typeface="Times New Roman"/>
                <a:ea typeface="Times New Roman"/>
                <a:cs typeface="Times New Roman"/>
                <a:sym typeface="Times New Roman"/>
              </a:rPr>
              <a:t>Network Virtual Terminal (NVT)</a:t>
            </a:r>
            <a:br>
              <a:rPr lang="en-US" sz="3200">
                <a:solidFill>
                  <a:schemeClr val="dk1"/>
                </a:solidFill>
                <a:latin typeface="Times New Roman"/>
                <a:ea typeface="Times New Roman"/>
                <a:cs typeface="Times New Roman"/>
                <a:sym typeface="Times New Roman"/>
              </a:rPr>
            </a:br>
            <a:endParaRPr sz="3200">
              <a:solidFill>
                <a:schemeClr val="dk1"/>
              </a:solidFill>
              <a:latin typeface="Times New Roman"/>
              <a:ea typeface="Times New Roman"/>
              <a:cs typeface="Times New Roman"/>
              <a:sym typeface="Times New Roman"/>
            </a:endParaRPr>
          </a:p>
        </p:txBody>
      </p:sp>
      <p:sp>
        <p:nvSpPr>
          <p:cNvPr id="255" name="Google Shape;255;p18"/>
          <p:cNvSpPr txBox="1"/>
          <p:nvPr>
            <p:ph idx="1" type="subTitle"/>
          </p:nvPr>
        </p:nvSpPr>
        <p:spPr>
          <a:xfrm>
            <a:off x="361025" y="1018593"/>
            <a:ext cx="10972320" cy="2734896"/>
          </a:xfrm>
          <a:prstGeom prst="rect">
            <a:avLst/>
          </a:prstGeom>
          <a:noFill/>
          <a:ln>
            <a:noFill/>
          </a:ln>
        </p:spPr>
        <p:txBody>
          <a:bodyPr anchorCtr="0" anchor="ctr" bIns="0" lIns="0" spcFirstLastPara="1" rIns="0" wrap="square" tIns="0">
            <a:noAutofit/>
          </a:bodyPr>
          <a:lstStyle/>
          <a:p>
            <a:pPr indent="-342900" lvl="1" marL="800100" rtl="0" algn="l">
              <a:lnSpc>
                <a:spcPct val="107000"/>
              </a:lnSpc>
              <a:spcBef>
                <a:spcPts val="0"/>
              </a:spcBef>
              <a:spcAft>
                <a:spcPts val="0"/>
              </a:spcAft>
              <a:buSzPts val="1800"/>
              <a:buFont typeface="Arial"/>
              <a:buChar char="•"/>
            </a:pPr>
            <a:r>
              <a:rPr lang="en-US" sz="1800">
                <a:latin typeface="Times New Roman"/>
                <a:ea typeface="Times New Roman"/>
                <a:cs typeface="Times New Roman"/>
                <a:sym typeface="Times New Roman"/>
              </a:rPr>
              <a:t>The network virtual terminal is an interface that defines how data and commands are sent across the network.</a:t>
            </a:r>
            <a:endParaRPr sz="1800">
              <a:latin typeface="Times New Roman"/>
              <a:ea typeface="Times New Roman"/>
              <a:cs typeface="Times New Roman"/>
              <a:sym typeface="Times New Roman"/>
            </a:endParaRPr>
          </a:p>
          <a:p>
            <a:pPr indent="-342900" lvl="1" marL="800100" rtl="0" algn="l">
              <a:lnSpc>
                <a:spcPct val="107000"/>
              </a:lnSpc>
              <a:spcBef>
                <a:spcPts val="800"/>
              </a:spcBef>
              <a:spcAft>
                <a:spcPts val="0"/>
              </a:spcAft>
              <a:buSzPts val="1800"/>
              <a:buFont typeface="Arial"/>
              <a:buChar char="•"/>
            </a:pPr>
            <a:r>
              <a:rPr lang="en-US" sz="1800">
                <a:latin typeface="Times New Roman"/>
                <a:ea typeface="Times New Roman"/>
                <a:cs typeface="Times New Roman"/>
                <a:sym typeface="Times New Roman"/>
              </a:rPr>
              <a:t>TELNET solves this issue by defining a universal interface known as network virtual interface.</a:t>
            </a:r>
            <a:endParaRPr sz="1800">
              <a:latin typeface="Times New Roman"/>
              <a:ea typeface="Times New Roman"/>
              <a:cs typeface="Times New Roman"/>
              <a:sym typeface="Times New Roman"/>
            </a:endParaRPr>
          </a:p>
          <a:p>
            <a:pPr indent="-342900" lvl="1" marL="800100" rtl="0" algn="l">
              <a:lnSpc>
                <a:spcPct val="107000"/>
              </a:lnSpc>
              <a:spcBef>
                <a:spcPts val="800"/>
              </a:spcBef>
              <a:spcAft>
                <a:spcPts val="0"/>
              </a:spcAft>
              <a:buSzPts val="1800"/>
              <a:buFont typeface="Arial"/>
              <a:buChar char="•"/>
            </a:pPr>
            <a:r>
              <a:rPr lang="en-US" sz="1800">
                <a:latin typeface="Times New Roman"/>
                <a:ea typeface="Times New Roman"/>
                <a:cs typeface="Times New Roman"/>
                <a:sym typeface="Times New Roman"/>
              </a:rPr>
              <a:t>The TELNET client translates the characters that come from the local terminal into NVT form and then delivers them to the network. The Telnet server then translates the data from NVT form into a form which can be understandable by a remote computer.</a:t>
            </a:r>
            <a:endParaRPr sz="1800">
              <a:latin typeface="Times New Roman"/>
              <a:ea typeface="Times New Roman"/>
              <a:cs typeface="Times New Roman"/>
              <a:sym typeface="Times New Roman"/>
            </a:endParaRPr>
          </a:p>
          <a:p>
            <a:pPr indent="0" lvl="0" marL="0" rtl="0" algn="l">
              <a:spcBef>
                <a:spcPts val="800"/>
              </a:spcBef>
              <a:spcAft>
                <a:spcPts val="0"/>
              </a:spcAft>
              <a:buNone/>
            </a:pPr>
            <a:r>
              <a:t/>
            </a:r>
            <a:endParaRPr sz="1800">
              <a:latin typeface="Times New Roman"/>
              <a:ea typeface="Times New Roman"/>
              <a:cs typeface="Times New Roman"/>
              <a:sym typeface="Times New Roman"/>
            </a:endParaRPr>
          </a:p>
        </p:txBody>
      </p:sp>
      <p:sp>
        <p:nvSpPr>
          <p:cNvPr id="256" name="Google Shape;256;p18"/>
          <p:cNvSpPr txBox="1"/>
          <p:nvPr/>
        </p:nvSpPr>
        <p:spPr>
          <a:xfrm>
            <a:off x="3335044" y="6123827"/>
            <a:ext cx="552191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Fig. 12 Network Virtual Terminal</a:t>
            </a:r>
            <a:endParaRPr sz="1600">
              <a:solidFill>
                <a:schemeClr val="dk1"/>
              </a:solidFill>
              <a:latin typeface="Times New Roman"/>
              <a:ea typeface="Times New Roman"/>
              <a:cs typeface="Times New Roman"/>
              <a:sym typeface="Times New Roman"/>
            </a:endParaRPr>
          </a:p>
        </p:txBody>
      </p:sp>
      <p:pic>
        <p:nvPicPr>
          <p:cNvPr id="257" name="Google Shape;257;p18"/>
          <p:cNvPicPr preferRelativeResize="0"/>
          <p:nvPr/>
        </p:nvPicPr>
        <p:blipFill rotWithShape="1">
          <a:blip r:embed="rId3">
            <a:alphaModFix/>
          </a:blip>
          <a:srcRect b="0" l="0" r="0" t="0"/>
          <a:stretch/>
        </p:blipFill>
        <p:spPr>
          <a:xfrm>
            <a:off x="2846680" y="3380627"/>
            <a:ext cx="6010275" cy="2743200"/>
          </a:xfrm>
          <a:prstGeom prst="rect">
            <a:avLst/>
          </a:prstGeom>
          <a:noFill/>
          <a:ln>
            <a:noFill/>
          </a:ln>
        </p:spPr>
      </p:pic>
      <p:sp>
        <p:nvSpPr>
          <p:cNvPr id="258" name="Google Shape;258;p18"/>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9"/>
          <p:cNvSpPr txBox="1"/>
          <p:nvPr>
            <p:ph type="title"/>
          </p:nvPr>
        </p:nvSpPr>
        <p:spPr>
          <a:xfrm>
            <a:off x="609600" y="142043"/>
            <a:ext cx="7069584" cy="506027"/>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br>
              <a:rPr b="1" lang="en-US" sz="3200">
                <a:solidFill>
                  <a:schemeClr val="dk1"/>
                </a:solidFill>
                <a:latin typeface="Times New Roman"/>
                <a:ea typeface="Times New Roman"/>
                <a:cs typeface="Times New Roman"/>
                <a:sym typeface="Times New Roman"/>
              </a:rPr>
            </a:br>
            <a:r>
              <a:rPr b="1" lang="en-US" sz="3200">
                <a:solidFill>
                  <a:schemeClr val="dk1"/>
                </a:solidFill>
                <a:latin typeface="Times New Roman"/>
                <a:ea typeface="Times New Roman"/>
                <a:cs typeface="Times New Roman"/>
                <a:sym typeface="Times New Roman"/>
              </a:rPr>
              <a:t>Network Virtual Terminal (NVT)</a:t>
            </a:r>
            <a:br>
              <a:rPr lang="en-US" sz="3200">
                <a:solidFill>
                  <a:schemeClr val="dk1"/>
                </a:solidFill>
                <a:latin typeface="Times New Roman"/>
                <a:ea typeface="Times New Roman"/>
                <a:cs typeface="Times New Roman"/>
                <a:sym typeface="Times New Roman"/>
              </a:rPr>
            </a:br>
            <a:endParaRPr sz="3200">
              <a:solidFill>
                <a:schemeClr val="dk1"/>
              </a:solidFill>
              <a:latin typeface="Times New Roman"/>
              <a:ea typeface="Times New Roman"/>
              <a:cs typeface="Times New Roman"/>
              <a:sym typeface="Times New Roman"/>
            </a:endParaRPr>
          </a:p>
        </p:txBody>
      </p:sp>
      <p:sp>
        <p:nvSpPr>
          <p:cNvPr id="265" name="Google Shape;265;p19"/>
          <p:cNvSpPr txBox="1"/>
          <p:nvPr>
            <p:ph idx="1" type="subTitle"/>
          </p:nvPr>
        </p:nvSpPr>
        <p:spPr>
          <a:xfrm>
            <a:off x="361025" y="1018593"/>
            <a:ext cx="10972320" cy="2305178"/>
          </a:xfrm>
          <a:prstGeom prst="rect">
            <a:avLst/>
          </a:prstGeom>
          <a:noFill/>
          <a:ln>
            <a:noFill/>
          </a:ln>
        </p:spPr>
        <p:txBody>
          <a:bodyPr anchorCtr="0" anchor="ctr" bIns="0" lIns="0" spcFirstLastPara="1" rIns="0" wrap="square" tIns="0">
            <a:noAutofit/>
          </a:bodyPr>
          <a:lstStyle/>
          <a:p>
            <a:pPr indent="-285750" lvl="0" marL="285750" rtl="0" algn="l">
              <a:spcBef>
                <a:spcPts val="0"/>
              </a:spcBef>
              <a:spcAft>
                <a:spcPts val="0"/>
              </a:spcAft>
              <a:buSzPts val="1800"/>
              <a:buFont typeface="Arial"/>
              <a:buChar char="•"/>
            </a:pPr>
            <a:r>
              <a:rPr lang="en-US" sz="1800">
                <a:latin typeface="Times New Roman"/>
                <a:ea typeface="Times New Roman"/>
                <a:cs typeface="Times New Roman"/>
                <a:sym typeface="Times New Roman"/>
              </a:rPr>
              <a:t>NVT Character Set NVT uses two sets of characters, one for data and the other for control. </a:t>
            </a:r>
            <a:endParaRPr/>
          </a:p>
          <a:p>
            <a:pPr indent="-285750" lvl="0" marL="285750" rtl="0" algn="l">
              <a:spcBef>
                <a:spcPts val="1417"/>
              </a:spcBef>
              <a:spcAft>
                <a:spcPts val="0"/>
              </a:spcAft>
              <a:buSzPts val="1800"/>
              <a:buFont typeface="Arial"/>
              <a:buChar char="•"/>
            </a:pPr>
            <a:r>
              <a:rPr lang="en-US" sz="1800">
                <a:latin typeface="Times New Roman"/>
                <a:ea typeface="Times New Roman"/>
                <a:cs typeface="Times New Roman"/>
                <a:sym typeface="Times New Roman"/>
              </a:rPr>
              <a:t>Both are 8-bit bytes. For data, NVT is an 8-bit character set in which the 7 lowest-order bits are the same as ASCII and the highest-order bit is 0. </a:t>
            </a:r>
            <a:endParaRPr/>
          </a:p>
          <a:p>
            <a:pPr indent="-285750" lvl="0" marL="285750" rtl="0" algn="l">
              <a:spcBef>
                <a:spcPts val="1417"/>
              </a:spcBef>
              <a:spcAft>
                <a:spcPts val="0"/>
              </a:spcAft>
              <a:buSzPts val="1800"/>
              <a:buFont typeface="Arial"/>
              <a:buChar char="•"/>
            </a:pPr>
            <a:r>
              <a:rPr lang="en-US" sz="1800">
                <a:latin typeface="Times New Roman"/>
                <a:ea typeface="Times New Roman"/>
                <a:cs typeface="Times New Roman"/>
                <a:sym typeface="Times New Roman"/>
              </a:rPr>
              <a:t>To send control characters between computers (from client to server or vice versa), NVT uses an 8-bit character set in which the highest-order bit is set to l.</a:t>
            </a:r>
            <a:endParaRPr sz="1800">
              <a:latin typeface="Times New Roman"/>
              <a:ea typeface="Times New Roman"/>
              <a:cs typeface="Times New Roman"/>
              <a:sym typeface="Times New Roman"/>
            </a:endParaRPr>
          </a:p>
        </p:txBody>
      </p:sp>
      <p:sp>
        <p:nvSpPr>
          <p:cNvPr id="266" name="Google Shape;266;p19"/>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a:off x="1676280" y="914400"/>
            <a:ext cx="8761680" cy="4037040"/>
          </a:xfrm>
          <a:prstGeom prst="rect">
            <a:avLst/>
          </a:prstGeom>
          <a:noFill/>
          <a:ln>
            <a:noFill/>
          </a:ln>
        </p:spPr>
        <p:txBody>
          <a:bodyPr anchorCtr="0" anchor="ctr" bIns="45000" lIns="90000" spcFirstLastPara="1" rIns="90000" wrap="square" tIns="33100">
            <a:noAutofit/>
          </a:bodyPr>
          <a:lstStyle/>
          <a:p>
            <a:pPr indent="0" lvl="0" marL="0" marR="0" rtl="0" algn="ctr">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94" name="Google Shape;94;p2"/>
          <p:cNvSpPr txBox="1"/>
          <p:nvPr/>
        </p:nvSpPr>
        <p:spPr>
          <a:xfrm>
            <a:off x="941033" y="1051378"/>
            <a:ext cx="8296274"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t/>
            </a:r>
            <a:endParaRPr b="1" i="0" sz="2000" u="none" cap="none" strike="noStrike">
              <a:solidFill>
                <a:schemeClr val="dk1"/>
              </a:solidFill>
              <a:latin typeface="Times New Roman"/>
              <a:ea typeface="Times New Roman"/>
              <a:cs typeface="Times New Roman"/>
              <a:sym typeface="Times New Roman"/>
            </a:endParaRPr>
          </a:p>
          <a:p>
            <a:pPr indent="-514350" lvl="0" marL="514350" marR="0" rtl="0" algn="l">
              <a:spcBef>
                <a:spcPts val="0"/>
              </a:spcBef>
              <a:spcAft>
                <a:spcPts val="0"/>
              </a:spcAft>
              <a:buClr>
                <a:schemeClr val="dk1"/>
              </a:buClr>
              <a:buSzPts val="20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Application Layer</a:t>
            </a:r>
            <a:endParaRPr/>
          </a:p>
          <a:p>
            <a:pPr indent="-387350" lvl="0" marL="5143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514350" lvl="0" marL="514350" marR="0" rtl="0" algn="l">
              <a:spcBef>
                <a:spcPts val="0"/>
              </a:spcBef>
              <a:spcAft>
                <a:spcPts val="0"/>
              </a:spcAft>
              <a:buClr>
                <a:schemeClr val="dk1"/>
              </a:buClr>
              <a:buSzPts val="20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DNS</a:t>
            </a:r>
            <a:endParaRPr/>
          </a:p>
          <a:p>
            <a:pPr indent="-387350" lvl="0" marL="5143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514350" lvl="0" marL="514350" marR="0" rtl="0" algn="l">
              <a:spcBef>
                <a:spcPts val="0"/>
              </a:spcBef>
              <a:spcAft>
                <a:spcPts val="0"/>
              </a:spcAft>
              <a:buClr>
                <a:schemeClr val="dk1"/>
              </a:buClr>
              <a:buSzPts val="20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Electronic Mail</a:t>
            </a:r>
            <a:endParaRPr/>
          </a:p>
          <a:p>
            <a:pPr indent="-260350" lvl="1" marL="971550" marR="0" rtl="0" algn="l">
              <a:spcBef>
                <a:spcPts val="0"/>
              </a:spcBef>
              <a:spcAft>
                <a:spcPts val="0"/>
              </a:spcAft>
              <a:buClr>
                <a:schemeClr val="accent5"/>
              </a:buClr>
              <a:buSzPts val="2000"/>
              <a:buFont typeface="Arial"/>
              <a:buChar char="•"/>
            </a:pPr>
            <a:r>
              <a:rPr b="0" i="0" lang="en-US" sz="2000" u="none" cap="none" strike="noStrike">
                <a:solidFill>
                  <a:schemeClr val="accent5"/>
                </a:solidFill>
                <a:latin typeface="Times New Roman"/>
                <a:ea typeface="Times New Roman"/>
                <a:cs typeface="Times New Roman"/>
                <a:sym typeface="Times New Roman"/>
              </a:rPr>
              <a:t>SMTP</a:t>
            </a:r>
            <a:endParaRPr/>
          </a:p>
          <a:p>
            <a:pPr indent="-387350" lvl="0" marL="5143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514350" lvl="0" marL="514350" marR="0" rtl="0" algn="l">
              <a:spcBef>
                <a:spcPts val="0"/>
              </a:spcBef>
              <a:spcAft>
                <a:spcPts val="0"/>
              </a:spcAft>
              <a:buClr>
                <a:schemeClr val="dk1"/>
              </a:buClr>
              <a:buSzPts val="20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Remote Logging</a:t>
            </a:r>
            <a:endParaRPr/>
          </a:p>
          <a:p>
            <a:pPr indent="-260350" lvl="1" marL="971550" marR="0" rtl="0" algn="l">
              <a:spcBef>
                <a:spcPts val="0"/>
              </a:spcBef>
              <a:spcAft>
                <a:spcPts val="0"/>
              </a:spcAft>
              <a:buClr>
                <a:schemeClr val="accent5"/>
              </a:buClr>
              <a:buSzPts val="2000"/>
              <a:buFont typeface="Arial"/>
              <a:buChar char="•"/>
            </a:pPr>
            <a:r>
              <a:rPr b="0" i="0" lang="en-US" sz="2000" u="none" cap="none" strike="noStrike">
                <a:solidFill>
                  <a:schemeClr val="accent5"/>
                </a:solidFill>
                <a:latin typeface="Times New Roman"/>
                <a:ea typeface="Times New Roman"/>
                <a:cs typeface="Times New Roman"/>
                <a:sym typeface="Times New Roman"/>
              </a:rPr>
              <a:t>TELNET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2000">
                <a:solidFill>
                  <a:schemeClr val="dk1"/>
                </a:solidFill>
                <a:latin typeface="Arial"/>
                <a:ea typeface="Arial"/>
                <a:cs typeface="Arial"/>
                <a:sym typeface="Arial"/>
              </a:rPr>
            </a:br>
            <a:endParaRPr sz="2000">
              <a:solidFill>
                <a:schemeClr val="dk1"/>
              </a:solidFill>
              <a:latin typeface="Arial"/>
              <a:ea typeface="Arial"/>
              <a:cs typeface="Arial"/>
              <a:sym typeface="Arial"/>
            </a:endParaRPr>
          </a:p>
        </p:txBody>
      </p:sp>
      <p:sp>
        <p:nvSpPr>
          <p:cNvPr id="95" name="Google Shape;95;p2"/>
          <p:cNvSpPr txBox="1"/>
          <p:nvPr/>
        </p:nvSpPr>
        <p:spPr>
          <a:xfrm>
            <a:off x="941033" y="228592"/>
            <a:ext cx="683580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Index</a:t>
            </a:r>
            <a:endParaRPr b="1" sz="3200">
              <a:solidFill>
                <a:schemeClr val="dk1"/>
              </a:solidFill>
              <a:latin typeface="Times New Roman"/>
              <a:ea typeface="Times New Roman"/>
              <a:cs typeface="Times New Roman"/>
              <a:sym typeface="Times New Roman"/>
            </a:endParaRPr>
          </a:p>
        </p:txBody>
      </p:sp>
      <p:sp>
        <p:nvSpPr>
          <p:cNvPr id="96" name="Google Shape;96;p2"/>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0"/>
          <p:cNvSpPr txBox="1"/>
          <p:nvPr>
            <p:ph type="title"/>
          </p:nvPr>
        </p:nvSpPr>
        <p:spPr>
          <a:xfrm>
            <a:off x="609600" y="142043"/>
            <a:ext cx="7069584" cy="506027"/>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br>
              <a:rPr b="1" lang="en-US" sz="3200">
                <a:solidFill>
                  <a:schemeClr val="dk1"/>
                </a:solidFill>
                <a:latin typeface="Times New Roman"/>
                <a:ea typeface="Times New Roman"/>
                <a:cs typeface="Times New Roman"/>
                <a:sym typeface="Times New Roman"/>
              </a:rPr>
            </a:br>
            <a:r>
              <a:rPr b="1" lang="en-US" sz="3200">
                <a:solidFill>
                  <a:schemeClr val="dk1"/>
                </a:solidFill>
                <a:latin typeface="Times New Roman"/>
                <a:ea typeface="Times New Roman"/>
                <a:cs typeface="Times New Roman"/>
                <a:sym typeface="Times New Roman"/>
              </a:rPr>
              <a:t>Practice Questions</a:t>
            </a:r>
            <a:br>
              <a:rPr lang="en-US" sz="3200">
                <a:solidFill>
                  <a:schemeClr val="dk1"/>
                </a:solidFill>
                <a:latin typeface="Times New Roman"/>
                <a:ea typeface="Times New Roman"/>
                <a:cs typeface="Times New Roman"/>
                <a:sym typeface="Times New Roman"/>
              </a:rPr>
            </a:br>
            <a:endParaRPr sz="3200">
              <a:solidFill>
                <a:schemeClr val="dk1"/>
              </a:solidFill>
              <a:latin typeface="Times New Roman"/>
              <a:ea typeface="Times New Roman"/>
              <a:cs typeface="Times New Roman"/>
              <a:sym typeface="Times New Roman"/>
            </a:endParaRPr>
          </a:p>
        </p:txBody>
      </p:sp>
      <p:sp>
        <p:nvSpPr>
          <p:cNvPr id="273" name="Google Shape;273;p20"/>
          <p:cNvSpPr txBox="1"/>
          <p:nvPr>
            <p:ph idx="1" type="subTitle"/>
          </p:nvPr>
        </p:nvSpPr>
        <p:spPr>
          <a:xfrm>
            <a:off x="404568" y="1526592"/>
            <a:ext cx="10972320" cy="4250093"/>
          </a:xfrm>
          <a:prstGeom prst="rect">
            <a:avLst/>
          </a:prstGeom>
          <a:noFill/>
          <a:ln>
            <a:noFill/>
          </a:ln>
        </p:spPr>
        <p:txBody>
          <a:bodyPr anchorCtr="0" anchor="ctr" bIns="0" lIns="0" spcFirstLastPara="1" rIns="0" wrap="square" tIns="0">
            <a:noAutofit/>
          </a:bodyPr>
          <a:lstStyle/>
          <a:p>
            <a:pPr indent="-342900" lvl="0" marL="342900" rtl="0" algn="l">
              <a:spcBef>
                <a:spcPts val="0"/>
              </a:spcBef>
              <a:spcAft>
                <a:spcPts val="0"/>
              </a:spcAft>
              <a:buSzPts val="1800"/>
              <a:buFont typeface="Arial"/>
              <a:buAutoNum type="arabicPeriod"/>
            </a:pPr>
            <a:r>
              <a:rPr lang="en-US" sz="1800">
                <a:latin typeface="Times New Roman"/>
                <a:ea typeface="Times New Roman"/>
                <a:cs typeface="Times New Roman"/>
                <a:sym typeface="Times New Roman"/>
              </a:rPr>
              <a:t> A DNS server that receives a request for a name resolution that is not within its DNS zone will send a failure message to the requesting client. True or False?</a:t>
            </a:r>
            <a:endParaRPr/>
          </a:p>
          <a:p>
            <a:pPr indent="-342900" lvl="0" marL="711200" rtl="0" algn="l">
              <a:spcBef>
                <a:spcPts val="1417"/>
              </a:spcBef>
              <a:spcAft>
                <a:spcPts val="0"/>
              </a:spcAft>
              <a:buSzPts val="1800"/>
              <a:buFont typeface="Arial"/>
              <a:buChar char="•"/>
            </a:pPr>
            <a:r>
              <a:rPr lang="en-US" sz="1800">
                <a:latin typeface="Times New Roman"/>
                <a:ea typeface="Times New Roman"/>
                <a:cs typeface="Times New Roman"/>
                <a:sym typeface="Times New Roman"/>
              </a:rPr>
              <a:t>True</a:t>
            </a:r>
            <a:endParaRPr/>
          </a:p>
          <a:p>
            <a:pPr indent="-342900" lvl="0" marL="711200" rtl="0" algn="l">
              <a:spcBef>
                <a:spcPts val="1417"/>
              </a:spcBef>
              <a:spcAft>
                <a:spcPts val="0"/>
              </a:spcAft>
              <a:buSzPts val="1800"/>
              <a:buFont typeface="Arial"/>
              <a:buChar char="•"/>
            </a:pPr>
            <a:r>
              <a:rPr lang="en-US" sz="1800">
                <a:latin typeface="Times New Roman"/>
                <a:ea typeface="Times New Roman"/>
                <a:cs typeface="Times New Roman"/>
                <a:sym typeface="Times New Roman"/>
              </a:rPr>
              <a:t>False</a:t>
            </a:r>
            <a:endParaRPr/>
          </a:p>
          <a:p>
            <a:pPr indent="-228600" lvl="0" marL="711200" rtl="0" algn="l">
              <a:spcBef>
                <a:spcPts val="1417"/>
              </a:spcBef>
              <a:spcAft>
                <a:spcPts val="0"/>
              </a:spcAft>
              <a:buSzPts val="1800"/>
              <a:buFont typeface="Arial"/>
              <a:buNone/>
            </a:pPr>
            <a:r>
              <a:t/>
            </a:r>
            <a:endParaRPr sz="1800">
              <a:latin typeface="Times New Roman"/>
              <a:ea typeface="Times New Roman"/>
              <a:cs typeface="Times New Roman"/>
              <a:sym typeface="Times New Roman"/>
            </a:endParaRPr>
          </a:p>
          <a:p>
            <a:pPr indent="-342900" lvl="0" marL="342900" rtl="0" algn="l">
              <a:spcBef>
                <a:spcPts val="1417"/>
              </a:spcBef>
              <a:spcAft>
                <a:spcPts val="0"/>
              </a:spcAft>
              <a:buSzPts val="1800"/>
              <a:buFont typeface="Arial"/>
              <a:buAutoNum type="arabicPeriod" startAt="2"/>
            </a:pPr>
            <a:r>
              <a:rPr lang="en-US" sz="1800">
                <a:latin typeface="Times New Roman"/>
                <a:ea typeface="Times New Roman"/>
                <a:cs typeface="Times New Roman"/>
                <a:sym typeface="Times New Roman"/>
              </a:rPr>
              <a:t>Which of the following statements is incorrect with respect to writing e-mails?</a:t>
            </a:r>
            <a:endParaRPr/>
          </a:p>
          <a:p>
            <a:pPr indent="-347663" lvl="0" marL="711200" rtl="0" algn="l">
              <a:spcBef>
                <a:spcPts val="1417"/>
              </a:spcBef>
              <a:spcAft>
                <a:spcPts val="0"/>
              </a:spcAft>
              <a:buSzPts val="1800"/>
              <a:buFont typeface="Arial"/>
              <a:buChar char="•"/>
            </a:pPr>
            <a:r>
              <a:rPr lang="en-US" sz="1800">
                <a:latin typeface="Times New Roman"/>
                <a:ea typeface="Times New Roman"/>
                <a:cs typeface="Times New Roman"/>
                <a:sym typeface="Times New Roman"/>
              </a:rPr>
              <a:t>We cannot add more than one address in the ‘To’ field</a:t>
            </a:r>
            <a:endParaRPr/>
          </a:p>
          <a:p>
            <a:pPr indent="-347663" lvl="0" marL="711200" rtl="0" algn="l">
              <a:spcBef>
                <a:spcPts val="1417"/>
              </a:spcBef>
              <a:spcAft>
                <a:spcPts val="0"/>
              </a:spcAft>
              <a:buSzPts val="1800"/>
              <a:buFont typeface="Arial"/>
              <a:buChar char="•"/>
            </a:pPr>
            <a:r>
              <a:rPr lang="en-US" sz="1800">
                <a:latin typeface="Times New Roman"/>
                <a:ea typeface="Times New Roman"/>
                <a:cs typeface="Times New Roman"/>
                <a:sym typeface="Times New Roman"/>
              </a:rPr>
              <a:t>We cannot leave the ‘Bcc’ field blank</a:t>
            </a:r>
            <a:endParaRPr/>
          </a:p>
          <a:p>
            <a:pPr indent="-347663" lvl="0" marL="711200" rtl="0" algn="l">
              <a:spcBef>
                <a:spcPts val="1417"/>
              </a:spcBef>
              <a:spcAft>
                <a:spcPts val="0"/>
              </a:spcAft>
              <a:buSzPts val="1800"/>
              <a:buFont typeface="Arial"/>
              <a:buChar char="•"/>
            </a:pPr>
            <a:r>
              <a:rPr lang="en-US" sz="1800">
                <a:latin typeface="Times New Roman"/>
                <a:ea typeface="Times New Roman"/>
                <a:cs typeface="Times New Roman"/>
                <a:sym typeface="Times New Roman"/>
              </a:rPr>
              <a:t>We cannot leave the ‘Cc’ field blank</a:t>
            </a:r>
            <a:endParaRPr/>
          </a:p>
          <a:p>
            <a:pPr indent="-347663" lvl="0" marL="711200" rtl="0" algn="l">
              <a:spcBef>
                <a:spcPts val="1417"/>
              </a:spcBef>
              <a:spcAft>
                <a:spcPts val="0"/>
              </a:spcAft>
              <a:buSzPts val="1800"/>
              <a:buFont typeface="Arial"/>
              <a:buChar char="•"/>
            </a:pPr>
            <a:r>
              <a:rPr lang="en-US" sz="1800">
                <a:latin typeface="Times New Roman"/>
                <a:ea typeface="Times New Roman"/>
                <a:cs typeface="Times New Roman"/>
                <a:sym typeface="Times New Roman"/>
              </a:rPr>
              <a:t>The ‘To’ and ‘Cc’ fields are often used interchangeably.</a:t>
            </a:r>
            <a:endParaRPr/>
          </a:p>
          <a:p>
            <a:pPr indent="-347663" lvl="0" marL="711200" rtl="0" algn="l">
              <a:spcBef>
                <a:spcPts val="1417"/>
              </a:spcBef>
              <a:spcAft>
                <a:spcPts val="0"/>
              </a:spcAft>
              <a:buNone/>
            </a:pPr>
            <a:r>
              <a:t/>
            </a:r>
            <a:endParaRPr sz="1800">
              <a:latin typeface="Times New Roman"/>
              <a:ea typeface="Times New Roman"/>
              <a:cs typeface="Times New Roman"/>
              <a:sym typeface="Times New Roman"/>
            </a:endParaRPr>
          </a:p>
          <a:p>
            <a:pPr indent="-342900" lvl="0" marL="342900" rtl="0" algn="l">
              <a:spcBef>
                <a:spcPts val="1417"/>
              </a:spcBef>
              <a:spcAft>
                <a:spcPts val="0"/>
              </a:spcAft>
              <a:buSzPts val="1800"/>
              <a:buFont typeface="Arial"/>
              <a:buAutoNum type="arabicPeriod" startAt="3"/>
            </a:pPr>
            <a:r>
              <a:rPr lang="en-US" sz="1800">
                <a:latin typeface="Times New Roman"/>
                <a:ea typeface="Times New Roman"/>
                <a:cs typeface="Times New Roman"/>
                <a:sym typeface="Times New Roman"/>
              </a:rPr>
              <a:t>Which of the following is mandatory for sending an email?</a:t>
            </a:r>
            <a:endParaRPr/>
          </a:p>
          <a:p>
            <a:pPr indent="-342899" lvl="0" marL="623888" rtl="0" algn="l">
              <a:spcBef>
                <a:spcPts val="1417"/>
              </a:spcBef>
              <a:spcAft>
                <a:spcPts val="0"/>
              </a:spcAft>
              <a:buSzPts val="1800"/>
              <a:buFont typeface="Arial"/>
              <a:buChar char="•"/>
            </a:pPr>
            <a:r>
              <a:rPr lang="en-US" sz="1800">
                <a:latin typeface="Times New Roman"/>
                <a:ea typeface="Times New Roman"/>
                <a:cs typeface="Times New Roman"/>
                <a:sym typeface="Times New Roman"/>
              </a:rPr>
              <a:t>Body</a:t>
            </a:r>
            <a:endParaRPr/>
          </a:p>
          <a:p>
            <a:pPr indent="-342899" lvl="0" marL="623888" rtl="0" algn="l">
              <a:spcBef>
                <a:spcPts val="1417"/>
              </a:spcBef>
              <a:spcAft>
                <a:spcPts val="0"/>
              </a:spcAft>
              <a:buSzPts val="1800"/>
              <a:buFont typeface="Arial"/>
              <a:buChar char="•"/>
            </a:pPr>
            <a:r>
              <a:rPr lang="en-US" sz="1800">
                <a:latin typeface="Times New Roman"/>
                <a:ea typeface="Times New Roman"/>
                <a:cs typeface="Times New Roman"/>
                <a:sym typeface="Times New Roman"/>
              </a:rPr>
              <a:t>Sender mail ID</a:t>
            </a:r>
            <a:endParaRPr/>
          </a:p>
          <a:p>
            <a:pPr indent="-342899" lvl="0" marL="623888" rtl="0" algn="l">
              <a:spcBef>
                <a:spcPts val="1417"/>
              </a:spcBef>
              <a:spcAft>
                <a:spcPts val="0"/>
              </a:spcAft>
              <a:buSzPts val="1800"/>
              <a:buFont typeface="Arial"/>
              <a:buChar char="•"/>
            </a:pPr>
            <a:r>
              <a:rPr lang="en-US" sz="1800">
                <a:latin typeface="Times New Roman"/>
                <a:ea typeface="Times New Roman"/>
                <a:cs typeface="Times New Roman"/>
                <a:sym typeface="Times New Roman"/>
              </a:rPr>
              <a:t>Attachment</a:t>
            </a:r>
            <a:endParaRPr/>
          </a:p>
          <a:p>
            <a:pPr indent="-342899" lvl="0" marL="623888" rtl="0" algn="l">
              <a:spcBef>
                <a:spcPts val="1417"/>
              </a:spcBef>
              <a:spcAft>
                <a:spcPts val="0"/>
              </a:spcAft>
              <a:buSzPts val="1800"/>
              <a:buFont typeface="Arial"/>
              <a:buChar char="•"/>
            </a:pPr>
            <a:r>
              <a:rPr lang="en-US" sz="1800">
                <a:latin typeface="Times New Roman"/>
                <a:ea typeface="Times New Roman"/>
                <a:cs typeface="Times New Roman"/>
                <a:sym typeface="Times New Roman"/>
              </a:rPr>
              <a:t>Subject</a:t>
            </a:r>
            <a:endParaRPr/>
          </a:p>
          <a:p>
            <a:pPr indent="-228600" lvl="0" marL="342900" rtl="0" algn="l">
              <a:spcBef>
                <a:spcPts val="1417"/>
              </a:spcBef>
              <a:spcAft>
                <a:spcPts val="0"/>
              </a:spcAft>
              <a:buSzPts val="1800"/>
              <a:buFont typeface="Arial"/>
              <a:buNone/>
            </a:pPr>
            <a:r>
              <a:t/>
            </a:r>
            <a:endParaRPr sz="1800">
              <a:latin typeface="Times New Roman"/>
              <a:ea typeface="Times New Roman"/>
              <a:cs typeface="Times New Roman"/>
              <a:sym typeface="Times New Roman"/>
            </a:endParaRPr>
          </a:p>
        </p:txBody>
      </p:sp>
      <p:sp>
        <p:nvSpPr>
          <p:cNvPr id="274" name="Google Shape;274;p20"/>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txBox="1"/>
          <p:nvPr>
            <p:ph type="title"/>
          </p:nvPr>
        </p:nvSpPr>
        <p:spPr>
          <a:xfrm>
            <a:off x="609600" y="142043"/>
            <a:ext cx="7069584" cy="506027"/>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3200">
                <a:solidFill>
                  <a:schemeClr val="dk1"/>
                </a:solidFill>
                <a:latin typeface="Times New Roman"/>
                <a:ea typeface="Times New Roman"/>
                <a:cs typeface="Times New Roman"/>
                <a:sym typeface="Times New Roman"/>
              </a:rPr>
              <a:t>References</a:t>
            </a:r>
            <a:endParaRPr sz="3200">
              <a:solidFill>
                <a:schemeClr val="dk1"/>
              </a:solidFill>
              <a:latin typeface="Times New Roman"/>
              <a:ea typeface="Times New Roman"/>
              <a:cs typeface="Times New Roman"/>
              <a:sym typeface="Times New Roman"/>
            </a:endParaRPr>
          </a:p>
        </p:txBody>
      </p:sp>
      <p:sp>
        <p:nvSpPr>
          <p:cNvPr id="281" name="Google Shape;281;p21"/>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
        <p:nvSpPr>
          <p:cNvPr id="282" name="Google Shape;282;p21"/>
          <p:cNvSpPr txBox="1"/>
          <p:nvPr/>
        </p:nvSpPr>
        <p:spPr>
          <a:xfrm>
            <a:off x="457200" y="1604520"/>
            <a:ext cx="8229240" cy="3977280"/>
          </a:xfrm>
          <a:prstGeom prst="rect">
            <a:avLst/>
          </a:prstGeom>
          <a:noFill/>
          <a:ln>
            <a:noFill/>
          </a:ln>
        </p:spPr>
        <p:txBody>
          <a:bodyPr anchorCtr="0" anchor="t" bIns="45700" lIns="91425" spcFirstLastPara="1" rIns="91425" wrap="square" tIns="45700">
            <a:normAutofit/>
          </a:bodyPr>
          <a:lstStyle/>
          <a:p>
            <a:pPr indent="0" lvl="0" marL="114300" marR="0" rtl="0" algn="l">
              <a:spcBef>
                <a:spcPts val="0"/>
              </a:spcBef>
              <a:spcAft>
                <a:spcPts val="0"/>
              </a:spcAft>
              <a:buClr>
                <a:srgbClr val="000000"/>
              </a:buClr>
              <a:buSzPts val="810"/>
              <a:buFont typeface="Noto Sans Symbols"/>
              <a:buNone/>
            </a:pPr>
            <a:r>
              <a:rPr b="1" lang="en-US" sz="1800">
                <a:solidFill>
                  <a:srgbClr val="000000"/>
                </a:solidFill>
                <a:latin typeface="Times New Roman"/>
                <a:ea typeface="Times New Roman"/>
                <a:cs typeface="Times New Roman"/>
                <a:sym typeface="Times New Roman"/>
              </a:rPr>
              <a:t>Books:</a:t>
            </a:r>
            <a:endParaRPr/>
          </a:p>
          <a:p>
            <a:pPr indent="-324000" lvl="0" marL="432000" marR="0" rtl="0" algn="l">
              <a:spcBef>
                <a:spcPts val="1417"/>
              </a:spcBef>
              <a:spcAft>
                <a:spcPts val="0"/>
              </a:spcAft>
              <a:buClr>
                <a:srgbClr val="000000"/>
              </a:buClr>
              <a:buSzPts val="810"/>
              <a:buFont typeface="Noto Sans Symbols"/>
              <a:buChar char="●"/>
            </a:pPr>
            <a:r>
              <a:rPr lang="en-US" sz="1800">
                <a:solidFill>
                  <a:srgbClr val="000000"/>
                </a:solidFill>
                <a:latin typeface="Times New Roman"/>
                <a:ea typeface="Times New Roman"/>
                <a:cs typeface="Times New Roman"/>
                <a:sym typeface="Times New Roman"/>
              </a:rPr>
              <a:t> Data Communications and Networking’ by Forouzan, 5th Edition, 2013.</a:t>
            </a:r>
            <a:endParaRPr/>
          </a:p>
          <a:p>
            <a:pPr indent="-324000" lvl="0" marL="432000" marR="0" rtl="0" algn="l">
              <a:spcBef>
                <a:spcPts val="1417"/>
              </a:spcBef>
              <a:spcAft>
                <a:spcPts val="0"/>
              </a:spcAft>
              <a:buClr>
                <a:srgbClr val="000000"/>
              </a:buClr>
              <a:buSzPts val="810"/>
              <a:buFont typeface="Noto Sans Symbols"/>
              <a:buChar char="●"/>
            </a:pPr>
            <a:r>
              <a:rPr lang="en-US" sz="1800">
                <a:solidFill>
                  <a:srgbClr val="000000"/>
                </a:solidFill>
                <a:latin typeface="Times New Roman"/>
                <a:ea typeface="Times New Roman"/>
                <a:cs typeface="Times New Roman"/>
                <a:sym typeface="Times New Roman"/>
              </a:rPr>
              <a:t>Computer Networks’ By Andrew S. Tanenbaum 5th Edition, Pearson Education,2013.</a:t>
            </a:r>
            <a:endParaRPr/>
          </a:p>
          <a:p>
            <a:pPr indent="-324000" lvl="0" marL="432000" marR="0" rtl="0" algn="l">
              <a:spcBef>
                <a:spcPts val="1417"/>
              </a:spcBef>
              <a:spcAft>
                <a:spcPts val="0"/>
              </a:spcAft>
              <a:buClr>
                <a:srgbClr val="000000"/>
              </a:buClr>
              <a:buSzPts val="810"/>
              <a:buFont typeface="Noto Sans Symbols"/>
              <a:buChar char="●"/>
            </a:pPr>
            <a:r>
              <a:rPr lang="en-US" sz="1800">
                <a:solidFill>
                  <a:srgbClr val="000000"/>
                </a:solidFill>
                <a:latin typeface="Times New Roman"/>
                <a:ea typeface="Times New Roman"/>
                <a:cs typeface="Times New Roman"/>
                <a:sym typeface="Times New Roman"/>
              </a:rPr>
              <a:t>Data and Computer Communications’ by William Stallings, 8th Edition, Pearson,2007.</a:t>
            </a:r>
            <a:endParaRPr/>
          </a:p>
          <a:p>
            <a:pPr indent="0" lvl="0" marL="114300" marR="0" rtl="0" algn="l">
              <a:spcBef>
                <a:spcPts val="1417"/>
              </a:spcBef>
              <a:spcAft>
                <a:spcPts val="0"/>
              </a:spcAft>
              <a:buClr>
                <a:srgbClr val="000000"/>
              </a:buClr>
              <a:buSzPts val="810"/>
              <a:buFont typeface="Noto Sans Symbols"/>
              <a:buNone/>
            </a:pPr>
            <a:r>
              <a:rPr b="1" lang="en-US" sz="1800">
                <a:solidFill>
                  <a:srgbClr val="000000"/>
                </a:solidFill>
                <a:latin typeface="Times New Roman"/>
                <a:ea typeface="Times New Roman"/>
                <a:cs typeface="Times New Roman"/>
                <a:sym typeface="Times New Roman"/>
              </a:rPr>
              <a:t>E-Resources:</a:t>
            </a:r>
            <a:endParaRPr/>
          </a:p>
          <a:p>
            <a:pPr indent="-324000" lvl="0" marL="432000" marR="0" rtl="0" algn="l">
              <a:spcBef>
                <a:spcPts val="1417"/>
              </a:spcBef>
              <a:spcAft>
                <a:spcPts val="0"/>
              </a:spcAft>
              <a:buClr>
                <a:srgbClr val="000000"/>
              </a:buClr>
              <a:buSzPts val="810"/>
              <a:buFont typeface="Noto Sans Symbols"/>
              <a:buChar char="●"/>
            </a:pPr>
            <a:r>
              <a:rPr lang="en-US" sz="1800">
                <a:solidFill>
                  <a:srgbClr val="000000"/>
                </a:solidFill>
                <a:latin typeface="Times New Roman"/>
                <a:ea typeface="Times New Roman"/>
                <a:cs typeface="Times New Roman"/>
                <a:sym typeface="Times New Roman"/>
              </a:rPr>
              <a:t>CISCO Networking Academy </a:t>
            </a:r>
            <a:endParaRPr/>
          </a:p>
          <a:p>
            <a:pPr indent="-324000" lvl="0" marL="432000" marR="0" rtl="0" algn="l">
              <a:spcBef>
                <a:spcPts val="1417"/>
              </a:spcBef>
              <a:spcAft>
                <a:spcPts val="0"/>
              </a:spcAft>
              <a:buClr>
                <a:srgbClr val="000000"/>
              </a:buClr>
              <a:buSzPts val="810"/>
              <a:buFont typeface="Noto Sans Symbols"/>
              <a:buChar char="●"/>
            </a:pPr>
            <a:r>
              <a:rPr lang="en-US" sz="1800">
                <a:solidFill>
                  <a:srgbClr val="000000"/>
                </a:solidFill>
                <a:latin typeface="Times New Roman"/>
                <a:ea typeface="Times New Roman"/>
                <a:cs typeface="Times New Roman"/>
                <a:sym typeface="Times New Roman"/>
              </a:rPr>
              <a:t>https://library.chitkara.edu.in/subscribed-books.php</a:t>
            </a:r>
            <a:endParaRPr/>
          </a:p>
        </p:txBody>
      </p:sp>
      <p:sp>
        <p:nvSpPr>
          <p:cNvPr id="283" name="Google Shape;283;p21"/>
          <p:cNvSpPr txBox="1"/>
          <p:nvPr>
            <p:ph type="title"/>
          </p:nvPr>
        </p:nvSpPr>
        <p:spPr>
          <a:xfrm>
            <a:off x="609600" y="273600"/>
            <a:ext cx="10972320" cy="114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descr="See the source image" id="289" name="Google Shape;289;p22"/>
          <p:cNvPicPr preferRelativeResize="0"/>
          <p:nvPr/>
        </p:nvPicPr>
        <p:blipFill rotWithShape="1">
          <a:blip r:embed="rId3">
            <a:alphaModFix/>
          </a:blip>
          <a:srcRect b="0" l="0" r="0" t="0"/>
          <a:stretch/>
        </p:blipFill>
        <p:spPr>
          <a:xfrm>
            <a:off x="1600200" y="914040"/>
            <a:ext cx="9067800" cy="5780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p:nvPr/>
        </p:nvSpPr>
        <p:spPr>
          <a:xfrm>
            <a:off x="1676280" y="2191656"/>
            <a:ext cx="6683949" cy="2759783"/>
          </a:xfrm>
          <a:prstGeom prst="rect">
            <a:avLst/>
          </a:prstGeom>
          <a:noFill/>
          <a:ln>
            <a:noFill/>
          </a:ln>
        </p:spPr>
        <p:txBody>
          <a:bodyPr anchorCtr="0" anchor="ctr" bIns="45000" lIns="90000" spcFirstLastPara="1" rIns="90000" wrap="square" tIns="33100">
            <a:noAutofit/>
          </a:bodyPr>
          <a:lstStyle/>
          <a:p>
            <a:pPr indent="0" lvl="0" marL="0" marR="0" rtl="0" algn="ctr">
              <a:spcBef>
                <a:spcPts val="0"/>
              </a:spcBef>
              <a:spcAft>
                <a:spcPts val="0"/>
              </a:spcAft>
              <a:buNone/>
            </a:pPr>
            <a:r>
              <a:t/>
            </a:r>
            <a:endParaRPr sz="2000">
              <a:solidFill>
                <a:srgbClr val="000000"/>
              </a:solidFill>
              <a:latin typeface="Arial"/>
              <a:ea typeface="Arial"/>
              <a:cs typeface="Arial"/>
              <a:sym typeface="Arial"/>
            </a:endParaRPr>
          </a:p>
        </p:txBody>
      </p:sp>
      <p:sp>
        <p:nvSpPr>
          <p:cNvPr id="104" name="Google Shape;104;p3"/>
          <p:cNvSpPr txBox="1"/>
          <p:nvPr/>
        </p:nvSpPr>
        <p:spPr>
          <a:xfrm>
            <a:off x="747190" y="962534"/>
            <a:ext cx="9935018" cy="175432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application layer sits at Layer 7, the top of the Open Systems Interconnection (OSI) communications model. It ensures an application can effectively communicate with other applications on different computer systems and networks.</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application layer is not an application. Instead, it is a component within an application that controls the communication method to other devices. It is an abstraction layer service that masks the rest of the application from the transmission process.</a:t>
            </a:r>
            <a:endParaRPr sz="1800">
              <a:solidFill>
                <a:schemeClr val="dk1"/>
              </a:solidFill>
              <a:latin typeface="Times New Roman"/>
              <a:ea typeface="Times New Roman"/>
              <a:cs typeface="Times New Roman"/>
              <a:sym typeface="Times New Roman"/>
            </a:endParaRPr>
          </a:p>
        </p:txBody>
      </p:sp>
      <p:sp>
        <p:nvSpPr>
          <p:cNvPr id="105" name="Google Shape;105;p3"/>
          <p:cNvSpPr txBox="1"/>
          <p:nvPr/>
        </p:nvSpPr>
        <p:spPr>
          <a:xfrm>
            <a:off x="168676" y="177526"/>
            <a:ext cx="790840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Application Layer</a:t>
            </a:r>
            <a:endParaRPr b="1" sz="3200">
              <a:solidFill>
                <a:schemeClr val="dk1"/>
              </a:solidFill>
              <a:latin typeface="Times New Roman"/>
              <a:ea typeface="Times New Roman"/>
              <a:cs typeface="Times New Roman"/>
              <a:sym typeface="Times New Roman"/>
            </a:endParaRPr>
          </a:p>
        </p:txBody>
      </p:sp>
      <p:sp>
        <p:nvSpPr>
          <p:cNvPr id="106" name="Google Shape;106;p3"/>
          <p:cNvSpPr/>
          <p:nvPr/>
        </p:nvSpPr>
        <p:spPr>
          <a:xfrm>
            <a:off x="3004177"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pic>
        <p:nvPicPr>
          <p:cNvPr id="107" name="Google Shape;107;p3"/>
          <p:cNvPicPr preferRelativeResize="0"/>
          <p:nvPr/>
        </p:nvPicPr>
        <p:blipFill rotWithShape="1">
          <a:blip r:embed="rId3">
            <a:alphaModFix/>
          </a:blip>
          <a:srcRect b="0" l="0" r="0" t="0"/>
          <a:stretch/>
        </p:blipFill>
        <p:spPr>
          <a:xfrm>
            <a:off x="2448417" y="2716860"/>
            <a:ext cx="6532563" cy="3408731"/>
          </a:xfrm>
          <a:prstGeom prst="rect">
            <a:avLst/>
          </a:prstGeom>
          <a:noFill/>
          <a:ln>
            <a:noFill/>
          </a:ln>
        </p:spPr>
      </p:pic>
      <p:sp>
        <p:nvSpPr>
          <p:cNvPr id="108" name="Google Shape;108;p3"/>
          <p:cNvSpPr txBox="1"/>
          <p:nvPr/>
        </p:nvSpPr>
        <p:spPr>
          <a:xfrm>
            <a:off x="3686629" y="6125591"/>
            <a:ext cx="4020457"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Fig. 1 Application Layer</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nvSpPr>
        <p:spPr>
          <a:xfrm>
            <a:off x="645459" y="1212298"/>
            <a:ext cx="9735670" cy="2739211"/>
          </a:xfrm>
          <a:prstGeom prst="rect">
            <a:avLst/>
          </a:prstGeom>
          <a:noFill/>
          <a:ln>
            <a:noFill/>
          </a:ln>
        </p:spPr>
        <p:txBody>
          <a:bodyPr anchorCtr="0" anchor="t" bIns="45700" lIns="91425" spcFirstLastPara="1" rIns="91425" wrap="square" tIns="45700">
            <a:spAutoFit/>
          </a:bodyPr>
          <a:lstStyle/>
          <a:p>
            <a:pPr indent="-268288" lvl="0" marL="268288"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DNS is a hostname for IP address translation service. DNS is a distributed database implemented in a hierarchy of name servers. It is an application layer protocol for message exchange between clients and servers. </a:t>
            </a:r>
            <a:endParaRPr/>
          </a:p>
          <a:p>
            <a:pPr indent="0" lvl="0" marL="0" marR="0" rtl="0" algn="just">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NEED OF DNS: </a:t>
            </a:r>
            <a:endParaRPr/>
          </a:p>
          <a:p>
            <a:pPr indent="-268288" lvl="0" marL="268288"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Every host is identified by the IP address but remembering numbers is very difficult for the people also the IP addresses are not static therefore a mapping is required to change the domain name to the IP address. So DNS is used to convert the domain name of the websites to their numerical IP address. </a:t>
            </a:r>
            <a:endParaRPr sz="1800">
              <a:solidFill>
                <a:schemeClr val="dk1"/>
              </a:solidFill>
              <a:latin typeface="Times New Roman"/>
              <a:ea typeface="Times New Roman"/>
              <a:cs typeface="Times New Roman"/>
              <a:sym typeface="Times New Roman"/>
            </a:endParaRPr>
          </a:p>
        </p:txBody>
      </p:sp>
      <p:sp>
        <p:nvSpPr>
          <p:cNvPr id="116" name="Google Shape;116;p4"/>
          <p:cNvSpPr txBox="1"/>
          <p:nvPr/>
        </p:nvSpPr>
        <p:spPr>
          <a:xfrm>
            <a:off x="319596" y="221068"/>
            <a:ext cx="77574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DNS: Domain Name Server</a:t>
            </a:r>
            <a:endParaRPr b="1" sz="3200">
              <a:solidFill>
                <a:schemeClr val="dk1"/>
              </a:solidFill>
              <a:latin typeface="Times New Roman"/>
              <a:ea typeface="Times New Roman"/>
              <a:cs typeface="Times New Roman"/>
              <a:sym typeface="Times New Roman"/>
            </a:endParaRPr>
          </a:p>
        </p:txBody>
      </p:sp>
      <p:pic>
        <p:nvPicPr>
          <p:cNvPr id="117" name="Google Shape;117;p4"/>
          <p:cNvPicPr preferRelativeResize="0"/>
          <p:nvPr/>
        </p:nvPicPr>
        <p:blipFill rotWithShape="1">
          <a:blip r:embed="rId3">
            <a:alphaModFix/>
          </a:blip>
          <a:srcRect b="0" l="0" r="0" t="0"/>
          <a:stretch/>
        </p:blipFill>
        <p:spPr>
          <a:xfrm>
            <a:off x="3478306" y="3588522"/>
            <a:ext cx="5181600" cy="2418589"/>
          </a:xfrm>
          <a:prstGeom prst="rect">
            <a:avLst/>
          </a:prstGeom>
          <a:noFill/>
          <a:ln>
            <a:noFill/>
          </a:ln>
        </p:spPr>
      </p:pic>
      <p:sp>
        <p:nvSpPr>
          <p:cNvPr id="118" name="Google Shape;118;p4"/>
          <p:cNvSpPr txBox="1"/>
          <p:nvPr/>
        </p:nvSpPr>
        <p:spPr>
          <a:xfrm>
            <a:off x="3442448" y="6076529"/>
            <a:ext cx="521745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Fig. 2 Example of using the DNS service</a:t>
            </a:r>
            <a:endParaRPr sz="1800">
              <a:solidFill>
                <a:schemeClr val="dk1"/>
              </a:solidFill>
              <a:latin typeface="Times New Roman"/>
              <a:ea typeface="Times New Roman"/>
              <a:cs typeface="Times New Roman"/>
              <a:sym typeface="Times New Roman"/>
            </a:endParaRPr>
          </a:p>
        </p:txBody>
      </p:sp>
      <p:sp>
        <p:nvSpPr>
          <p:cNvPr id="119" name="Google Shape;119;p4"/>
          <p:cNvSpPr/>
          <p:nvPr/>
        </p:nvSpPr>
        <p:spPr>
          <a:xfrm>
            <a:off x="3044518" y="6376442"/>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nvSpPr>
        <p:spPr>
          <a:xfrm>
            <a:off x="645459" y="1212298"/>
            <a:ext cx="9735670"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1800">
                <a:solidFill>
                  <a:schemeClr val="dk1"/>
                </a:solidFill>
                <a:latin typeface="Times New Roman"/>
                <a:ea typeface="Times New Roman"/>
                <a:cs typeface="Times New Roman"/>
                <a:sym typeface="Times New Roman"/>
              </a:rPr>
              <a:t>To be unambiguous, the names assigned to machines must be carefully selected from a name space with complete control over the binding between the names and IP addresses. </a:t>
            </a:r>
            <a:endParaRPr/>
          </a:p>
          <a:p>
            <a:pPr indent="0" lvl="0" marL="0" marR="0" rtl="0" algn="just">
              <a:spcBef>
                <a:spcPts val="0"/>
              </a:spcBef>
              <a:spcAft>
                <a:spcPts val="0"/>
              </a:spcAft>
              <a:buNone/>
            </a:pPr>
            <a:r>
              <a:t/>
            </a:r>
            <a:endParaRPr i="1"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A name space that maps each address to a unique name can be organized in two ways:</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Flat Name Space: A name in this space is a sequence of characters without structure.</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Hierarchical Name Space: Each name is made of several parts. The first part can define the nature of the organization, the second part can define the name of an organization, the third part can define departments in the organization, and so on.</a:t>
            </a:r>
            <a:endParaRPr/>
          </a:p>
        </p:txBody>
      </p:sp>
      <p:sp>
        <p:nvSpPr>
          <p:cNvPr id="127" name="Google Shape;127;p5"/>
          <p:cNvSpPr txBox="1"/>
          <p:nvPr/>
        </p:nvSpPr>
        <p:spPr>
          <a:xfrm>
            <a:off x="279255" y="208852"/>
            <a:ext cx="77574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NAME SPACE</a:t>
            </a:r>
            <a:endParaRPr b="1" sz="3200">
              <a:solidFill>
                <a:schemeClr val="dk1"/>
              </a:solidFill>
              <a:latin typeface="Times New Roman"/>
              <a:ea typeface="Times New Roman"/>
              <a:cs typeface="Times New Roman"/>
              <a:sym typeface="Times New Roman"/>
            </a:endParaRPr>
          </a:p>
        </p:txBody>
      </p:sp>
      <p:sp>
        <p:nvSpPr>
          <p:cNvPr id="128" name="Google Shape;128;p5"/>
          <p:cNvSpPr txBox="1"/>
          <p:nvPr/>
        </p:nvSpPr>
        <p:spPr>
          <a:xfrm>
            <a:off x="3448391" y="6088305"/>
            <a:ext cx="521745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Fig. 3 Hierarchical Domain Name Space</a:t>
            </a:r>
            <a:endParaRPr sz="1800">
              <a:solidFill>
                <a:schemeClr val="dk1"/>
              </a:solidFill>
              <a:latin typeface="Times New Roman"/>
              <a:ea typeface="Times New Roman"/>
              <a:cs typeface="Times New Roman"/>
              <a:sym typeface="Times New Roman"/>
            </a:endParaRPr>
          </a:p>
        </p:txBody>
      </p:sp>
      <p:pic>
        <p:nvPicPr>
          <p:cNvPr id="129" name="Google Shape;129;p5"/>
          <p:cNvPicPr preferRelativeResize="0"/>
          <p:nvPr/>
        </p:nvPicPr>
        <p:blipFill rotWithShape="1">
          <a:blip r:embed="rId3">
            <a:alphaModFix/>
          </a:blip>
          <a:srcRect b="0" l="0" r="0" t="0"/>
          <a:stretch/>
        </p:blipFill>
        <p:spPr>
          <a:xfrm>
            <a:off x="3913934" y="3520622"/>
            <a:ext cx="4391025" cy="2544002"/>
          </a:xfrm>
          <a:prstGeom prst="rect">
            <a:avLst/>
          </a:prstGeom>
          <a:noFill/>
          <a:ln>
            <a:noFill/>
          </a:ln>
        </p:spPr>
      </p:pic>
      <p:sp>
        <p:nvSpPr>
          <p:cNvPr id="130" name="Google Shape;130;p5"/>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sp>
        <p:nvSpPr>
          <p:cNvPr id="137" name="Google Shape;137;p6"/>
          <p:cNvSpPr/>
          <p:nvPr/>
        </p:nvSpPr>
        <p:spPr>
          <a:xfrm>
            <a:off x="1676280" y="914400"/>
            <a:ext cx="8761680" cy="4037040"/>
          </a:xfrm>
          <a:prstGeom prst="rect">
            <a:avLst/>
          </a:prstGeom>
          <a:noFill/>
          <a:ln>
            <a:noFill/>
          </a:ln>
        </p:spPr>
        <p:txBody>
          <a:bodyPr anchorCtr="0" anchor="ctr" bIns="45000" lIns="90000" spcFirstLastPara="1" rIns="90000" wrap="square" tIns="33100">
            <a:noAutofit/>
          </a:bodyPr>
          <a:lstStyle/>
          <a:p>
            <a:pPr indent="0" lvl="0" marL="0" marR="0" rtl="0" algn="ctr">
              <a:spcBef>
                <a:spcPts val="0"/>
              </a:spcBef>
              <a:spcAft>
                <a:spcPts val="0"/>
              </a:spcAft>
              <a:buNone/>
            </a:pPr>
            <a:r>
              <a:t/>
            </a:r>
            <a:endParaRPr sz="2000">
              <a:solidFill>
                <a:srgbClr val="000000"/>
              </a:solidFill>
              <a:latin typeface="Arial"/>
              <a:ea typeface="Arial"/>
              <a:cs typeface="Arial"/>
              <a:sym typeface="Arial"/>
            </a:endParaRPr>
          </a:p>
        </p:txBody>
      </p:sp>
      <p:sp>
        <p:nvSpPr>
          <p:cNvPr id="138" name="Google Shape;138;p6"/>
          <p:cNvSpPr txBox="1"/>
          <p:nvPr/>
        </p:nvSpPr>
        <p:spPr>
          <a:xfrm>
            <a:off x="248578" y="914400"/>
            <a:ext cx="11217708" cy="283154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Different kind of Domains:-</a:t>
            </a:r>
            <a:endParaRPr/>
          </a:p>
          <a:p>
            <a:pPr indent="-101600" lvl="0" marL="0" marR="0" rtl="0" algn="just">
              <a:spcBef>
                <a:spcPts val="0"/>
              </a:spcBef>
              <a:spcAft>
                <a:spcPts val="0"/>
              </a:spcAft>
              <a:buClr>
                <a:schemeClr val="dk1"/>
              </a:buClr>
              <a:buSzPts val="1600"/>
              <a:buFont typeface="Arial"/>
              <a:buAutoNum type="arabicPeriod"/>
            </a:pPr>
            <a:r>
              <a:rPr lang="en-US" sz="1600">
                <a:solidFill>
                  <a:schemeClr val="dk1"/>
                </a:solidFill>
                <a:latin typeface="Times New Roman"/>
                <a:ea typeface="Times New Roman"/>
                <a:cs typeface="Times New Roman"/>
                <a:sym typeface="Times New Roman"/>
              </a:rPr>
              <a:t>Generic domain: The generic domains define registered hosts according to their generic behavior. For example, .com (commercial) .edu (educational) .mil (military) .org (non profit organization) .net (similar to commercial) all these are generic domain. This section allows 14 possible labels.</a:t>
            </a:r>
            <a:endParaRPr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101600" lvl="0" marL="0" marR="0" rtl="0" algn="just">
              <a:spcBef>
                <a:spcPts val="0"/>
              </a:spcBef>
              <a:spcAft>
                <a:spcPts val="0"/>
              </a:spcAft>
              <a:buClr>
                <a:schemeClr val="dk1"/>
              </a:buClr>
              <a:buSzPts val="1600"/>
              <a:buFont typeface="Arial"/>
              <a:buAutoNum type="arabicPeriod"/>
            </a:pPr>
            <a:r>
              <a:rPr lang="en-US" sz="1600">
                <a:solidFill>
                  <a:schemeClr val="dk1"/>
                </a:solidFill>
                <a:latin typeface="Times New Roman"/>
                <a:ea typeface="Times New Roman"/>
                <a:cs typeface="Times New Roman"/>
                <a:sym typeface="Times New Roman"/>
              </a:rPr>
              <a:t>Country domain: The country domains section uses two-character country abbreviations (e.g., us (United States), .in (India)). Second labels can be organizational, or they can be more specific, national designations. The address anza.cup.ca.us can be translated to De Anza College in Cupertino, California, in the United States.</a:t>
            </a:r>
            <a:endParaRPr/>
          </a:p>
          <a:p>
            <a:pPr indent="0" lvl="0" marL="0" marR="0" rtl="0" algn="just">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101600" lvl="0" marL="0" marR="0" rtl="0" algn="just">
              <a:spcBef>
                <a:spcPts val="0"/>
              </a:spcBef>
              <a:spcAft>
                <a:spcPts val="0"/>
              </a:spcAft>
              <a:buClr>
                <a:schemeClr val="dk1"/>
              </a:buClr>
              <a:buSzPts val="1600"/>
              <a:buFont typeface="Arial"/>
              <a:buAutoNum type="arabicPeriod"/>
            </a:pPr>
            <a:r>
              <a:rPr lang="en-US" sz="1600">
                <a:solidFill>
                  <a:schemeClr val="dk1"/>
                </a:solidFill>
                <a:latin typeface="Times New Roman"/>
                <a:ea typeface="Times New Roman"/>
                <a:cs typeface="Times New Roman"/>
                <a:sym typeface="Times New Roman"/>
              </a:rPr>
              <a:t>Inverse domain: It is used to map an address to a name. This domain is used for resolving pointer or inverse query where only IP address of client is listed and DNS server map an address to a name to determine if the client is on the authorized list.</a:t>
            </a:r>
            <a:endParaRPr sz="1600">
              <a:solidFill>
                <a:schemeClr val="dk1"/>
              </a:solidFill>
              <a:latin typeface="Times New Roman"/>
              <a:ea typeface="Times New Roman"/>
              <a:cs typeface="Times New Roman"/>
              <a:sym typeface="Times New Roman"/>
            </a:endParaRPr>
          </a:p>
        </p:txBody>
      </p:sp>
      <p:sp>
        <p:nvSpPr>
          <p:cNvPr id="139" name="Google Shape;139;p6"/>
          <p:cNvSpPr txBox="1"/>
          <p:nvPr/>
        </p:nvSpPr>
        <p:spPr>
          <a:xfrm>
            <a:off x="248577" y="221068"/>
            <a:ext cx="782850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Sections of Domain Name Space</a:t>
            </a:r>
            <a:endParaRPr b="1" sz="3200">
              <a:solidFill>
                <a:schemeClr val="dk1"/>
              </a:solidFill>
              <a:latin typeface="Times New Roman"/>
              <a:ea typeface="Times New Roman"/>
              <a:cs typeface="Times New Roman"/>
              <a:sym typeface="Times New Roman"/>
            </a:endParaRPr>
          </a:p>
        </p:txBody>
      </p:sp>
      <p:pic>
        <p:nvPicPr>
          <p:cNvPr id="140" name="Google Shape;140;p6"/>
          <p:cNvPicPr preferRelativeResize="0"/>
          <p:nvPr/>
        </p:nvPicPr>
        <p:blipFill rotWithShape="1">
          <a:blip r:embed="rId3">
            <a:alphaModFix/>
          </a:blip>
          <a:srcRect b="0" l="0" r="0" t="0"/>
          <a:stretch/>
        </p:blipFill>
        <p:spPr>
          <a:xfrm>
            <a:off x="248578" y="3769444"/>
            <a:ext cx="3724268" cy="2610575"/>
          </a:xfrm>
          <a:prstGeom prst="rect">
            <a:avLst/>
          </a:prstGeom>
          <a:noFill/>
          <a:ln>
            <a:noFill/>
          </a:ln>
        </p:spPr>
      </p:pic>
      <p:pic>
        <p:nvPicPr>
          <p:cNvPr id="141" name="Google Shape;141;p6"/>
          <p:cNvPicPr preferRelativeResize="0"/>
          <p:nvPr/>
        </p:nvPicPr>
        <p:blipFill rotWithShape="1">
          <a:blip r:embed="rId4">
            <a:alphaModFix/>
          </a:blip>
          <a:srcRect b="0" l="0" r="0" t="0"/>
          <a:stretch/>
        </p:blipFill>
        <p:spPr>
          <a:xfrm>
            <a:off x="4621676" y="3745945"/>
            <a:ext cx="3057525" cy="2634074"/>
          </a:xfrm>
          <a:prstGeom prst="rect">
            <a:avLst/>
          </a:prstGeom>
          <a:noFill/>
          <a:ln>
            <a:noFill/>
          </a:ln>
        </p:spPr>
      </p:pic>
      <p:pic>
        <p:nvPicPr>
          <p:cNvPr id="142" name="Google Shape;142;p6"/>
          <p:cNvPicPr preferRelativeResize="0"/>
          <p:nvPr/>
        </p:nvPicPr>
        <p:blipFill rotWithShape="1">
          <a:blip r:embed="rId5">
            <a:alphaModFix/>
          </a:blip>
          <a:srcRect b="0" l="0" r="0" t="0"/>
          <a:stretch/>
        </p:blipFill>
        <p:spPr>
          <a:xfrm>
            <a:off x="8328032" y="3769444"/>
            <a:ext cx="2809875" cy="2610575"/>
          </a:xfrm>
          <a:prstGeom prst="rect">
            <a:avLst/>
          </a:prstGeom>
          <a:noFill/>
          <a:ln>
            <a:noFill/>
          </a:ln>
        </p:spPr>
      </p:pic>
      <p:sp>
        <p:nvSpPr>
          <p:cNvPr id="143" name="Google Shape;143;p6"/>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9" name="Shape 149"/>
        <p:cNvGrpSpPr/>
        <p:nvPr/>
      </p:nvGrpSpPr>
      <p:grpSpPr>
        <a:xfrm>
          <a:off x="0" y="0"/>
          <a:ext cx="0" cy="0"/>
          <a:chOff x="0" y="0"/>
          <a:chExt cx="0" cy="0"/>
        </a:xfrm>
      </p:grpSpPr>
      <p:sp>
        <p:nvSpPr>
          <p:cNvPr id="150" name="Google Shape;150;p7"/>
          <p:cNvSpPr/>
          <p:nvPr/>
        </p:nvSpPr>
        <p:spPr>
          <a:xfrm>
            <a:off x="1676280" y="914400"/>
            <a:ext cx="8761680" cy="4037040"/>
          </a:xfrm>
          <a:prstGeom prst="rect">
            <a:avLst/>
          </a:prstGeom>
          <a:noFill/>
          <a:ln>
            <a:noFill/>
          </a:ln>
        </p:spPr>
        <p:txBody>
          <a:bodyPr anchorCtr="0" anchor="ctr" bIns="45000" lIns="90000" spcFirstLastPara="1" rIns="90000" wrap="square" tIns="33100">
            <a:noAutofit/>
          </a:bodyPr>
          <a:lstStyle/>
          <a:p>
            <a:pPr indent="0" lvl="0" marL="0" marR="0" rtl="0" algn="ctr">
              <a:spcBef>
                <a:spcPts val="0"/>
              </a:spcBef>
              <a:spcAft>
                <a:spcPts val="0"/>
              </a:spcAft>
              <a:buNone/>
            </a:pPr>
            <a:r>
              <a:t/>
            </a:r>
            <a:endParaRPr sz="2000">
              <a:solidFill>
                <a:srgbClr val="000000"/>
              </a:solidFill>
              <a:latin typeface="Arial"/>
              <a:ea typeface="Arial"/>
              <a:cs typeface="Arial"/>
              <a:sym typeface="Arial"/>
            </a:endParaRPr>
          </a:p>
        </p:txBody>
      </p:sp>
      <p:sp>
        <p:nvSpPr>
          <p:cNvPr id="151" name="Google Shape;151;p7"/>
          <p:cNvSpPr txBox="1"/>
          <p:nvPr/>
        </p:nvSpPr>
        <p:spPr>
          <a:xfrm>
            <a:off x="753035" y="914400"/>
            <a:ext cx="10421470"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DNS server stores different types of resource records that are used to resolve names. These records contain the name, address, and type of record. Some of these record types are as follows:</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 - An end device IPv4 address</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NS - An authoritative name server</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AAAA - An end device IPv6 address (pronounced quad-A)</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MX - A mail exchange record</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DNS uses the same message format between servers, consisting of a question, answer, authority, and additional information for all types of client queries and server responses, error messages, and transfer of resource record information.</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52" name="Google Shape;152;p7"/>
          <p:cNvSpPr txBox="1"/>
          <p:nvPr/>
        </p:nvSpPr>
        <p:spPr>
          <a:xfrm>
            <a:off x="499529" y="192040"/>
            <a:ext cx="782850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DNS Message Format</a:t>
            </a:r>
            <a:endParaRPr b="1" sz="3200">
              <a:solidFill>
                <a:schemeClr val="dk1"/>
              </a:solidFill>
              <a:latin typeface="Times New Roman"/>
              <a:ea typeface="Times New Roman"/>
              <a:cs typeface="Times New Roman"/>
              <a:sym typeface="Times New Roman"/>
            </a:endParaRPr>
          </a:p>
        </p:txBody>
      </p:sp>
      <p:pic>
        <p:nvPicPr>
          <p:cNvPr id="153" name="Google Shape;153;p7"/>
          <p:cNvPicPr preferRelativeResize="0"/>
          <p:nvPr/>
        </p:nvPicPr>
        <p:blipFill rotWithShape="1">
          <a:blip r:embed="rId3">
            <a:alphaModFix/>
          </a:blip>
          <a:srcRect b="0" l="0" r="0" t="0"/>
          <a:stretch/>
        </p:blipFill>
        <p:spPr>
          <a:xfrm>
            <a:off x="2481943" y="3914307"/>
            <a:ext cx="6342743" cy="1743075"/>
          </a:xfrm>
          <a:prstGeom prst="rect">
            <a:avLst/>
          </a:prstGeom>
          <a:noFill/>
          <a:ln>
            <a:noFill/>
          </a:ln>
        </p:spPr>
      </p:pic>
      <p:sp>
        <p:nvSpPr>
          <p:cNvPr id="154" name="Google Shape;154;p7"/>
          <p:cNvSpPr txBox="1"/>
          <p:nvPr/>
        </p:nvSpPr>
        <p:spPr>
          <a:xfrm>
            <a:off x="3178629" y="5965371"/>
            <a:ext cx="458651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Fig. 4 DNS Message format</a:t>
            </a:r>
            <a:endParaRPr sz="1600">
              <a:solidFill>
                <a:schemeClr val="dk1"/>
              </a:solidFill>
              <a:latin typeface="Times New Roman"/>
              <a:ea typeface="Times New Roman"/>
              <a:cs typeface="Times New Roman"/>
              <a:sym typeface="Times New Roman"/>
            </a:endParaRPr>
          </a:p>
        </p:txBody>
      </p:sp>
      <p:sp>
        <p:nvSpPr>
          <p:cNvPr id="155" name="Google Shape;155;p7"/>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p:nvPr/>
        </p:nvSpPr>
        <p:spPr>
          <a:xfrm>
            <a:off x="1715160" y="2813726"/>
            <a:ext cx="8761680" cy="2137714"/>
          </a:xfrm>
          <a:prstGeom prst="rect">
            <a:avLst/>
          </a:prstGeom>
          <a:noFill/>
          <a:ln>
            <a:noFill/>
          </a:ln>
        </p:spPr>
        <p:txBody>
          <a:bodyPr anchorCtr="0" anchor="ctr" bIns="45000" lIns="90000" spcFirstLastPara="1" rIns="90000" wrap="square" tIns="33100">
            <a:noAutofit/>
          </a:bodyPr>
          <a:lstStyle/>
          <a:p>
            <a:pPr indent="0" lvl="0" marL="0" marR="0" rtl="0" algn="ctr">
              <a:spcBef>
                <a:spcPts val="0"/>
              </a:spcBef>
              <a:spcAft>
                <a:spcPts val="0"/>
              </a:spcAft>
              <a:buNone/>
            </a:pPr>
            <a:r>
              <a:t/>
            </a:r>
            <a:endParaRPr sz="2000">
              <a:solidFill>
                <a:srgbClr val="000000"/>
              </a:solidFill>
              <a:latin typeface="Arial"/>
              <a:ea typeface="Arial"/>
              <a:cs typeface="Arial"/>
              <a:sym typeface="Arial"/>
            </a:endParaRPr>
          </a:p>
        </p:txBody>
      </p:sp>
      <p:sp>
        <p:nvSpPr>
          <p:cNvPr id="163" name="Google Shape;163;p8"/>
          <p:cNvSpPr/>
          <p:nvPr/>
        </p:nvSpPr>
        <p:spPr>
          <a:xfrm>
            <a:off x="8077080" y="6356520"/>
            <a:ext cx="2132280" cy="363600"/>
          </a:xfrm>
          <a:prstGeom prst="rect">
            <a:avLst/>
          </a:prstGeom>
          <a:noFill/>
          <a:ln>
            <a:noFill/>
          </a:ln>
        </p:spPr>
        <p:txBody>
          <a:bodyPr anchorCtr="0" anchor="ctr" bIns="45000" lIns="90000" spcFirstLastPara="1" rIns="90000" wrap="square" tIns="45000">
            <a:noAutofit/>
          </a:bodyPr>
          <a:lstStyle/>
          <a:p>
            <a:pPr indent="0" lvl="0" marL="0" marR="0" rtl="0" algn="r">
              <a:spcBef>
                <a:spcPts val="0"/>
              </a:spcBef>
              <a:spcAft>
                <a:spcPts val="0"/>
              </a:spcAft>
              <a:buNone/>
            </a:pPr>
            <a:fld id="{00000000-1234-1234-1234-123412341234}" type="slidenum">
              <a:rPr b="1" lang="en-US" sz="1200">
                <a:solidFill>
                  <a:srgbClr val="0070C0"/>
                </a:solidFill>
                <a:latin typeface="Times New Roman"/>
                <a:ea typeface="Times New Roman"/>
                <a:cs typeface="Times New Roman"/>
                <a:sym typeface="Times New Roman"/>
              </a:rPr>
              <a:t>‹#›</a:t>
            </a:fld>
            <a:endParaRPr sz="1200">
              <a:solidFill>
                <a:srgbClr val="000000"/>
              </a:solidFill>
              <a:latin typeface="Arial"/>
              <a:ea typeface="Arial"/>
              <a:cs typeface="Arial"/>
              <a:sym typeface="Arial"/>
            </a:endParaRPr>
          </a:p>
        </p:txBody>
      </p:sp>
      <p:sp>
        <p:nvSpPr>
          <p:cNvPr id="164" name="Google Shape;164;p8"/>
          <p:cNvSpPr txBox="1"/>
          <p:nvPr/>
        </p:nvSpPr>
        <p:spPr>
          <a:xfrm>
            <a:off x="1770064" y="6356351"/>
            <a:ext cx="8734425" cy="3651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sz="1600">
              <a:solidFill>
                <a:srgbClr val="000000"/>
              </a:solidFill>
              <a:latin typeface="Arial"/>
              <a:ea typeface="Arial"/>
              <a:cs typeface="Arial"/>
              <a:sym typeface="Arial"/>
            </a:endParaRPr>
          </a:p>
        </p:txBody>
      </p:sp>
      <p:sp>
        <p:nvSpPr>
          <p:cNvPr id="165" name="Google Shape;165;p8"/>
          <p:cNvSpPr txBox="1"/>
          <p:nvPr/>
        </p:nvSpPr>
        <p:spPr>
          <a:xfrm>
            <a:off x="0" y="48781"/>
            <a:ext cx="7823201"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Domain Name to Address Resolution</a:t>
            </a:r>
            <a:endParaRPr b="1" sz="3200">
              <a:solidFill>
                <a:schemeClr val="dk1"/>
              </a:solidFill>
              <a:latin typeface="Times New Roman"/>
              <a:ea typeface="Times New Roman"/>
              <a:cs typeface="Times New Roman"/>
              <a:sym typeface="Times New Roman"/>
            </a:endParaRPr>
          </a:p>
        </p:txBody>
      </p:sp>
      <p:sp>
        <p:nvSpPr>
          <p:cNvPr id="166" name="Google Shape;166;p8"/>
          <p:cNvSpPr txBox="1"/>
          <p:nvPr/>
        </p:nvSpPr>
        <p:spPr>
          <a:xfrm>
            <a:off x="389408" y="766928"/>
            <a:ext cx="10931735" cy="344709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host requests the DNS name server to resolve the domain name. And the name server returns the IP address corresponding to that domain name to the host so that the host can future connect to that IP address. The hierarchy of Name Servers is:</a:t>
            </a:r>
            <a:endParaRPr/>
          </a:p>
          <a:p>
            <a:pPr indent="-285750" lvl="0" marL="285750" marR="0" rtl="0" algn="just">
              <a:spcBef>
                <a:spcPts val="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Root name server:</a:t>
            </a:r>
            <a:r>
              <a:rPr lang="en-US" sz="1600">
                <a:solidFill>
                  <a:schemeClr val="dk1"/>
                </a:solidFill>
                <a:latin typeface="Times New Roman"/>
                <a:ea typeface="Times New Roman"/>
                <a:cs typeface="Times New Roman"/>
                <a:sym typeface="Times New Roman"/>
              </a:rPr>
              <a:t> It is contacted by name servers that can not resolve the name. It contacts authoritative name server if name mapping is not known. It then gets the mapping and returns the IP address to the host. </a:t>
            </a:r>
            <a:endParaRPr/>
          </a:p>
          <a:p>
            <a:pPr indent="-285750" lvl="0" marL="285750" marR="0" rtl="0" algn="just">
              <a:spcBef>
                <a:spcPts val="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Top level domain (TLD) server:</a:t>
            </a:r>
            <a:r>
              <a:rPr lang="en-US" sz="1600">
                <a:solidFill>
                  <a:schemeClr val="dk1"/>
                </a:solidFill>
                <a:latin typeface="Times New Roman"/>
                <a:ea typeface="Times New Roman"/>
                <a:cs typeface="Times New Roman"/>
                <a:sym typeface="Times New Roman"/>
              </a:rPr>
              <a:t> It is responsible for com, org, edu etc and all top level country domains like uk, fr, ca, in etc. They have info about authoritative domain servers and know the names and IP addresses of each authoritative name server for the second-level domains. </a:t>
            </a:r>
            <a:endParaRPr/>
          </a:p>
          <a:p>
            <a:pPr indent="-285750" lvl="0" marL="285750" marR="0" rtl="0" algn="just">
              <a:spcBef>
                <a:spcPts val="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Authoritative name servers </a:t>
            </a:r>
            <a:r>
              <a:rPr lang="en-US" sz="1600">
                <a:solidFill>
                  <a:schemeClr val="dk1"/>
                </a:solidFill>
                <a:latin typeface="Times New Roman"/>
                <a:ea typeface="Times New Roman"/>
                <a:cs typeface="Times New Roman"/>
                <a:sym typeface="Times New Roman"/>
              </a:rPr>
              <a:t>are the organization’s DNS server, providing authoritative host name to IP mapping for organization servers. It can be maintained by an organization or service provider. In order to reach cse.dtu.in we have to ask the root DNS server, then it will point out to the top level domain server and then to authoritative domain name server which actually contains the IP address. So the authoritative domain server will return the associated IP address.</a:t>
            </a:r>
            <a:r>
              <a:rPr lang="en-US" sz="1800">
                <a:solidFill>
                  <a:schemeClr val="dk1"/>
                </a:solidFill>
                <a:latin typeface="Times New Roman"/>
                <a:ea typeface="Times New Roman"/>
                <a:cs typeface="Times New Roman"/>
                <a:sym typeface="Times New Roman"/>
              </a:rPr>
              <a:t> </a:t>
            </a:r>
            <a:endParaRPr/>
          </a:p>
        </p:txBody>
      </p:sp>
      <p:pic>
        <p:nvPicPr>
          <p:cNvPr descr="DNS_2" id="167" name="Google Shape;167;p8"/>
          <p:cNvPicPr preferRelativeResize="0"/>
          <p:nvPr/>
        </p:nvPicPr>
        <p:blipFill rotWithShape="1">
          <a:blip r:embed="rId3">
            <a:alphaModFix/>
          </a:blip>
          <a:srcRect b="0" l="11527" r="6727" t="0"/>
          <a:stretch/>
        </p:blipFill>
        <p:spPr>
          <a:xfrm>
            <a:off x="870857" y="4324943"/>
            <a:ext cx="3756724" cy="1706228"/>
          </a:xfrm>
          <a:prstGeom prst="rect">
            <a:avLst/>
          </a:prstGeom>
          <a:noFill/>
          <a:ln>
            <a:noFill/>
          </a:ln>
        </p:spPr>
      </p:pic>
      <p:pic>
        <p:nvPicPr>
          <p:cNvPr descr="https://lh7-us.googleusercontent.com/slidesz/AGV_vUecN4KgSvOsyXtWTR2uX3zugTsVEIzq0sZ_0vMF2xQBFlKVghcc1E_V2lMtwhrm7YgXxpOquJh-w8froV_nR4NwfV9KlYrPV2szg7mVChdcrIT21Ik2CA4ZSMl4C5VUvJY5FFbLCUzHPo0971G0A41VN73LqNYfPTYNjsYgfmabn3G2H6YJpv0=s2048?key=viBaTyBWZ1P8__XzKiPO8w" id="168" name="Google Shape;168;p8"/>
          <p:cNvPicPr preferRelativeResize="0"/>
          <p:nvPr/>
        </p:nvPicPr>
        <p:blipFill rotWithShape="1">
          <a:blip r:embed="rId4">
            <a:alphaModFix/>
          </a:blip>
          <a:srcRect b="17712" l="5712" r="1887" t="6896"/>
          <a:stretch/>
        </p:blipFill>
        <p:spPr>
          <a:xfrm>
            <a:off x="5953333" y="4214025"/>
            <a:ext cx="5266210" cy="2376529"/>
          </a:xfrm>
          <a:prstGeom prst="rect">
            <a:avLst/>
          </a:prstGeom>
          <a:noFill/>
          <a:ln>
            <a:noFill/>
          </a:ln>
        </p:spPr>
      </p:pic>
      <p:sp>
        <p:nvSpPr>
          <p:cNvPr id="169" name="Google Shape;169;p8"/>
          <p:cNvSpPr/>
          <p:nvPr/>
        </p:nvSpPr>
        <p:spPr>
          <a:xfrm>
            <a:off x="4920343" y="5428343"/>
            <a:ext cx="740228" cy="348343"/>
          </a:xfrm>
          <a:prstGeom prst="rightArrow">
            <a:avLst>
              <a:gd fmla="val 50000" name="adj1"/>
              <a:gd fmla="val 50000" name="adj2"/>
            </a:avLst>
          </a:prstGeom>
          <a:solidFill>
            <a:schemeClr val="dk1"/>
          </a:solid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70" name="Google Shape;170;p8"/>
          <p:cNvCxnSpPr/>
          <p:nvPr/>
        </p:nvCxnSpPr>
        <p:spPr>
          <a:xfrm flipH="1">
            <a:off x="8258629" y="4437195"/>
            <a:ext cx="14515" cy="479286"/>
          </a:xfrm>
          <a:prstGeom prst="straightConnector1">
            <a:avLst/>
          </a:prstGeom>
          <a:noFill/>
          <a:ln cap="flat" cmpd="sng" w="9525">
            <a:solidFill>
              <a:srgbClr val="FF0000"/>
            </a:solidFill>
            <a:prstDash val="solid"/>
            <a:miter lim="8000"/>
            <a:headEnd len="sm" w="sm" type="none"/>
            <a:tailEnd len="med" w="med" type="triangle"/>
          </a:ln>
        </p:spPr>
      </p:cxnSp>
      <p:cxnSp>
        <p:nvCxnSpPr>
          <p:cNvPr id="171" name="Google Shape;171;p8"/>
          <p:cNvCxnSpPr/>
          <p:nvPr/>
        </p:nvCxnSpPr>
        <p:spPr>
          <a:xfrm flipH="1">
            <a:off x="7779659" y="5038168"/>
            <a:ext cx="319315" cy="476903"/>
          </a:xfrm>
          <a:prstGeom prst="straightConnector1">
            <a:avLst/>
          </a:prstGeom>
          <a:noFill/>
          <a:ln cap="flat" cmpd="sng" w="9525">
            <a:solidFill>
              <a:srgbClr val="FF0000"/>
            </a:solidFill>
            <a:prstDash val="solid"/>
            <a:miter lim="8000"/>
            <a:headEnd len="sm" w="sm" type="none"/>
            <a:tailEnd len="med" w="med" type="triangle"/>
          </a:ln>
        </p:spPr>
      </p:cxnSp>
      <p:sp>
        <p:nvSpPr>
          <p:cNvPr id="172" name="Google Shape;172;p8"/>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
        <p:nvSpPr>
          <p:cNvPr id="173" name="Google Shape;173;p8"/>
          <p:cNvSpPr txBox="1"/>
          <p:nvPr/>
        </p:nvSpPr>
        <p:spPr>
          <a:xfrm>
            <a:off x="4334371" y="6082724"/>
            <a:ext cx="294516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Fig. 5  Address resolution</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609600" y="273600"/>
            <a:ext cx="10972320" cy="539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3200">
                <a:solidFill>
                  <a:schemeClr val="dk1"/>
                </a:solidFill>
                <a:latin typeface="Times New Roman"/>
                <a:ea typeface="Times New Roman"/>
                <a:cs typeface="Times New Roman"/>
                <a:sym typeface="Times New Roman"/>
              </a:rPr>
              <a:t>DOMAIN NAME SERVER: WORKING</a:t>
            </a:r>
            <a:endParaRPr sz="3200">
              <a:solidFill>
                <a:schemeClr val="dk1"/>
              </a:solidFill>
            </a:endParaRPr>
          </a:p>
        </p:txBody>
      </p:sp>
      <p:sp>
        <p:nvSpPr>
          <p:cNvPr id="179" name="Google Shape;179;p9"/>
          <p:cNvSpPr/>
          <p:nvPr/>
        </p:nvSpPr>
        <p:spPr>
          <a:xfrm>
            <a:off x="5257883" y="-178242"/>
            <a:ext cx="6385483" cy="8679299"/>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7900"/>
              <a:buFont typeface="Arial"/>
              <a:buNone/>
            </a:pPr>
            <a:r>
              <a:rPr b="0" i="0" lang="en-US" sz="279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descr="DNS_3" id="180" name="Google Shape;180;p9"/>
          <p:cNvPicPr preferRelativeResize="0"/>
          <p:nvPr/>
        </p:nvPicPr>
        <p:blipFill rotWithShape="1">
          <a:blip r:embed="rId3">
            <a:alphaModFix/>
          </a:blip>
          <a:srcRect b="6870" l="0" r="0" t="5687"/>
          <a:stretch/>
        </p:blipFill>
        <p:spPr>
          <a:xfrm>
            <a:off x="5529943" y="1436914"/>
            <a:ext cx="6051976" cy="4484915"/>
          </a:xfrm>
          <a:prstGeom prst="rect">
            <a:avLst/>
          </a:prstGeom>
          <a:noFill/>
          <a:ln>
            <a:noFill/>
          </a:ln>
        </p:spPr>
      </p:pic>
      <p:sp>
        <p:nvSpPr>
          <p:cNvPr id="181" name="Google Shape;181;p9"/>
          <p:cNvSpPr txBox="1"/>
          <p:nvPr/>
        </p:nvSpPr>
        <p:spPr>
          <a:xfrm>
            <a:off x="671046" y="1145219"/>
            <a:ext cx="4525392" cy="369331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client machine sends a request to the local name server, which , if does not find the address in its database, sends a request to the root name server , which in turn, will route the query to an top-level domain (TLD) or authoritative name server. </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root name server can also contain some host name to IP address mappings. The Top-level domain (TLD) server always knows who the authoritative name server is. </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So finally the IP address is returned to the local name server which in turn returns the IP address to the host. </a:t>
            </a:r>
            <a:endParaRPr sz="1800">
              <a:solidFill>
                <a:schemeClr val="dk1"/>
              </a:solidFill>
              <a:latin typeface="Times New Roman"/>
              <a:ea typeface="Times New Roman"/>
              <a:cs typeface="Times New Roman"/>
              <a:sym typeface="Times New Roman"/>
            </a:endParaRPr>
          </a:p>
        </p:txBody>
      </p:sp>
      <p:sp>
        <p:nvSpPr>
          <p:cNvPr id="182" name="Google Shape;182;p9"/>
          <p:cNvSpPr txBox="1"/>
          <p:nvPr/>
        </p:nvSpPr>
        <p:spPr>
          <a:xfrm>
            <a:off x="6926324" y="5981812"/>
            <a:ext cx="3784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a:ea typeface="Times"/>
                <a:cs typeface="Times"/>
                <a:sym typeface="Times"/>
              </a:rPr>
              <a:t>Fig. 6 Example of DNS Address</a:t>
            </a:r>
            <a:r>
              <a:rPr lang="en-US" sz="1600">
                <a:solidFill>
                  <a:schemeClr val="dk1"/>
                </a:solidFill>
                <a:latin typeface="Times"/>
                <a:ea typeface="Times"/>
                <a:cs typeface="Times"/>
                <a:sym typeface="Times"/>
              </a:rPr>
              <a:t> Resolution</a:t>
            </a:r>
            <a:endParaRPr sz="1600">
              <a:solidFill>
                <a:schemeClr val="dk1"/>
              </a:solidFill>
              <a:latin typeface="Times New Roman"/>
              <a:ea typeface="Times New Roman"/>
              <a:cs typeface="Times New Roman"/>
              <a:sym typeface="Times New Roman"/>
            </a:endParaRPr>
          </a:p>
        </p:txBody>
      </p:sp>
      <p:sp>
        <p:nvSpPr>
          <p:cNvPr id="183" name="Google Shape;183;p9"/>
          <p:cNvSpPr/>
          <p:nvPr/>
        </p:nvSpPr>
        <p:spPr>
          <a:xfrm>
            <a:off x="2990730" y="6385158"/>
            <a:ext cx="6132780" cy="306323"/>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lang="en-US" sz="1400">
                <a:solidFill>
                  <a:schemeClr val="accent1"/>
                </a:solidFill>
                <a:latin typeface="Times New Roman"/>
                <a:ea typeface="Times New Roman"/>
                <a:cs typeface="Times New Roman"/>
                <a:sym typeface="Times New Roman"/>
              </a:rPr>
              <a:t>Computer Networks </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2022-02-17T09:55:30Z</dcterms:created>
  <dc:creator>DR. GAGANPREET</dc:creator>
</cp:coreProperties>
</file>