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7" roundtripDataSignature="AMtx7mj6gWap5kCKI5lRy71x7GTpkIpZ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81" name="Google Shape;181;p1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 name="Google Shape;182;p1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90" name="Google Shape;190;p1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 name="Google Shape;191;p1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99" name="Google Shape;199;p1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p1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5: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08" name="Google Shape;208;p1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1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6: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19" name="Google Shape;219;p1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0" name="Google Shape;220;p1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7: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29" name="Google Shape;229;p1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0" name="Google Shape;230;p1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8: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39" name="Google Shape;239;p1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0" name="Google Shape;240;p1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9: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0: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57" name="Google Shape;257;p2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8" name="Google Shape;258;p2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68" name="Google Shape;268;p2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9" name="Google Shape;269;p2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2: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78" name="Google Shape;278;p2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9" name="Google Shape;279;p2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3: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9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9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97: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9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98: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9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99: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9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00: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0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01: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10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0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10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0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9" name="Google Shape;379;p10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380" name="Google Shape;380;p103: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0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8" name="Google Shape;388;p10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389" name="Google Shape;389;p104: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0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6" name="Google Shape;396;p10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397" name="Google Shape;397;p105: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0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4" name="Google Shape;404;p10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405" name="Google Shape;405;p106: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07: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10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108: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10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09: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10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10: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11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19" name="Google Shape;119;p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 name="Google Shape;120;p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111: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11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0" name="Google Shape;450;p2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30" name="Google Shape;130;p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 name="Google Shape;131;p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41" name="Google Shape;141;p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 name="Google Shape;142;p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51" name="Google Shape;151;p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p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62" name="Google Shape;162;p1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 name="Google Shape;163;p1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71" name="Google Shape;171;p1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1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8" name="Shape 28"/>
        <p:cNvGrpSpPr/>
        <p:nvPr/>
      </p:nvGrpSpPr>
      <p:grpSpPr>
        <a:xfrm>
          <a:off x="0" y="0"/>
          <a:ext cx="0" cy="0"/>
          <a:chOff x="0" y="0"/>
          <a:chExt cx="0" cy="0"/>
        </a:xfrm>
      </p:grpSpPr>
      <p:sp>
        <p:nvSpPr>
          <p:cNvPr id="29" name="Google Shape;29;p29"/>
          <p:cNvSpPr txBox="1"/>
          <p:nvPr>
            <p:ph idx="11" type="ftr"/>
          </p:nvPr>
        </p:nvSpPr>
        <p:spPr>
          <a:xfrm>
            <a:off x="457560" y="6356520"/>
            <a:ext cx="8499154"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62" name="Shape 62"/>
        <p:cNvGrpSpPr/>
        <p:nvPr/>
      </p:nvGrpSpPr>
      <p:grpSpPr>
        <a:xfrm>
          <a:off x="0" y="0"/>
          <a:ext cx="0" cy="0"/>
          <a:chOff x="0" y="0"/>
          <a:chExt cx="0" cy="0"/>
        </a:xfrm>
      </p:grpSpPr>
      <p:sp>
        <p:nvSpPr>
          <p:cNvPr id="63" name="Google Shape;63;p3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7"/>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37"/>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37"/>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37"/>
          <p:cNvSpPr txBox="1"/>
          <p:nvPr>
            <p:ph idx="11" type="ftr"/>
          </p:nvPr>
        </p:nvSpPr>
        <p:spPr>
          <a:xfrm>
            <a:off x="374573" y="6356352"/>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8" name="Shape 68"/>
        <p:cNvGrpSpPr/>
        <p:nvPr/>
      </p:nvGrpSpPr>
      <p:grpSpPr>
        <a:xfrm>
          <a:off x="0" y="0"/>
          <a:ext cx="0" cy="0"/>
          <a:chOff x="0" y="0"/>
          <a:chExt cx="0" cy="0"/>
        </a:xfrm>
      </p:grpSpPr>
      <p:sp>
        <p:nvSpPr>
          <p:cNvPr id="69" name="Google Shape;69;p3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8"/>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8"/>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38"/>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38"/>
          <p:cNvSpPr txBox="1"/>
          <p:nvPr>
            <p:ph idx="11" type="ftr"/>
          </p:nvPr>
        </p:nvSpPr>
        <p:spPr>
          <a:xfrm>
            <a:off x="374573" y="6356352"/>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74" name="Shape 74"/>
        <p:cNvGrpSpPr/>
        <p:nvPr/>
      </p:nvGrpSpPr>
      <p:grpSpPr>
        <a:xfrm>
          <a:off x="0" y="0"/>
          <a:ext cx="0" cy="0"/>
          <a:chOff x="0" y="0"/>
          <a:chExt cx="0" cy="0"/>
        </a:xfrm>
      </p:grpSpPr>
      <p:sp>
        <p:nvSpPr>
          <p:cNvPr id="75" name="Google Shape;75;p3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9"/>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9"/>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39"/>
          <p:cNvSpPr txBox="1"/>
          <p:nvPr>
            <p:ph idx="11" type="ftr"/>
          </p:nvPr>
        </p:nvSpPr>
        <p:spPr>
          <a:xfrm>
            <a:off x="374573" y="6356352"/>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9" name="Shape 79"/>
        <p:cNvGrpSpPr/>
        <p:nvPr/>
      </p:nvGrpSpPr>
      <p:grpSpPr>
        <a:xfrm>
          <a:off x="0" y="0"/>
          <a:ext cx="0" cy="0"/>
          <a:chOff x="0" y="0"/>
          <a:chExt cx="0" cy="0"/>
        </a:xfrm>
      </p:grpSpPr>
      <p:sp>
        <p:nvSpPr>
          <p:cNvPr id="80" name="Google Shape;80;p4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40"/>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4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40"/>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0"/>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40"/>
          <p:cNvSpPr txBox="1"/>
          <p:nvPr>
            <p:ph idx="11" type="ftr"/>
          </p:nvPr>
        </p:nvSpPr>
        <p:spPr>
          <a:xfrm>
            <a:off x="374573" y="6356352"/>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BLANK 2">
    <p:spTree>
      <p:nvGrpSpPr>
        <p:cNvPr id="86" name="Shape 86"/>
        <p:cNvGrpSpPr/>
        <p:nvPr/>
      </p:nvGrpSpPr>
      <p:grpSpPr>
        <a:xfrm>
          <a:off x="0" y="0"/>
          <a:ext cx="0" cy="0"/>
          <a:chOff x="0" y="0"/>
          <a:chExt cx="0" cy="0"/>
        </a:xfrm>
      </p:grpSpPr>
      <p:sp>
        <p:nvSpPr>
          <p:cNvPr id="87" name="Google Shape;87;p4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41"/>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41"/>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41"/>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41"/>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41"/>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41"/>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41"/>
          <p:cNvSpPr txBox="1"/>
          <p:nvPr>
            <p:ph idx="11" type="ftr"/>
          </p:nvPr>
        </p:nvSpPr>
        <p:spPr>
          <a:xfrm>
            <a:off x="374573" y="6356352"/>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0" name="Shape 30"/>
        <p:cNvGrpSpPr/>
        <p:nvPr/>
      </p:nvGrpSpPr>
      <p:grpSpPr>
        <a:xfrm>
          <a:off x="0" y="0"/>
          <a:ext cx="0" cy="0"/>
          <a:chOff x="0" y="0"/>
          <a:chExt cx="0" cy="0"/>
        </a:xfrm>
      </p:grpSpPr>
      <p:sp>
        <p:nvSpPr>
          <p:cNvPr id="31" name="Google Shape;31;p3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11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6" name="Shape 36"/>
        <p:cNvGrpSpPr/>
        <p:nvPr/>
      </p:nvGrpSpPr>
      <p:grpSpPr>
        <a:xfrm>
          <a:off x="0" y="0"/>
          <a:ext cx="0" cy="0"/>
          <a:chOff x="0" y="0"/>
          <a:chExt cx="0" cy="0"/>
        </a:xfrm>
      </p:grpSpPr>
      <p:sp>
        <p:nvSpPr>
          <p:cNvPr id="37" name="Google Shape;37;p3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39" name="Google Shape;39;p33"/>
          <p:cNvSpPr txBox="1"/>
          <p:nvPr>
            <p:ph idx="11" type="ftr"/>
          </p:nvPr>
        </p:nvSpPr>
        <p:spPr>
          <a:xfrm>
            <a:off x="457200" y="6356520"/>
            <a:ext cx="8229239"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13"/>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2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3"/>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Autofit/>
          </a:bodyPr>
          <a:lstStyle>
            <a:lvl1pPr indent="-330200" lvl="0" marL="457200" algn="l">
              <a:lnSpc>
                <a:spcPct val="90000"/>
              </a:lnSpc>
              <a:spcBef>
                <a:spcPts val="1000"/>
              </a:spcBef>
              <a:spcAft>
                <a:spcPts val="0"/>
              </a:spcAft>
              <a:buSzPts val="1600"/>
              <a:buChar char="•"/>
              <a:defRPr/>
            </a:lvl1pPr>
            <a:lvl2pPr indent="-317500" lvl="1" marL="914400" algn="l">
              <a:lnSpc>
                <a:spcPct val="90000"/>
              </a:lnSpc>
              <a:spcBef>
                <a:spcPts val="500"/>
              </a:spcBef>
              <a:spcAft>
                <a:spcPts val="0"/>
              </a:spcAft>
              <a:buSzPts val="1400"/>
              <a:buChar char="•"/>
              <a:defRPr/>
            </a:lvl2pPr>
            <a:lvl3pPr indent="-355600" lvl="2" marL="1371600" algn="l">
              <a:lnSpc>
                <a:spcPct val="90000"/>
              </a:lnSpc>
              <a:spcBef>
                <a:spcPts val="500"/>
              </a:spcBef>
              <a:spcAft>
                <a:spcPts val="0"/>
              </a:spcAft>
              <a:buSzPts val="2000"/>
              <a:buChar char="•"/>
              <a:defRPr/>
            </a:lvl3pPr>
            <a:lvl4pPr indent="-304800" lvl="3" marL="1828800" algn="l">
              <a:lnSpc>
                <a:spcPct val="90000"/>
              </a:lnSpc>
              <a:spcBef>
                <a:spcPts val="500"/>
              </a:spcBef>
              <a:spcAft>
                <a:spcPts val="0"/>
              </a:spcAft>
              <a:buSzPts val="1200"/>
              <a:buChar char="•"/>
              <a:defRPr/>
            </a:lvl4pPr>
            <a:lvl5pPr indent="-292100" lvl="4" marL="2286000" algn="l">
              <a:lnSpc>
                <a:spcPct val="90000"/>
              </a:lnSpc>
              <a:spcBef>
                <a:spcPts val="500"/>
              </a:spcBef>
              <a:spcAft>
                <a:spcPts val="0"/>
              </a:spcAft>
              <a:buSzPts val="10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43" name="Google Shape;43;p113"/>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Autofit/>
          </a:bodyPr>
          <a:lstStyle>
            <a:lvl1pPr indent="-330200" lvl="0" marL="457200" algn="l">
              <a:lnSpc>
                <a:spcPct val="90000"/>
              </a:lnSpc>
              <a:spcBef>
                <a:spcPts val="1000"/>
              </a:spcBef>
              <a:spcAft>
                <a:spcPts val="0"/>
              </a:spcAft>
              <a:buSzPts val="1600"/>
              <a:buChar char="•"/>
              <a:defRPr/>
            </a:lvl1pPr>
            <a:lvl2pPr indent="-317500" lvl="1" marL="914400" algn="l">
              <a:lnSpc>
                <a:spcPct val="90000"/>
              </a:lnSpc>
              <a:spcBef>
                <a:spcPts val="500"/>
              </a:spcBef>
              <a:spcAft>
                <a:spcPts val="0"/>
              </a:spcAft>
              <a:buSzPts val="1400"/>
              <a:buChar char="•"/>
              <a:defRPr/>
            </a:lvl2pPr>
            <a:lvl3pPr indent="-355600" lvl="2" marL="1371600" algn="l">
              <a:lnSpc>
                <a:spcPct val="90000"/>
              </a:lnSpc>
              <a:spcBef>
                <a:spcPts val="500"/>
              </a:spcBef>
              <a:spcAft>
                <a:spcPts val="0"/>
              </a:spcAft>
              <a:buSzPts val="2000"/>
              <a:buChar char="•"/>
              <a:defRPr/>
            </a:lvl3pPr>
            <a:lvl4pPr indent="-304800" lvl="3" marL="1828800" algn="l">
              <a:lnSpc>
                <a:spcPct val="90000"/>
              </a:lnSpc>
              <a:spcBef>
                <a:spcPts val="500"/>
              </a:spcBef>
              <a:spcAft>
                <a:spcPts val="0"/>
              </a:spcAft>
              <a:buSzPts val="1200"/>
              <a:buChar char="•"/>
              <a:defRPr/>
            </a:lvl4pPr>
            <a:lvl5pPr indent="-292100" lvl="4" marL="2286000" algn="l">
              <a:lnSpc>
                <a:spcPct val="90000"/>
              </a:lnSpc>
              <a:spcBef>
                <a:spcPts val="500"/>
              </a:spcBef>
              <a:spcAft>
                <a:spcPts val="0"/>
              </a:spcAft>
              <a:buSzPts val="10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44" name="Google Shape;44;p113"/>
          <p:cNvSpPr txBox="1"/>
          <p:nvPr>
            <p:ph idx="10" type="dt"/>
          </p:nvPr>
        </p:nvSpPr>
        <p:spPr>
          <a:xfrm>
            <a:off x="6096000" y="6248400"/>
            <a:ext cx="26670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5" name="Google Shape;45;p11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46" name="Google Shape;46;p113"/>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7" name="Shape 47"/>
        <p:cNvGrpSpPr/>
        <p:nvPr/>
      </p:nvGrpSpPr>
      <p:grpSpPr>
        <a:xfrm>
          <a:off x="0" y="0"/>
          <a:ext cx="0" cy="0"/>
          <a:chOff x="0" y="0"/>
          <a:chExt cx="0" cy="0"/>
        </a:xfrm>
      </p:grpSpPr>
      <p:sp>
        <p:nvSpPr>
          <p:cNvPr id="48" name="Google Shape;48;p32"/>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2"/>
          <p:cNvSpPr txBox="1"/>
          <p:nvPr>
            <p:ph idx="11" type="ftr"/>
          </p:nvPr>
        </p:nvSpPr>
        <p:spPr>
          <a:xfrm>
            <a:off x="374573" y="6356352"/>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3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4"/>
          <p:cNvSpPr txBox="1"/>
          <p:nvPr>
            <p:ph idx="11" type="ftr"/>
          </p:nvPr>
        </p:nvSpPr>
        <p:spPr>
          <a:xfrm>
            <a:off x="352541" y="6356520"/>
            <a:ext cx="8361802"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p:cSld name="Centered Text">
    <p:spTree>
      <p:nvGrpSpPr>
        <p:cNvPr id="53" name="Shape 53"/>
        <p:cNvGrpSpPr/>
        <p:nvPr/>
      </p:nvGrpSpPr>
      <p:grpSpPr>
        <a:xfrm>
          <a:off x="0" y="0"/>
          <a:ext cx="0" cy="0"/>
          <a:chOff x="0" y="0"/>
          <a:chExt cx="0" cy="0"/>
        </a:xfrm>
      </p:grpSpPr>
      <p:sp>
        <p:nvSpPr>
          <p:cNvPr id="54" name="Google Shape;54;p35"/>
          <p:cNvSpPr txBox="1"/>
          <p:nvPr>
            <p:ph idx="1" type="subTitle"/>
          </p:nvPr>
        </p:nvSpPr>
        <p:spPr>
          <a:xfrm>
            <a:off x="0" y="0"/>
            <a:ext cx="5486040" cy="4238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55" name="Google Shape;55;p35"/>
          <p:cNvSpPr txBox="1"/>
          <p:nvPr>
            <p:ph idx="11" type="ftr"/>
          </p:nvPr>
        </p:nvSpPr>
        <p:spPr>
          <a:xfrm>
            <a:off x="374573" y="6356352"/>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56" name="Shape 56"/>
        <p:cNvGrpSpPr/>
        <p:nvPr/>
      </p:nvGrpSpPr>
      <p:grpSpPr>
        <a:xfrm>
          <a:off x="0" y="0"/>
          <a:ext cx="0" cy="0"/>
          <a:chOff x="0" y="0"/>
          <a:chExt cx="0" cy="0"/>
        </a:xfrm>
      </p:grpSpPr>
      <p:sp>
        <p:nvSpPr>
          <p:cNvPr id="57" name="Google Shape;57;p3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6"/>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6"/>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36"/>
          <p:cNvSpPr txBox="1"/>
          <p:nvPr>
            <p:ph idx="11" type="ftr"/>
          </p:nvPr>
        </p:nvSpPr>
        <p:spPr>
          <a:xfrm>
            <a:off x="374573" y="6356352"/>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3.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8"/>
          <p:cNvSpPr/>
          <p:nvPr/>
        </p:nvSpPr>
        <p:spPr>
          <a:xfrm flipH="1" rot="10800000">
            <a:off x="0" y="6704640"/>
            <a:ext cx="9143640" cy="19764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2" name="Google Shape;1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pic>
        <p:nvPicPr>
          <p:cNvPr descr="LOGO.gif" id="13" name="Google Shape;13;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6" name="Google Shape;16;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18" name="Google Shape;18;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pic>
        <p:nvPicPr>
          <p:cNvPr descr="LOGO.gif" id="19" name="Google Shape;19;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22" name="Google Shape;2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24" name="Google Shape;24;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sp>
        <p:nvSpPr>
          <p:cNvPr id="25" name="Google Shape;25;p28"/>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28"/>
          <p:cNvSpPr txBox="1"/>
          <p:nvPr>
            <p:ph idx="1" type="body"/>
          </p:nvPr>
        </p:nvSpPr>
        <p:spPr>
          <a:xfrm>
            <a:off x="457200" y="1371600"/>
            <a:ext cx="8229240" cy="452556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292100" lvl="4" marL="2286000" marR="0" rtl="0" algn="l">
              <a:lnSpc>
                <a:spcPct val="90000"/>
              </a:lnSpc>
              <a:spcBef>
                <a:spcPts val="5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28"/>
          <p:cNvSpPr txBox="1"/>
          <p:nvPr>
            <p:ph idx="11" type="ftr"/>
          </p:nvPr>
        </p:nvSpPr>
        <p:spPr>
          <a:xfrm>
            <a:off x="374573" y="6356352"/>
            <a:ext cx="8482988"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txBox="1"/>
          <p:nvPr/>
        </p:nvSpPr>
        <p:spPr>
          <a:xfrm>
            <a:off x="1116219" y="1220417"/>
            <a:ext cx="6663900" cy="3305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None/>
            </a:pPr>
            <a:r>
              <a:rPr b="1" i="0" lang="en-US" sz="3600" u="none" cap="none" strike="noStrike">
                <a:solidFill>
                  <a:schemeClr val="dk1"/>
                </a:solidFill>
                <a:latin typeface="Times New Roman"/>
                <a:ea typeface="Times New Roman"/>
                <a:cs typeface="Times New Roman"/>
                <a:sym typeface="Times New Roman"/>
              </a:rPr>
              <a:t>FTP, WWW, HTTP</a:t>
            </a:r>
            <a:endParaRPr/>
          </a:p>
          <a:p>
            <a:pPr indent="0" lvl="0" marL="0" marR="0" rtl="0" algn="ctr">
              <a:lnSpc>
                <a:spcPct val="100000"/>
              </a:lnSpc>
              <a:spcBef>
                <a:spcPts val="400"/>
              </a:spcBef>
              <a:spcAft>
                <a:spcPts val="0"/>
              </a:spcAft>
              <a:buNone/>
            </a:pPr>
            <a:r>
              <a:rPr b="1" i="0" lang="en-US" sz="3600" u="none" cap="none" strike="noStrike">
                <a:solidFill>
                  <a:srgbClr val="0070C0"/>
                </a:solidFill>
                <a:latin typeface="Times New Roman"/>
                <a:ea typeface="Times New Roman"/>
                <a:cs typeface="Times New Roman"/>
                <a:sym typeface="Times New Roman"/>
              </a:rPr>
              <a:t>Lecture 59</a:t>
            </a:r>
            <a:endParaRPr/>
          </a:p>
          <a:p>
            <a:pPr indent="0" lvl="0" marL="0" marR="0" rtl="0" algn="ctr">
              <a:lnSpc>
                <a:spcPct val="100000"/>
              </a:lnSpc>
              <a:spcBef>
                <a:spcPts val="400"/>
              </a:spcBef>
              <a:spcAft>
                <a:spcPts val="0"/>
              </a:spcAft>
              <a:buNone/>
            </a:pPr>
            <a:r>
              <a:rPr b="1" i="0" lang="en-US" sz="3600" u="none" cap="none" strike="noStrike">
                <a:solidFill>
                  <a:srgbClr val="0070C0"/>
                </a:solidFill>
                <a:latin typeface="Times New Roman"/>
                <a:ea typeface="Times New Roman"/>
                <a:cs typeface="Times New Roman"/>
                <a:sym typeface="Times New Roman"/>
              </a:rPr>
              <a:t>Prepared by </a:t>
            </a:r>
            <a:endParaRPr/>
          </a:p>
          <a:p>
            <a:pPr indent="0" lvl="0" marL="0" marR="0" rtl="0" algn="ctr">
              <a:lnSpc>
                <a:spcPct val="100000"/>
              </a:lnSpc>
              <a:spcBef>
                <a:spcPts val="400"/>
              </a:spcBef>
              <a:spcAft>
                <a:spcPts val="0"/>
              </a:spcAft>
              <a:buNone/>
            </a:pPr>
            <a:r>
              <a:rPr b="1" i="0" lang="en-US" sz="3600" u="none" cap="none" strike="noStrike">
                <a:solidFill>
                  <a:srgbClr val="0070C0"/>
                </a:solidFill>
                <a:latin typeface="Times New Roman"/>
                <a:ea typeface="Times New Roman"/>
                <a:cs typeface="Times New Roman"/>
                <a:sym typeface="Times New Roman"/>
              </a:rPr>
              <a:t>Dr. Mankirat Kaur</a:t>
            </a:r>
            <a:endParaRPr b="0" i="0" sz="36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None/>
            </a:pPr>
            <a:r>
              <a:t/>
            </a:r>
            <a:endParaRPr b="1" i="0" sz="3600" u="none" cap="none" strike="noStrike">
              <a:solidFill>
                <a:schemeClr val="dk1"/>
              </a:solidFill>
              <a:latin typeface="Times New Roman"/>
              <a:ea typeface="Times New Roman"/>
              <a:cs typeface="Times New Roman"/>
              <a:sym typeface="Times New Roman"/>
            </a:endParaRPr>
          </a:p>
          <a:p>
            <a:pPr indent="0" lvl="0" marL="0" rtl="0" algn="ctr">
              <a:spcBef>
                <a:spcPts val="400"/>
              </a:spcBef>
              <a:spcAft>
                <a:spcPts val="0"/>
              </a:spcAft>
              <a:buNone/>
            </a:pPr>
            <a:r>
              <a:rPr b="1" lang="en-US" sz="2300">
                <a:latin typeface="Times New Roman"/>
                <a:ea typeface="Times New Roman"/>
                <a:cs typeface="Times New Roman"/>
                <a:sym typeface="Times New Roman"/>
              </a:rPr>
              <a:t>Department of Computer Science and Engineering, </a:t>
            </a:r>
            <a:endParaRPr b="1" sz="1700"/>
          </a:p>
          <a:p>
            <a:pPr indent="0" lvl="0" marL="0" rtl="0" algn="ctr">
              <a:spcBef>
                <a:spcPts val="400"/>
              </a:spcBef>
              <a:spcAft>
                <a:spcPts val="0"/>
              </a:spcAft>
              <a:buNone/>
            </a:pPr>
            <a:r>
              <a:rPr b="1" lang="en-US" sz="2300">
                <a:latin typeface="Times New Roman"/>
                <a:ea typeface="Times New Roman"/>
                <a:cs typeface="Times New Roman"/>
                <a:sym typeface="Times New Roman"/>
              </a:rPr>
              <a:t>Chitkara University, Punjab</a:t>
            </a:r>
            <a:endParaRPr b="1" sz="1700"/>
          </a:p>
          <a:p>
            <a:pPr indent="0" lvl="0" marL="0" marR="0" rtl="0" algn="ctr">
              <a:lnSpc>
                <a:spcPct val="100000"/>
              </a:lnSpc>
              <a:spcBef>
                <a:spcPts val="400"/>
              </a:spcBef>
              <a:spcAft>
                <a:spcPts val="0"/>
              </a:spcAft>
              <a:buNone/>
            </a:pPr>
            <a:r>
              <a:t/>
            </a:r>
            <a:endParaRPr b="1" sz="3600">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50000"/>
              </a:lnSpc>
              <a:spcBef>
                <a:spcPts val="400"/>
              </a:spcBef>
              <a:spcAft>
                <a:spcPts val="0"/>
              </a:spcAft>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None/>
            </a:pPr>
            <a:r>
              <a:t/>
            </a:r>
            <a:endParaRPr b="0" i="0" sz="2000" u="none" cap="none" strike="noStrike">
              <a:solidFill>
                <a:srgbClr val="000000"/>
              </a:solidFill>
              <a:latin typeface="Calibri"/>
              <a:ea typeface="Calibri"/>
              <a:cs typeface="Calibri"/>
              <a:sym typeface="Calibri"/>
            </a:endParaRPr>
          </a:p>
        </p:txBody>
      </p:sp>
      <p:sp>
        <p:nvSpPr>
          <p:cNvPr id="100" name="Google Shape;100;p1"/>
          <p:cNvSpPr txBox="1"/>
          <p:nvPr>
            <p:ph idx="11" type="ftr"/>
          </p:nvPr>
        </p:nvSpPr>
        <p:spPr>
          <a:xfrm>
            <a:off x="457560" y="6356520"/>
            <a:ext cx="8499154"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a:t>
            </a:r>
            <a:endParaRPr/>
          </a:p>
        </p:txBody>
      </p:sp>
      <p:sp>
        <p:nvSpPr>
          <p:cNvPr id="101" name="Google Shape;101;p1"/>
          <p:cNvSpPr txBox="1"/>
          <p:nvPr/>
        </p:nvSpPr>
        <p:spPr>
          <a:xfrm>
            <a:off x="1324550" y="1089350"/>
            <a:ext cx="6648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200">
                <a:solidFill>
                  <a:srgbClr val="000000"/>
                </a:solidFill>
                <a:latin typeface="Times New Roman"/>
                <a:ea typeface="Times New Roman"/>
                <a:cs typeface="Times New Roman"/>
                <a:sym typeface="Times New Roman"/>
              </a:rPr>
              <a:t>Computer Networks _22CS008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2"/>
          <p:cNvSpPr txBox="1"/>
          <p:nvPr/>
        </p:nvSpPr>
        <p:spPr>
          <a:xfrm>
            <a:off x="0" y="222184"/>
            <a:ext cx="654377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a:ea typeface="Times"/>
                <a:cs typeface="Times"/>
                <a:sym typeface="Times"/>
              </a:rPr>
              <a:t>   File Type used in Data Connection</a:t>
            </a:r>
            <a:endParaRPr/>
          </a:p>
        </p:txBody>
      </p:sp>
      <p:sp>
        <p:nvSpPr>
          <p:cNvPr id="185" name="Google Shape;185;p12"/>
          <p:cNvSpPr txBox="1"/>
          <p:nvPr/>
        </p:nvSpPr>
        <p:spPr>
          <a:xfrm>
            <a:off x="8229600" y="6400802"/>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86" name="Google Shape;186;p12"/>
          <p:cNvSpPr/>
          <p:nvPr/>
        </p:nvSpPr>
        <p:spPr>
          <a:xfrm>
            <a:off x="304800" y="1344973"/>
            <a:ext cx="8229600" cy="2585323"/>
          </a:xfrm>
          <a:prstGeom prst="rect">
            <a:avLst/>
          </a:prstGeom>
          <a:noFill/>
          <a:ln>
            <a:noFill/>
          </a:ln>
        </p:spPr>
        <p:txBody>
          <a:bodyPr anchorCtr="0" anchor="ctr"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Times"/>
                <a:ea typeface="Times"/>
                <a:cs typeface="Times"/>
                <a:sym typeface="Times"/>
              </a:rPr>
              <a:t>ASCII: </a:t>
            </a:r>
            <a:r>
              <a:rPr b="0" i="0" lang="en-US" sz="1800" u="none" cap="none" strike="noStrike">
                <a:solidFill>
                  <a:srgbClr val="000000"/>
                </a:solidFill>
                <a:latin typeface="Times"/>
                <a:ea typeface="Times"/>
                <a:cs typeface="Times"/>
                <a:sym typeface="Times"/>
              </a:rPr>
              <a:t>The ASCII file is the default format for transferring text files. Each character is encoded using 7-bit ASCII. The sender transforms the file from its own representation into ASCII characters, and the receiver transforms the ASCII characters to its own representation.   </a:t>
            </a:r>
            <a:endParaRPr/>
          </a:p>
          <a:p>
            <a:pPr indent="-285750" lvl="0" marL="285750" marR="0" rtl="0" algn="just">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Times"/>
                <a:ea typeface="Times"/>
                <a:cs typeface="Times"/>
                <a:sym typeface="Times"/>
              </a:rPr>
              <a:t>EBCDIC: </a:t>
            </a:r>
            <a:r>
              <a:rPr b="0" i="0" lang="en-US" sz="1800" u="none" cap="none" strike="noStrike">
                <a:solidFill>
                  <a:srgbClr val="000000"/>
                </a:solidFill>
                <a:latin typeface="Times"/>
                <a:ea typeface="Times"/>
                <a:cs typeface="Times"/>
                <a:sym typeface="Times"/>
              </a:rPr>
              <a:t>If one or both ends of the connection use EBCDIC encoding (the file format used by IBM), the file can be transferred using EBCDIC encoding. </a:t>
            </a:r>
            <a:endParaRPr/>
          </a:p>
          <a:p>
            <a:pPr indent="-285750" lvl="0" marL="285750" marR="0" rtl="0" algn="just">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Times"/>
                <a:ea typeface="Times"/>
                <a:cs typeface="Times"/>
                <a:sym typeface="Times"/>
              </a:rPr>
              <a:t>Image: </a:t>
            </a:r>
            <a:r>
              <a:rPr b="0" i="0" lang="en-US" sz="1800" u="none" cap="none" strike="noStrike">
                <a:solidFill>
                  <a:srgbClr val="000000"/>
                </a:solidFill>
                <a:latin typeface="Times"/>
                <a:ea typeface="Times"/>
                <a:cs typeface="Times"/>
                <a:sym typeface="Times"/>
              </a:rPr>
              <a:t>The image file is the default format for transferring binary files. The file is sent as continuous streams of bits without any interpretation or encoding. This is mostly used to transfer binary files such as compiled programs.</a:t>
            </a:r>
            <a:endParaRPr/>
          </a:p>
        </p:txBody>
      </p:sp>
      <p:pic>
        <p:nvPicPr>
          <p:cNvPr id="187" name="Google Shape;187;p12"/>
          <p:cNvPicPr preferRelativeResize="0"/>
          <p:nvPr/>
        </p:nvPicPr>
        <p:blipFill rotWithShape="1">
          <a:blip r:embed="rId3">
            <a:alphaModFix/>
          </a:blip>
          <a:srcRect b="0" l="0" r="0" t="0"/>
          <a:stretch/>
        </p:blipFill>
        <p:spPr>
          <a:xfrm>
            <a:off x="1697044" y="6400802"/>
            <a:ext cx="5419814" cy="36579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nvSpPr>
        <p:spPr>
          <a:xfrm>
            <a:off x="0" y="285066"/>
            <a:ext cx="312457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a:ea typeface="Times"/>
                <a:cs typeface="Times"/>
                <a:sym typeface="Times"/>
              </a:rPr>
              <a:t>   Data Structure</a:t>
            </a:r>
            <a:endParaRPr/>
          </a:p>
        </p:txBody>
      </p:sp>
      <p:sp>
        <p:nvSpPr>
          <p:cNvPr id="194" name="Google Shape;194;p13"/>
          <p:cNvSpPr txBox="1"/>
          <p:nvPr/>
        </p:nvSpPr>
        <p:spPr>
          <a:xfrm>
            <a:off x="8229600" y="6400802"/>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95" name="Google Shape;195;p13"/>
          <p:cNvSpPr/>
          <p:nvPr/>
        </p:nvSpPr>
        <p:spPr>
          <a:xfrm>
            <a:off x="435992" y="2065661"/>
            <a:ext cx="8229600" cy="3139321"/>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Times"/>
                <a:ea typeface="Times"/>
                <a:cs typeface="Times"/>
                <a:sym typeface="Times"/>
              </a:rPr>
              <a:t>FTP can transfer a file across the data connection by using one of the following interpretations about the structure of the data: file structure, record structure, and page structure. These are described as follows:</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a:ea typeface="Times"/>
              <a:cs typeface="Times"/>
              <a:sym typeface="Times"/>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a:ea typeface="Times"/>
                <a:cs typeface="Times"/>
                <a:sym typeface="Times"/>
              </a:rPr>
              <a:t>File Structure: the file is a continuous stream of bytes</a:t>
            </a:r>
            <a:endParaRPr/>
          </a:p>
          <a:p>
            <a:pPr indent="-171450" lvl="0" marL="28575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a:ea typeface="Times"/>
              <a:cs typeface="Times"/>
              <a:sym typeface="Times"/>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a:ea typeface="Times"/>
                <a:cs typeface="Times"/>
                <a:sym typeface="Times"/>
              </a:rPr>
              <a:t>Record Structure: the file is divided into records. This can be used only with text files.</a:t>
            </a:r>
            <a:endParaRPr/>
          </a:p>
          <a:p>
            <a:pPr indent="-171450" lvl="0" marL="28575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a:ea typeface="Times"/>
              <a:cs typeface="Times"/>
              <a:sym typeface="Times"/>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a:ea typeface="Times"/>
                <a:cs typeface="Times"/>
                <a:sym typeface="Times"/>
              </a:rPr>
              <a:t>Page Structure: the file is divided into pages, with each page having a page number</a:t>
            </a:r>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a:ea typeface="Times"/>
                <a:cs typeface="Times"/>
                <a:sym typeface="Times"/>
              </a:rPr>
              <a:t>and a page header. The pages can be stored and accessed randomly or sequentially.</a:t>
            </a:r>
            <a:endParaRPr b="0" i="0" sz="1800" u="none" cap="none" strike="noStrike">
              <a:solidFill>
                <a:srgbClr val="000000"/>
              </a:solidFill>
              <a:latin typeface="Times"/>
              <a:ea typeface="Times"/>
              <a:cs typeface="Times"/>
              <a:sym typeface="Times"/>
            </a:endParaRPr>
          </a:p>
        </p:txBody>
      </p:sp>
      <p:pic>
        <p:nvPicPr>
          <p:cNvPr id="196" name="Google Shape;196;p13"/>
          <p:cNvPicPr preferRelativeResize="0"/>
          <p:nvPr/>
        </p:nvPicPr>
        <p:blipFill rotWithShape="1">
          <a:blip r:embed="rId3">
            <a:alphaModFix/>
          </a:blip>
          <a:srcRect b="0" l="0" r="0" t="0"/>
          <a:stretch/>
        </p:blipFill>
        <p:spPr>
          <a:xfrm>
            <a:off x="1697044" y="6400802"/>
            <a:ext cx="5419814" cy="3657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4"/>
          <p:cNvSpPr txBox="1"/>
          <p:nvPr/>
        </p:nvSpPr>
        <p:spPr>
          <a:xfrm>
            <a:off x="435992" y="236471"/>
            <a:ext cx="397095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a:ea typeface="Times"/>
                <a:cs typeface="Times"/>
                <a:sym typeface="Times"/>
              </a:rPr>
              <a:t>   Transmission Mode</a:t>
            </a:r>
            <a:endParaRPr/>
          </a:p>
        </p:txBody>
      </p:sp>
      <p:sp>
        <p:nvSpPr>
          <p:cNvPr id="203" name="Google Shape;203;p14"/>
          <p:cNvSpPr txBox="1"/>
          <p:nvPr/>
        </p:nvSpPr>
        <p:spPr>
          <a:xfrm>
            <a:off x="8229600" y="6400802"/>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04" name="Google Shape;204;p14"/>
          <p:cNvSpPr/>
          <p:nvPr/>
        </p:nvSpPr>
        <p:spPr>
          <a:xfrm>
            <a:off x="292151" y="1688648"/>
            <a:ext cx="8229600" cy="3693319"/>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Times"/>
                <a:ea typeface="Times"/>
                <a:cs typeface="Times"/>
                <a:sym typeface="Times"/>
              </a:rPr>
              <a:t>FTP can transfer a file across the data connection by using one of the following three transmission modes: stream mode, block mode, and compressed mode.</a:t>
            </a:r>
            <a:endParaRPr b="0" i="0" sz="1800" u="none" cap="none" strike="noStrike">
              <a:solidFill>
                <a:srgbClr val="000000"/>
              </a:solidFill>
              <a:latin typeface="Times"/>
              <a:ea typeface="Times"/>
              <a:cs typeface="Times"/>
              <a:sym typeface="Times"/>
            </a:endParaRPr>
          </a:p>
          <a:p>
            <a:pPr indent="-285750" lvl="0" marL="285750" marR="0" rtl="0" algn="just">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Times"/>
                <a:ea typeface="Times"/>
                <a:cs typeface="Times"/>
                <a:sym typeface="Times"/>
              </a:rPr>
              <a:t>Stream mode: </a:t>
            </a:r>
            <a:r>
              <a:rPr b="0" i="0" lang="en-US" sz="1800" u="none" cap="none" strike="noStrike">
                <a:solidFill>
                  <a:srgbClr val="000000"/>
                </a:solidFill>
                <a:latin typeface="Times"/>
                <a:ea typeface="Times"/>
                <a:cs typeface="Times"/>
                <a:sym typeface="Times"/>
              </a:rPr>
              <a:t>Data are delivered from FTP to TCP as a continuous stream of bytes. TCP is responsible for chopping data into segments of appropriate size. If the data are simply a stream of bytes (file structure), no end-of-file is needed. End-of-file in this case is the closing of the data connection by the sender.</a:t>
            </a:r>
            <a:endParaRPr b="0" i="0" sz="1800" u="none" cap="none" strike="noStrike">
              <a:solidFill>
                <a:srgbClr val="000000"/>
              </a:solidFill>
              <a:latin typeface="Times"/>
              <a:ea typeface="Times"/>
              <a:cs typeface="Times"/>
              <a:sym typeface="Times"/>
            </a:endParaRPr>
          </a:p>
          <a:p>
            <a:pPr indent="-285750" lvl="0" marL="285750" marR="0" rtl="0" algn="just">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Times"/>
                <a:ea typeface="Times"/>
                <a:cs typeface="Times"/>
                <a:sym typeface="Times"/>
              </a:rPr>
              <a:t>Block mode: </a:t>
            </a:r>
            <a:r>
              <a:rPr b="0" i="0" lang="en-US" sz="1800" u="none" cap="none" strike="noStrike">
                <a:solidFill>
                  <a:srgbClr val="000000"/>
                </a:solidFill>
                <a:latin typeface="Times"/>
                <a:ea typeface="Times"/>
                <a:cs typeface="Times"/>
                <a:sym typeface="Times"/>
              </a:rPr>
              <a:t>data can be delivered from FTP to TCP in blocks. In this case, each block is preceded by a 3-byte header. The first byte is called the block descriptor; the next 2 bytes define the size of the block in bytes.</a:t>
            </a:r>
            <a:endParaRPr b="0" i="0" sz="1800" u="none" cap="none" strike="noStrike">
              <a:solidFill>
                <a:srgbClr val="000000"/>
              </a:solidFill>
              <a:latin typeface="Times"/>
              <a:ea typeface="Times"/>
              <a:cs typeface="Times"/>
              <a:sym typeface="Times"/>
            </a:endParaRPr>
          </a:p>
          <a:p>
            <a:pPr indent="-285750" lvl="0" marL="285750" marR="0" rtl="0" algn="just">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Times"/>
                <a:ea typeface="Times"/>
                <a:cs typeface="Times"/>
                <a:sym typeface="Times"/>
              </a:rPr>
              <a:t>Compressed mode: </a:t>
            </a:r>
            <a:r>
              <a:rPr b="0" i="0" lang="en-US" sz="1800" u="none" cap="none" strike="noStrike">
                <a:solidFill>
                  <a:srgbClr val="000000"/>
                </a:solidFill>
                <a:latin typeface="Times"/>
                <a:ea typeface="Times"/>
                <a:cs typeface="Times"/>
                <a:sym typeface="Times"/>
              </a:rPr>
              <a:t>If the file is big, the data can be compressed. Here, consecutive appearances of a data unit are replaced by one occurrence and the number of repetitions. In a text file, this is usually spaces (blanks). In a binary file, null characters are usually compressed.</a:t>
            </a:r>
            <a:endParaRPr b="0" i="0" sz="1800" u="none" cap="none" strike="noStrike">
              <a:solidFill>
                <a:srgbClr val="000000"/>
              </a:solidFill>
              <a:latin typeface="Times"/>
              <a:ea typeface="Times"/>
              <a:cs typeface="Times"/>
              <a:sym typeface="Times"/>
            </a:endParaRPr>
          </a:p>
        </p:txBody>
      </p:sp>
      <p:pic>
        <p:nvPicPr>
          <p:cNvPr id="205" name="Google Shape;205;p14"/>
          <p:cNvPicPr preferRelativeResize="0"/>
          <p:nvPr/>
        </p:nvPicPr>
        <p:blipFill rotWithShape="1">
          <a:blip r:embed="rId3">
            <a:alphaModFix/>
          </a:blip>
          <a:srcRect b="0" l="0" r="0" t="0"/>
          <a:stretch/>
        </p:blipFill>
        <p:spPr>
          <a:xfrm>
            <a:off x="1697044" y="6400802"/>
            <a:ext cx="5419814" cy="36579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5"/>
          <p:cNvSpPr txBox="1"/>
          <p:nvPr/>
        </p:nvSpPr>
        <p:spPr>
          <a:xfrm>
            <a:off x="435992" y="236471"/>
            <a:ext cx="397095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a:ea typeface="Times"/>
                <a:cs typeface="Times"/>
                <a:sym typeface="Times"/>
              </a:rPr>
              <a:t>Command processing</a:t>
            </a:r>
            <a:endParaRPr/>
          </a:p>
        </p:txBody>
      </p:sp>
      <p:sp>
        <p:nvSpPr>
          <p:cNvPr id="212" name="Google Shape;212;p15"/>
          <p:cNvSpPr txBox="1"/>
          <p:nvPr/>
        </p:nvSpPr>
        <p:spPr>
          <a:xfrm>
            <a:off x="8229600" y="6400802"/>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13" name="Google Shape;213;p15"/>
          <p:cNvSpPr/>
          <p:nvPr/>
        </p:nvSpPr>
        <p:spPr>
          <a:xfrm>
            <a:off x="395412" y="1111807"/>
            <a:ext cx="8229600" cy="1754326"/>
          </a:xfrm>
          <a:prstGeom prst="rect">
            <a:avLst/>
          </a:prstGeom>
          <a:noFill/>
          <a:ln>
            <a:noFill/>
          </a:ln>
        </p:spPr>
        <p:txBody>
          <a:bodyPr anchorCtr="0" anchor="ctr"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a:ea typeface="Times"/>
                <a:cs typeface="Times"/>
                <a:sym typeface="Times"/>
              </a:rPr>
              <a:t>Access Commands</a:t>
            </a:r>
            <a:endParaRPr b="0" i="0" sz="1800" u="none" cap="none" strike="noStrike">
              <a:solidFill>
                <a:srgbClr val="000000"/>
              </a:solidFill>
              <a:latin typeface="Times"/>
              <a:ea typeface="Times"/>
              <a:cs typeface="Times"/>
              <a:sym typeface="Times"/>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a:ea typeface="Times"/>
                <a:cs typeface="Times"/>
                <a:sym typeface="Times"/>
              </a:rPr>
              <a:t>File Management</a:t>
            </a:r>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a:ea typeface="Times"/>
                <a:cs typeface="Times"/>
                <a:sym typeface="Times"/>
              </a:rPr>
              <a:t>Data Formatting</a:t>
            </a:r>
            <a:endParaRPr b="0" i="0" sz="1800" u="none" cap="none" strike="noStrike">
              <a:solidFill>
                <a:srgbClr val="000000"/>
              </a:solidFill>
              <a:latin typeface="Times"/>
              <a:ea typeface="Times"/>
              <a:cs typeface="Times"/>
              <a:sym typeface="Times"/>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a:ea typeface="Times"/>
                <a:cs typeface="Times"/>
                <a:sym typeface="Times"/>
              </a:rPr>
              <a:t>Port defining</a:t>
            </a:r>
            <a:endParaRPr b="0" i="0" sz="1800" u="none" cap="none" strike="noStrike">
              <a:solidFill>
                <a:srgbClr val="000000"/>
              </a:solidFill>
              <a:latin typeface="Times"/>
              <a:ea typeface="Times"/>
              <a:cs typeface="Times"/>
              <a:sym typeface="Times"/>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a:ea typeface="Times"/>
                <a:cs typeface="Times"/>
                <a:sym typeface="Times"/>
              </a:rPr>
              <a:t>File transfer</a:t>
            </a:r>
            <a:endParaRPr b="0" i="0" sz="1800" u="none" cap="none" strike="noStrike">
              <a:solidFill>
                <a:srgbClr val="000000"/>
              </a:solidFill>
              <a:latin typeface="Times"/>
              <a:ea typeface="Times"/>
              <a:cs typeface="Times"/>
              <a:sym typeface="Times"/>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a:ea typeface="Times"/>
                <a:cs typeface="Times"/>
                <a:sym typeface="Times"/>
              </a:rPr>
              <a:t>Miscellaneous</a:t>
            </a:r>
            <a:endParaRPr b="0" i="0" sz="1800" u="none" cap="none" strike="noStrike">
              <a:solidFill>
                <a:srgbClr val="000000"/>
              </a:solidFill>
              <a:latin typeface="Times"/>
              <a:ea typeface="Times"/>
              <a:cs typeface="Times"/>
              <a:sym typeface="Times"/>
            </a:endParaRPr>
          </a:p>
        </p:txBody>
      </p:sp>
      <p:pic>
        <p:nvPicPr>
          <p:cNvPr id="214" name="Google Shape;214;p15"/>
          <p:cNvPicPr preferRelativeResize="0"/>
          <p:nvPr/>
        </p:nvPicPr>
        <p:blipFill rotWithShape="1">
          <a:blip r:embed="rId3">
            <a:alphaModFix/>
          </a:blip>
          <a:srcRect b="0" l="0" r="0" t="0"/>
          <a:stretch/>
        </p:blipFill>
        <p:spPr>
          <a:xfrm>
            <a:off x="625570" y="3156694"/>
            <a:ext cx="7861300" cy="1347788"/>
          </a:xfrm>
          <a:prstGeom prst="rect">
            <a:avLst/>
          </a:prstGeom>
          <a:noFill/>
          <a:ln>
            <a:noFill/>
          </a:ln>
        </p:spPr>
      </p:pic>
      <p:sp>
        <p:nvSpPr>
          <p:cNvPr id="215" name="Google Shape;215;p15"/>
          <p:cNvSpPr txBox="1"/>
          <p:nvPr/>
        </p:nvSpPr>
        <p:spPr>
          <a:xfrm>
            <a:off x="3117012" y="4456489"/>
            <a:ext cx="3196947"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6 Command processing</a:t>
            </a:r>
            <a:endParaRPr/>
          </a:p>
        </p:txBody>
      </p:sp>
      <p:pic>
        <p:nvPicPr>
          <p:cNvPr id="216" name="Google Shape;216;p15"/>
          <p:cNvPicPr preferRelativeResize="0"/>
          <p:nvPr/>
        </p:nvPicPr>
        <p:blipFill rotWithShape="1">
          <a:blip r:embed="rId4">
            <a:alphaModFix/>
          </a:blip>
          <a:srcRect b="0" l="0" r="0" t="0"/>
          <a:stretch/>
        </p:blipFill>
        <p:spPr>
          <a:xfrm>
            <a:off x="1697044" y="6400802"/>
            <a:ext cx="5419814" cy="36579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6"/>
          <p:cNvSpPr txBox="1"/>
          <p:nvPr/>
        </p:nvSpPr>
        <p:spPr>
          <a:xfrm>
            <a:off x="435992" y="236471"/>
            <a:ext cx="2361544"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a:ea typeface="Times"/>
                <a:cs typeface="Times"/>
                <a:sym typeface="Times"/>
              </a:rPr>
              <a:t>File transfer</a:t>
            </a:r>
            <a:endParaRPr/>
          </a:p>
        </p:txBody>
      </p:sp>
      <p:sp>
        <p:nvSpPr>
          <p:cNvPr id="223" name="Google Shape;223;p16"/>
          <p:cNvSpPr txBox="1"/>
          <p:nvPr/>
        </p:nvSpPr>
        <p:spPr>
          <a:xfrm>
            <a:off x="8229600" y="6400802"/>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224" name="Google Shape;224;p16"/>
          <p:cNvPicPr preferRelativeResize="0"/>
          <p:nvPr/>
        </p:nvPicPr>
        <p:blipFill rotWithShape="1">
          <a:blip r:embed="rId3">
            <a:alphaModFix/>
          </a:blip>
          <a:srcRect b="0" l="0" r="0" t="0"/>
          <a:stretch/>
        </p:blipFill>
        <p:spPr>
          <a:xfrm>
            <a:off x="520700" y="2514600"/>
            <a:ext cx="7861300" cy="1766888"/>
          </a:xfrm>
          <a:prstGeom prst="rect">
            <a:avLst/>
          </a:prstGeom>
          <a:noFill/>
          <a:ln>
            <a:noFill/>
          </a:ln>
        </p:spPr>
      </p:pic>
      <p:sp>
        <p:nvSpPr>
          <p:cNvPr id="225" name="Google Shape;225;p16"/>
          <p:cNvSpPr txBox="1"/>
          <p:nvPr/>
        </p:nvSpPr>
        <p:spPr>
          <a:xfrm>
            <a:off x="2797536" y="4564814"/>
            <a:ext cx="3196947"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7 File Transfer Process</a:t>
            </a:r>
            <a:endParaRPr/>
          </a:p>
        </p:txBody>
      </p:sp>
      <p:pic>
        <p:nvPicPr>
          <p:cNvPr id="226" name="Google Shape;226;p16"/>
          <p:cNvPicPr preferRelativeResize="0"/>
          <p:nvPr/>
        </p:nvPicPr>
        <p:blipFill rotWithShape="1">
          <a:blip r:embed="rId4">
            <a:alphaModFix/>
          </a:blip>
          <a:srcRect b="0" l="0" r="0" t="0"/>
          <a:stretch/>
        </p:blipFill>
        <p:spPr>
          <a:xfrm>
            <a:off x="1616764" y="6400802"/>
            <a:ext cx="5419814" cy="36579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7"/>
          <p:cNvSpPr txBox="1"/>
          <p:nvPr/>
        </p:nvSpPr>
        <p:spPr>
          <a:xfrm>
            <a:off x="435992" y="236471"/>
            <a:ext cx="173477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a:ea typeface="Times"/>
                <a:cs typeface="Times"/>
                <a:sym typeface="Times"/>
              </a:rPr>
              <a:t>Example</a:t>
            </a:r>
            <a:endParaRPr/>
          </a:p>
        </p:txBody>
      </p:sp>
      <p:sp>
        <p:nvSpPr>
          <p:cNvPr id="233" name="Google Shape;233;p17"/>
          <p:cNvSpPr txBox="1"/>
          <p:nvPr/>
        </p:nvSpPr>
        <p:spPr>
          <a:xfrm>
            <a:off x="8229600" y="6400802"/>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234" name="Google Shape;234;p17"/>
          <p:cNvPicPr preferRelativeResize="0"/>
          <p:nvPr/>
        </p:nvPicPr>
        <p:blipFill rotWithShape="1">
          <a:blip r:embed="rId3">
            <a:alphaModFix/>
          </a:blip>
          <a:srcRect b="0" l="0" r="0" t="0"/>
          <a:stretch/>
        </p:blipFill>
        <p:spPr>
          <a:xfrm>
            <a:off x="341047" y="889345"/>
            <a:ext cx="8331376" cy="5225705"/>
          </a:xfrm>
          <a:prstGeom prst="rect">
            <a:avLst/>
          </a:prstGeom>
          <a:noFill/>
          <a:ln>
            <a:noFill/>
          </a:ln>
        </p:spPr>
      </p:pic>
      <p:sp>
        <p:nvSpPr>
          <p:cNvPr id="235" name="Google Shape;235;p17"/>
          <p:cNvSpPr txBox="1"/>
          <p:nvPr/>
        </p:nvSpPr>
        <p:spPr>
          <a:xfrm>
            <a:off x="2290575" y="6088649"/>
            <a:ext cx="4918142"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8 Example of data transfer and control characters</a:t>
            </a:r>
            <a:endParaRPr/>
          </a:p>
        </p:txBody>
      </p:sp>
      <p:pic>
        <p:nvPicPr>
          <p:cNvPr id="236" name="Google Shape;236;p17"/>
          <p:cNvPicPr preferRelativeResize="0"/>
          <p:nvPr/>
        </p:nvPicPr>
        <p:blipFill rotWithShape="1">
          <a:blip r:embed="rId4">
            <a:alphaModFix/>
          </a:blip>
          <a:srcRect b="0" l="0" r="0" t="0"/>
          <a:stretch/>
        </p:blipFill>
        <p:spPr>
          <a:xfrm>
            <a:off x="1788903" y="6388274"/>
            <a:ext cx="5419814" cy="36579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8"/>
          <p:cNvSpPr txBox="1"/>
          <p:nvPr/>
        </p:nvSpPr>
        <p:spPr>
          <a:xfrm>
            <a:off x="435992" y="236471"/>
            <a:ext cx="4041491"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a:ea typeface="Times"/>
                <a:cs typeface="Times"/>
                <a:sym typeface="Times"/>
              </a:rPr>
              <a:t>Server Message Block</a:t>
            </a:r>
            <a:endParaRPr/>
          </a:p>
        </p:txBody>
      </p:sp>
      <p:sp>
        <p:nvSpPr>
          <p:cNvPr id="243" name="Google Shape;243;p18"/>
          <p:cNvSpPr txBox="1"/>
          <p:nvPr/>
        </p:nvSpPr>
        <p:spPr>
          <a:xfrm>
            <a:off x="8229600" y="6400802"/>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44" name="Google Shape;244;p18"/>
          <p:cNvSpPr/>
          <p:nvPr/>
        </p:nvSpPr>
        <p:spPr>
          <a:xfrm>
            <a:off x="435992" y="977506"/>
            <a:ext cx="8229600" cy="203132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The Server Message Block (SMB) is a client/server file sharing protocol that describes the structure of shared network resources, such as directories, files, printers, and serial ports. It is a request-response protocol. All SMB messages share a common format.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The three functions of SMB messages: </a:t>
            </a:r>
            <a:endParaRPr/>
          </a:p>
          <a:p>
            <a:pPr indent="-342900" lvl="0" marL="3429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Times New Roman"/>
                <a:ea typeface="Times New Roman"/>
                <a:cs typeface="Times New Roman"/>
                <a:sym typeface="Times New Roman"/>
              </a:rPr>
              <a:t>Start, authenticate, and terminate sessions.</a:t>
            </a:r>
            <a:endParaRPr/>
          </a:p>
          <a:p>
            <a:pPr indent="-342900" lvl="0" marL="3429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Times New Roman"/>
                <a:ea typeface="Times New Roman"/>
                <a:cs typeface="Times New Roman"/>
                <a:sym typeface="Times New Roman"/>
              </a:rPr>
              <a:t>Control file and printer access.</a:t>
            </a:r>
            <a:endParaRPr/>
          </a:p>
          <a:p>
            <a:pPr indent="-342900" lvl="0" marL="3429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Times New Roman"/>
                <a:ea typeface="Times New Roman"/>
                <a:cs typeface="Times New Roman"/>
                <a:sym typeface="Times New Roman"/>
              </a:rPr>
              <a:t>Allow an application to send or receive messages to or from another device.</a:t>
            </a:r>
            <a:endParaRPr b="0" i="0" sz="1800" u="none" cap="none" strike="noStrike">
              <a:solidFill>
                <a:srgbClr val="000000"/>
              </a:solidFill>
              <a:latin typeface="Times New Roman"/>
              <a:ea typeface="Times New Roman"/>
              <a:cs typeface="Times New Roman"/>
              <a:sym typeface="Times New Roman"/>
            </a:endParaRPr>
          </a:p>
        </p:txBody>
      </p:sp>
      <p:pic>
        <p:nvPicPr>
          <p:cNvPr id="245" name="Google Shape;245;p18"/>
          <p:cNvPicPr preferRelativeResize="0"/>
          <p:nvPr/>
        </p:nvPicPr>
        <p:blipFill rotWithShape="1">
          <a:blip r:embed="rId3">
            <a:alphaModFix/>
          </a:blip>
          <a:srcRect b="0" l="0" r="0" t="0"/>
          <a:stretch/>
        </p:blipFill>
        <p:spPr>
          <a:xfrm>
            <a:off x="647700" y="3008831"/>
            <a:ext cx="7581900" cy="2714624"/>
          </a:xfrm>
          <a:prstGeom prst="rect">
            <a:avLst/>
          </a:prstGeom>
          <a:noFill/>
          <a:ln>
            <a:noFill/>
          </a:ln>
        </p:spPr>
      </p:pic>
      <p:sp>
        <p:nvSpPr>
          <p:cNvPr id="246" name="Google Shape;246;p18"/>
          <p:cNvSpPr txBox="1"/>
          <p:nvPr/>
        </p:nvSpPr>
        <p:spPr>
          <a:xfrm>
            <a:off x="1473993" y="5892851"/>
            <a:ext cx="5929313"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9 Copying File using SMB Protocol</a:t>
            </a:r>
            <a:endParaRPr b="0" i="0" sz="1600" u="none" cap="none" strike="noStrike">
              <a:solidFill>
                <a:srgbClr val="000000"/>
              </a:solidFill>
              <a:latin typeface="Times New Roman"/>
              <a:ea typeface="Times New Roman"/>
              <a:cs typeface="Times New Roman"/>
              <a:sym typeface="Times New Roman"/>
            </a:endParaRPr>
          </a:p>
        </p:txBody>
      </p:sp>
      <p:pic>
        <p:nvPicPr>
          <p:cNvPr id="247" name="Google Shape;247;p18"/>
          <p:cNvPicPr preferRelativeResize="0"/>
          <p:nvPr/>
        </p:nvPicPr>
        <p:blipFill rotWithShape="1">
          <a:blip r:embed="rId4">
            <a:alphaModFix/>
          </a:blip>
          <a:srcRect b="0" l="0" r="0" t="0"/>
          <a:stretch/>
        </p:blipFill>
        <p:spPr>
          <a:xfrm>
            <a:off x="1840885" y="6400801"/>
            <a:ext cx="5419814" cy="36579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9"/>
          <p:cNvSpPr txBox="1"/>
          <p:nvPr>
            <p:ph type="title"/>
          </p:nvPr>
        </p:nvSpPr>
        <p:spPr>
          <a:xfrm>
            <a:off x="457200" y="0"/>
            <a:ext cx="50288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WWW</a:t>
            </a:r>
            <a:endParaRPr/>
          </a:p>
        </p:txBody>
      </p:sp>
      <p:sp>
        <p:nvSpPr>
          <p:cNvPr id="253" name="Google Shape;253;p19"/>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p>
            <a:pPr indent="0" lvl="0" marL="127000" rtl="0" algn="l">
              <a:lnSpc>
                <a:spcPct val="90000"/>
              </a:lnSpc>
              <a:spcBef>
                <a:spcPts val="1000"/>
              </a:spcBef>
              <a:spcAft>
                <a:spcPts val="0"/>
              </a:spcAft>
              <a:buSzPts val="1800"/>
              <a:buNone/>
            </a:pPr>
            <a:r>
              <a:rPr b="1" lang="en-US" sz="3200">
                <a:latin typeface="Times New Roman"/>
                <a:ea typeface="Times New Roman"/>
                <a:cs typeface="Times New Roman"/>
                <a:sym typeface="Times New Roman"/>
              </a:rPr>
              <a:t>WORLD WIDE WEB</a:t>
            </a:r>
            <a:endParaRPr sz="3200"/>
          </a:p>
        </p:txBody>
      </p:sp>
      <p:sp>
        <p:nvSpPr>
          <p:cNvPr id="254" name="Google Shape;254;p19"/>
          <p:cNvSpPr txBox="1"/>
          <p:nvPr>
            <p:ph idx="11" type="ftr"/>
          </p:nvPr>
        </p:nvSpPr>
        <p:spPr>
          <a:xfrm>
            <a:off x="457200" y="6356520"/>
            <a:ext cx="8229239"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0"/>
          <p:cNvSpPr txBox="1"/>
          <p:nvPr/>
        </p:nvSpPr>
        <p:spPr>
          <a:xfrm>
            <a:off x="384235" y="-91333"/>
            <a:ext cx="5878544"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a:ea typeface="Times"/>
                <a:cs typeface="Times"/>
                <a:sym typeface="Times"/>
              </a:rPr>
              <a:t>Introduction and Architecture of WWW</a:t>
            </a:r>
            <a:endParaRPr/>
          </a:p>
        </p:txBody>
      </p:sp>
      <p:sp>
        <p:nvSpPr>
          <p:cNvPr id="261" name="Google Shape;261;p20"/>
          <p:cNvSpPr txBox="1"/>
          <p:nvPr/>
        </p:nvSpPr>
        <p:spPr>
          <a:xfrm>
            <a:off x="8229600" y="6400802"/>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62" name="Google Shape;262;p20"/>
          <p:cNvSpPr/>
          <p:nvPr/>
        </p:nvSpPr>
        <p:spPr>
          <a:xfrm>
            <a:off x="184150" y="1496175"/>
            <a:ext cx="8229600" cy="92333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Times"/>
                <a:ea typeface="Times"/>
                <a:cs typeface="Times"/>
                <a:sym typeface="Times"/>
              </a:rPr>
              <a:t>The WWW today is a distributed client/server service, in which a client using a browser can access a service using a server. However, the service provided is distributed over many locations called sites.</a:t>
            </a:r>
            <a:endParaRPr b="0" i="0" sz="1800" u="none" cap="none" strike="noStrike">
              <a:solidFill>
                <a:srgbClr val="000000"/>
              </a:solidFill>
              <a:latin typeface="Times"/>
              <a:ea typeface="Times"/>
              <a:cs typeface="Times"/>
              <a:sym typeface="Times"/>
            </a:endParaRPr>
          </a:p>
        </p:txBody>
      </p:sp>
      <p:pic>
        <p:nvPicPr>
          <p:cNvPr id="263" name="Google Shape;263;p20"/>
          <p:cNvPicPr preferRelativeResize="0"/>
          <p:nvPr/>
        </p:nvPicPr>
        <p:blipFill rotWithShape="1">
          <a:blip r:embed="rId3">
            <a:alphaModFix/>
          </a:blip>
          <a:srcRect b="0" l="0" r="0" t="0"/>
          <a:stretch/>
        </p:blipFill>
        <p:spPr>
          <a:xfrm>
            <a:off x="1512498" y="2771955"/>
            <a:ext cx="5756068" cy="3171645"/>
          </a:xfrm>
          <a:prstGeom prst="rect">
            <a:avLst/>
          </a:prstGeom>
          <a:noFill/>
          <a:ln>
            <a:noFill/>
          </a:ln>
        </p:spPr>
      </p:pic>
      <p:sp>
        <p:nvSpPr>
          <p:cNvPr id="264" name="Google Shape;264;p20"/>
          <p:cNvSpPr txBox="1"/>
          <p:nvPr/>
        </p:nvSpPr>
        <p:spPr>
          <a:xfrm>
            <a:off x="2350424" y="6076537"/>
            <a:ext cx="4918142"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10 Communication Model of WWW</a:t>
            </a:r>
            <a:endParaRPr/>
          </a:p>
        </p:txBody>
      </p:sp>
      <p:pic>
        <p:nvPicPr>
          <p:cNvPr id="265" name="Google Shape;265;p20"/>
          <p:cNvPicPr preferRelativeResize="0"/>
          <p:nvPr/>
        </p:nvPicPr>
        <p:blipFill rotWithShape="1">
          <a:blip r:embed="rId4">
            <a:alphaModFix/>
          </a:blip>
          <a:srcRect b="0" l="0" r="0" t="0"/>
          <a:stretch/>
        </p:blipFill>
        <p:spPr>
          <a:xfrm>
            <a:off x="1512498" y="6384135"/>
            <a:ext cx="5419814" cy="36579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1"/>
          <p:cNvSpPr txBox="1"/>
          <p:nvPr/>
        </p:nvSpPr>
        <p:spPr>
          <a:xfrm>
            <a:off x="435992" y="236471"/>
            <a:ext cx="3446777"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a:ea typeface="Times"/>
                <a:cs typeface="Times"/>
                <a:sym typeface="Times"/>
              </a:rPr>
              <a:t>Browser in WWW</a:t>
            </a:r>
            <a:endParaRPr/>
          </a:p>
        </p:txBody>
      </p:sp>
      <p:sp>
        <p:nvSpPr>
          <p:cNvPr id="272" name="Google Shape;272;p21"/>
          <p:cNvSpPr txBox="1"/>
          <p:nvPr/>
        </p:nvSpPr>
        <p:spPr>
          <a:xfrm>
            <a:off x="8229600" y="6400802"/>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273" name="Google Shape;273;p21"/>
          <p:cNvPicPr preferRelativeResize="0"/>
          <p:nvPr/>
        </p:nvPicPr>
        <p:blipFill rotWithShape="1">
          <a:blip r:embed="rId3">
            <a:alphaModFix/>
          </a:blip>
          <a:srcRect b="0" l="0" r="0" t="0"/>
          <a:stretch/>
        </p:blipFill>
        <p:spPr>
          <a:xfrm>
            <a:off x="123237" y="2179653"/>
            <a:ext cx="8884919" cy="3169158"/>
          </a:xfrm>
          <a:prstGeom prst="rect">
            <a:avLst/>
          </a:prstGeom>
          <a:noFill/>
          <a:ln>
            <a:noFill/>
          </a:ln>
        </p:spPr>
      </p:pic>
      <p:sp>
        <p:nvSpPr>
          <p:cNvPr id="274" name="Google Shape;274;p21"/>
          <p:cNvSpPr txBox="1"/>
          <p:nvPr/>
        </p:nvSpPr>
        <p:spPr>
          <a:xfrm>
            <a:off x="2106625" y="5705529"/>
            <a:ext cx="4918142"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11 Browser actions in WWW</a:t>
            </a:r>
            <a:endParaRPr/>
          </a:p>
        </p:txBody>
      </p:sp>
      <p:pic>
        <p:nvPicPr>
          <p:cNvPr id="275" name="Google Shape;275;p21"/>
          <p:cNvPicPr preferRelativeResize="0"/>
          <p:nvPr/>
        </p:nvPicPr>
        <p:blipFill rotWithShape="1">
          <a:blip r:embed="rId4">
            <a:alphaModFix/>
          </a:blip>
          <a:srcRect b="0" l="0" r="0" t="0"/>
          <a:stretch/>
        </p:blipFill>
        <p:spPr>
          <a:xfrm>
            <a:off x="1604953" y="6401723"/>
            <a:ext cx="5419814" cy="36579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nvSpPr>
        <p:spPr>
          <a:xfrm>
            <a:off x="247971" y="302377"/>
            <a:ext cx="6019560" cy="89764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Index</a:t>
            </a:r>
            <a:endParaRPr/>
          </a:p>
          <a:p>
            <a:pPr indent="0" lvl="0" marL="0" marR="0" rtl="0" algn="l">
              <a:lnSpc>
                <a:spcPct val="100000"/>
              </a:lnSpc>
              <a:spcBef>
                <a:spcPts val="0"/>
              </a:spcBef>
              <a:spcAft>
                <a:spcPts val="0"/>
              </a:spcAft>
              <a:buNone/>
            </a:pPr>
            <a:r>
              <a:t/>
            </a:r>
            <a:endParaRPr b="0" i="0" sz="3200" u="none" cap="none" strike="noStrike">
              <a:solidFill>
                <a:srgbClr val="000000"/>
              </a:solidFill>
              <a:latin typeface="Arial"/>
              <a:ea typeface="Arial"/>
              <a:cs typeface="Arial"/>
              <a:sym typeface="Arial"/>
            </a:endParaRPr>
          </a:p>
        </p:txBody>
      </p:sp>
      <p:sp>
        <p:nvSpPr>
          <p:cNvPr id="107" name="Google Shape;107;p2"/>
          <p:cNvSpPr txBox="1"/>
          <p:nvPr/>
        </p:nvSpPr>
        <p:spPr>
          <a:xfrm>
            <a:off x="86264" y="933591"/>
            <a:ext cx="8497700" cy="4945966"/>
          </a:xfrm>
          <a:prstGeom prst="rect">
            <a:avLst/>
          </a:prstGeom>
          <a:noFill/>
          <a:ln>
            <a:noFill/>
          </a:ln>
        </p:spPr>
        <p:txBody>
          <a:bodyPr anchorCtr="0" anchor="t" bIns="45700" lIns="91425" spcFirstLastPara="1" rIns="91425" wrap="square" tIns="45700">
            <a:noAutofit/>
          </a:bodyPr>
          <a:lstStyle/>
          <a:p>
            <a:pPr indent="-222250" lvl="0" marL="342900" marR="0" rtl="0" algn="l">
              <a:lnSpc>
                <a:spcPct val="150000"/>
              </a:lnSpc>
              <a:spcBef>
                <a:spcPts val="0"/>
              </a:spcBef>
              <a:spcAft>
                <a:spcPts val="0"/>
              </a:spcAft>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p:txBody>
      </p:sp>
      <p:sp>
        <p:nvSpPr>
          <p:cNvPr id="108" name="Google Shape;108;p2"/>
          <p:cNvSpPr txBox="1"/>
          <p:nvPr>
            <p:ph idx="1" type="body"/>
          </p:nvPr>
        </p:nvSpPr>
        <p:spPr>
          <a:xfrm>
            <a:off x="646773" y="1547004"/>
            <a:ext cx="8039669" cy="3453621"/>
          </a:xfrm>
          <a:prstGeom prst="rect">
            <a:avLst/>
          </a:prstGeom>
          <a:noFill/>
          <a:ln>
            <a:noFill/>
          </a:ln>
        </p:spPr>
        <p:txBody>
          <a:bodyPr anchorCtr="0" anchor="t" bIns="0" lIns="0" spcFirstLastPara="1" rIns="0" wrap="square" tIns="0">
            <a:noAutofit/>
          </a:bodyPr>
          <a:lstStyle/>
          <a:p>
            <a:pPr indent="-342900" lvl="0" marL="342900" rtl="0" algn="l">
              <a:lnSpc>
                <a:spcPct val="100000"/>
              </a:lnSpc>
              <a:spcBef>
                <a:spcPts val="0"/>
              </a:spcBef>
              <a:spcAft>
                <a:spcPts val="0"/>
              </a:spcAft>
              <a:buSzPts val="1800"/>
              <a:buFont typeface="Arial"/>
              <a:buAutoNum type="arabicPeriod"/>
            </a:pPr>
            <a:r>
              <a:rPr lang="en-US" sz="1800">
                <a:latin typeface="Times New Roman"/>
                <a:ea typeface="Times New Roman"/>
                <a:cs typeface="Times New Roman"/>
                <a:sym typeface="Times New Roman"/>
              </a:rPr>
              <a:t>FTP</a:t>
            </a:r>
            <a:endParaRPr/>
          </a:p>
          <a:p>
            <a:pPr indent="-257175" lvl="1" marL="714375" rtl="0" algn="l">
              <a:lnSpc>
                <a:spcPct val="100000"/>
              </a:lnSpc>
              <a:spcBef>
                <a:spcPts val="0"/>
              </a:spcBef>
              <a:spcAft>
                <a:spcPts val="0"/>
              </a:spcAft>
              <a:buClr>
                <a:schemeClr val="accent1"/>
              </a:buClr>
              <a:buSzPts val="1600"/>
              <a:buChar char="•"/>
            </a:pPr>
            <a:r>
              <a:rPr lang="en-US" sz="1600">
                <a:solidFill>
                  <a:schemeClr val="accent1"/>
                </a:solidFill>
                <a:latin typeface="Times New Roman"/>
                <a:ea typeface="Times New Roman"/>
                <a:cs typeface="Times New Roman"/>
                <a:sym typeface="Times New Roman"/>
              </a:rPr>
              <a:t>Connections</a:t>
            </a:r>
            <a:endParaRPr/>
          </a:p>
          <a:p>
            <a:pPr indent="-257175" lvl="1" marL="714375" rtl="0" algn="l">
              <a:lnSpc>
                <a:spcPct val="100000"/>
              </a:lnSpc>
              <a:spcBef>
                <a:spcPts val="0"/>
              </a:spcBef>
              <a:spcAft>
                <a:spcPts val="0"/>
              </a:spcAft>
              <a:buClr>
                <a:schemeClr val="accent1"/>
              </a:buClr>
              <a:buSzPts val="1600"/>
              <a:buChar char="•"/>
            </a:pPr>
            <a:r>
              <a:rPr lang="en-US" sz="1600">
                <a:solidFill>
                  <a:schemeClr val="accent1"/>
                </a:solidFill>
                <a:latin typeface="Times New Roman"/>
                <a:ea typeface="Times New Roman"/>
                <a:cs typeface="Times New Roman"/>
                <a:sym typeface="Times New Roman"/>
              </a:rPr>
              <a:t>Communication</a:t>
            </a:r>
            <a:endParaRPr/>
          </a:p>
          <a:p>
            <a:pPr indent="-257175" lvl="1" marL="714375" rtl="0" algn="l">
              <a:lnSpc>
                <a:spcPct val="100000"/>
              </a:lnSpc>
              <a:spcBef>
                <a:spcPts val="0"/>
              </a:spcBef>
              <a:spcAft>
                <a:spcPts val="0"/>
              </a:spcAft>
              <a:buClr>
                <a:schemeClr val="accent1"/>
              </a:buClr>
              <a:buSzPts val="1600"/>
              <a:buChar char="•"/>
            </a:pPr>
            <a:r>
              <a:rPr lang="en-US" sz="1600">
                <a:solidFill>
                  <a:schemeClr val="accent1"/>
                </a:solidFill>
                <a:latin typeface="Times New Roman"/>
                <a:ea typeface="Times New Roman"/>
                <a:cs typeface="Times New Roman"/>
                <a:sym typeface="Times New Roman"/>
              </a:rPr>
              <a:t>Command Processing</a:t>
            </a:r>
            <a:endParaRPr/>
          </a:p>
          <a:p>
            <a:pPr indent="-257175" lvl="1" marL="714375" rtl="0" algn="l">
              <a:lnSpc>
                <a:spcPct val="100000"/>
              </a:lnSpc>
              <a:spcBef>
                <a:spcPts val="0"/>
              </a:spcBef>
              <a:spcAft>
                <a:spcPts val="0"/>
              </a:spcAft>
              <a:buClr>
                <a:schemeClr val="accent1"/>
              </a:buClr>
              <a:buSzPts val="1600"/>
              <a:buChar char="•"/>
            </a:pPr>
            <a:r>
              <a:rPr lang="en-US" sz="1600">
                <a:solidFill>
                  <a:schemeClr val="accent1"/>
                </a:solidFill>
                <a:latin typeface="Times New Roman"/>
                <a:ea typeface="Times New Roman"/>
                <a:cs typeface="Times New Roman"/>
                <a:sym typeface="Times New Roman"/>
              </a:rPr>
              <a:t>File Transfer</a:t>
            </a:r>
            <a:endParaRPr/>
          </a:p>
          <a:p>
            <a:pPr indent="-257175" lvl="1" marL="714375" rtl="0" algn="l">
              <a:lnSpc>
                <a:spcPct val="100000"/>
              </a:lnSpc>
              <a:spcBef>
                <a:spcPts val="0"/>
              </a:spcBef>
              <a:spcAft>
                <a:spcPts val="0"/>
              </a:spcAft>
              <a:buClr>
                <a:schemeClr val="accent1"/>
              </a:buClr>
              <a:buSzPts val="1600"/>
              <a:buChar char="•"/>
            </a:pPr>
            <a:r>
              <a:rPr lang="en-US" sz="1600">
                <a:solidFill>
                  <a:schemeClr val="accent1"/>
                </a:solidFill>
                <a:latin typeface="Times New Roman"/>
                <a:ea typeface="Times New Roman"/>
                <a:cs typeface="Times New Roman"/>
                <a:sym typeface="Times New Roman"/>
              </a:rPr>
              <a:t>Server Message Block</a:t>
            </a:r>
            <a:endParaRPr sz="1600">
              <a:solidFill>
                <a:schemeClr val="accent1"/>
              </a:solidFill>
              <a:latin typeface="Times New Roman"/>
              <a:ea typeface="Times New Roman"/>
              <a:cs typeface="Times New Roman"/>
              <a:sym typeface="Times New Roman"/>
            </a:endParaRPr>
          </a:p>
          <a:p>
            <a:pPr indent="-342900" lvl="0" marL="342900" rtl="0" algn="l">
              <a:lnSpc>
                <a:spcPct val="100000"/>
              </a:lnSpc>
              <a:spcBef>
                <a:spcPts val="0"/>
              </a:spcBef>
              <a:spcAft>
                <a:spcPts val="0"/>
              </a:spcAft>
              <a:buSzPts val="1800"/>
              <a:buFont typeface="Arial"/>
              <a:buAutoNum type="arabicPeriod"/>
            </a:pPr>
            <a:r>
              <a:rPr lang="en-US" sz="1800">
                <a:latin typeface="Times New Roman"/>
                <a:ea typeface="Times New Roman"/>
                <a:cs typeface="Times New Roman"/>
                <a:sym typeface="Times New Roman"/>
              </a:rPr>
              <a:t>WWW</a:t>
            </a:r>
            <a:endParaRPr/>
          </a:p>
          <a:p>
            <a:pPr indent="-285750" lvl="1" marL="742950" rtl="0" algn="l">
              <a:lnSpc>
                <a:spcPct val="100000"/>
              </a:lnSpc>
              <a:spcBef>
                <a:spcPts val="0"/>
              </a:spcBef>
              <a:spcAft>
                <a:spcPts val="0"/>
              </a:spcAft>
              <a:buClr>
                <a:schemeClr val="accent1"/>
              </a:buClr>
              <a:buSzPts val="1600"/>
              <a:buChar char="•"/>
            </a:pPr>
            <a:r>
              <a:rPr lang="en-US" sz="1600">
                <a:solidFill>
                  <a:schemeClr val="accent1"/>
                </a:solidFill>
                <a:latin typeface="Times New Roman"/>
                <a:ea typeface="Times New Roman"/>
                <a:cs typeface="Times New Roman"/>
                <a:sym typeface="Times New Roman"/>
              </a:rPr>
              <a:t>Architecture</a:t>
            </a:r>
            <a:endParaRPr/>
          </a:p>
          <a:p>
            <a:pPr indent="-285750" lvl="1" marL="742950" rtl="0" algn="l">
              <a:lnSpc>
                <a:spcPct val="100000"/>
              </a:lnSpc>
              <a:spcBef>
                <a:spcPts val="0"/>
              </a:spcBef>
              <a:spcAft>
                <a:spcPts val="0"/>
              </a:spcAft>
              <a:buClr>
                <a:schemeClr val="accent1"/>
              </a:buClr>
              <a:buSzPts val="1600"/>
              <a:buChar char="•"/>
            </a:pPr>
            <a:r>
              <a:rPr lang="en-US" sz="1600">
                <a:solidFill>
                  <a:schemeClr val="accent1"/>
                </a:solidFill>
                <a:latin typeface="Times New Roman"/>
                <a:ea typeface="Times New Roman"/>
                <a:cs typeface="Times New Roman"/>
                <a:sym typeface="Times New Roman"/>
              </a:rPr>
              <a:t>Web Documents</a:t>
            </a:r>
            <a:endParaRPr/>
          </a:p>
          <a:p>
            <a:pPr indent="-342900" lvl="0" marL="342900" rtl="0" algn="l">
              <a:lnSpc>
                <a:spcPct val="100000"/>
              </a:lnSpc>
              <a:spcBef>
                <a:spcPts val="0"/>
              </a:spcBef>
              <a:spcAft>
                <a:spcPts val="0"/>
              </a:spcAft>
              <a:buSzPts val="1800"/>
              <a:buFont typeface="Arial"/>
              <a:buAutoNum type="arabicPeriod"/>
            </a:pPr>
            <a:r>
              <a:rPr lang="en-US" sz="1800">
                <a:latin typeface="Times New Roman"/>
                <a:ea typeface="Times New Roman"/>
                <a:cs typeface="Times New Roman"/>
                <a:sym typeface="Times New Roman"/>
              </a:rPr>
              <a:t>HTTP</a:t>
            </a:r>
            <a:endParaRPr/>
          </a:p>
          <a:p>
            <a:pPr indent="-285750" lvl="1" marL="742950" rtl="0" algn="l">
              <a:lnSpc>
                <a:spcPct val="100000"/>
              </a:lnSpc>
              <a:spcBef>
                <a:spcPts val="0"/>
              </a:spcBef>
              <a:spcAft>
                <a:spcPts val="0"/>
              </a:spcAft>
              <a:buClr>
                <a:schemeClr val="accent1"/>
              </a:buClr>
              <a:buSzPts val="1600"/>
              <a:buChar char="•"/>
            </a:pPr>
            <a:r>
              <a:rPr lang="en-US" sz="1600">
                <a:solidFill>
                  <a:schemeClr val="accent1"/>
                </a:solidFill>
                <a:latin typeface="Times New Roman"/>
                <a:ea typeface="Times New Roman"/>
                <a:cs typeface="Times New Roman"/>
                <a:sym typeface="Times New Roman"/>
              </a:rPr>
              <a:t>HTTP Transactions</a:t>
            </a:r>
            <a:endParaRPr/>
          </a:p>
          <a:p>
            <a:pPr indent="-285750" lvl="1" marL="742950" rtl="0" algn="l">
              <a:lnSpc>
                <a:spcPct val="100000"/>
              </a:lnSpc>
              <a:spcBef>
                <a:spcPts val="0"/>
              </a:spcBef>
              <a:spcAft>
                <a:spcPts val="0"/>
              </a:spcAft>
              <a:buClr>
                <a:schemeClr val="accent1"/>
              </a:buClr>
              <a:buSzPts val="1600"/>
              <a:buChar char="•"/>
            </a:pPr>
            <a:r>
              <a:rPr lang="en-US" sz="1600">
                <a:solidFill>
                  <a:schemeClr val="accent1"/>
                </a:solidFill>
                <a:latin typeface="Times New Roman"/>
                <a:ea typeface="Times New Roman"/>
                <a:cs typeface="Times New Roman"/>
                <a:sym typeface="Times New Roman"/>
              </a:rPr>
              <a:t>Request and Response Messages</a:t>
            </a:r>
            <a:endParaRPr/>
          </a:p>
          <a:p>
            <a:pPr indent="-285750" lvl="1" marL="742950" rtl="0" algn="l">
              <a:lnSpc>
                <a:spcPct val="100000"/>
              </a:lnSpc>
              <a:spcBef>
                <a:spcPts val="0"/>
              </a:spcBef>
              <a:spcAft>
                <a:spcPts val="0"/>
              </a:spcAft>
              <a:buClr>
                <a:schemeClr val="accent1"/>
              </a:buClr>
              <a:buSzPts val="1600"/>
              <a:buChar char="•"/>
            </a:pPr>
            <a:r>
              <a:rPr lang="en-US" sz="1600">
                <a:solidFill>
                  <a:schemeClr val="accent1"/>
                </a:solidFill>
                <a:latin typeface="Times New Roman"/>
                <a:ea typeface="Times New Roman"/>
                <a:cs typeface="Times New Roman"/>
                <a:sym typeface="Times New Roman"/>
              </a:rPr>
              <a:t>Persistent HTTP</a:t>
            </a:r>
            <a:endParaRPr/>
          </a:p>
          <a:p>
            <a:pPr indent="-285750" lvl="1" marL="742950" rtl="0" algn="l">
              <a:lnSpc>
                <a:spcPct val="100000"/>
              </a:lnSpc>
              <a:spcBef>
                <a:spcPts val="0"/>
              </a:spcBef>
              <a:spcAft>
                <a:spcPts val="0"/>
              </a:spcAft>
              <a:buClr>
                <a:schemeClr val="accent1"/>
              </a:buClr>
              <a:buSzPts val="1600"/>
              <a:buChar char="•"/>
            </a:pPr>
            <a:r>
              <a:rPr lang="en-US" sz="1600">
                <a:solidFill>
                  <a:schemeClr val="accent1"/>
                </a:solidFill>
                <a:latin typeface="Times New Roman"/>
                <a:ea typeface="Times New Roman"/>
                <a:cs typeface="Times New Roman"/>
                <a:sym typeface="Times New Roman"/>
              </a:rPr>
              <a:t>Non-Persistent HTTP</a:t>
            </a:r>
            <a:endParaRPr/>
          </a:p>
          <a:p>
            <a:pPr indent="-184150" lvl="1" marL="742950" rtl="0" algn="l">
              <a:lnSpc>
                <a:spcPct val="100000"/>
              </a:lnSpc>
              <a:spcBef>
                <a:spcPts val="0"/>
              </a:spcBef>
              <a:spcAft>
                <a:spcPts val="0"/>
              </a:spcAft>
              <a:buClr>
                <a:schemeClr val="accent1"/>
              </a:buClr>
              <a:buSzPts val="1600"/>
              <a:buNone/>
            </a:pPr>
            <a:r>
              <a:t/>
            </a:r>
            <a:endParaRPr sz="1600">
              <a:solidFill>
                <a:schemeClr val="accent1"/>
              </a:solidFill>
            </a:endParaRPr>
          </a:p>
        </p:txBody>
      </p:sp>
      <p:sp>
        <p:nvSpPr>
          <p:cNvPr id="109" name="Google Shape;109;p2"/>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2"/>
          <p:cNvSpPr txBox="1"/>
          <p:nvPr/>
        </p:nvSpPr>
        <p:spPr>
          <a:xfrm>
            <a:off x="435992" y="236471"/>
            <a:ext cx="135966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a:ea typeface="Times"/>
                <a:cs typeface="Times"/>
                <a:sym typeface="Times"/>
              </a:rPr>
              <a:t>   URL</a:t>
            </a:r>
            <a:endParaRPr/>
          </a:p>
        </p:txBody>
      </p:sp>
      <p:sp>
        <p:nvSpPr>
          <p:cNvPr id="282" name="Google Shape;282;p22"/>
          <p:cNvSpPr txBox="1"/>
          <p:nvPr/>
        </p:nvSpPr>
        <p:spPr>
          <a:xfrm>
            <a:off x="8229600" y="6400802"/>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283" name="Google Shape;283;p22"/>
          <p:cNvPicPr preferRelativeResize="0"/>
          <p:nvPr/>
        </p:nvPicPr>
        <p:blipFill rotWithShape="1">
          <a:blip r:embed="rId3">
            <a:alphaModFix/>
          </a:blip>
          <a:srcRect b="0" l="0" r="0" t="0"/>
          <a:stretch/>
        </p:blipFill>
        <p:spPr>
          <a:xfrm>
            <a:off x="1064250" y="3685713"/>
            <a:ext cx="7549895" cy="736091"/>
          </a:xfrm>
          <a:prstGeom prst="rect">
            <a:avLst/>
          </a:prstGeom>
          <a:noFill/>
          <a:ln>
            <a:noFill/>
          </a:ln>
        </p:spPr>
      </p:pic>
      <p:sp>
        <p:nvSpPr>
          <p:cNvPr id="284" name="Google Shape;284;p22"/>
          <p:cNvSpPr txBox="1"/>
          <p:nvPr/>
        </p:nvSpPr>
        <p:spPr>
          <a:xfrm>
            <a:off x="2380126" y="4752590"/>
            <a:ext cx="4918142"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12 Structure of URL</a:t>
            </a:r>
            <a:endParaRPr/>
          </a:p>
        </p:txBody>
      </p:sp>
      <p:sp>
        <p:nvSpPr>
          <p:cNvPr id="285" name="Google Shape;285;p22"/>
          <p:cNvSpPr txBox="1"/>
          <p:nvPr/>
        </p:nvSpPr>
        <p:spPr>
          <a:xfrm>
            <a:off x="435992" y="1185863"/>
            <a:ext cx="8178153" cy="1754326"/>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A client that wants to access a Web page needs the address. To facilitate the access of documents distributed throughout the world, HTTP uses locators. </a:t>
            </a:r>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The uniform resource locator (URL) is a standard for specifying any kind of information on the Internet. </a:t>
            </a:r>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The URL defines four things: protocol, host computer, port, and path</a:t>
            </a:r>
            <a:endParaRPr/>
          </a:p>
          <a:p>
            <a:pPr indent="-171450" lvl="4" marL="28575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pic>
        <p:nvPicPr>
          <p:cNvPr id="286" name="Google Shape;286;p22"/>
          <p:cNvPicPr preferRelativeResize="0"/>
          <p:nvPr/>
        </p:nvPicPr>
        <p:blipFill rotWithShape="1">
          <a:blip r:embed="rId4">
            <a:alphaModFix/>
          </a:blip>
          <a:srcRect b="0" l="0" r="0" t="0"/>
          <a:stretch/>
        </p:blipFill>
        <p:spPr>
          <a:xfrm>
            <a:off x="1815161" y="6400802"/>
            <a:ext cx="5419814" cy="35150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3"/>
          <p:cNvSpPr txBox="1"/>
          <p:nvPr>
            <p:ph type="title"/>
          </p:nvPr>
        </p:nvSpPr>
        <p:spPr>
          <a:xfrm>
            <a:off x="0" y="328437"/>
            <a:ext cx="4691151" cy="515684"/>
          </a:xfrm>
          <a:prstGeom prst="rect">
            <a:avLst/>
          </a:prstGeom>
          <a:noFill/>
          <a:ln>
            <a:noFill/>
          </a:ln>
        </p:spPr>
        <p:txBody>
          <a:bodyPr anchorCtr="0" anchor="ctr" bIns="0" lIns="0" spcFirstLastPara="1" rIns="0" wrap="square" tIns="10300">
            <a:spAutoFit/>
          </a:bodyPr>
          <a:lstStyle/>
          <a:p>
            <a:pPr indent="0" lvl="0" marL="268779" rtl="0" algn="l">
              <a:lnSpc>
                <a:spcPct val="100000"/>
              </a:lnSpc>
              <a:spcBef>
                <a:spcPts val="81"/>
              </a:spcBef>
              <a:spcAft>
                <a:spcPts val="0"/>
              </a:spcAft>
              <a:buSzPts val="1800"/>
              <a:buNone/>
            </a:pPr>
            <a:r>
              <a:rPr b="1" lang="en-US" sz="3200"/>
              <a:t>Web Documents</a:t>
            </a:r>
            <a:endParaRPr b="1" sz="3200"/>
          </a:p>
        </p:txBody>
      </p:sp>
      <p:sp>
        <p:nvSpPr>
          <p:cNvPr id="292" name="Google Shape;292;p23"/>
          <p:cNvSpPr txBox="1"/>
          <p:nvPr/>
        </p:nvSpPr>
        <p:spPr>
          <a:xfrm>
            <a:off x="352541" y="1815551"/>
            <a:ext cx="8019934" cy="3514489"/>
          </a:xfrm>
          <a:prstGeom prst="rect">
            <a:avLst/>
          </a:prstGeom>
          <a:noFill/>
          <a:ln>
            <a:noFill/>
          </a:ln>
        </p:spPr>
        <p:txBody>
          <a:bodyPr anchorCtr="0" anchor="t" bIns="0" lIns="0" spcFirstLastPara="1" rIns="0" wrap="square" tIns="10850">
            <a:spAutoFit/>
          </a:bodyPr>
          <a:lstStyle/>
          <a:p>
            <a:pPr indent="0" lvl="0" marL="10860" marR="4344"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The documents in the WWW can be grouped into three  broad categories: static,, dynamic, and active. The  category is based on the time at which the contents of  the document are determined.</a:t>
            </a:r>
            <a:endParaRPr b="0" i="0" sz="1800" u="none" cap="none" strike="noStrike">
              <a:solidFill>
                <a:schemeClr val="dk1"/>
              </a:solidFill>
              <a:latin typeface="Times New Roman"/>
              <a:ea typeface="Times New Roman"/>
              <a:cs typeface="Times New Roman"/>
              <a:sym typeface="Times New Roman"/>
            </a:endParaRPr>
          </a:p>
          <a:p>
            <a:pPr indent="-285750" lvl="0" marL="296610" marR="4344" rtl="0" algn="just">
              <a:lnSpc>
                <a:spcPct val="100000"/>
              </a:lnSpc>
              <a:spcBef>
                <a:spcPts val="86"/>
              </a:spcBef>
              <a:spcAft>
                <a:spcPts val="0"/>
              </a:spcAft>
              <a:buClr>
                <a:srgbClr val="000000"/>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Static Documents: </a:t>
            </a:r>
            <a:r>
              <a:rPr b="0" i="0" lang="en-US" sz="1800" u="none" cap="none" strike="noStrike">
                <a:solidFill>
                  <a:schemeClr val="dk1"/>
                </a:solidFill>
                <a:latin typeface="Times New Roman"/>
                <a:ea typeface="Times New Roman"/>
                <a:cs typeface="Times New Roman"/>
                <a:sym typeface="Times New Roman"/>
              </a:rPr>
              <a:t>Static documents are fixed-content documents that are created and stored in a server. The client can get only a copy of the document. That is, the contents of the file are determined when the file is created, not when it is used.</a:t>
            </a:r>
            <a:endParaRPr/>
          </a:p>
          <a:p>
            <a:pPr indent="-285750" lvl="0" marL="296610" marR="4344" rtl="0" algn="just">
              <a:lnSpc>
                <a:spcPct val="100000"/>
              </a:lnSpc>
              <a:spcBef>
                <a:spcPts val="86"/>
              </a:spcBef>
              <a:spcAft>
                <a:spcPts val="0"/>
              </a:spcAft>
              <a:buClr>
                <a:srgbClr val="000000"/>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Dynamic Documents: </a:t>
            </a:r>
            <a:r>
              <a:rPr b="0" i="0" lang="en-US" sz="1800" u="none" cap="none" strike="noStrike">
                <a:solidFill>
                  <a:schemeClr val="dk1"/>
                </a:solidFill>
                <a:latin typeface="Times New Roman"/>
                <a:ea typeface="Times New Roman"/>
                <a:cs typeface="Times New Roman"/>
                <a:sym typeface="Times New Roman"/>
              </a:rPr>
              <a:t>A dynamic document is created by a Web server whenever a browser requests the document. When a request arrives, the Web server runs an application program or a script that creates the dynamic document. The server returns the output of the program or script as a response to the browser that requested the document</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Times New Roman"/>
              <a:ea typeface="Times New Roman"/>
              <a:cs typeface="Times New Roman"/>
              <a:sym typeface="Times New Roman"/>
            </a:endParaRPr>
          </a:p>
        </p:txBody>
      </p:sp>
      <p:sp>
        <p:nvSpPr>
          <p:cNvPr id="293" name="Google Shape;293;p23"/>
          <p:cNvSpPr txBox="1"/>
          <p:nvPr>
            <p:ph idx="11" type="ftr"/>
          </p:nvPr>
        </p:nvSpPr>
        <p:spPr>
          <a:xfrm>
            <a:off x="352540" y="6343650"/>
            <a:ext cx="8333900" cy="377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4"/>
          <p:cNvSpPr txBox="1"/>
          <p:nvPr>
            <p:ph type="title"/>
          </p:nvPr>
        </p:nvSpPr>
        <p:spPr>
          <a:xfrm>
            <a:off x="0" y="328437"/>
            <a:ext cx="4691151" cy="515684"/>
          </a:xfrm>
          <a:prstGeom prst="rect">
            <a:avLst/>
          </a:prstGeom>
          <a:noFill/>
          <a:ln>
            <a:noFill/>
          </a:ln>
        </p:spPr>
        <p:txBody>
          <a:bodyPr anchorCtr="0" anchor="ctr" bIns="0" lIns="0" spcFirstLastPara="1" rIns="0" wrap="square" tIns="10300">
            <a:spAutoFit/>
          </a:bodyPr>
          <a:lstStyle/>
          <a:p>
            <a:pPr indent="0" lvl="0" marL="268779" rtl="0" algn="l">
              <a:lnSpc>
                <a:spcPct val="100000"/>
              </a:lnSpc>
              <a:spcBef>
                <a:spcPts val="81"/>
              </a:spcBef>
              <a:spcAft>
                <a:spcPts val="0"/>
              </a:spcAft>
              <a:buSzPts val="1800"/>
              <a:buNone/>
            </a:pPr>
            <a:r>
              <a:rPr b="1" lang="en-US" sz="3200"/>
              <a:t>Static Document</a:t>
            </a:r>
            <a:endParaRPr/>
          </a:p>
        </p:txBody>
      </p:sp>
      <p:pic>
        <p:nvPicPr>
          <p:cNvPr id="299" name="Google Shape;299;p24"/>
          <p:cNvPicPr preferRelativeResize="0"/>
          <p:nvPr/>
        </p:nvPicPr>
        <p:blipFill rotWithShape="1">
          <a:blip r:embed="rId3">
            <a:alphaModFix/>
          </a:blip>
          <a:srcRect b="7086" l="0" r="0" t="0"/>
          <a:stretch/>
        </p:blipFill>
        <p:spPr>
          <a:xfrm>
            <a:off x="1516566" y="1338147"/>
            <a:ext cx="5837663" cy="3933941"/>
          </a:xfrm>
          <a:prstGeom prst="rect">
            <a:avLst/>
          </a:prstGeom>
          <a:noFill/>
          <a:ln>
            <a:noFill/>
          </a:ln>
        </p:spPr>
      </p:pic>
      <p:sp>
        <p:nvSpPr>
          <p:cNvPr id="300" name="Google Shape;300;p24"/>
          <p:cNvSpPr txBox="1"/>
          <p:nvPr/>
        </p:nvSpPr>
        <p:spPr>
          <a:xfrm>
            <a:off x="1976326" y="5723599"/>
            <a:ext cx="4918142"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13 Static Document in WWW</a:t>
            </a:r>
            <a:endParaRPr/>
          </a:p>
        </p:txBody>
      </p:sp>
      <p:sp>
        <p:nvSpPr>
          <p:cNvPr id="301" name="Google Shape;301;p24"/>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5"/>
          <p:cNvSpPr txBox="1"/>
          <p:nvPr>
            <p:ph type="title"/>
          </p:nvPr>
        </p:nvSpPr>
        <p:spPr>
          <a:xfrm>
            <a:off x="161693" y="0"/>
            <a:ext cx="6384073"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Dynamic Document Using CGI</a:t>
            </a:r>
            <a:endParaRPr/>
          </a:p>
        </p:txBody>
      </p:sp>
      <p:pic>
        <p:nvPicPr>
          <p:cNvPr id="307" name="Google Shape;307;p25"/>
          <p:cNvPicPr preferRelativeResize="0"/>
          <p:nvPr/>
        </p:nvPicPr>
        <p:blipFill rotWithShape="1">
          <a:blip r:embed="rId3">
            <a:alphaModFix/>
          </a:blip>
          <a:srcRect b="0" l="0" r="0" t="0"/>
          <a:stretch/>
        </p:blipFill>
        <p:spPr>
          <a:xfrm>
            <a:off x="1144223" y="1225500"/>
            <a:ext cx="6750840" cy="4745978"/>
          </a:xfrm>
          <a:prstGeom prst="rect">
            <a:avLst/>
          </a:prstGeom>
          <a:noFill/>
          <a:ln>
            <a:noFill/>
          </a:ln>
        </p:spPr>
      </p:pic>
      <p:sp>
        <p:nvSpPr>
          <p:cNvPr id="308" name="Google Shape;308;p25"/>
          <p:cNvSpPr txBox="1"/>
          <p:nvPr/>
        </p:nvSpPr>
        <p:spPr>
          <a:xfrm>
            <a:off x="2060419" y="5825445"/>
            <a:ext cx="4918142"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14 Dynamic Document in WWW</a:t>
            </a:r>
            <a:endParaRPr/>
          </a:p>
        </p:txBody>
      </p:sp>
      <p:sp>
        <p:nvSpPr>
          <p:cNvPr id="309" name="Google Shape;309;p25"/>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6"/>
          <p:cNvSpPr txBox="1"/>
          <p:nvPr>
            <p:ph type="title"/>
          </p:nvPr>
        </p:nvSpPr>
        <p:spPr>
          <a:xfrm>
            <a:off x="200722" y="0"/>
            <a:ext cx="5285318"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HTTP</a:t>
            </a:r>
            <a:endParaRPr/>
          </a:p>
        </p:txBody>
      </p:sp>
      <p:sp>
        <p:nvSpPr>
          <p:cNvPr id="315" name="Google Shape;315;p26"/>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p>
            <a:pPr indent="0" lvl="0" marL="127000" rtl="0" algn="l">
              <a:lnSpc>
                <a:spcPct val="90000"/>
              </a:lnSpc>
              <a:spcBef>
                <a:spcPts val="1000"/>
              </a:spcBef>
              <a:spcAft>
                <a:spcPts val="0"/>
              </a:spcAft>
              <a:buSzPts val="1800"/>
              <a:buNone/>
            </a:pPr>
            <a:r>
              <a:rPr b="1" lang="en-US" sz="3200">
                <a:latin typeface="Times New Roman"/>
                <a:ea typeface="Times New Roman"/>
                <a:cs typeface="Times New Roman"/>
                <a:sym typeface="Times New Roman"/>
              </a:rPr>
              <a:t>HYPERTEXT TRANSFER PROTOCOL</a:t>
            </a:r>
            <a:endParaRPr sz="3200"/>
          </a:p>
        </p:txBody>
      </p:sp>
      <p:sp>
        <p:nvSpPr>
          <p:cNvPr id="316" name="Google Shape;316;p26"/>
          <p:cNvSpPr txBox="1"/>
          <p:nvPr>
            <p:ph idx="11" type="ftr"/>
          </p:nvPr>
        </p:nvSpPr>
        <p:spPr>
          <a:xfrm>
            <a:off x="457200" y="6356520"/>
            <a:ext cx="8229239"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96"/>
          <p:cNvSpPr txBox="1"/>
          <p:nvPr>
            <p:ph type="title"/>
          </p:nvPr>
        </p:nvSpPr>
        <p:spPr>
          <a:xfrm>
            <a:off x="161693" y="55756"/>
            <a:ext cx="6395224"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latin typeface="Times New Roman"/>
                <a:ea typeface="Times New Roman"/>
                <a:cs typeface="Times New Roman"/>
                <a:sym typeface="Times New Roman"/>
              </a:rPr>
              <a:t>HYPERTEXT TRANSFER PROTOCOL</a:t>
            </a:r>
            <a:endParaRPr b="1" sz="3200"/>
          </a:p>
        </p:txBody>
      </p:sp>
      <p:sp>
        <p:nvSpPr>
          <p:cNvPr id="322" name="Google Shape;322;p96"/>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lang="en-US">
                <a:latin typeface="Times New Roman"/>
                <a:ea typeface="Times New Roman"/>
                <a:cs typeface="Times New Roman"/>
                <a:sym typeface="Times New Roman"/>
              </a:rPr>
              <a:t>The Hypertext Transfer Protocol (HTTP) is a protocol  used mainly to access data on the World Wide Web.</a:t>
            </a:r>
            <a:endParaRPr/>
          </a:p>
          <a:p>
            <a:pPr indent="-342900" lvl="0" marL="457200" rtl="0" algn="just">
              <a:lnSpc>
                <a:spcPct val="90000"/>
              </a:lnSpc>
              <a:spcBef>
                <a:spcPts val="1000"/>
              </a:spcBef>
              <a:spcAft>
                <a:spcPts val="0"/>
              </a:spcAft>
              <a:buSzPts val="1800"/>
              <a:buChar char="•"/>
            </a:pPr>
            <a:r>
              <a:rPr lang="en-US">
                <a:latin typeface="Times New Roman"/>
                <a:ea typeface="Times New Roman"/>
                <a:cs typeface="Times New Roman"/>
                <a:sym typeface="Times New Roman"/>
              </a:rPr>
              <a:t>HTTP functions as a  combination of FTP and SMTP.</a:t>
            </a:r>
            <a:endParaRPr/>
          </a:p>
          <a:p>
            <a:pPr indent="-342900" lvl="0" marL="457200" rtl="0" algn="just">
              <a:lnSpc>
                <a:spcPct val="90000"/>
              </a:lnSpc>
              <a:spcBef>
                <a:spcPts val="1000"/>
              </a:spcBef>
              <a:spcAft>
                <a:spcPts val="0"/>
              </a:spcAft>
              <a:buSzPts val="1800"/>
              <a:buChar char="•"/>
            </a:pPr>
            <a:r>
              <a:rPr lang="en-US">
                <a:latin typeface="Times New Roman"/>
                <a:ea typeface="Times New Roman"/>
                <a:cs typeface="Times New Roman"/>
                <a:sym typeface="Times New Roman"/>
              </a:rPr>
              <a:t>HTTP uses the services of TCP on well-  known port 80.</a:t>
            </a:r>
            <a:endParaRPr/>
          </a:p>
          <a:p>
            <a:pPr indent="-342900" lvl="0" marL="457200" rtl="0" algn="just">
              <a:lnSpc>
                <a:spcPct val="90000"/>
              </a:lnSpc>
              <a:spcBef>
                <a:spcPts val="1000"/>
              </a:spcBef>
              <a:spcAft>
                <a:spcPts val="0"/>
              </a:spcAft>
              <a:buSzPts val="1800"/>
              <a:buChar char="•"/>
            </a:pPr>
            <a:r>
              <a:rPr lang="en-US">
                <a:latin typeface="Times New Roman"/>
                <a:ea typeface="Times New Roman"/>
                <a:cs typeface="Times New Roman"/>
                <a:sym typeface="Times New Roman"/>
              </a:rPr>
              <a:t>However, it is much simpler than FTP because it uses only one TCP connection. There is no separate control connection; only data are transferred between the client and the server.</a:t>
            </a:r>
            <a:endParaRPr/>
          </a:p>
          <a:p>
            <a:pPr indent="-342900" lvl="0" marL="457200" rtl="0" algn="just">
              <a:lnSpc>
                <a:spcPct val="90000"/>
              </a:lnSpc>
              <a:spcBef>
                <a:spcPts val="1000"/>
              </a:spcBef>
              <a:spcAft>
                <a:spcPts val="0"/>
              </a:spcAft>
              <a:buSzPts val="1800"/>
              <a:buChar char="•"/>
            </a:pPr>
            <a:r>
              <a:rPr lang="en-US">
                <a:latin typeface="Times New Roman"/>
                <a:ea typeface="Times New Roman"/>
                <a:cs typeface="Times New Roman"/>
                <a:sym typeface="Times New Roman"/>
              </a:rPr>
              <a:t>The HTTP messages are not destined to be read by humans; they are read and interpreted by the HTTP server and HTTP client (browser).</a:t>
            </a:r>
            <a:endParaRPr/>
          </a:p>
          <a:p>
            <a:pPr indent="-342900" lvl="0" marL="457200" rtl="0" algn="just">
              <a:lnSpc>
                <a:spcPct val="90000"/>
              </a:lnSpc>
              <a:spcBef>
                <a:spcPts val="1000"/>
              </a:spcBef>
              <a:spcAft>
                <a:spcPts val="0"/>
              </a:spcAft>
              <a:buSzPts val="1800"/>
              <a:buChar char="•"/>
            </a:pPr>
            <a:r>
              <a:rPr lang="en-US">
                <a:latin typeface="Times New Roman"/>
                <a:ea typeface="Times New Roman"/>
                <a:cs typeface="Times New Roman"/>
                <a:sym typeface="Times New Roman"/>
              </a:rPr>
              <a:t>The commands from the client to the server are embedded in a request message. The contents of the requested file or other information are embedded in a response message.</a:t>
            </a:r>
            <a:endParaRPr>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latin typeface="Times New Roman"/>
              <a:ea typeface="Times New Roman"/>
              <a:cs typeface="Times New Roman"/>
              <a:sym typeface="Times New Roman"/>
            </a:endParaRPr>
          </a:p>
        </p:txBody>
      </p:sp>
      <p:sp>
        <p:nvSpPr>
          <p:cNvPr id="323" name="Google Shape;323;p96"/>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97"/>
          <p:cNvSpPr txBox="1"/>
          <p:nvPr>
            <p:ph type="title"/>
          </p:nvPr>
        </p:nvSpPr>
        <p:spPr>
          <a:xfrm>
            <a:off x="352540" y="0"/>
            <a:ext cx="513350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HTTP Transaction</a:t>
            </a:r>
            <a:endParaRPr/>
          </a:p>
        </p:txBody>
      </p:sp>
      <p:pic>
        <p:nvPicPr>
          <p:cNvPr id="329" name="Google Shape;329;p97"/>
          <p:cNvPicPr preferRelativeResize="0"/>
          <p:nvPr/>
        </p:nvPicPr>
        <p:blipFill rotWithShape="1">
          <a:blip r:embed="rId3">
            <a:alphaModFix/>
          </a:blip>
          <a:srcRect b="0" l="0" r="0" t="0"/>
          <a:stretch/>
        </p:blipFill>
        <p:spPr>
          <a:xfrm>
            <a:off x="758283" y="2066689"/>
            <a:ext cx="7761249" cy="3609281"/>
          </a:xfrm>
          <a:prstGeom prst="rect">
            <a:avLst/>
          </a:prstGeom>
          <a:noFill/>
          <a:ln>
            <a:noFill/>
          </a:ln>
        </p:spPr>
      </p:pic>
      <p:sp>
        <p:nvSpPr>
          <p:cNvPr id="330" name="Google Shape;330;p97"/>
          <p:cNvSpPr txBox="1"/>
          <p:nvPr/>
        </p:nvSpPr>
        <p:spPr>
          <a:xfrm>
            <a:off x="3026969" y="5771879"/>
            <a:ext cx="491814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15 HTTP Transaction model</a:t>
            </a:r>
            <a:endParaRPr/>
          </a:p>
        </p:txBody>
      </p:sp>
      <p:sp>
        <p:nvSpPr>
          <p:cNvPr id="331" name="Google Shape;331;p97"/>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a:t>
            </a:r>
            <a:endParaRPr/>
          </a:p>
        </p:txBody>
      </p:sp>
      <p:sp>
        <p:nvSpPr>
          <p:cNvPr id="332" name="Google Shape;332;p97"/>
          <p:cNvSpPr txBox="1"/>
          <p:nvPr/>
        </p:nvSpPr>
        <p:spPr>
          <a:xfrm>
            <a:off x="585788" y="1028700"/>
            <a:ext cx="7700962" cy="9233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Although HTTP uses the services of TCP, HTTP itself is a stateless protocol. The client initializes the transaction by sending a request message. The server replies by sending a response.</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98"/>
          <p:cNvSpPr txBox="1"/>
          <p:nvPr>
            <p:ph type="title"/>
          </p:nvPr>
        </p:nvSpPr>
        <p:spPr>
          <a:xfrm>
            <a:off x="352540" y="0"/>
            <a:ext cx="6533338"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Request and Response Messages</a:t>
            </a:r>
            <a:endParaRPr/>
          </a:p>
        </p:txBody>
      </p:sp>
      <p:pic>
        <p:nvPicPr>
          <p:cNvPr id="338" name="Google Shape;338;p98"/>
          <p:cNvPicPr preferRelativeResize="0"/>
          <p:nvPr/>
        </p:nvPicPr>
        <p:blipFill rotWithShape="1">
          <a:blip r:embed="rId3">
            <a:alphaModFix/>
          </a:blip>
          <a:srcRect b="0" l="0" r="0" t="0"/>
          <a:stretch/>
        </p:blipFill>
        <p:spPr>
          <a:xfrm>
            <a:off x="462777" y="1138687"/>
            <a:ext cx="8244152" cy="4718273"/>
          </a:xfrm>
          <a:prstGeom prst="rect">
            <a:avLst/>
          </a:prstGeom>
          <a:noFill/>
          <a:ln>
            <a:noFill/>
          </a:ln>
        </p:spPr>
      </p:pic>
      <p:sp>
        <p:nvSpPr>
          <p:cNvPr id="339" name="Google Shape;339;p98"/>
          <p:cNvSpPr txBox="1"/>
          <p:nvPr/>
        </p:nvSpPr>
        <p:spPr>
          <a:xfrm>
            <a:off x="2125782" y="6017966"/>
            <a:ext cx="4918142"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16 Message Formats</a:t>
            </a:r>
            <a:endParaRPr/>
          </a:p>
        </p:txBody>
      </p:sp>
      <p:sp>
        <p:nvSpPr>
          <p:cNvPr id="340" name="Google Shape;340;p98"/>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99"/>
          <p:cNvSpPr txBox="1"/>
          <p:nvPr>
            <p:ph type="title"/>
          </p:nvPr>
        </p:nvSpPr>
        <p:spPr>
          <a:xfrm>
            <a:off x="352540" y="0"/>
            <a:ext cx="513350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Request and Status Lines</a:t>
            </a:r>
            <a:endParaRPr/>
          </a:p>
        </p:txBody>
      </p:sp>
      <p:pic>
        <p:nvPicPr>
          <p:cNvPr id="346" name="Google Shape;346;p99"/>
          <p:cNvPicPr preferRelativeResize="0"/>
          <p:nvPr/>
        </p:nvPicPr>
        <p:blipFill rotWithShape="1">
          <a:blip r:embed="rId3">
            <a:alphaModFix/>
          </a:blip>
          <a:srcRect b="0" l="0" r="0" t="0"/>
          <a:stretch/>
        </p:blipFill>
        <p:spPr>
          <a:xfrm>
            <a:off x="853069" y="2007220"/>
            <a:ext cx="7694170" cy="3294775"/>
          </a:xfrm>
          <a:prstGeom prst="rect">
            <a:avLst/>
          </a:prstGeom>
          <a:noFill/>
          <a:ln>
            <a:noFill/>
          </a:ln>
        </p:spPr>
      </p:pic>
      <p:sp>
        <p:nvSpPr>
          <p:cNvPr id="347" name="Google Shape;347;p99"/>
          <p:cNvSpPr txBox="1"/>
          <p:nvPr/>
        </p:nvSpPr>
        <p:spPr>
          <a:xfrm>
            <a:off x="2919290" y="5536090"/>
            <a:ext cx="491814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17 Lines in HTTP</a:t>
            </a:r>
            <a:endParaRPr/>
          </a:p>
        </p:txBody>
      </p:sp>
      <p:sp>
        <p:nvSpPr>
          <p:cNvPr id="348" name="Google Shape;348;p99"/>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a:t>
            </a:r>
            <a:endParaRPr/>
          </a:p>
        </p:txBody>
      </p:sp>
      <p:sp>
        <p:nvSpPr>
          <p:cNvPr id="349" name="Google Shape;349;p99"/>
          <p:cNvSpPr txBox="1"/>
          <p:nvPr/>
        </p:nvSpPr>
        <p:spPr>
          <a:xfrm>
            <a:off x="642938" y="1143000"/>
            <a:ext cx="7372350" cy="64633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The first line in a request message is called a request line; the first line in the response message is called the status line.</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00"/>
          <p:cNvSpPr txBox="1"/>
          <p:nvPr>
            <p:ph type="title"/>
          </p:nvPr>
        </p:nvSpPr>
        <p:spPr>
          <a:xfrm>
            <a:off x="352540" y="0"/>
            <a:ext cx="5279742"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Non-Persistent HTTP</a:t>
            </a:r>
            <a:endParaRPr sz="3200"/>
          </a:p>
        </p:txBody>
      </p:sp>
      <p:sp>
        <p:nvSpPr>
          <p:cNvPr id="355" name="Google Shape;355;p100"/>
          <p:cNvSpPr txBox="1"/>
          <p:nvPr>
            <p:ph idx="1" type="body"/>
          </p:nvPr>
        </p:nvSpPr>
        <p:spPr>
          <a:xfrm>
            <a:off x="290742" y="1095702"/>
            <a:ext cx="5175082" cy="4594917"/>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 “classic” approach in HTTP/1.0 is to use one HTTP request per TCP connection, serially.</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In a nonpersistent connection, one TCP connection is made for each request/response.</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 following lists the steps in this strategy:</a:t>
            </a:r>
            <a:endParaRPr/>
          </a:p>
          <a:p>
            <a:pPr indent="0" lvl="0" marL="442913" rtl="0" algn="just">
              <a:lnSpc>
                <a:spcPct val="90000"/>
              </a:lnSpc>
              <a:spcBef>
                <a:spcPts val="1000"/>
              </a:spcBef>
              <a:spcAft>
                <a:spcPts val="0"/>
              </a:spcAft>
              <a:buSzPts val="1800"/>
              <a:buNone/>
            </a:pPr>
            <a:r>
              <a:rPr lang="en-US" sz="1800">
                <a:latin typeface="Times New Roman"/>
                <a:ea typeface="Times New Roman"/>
                <a:cs typeface="Times New Roman"/>
                <a:sym typeface="Times New Roman"/>
              </a:rPr>
              <a:t>1. The client opens a TCP connection and sends a request.</a:t>
            </a:r>
            <a:endParaRPr/>
          </a:p>
          <a:p>
            <a:pPr indent="0" lvl="0" marL="442913" rtl="0" algn="just">
              <a:lnSpc>
                <a:spcPct val="90000"/>
              </a:lnSpc>
              <a:spcBef>
                <a:spcPts val="1000"/>
              </a:spcBef>
              <a:spcAft>
                <a:spcPts val="0"/>
              </a:spcAft>
              <a:buSzPts val="1800"/>
              <a:buNone/>
            </a:pPr>
            <a:r>
              <a:rPr lang="en-US" sz="1800">
                <a:latin typeface="Times New Roman"/>
                <a:ea typeface="Times New Roman"/>
                <a:cs typeface="Times New Roman"/>
                <a:sym typeface="Times New Roman"/>
              </a:rPr>
              <a:t>2. The server sends the response and closes the connection.</a:t>
            </a:r>
            <a:endParaRPr/>
          </a:p>
          <a:p>
            <a:pPr indent="0" lvl="0" marL="442913" rtl="0" algn="just">
              <a:lnSpc>
                <a:spcPct val="90000"/>
              </a:lnSpc>
              <a:spcBef>
                <a:spcPts val="1000"/>
              </a:spcBef>
              <a:spcAft>
                <a:spcPts val="0"/>
              </a:spcAft>
              <a:buSzPts val="1800"/>
              <a:buNone/>
            </a:pPr>
            <a:r>
              <a:rPr lang="en-US" sz="1800">
                <a:latin typeface="Times New Roman"/>
                <a:ea typeface="Times New Roman"/>
                <a:cs typeface="Times New Roman"/>
                <a:sym typeface="Times New Roman"/>
              </a:rPr>
              <a:t>3. The client reads the data until it encounters an end-of-file marker; it then closes the connection.</a:t>
            </a:r>
            <a:endParaRPr/>
          </a:p>
          <a:p>
            <a:pPr indent="0" lvl="0" marL="85725" rtl="0" algn="just">
              <a:lnSpc>
                <a:spcPct val="90000"/>
              </a:lnSpc>
              <a:spcBef>
                <a:spcPts val="1000"/>
              </a:spcBef>
              <a:spcAft>
                <a:spcPts val="0"/>
              </a:spcAft>
              <a:buSzPts val="1800"/>
              <a:buNone/>
            </a:pPr>
            <a:r>
              <a:rPr i="1" lang="en-US" sz="1800">
                <a:latin typeface="Times New Roman"/>
                <a:ea typeface="Times New Roman"/>
                <a:cs typeface="Times New Roman"/>
                <a:sym typeface="Times New Roman"/>
              </a:rPr>
              <a:t>“For N different pictures in different files, the connection must be opened and closed N times.”	</a:t>
            </a:r>
            <a:endParaRPr i="1" sz="1800">
              <a:latin typeface="Times New Roman"/>
              <a:ea typeface="Times New Roman"/>
              <a:cs typeface="Times New Roman"/>
              <a:sym typeface="Times New Roman"/>
            </a:endParaRPr>
          </a:p>
          <a:p>
            <a:pPr indent="0" lvl="0" marL="442913" rtl="0" algn="just">
              <a:lnSpc>
                <a:spcPct val="90000"/>
              </a:lnSpc>
              <a:spcBef>
                <a:spcPts val="1000"/>
              </a:spcBef>
              <a:spcAft>
                <a:spcPts val="0"/>
              </a:spcAft>
              <a:buSzPts val="1800"/>
              <a:buNone/>
            </a:pPr>
            <a:r>
              <a:t/>
            </a:r>
            <a:endParaRPr sz="1800"/>
          </a:p>
        </p:txBody>
      </p:sp>
      <p:pic>
        <p:nvPicPr>
          <p:cNvPr id="356" name="Google Shape;356;p100"/>
          <p:cNvPicPr preferRelativeResize="0"/>
          <p:nvPr/>
        </p:nvPicPr>
        <p:blipFill rotWithShape="1">
          <a:blip r:embed="rId3">
            <a:alphaModFix/>
          </a:blip>
          <a:srcRect b="0" l="0" r="0" t="0"/>
          <a:stretch/>
        </p:blipFill>
        <p:spPr>
          <a:xfrm>
            <a:off x="5632282" y="1472200"/>
            <a:ext cx="3302277" cy="4254840"/>
          </a:xfrm>
          <a:prstGeom prst="rect">
            <a:avLst/>
          </a:prstGeom>
          <a:noFill/>
          <a:ln>
            <a:noFill/>
          </a:ln>
        </p:spPr>
      </p:pic>
      <p:sp>
        <p:nvSpPr>
          <p:cNvPr id="357" name="Google Shape;357;p100"/>
          <p:cNvSpPr txBox="1"/>
          <p:nvPr/>
        </p:nvSpPr>
        <p:spPr>
          <a:xfrm>
            <a:off x="4886731" y="5771745"/>
            <a:ext cx="404782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18 Non Persistent HTTP Message exchange</a:t>
            </a:r>
            <a:endParaRPr/>
          </a:p>
        </p:txBody>
      </p:sp>
      <p:sp>
        <p:nvSpPr>
          <p:cNvPr id="358" name="Google Shape;358;p10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242887"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FTP (File Transfer Protocol)</a:t>
            </a:r>
            <a:endParaRPr b="1" sz="3200"/>
          </a:p>
        </p:txBody>
      </p:sp>
      <p:sp>
        <p:nvSpPr>
          <p:cNvPr id="115" name="Google Shape;115;p4"/>
          <p:cNvSpPr txBox="1"/>
          <p:nvPr>
            <p:ph idx="1" type="body"/>
          </p:nvPr>
        </p:nvSpPr>
        <p:spPr>
          <a:xfrm>
            <a:off x="457200" y="1604520"/>
            <a:ext cx="8229240" cy="4752000"/>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Transferring files from one computer to another is one of the most common tasks expected from a networking or internetworking environment</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Although transferring files from one system to another seems simple and straightforward, some problems must be dealt with first. For example,</a:t>
            </a:r>
            <a:endParaRPr/>
          </a:p>
          <a:p>
            <a:pPr indent="-342900" lvl="1" marL="914400" rtl="0" algn="just">
              <a:lnSpc>
                <a:spcPct val="90000"/>
              </a:lnSpc>
              <a:spcBef>
                <a:spcPts val="500"/>
              </a:spcBef>
              <a:spcAft>
                <a:spcPts val="0"/>
              </a:spcAft>
              <a:buSzPts val="1800"/>
              <a:buChar char="•"/>
            </a:pPr>
            <a:r>
              <a:rPr lang="en-US">
                <a:latin typeface="Times New Roman"/>
                <a:ea typeface="Times New Roman"/>
                <a:cs typeface="Times New Roman"/>
                <a:sym typeface="Times New Roman"/>
              </a:rPr>
              <a:t>Two systems may use different file name conventions</a:t>
            </a:r>
            <a:endParaRPr/>
          </a:p>
          <a:p>
            <a:pPr indent="-342900" lvl="1" marL="914400" rtl="0" algn="just">
              <a:lnSpc>
                <a:spcPct val="90000"/>
              </a:lnSpc>
              <a:spcBef>
                <a:spcPts val="500"/>
              </a:spcBef>
              <a:spcAft>
                <a:spcPts val="0"/>
              </a:spcAft>
              <a:buSzPts val="1800"/>
              <a:buChar char="•"/>
            </a:pPr>
            <a:r>
              <a:rPr lang="en-US">
                <a:latin typeface="Times New Roman"/>
                <a:ea typeface="Times New Roman"/>
                <a:cs typeface="Times New Roman"/>
                <a:sym typeface="Times New Roman"/>
              </a:rPr>
              <a:t>Two systems may have different ways to represent text and data.</a:t>
            </a:r>
            <a:endParaRPr/>
          </a:p>
          <a:p>
            <a:pPr indent="-342900" lvl="1" marL="914400" rtl="0" algn="just">
              <a:lnSpc>
                <a:spcPct val="90000"/>
              </a:lnSpc>
              <a:spcBef>
                <a:spcPts val="500"/>
              </a:spcBef>
              <a:spcAft>
                <a:spcPts val="0"/>
              </a:spcAft>
              <a:buSzPts val="1800"/>
              <a:buChar char="•"/>
            </a:pPr>
            <a:r>
              <a:rPr lang="en-US">
                <a:latin typeface="Times New Roman"/>
                <a:ea typeface="Times New Roman"/>
                <a:cs typeface="Times New Roman"/>
                <a:sym typeface="Times New Roman"/>
              </a:rPr>
              <a:t>Two systems may have different directory structures</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File Transfer Protocol (FTP) is the standard protocol provided by TCP/IP for copying a file from one host to another</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Although we can transfer files using HTTP, FTP is a better choice to transfer large files or to transfer files using different formats.</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FTP differs from other client/server applications in that it establishes two connections between the hosts. One connection is used for data transfer, the other for control information (commands and responses).</a:t>
            </a:r>
            <a:endParaRPr sz="1800">
              <a:latin typeface="Times New Roman"/>
              <a:ea typeface="Times New Roman"/>
              <a:cs typeface="Times New Roman"/>
              <a:sym typeface="Times New Roman"/>
            </a:endParaRPr>
          </a:p>
        </p:txBody>
      </p:sp>
      <p:sp>
        <p:nvSpPr>
          <p:cNvPr id="116" name="Google Shape;116;p4"/>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101"/>
          <p:cNvSpPr txBox="1"/>
          <p:nvPr>
            <p:ph type="title"/>
          </p:nvPr>
        </p:nvSpPr>
        <p:spPr>
          <a:xfrm>
            <a:off x="352540" y="0"/>
            <a:ext cx="5279742"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Non-persistent HTTP: response time</a:t>
            </a:r>
            <a:endParaRPr sz="3200"/>
          </a:p>
        </p:txBody>
      </p:sp>
      <p:sp>
        <p:nvSpPr>
          <p:cNvPr id="364" name="Google Shape;364;p101"/>
          <p:cNvSpPr txBox="1"/>
          <p:nvPr>
            <p:ph idx="1" type="body"/>
          </p:nvPr>
        </p:nvSpPr>
        <p:spPr>
          <a:xfrm>
            <a:off x="457200" y="986883"/>
            <a:ext cx="3200400" cy="4594917"/>
          </a:xfrm>
          <a:prstGeom prst="rect">
            <a:avLst/>
          </a:prstGeom>
          <a:noFill/>
          <a:ln>
            <a:noFill/>
          </a:ln>
        </p:spPr>
        <p:txBody>
          <a:bodyPr anchorCtr="0" anchor="t" bIns="0" lIns="0" spcFirstLastPara="1" rIns="0" wrap="square" tIns="0">
            <a:normAutofit/>
          </a:bodyPr>
          <a:lstStyle/>
          <a:p>
            <a:pPr indent="-342900" lvl="0" marL="457200" rtl="0" algn="l">
              <a:lnSpc>
                <a:spcPct val="90000"/>
              </a:lnSpc>
              <a:spcBef>
                <a:spcPts val="1000"/>
              </a:spcBef>
              <a:spcAft>
                <a:spcPts val="0"/>
              </a:spcAft>
              <a:buSzPts val="1800"/>
              <a:buFont typeface="Noto Sans Symbols"/>
              <a:buNone/>
            </a:pPr>
            <a:r>
              <a:rPr lang="en-US">
                <a:solidFill>
                  <a:srgbClr val="CC0000"/>
                </a:solidFill>
                <a:latin typeface="Times New Roman"/>
                <a:ea typeface="Times New Roman"/>
                <a:cs typeface="Times New Roman"/>
                <a:sym typeface="Times New Roman"/>
              </a:rPr>
              <a:t>RTT:</a:t>
            </a:r>
            <a:r>
              <a:rPr lang="en-US">
                <a:latin typeface="Times New Roman"/>
                <a:ea typeface="Times New Roman"/>
                <a:cs typeface="Times New Roman"/>
                <a:sym typeface="Times New Roman"/>
              </a:rPr>
              <a:t> time for a packet to travel from client to server and back</a:t>
            </a:r>
            <a:endParaRPr/>
          </a:p>
          <a:p>
            <a:pPr indent="-342900" lvl="0" marL="457200" rtl="0" algn="l">
              <a:lnSpc>
                <a:spcPct val="90000"/>
              </a:lnSpc>
              <a:spcBef>
                <a:spcPts val="1000"/>
              </a:spcBef>
              <a:spcAft>
                <a:spcPts val="0"/>
              </a:spcAft>
              <a:buSzPts val="1800"/>
              <a:buFont typeface="Noto Sans Symbols"/>
              <a:buNone/>
            </a:pPr>
            <a:r>
              <a:rPr lang="en-US">
                <a:solidFill>
                  <a:srgbClr val="CC0000"/>
                </a:solidFill>
                <a:latin typeface="Times New Roman"/>
                <a:ea typeface="Times New Roman"/>
                <a:cs typeface="Times New Roman"/>
                <a:sym typeface="Times New Roman"/>
              </a:rPr>
              <a:t>HTTP response time:</a:t>
            </a:r>
            <a:endParaRPr/>
          </a:p>
          <a:p>
            <a:pPr indent="-342900" lvl="0" marL="457200" rtl="0" algn="l">
              <a:lnSpc>
                <a:spcPct val="90000"/>
              </a:lnSpc>
              <a:spcBef>
                <a:spcPts val="1000"/>
              </a:spcBef>
              <a:spcAft>
                <a:spcPts val="0"/>
              </a:spcAft>
              <a:buClr>
                <a:schemeClr val="dk1"/>
              </a:buClr>
              <a:buSzPts val="1800"/>
              <a:buChar char="•"/>
            </a:pPr>
            <a:r>
              <a:rPr lang="en-US">
                <a:latin typeface="Times New Roman"/>
                <a:ea typeface="Times New Roman"/>
                <a:cs typeface="Times New Roman"/>
                <a:sym typeface="Times New Roman"/>
              </a:rPr>
              <a:t>one RTT to initiate TCP connection</a:t>
            </a:r>
            <a:endParaRPr/>
          </a:p>
          <a:p>
            <a:pPr indent="-342900" lvl="0" marL="457200" rtl="0" algn="l">
              <a:lnSpc>
                <a:spcPct val="90000"/>
              </a:lnSpc>
              <a:spcBef>
                <a:spcPts val="1000"/>
              </a:spcBef>
              <a:spcAft>
                <a:spcPts val="0"/>
              </a:spcAft>
              <a:buClr>
                <a:schemeClr val="dk1"/>
              </a:buClr>
              <a:buSzPts val="1800"/>
              <a:buChar char="•"/>
            </a:pPr>
            <a:r>
              <a:rPr lang="en-US">
                <a:latin typeface="Times New Roman"/>
                <a:ea typeface="Times New Roman"/>
                <a:cs typeface="Times New Roman"/>
                <a:sym typeface="Times New Roman"/>
              </a:rPr>
              <a:t>one RTT for HTTP request and first few bytes of HTTP response to return </a:t>
            </a:r>
            <a:endParaRPr/>
          </a:p>
          <a:p>
            <a:pPr indent="-342900" lvl="1" marL="914400" rtl="0" algn="l">
              <a:lnSpc>
                <a:spcPct val="90000"/>
              </a:lnSpc>
              <a:spcBef>
                <a:spcPts val="500"/>
              </a:spcBef>
              <a:spcAft>
                <a:spcPts val="0"/>
              </a:spcAft>
              <a:buSzPts val="1800"/>
              <a:buChar char="•"/>
            </a:pPr>
            <a:r>
              <a:rPr lang="en-US" sz="1600">
                <a:latin typeface="Times New Roman"/>
                <a:ea typeface="Times New Roman"/>
                <a:cs typeface="Times New Roman"/>
                <a:sym typeface="Times New Roman"/>
              </a:rPr>
              <a:t>This assumes HTTP GET piggy backed on the ACK</a:t>
            </a:r>
            <a:endParaRPr/>
          </a:p>
          <a:p>
            <a:pPr indent="-342900" lvl="0" marL="457200" rtl="0" algn="l">
              <a:lnSpc>
                <a:spcPct val="90000"/>
              </a:lnSpc>
              <a:spcBef>
                <a:spcPts val="1000"/>
              </a:spcBef>
              <a:spcAft>
                <a:spcPts val="0"/>
              </a:spcAft>
              <a:buClr>
                <a:schemeClr val="dk1"/>
              </a:buClr>
              <a:buSzPts val="1800"/>
              <a:buChar char="•"/>
            </a:pPr>
            <a:r>
              <a:rPr lang="en-US">
                <a:latin typeface="Times New Roman"/>
                <a:ea typeface="Times New Roman"/>
                <a:cs typeface="Times New Roman"/>
                <a:sym typeface="Times New Roman"/>
              </a:rPr>
              <a:t>file transmission time</a:t>
            </a:r>
            <a:endParaRPr/>
          </a:p>
          <a:p>
            <a:pPr indent="-342900" lvl="0" marL="457200" rtl="0" algn="l">
              <a:lnSpc>
                <a:spcPct val="90000"/>
              </a:lnSpc>
              <a:spcBef>
                <a:spcPts val="1000"/>
              </a:spcBef>
              <a:spcAft>
                <a:spcPts val="0"/>
              </a:spcAft>
              <a:buClr>
                <a:schemeClr val="dk1"/>
              </a:buClr>
              <a:buSzPts val="1800"/>
              <a:buChar char="•"/>
            </a:pPr>
            <a:r>
              <a:rPr lang="en-US">
                <a:latin typeface="Times New Roman"/>
                <a:ea typeface="Times New Roman"/>
                <a:cs typeface="Times New Roman"/>
                <a:sym typeface="Times New Roman"/>
              </a:rPr>
              <a:t>non-persistent HTTP response time =   	</a:t>
            </a:r>
            <a:endParaRPr/>
          </a:p>
          <a:p>
            <a:pPr indent="-342900" lvl="1" marL="914400" rtl="0" algn="l">
              <a:lnSpc>
                <a:spcPct val="90000"/>
              </a:lnSpc>
              <a:spcBef>
                <a:spcPts val="500"/>
              </a:spcBef>
              <a:spcAft>
                <a:spcPts val="0"/>
              </a:spcAft>
              <a:buSzPts val="1800"/>
              <a:buFont typeface="Noto Sans Symbols"/>
              <a:buNone/>
            </a:pPr>
            <a:r>
              <a:rPr lang="en-US" sz="1600">
                <a:latin typeface="Times New Roman"/>
                <a:ea typeface="Times New Roman"/>
                <a:cs typeface="Times New Roman"/>
                <a:sym typeface="Times New Roman"/>
              </a:rPr>
              <a:t>   2RTT+ file transmission  time</a:t>
            </a:r>
            <a:endParaRPr/>
          </a:p>
        </p:txBody>
      </p:sp>
      <p:pic>
        <p:nvPicPr>
          <p:cNvPr id="365" name="Google Shape;365;p101"/>
          <p:cNvPicPr preferRelativeResize="0"/>
          <p:nvPr/>
        </p:nvPicPr>
        <p:blipFill rotWithShape="1">
          <a:blip r:embed="rId3">
            <a:alphaModFix/>
          </a:blip>
          <a:srcRect b="0" l="0" r="0" t="0"/>
          <a:stretch/>
        </p:blipFill>
        <p:spPr>
          <a:xfrm>
            <a:off x="4425061" y="1433871"/>
            <a:ext cx="4352921" cy="4023709"/>
          </a:xfrm>
          <a:prstGeom prst="rect">
            <a:avLst/>
          </a:prstGeom>
          <a:noFill/>
          <a:ln>
            <a:noFill/>
          </a:ln>
        </p:spPr>
      </p:pic>
      <p:sp>
        <p:nvSpPr>
          <p:cNvPr id="366" name="Google Shape;366;p101"/>
          <p:cNvSpPr txBox="1"/>
          <p:nvPr/>
        </p:nvSpPr>
        <p:spPr>
          <a:xfrm>
            <a:off x="5678039" y="5457580"/>
            <a:ext cx="2171999"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19 Round trip time</a:t>
            </a:r>
            <a:endParaRPr/>
          </a:p>
        </p:txBody>
      </p:sp>
      <p:sp>
        <p:nvSpPr>
          <p:cNvPr id="367" name="Google Shape;367;p101"/>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02"/>
          <p:cNvSpPr txBox="1"/>
          <p:nvPr>
            <p:ph type="title"/>
          </p:nvPr>
        </p:nvSpPr>
        <p:spPr>
          <a:xfrm>
            <a:off x="301084" y="0"/>
            <a:ext cx="5184956"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Persistent HTTP</a:t>
            </a:r>
            <a:endParaRPr sz="3200"/>
          </a:p>
        </p:txBody>
      </p:sp>
      <p:sp>
        <p:nvSpPr>
          <p:cNvPr id="373" name="Google Shape;373;p102"/>
          <p:cNvSpPr txBox="1"/>
          <p:nvPr>
            <p:ph idx="1" type="body"/>
          </p:nvPr>
        </p:nvSpPr>
        <p:spPr>
          <a:xfrm>
            <a:off x="457200" y="1187605"/>
            <a:ext cx="4204010" cy="5012473"/>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lang="en-US">
                <a:latin typeface="Times New Roman"/>
                <a:ea typeface="Times New Roman"/>
                <a:cs typeface="Times New Roman"/>
                <a:sym typeface="Times New Roman"/>
              </a:rPr>
              <a:t>The server leaves the connection open for more requests after sending a response. The server can close the connection at the request of a client or if a time-out has been reached. The sender usually sends the length of the data with each response.</a:t>
            </a:r>
            <a:endParaRPr>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lang="en-US">
                <a:latin typeface="Times New Roman"/>
                <a:ea typeface="Times New Roman"/>
                <a:cs typeface="Times New Roman"/>
                <a:sym typeface="Times New Roman"/>
              </a:rPr>
              <a:t>The “persistent HTTP” approach can re-use the same TCP connection for multiple HTTP transfers, one after another, serially. Amortizes TCP overhead, but maintains TCP state longer at server.</a:t>
            </a:r>
            <a:endParaRPr/>
          </a:p>
          <a:p>
            <a:pPr indent="-228600" lvl="0" marL="457200" rtl="0" algn="l">
              <a:lnSpc>
                <a:spcPct val="90000"/>
              </a:lnSpc>
              <a:spcBef>
                <a:spcPts val="1000"/>
              </a:spcBef>
              <a:spcAft>
                <a:spcPts val="0"/>
              </a:spcAft>
              <a:buClr>
                <a:schemeClr val="dk1"/>
              </a:buClr>
              <a:buSzPts val="1800"/>
              <a:buNone/>
            </a:pPr>
            <a:r>
              <a:t/>
            </a:r>
            <a:endParaRPr/>
          </a:p>
        </p:txBody>
      </p:sp>
      <p:pic>
        <p:nvPicPr>
          <p:cNvPr id="374" name="Google Shape;374;p102"/>
          <p:cNvPicPr preferRelativeResize="0"/>
          <p:nvPr/>
        </p:nvPicPr>
        <p:blipFill rotWithShape="1">
          <a:blip r:embed="rId3">
            <a:alphaModFix/>
          </a:blip>
          <a:srcRect b="0" l="0" r="0" t="0"/>
          <a:stretch/>
        </p:blipFill>
        <p:spPr>
          <a:xfrm>
            <a:off x="4895668" y="1013042"/>
            <a:ext cx="4034593" cy="5244476"/>
          </a:xfrm>
          <a:prstGeom prst="rect">
            <a:avLst/>
          </a:prstGeom>
          <a:noFill/>
          <a:ln>
            <a:noFill/>
          </a:ln>
        </p:spPr>
      </p:pic>
      <p:sp>
        <p:nvSpPr>
          <p:cNvPr id="375" name="Google Shape;375;p102"/>
          <p:cNvSpPr txBox="1"/>
          <p:nvPr/>
        </p:nvSpPr>
        <p:spPr>
          <a:xfrm>
            <a:off x="5824088" y="6263761"/>
            <a:ext cx="217775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20 Persistent HTTP</a:t>
            </a:r>
            <a:endParaRPr/>
          </a:p>
        </p:txBody>
      </p:sp>
      <p:sp>
        <p:nvSpPr>
          <p:cNvPr id="376" name="Google Shape;376;p102"/>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103"/>
          <p:cNvSpPr txBox="1"/>
          <p:nvPr>
            <p:ph type="title"/>
          </p:nvPr>
        </p:nvSpPr>
        <p:spPr>
          <a:xfrm>
            <a:off x="434975" y="64392"/>
            <a:ext cx="7772400" cy="838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800"/>
              <a:buNone/>
            </a:pPr>
            <a:r>
              <a:rPr b="1" lang="en-US" sz="3200"/>
              <a:t>Persistent vs. Non-Persistent</a:t>
            </a:r>
            <a:br>
              <a:rPr b="1" lang="en-US" sz="3200"/>
            </a:br>
            <a:r>
              <a:rPr b="1" lang="en-US" sz="3200"/>
              <a:t> HTTP</a:t>
            </a:r>
            <a:endParaRPr/>
          </a:p>
        </p:txBody>
      </p:sp>
      <p:sp>
        <p:nvSpPr>
          <p:cNvPr id="383" name="Google Shape;383;p103"/>
          <p:cNvSpPr txBox="1"/>
          <p:nvPr>
            <p:ph idx="1" type="body"/>
          </p:nvPr>
        </p:nvSpPr>
        <p:spPr>
          <a:xfrm>
            <a:off x="434975" y="1414463"/>
            <a:ext cx="3933825" cy="4648200"/>
          </a:xfrm>
          <a:prstGeom prst="rect">
            <a:avLst/>
          </a:prstGeom>
          <a:noFill/>
          <a:ln>
            <a:noFill/>
          </a:ln>
        </p:spPr>
        <p:txBody>
          <a:bodyPr anchorCtr="0" anchor="t" bIns="45700" lIns="91425" spcFirstLastPara="1" rIns="91425" wrap="square" tIns="45700">
            <a:noAutofit/>
          </a:bodyPr>
          <a:lstStyle/>
          <a:p>
            <a:pPr indent="-330200" lvl="0" marL="457200" rtl="0" algn="l">
              <a:lnSpc>
                <a:spcPct val="90000"/>
              </a:lnSpc>
              <a:spcBef>
                <a:spcPts val="1000"/>
              </a:spcBef>
              <a:spcAft>
                <a:spcPts val="0"/>
              </a:spcAft>
              <a:buSzPts val="1600"/>
              <a:buFont typeface="Noto Sans Symbols"/>
              <a:buNone/>
            </a:pPr>
            <a:r>
              <a:rPr i="1" lang="en-US">
                <a:solidFill>
                  <a:srgbClr val="CC0000"/>
                </a:solidFill>
                <a:latin typeface="Times New Roman"/>
                <a:ea typeface="Times New Roman"/>
                <a:cs typeface="Times New Roman"/>
                <a:sym typeface="Times New Roman"/>
              </a:rPr>
              <a:t>non-persistent HTTP issues:</a:t>
            </a:r>
            <a:endParaRPr/>
          </a:p>
          <a:p>
            <a:pPr indent="-330200" lvl="0" marL="457200" rtl="0" algn="l">
              <a:lnSpc>
                <a:spcPct val="90000"/>
              </a:lnSpc>
              <a:spcBef>
                <a:spcPts val="1000"/>
              </a:spcBef>
              <a:spcAft>
                <a:spcPts val="0"/>
              </a:spcAft>
              <a:buSzPts val="1600"/>
              <a:buChar char="•"/>
            </a:pPr>
            <a:r>
              <a:rPr lang="en-US">
                <a:latin typeface="Times New Roman"/>
                <a:ea typeface="Times New Roman"/>
                <a:cs typeface="Times New Roman"/>
                <a:sym typeface="Times New Roman"/>
              </a:rPr>
              <a:t>requires 2 RTTs per object</a:t>
            </a:r>
            <a:endParaRPr/>
          </a:p>
          <a:p>
            <a:pPr indent="-330200" lvl="0" marL="457200" rtl="0" algn="l">
              <a:lnSpc>
                <a:spcPct val="90000"/>
              </a:lnSpc>
              <a:spcBef>
                <a:spcPts val="1000"/>
              </a:spcBef>
              <a:spcAft>
                <a:spcPts val="0"/>
              </a:spcAft>
              <a:buSzPts val="1600"/>
              <a:buChar char="•"/>
            </a:pPr>
            <a:r>
              <a:rPr lang="en-US">
                <a:latin typeface="Times New Roman"/>
                <a:ea typeface="Times New Roman"/>
                <a:cs typeface="Times New Roman"/>
                <a:sym typeface="Times New Roman"/>
              </a:rPr>
              <a:t>OS overhead for </a:t>
            </a:r>
            <a:r>
              <a:rPr i="1" lang="en-US">
                <a:latin typeface="Times New Roman"/>
                <a:ea typeface="Times New Roman"/>
                <a:cs typeface="Times New Roman"/>
                <a:sym typeface="Times New Roman"/>
              </a:rPr>
              <a:t>each</a:t>
            </a:r>
            <a:r>
              <a:rPr lang="en-US">
                <a:latin typeface="Times New Roman"/>
                <a:ea typeface="Times New Roman"/>
                <a:cs typeface="Times New Roman"/>
                <a:sym typeface="Times New Roman"/>
              </a:rPr>
              <a:t> TCP connection</a:t>
            </a:r>
            <a:endParaRPr/>
          </a:p>
          <a:p>
            <a:pPr indent="-330200" lvl="0" marL="457200" rtl="0" algn="l">
              <a:lnSpc>
                <a:spcPct val="90000"/>
              </a:lnSpc>
              <a:spcBef>
                <a:spcPts val="1000"/>
              </a:spcBef>
              <a:spcAft>
                <a:spcPts val="0"/>
              </a:spcAft>
              <a:buSzPts val="1600"/>
              <a:buChar char="•"/>
            </a:pPr>
            <a:r>
              <a:rPr lang="en-US">
                <a:latin typeface="Times New Roman"/>
                <a:ea typeface="Times New Roman"/>
                <a:cs typeface="Times New Roman"/>
                <a:sym typeface="Times New Roman"/>
              </a:rPr>
              <a:t>browsers often open parallel TCP connections to fetch referenced objects</a:t>
            </a:r>
            <a:endParaRPr/>
          </a:p>
          <a:p>
            <a:pPr indent="-330200" lvl="0" marL="457200" rtl="0" algn="l">
              <a:lnSpc>
                <a:spcPct val="90000"/>
              </a:lnSpc>
              <a:spcBef>
                <a:spcPts val="1000"/>
              </a:spcBef>
              <a:spcAft>
                <a:spcPts val="0"/>
              </a:spcAft>
              <a:buSzPts val="1600"/>
              <a:buFont typeface="Noto Sans Symbols"/>
              <a:buNone/>
            </a:pPr>
            <a:r>
              <a:t/>
            </a:r>
            <a:endParaRPr>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1600"/>
              <a:buNone/>
            </a:pPr>
            <a:r>
              <a:t/>
            </a:r>
            <a:endParaRPr>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1600"/>
              <a:buNone/>
            </a:pPr>
            <a:r>
              <a:t/>
            </a:r>
            <a:endParaRPr>
              <a:latin typeface="Times New Roman"/>
              <a:ea typeface="Times New Roman"/>
              <a:cs typeface="Times New Roman"/>
              <a:sym typeface="Times New Roman"/>
            </a:endParaRPr>
          </a:p>
        </p:txBody>
      </p:sp>
      <p:sp>
        <p:nvSpPr>
          <p:cNvPr id="384" name="Google Shape;384;p103"/>
          <p:cNvSpPr txBox="1"/>
          <p:nvPr>
            <p:ph idx="2" type="body"/>
          </p:nvPr>
        </p:nvSpPr>
        <p:spPr>
          <a:xfrm>
            <a:off x="4689475" y="1305622"/>
            <a:ext cx="3810000" cy="4648200"/>
          </a:xfrm>
          <a:prstGeom prst="rect">
            <a:avLst/>
          </a:prstGeom>
          <a:noFill/>
          <a:ln>
            <a:noFill/>
          </a:ln>
        </p:spPr>
        <p:txBody>
          <a:bodyPr anchorCtr="0" anchor="t" bIns="45700" lIns="91425" spcFirstLastPara="1" rIns="91425" wrap="square" tIns="45700">
            <a:normAutofit/>
          </a:bodyPr>
          <a:lstStyle/>
          <a:p>
            <a:pPr indent="-330200" lvl="0" marL="457200" rtl="0" algn="l">
              <a:lnSpc>
                <a:spcPct val="90000"/>
              </a:lnSpc>
              <a:spcBef>
                <a:spcPts val="1000"/>
              </a:spcBef>
              <a:spcAft>
                <a:spcPts val="0"/>
              </a:spcAft>
              <a:buSzPts val="1600"/>
              <a:buFont typeface="Noto Sans Symbols"/>
              <a:buNone/>
            </a:pPr>
            <a:r>
              <a:rPr i="1" lang="en-US">
                <a:solidFill>
                  <a:srgbClr val="CC0000"/>
                </a:solidFill>
                <a:latin typeface="Times New Roman"/>
                <a:ea typeface="Times New Roman"/>
                <a:cs typeface="Times New Roman"/>
                <a:sym typeface="Times New Roman"/>
              </a:rPr>
              <a:t>persistent  HTTP:</a:t>
            </a:r>
            <a:endParaRPr/>
          </a:p>
          <a:p>
            <a:pPr indent="-330200" lvl="0" marL="457200" rtl="0" algn="l">
              <a:lnSpc>
                <a:spcPct val="90000"/>
              </a:lnSpc>
              <a:spcBef>
                <a:spcPts val="1000"/>
              </a:spcBef>
              <a:spcAft>
                <a:spcPts val="0"/>
              </a:spcAft>
              <a:buSzPts val="1600"/>
              <a:buChar char="•"/>
            </a:pPr>
            <a:r>
              <a:rPr lang="en-US">
                <a:latin typeface="Times New Roman"/>
                <a:ea typeface="Times New Roman"/>
                <a:cs typeface="Times New Roman"/>
                <a:sym typeface="Times New Roman"/>
              </a:rPr>
              <a:t>server leaves connection open after sending response</a:t>
            </a:r>
            <a:endParaRPr/>
          </a:p>
          <a:p>
            <a:pPr indent="-330200" lvl="0" marL="457200" rtl="0" algn="l">
              <a:lnSpc>
                <a:spcPct val="90000"/>
              </a:lnSpc>
              <a:spcBef>
                <a:spcPts val="1000"/>
              </a:spcBef>
              <a:spcAft>
                <a:spcPts val="0"/>
              </a:spcAft>
              <a:buSzPts val="1600"/>
              <a:buChar char="•"/>
            </a:pPr>
            <a:r>
              <a:rPr lang="en-US">
                <a:latin typeface="Times New Roman"/>
                <a:ea typeface="Times New Roman"/>
                <a:cs typeface="Times New Roman"/>
                <a:sym typeface="Times New Roman"/>
              </a:rPr>
              <a:t>subsequent HTTP messages  between same client/server sent over open connection</a:t>
            </a:r>
            <a:endParaRPr/>
          </a:p>
          <a:p>
            <a:pPr indent="-330200" lvl="0" marL="457200" rtl="0" algn="l">
              <a:lnSpc>
                <a:spcPct val="90000"/>
              </a:lnSpc>
              <a:spcBef>
                <a:spcPts val="1000"/>
              </a:spcBef>
              <a:spcAft>
                <a:spcPts val="0"/>
              </a:spcAft>
              <a:buSzPts val="1600"/>
              <a:buChar char="•"/>
            </a:pPr>
            <a:r>
              <a:rPr lang="en-US">
                <a:latin typeface="Times New Roman"/>
                <a:ea typeface="Times New Roman"/>
                <a:cs typeface="Times New Roman"/>
                <a:sym typeface="Times New Roman"/>
              </a:rPr>
              <a:t>client sends requests as soon as it encounters a referenced object</a:t>
            </a:r>
            <a:endParaRPr/>
          </a:p>
          <a:p>
            <a:pPr indent="-330200" lvl="0" marL="457200" rtl="0" algn="l">
              <a:lnSpc>
                <a:spcPct val="90000"/>
              </a:lnSpc>
              <a:spcBef>
                <a:spcPts val="1000"/>
              </a:spcBef>
              <a:spcAft>
                <a:spcPts val="0"/>
              </a:spcAft>
              <a:buSzPts val="1600"/>
              <a:buChar char="•"/>
            </a:pPr>
            <a:r>
              <a:rPr lang="en-US">
                <a:latin typeface="Times New Roman"/>
                <a:ea typeface="Times New Roman"/>
                <a:cs typeface="Times New Roman"/>
                <a:sym typeface="Times New Roman"/>
              </a:rPr>
              <a:t>as little as one RTT for all the referenced objects</a:t>
            </a:r>
            <a:endParaRPr/>
          </a:p>
        </p:txBody>
      </p:sp>
      <p:sp>
        <p:nvSpPr>
          <p:cNvPr id="385" name="Google Shape;385;p103"/>
          <p:cNvSpPr txBox="1"/>
          <p:nvPr>
            <p:ph idx="11" type="ftr"/>
          </p:nvPr>
        </p:nvSpPr>
        <p:spPr>
          <a:xfrm>
            <a:off x="1658258" y="6283130"/>
            <a:ext cx="5421083"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104"/>
          <p:cNvSpPr txBox="1"/>
          <p:nvPr>
            <p:ph type="title"/>
          </p:nvPr>
        </p:nvSpPr>
        <p:spPr>
          <a:xfrm>
            <a:off x="208736" y="0"/>
            <a:ext cx="5263016"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Methods</a:t>
            </a:r>
            <a:endParaRPr/>
          </a:p>
        </p:txBody>
      </p:sp>
      <p:pic>
        <p:nvPicPr>
          <p:cNvPr id="392" name="Google Shape;392;p104"/>
          <p:cNvPicPr preferRelativeResize="0"/>
          <p:nvPr/>
        </p:nvPicPr>
        <p:blipFill rotWithShape="1">
          <a:blip r:embed="rId3">
            <a:alphaModFix/>
          </a:blip>
          <a:srcRect b="0" l="0" r="0" t="0"/>
          <a:stretch/>
        </p:blipFill>
        <p:spPr>
          <a:xfrm>
            <a:off x="718340" y="1441480"/>
            <a:ext cx="7882128" cy="3210306"/>
          </a:xfrm>
          <a:prstGeom prst="rect">
            <a:avLst/>
          </a:prstGeom>
          <a:noFill/>
          <a:ln>
            <a:noFill/>
          </a:ln>
        </p:spPr>
      </p:pic>
      <p:sp>
        <p:nvSpPr>
          <p:cNvPr id="393" name="Google Shape;393;p104"/>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105"/>
          <p:cNvSpPr txBox="1"/>
          <p:nvPr>
            <p:ph type="title"/>
          </p:nvPr>
        </p:nvSpPr>
        <p:spPr>
          <a:xfrm>
            <a:off x="223024" y="0"/>
            <a:ext cx="5263016"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Status codes</a:t>
            </a:r>
            <a:endParaRPr/>
          </a:p>
        </p:txBody>
      </p:sp>
      <p:pic>
        <p:nvPicPr>
          <p:cNvPr id="400" name="Google Shape;400;p105"/>
          <p:cNvPicPr preferRelativeResize="0"/>
          <p:nvPr/>
        </p:nvPicPr>
        <p:blipFill rotWithShape="1">
          <a:blip r:embed="rId3">
            <a:alphaModFix/>
          </a:blip>
          <a:srcRect b="0" l="0" r="0" t="0"/>
          <a:stretch/>
        </p:blipFill>
        <p:spPr>
          <a:xfrm>
            <a:off x="1085454" y="1954775"/>
            <a:ext cx="6744622" cy="3100271"/>
          </a:xfrm>
          <a:prstGeom prst="rect">
            <a:avLst/>
          </a:prstGeom>
          <a:noFill/>
          <a:ln>
            <a:noFill/>
          </a:ln>
        </p:spPr>
      </p:pic>
      <p:sp>
        <p:nvSpPr>
          <p:cNvPr id="401" name="Google Shape;401;p105"/>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106"/>
          <p:cNvSpPr txBox="1"/>
          <p:nvPr>
            <p:ph type="title"/>
          </p:nvPr>
        </p:nvSpPr>
        <p:spPr>
          <a:xfrm>
            <a:off x="223024" y="0"/>
            <a:ext cx="5263016"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Status codes</a:t>
            </a:r>
            <a:endParaRPr/>
          </a:p>
        </p:txBody>
      </p:sp>
      <p:pic>
        <p:nvPicPr>
          <p:cNvPr id="408" name="Google Shape;408;p106"/>
          <p:cNvPicPr preferRelativeResize="0"/>
          <p:nvPr/>
        </p:nvPicPr>
        <p:blipFill rotWithShape="1">
          <a:blip r:embed="rId3">
            <a:alphaModFix/>
          </a:blip>
          <a:srcRect b="0" l="0" r="0" t="0"/>
          <a:stretch/>
        </p:blipFill>
        <p:spPr>
          <a:xfrm>
            <a:off x="1364334" y="1146800"/>
            <a:ext cx="6596060" cy="4816564"/>
          </a:xfrm>
          <a:prstGeom prst="rect">
            <a:avLst/>
          </a:prstGeom>
          <a:noFill/>
          <a:ln>
            <a:noFill/>
          </a:ln>
        </p:spPr>
      </p:pic>
      <p:sp>
        <p:nvSpPr>
          <p:cNvPr id="409" name="Google Shape;409;p106"/>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07"/>
          <p:cNvSpPr txBox="1"/>
          <p:nvPr>
            <p:ph type="title"/>
          </p:nvPr>
        </p:nvSpPr>
        <p:spPr>
          <a:xfrm>
            <a:off x="234176" y="0"/>
            <a:ext cx="5251864"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Header Format</a:t>
            </a:r>
            <a:endParaRPr/>
          </a:p>
        </p:txBody>
      </p:sp>
      <p:pic>
        <p:nvPicPr>
          <p:cNvPr id="415" name="Google Shape;415;p107"/>
          <p:cNvPicPr preferRelativeResize="0"/>
          <p:nvPr/>
        </p:nvPicPr>
        <p:blipFill rotWithShape="1">
          <a:blip r:embed="rId3">
            <a:alphaModFix/>
          </a:blip>
          <a:srcRect b="0" l="0" r="0" t="0"/>
          <a:stretch/>
        </p:blipFill>
        <p:spPr>
          <a:xfrm>
            <a:off x="1270492" y="2604088"/>
            <a:ext cx="6235446" cy="1590294"/>
          </a:xfrm>
          <a:prstGeom prst="rect">
            <a:avLst/>
          </a:prstGeom>
          <a:noFill/>
          <a:ln>
            <a:noFill/>
          </a:ln>
        </p:spPr>
      </p:pic>
      <p:sp>
        <p:nvSpPr>
          <p:cNvPr id="416" name="Google Shape;416;p107"/>
          <p:cNvSpPr txBox="1"/>
          <p:nvPr/>
        </p:nvSpPr>
        <p:spPr>
          <a:xfrm>
            <a:off x="3026969" y="4558430"/>
            <a:ext cx="491814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21 Header Format of HTTP</a:t>
            </a:r>
            <a:endParaRPr/>
          </a:p>
        </p:txBody>
      </p:sp>
      <p:sp>
        <p:nvSpPr>
          <p:cNvPr id="417" name="Google Shape;417;p107"/>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108"/>
          <p:cNvSpPr txBox="1"/>
          <p:nvPr>
            <p:ph type="title"/>
          </p:nvPr>
        </p:nvSpPr>
        <p:spPr>
          <a:xfrm>
            <a:off x="139390" y="0"/>
            <a:ext cx="534665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Example</a:t>
            </a:r>
            <a:endParaRPr/>
          </a:p>
        </p:txBody>
      </p:sp>
      <p:pic>
        <p:nvPicPr>
          <p:cNvPr id="423" name="Google Shape;423;p108"/>
          <p:cNvPicPr preferRelativeResize="0"/>
          <p:nvPr/>
        </p:nvPicPr>
        <p:blipFill rotWithShape="1">
          <a:blip r:embed="rId3">
            <a:alphaModFix/>
          </a:blip>
          <a:srcRect b="0" l="0" r="0" t="0"/>
          <a:stretch/>
        </p:blipFill>
        <p:spPr>
          <a:xfrm>
            <a:off x="1254513" y="1449659"/>
            <a:ext cx="6454526" cy="4309535"/>
          </a:xfrm>
          <a:prstGeom prst="rect">
            <a:avLst/>
          </a:prstGeom>
          <a:noFill/>
          <a:ln>
            <a:noFill/>
          </a:ln>
        </p:spPr>
      </p:pic>
      <p:sp>
        <p:nvSpPr>
          <p:cNvPr id="424" name="Google Shape;424;p108"/>
          <p:cNvSpPr txBox="1"/>
          <p:nvPr/>
        </p:nvSpPr>
        <p:spPr>
          <a:xfrm>
            <a:off x="2296600" y="6030672"/>
            <a:ext cx="491814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22 Message exchange in HTTP (Example)</a:t>
            </a:r>
            <a:endParaRPr/>
          </a:p>
        </p:txBody>
      </p:sp>
      <p:sp>
        <p:nvSpPr>
          <p:cNvPr id="425" name="Google Shape;425;p108"/>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109"/>
          <p:cNvSpPr txBox="1"/>
          <p:nvPr>
            <p:ph type="title"/>
          </p:nvPr>
        </p:nvSpPr>
        <p:spPr>
          <a:xfrm>
            <a:off x="139390" y="0"/>
            <a:ext cx="534665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Example</a:t>
            </a:r>
            <a:endParaRPr/>
          </a:p>
        </p:txBody>
      </p:sp>
      <p:sp>
        <p:nvSpPr>
          <p:cNvPr id="431" name="Google Shape;431;p109"/>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1800"/>
              <a:buNone/>
            </a:pPr>
            <a:r>
              <a:rPr lang="en-US" sz="1800">
                <a:latin typeface="Times New Roman"/>
                <a:ea typeface="Times New Roman"/>
                <a:cs typeface="Times New Roman"/>
                <a:sym typeface="Times New Roman"/>
              </a:rPr>
              <a:t>This example retrieves a document. We use the GET  method to retrieve an image with the path /usr/bin/image1.  The request line shows the method (GET), the URL, and  the HTTP version (1.1). The header has two lines that  show that the client can accept images in the GIF or  JPEG format. The request does not have a body. The  response message contains the status line and four lines  of header. The header lines define the date, server, MIME  version, and length of the document. The body of the  document follows the header.</a:t>
            </a:r>
            <a:endParaRPr/>
          </a:p>
        </p:txBody>
      </p:sp>
      <p:sp>
        <p:nvSpPr>
          <p:cNvPr id="432" name="Google Shape;432;p109"/>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110"/>
          <p:cNvSpPr txBox="1"/>
          <p:nvPr>
            <p:ph type="title"/>
          </p:nvPr>
        </p:nvSpPr>
        <p:spPr>
          <a:xfrm>
            <a:off x="139390" y="0"/>
            <a:ext cx="534665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Practice Questions</a:t>
            </a:r>
            <a:endParaRPr/>
          </a:p>
        </p:txBody>
      </p:sp>
      <p:sp>
        <p:nvSpPr>
          <p:cNvPr id="438" name="Google Shape;438;p110"/>
          <p:cNvSpPr txBox="1"/>
          <p:nvPr>
            <p:ph idx="1" type="body"/>
          </p:nvPr>
        </p:nvSpPr>
        <p:spPr>
          <a:xfrm>
            <a:off x="457200" y="1604519"/>
            <a:ext cx="8229240" cy="4596255"/>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Font typeface="Arial"/>
              <a:buAutoNum type="arabicPeriod"/>
            </a:pPr>
            <a:r>
              <a:rPr lang="en-US" sz="1800">
                <a:latin typeface="Times New Roman"/>
                <a:ea typeface="Times New Roman"/>
                <a:cs typeface="Times New Roman"/>
                <a:sym typeface="Times New Roman"/>
              </a:rPr>
              <a:t>This message type is used when uploading data files to a web server.</a:t>
            </a:r>
            <a:endParaRPr/>
          </a:p>
          <a:p>
            <a:pPr indent="-342900" lvl="1" marL="914400" rtl="0" algn="just">
              <a:lnSpc>
                <a:spcPct val="90000"/>
              </a:lnSpc>
              <a:spcBef>
                <a:spcPts val="500"/>
              </a:spcBef>
              <a:spcAft>
                <a:spcPts val="0"/>
              </a:spcAft>
              <a:buSzPts val="1800"/>
              <a:buChar char="•"/>
            </a:pPr>
            <a:r>
              <a:rPr lang="en-US" sz="1800">
                <a:latin typeface="Times New Roman"/>
                <a:ea typeface="Times New Roman"/>
                <a:cs typeface="Times New Roman"/>
                <a:sym typeface="Times New Roman"/>
              </a:rPr>
              <a:t>GET</a:t>
            </a:r>
            <a:endParaRPr/>
          </a:p>
          <a:p>
            <a:pPr indent="-342900" lvl="1" marL="914400" rtl="0" algn="just">
              <a:lnSpc>
                <a:spcPct val="90000"/>
              </a:lnSpc>
              <a:spcBef>
                <a:spcPts val="500"/>
              </a:spcBef>
              <a:spcAft>
                <a:spcPts val="0"/>
              </a:spcAft>
              <a:buSzPts val="1800"/>
              <a:buChar char="•"/>
            </a:pPr>
            <a:r>
              <a:rPr lang="en-US" sz="1800">
                <a:latin typeface="Times New Roman"/>
                <a:ea typeface="Times New Roman"/>
                <a:cs typeface="Times New Roman"/>
                <a:sym typeface="Times New Roman"/>
              </a:rPr>
              <a:t>POST</a:t>
            </a:r>
            <a:endParaRPr/>
          </a:p>
          <a:p>
            <a:pPr indent="-342900" lvl="1" marL="914400" rtl="0" algn="just">
              <a:lnSpc>
                <a:spcPct val="90000"/>
              </a:lnSpc>
              <a:spcBef>
                <a:spcPts val="500"/>
              </a:spcBef>
              <a:spcAft>
                <a:spcPts val="0"/>
              </a:spcAft>
              <a:buSzPts val="1800"/>
              <a:buChar char="•"/>
            </a:pPr>
            <a:r>
              <a:rPr lang="en-US" sz="1800">
                <a:latin typeface="Times New Roman"/>
                <a:ea typeface="Times New Roman"/>
                <a:cs typeface="Times New Roman"/>
                <a:sym typeface="Times New Roman"/>
              </a:rPr>
              <a:t>PUT</a:t>
            </a:r>
            <a:endParaRPr/>
          </a:p>
          <a:p>
            <a:pPr indent="-228600" lvl="1" marL="528638" rtl="0" algn="just">
              <a:lnSpc>
                <a:spcPct val="90000"/>
              </a:lnSpc>
              <a:spcBef>
                <a:spcPts val="500"/>
              </a:spcBef>
              <a:spcAft>
                <a:spcPts val="0"/>
              </a:spcAft>
              <a:buSzPts val="1800"/>
              <a:buFont typeface="Arial"/>
              <a:buNone/>
            </a:pPr>
            <a:r>
              <a:t/>
            </a:r>
            <a:endParaRPr>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Arial"/>
              <a:buAutoNum type="arabicPeriod"/>
            </a:pPr>
            <a:r>
              <a:rPr lang="en-US" sz="1800">
                <a:latin typeface="Times New Roman"/>
                <a:ea typeface="Times New Roman"/>
                <a:cs typeface="Times New Roman"/>
                <a:sym typeface="Times New Roman"/>
              </a:rPr>
              <a:t>This protocol is used by a client to send email to a mail server.</a:t>
            </a:r>
            <a:endParaRPr/>
          </a:p>
          <a:p>
            <a:pPr indent="-342900" lvl="0" marL="900113"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POP</a:t>
            </a:r>
            <a:endParaRPr/>
          </a:p>
          <a:p>
            <a:pPr indent="-342900" lvl="0" marL="900113"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SMTP</a:t>
            </a:r>
            <a:endParaRPr/>
          </a:p>
          <a:p>
            <a:pPr indent="-342900" lvl="0" marL="900113"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IMAP</a:t>
            </a:r>
            <a:endParaRPr/>
          </a:p>
          <a:p>
            <a:pPr indent="-342900" lvl="0" marL="900113"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HTTP</a:t>
            </a:r>
            <a:endParaRPr/>
          </a:p>
          <a:p>
            <a:pPr indent="-342900" lvl="0" marL="428625" rtl="0" algn="just">
              <a:lnSpc>
                <a:spcPct val="90000"/>
              </a:lnSpc>
              <a:spcBef>
                <a:spcPts val="1000"/>
              </a:spcBef>
              <a:spcAft>
                <a:spcPts val="0"/>
              </a:spcAft>
              <a:buSzPts val="1800"/>
              <a:buFont typeface="Arial"/>
              <a:buAutoNum type="arabicPeriod" startAt="3"/>
            </a:pPr>
            <a:r>
              <a:rPr lang="en-US" sz="1800">
                <a:latin typeface="Times New Roman"/>
                <a:ea typeface="Times New Roman"/>
                <a:cs typeface="Times New Roman"/>
                <a:sym typeface="Times New Roman"/>
              </a:rPr>
              <a:t>HTTP is a secure protocol? True or False</a:t>
            </a:r>
            <a:endParaRPr/>
          </a:p>
          <a:p>
            <a:pPr indent="-342900" lvl="0" marL="900113"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True</a:t>
            </a:r>
            <a:endParaRPr/>
          </a:p>
          <a:p>
            <a:pPr indent="-342900" lvl="0" marL="900113"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False</a:t>
            </a:r>
            <a:endParaRPr/>
          </a:p>
          <a:p>
            <a:pPr indent="-228600" lvl="0" marL="457200" rtl="0" algn="just">
              <a:lnSpc>
                <a:spcPct val="90000"/>
              </a:lnSpc>
              <a:spcBef>
                <a:spcPts val="1000"/>
              </a:spcBef>
              <a:spcAft>
                <a:spcPts val="0"/>
              </a:spcAft>
              <a:buSzPts val="1800"/>
              <a:buFont typeface="Arial"/>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Font typeface="Arial"/>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Font typeface="Arial"/>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Font typeface="Arial"/>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Font typeface="Arial"/>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Font typeface="Arial"/>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Font typeface="Arial"/>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Font typeface="Arial"/>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Font typeface="Arial"/>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Font typeface="Arial"/>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Font typeface="Arial"/>
              <a:buNone/>
            </a:pPr>
            <a:r>
              <a:t/>
            </a:r>
            <a:endParaRPr sz="1800">
              <a:latin typeface="Times New Roman"/>
              <a:ea typeface="Times New Roman"/>
              <a:cs typeface="Times New Roman"/>
              <a:sym typeface="Times New Roman"/>
            </a:endParaRPr>
          </a:p>
        </p:txBody>
      </p:sp>
      <p:sp>
        <p:nvSpPr>
          <p:cNvPr id="439" name="Google Shape;439;p11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nvSpPr>
        <p:spPr>
          <a:xfrm>
            <a:off x="154104" y="236471"/>
            <a:ext cx="415666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a:ea typeface="Times"/>
                <a:cs typeface="Times"/>
                <a:sym typeface="Times"/>
              </a:rPr>
              <a:t>   FTP (Cont.)</a:t>
            </a:r>
            <a:endParaRPr/>
          </a:p>
        </p:txBody>
      </p:sp>
      <p:sp>
        <p:nvSpPr>
          <p:cNvPr id="123" name="Google Shape;123;p6"/>
          <p:cNvSpPr txBox="1"/>
          <p:nvPr/>
        </p:nvSpPr>
        <p:spPr>
          <a:xfrm>
            <a:off x="8229600" y="6400802"/>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24" name="Google Shape;124;p6"/>
          <p:cNvSpPr/>
          <p:nvPr/>
        </p:nvSpPr>
        <p:spPr>
          <a:xfrm>
            <a:off x="619240" y="1134272"/>
            <a:ext cx="8229600" cy="1754326"/>
          </a:xfrm>
          <a:prstGeom prst="rect">
            <a:avLst/>
          </a:prstGeom>
          <a:noFill/>
          <a:ln>
            <a:noFill/>
          </a:ln>
        </p:spPr>
        <p:txBody>
          <a:bodyPr anchorCtr="0" anchor="ctr"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a:ea typeface="Times"/>
                <a:cs typeface="Times"/>
                <a:sym typeface="Times"/>
              </a:rPr>
              <a:t>FTP uses the services of TCP. It needs two TCP connections.  The well-known port 21 is used for the control connection and the well-known port 20 for the data connection.</a:t>
            </a:r>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a:ea typeface="Times"/>
                <a:cs typeface="Times"/>
                <a:sym typeface="Times"/>
              </a:rPr>
              <a:t>When a user starts an FTP session, the control connection opens. While the control connection is open, the data connection can be opened and closed multiple times if several files are transferred.</a:t>
            </a:r>
            <a:endParaRPr b="0" i="0" sz="1800" u="none" cap="none" strike="noStrike">
              <a:solidFill>
                <a:srgbClr val="000000"/>
              </a:solidFill>
              <a:latin typeface="Times"/>
              <a:ea typeface="Times"/>
              <a:cs typeface="Times"/>
              <a:sym typeface="Times"/>
            </a:endParaRPr>
          </a:p>
        </p:txBody>
      </p:sp>
      <p:pic>
        <p:nvPicPr>
          <p:cNvPr id="125" name="Google Shape;125;p6"/>
          <p:cNvPicPr preferRelativeResize="0"/>
          <p:nvPr/>
        </p:nvPicPr>
        <p:blipFill rotWithShape="1">
          <a:blip r:embed="rId3">
            <a:alphaModFix/>
          </a:blip>
          <a:srcRect b="0" l="0" r="0" t="0"/>
          <a:stretch/>
        </p:blipFill>
        <p:spPr>
          <a:xfrm>
            <a:off x="154103" y="2957513"/>
            <a:ext cx="8902700" cy="2943148"/>
          </a:xfrm>
          <a:prstGeom prst="rect">
            <a:avLst/>
          </a:prstGeom>
          <a:noFill/>
          <a:ln>
            <a:noFill/>
          </a:ln>
        </p:spPr>
      </p:pic>
      <p:sp>
        <p:nvSpPr>
          <p:cNvPr id="126" name="Google Shape;126;p6"/>
          <p:cNvSpPr txBox="1"/>
          <p:nvPr/>
        </p:nvSpPr>
        <p:spPr>
          <a:xfrm>
            <a:off x="2996242" y="6038491"/>
            <a:ext cx="3847381"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1 Overview of FTP</a:t>
            </a:r>
            <a:endParaRPr/>
          </a:p>
        </p:txBody>
      </p:sp>
      <p:pic>
        <p:nvPicPr>
          <p:cNvPr id="127" name="Google Shape;127;p6"/>
          <p:cNvPicPr preferRelativeResize="0"/>
          <p:nvPr/>
        </p:nvPicPr>
        <p:blipFill rotWithShape="1">
          <a:blip r:embed="rId4">
            <a:alphaModFix/>
          </a:blip>
          <a:srcRect b="0" l="0" r="0" t="0"/>
          <a:stretch/>
        </p:blipFill>
        <p:spPr>
          <a:xfrm>
            <a:off x="438476" y="6331979"/>
            <a:ext cx="8333954" cy="36579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111"/>
          <p:cNvSpPr txBox="1"/>
          <p:nvPr>
            <p:ph type="title"/>
          </p:nvPr>
        </p:nvSpPr>
        <p:spPr>
          <a:xfrm>
            <a:off x="139390" y="0"/>
            <a:ext cx="534665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References</a:t>
            </a:r>
            <a:endParaRPr/>
          </a:p>
        </p:txBody>
      </p:sp>
      <p:sp>
        <p:nvSpPr>
          <p:cNvPr id="445" name="Google Shape;445;p111"/>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1800"/>
              <a:buNone/>
            </a:pPr>
            <a:r>
              <a:rPr lang="en-US" sz="1800">
                <a:latin typeface="Times New Roman"/>
                <a:ea typeface="Times New Roman"/>
                <a:cs typeface="Times New Roman"/>
                <a:sym typeface="Times New Roman"/>
              </a:rPr>
              <a:t> </a:t>
            </a:r>
            <a:endParaRPr/>
          </a:p>
        </p:txBody>
      </p:sp>
      <p:sp>
        <p:nvSpPr>
          <p:cNvPr id="446" name="Google Shape;446;p111"/>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a:t>
            </a:r>
            <a:endParaRPr/>
          </a:p>
        </p:txBody>
      </p:sp>
      <p:sp>
        <p:nvSpPr>
          <p:cNvPr id="447" name="Google Shape;447;p111"/>
          <p:cNvSpPr txBox="1"/>
          <p:nvPr/>
        </p:nvSpPr>
        <p:spPr>
          <a:xfrm>
            <a:off x="609600" y="1756920"/>
            <a:ext cx="8229240" cy="3977280"/>
          </a:xfrm>
          <a:prstGeom prst="rect">
            <a:avLst/>
          </a:prstGeom>
          <a:noFill/>
          <a:ln>
            <a:noFill/>
          </a:ln>
        </p:spPr>
        <p:txBody>
          <a:bodyPr anchorCtr="0" anchor="t" bIns="0" lIns="0" spcFirstLastPara="1" rIns="0" wrap="square" tIns="0">
            <a:normAutofit/>
          </a:bodyPr>
          <a:lstStyle/>
          <a:p>
            <a:pPr indent="0" lvl="0" marL="114300" marR="0" rtl="0" algn="l">
              <a:lnSpc>
                <a:spcPct val="90000"/>
              </a:lnSpc>
              <a:spcBef>
                <a:spcPts val="1000"/>
              </a:spcBef>
              <a:spcAft>
                <a:spcPts val="0"/>
              </a:spcAft>
              <a:buClr>
                <a:schemeClr val="dk1"/>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Books:</a:t>
            </a:r>
            <a:endParaRPr/>
          </a:p>
          <a:p>
            <a:pPr indent="-342900" lvl="0" marL="457200" marR="0" rtl="0" algn="l">
              <a:lnSpc>
                <a:spcPct val="90000"/>
              </a:lnSpc>
              <a:spcBef>
                <a:spcPts val="100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 Data Communications and Networking’ by Forouzan, 5th Edition, 2013.</a:t>
            </a:r>
            <a:endParaRPr/>
          </a:p>
          <a:p>
            <a:pPr indent="-342900" lvl="0" marL="457200" marR="0" rtl="0" algn="l">
              <a:lnSpc>
                <a:spcPct val="90000"/>
              </a:lnSpc>
              <a:spcBef>
                <a:spcPts val="100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Computer Networks’ By Andrew S. Tanenbaum 5th Edition, Pearson Education,2013.</a:t>
            </a:r>
            <a:endParaRPr/>
          </a:p>
          <a:p>
            <a:pPr indent="-342900" lvl="0" marL="457200" marR="0" rtl="0" algn="l">
              <a:lnSpc>
                <a:spcPct val="90000"/>
              </a:lnSpc>
              <a:spcBef>
                <a:spcPts val="100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Data and Computer Communications’ by William Stallings, 8th Edition, Pearson,2007.</a:t>
            </a:r>
            <a:endParaRPr/>
          </a:p>
          <a:p>
            <a:pPr indent="0" lvl="0" marL="114300" marR="0" rtl="0" algn="l">
              <a:lnSpc>
                <a:spcPct val="90000"/>
              </a:lnSpc>
              <a:spcBef>
                <a:spcPts val="1000"/>
              </a:spcBef>
              <a:spcAft>
                <a:spcPts val="0"/>
              </a:spcAft>
              <a:buClr>
                <a:schemeClr val="dk1"/>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E-Resources:</a:t>
            </a:r>
            <a:endParaRPr/>
          </a:p>
          <a:p>
            <a:pPr indent="-342900" lvl="0" marL="457200" marR="0" rtl="0" algn="l">
              <a:lnSpc>
                <a:spcPct val="90000"/>
              </a:lnSpc>
              <a:spcBef>
                <a:spcPts val="100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CISCO Networking Academy </a:t>
            </a:r>
            <a:endParaRPr/>
          </a:p>
          <a:p>
            <a:pPr indent="-342900" lvl="0" marL="457200" marR="0" rtl="0" algn="l">
              <a:lnSpc>
                <a:spcPct val="90000"/>
              </a:lnSpc>
              <a:spcBef>
                <a:spcPts val="100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https://library.chitkara.edu.in/subscribed-books.php</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pic>
        <p:nvPicPr>
          <p:cNvPr descr="See the source image" id="452" name="Google Shape;452;p27"/>
          <p:cNvPicPr preferRelativeResize="0"/>
          <p:nvPr/>
        </p:nvPicPr>
        <p:blipFill rotWithShape="1">
          <a:blip r:embed="rId3">
            <a:alphaModFix/>
          </a:blip>
          <a:srcRect b="0" l="0" r="0" t="0"/>
          <a:stretch/>
        </p:blipFill>
        <p:spPr>
          <a:xfrm>
            <a:off x="123760" y="940750"/>
            <a:ext cx="8791460" cy="5780450"/>
          </a:xfrm>
          <a:prstGeom prst="rect">
            <a:avLst/>
          </a:prstGeom>
          <a:noFill/>
          <a:ln>
            <a:noFill/>
          </a:ln>
        </p:spPr>
      </p:pic>
      <p:sp>
        <p:nvSpPr>
          <p:cNvPr id="453" name="Google Shape;453;p27"/>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nvSpPr>
        <p:spPr>
          <a:xfrm>
            <a:off x="2" y="273000"/>
            <a:ext cx="662392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a:ea typeface="Times"/>
                <a:cs typeface="Times"/>
                <a:sym typeface="Times"/>
              </a:rPr>
              <a:t>Connections: The control connection</a:t>
            </a:r>
            <a:endParaRPr/>
          </a:p>
        </p:txBody>
      </p:sp>
      <p:sp>
        <p:nvSpPr>
          <p:cNvPr id="134" name="Google Shape;134;p7"/>
          <p:cNvSpPr txBox="1"/>
          <p:nvPr/>
        </p:nvSpPr>
        <p:spPr>
          <a:xfrm>
            <a:off x="8229600" y="6400802"/>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135" name="Google Shape;135;p7"/>
          <p:cNvPicPr preferRelativeResize="0"/>
          <p:nvPr/>
        </p:nvPicPr>
        <p:blipFill rotWithShape="1">
          <a:blip r:embed="rId3">
            <a:alphaModFix/>
          </a:blip>
          <a:srcRect b="0" l="0" r="0" t="0"/>
          <a:stretch/>
        </p:blipFill>
        <p:spPr>
          <a:xfrm>
            <a:off x="863600" y="2806594"/>
            <a:ext cx="7458075" cy="2732090"/>
          </a:xfrm>
          <a:prstGeom prst="rect">
            <a:avLst/>
          </a:prstGeom>
          <a:noFill/>
          <a:ln>
            <a:noFill/>
          </a:ln>
        </p:spPr>
      </p:pic>
      <p:sp>
        <p:nvSpPr>
          <p:cNvPr id="136" name="Google Shape;136;p7"/>
          <p:cNvSpPr txBox="1"/>
          <p:nvPr/>
        </p:nvSpPr>
        <p:spPr>
          <a:xfrm>
            <a:off x="357187" y="1329266"/>
            <a:ext cx="8486776" cy="1477328"/>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FTP uses the same approach as SMTP to communicate across the control connection. It uses the 7-bit ASCII character set</a:t>
            </a:r>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Communication is achieved through commands and responses. </a:t>
            </a:r>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This simple method is adequate for the control connection because we send one command (or response) at a time.</a:t>
            </a:r>
            <a:endParaRPr b="0" i="0" sz="1800" u="none" cap="none" strike="noStrike">
              <a:solidFill>
                <a:srgbClr val="000000"/>
              </a:solidFill>
              <a:latin typeface="Times New Roman"/>
              <a:ea typeface="Times New Roman"/>
              <a:cs typeface="Times New Roman"/>
              <a:sym typeface="Times New Roman"/>
            </a:endParaRPr>
          </a:p>
        </p:txBody>
      </p:sp>
      <p:sp>
        <p:nvSpPr>
          <p:cNvPr id="137" name="Google Shape;137;p7"/>
          <p:cNvSpPr txBox="1"/>
          <p:nvPr/>
        </p:nvSpPr>
        <p:spPr>
          <a:xfrm>
            <a:off x="2667968" y="5800466"/>
            <a:ext cx="3865213"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2 Control Connection Communication</a:t>
            </a:r>
            <a:endParaRPr/>
          </a:p>
        </p:txBody>
      </p:sp>
      <p:pic>
        <p:nvPicPr>
          <p:cNvPr id="138" name="Google Shape;138;p7"/>
          <p:cNvPicPr preferRelativeResize="0"/>
          <p:nvPr/>
        </p:nvPicPr>
        <p:blipFill rotWithShape="1">
          <a:blip r:embed="rId4">
            <a:alphaModFix/>
          </a:blip>
          <a:srcRect b="0" l="0" r="0" t="0"/>
          <a:stretch/>
        </p:blipFill>
        <p:spPr>
          <a:xfrm>
            <a:off x="438476" y="6331979"/>
            <a:ext cx="8333954" cy="36579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txBox="1"/>
          <p:nvPr/>
        </p:nvSpPr>
        <p:spPr>
          <a:xfrm>
            <a:off x="2" y="273000"/>
            <a:ext cx="662392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a:ea typeface="Times"/>
                <a:cs typeface="Times"/>
                <a:sym typeface="Times"/>
              </a:rPr>
              <a:t>Connections: The control connection</a:t>
            </a:r>
            <a:endParaRPr/>
          </a:p>
        </p:txBody>
      </p:sp>
      <p:sp>
        <p:nvSpPr>
          <p:cNvPr id="145" name="Google Shape;145;p8"/>
          <p:cNvSpPr txBox="1"/>
          <p:nvPr/>
        </p:nvSpPr>
        <p:spPr>
          <a:xfrm>
            <a:off x="8229600" y="6400802"/>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146" name="Google Shape;146;p8"/>
          <p:cNvPicPr preferRelativeResize="0"/>
          <p:nvPr/>
        </p:nvPicPr>
        <p:blipFill rotWithShape="1">
          <a:blip r:embed="rId3">
            <a:alphaModFix/>
          </a:blip>
          <a:srcRect b="0" l="0" r="0" t="0"/>
          <a:stretch/>
        </p:blipFill>
        <p:spPr>
          <a:xfrm>
            <a:off x="1382754" y="1100993"/>
            <a:ext cx="6339275" cy="4781617"/>
          </a:xfrm>
          <a:prstGeom prst="rect">
            <a:avLst/>
          </a:prstGeom>
          <a:noFill/>
          <a:ln>
            <a:noFill/>
          </a:ln>
        </p:spPr>
      </p:pic>
      <p:sp>
        <p:nvSpPr>
          <p:cNvPr id="147" name="Google Shape;147;p8"/>
          <p:cNvSpPr txBox="1"/>
          <p:nvPr/>
        </p:nvSpPr>
        <p:spPr>
          <a:xfrm>
            <a:off x="3281430" y="5956551"/>
            <a:ext cx="2541917"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3 Connection Control</a:t>
            </a:r>
            <a:endParaRPr/>
          </a:p>
        </p:txBody>
      </p:sp>
      <p:pic>
        <p:nvPicPr>
          <p:cNvPr id="148" name="Google Shape;148;p8"/>
          <p:cNvPicPr preferRelativeResize="0"/>
          <p:nvPr/>
        </p:nvPicPr>
        <p:blipFill rotWithShape="1">
          <a:blip r:embed="rId4">
            <a:alphaModFix/>
          </a:blip>
          <a:srcRect b="0" l="0" r="0" t="0"/>
          <a:stretch/>
        </p:blipFill>
        <p:spPr>
          <a:xfrm>
            <a:off x="385411" y="6401723"/>
            <a:ext cx="8333954" cy="3657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ph idx="1" type="body"/>
          </p:nvPr>
        </p:nvSpPr>
        <p:spPr>
          <a:xfrm>
            <a:off x="404870" y="1217161"/>
            <a:ext cx="8229240" cy="3221759"/>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1800"/>
              <a:buNone/>
            </a:pPr>
            <a:r>
              <a:rPr lang="en-US" sz="1800">
                <a:latin typeface="Times New Roman"/>
                <a:ea typeface="Times New Roman"/>
                <a:cs typeface="Times New Roman"/>
                <a:sym typeface="Times New Roman"/>
              </a:rPr>
              <a:t>File transfer occurs over the data connection under the control of the commands sent over the control connection. File transfer in FTP means one of three things:</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A file is to be copied from the server to the client. This is called </a:t>
            </a:r>
            <a:r>
              <a:rPr i="1" lang="en-US" sz="1800">
                <a:latin typeface="Times New Roman"/>
                <a:ea typeface="Times New Roman"/>
                <a:cs typeface="Times New Roman"/>
                <a:sym typeface="Times New Roman"/>
              </a:rPr>
              <a:t>retrieving aft/e. </a:t>
            </a:r>
            <a:r>
              <a:rPr lang="en-US" sz="1800">
                <a:latin typeface="Times New Roman"/>
                <a:ea typeface="Times New Roman"/>
                <a:cs typeface="Times New Roman"/>
                <a:sym typeface="Times New Roman"/>
              </a:rPr>
              <a:t>It is done under the supervision of the RETR command,</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A file is to be copied from the client to the server. This is called </a:t>
            </a:r>
            <a:r>
              <a:rPr i="1" lang="en-US" sz="1800">
                <a:latin typeface="Times New Roman"/>
                <a:ea typeface="Times New Roman"/>
                <a:cs typeface="Times New Roman"/>
                <a:sym typeface="Times New Roman"/>
              </a:rPr>
              <a:t>storing aft/e</a:t>
            </a:r>
            <a:r>
              <a:rPr lang="en-US" sz="1800">
                <a:latin typeface="Times New Roman"/>
                <a:ea typeface="Times New Roman"/>
                <a:cs typeface="Times New Roman"/>
                <a:sym typeface="Times New Roman"/>
              </a:rPr>
              <a:t>. It is done under the supervision of the STOR command.</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A list of directory or file names is to be sent from the server to the client. This is done under the supervision of the LIST command. </a:t>
            </a:r>
            <a:endParaRPr/>
          </a:p>
          <a:p>
            <a:pPr indent="0" lvl="0" marL="114300" rtl="0" algn="just">
              <a:lnSpc>
                <a:spcPct val="90000"/>
              </a:lnSpc>
              <a:spcBef>
                <a:spcPts val="1000"/>
              </a:spcBef>
              <a:spcAft>
                <a:spcPts val="0"/>
              </a:spcAft>
              <a:buSzPts val="1800"/>
              <a:buNone/>
            </a:pPr>
            <a:r>
              <a:rPr lang="en-US" sz="1800">
                <a:latin typeface="Times New Roman"/>
                <a:ea typeface="Times New Roman"/>
                <a:cs typeface="Times New Roman"/>
                <a:sym typeface="Times New Roman"/>
              </a:rPr>
              <a:t>The client must define the type of file to be transferred, the structure of the data, and the transmission mode.</a:t>
            </a:r>
            <a:endParaRPr sz="1800">
              <a:latin typeface="Times New Roman"/>
              <a:ea typeface="Times New Roman"/>
              <a:cs typeface="Times New Roman"/>
              <a:sym typeface="Times New Roman"/>
            </a:endParaRPr>
          </a:p>
        </p:txBody>
      </p:sp>
      <p:sp>
        <p:nvSpPr>
          <p:cNvPr id="155" name="Google Shape;155;p9"/>
          <p:cNvSpPr txBox="1"/>
          <p:nvPr/>
        </p:nvSpPr>
        <p:spPr>
          <a:xfrm>
            <a:off x="189573" y="200747"/>
            <a:ext cx="632737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a:ea typeface="Times"/>
                <a:cs typeface="Times"/>
                <a:sym typeface="Times"/>
              </a:rPr>
              <a:t>Connections: The Data Connection</a:t>
            </a:r>
            <a:endParaRPr/>
          </a:p>
        </p:txBody>
      </p:sp>
      <p:sp>
        <p:nvSpPr>
          <p:cNvPr id="156" name="Google Shape;156;p9"/>
          <p:cNvSpPr txBox="1"/>
          <p:nvPr/>
        </p:nvSpPr>
        <p:spPr>
          <a:xfrm>
            <a:off x="8229600" y="6400802"/>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57" name="Google Shape;157;p9"/>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a:t>
            </a:r>
            <a:endParaRPr/>
          </a:p>
        </p:txBody>
      </p:sp>
      <p:pic>
        <p:nvPicPr>
          <p:cNvPr id="158" name="Google Shape;158;p9"/>
          <p:cNvPicPr preferRelativeResize="0"/>
          <p:nvPr/>
        </p:nvPicPr>
        <p:blipFill rotWithShape="1">
          <a:blip r:embed="rId3">
            <a:alphaModFix/>
          </a:blip>
          <a:srcRect b="0" l="0" r="0" t="0"/>
          <a:stretch/>
        </p:blipFill>
        <p:spPr>
          <a:xfrm>
            <a:off x="404870" y="4427065"/>
            <a:ext cx="8455025" cy="1620837"/>
          </a:xfrm>
          <a:prstGeom prst="rect">
            <a:avLst/>
          </a:prstGeom>
          <a:noFill/>
          <a:ln>
            <a:noFill/>
          </a:ln>
        </p:spPr>
      </p:pic>
      <p:sp>
        <p:nvSpPr>
          <p:cNvPr id="159" name="Google Shape;159;p9"/>
          <p:cNvSpPr txBox="1"/>
          <p:nvPr/>
        </p:nvSpPr>
        <p:spPr>
          <a:xfrm>
            <a:off x="2921016" y="6062248"/>
            <a:ext cx="3196947"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4 Data Connection in FTP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342900" lvl="0" marL="4572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Uses Server’s well-known port 20</a:t>
            </a:r>
            <a:endParaRPr/>
          </a:p>
          <a:p>
            <a:pPr indent="-342900" lvl="0" marL="4572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Client issues a passive open on an ephemeral port, say x.</a:t>
            </a:r>
            <a:endParaRPr/>
          </a:p>
          <a:p>
            <a:pPr indent="-342900" lvl="0" marL="4572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Client uses PORT command to tell the server about the port number x.</a:t>
            </a:r>
            <a:endParaRPr/>
          </a:p>
          <a:p>
            <a:pPr indent="-342900" lvl="0" marL="4572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Server issues an active open from port 20 to port x.</a:t>
            </a:r>
            <a:endParaRPr/>
          </a:p>
          <a:p>
            <a:pPr indent="-342900" lvl="0" marL="4572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Server creates a child server/ephemeral port number to serve the client</a:t>
            </a:r>
            <a:endParaRPr/>
          </a:p>
          <a:p>
            <a:pPr indent="0" lvl="0" marL="114300" rtl="0" algn="l">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sp>
        <p:nvSpPr>
          <p:cNvPr id="166" name="Google Shape;166;p10"/>
          <p:cNvSpPr txBox="1"/>
          <p:nvPr/>
        </p:nvSpPr>
        <p:spPr>
          <a:xfrm>
            <a:off x="189573" y="200747"/>
            <a:ext cx="632737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a:ea typeface="Times"/>
                <a:cs typeface="Times"/>
                <a:sym typeface="Times"/>
              </a:rPr>
              <a:t>Connections: The Data Connection</a:t>
            </a:r>
            <a:endParaRPr/>
          </a:p>
        </p:txBody>
      </p:sp>
      <p:sp>
        <p:nvSpPr>
          <p:cNvPr id="167" name="Google Shape;167;p10"/>
          <p:cNvSpPr txBox="1"/>
          <p:nvPr/>
        </p:nvSpPr>
        <p:spPr>
          <a:xfrm>
            <a:off x="8229600" y="6400802"/>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68" name="Google Shape;168;p1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1"/>
          <p:cNvSpPr txBox="1"/>
          <p:nvPr/>
        </p:nvSpPr>
        <p:spPr>
          <a:xfrm>
            <a:off x="189571" y="200747"/>
            <a:ext cx="560348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a:ea typeface="Times"/>
                <a:cs typeface="Times"/>
                <a:sym typeface="Times"/>
              </a:rPr>
              <a:t>Creating the data connection</a:t>
            </a:r>
            <a:endParaRPr/>
          </a:p>
        </p:txBody>
      </p:sp>
      <p:sp>
        <p:nvSpPr>
          <p:cNvPr id="175" name="Google Shape;175;p11"/>
          <p:cNvSpPr txBox="1"/>
          <p:nvPr/>
        </p:nvSpPr>
        <p:spPr>
          <a:xfrm>
            <a:off x="8229600" y="6400802"/>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176" name="Google Shape;176;p11"/>
          <p:cNvPicPr preferRelativeResize="0"/>
          <p:nvPr/>
        </p:nvPicPr>
        <p:blipFill rotWithShape="1">
          <a:blip r:embed="rId3">
            <a:alphaModFix/>
          </a:blip>
          <a:srcRect b="0" l="0" r="0" t="0"/>
          <a:stretch/>
        </p:blipFill>
        <p:spPr>
          <a:xfrm>
            <a:off x="2237593" y="897065"/>
            <a:ext cx="4514015" cy="4989385"/>
          </a:xfrm>
          <a:prstGeom prst="rect">
            <a:avLst/>
          </a:prstGeom>
          <a:noFill/>
          <a:ln>
            <a:noFill/>
          </a:ln>
        </p:spPr>
      </p:pic>
      <p:sp>
        <p:nvSpPr>
          <p:cNvPr id="177" name="Google Shape;177;p11"/>
          <p:cNvSpPr txBox="1"/>
          <p:nvPr/>
        </p:nvSpPr>
        <p:spPr>
          <a:xfrm>
            <a:off x="3162968" y="5986112"/>
            <a:ext cx="2663264"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5 Data Connection Steps</a:t>
            </a:r>
            <a:endParaRPr/>
          </a:p>
        </p:txBody>
      </p:sp>
      <p:sp>
        <p:nvSpPr>
          <p:cNvPr id="178" name="Google Shape;178;p11"/>
          <p:cNvSpPr txBox="1"/>
          <p:nvPr>
            <p:ph idx="11" type="ftr"/>
          </p:nvPr>
        </p:nvSpPr>
        <p:spPr>
          <a:xfrm>
            <a:off x="576661" y="6424329"/>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2010-04-09T07:36:15Z</dcterms:created>
  <dc:creator>Maninder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