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3" roundtripDataSignature="AMtx7mhM5uv6qChuYHkJhhMKTmz0/P5R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p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4: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6: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7: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8: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9: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0: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1: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2: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3: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4: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5: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6: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96: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9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97: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9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p2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28" name="Shape 28"/>
        <p:cNvGrpSpPr/>
        <p:nvPr/>
      </p:nvGrpSpPr>
      <p:grpSpPr>
        <a:xfrm>
          <a:off x="0" y="0"/>
          <a:ext cx="0" cy="0"/>
          <a:chOff x="0" y="0"/>
          <a:chExt cx="0" cy="0"/>
        </a:xfrm>
      </p:grpSpPr>
      <p:sp>
        <p:nvSpPr>
          <p:cNvPr id="29" name="Google Shape;29;p29"/>
          <p:cNvSpPr txBox="1"/>
          <p:nvPr>
            <p:ph idx="11" type="ftr"/>
          </p:nvPr>
        </p:nvSpPr>
        <p:spPr>
          <a:xfrm>
            <a:off x="457560" y="6356520"/>
            <a:ext cx="8499154"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66" name="Shape 66"/>
        <p:cNvGrpSpPr/>
        <p:nvPr/>
      </p:nvGrpSpPr>
      <p:grpSpPr>
        <a:xfrm>
          <a:off x="0" y="0"/>
          <a:ext cx="0" cy="0"/>
          <a:chOff x="0" y="0"/>
          <a:chExt cx="0" cy="0"/>
        </a:xfrm>
      </p:grpSpPr>
      <p:sp>
        <p:nvSpPr>
          <p:cNvPr id="67" name="Google Shape;67;p4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0"/>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40"/>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40"/>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0"/>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40"/>
          <p:cNvSpPr txBox="1"/>
          <p:nvPr>
            <p:ph idx="11" type="ftr"/>
          </p:nvPr>
        </p:nvSpPr>
        <p:spPr>
          <a:xfrm>
            <a:off x="374573" y="6356352"/>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BLANK 2">
    <p:spTree>
      <p:nvGrpSpPr>
        <p:cNvPr id="73" name="Shape 73"/>
        <p:cNvGrpSpPr/>
        <p:nvPr/>
      </p:nvGrpSpPr>
      <p:grpSpPr>
        <a:xfrm>
          <a:off x="0" y="0"/>
          <a:ext cx="0" cy="0"/>
          <a:chOff x="0" y="0"/>
          <a:chExt cx="0" cy="0"/>
        </a:xfrm>
      </p:grpSpPr>
      <p:sp>
        <p:nvSpPr>
          <p:cNvPr id="74" name="Google Shape;74;p4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1"/>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41"/>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1"/>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41"/>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41"/>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41"/>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1"/>
          <p:cNvSpPr txBox="1"/>
          <p:nvPr>
            <p:ph idx="11" type="ftr"/>
          </p:nvPr>
        </p:nvSpPr>
        <p:spPr>
          <a:xfrm>
            <a:off x="374573" y="6356352"/>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0" name="Shape 30"/>
        <p:cNvGrpSpPr/>
        <p:nvPr/>
      </p:nvGrpSpPr>
      <p:grpSpPr>
        <a:xfrm>
          <a:off x="0" y="0"/>
          <a:ext cx="0" cy="0"/>
          <a:chOff x="0" y="0"/>
          <a:chExt cx="0" cy="0"/>
        </a:xfrm>
      </p:grpSpPr>
      <p:sp>
        <p:nvSpPr>
          <p:cNvPr id="31" name="Google Shape;31;p3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0"/>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0"/>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4" name="Shape 34"/>
        <p:cNvGrpSpPr/>
        <p:nvPr/>
      </p:nvGrpSpPr>
      <p:grpSpPr>
        <a:xfrm>
          <a:off x="0" y="0"/>
          <a:ext cx="0" cy="0"/>
          <a:chOff x="0" y="0"/>
          <a:chExt cx="0" cy="0"/>
        </a:xfrm>
      </p:grpSpPr>
      <p:sp>
        <p:nvSpPr>
          <p:cNvPr id="35" name="Google Shape;35;p32"/>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2"/>
          <p:cNvSpPr txBox="1"/>
          <p:nvPr>
            <p:ph idx="11" type="ftr"/>
          </p:nvPr>
        </p:nvSpPr>
        <p:spPr>
          <a:xfrm>
            <a:off x="374573" y="6356352"/>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3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4"/>
          <p:cNvSpPr txBox="1"/>
          <p:nvPr>
            <p:ph idx="11" type="ftr"/>
          </p:nvPr>
        </p:nvSpPr>
        <p:spPr>
          <a:xfrm>
            <a:off x="352541" y="6356520"/>
            <a:ext cx="8361802"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p:cSld name="Centered Text">
    <p:spTree>
      <p:nvGrpSpPr>
        <p:cNvPr id="40" name="Shape 40"/>
        <p:cNvGrpSpPr/>
        <p:nvPr/>
      </p:nvGrpSpPr>
      <p:grpSpPr>
        <a:xfrm>
          <a:off x="0" y="0"/>
          <a:ext cx="0" cy="0"/>
          <a:chOff x="0" y="0"/>
          <a:chExt cx="0" cy="0"/>
        </a:xfrm>
      </p:grpSpPr>
      <p:sp>
        <p:nvSpPr>
          <p:cNvPr id="41" name="Google Shape;41;p35"/>
          <p:cNvSpPr txBox="1"/>
          <p:nvPr>
            <p:ph idx="1" type="subTitle"/>
          </p:nvPr>
        </p:nvSpPr>
        <p:spPr>
          <a:xfrm>
            <a:off x="0" y="0"/>
            <a:ext cx="5486040" cy="4238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2" name="Google Shape;42;p35"/>
          <p:cNvSpPr txBox="1"/>
          <p:nvPr>
            <p:ph idx="11" type="ftr"/>
          </p:nvPr>
        </p:nvSpPr>
        <p:spPr>
          <a:xfrm>
            <a:off x="374573" y="6356352"/>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3" name="Shape 43"/>
        <p:cNvGrpSpPr/>
        <p:nvPr/>
      </p:nvGrpSpPr>
      <p:grpSpPr>
        <a:xfrm>
          <a:off x="0" y="0"/>
          <a:ext cx="0" cy="0"/>
          <a:chOff x="0" y="0"/>
          <a:chExt cx="0" cy="0"/>
        </a:xfrm>
      </p:grpSpPr>
      <p:sp>
        <p:nvSpPr>
          <p:cNvPr id="44" name="Google Shape;44;p3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6"/>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6"/>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6"/>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6"/>
          <p:cNvSpPr txBox="1"/>
          <p:nvPr>
            <p:ph idx="11" type="ftr"/>
          </p:nvPr>
        </p:nvSpPr>
        <p:spPr>
          <a:xfrm>
            <a:off x="374573" y="6356352"/>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49" name="Shape 49"/>
        <p:cNvGrpSpPr/>
        <p:nvPr/>
      </p:nvGrpSpPr>
      <p:grpSpPr>
        <a:xfrm>
          <a:off x="0" y="0"/>
          <a:ext cx="0" cy="0"/>
          <a:chOff x="0" y="0"/>
          <a:chExt cx="0" cy="0"/>
        </a:xfrm>
      </p:grpSpPr>
      <p:sp>
        <p:nvSpPr>
          <p:cNvPr id="50" name="Google Shape;50;p3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7"/>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7"/>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7"/>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7"/>
          <p:cNvSpPr txBox="1"/>
          <p:nvPr>
            <p:ph idx="11" type="ftr"/>
          </p:nvPr>
        </p:nvSpPr>
        <p:spPr>
          <a:xfrm>
            <a:off x="374573" y="6356352"/>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55" name="Shape 55"/>
        <p:cNvGrpSpPr/>
        <p:nvPr/>
      </p:nvGrpSpPr>
      <p:grpSpPr>
        <a:xfrm>
          <a:off x="0" y="0"/>
          <a:ext cx="0" cy="0"/>
          <a:chOff x="0" y="0"/>
          <a:chExt cx="0" cy="0"/>
        </a:xfrm>
      </p:grpSpPr>
      <p:sp>
        <p:nvSpPr>
          <p:cNvPr id="56" name="Google Shape;56;p3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8"/>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8"/>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8"/>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8"/>
          <p:cNvSpPr txBox="1"/>
          <p:nvPr>
            <p:ph idx="11" type="ftr"/>
          </p:nvPr>
        </p:nvSpPr>
        <p:spPr>
          <a:xfrm>
            <a:off x="374573" y="6356352"/>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1" name="Shape 61"/>
        <p:cNvGrpSpPr/>
        <p:nvPr/>
      </p:nvGrpSpPr>
      <p:grpSpPr>
        <a:xfrm>
          <a:off x="0" y="0"/>
          <a:ext cx="0" cy="0"/>
          <a:chOff x="0" y="0"/>
          <a:chExt cx="0" cy="0"/>
        </a:xfrm>
      </p:grpSpPr>
      <p:sp>
        <p:nvSpPr>
          <p:cNvPr id="62" name="Google Shape;62;p3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9"/>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39"/>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39"/>
          <p:cNvSpPr txBox="1"/>
          <p:nvPr>
            <p:ph idx="11" type="ftr"/>
          </p:nvPr>
        </p:nvSpPr>
        <p:spPr>
          <a:xfrm>
            <a:off x="374573" y="6356352"/>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5.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8"/>
          <p:cNvSpPr/>
          <p:nvPr/>
        </p:nvSpPr>
        <p:spPr>
          <a:xfrm flipH="1" rot="10800000">
            <a:off x="0" y="6704640"/>
            <a:ext cx="9143640" cy="19764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2" name="Google Shape;1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pic>
        <p:nvPicPr>
          <p:cNvPr descr="LOGO.gif" id="13" name="Google Shape;13;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6" name="Google Shape;16;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18" name="Google Shape;18;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pic>
        <p:nvPicPr>
          <p:cNvPr descr="LOGO.gif" id="19" name="Google Shape;19;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22" name="Google Shape;2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24" name="Google Shape;24;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sp>
        <p:nvSpPr>
          <p:cNvPr id="25" name="Google Shape;25;p28"/>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28"/>
          <p:cNvSpPr txBox="1"/>
          <p:nvPr>
            <p:ph idx="1" type="body"/>
          </p:nvPr>
        </p:nvSpPr>
        <p:spPr>
          <a:xfrm>
            <a:off x="457200" y="1371600"/>
            <a:ext cx="8229240" cy="452556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292100" lvl="4" marL="2286000" marR="0" rtl="0" algn="l">
              <a:lnSpc>
                <a:spcPct val="90000"/>
              </a:lnSpc>
              <a:spcBef>
                <a:spcPts val="5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28"/>
          <p:cNvSpPr txBox="1"/>
          <p:nvPr>
            <p:ph idx="11" type="ftr"/>
          </p:nvPr>
        </p:nvSpPr>
        <p:spPr>
          <a:xfrm>
            <a:off x="374573" y="6356352"/>
            <a:ext cx="8482988"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nvSpPr>
        <p:spPr>
          <a:xfrm>
            <a:off x="1128619" y="1294692"/>
            <a:ext cx="6663900" cy="3305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None/>
            </a:pPr>
            <a:r>
              <a:rPr b="1" i="0" lang="en-US" sz="3600" u="none" cap="none" strike="noStrike">
                <a:solidFill>
                  <a:schemeClr val="dk1"/>
                </a:solidFill>
                <a:latin typeface="Times New Roman"/>
                <a:ea typeface="Times New Roman"/>
                <a:cs typeface="Times New Roman"/>
                <a:sym typeface="Times New Roman"/>
              </a:rPr>
              <a:t>SNMP</a:t>
            </a:r>
            <a:endParaRPr/>
          </a:p>
          <a:p>
            <a:pPr indent="0" lvl="0" marL="0" marR="0" rtl="0" algn="ctr">
              <a:lnSpc>
                <a:spcPct val="100000"/>
              </a:lnSpc>
              <a:spcBef>
                <a:spcPts val="400"/>
              </a:spcBef>
              <a:spcAft>
                <a:spcPts val="0"/>
              </a:spcAft>
              <a:buNone/>
            </a:pPr>
            <a:r>
              <a:rPr b="1" i="0" lang="en-US" sz="3600" u="none" cap="none" strike="noStrike">
                <a:solidFill>
                  <a:srgbClr val="0070C0"/>
                </a:solidFill>
                <a:latin typeface="Times New Roman"/>
                <a:ea typeface="Times New Roman"/>
                <a:cs typeface="Times New Roman"/>
                <a:sym typeface="Times New Roman"/>
              </a:rPr>
              <a:t>Lecture 60</a:t>
            </a:r>
            <a:endParaRPr/>
          </a:p>
          <a:p>
            <a:pPr indent="0" lvl="0" marL="0" marR="0" rtl="0" algn="ctr">
              <a:lnSpc>
                <a:spcPct val="100000"/>
              </a:lnSpc>
              <a:spcBef>
                <a:spcPts val="400"/>
              </a:spcBef>
              <a:spcAft>
                <a:spcPts val="0"/>
              </a:spcAft>
              <a:buNone/>
            </a:pPr>
            <a:r>
              <a:rPr b="1" i="0" lang="en-US" sz="3600" u="none" cap="none" strike="noStrike">
                <a:solidFill>
                  <a:srgbClr val="0070C0"/>
                </a:solidFill>
                <a:latin typeface="Times New Roman"/>
                <a:ea typeface="Times New Roman"/>
                <a:cs typeface="Times New Roman"/>
                <a:sym typeface="Times New Roman"/>
              </a:rPr>
              <a:t>Prepared by </a:t>
            </a:r>
            <a:endParaRPr/>
          </a:p>
          <a:p>
            <a:pPr indent="0" lvl="0" marL="0" marR="0" rtl="0" algn="ctr">
              <a:lnSpc>
                <a:spcPct val="100000"/>
              </a:lnSpc>
              <a:spcBef>
                <a:spcPts val="400"/>
              </a:spcBef>
              <a:spcAft>
                <a:spcPts val="0"/>
              </a:spcAft>
              <a:buNone/>
            </a:pPr>
            <a:r>
              <a:rPr b="1" i="0" lang="en-US" sz="3600" u="none" cap="none" strike="noStrike">
                <a:solidFill>
                  <a:srgbClr val="0070C0"/>
                </a:solidFill>
                <a:latin typeface="Times New Roman"/>
                <a:ea typeface="Times New Roman"/>
                <a:cs typeface="Times New Roman"/>
                <a:sym typeface="Times New Roman"/>
              </a:rPr>
              <a:t>Dr. Mankirat Kaur</a:t>
            </a:r>
            <a:endParaRPr b="0" i="0" sz="36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None/>
            </a:pPr>
            <a:r>
              <a:t/>
            </a:r>
            <a:endParaRPr b="1" i="0" sz="3600" u="none" cap="none" strike="noStrike">
              <a:solidFill>
                <a:schemeClr val="dk1"/>
              </a:solidFill>
              <a:latin typeface="Times New Roman"/>
              <a:ea typeface="Times New Roman"/>
              <a:cs typeface="Times New Roman"/>
              <a:sym typeface="Times New Roman"/>
            </a:endParaRPr>
          </a:p>
          <a:p>
            <a:pPr indent="0" lvl="0" marL="0" rtl="0" algn="ctr">
              <a:spcBef>
                <a:spcPts val="400"/>
              </a:spcBef>
              <a:spcAft>
                <a:spcPts val="0"/>
              </a:spcAft>
              <a:buNone/>
            </a:pPr>
            <a:r>
              <a:rPr b="1" lang="en-US" sz="2300">
                <a:latin typeface="Times New Roman"/>
                <a:ea typeface="Times New Roman"/>
                <a:cs typeface="Times New Roman"/>
                <a:sym typeface="Times New Roman"/>
              </a:rPr>
              <a:t>Department of Computer Science and Engineering, </a:t>
            </a:r>
            <a:endParaRPr b="1" sz="1700"/>
          </a:p>
          <a:p>
            <a:pPr indent="0" lvl="0" marL="0" rtl="0" algn="ctr">
              <a:spcBef>
                <a:spcPts val="400"/>
              </a:spcBef>
              <a:spcAft>
                <a:spcPts val="0"/>
              </a:spcAft>
              <a:buNone/>
            </a:pPr>
            <a:r>
              <a:rPr b="1" lang="en-US" sz="2300">
                <a:latin typeface="Times New Roman"/>
                <a:ea typeface="Times New Roman"/>
                <a:cs typeface="Times New Roman"/>
                <a:sym typeface="Times New Roman"/>
              </a:rPr>
              <a:t>Chitkara University, Punjab</a:t>
            </a:r>
            <a:endParaRPr b="1" sz="1700"/>
          </a:p>
          <a:p>
            <a:pPr indent="0" lvl="0" marL="0" marR="0" rtl="0" algn="ctr">
              <a:lnSpc>
                <a:spcPct val="100000"/>
              </a:lnSpc>
              <a:spcBef>
                <a:spcPts val="400"/>
              </a:spcBef>
              <a:spcAft>
                <a:spcPts val="0"/>
              </a:spcAft>
              <a:buNone/>
            </a:pPr>
            <a:r>
              <a:t/>
            </a:r>
            <a:endParaRPr b="1" sz="3600">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None/>
            </a:pPr>
            <a:r>
              <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None/>
            </a:pPr>
            <a:r>
              <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50000"/>
              </a:lnSpc>
              <a:spcBef>
                <a:spcPts val="400"/>
              </a:spcBef>
              <a:spcAft>
                <a:spcPts val="0"/>
              </a:spcAft>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None/>
            </a:pPr>
            <a:r>
              <a:t/>
            </a:r>
            <a:endParaRPr b="0" i="0" sz="2000" u="none" cap="none" strike="noStrike">
              <a:solidFill>
                <a:srgbClr val="000000"/>
              </a:solidFill>
              <a:latin typeface="Calibri"/>
              <a:ea typeface="Calibri"/>
              <a:cs typeface="Calibri"/>
              <a:sym typeface="Calibri"/>
            </a:endParaRPr>
          </a:p>
        </p:txBody>
      </p:sp>
      <p:sp>
        <p:nvSpPr>
          <p:cNvPr id="87" name="Google Shape;87;p1"/>
          <p:cNvSpPr txBox="1"/>
          <p:nvPr>
            <p:ph idx="11" type="ftr"/>
          </p:nvPr>
        </p:nvSpPr>
        <p:spPr>
          <a:xfrm>
            <a:off x="457560" y="6356520"/>
            <a:ext cx="8499154"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
        <p:nvSpPr>
          <p:cNvPr id="88" name="Google Shape;88;p1"/>
          <p:cNvSpPr txBox="1"/>
          <p:nvPr/>
        </p:nvSpPr>
        <p:spPr>
          <a:xfrm>
            <a:off x="1382688" y="1188375"/>
            <a:ext cx="6648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200">
                <a:solidFill>
                  <a:srgbClr val="000000"/>
                </a:solidFill>
                <a:latin typeface="Times New Roman"/>
                <a:ea typeface="Times New Roman"/>
                <a:cs typeface="Times New Roman"/>
                <a:sym typeface="Times New Roman"/>
              </a:rPr>
              <a:t>Computer Networks _22CS008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2"/>
          <p:cNvSpPr txBox="1"/>
          <p:nvPr>
            <p:ph type="title"/>
          </p:nvPr>
        </p:nvSpPr>
        <p:spPr>
          <a:xfrm>
            <a:off x="172528" y="0"/>
            <a:ext cx="5313512"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Management Overview</a:t>
            </a:r>
            <a:endParaRPr/>
          </a:p>
        </p:txBody>
      </p:sp>
      <p:pic>
        <p:nvPicPr>
          <p:cNvPr id="157" name="Google Shape;157;p12"/>
          <p:cNvPicPr preferRelativeResize="0"/>
          <p:nvPr/>
        </p:nvPicPr>
        <p:blipFill rotWithShape="1">
          <a:blip r:embed="rId3">
            <a:alphaModFix/>
          </a:blip>
          <a:srcRect b="0" l="0" r="0" t="0"/>
          <a:stretch/>
        </p:blipFill>
        <p:spPr>
          <a:xfrm>
            <a:off x="2058658" y="1226719"/>
            <a:ext cx="5229225" cy="4819646"/>
          </a:xfrm>
          <a:prstGeom prst="rect">
            <a:avLst/>
          </a:prstGeom>
          <a:noFill/>
          <a:ln>
            <a:noFill/>
          </a:ln>
        </p:spPr>
      </p:pic>
      <p:sp>
        <p:nvSpPr>
          <p:cNvPr id="158" name="Google Shape;158;p12"/>
          <p:cNvSpPr txBox="1"/>
          <p:nvPr/>
        </p:nvSpPr>
        <p:spPr>
          <a:xfrm>
            <a:off x="2214199" y="6158821"/>
            <a:ext cx="4918142"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Fig. 4 Management Overview in SNMP</a:t>
            </a:r>
            <a:endParaRPr/>
          </a:p>
        </p:txBody>
      </p:sp>
      <p:sp>
        <p:nvSpPr>
          <p:cNvPr id="159" name="Google Shape;159;p12"/>
          <p:cNvSpPr txBox="1"/>
          <p:nvPr>
            <p:ph idx="11" type="ftr"/>
          </p:nvPr>
        </p:nvSpPr>
        <p:spPr>
          <a:xfrm>
            <a:off x="405050" y="6427491"/>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3"/>
          <p:cNvSpPr txBox="1"/>
          <p:nvPr>
            <p:ph type="title"/>
          </p:nvPr>
        </p:nvSpPr>
        <p:spPr>
          <a:xfrm>
            <a:off x="195532" y="0"/>
            <a:ext cx="5290508"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SMI Object attributes</a:t>
            </a:r>
            <a:endParaRPr/>
          </a:p>
        </p:txBody>
      </p:sp>
      <p:sp>
        <p:nvSpPr>
          <p:cNvPr id="165" name="Google Shape;165;p13"/>
          <p:cNvSpPr txBox="1"/>
          <p:nvPr>
            <p:ph idx="1" type="body"/>
          </p:nvPr>
        </p:nvSpPr>
        <p:spPr>
          <a:xfrm>
            <a:off x="457200" y="1171575"/>
            <a:ext cx="8229240" cy="5184945"/>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It emphasizes three attributes to handle an object: name, data type, and encoding method</a:t>
            </a:r>
            <a:endParaRPr/>
          </a:p>
          <a:p>
            <a:pPr indent="-342900" lvl="1" marL="914400" rtl="0" algn="just">
              <a:lnSpc>
                <a:spcPct val="90000"/>
              </a:lnSpc>
              <a:spcBef>
                <a:spcPts val="500"/>
              </a:spcBef>
              <a:spcAft>
                <a:spcPts val="0"/>
              </a:spcAft>
              <a:buSzPts val="1800"/>
              <a:buChar char="•"/>
            </a:pPr>
            <a:r>
              <a:rPr b="1" lang="en-US" sz="1600">
                <a:latin typeface="Times New Roman"/>
                <a:ea typeface="Times New Roman"/>
                <a:cs typeface="Times New Roman"/>
                <a:sym typeface="Times New Roman"/>
              </a:rPr>
              <a:t>Name:</a:t>
            </a:r>
            <a:r>
              <a:rPr lang="en-US" sz="1600">
                <a:latin typeface="Times New Roman"/>
                <a:ea typeface="Times New Roman"/>
                <a:cs typeface="Times New Roman"/>
                <a:sym typeface="Times New Roman"/>
              </a:rPr>
              <a:t> I requires that each managed object (such as a router, a variable in a router, a value) have a unique name. To name objects globally, SMI uses an object identifier, which is a hierarchical identifier based on a tree structure.</a:t>
            </a:r>
            <a:endParaRPr/>
          </a:p>
          <a:p>
            <a:pPr indent="-342900" lvl="1" marL="914400" rtl="0" algn="just">
              <a:lnSpc>
                <a:spcPct val="90000"/>
              </a:lnSpc>
              <a:spcBef>
                <a:spcPts val="500"/>
              </a:spcBef>
              <a:spcAft>
                <a:spcPts val="0"/>
              </a:spcAft>
              <a:buSzPts val="1800"/>
              <a:buChar char="•"/>
            </a:pPr>
            <a:r>
              <a:rPr b="1" lang="en-US" sz="1600">
                <a:latin typeface="Times New Roman"/>
                <a:ea typeface="Times New Roman"/>
                <a:cs typeface="Times New Roman"/>
                <a:sym typeface="Times New Roman"/>
              </a:rPr>
              <a:t>Type: </a:t>
            </a:r>
            <a:r>
              <a:rPr lang="en-US" sz="1600">
                <a:latin typeface="Times New Roman"/>
                <a:ea typeface="Times New Roman"/>
                <a:cs typeface="Times New Roman"/>
                <a:sym typeface="Times New Roman"/>
              </a:rPr>
              <a:t>SMI has two broad categories of data type: simple and structured. The simple data types are atomic data types. E.g., Integer32, Unsigned32, OCTET STRING…The structured data type is a combination of simple data types</a:t>
            </a:r>
            <a:endParaRPr/>
          </a:p>
          <a:p>
            <a:pPr indent="-342900" lvl="1" marL="914400" rtl="0" algn="just">
              <a:lnSpc>
                <a:spcPct val="90000"/>
              </a:lnSpc>
              <a:spcBef>
                <a:spcPts val="500"/>
              </a:spcBef>
              <a:spcAft>
                <a:spcPts val="0"/>
              </a:spcAft>
              <a:buSzPts val="1800"/>
              <a:buChar char="•"/>
            </a:pPr>
            <a:r>
              <a:rPr b="1" lang="en-US" sz="1600">
                <a:latin typeface="Times New Roman"/>
                <a:ea typeface="Times New Roman"/>
                <a:cs typeface="Times New Roman"/>
                <a:sym typeface="Times New Roman"/>
              </a:rPr>
              <a:t>Encoding Method</a:t>
            </a:r>
            <a:r>
              <a:rPr lang="en-US" sz="1600">
                <a:latin typeface="Times New Roman"/>
                <a:ea typeface="Times New Roman"/>
                <a:cs typeface="Times New Roman"/>
                <a:sym typeface="Times New Roman"/>
              </a:rPr>
              <a:t>: SMI uses Basic Encoding Rules (BER), to encode data to be transmitted over the network. BER specifies that each piece of data be encoded in triplet format: tag, length, and value</a:t>
            </a:r>
            <a:endParaRPr/>
          </a:p>
          <a:p>
            <a:pPr indent="0" lvl="1" marL="185738" rtl="0" algn="just">
              <a:lnSpc>
                <a:spcPct val="90000"/>
              </a:lnSpc>
              <a:spcBef>
                <a:spcPts val="500"/>
              </a:spcBef>
              <a:spcAft>
                <a:spcPts val="0"/>
              </a:spcAft>
              <a:buSzPts val="1800"/>
              <a:buNone/>
            </a:pPr>
            <a:r>
              <a:t/>
            </a:r>
            <a:endParaRPr>
              <a:latin typeface="Times New Roman"/>
              <a:ea typeface="Times New Roman"/>
              <a:cs typeface="Times New Roman"/>
              <a:sym typeface="Times New Roman"/>
            </a:endParaRPr>
          </a:p>
        </p:txBody>
      </p:sp>
      <p:sp>
        <p:nvSpPr>
          <p:cNvPr id="166" name="Google Shape;166;p13"/>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pic>
        <p:nvPicPr>
          <p:cNvPr id="167" name="Google Shape;167;p13"/>
          <p:cNvPicPr preferRelativeResize="0"/>
          <p:nvPr/>
        </p:nvPicPr>
        <p:blipFill rotWithShape="1">
          <a:blip r:embed="rId3">
            <a:alphaModFix/>
          </a:blip>
          <a:srcRect b="0" l="0" r="0" t="0"/>
          <a:stretch/>
        </p:blipFill>
        <p:spPr>
          <a:xfrm>
            <a:off x="1885950" y="4386262"/>
            <a:ext cx="4657725" cy="1085850"/>
          </a:xfrm>
          <a:prstGeom prst="rect">
            <a:avLst/>
          </a:prstGeom>
          <a:noFill/>
          <a:ln>
            <a:noFill/>
          </a:ln>
        </p:spPr>
      </p:pic>
      <p:sp>
        <p:nvSpPr>
          <p:cNvPr id="168" name="Google Shape;168;p13"/>
          <p:cNvSpPr txBox="1"/>
          <p:nvPr/>
        </p:nvSpPr>
        <p:spPr>
          <a:xfrm>
            <a:off x="2612109" y="5575762"/>
            <a:ext cx="3814762"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Fig. 5 Encoding Format</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4"/>
          <p:cNvSpPr txBox="1"/>
          <p:nvPr>
            <p:ph type="title"/>
          </p:nvPr>
        </p:nvSpPr>
        <p:spPr>
          <a:xfrm>
            <a:off x="195532" y="0"/>
            <a:ext cx="5290508"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Codes for data type</a:t>
            </a:r>
            <a:endParaRPr/>
          </a:p>
        </p:txBody>
      </p:sp>
      <p:sp>
        <p:nvSpPr>
          <p:cNvPr id="174" name="Google Shape;174;p14"/>
          <p:cNvSpPr txBox="1"/>
          <p:nvPr>
            <p:ph idx="1" type="body"/>
          </p:nvPr>
        </p:nvSpPr>
        <p:spPr>
          <a:xfrm>
            <a:off x="457200" y="1171575"/>
            <a:ext cx="8229240" cy="5184945"/>
          </a:xfrm>
          <a:prstGeom prst="rect">
            <a:avLst/>
          </a:prstGeom>
          <a:noFill/>
          <a:ln>
            <a:noFill/>
          </a:ln>
        </p:spPr>
        <p:txBody>
          <a:bodyPr anchorCtr="0" anchor="t" bIns="0" lIns="0" spcFirstLastPara="1" rIns="0" wrap="square" tIns="0">
            <a:normAutofit/>
          </a:bodyPr>
          <a:lstStyle/>
          <a:p>
            <a:pPr indent="0" lvl="0" marL="114300" rtl="0" algn="just">
              <a:lnSpc>
                <a:spcPct val="90000"/>
              </a:lnSpc>
              <a:spcBef>
                <a:spcPts val="1000"/>
              </a:spcBef>
              <a:spcAft>
                <a:spcPts val="0"/>
              </a:spcAft>
              <a:buSzPts val="1800"/>
              <a:buNone/>
            </a:pPr>
            <a:r>
              <a:rPr lang="en-US" sz="1800">
                <a:latin typeface="Times New Roman"/>
                <a:ea typeface="Times New Roman"/>
                <a:cs typeface="Times New Roman"/>
                <a:sym typeface="Times New Roman"/>
              </a:rPr>
              <a:t>The codes of data type and their corresponding tags in Binary and Hexadecimal are as follows: </a:t>
            </a:r>
            <a:endParaRPr/>
          </a:p>
        </p:txBody>
      </p:sp>
      <p:sp>
        <p:nvSpPr>
          <p:cNvPr id="175" name="Google Shape;175;p14"/>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pic>
        <p:nvPicPr>
          <p:cNvPr id="176" name="Google Shape;176;p14"/>
          <p:cNvPicPr preferRelativeResize="0"/>
          <p:nvPr/>
        </p:nvPicPr>
        <p:blipFill rotWithShape="1">
          <a:blip r:embed="rId3">
            <a:alphaModFix/>
          </a:blip>
          <a:srcRect b="0" l="0" r="0" t="0"/>
          <a:stretch/>
        </p:blipFill>
        <p:spPr>
          <a:xfrm>
            <a:off x="823912" y="1959206"/>
            <a:ext cx="6834187" cy="335902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5"/>
          <p:cNvSpPr txBox="1"/>
          <p:nvPr>
            <p:ph type="title"/>
          </p:nvPr>
        </p:nvSpPr>
        <p:spPr>
          <a:xfrm>
            <a:off x="195532" y="0"/>
            <a:ext cx="5290508"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Length field of Encoding Format Header</a:t>
            </a:r>
            <a:endParaRPr/>
          </a:p>
        </p:txBody>
      </p:sp>
      <p:sp>
        <p:nvSpPr>
          <p:cNvPr id="182" name="Google Shape;182;p15"/>
          <p:cNvSpPr txBox="1"/>
          <p:nvPr>
            <p:ph idx="1" type="body"/>
          </p:nvPr>
        </p:nvSpPr>
        <p:spPr>
          <a:xfrm>
            <a:off x="457200" y="1171575"/>
            <a:ext cx="8229240" cy="5184945"/>
          </a:xfrm>
          <a:prstGeom prst="rect">
            <a:avLst/>
          </a:prstGeom>
          <a:noFill/>
          <a:ln>
            <a:noFill/>
          </a:ln>
        </p:spPr>
        <p:txBody>
          <a:bodyPr anchorCtr="0" anchor="t" bIns="0" lIns="0" spcFirstLastPara="1" rIns="0" wrap="square" tIns="0">
            <a:normAutofit/>
          </a:bodyPr>
          <a:lstStyle/>
          <a:p>
            <a:pPr indent="0" lvl="0" marL="114300" rtl="0" algn="just">
              <a:lnSpc>
                <a:spcPct val="90000"/>
              </a:lnSpc>
              <a:spcBef>
                <a:spcPts val="1000"/>
              </a:spcBef>
              <a:spcAft>
                <a:spcPts val="0"/>
              </a:spcAft>
              <a:buSzPts val="1800"/>
              <a:buNone/>
            </a:pPr>
            <a:r>
              <a:rPr lang="en-US" sz="1800">
                <a:latin typeface="Times New Roman"/>
                <a:ea typeface="Times New Roman"/>
                <a:cs typeface="Times New Roman"/>
                <a:sym typeface="Times New Roman"/>
              </a:rPr>
              <a:t>The length field is 1 or more bytes. </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If it is 1 byte, the most significant bit must be 0. The other 7 bits define the length of the data. </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If it is more than 1 byte, the most significant bit of the first byte must be 1. The other 7 bits of the first byte define the number of bytes needed to define the length.</a:t>
            </a:r>
            <a:endParaRPr/>
          </a:p>
        </p:txBody>
      </p:sp>
      <p:sp>
        <p:nvSpPr>
          <p:cNvPr id="183" name="Google Shape;183;p15"/>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pic>
        <p:nvPicPr>
          <p:cNvPr id="184" name="Google Shape;184;p15"/>
          <p:cNvPicPr preferRelativeResize="0"/>
          <p:nvPr/>
        </p:nvPicPr>
        <p:blipFill rotWithShape="1">
          <a:blip r:embed="rId3">
            <a:alphaModFix/>
          </a:blip>
          <a:srcRect b="0" l="0" r="0" t="0"/>
          <a:stretch/>
        </p:blipFill>
        <p:spPr>
          <a:xfrm>
            <a:off x="1485900" y="3157537"/>
            <a:ext cx="6257925" cy="2014537"/>
          </a:xfrm>
          <a:prstGeom prst="rect">
            <a:avLst/>
          </a:prstGeom>
          <a:noFill/>
          <a:ln>
            <a:noFill/>
          </a:ln>
        </p:spPr>
      </p:pic>
      <p:sp>
        <p:nvSpPr>
          <p:cNvPr id="185" name="Google Shape;185;p15"/>
          <p:cNvSpPr txBox="1"/>
          <p:nvPr/>
        </p:nvSpPr>
        <p:spPr>
          <a:xfrm>
            <a:off x="3586162" y="5429609"/>
            <a:ext cx="2057400"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Fig. 6 Length Format</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6"/>
          <p:cNvSpPr txBox="1"/>
          <p:nvPr>
            <p:ph type="title"/>
          </p:nvPr>
        </p:nvSpPr>
        <p:spPr>
          <a:xfrm>
            <a:off x="276044" y="0"/>
            <a:ext cx="5209995"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EXAMPLE 1</a:t>
            </a:r>
            <a:endParaRPr/>
          </a:p>
        </p:txBody>
      </p:sp>
      <p:sp>
        <p:nvSpPr>
          <p:cNvPr id="191" name="Google Shape;191;p16"/>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342900" lvl="0" marL="4572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How to define INTEGER 14.</a:t>
            </a:r>
            <a:endParaRPr/>
          </a:p>
          <a:p>
            <a:pPr indent="-228600" lvl="0" marL="457200" rtl="0" algn="l">
              <a:lnSpc>
                <a:spcPct val="90000"/>
              </a:lnSpc>
              <a:spcBef>
                <a:spcPts val="1000"/>
              </a:spcBef>
              <a:spcAft>
                <a:spcPts val="0"/>
              </a:spcAft>
              <a:buClr>
                <a:schemeClr val="dk1"/>
              </a:buClr>
              <a:buSzPts val="1800"/>
              <a:buNone/>
            </a:pPr>
            <a:r>
              <a:t/>
            </a:r>
            <a:endParaRPr sz="1800"/>
          </a:p>
        </p:txBody>
      </p:sp>
      <p:pic>
        <p:nvPicPr>
          <p:cNvPr id="192" name="Google Shape;192;p16"/>
          <p:cNvPicPr preferRelativeResize="0"/>
          <p:nvPr/>
        </p:nvPicPr>
        <p:blipFill rotWithShape="1">
          <a:blip r:embed="rId3">
            <a:alphaModFix/>
          </a:blip>
          <a:srcRect b="0" l="0" r="0" t="0"/>
          <a:stretch/>
        </p:blipFill>
        <p:spPr>
          <a:xfrm>
            <a:off x="715304" y="2445589"/>
            <a:ext cx="7231062" cy="896938"/>
          </a:xfrm>
          <a:prstGeom prst="rect">
            <a:avLst/>
          </a:prstGeom>
          <a:noFill/>
          <a:ln>
            <a:noFill/>
          </a:ln>
        </p:spPr>
      </p:pic>
      <p:sp>
        <p:nvSpPr>
          <p:cNvPr id="193" name="Google Shape;193;p16"/>
          <p:cNvSpPr txBox="1"/>
          <p:nvPr/>
        </p:nvSpPr>
        <p:spPr>
          <a:xfrm>
            <a:off x="2630154" y="3863730"/>
            <a:ext cx="491814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Fig. 7 Solution for INTEGER 14 in SNMP</a:t>
            </a:r>
            <a:endParaRPr/>
          </a:p>
        </p:txBody>
      </p:sp>
      <p:sp>
        <p:nvSpPr>
          <p:cNvPr id="194" name="Google Shape;194;p16"/>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7"/>
          <p:cNvSpPr txBox="1"/>
          <p:nvPr>
            <p:ph type="title"/>
          </p:nvPr>
        </p:nvSpPr>
        <p:spPr>
          <a:xfrm>
            <a:off x="276044" y="0"/>
            <a:ext cx="5209995"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EXAMPLE 2</a:t>
            </a:r>
            <a:endParaRPr/>
          </a:p>
        </p:txBody>
      </p:sp>
      <p:sp>
        <p:nvSpPr>
          <p:cNvPr id="200" name="Google Shape;200;p17"/>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342900" lvl="0" marL="4572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How to define the OCTET STRING “HI”.</a:t>
            </a:r>
            <a:endParaRPr/>
          </a:p>
          <a:p>
            <a:pPr indent="-228600" lvl="0" marL="457200" rtl="0" algn="l">
              <a:lnSpc>
                <a:spcPct val="90000"/>
              </a:lnSpc>
              <a:spcBef>
                <a:spcPts val="1000"/>
              </a:spcBef>
              <a:spcAft>
                <a:spcPts val="0"/>
              </a:spcAft>
              <a:buClr>
                <a:schemeClr val="dk1"/>
              </a:buClr>
              <a:buSzPts val="1800"/>
              <a:buNone/>
            </a:pPr>
            <a:r>
              <a:t/>
            </a:r>
            <a:endParaRPr sz="1800"/>
          </a:p>
        </p:txBody>
      </p:sp>
      <p:pic>
        <p:nvPicPr>
          <p:cNvPr id="201" name="Google Shape;201;p17"/>
          <p:cNvPicPr preferRelativeResize="0"/>
          <p:nvPr/>
        </p:nvPicPr>
        <p:blipFill rotWithShape="1">
          <a:blip r:embed="rId3">
            <a:alphaModFix/>
          </a:blip>
          <a:srcRect b="0" l="0" r="0" t="0"/>
          <a:stretch/>
        </p:blipFill>
        <p:spPr>
          <a:xfrm>
            <a:off x="1960113" y="3349236"/>
            <a:ext cx="4826000" cy="906462"/>
          </a:xfrm>
          <a:prstGeom prst="rect">
            <a:avLst/>
          </a:prstGeom>
          <a:noFill/>
          <a:ln>
            <a:noFill/>
          </a:ln>
        </p:spPr>
      </p:pic>
      <p:sp>
        <p:nvSpPr>
          <p:cNvPr id="202" name="Google Shape;202;p17"/>
          <p:cNvSpPr txBox="1"/>
          <p:nvPr/>
        </p:nvSpPr>
        <p:spPr>
          <a:xfrm>
            <a:off x="2515135" y="4749472"/>
            <a:ext cx="491814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Fig. 8 Solution for OCTET STRING “HI” in SNMP</a:t>
            </a:r>
            <a:endParaRPr/>
          </a:p>
        </p:txBody>
      </p:sp>
      <p:sp>
        <p:nvSpPr>
          <p:cNvPr id="203" name="Google Shape;203;p17"/>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8"/>
          <p:cNvSpPr txBox="1"/>
          <p:nvPr>
            <p:ph type="title"/>
          </p:nvPr>
        </p:nvSpPr>
        <p:spPr>
          <a:xfrm>
            <a:off x="276044" y="0"/>
            <a:ext cx="5209995"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MIB version 2</a:t>
            </a:r>
            <a:endParaRPr/>
          </a:p>
        </p:txBody>
      </p:sp>
      <p:sp>
        <p:nvSpPr>
          <p:cNvPr id="209" name="Google Shape;209;p18"/>
          <p:cNvSpPr txBox="1"/>
          <p:nvPr>
            <p:ph idx="1" type="body"/>
          </p:nvPr>
        </p:nvSpPr>
        <p:spPr>
          <a:xfrm>
            <a:off x="457200" y="1175895"/>
            <a:ext cx="8229240" cy="3977280"/>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Each agent has its own MIB2, which is a collection of all the objects that the manager can manage.</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The objects in MIB2 are categorized under several groups: system, interface, address translation, ip, icmp, tcp, udp, egp, transmission, and snmp (note that group 9 is deprecated). </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These groups are under the mib-2 object in the object identifier tree.</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Each group has defined variables and/or tables.</a:t>
            </a:r>
            <a:endParaRPr sz="1800">
              <a:latin typeface="Times New Roman"/>
              <a:ea typeface="Times New Roman"/>
              <a:cs typeface="Times New Roman"/>
              <a:sym typeface="Times New Roman"/>
            </a:endParaRPr>
          </a:p>
        </p:txBody>
      </p:sp>
      <p:sp>
        <p:nvSpPr>
          <p:cNvPr id="210" name="Google Shape;210;p18"/>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pic>
        <p:nvPicPr>
          <p:cNvPr id="211" name="Google Shape;211;p18"/>
          <p:cNvPicPr preferRelativeResize="0"/>
          <p:nvPr/>
        </p:nvPicPr>
        <p:blipFill rotWithShape="1">
          <a:blip r:embed="rId3">
            <a:alphaModFix/>
          </a:blip>
          <a:srcRect b="0" l="0" r="0" t="0"/>
          <a:stretch/>
        </p:blipFill>
        <p:spPr>
          <a:xfrm>
            <a:off x="1500188" y="3810150"/>
            <a:ext cx="6000749" cy="1604880"/>
          </a:xfrm>
          <a:prstGeom prst="rect">
            <a:avLst/>
          </a:prstGeom>
          <a:noFill/>
          <a:ln>
            <a:noFill/>
          </a:ln>
        </p:spPr>
      </p:pic>
      <p:sp>
        <p:nvSpPr>
          <p:cNvPr id="212" name="Google Shape;212;p18"/>
          <p:cNvSpPr txBox="1"/>
          <p:nvPr/>
        </p:nvSpPr>
        <p:spPr>
          <a:xfrm>
            <a:off x="3086101" y="5529263"/>
            <a:ext cx="2828925"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Fig. 9 mip-2</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9"/>
          <p:cNvSpPr txBox="1"/>
          <p:nvPr>
            <p:ph type="title"/>
          </p:nvPr>
        </p:nvSpPr>
        <p:spPr>
          <a:xfrm>
            <a:off x="276044" y="0"/>
            <a:ext cx="5209995"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Accessing MIB variables</a:t>
            </a:r>
            <a:endParaRPr/>
          </a:p>
        </p:txBody>
      </p:sp>
      <p:sp>
        <p:nvSpPr>
          <p:cNvPr id="218" name="Google Shape;218;p19"/>
          <p:cNvSpPr txBox="1"/>
          <p:nvPr>
            <p:ph idx="1" type="body"/>
          </p:nvPr>
        </p:nvSpPr>
        <p:spPr>
          <a:xfrm>
            <a:off x="457200" y="1175893"/>
            <a:ext cx="8229240" cy="4524819"/>
          </a:xfrm>
          <a:prstGeom prst="rect">
            <a:avLst/>
          </a:prstGeom>
          <a:noFill/>
          <a:ln>
            <a:noFill/>
          </a:ln>
        </p:spPr>
        <p:txBody>
          <a:bodyPr anchorCtr="0" anchor="t" bIns="0" lIns="0" spcFirstLastPara="1" rIns="0" wrap="square" tIns="0">
            <a:noAutofit/>
          </a:bodyPr>
          <a:lstStyle/>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To show how to access different variables, we use the udp group as an example.</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There are four simple variables in the udp group and one sequence of (table of) records.</a:t>
            </a:r>
            <a:endParaRPr/>
          </a:p>
          <a:p>
            <a:pPr indent="-228600" lvl="0" marL="4572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To access any of the simple variables, we use the id of the group (1.3.6.1.2.1.7) followed by the id of the variable. The following shows how to access each variable.</a:t>
            </a:r>
            <a:endParaRPr/>
          </a:p>
          <a:p>
            <a:pPr indent="-228600" lvl="0" marL="4572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p:txBody>
      </p:sp>
      <p:sp>
        <p:nvSpPr>
          <p:cNvPr id="219" name="Google Shape;219;p19"/>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pic>
        <p:nvPicPr>
          <p:cNvPr id="220" name="Google Shape;220;p19"/>
          <p:cNvPicPr preferRelativeResize="0"/>
          <p:nvPr/>
        </p:nvPicPr>
        <p:blipFill rotWithShape="1">
          <a:blip r:embed="rId3">
            <a:alphaModFix/>
          </a:blip>
          <a:srcRect b="0" l="0" r="0" t="0"/>
          <a:stretch/>
        </p:blipFill>
        <p:spPr>
          <a:xfrm>
            <a:off x="2881041" y="5499270"/>
            <a:ext cx="3714750" cy="857250"/>
          </a:xfrm>
          <a:prstGeom prst="rect">
            <a:avLst/>
          </a:prstGeom>
          <a:noFill/>
          <a:ln>
            <a:noFill/>
          </a:ln>
        </p:spPr>
      </p:pic>
      <p:pic>
        <p:nvPicPr>
          <p:cNvPr id="221" name="Google Shape;221;p19"/>
          <p:cNvPicPr preferRelativeResize="0"/>
          <p:nvPr/>
        </p:nvPicPr>
        <p:blipFill rotWithShape="1">
          <a:blip r:embed="rId4">
            <a:alphaModFix/>
          </a:blip>
          <a:srcRect b="0" l="0" r="0" t="0"/>
          <a:stretch/>
        </p:blipFill>
        <p:spPr>
          <a:xfrm>
            <a:off x="2042932" y="2211548"/>
            <a:ext cx="4714875" cy="2362200"/>
          </a:xfrm>
          <a:prstGeom prst="rect">
            <a:avLst/>
          </a:prstGeom>
          <a:noFill/>
          <a:ln>
            <a:noFill/>
          </a:ln>
        </p:spPr>
      </p:pic>
      <p:sp>
        <p:nvSpPr>
          <p:cNvPr id="222" name="Google Shape;222;p19"/>
          <p:cNvSpPr txBox="1"/>
          <p:nvPr/>
        </p:nvSpPr>
        <p:spPr>
          <a:xfrm>
            <a:off x="3064487" y="4528678"/>
            <a:ext cx="2071688"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Fig. 10 udp group</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0"/>
          <p:cNvSpPr txBox="1"/>
          <p:nvPr>
            <p:ph type="title"/>
          </p:nvPr>
        </p:nvSpPr>
        <p:spPr>
          <a:xfrm>
            <a:off x="276044" y="0"/>
            <a:ext cx="5209995"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SNMP PDUs</a:t>
            </a:r>
            <a:endParaRPr/>
          </a:p>
        </p:txBody>
      </p:sp>
      <p:sp>
        <p:nvSpPr>
          <p:cNvPr id="228" name="Google Shape;228;p20"/>
          <p:cNvSpPr txBox="1"/>
          <p:nvPr>
            <p:ph idx="1" type="body"/>
          </p:nvPr>
        </p:nvSpPr>
        <p:spPr>
          <a:xfrm>
            <a:off x="442912" y="1175893"/>
            <a:ext cx="8229240" cy="4524819"/>
          </a:xfrm>
          <a:prstGeom prst="rect">
            <a:avLst/>
          </a:prstGeom>
          <a:noFill/>
          <a:ln>
            <a:noFill/>
          </a:ln>
        </p:spPr>
        <p:txBody>
          <a:bodyPr anchorCtr="0" anchor="t" bIns="0" lIns="0" spcFirstLastPara="1" rIns="0" wrap="square" tIns="0">
            <a:noAutofit/>
          </a:bodyPr>
          <a:lstStyle/>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SNMPv3 defines eight types of protocol data units (or PDUs): GetRequest, GetNext-Request, GetBulkRequest, SetRequest, Response, Trap, InformRequest, and Report</a:t>
            </a:r>
            <a:endParaRPr/>
          </a:p>
          <a:p>
            <a:pPr indent="-228600" lvl="0" marL="4572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p:txBody>
      </p:sp>
      <p:sp>
        <p:nvSpPr>
          <p:cNvPr id="229" name="Google Shape;229;p20"/>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pic>
        <p:nvPicPr>
          <p:cNvPr id="230" name="Google Shape;230;p20"/>
          <p:cNvPicPr preferRelativeResize="0"/>
          <p:nvPr/>
        </p:nvPicPr>
        <p:blipFill rotWithShape="1">
          <a:blip r:embed="rId3">
            <a:alphaModFix/>
          </a:blip>
          <a:srcRect b="0" l="0" r="0" t="0"/>
          <a:stretch/>
        </p:blipFill>
        <p:spPr>
          <a:xfrm>
            <a:off x="2500314" y="2357438"/>
            <a:ext cx="4157662" cy="3086100"/>
          </a:xfrm>
          <a:prstGeom prst="rect">
            <a:avLst/>
          </a:prstGeom>
          <a:noFill/>
          <a:ln>
            <a:noFill/>
          </a:ln>
        </p:spPr>
      </p:pic>
      <p:sp>
        <p:nvSpPr>
          <p:cNvPr id="231" name="Google Shape;231;p20"/>
          <p:cNvSpPr txBox="1"/>
          <p:nvPr/>
        </p:nvSpPr>
        <p:spPr>
          <a:xfrm>
            <a:off x="3543300" y="5443538"/>
            <a:ext cx="271462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Fig. 11 SNMP PDUs</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1"/>
          <p:cNvSpPr txBox="1"/>
          <p:nvPr>
            <p:ph type="title"/>
          </p:nvPr>
        </p:nvSpPr>
        <p:spPr>
          <a:xfrm>
            <a:off x="276044" y="0"/>
            <a:ext cx="5209995"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PDU Format</a:t>
            </a:r>
            <a:endParaRPr/>
          </a:p>
        </p:txBody>
      </p:sp>
      <p:sp>
        <p:nvSpPr>
          <p:cNvPr id="237" name="Google Shape;237;p21"/>
          <p:cNvSpPr txBox="1"/>
          <p:nvPr>
            <p:ph idx="1" type="body"/>
          </p:nvPr>
        </p:nvSpPr>
        <p:spPr>
          <a:xfrm>
            <a:off x="457200" y="1175893"/>
            <a:ext cx="8229240" cy="5180627"/>
          </a:xfrm>
          <a:prstGeom prst="rect">
            <a:avLst/>
          </a:prstGeom>
          <a:noFill/>
          <a:ln>
            <a:noFill/>
          </a:ln>
        </p:spPr>
        <p:txBody>
          <a:bodyPr anchorCtr="0" anchor="t" bIns="0" lIns="0" spcFirstLastPara="1" rIns="0" wrap="square" tIns="0">
            <a:noAutofit/>
          </a:bodyPr>
          <a:lstStyle/>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The format for the eight SNMP PDUs is:</a:t>
            </a:r>
            <a:endParaRPr/>
          </a:p>
          <a:p>
            <a:pPr indent="-228600" lvl="0" marL="4572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p:txBody>
      </p:sp>
      <p:sp>
        <p:nvSpPr>
          <p:cNvPr id="238" name="Google Shape;238;p21"/>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pic>
        <p:nvPicPr>
          <p:cNvPr id="239" name="Google Shape;239;p21"/>
          <p:cNvPicPr preferRelativeResize="0"/>
          <p:nvPr/>
        </p:nvPicPr>
        <p:blipFill rotWithShape="1">
          <a:blip r:embed="rId3">
            <a:alphaModFix/>
          </a:blip>
          <a:srcRect b="0" l="0" r="0" t="0"/>
          <a:stretch/>
        </p:blipFill>
        <p:spPr>
          <a:xfrm>
            <a:off x="985838" y="1939830"/>
            <a:ext cx="7029450" cy="2975070"/>
          </a:xfrm>
          <a:prstGeom prst="rect">
            <a:avLst/>
          </a:prstGeom>
          <a:noFill/>
          <a:ln>
            <a:noFill/>
          </a:ln>
        </p:spPr>
      </p:pic>
      <p:sp>
        <p:nvSpPr>
          <p:cNvPr id="240" name="Google Shape;240;p21"/>
          <p:cNvSpPr txBox="1"/>
          <p:nvPr/>
        </p:nvSpPr>
        <p:spPr>
          <a:xfrm>
            <a:off x="2778738" y="5297156"/>
            <a:ext cx="3586163"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Fig. 12 SNMP PDU Format</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nvSpPr>
        <p:spPr>
          <a:xfrm>
            <a:off x="247971" y="302377"/>
            <a:ext cx="6019560" cy="89764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Times New Roman"/>
                <a:ea typeface="Times New Roman"/>
                <a:cs typeface="Times New Roman"/>
                <a:sym typeface="Times New Roman"/>
              </a:rPr>
              <a:t>Index</a:t>
            </a:r>
            <a:endParaRPr/>
          </a:p>
          <a:p>
            <a:pPr indent="0" lvl="0" marL="0" marR="0" rtl="0" algn="l">
              <a:lnSpc>
                <a:spcPct val="100000"/>
              </a:lnSpc>
              <a:spcBef>
                <a:spcPts val="0"/>
              </a:spcBef>
              <a:spcAft>
                <a:spcPts val="0"/>
              </a:spcAft>
              <a:buNone/>
            </a:pPr>
            <a:r>
              <a:t/>
            </a:r>
            <a:endParaRPr b="0" i="0" sz="3200" u="none" cap="none" strike="noStrike">
              <a:solidFill>
                <a:srgbClr val="000000"/>
              </a:solidFill>
              <a:latin typeface="Arial"/>
              <a:ea typeface="Arial"/>
              <a:cs typeface="Arial"/>
              <a:sym typeface="Arial"/>
            </a:endParaRPr>
          </a:p>
        </p:txBody>
      </p:sp>
      <p:sp>
        <p:nvSpPr>
          <p:cNvPr id="94" name="Google Shape;94;p2"/>
          <p:cNvSpPr txBox="1"/>
          <p:nvPr/>
        </p:nvSpPr>
        <p:spPr>
          <a:xfrm>
            <a:off x="86264" y="933591"/>
            <a:ext cx="8497700" cy="4945966"/>
          </a:xfrm>
          <a:prstGeom prst="rect">
            <a:avLst/>
          </a:prstGeom>
          <a:noFill/>
          <a:ln>
            <a:noFill/>
          </a:ln>
        </p:spPr>
        <p:txBody>
          <a:bodyPr anchorCtr="0" anchor="t" bIns="45700" lIns="91425" spcFirstLastPara="1" rIns="91425" wrap="square" tIns="45700">
            <a:noAutofit/>
          </a:bodyPr>
          <a:lstStyle/>
          <a:p>
            <a:pPr indent="-222250" lvl="0" marL="342900" marR="0" rtl="0" algn="l">
              <a:lnSpc>
                <a:spcPct val="150000"/>
              </a:lnSpc>
              <a:spcBef>
                <a:spcPts val="0"/>
              </a:spcBef>
              <a:spcAft>
                <a:spcPts val="0"/>
              </a:spcAft>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None/>
            </a:pPr>
            <a:r>
              <a:t/>
            </a:r>
            <a:endParaRPr b="0" i="0" sz="1900" u="none" cap="none" strike="noStrike">
              <a:solidFill>
                <a:srgbClr val="000000"/>
              </a:solidFill>
              <a:latin typeface="Calibri"/>
              <a:ea typeface="Calibri"/>
              <a:cs typeface="Calibri"/>
              <a:sym typeface="Calibri"/>
            </a:endParaRPr>
          </a:p>
        </p:txBody>
      </p:sp>
      <p:sp>
        <p:nvSpPr>
          <p:cNvPr id="95" name="Google Shape;95;p2"/>
          <p:cNvSpPr txBox="1"/>
          <p:nvPr>
            <p:ph idx="1" type="body"/>
          </p:nvPr>
        </p:nvSpPr>
        <p:spPr>
          <a:xfrm>
            <a:off x="646773" y="1547004"/>
            <a:ext cx="8039669" cy="345362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200"/>
              <a:buNone/>
            </a:pPr>
            <a:r>
              <a:rPr b="1" lang="en-US" sz="2200">
                <a:latin typeface="Times New Roman"/>
                <a:ea typeface="Times New Roman"/>
                <a:cs typeface="Times New Roman"/>
                <a:sym typeface="Times New Roman"/>
              </a:rPr>
              <a:t>SNMP</a:t>
            </a:r>
            <a:endParaRPr/>
          </a:p>
          <a:p>
            <a:pPr indent="-257175" lvl="1" marL="442913" rtl="0" algn="l">
              <a:lnSpc>
                <a:spcPct val="100000"/>
              </a:lnSpc>
              <a:spcBef>
                <a:spcPts val="0"/>
              </a:spcBef>
              <a:spcAft>
                <a:spcPts val="0"/>
              </a:spcAft>
              <a:buClr>
                <a:schemeClr val="accent1"/>
              </a:buClr>
              <a:buSzPts val="1600"/>
              <a:buChar char="•"/>
            </a:pPr>
            <a:r>
              <a:rPr lang="en-US" sz="1600">
                <a:solidFill>
                  <a:schemeClr val="accent1"/>
                </a:solidFill>
                <a:latin typeface="Times New Roman"/>
                <a:ea typeface="Times New Roman"/>
                <a:cs typeface="Times New Roman"/>
                <a:sym typeface="Times New Roman"/>
              </a:rPr>
              <a:t>Network Management</a:t>
            </a:r>
            <a:endParaRPr/>
          </a:p>
          <a:p>
            <a:pPr indent="-257175" lvl="1" marL="442913" rtl="0" algn="l">
              <a:lnSpc>
                <a:spcPct val="100000"/>
              </a:lnSpc>
              <a:spcBef>
                <a:spcPts val="0"/>
              </a:spcBef>
              <a:spcAft>
                <a:spcPts val="0"/>
              </a:spcAft>
              <a:buClr>
                <a:schemeClr val="accent1"/>
              </a:buClr>
              <a:buSzPts val="1600"/>
              <a:buChar char="•"/>
            </a:pPr>
            <a:r>
              <a:rPr lang="en-US" sz="1600">
                <a:solidFill>
                  <a:schemeClr val="accent1"/>
                </a:solidFill>
                <a:latin typeface="Times New Roman"/>
                <a:ea typeface="Times New Roman"/>
                <a:cs typeface="Times New Roman"/>
                <a:sym typeface="Times New Roman"/>
              </a:rPr>
              <a:t>Simple Network Management Protocol</a:t>
            </a:r>
            <a:endParaRPr/>
          </a:p>
          <a:p>
            <a:pPr indent="-257175" lvl="1" marL="442913" rtl="0" algn="l">
              <a:lnSpc>
                <a:spcPct val="100000"/>
              </a:lnSpc>
              <a:spcBef>
                <a:spcPts val="0"/>
              </a:spcBef>
              <a:spcAft>
                <a:spcPts val="0"/>
              </a:spcAft>
              <a:buClr>
                <a:schemeClr val="accent1"/>
              </a:buClr>
              <a:buSzPts val="1600"/>
              <a:buChar char="•"/>
            </a:pPr>
            <a:r>
              <a:rPr lang="en-US" sz="1600">
                <a:solidFill>
                  <a:schemeClr val="accent1"/>
                </a:solidFill>
                <a:latin typeface="Times New Roman"/>
                <a:ea typeface="Times New Roman"/>
                <a:cs typeface="Times New Roman"/>
                <a:sym typeface="Times New Roman"/>
              </a:rPr>
              <a:t>Components of network management on the Internet</a:t>
            </a:r>
            <a:endParaRPr/>
          </a:p>
          <a:p>
            <a:pPr indent="-257175" lvl="1" marL="442913" rtl="0" algn="l">
              <a:lnSpc>
                <a:spcPct val="100000"/>
              </a:lnSpc>
              <a:spcBef>
                <a:spcPts val="0"/>
              </a:spcBef>
              <a:spcAft>
                <a:spcPts val="0"/>
              </a:spcAft>
              <a:buClr>
                <a:schemeClr val="accent1"/>
              </a:buClr>
              <a:buSzPts val="1600"/>
              <a:buChar char="•"/>
            </a:pPr>
            <a:r>
              <a:rPr lang="en-US" sz="1600">
                <a:solidFill>
                  <a:schemeClr val="accent1"/>
                </a:solidFill>
                <a:latin typeface="Times New Roman"/>
                <a:ea typeface="Times New Roman"/>
                <a:cs typeface="Times New Roman"/>
                <a:sym typeface="Times New Roman"/>
              </a:rPr>
              <a:t>SMI</a:t>
            </a:r>
            <a:endParaRPr/>
          </a:p>
          <a:p>
            <a:pPr indent="-257175" lvl="1" marL="442913" rtl="0" algn="l">
              <a:lnSpc>
                <a:spcPct val="100000"/>
              </a:lnSpc>
              <a:spcBef>
                <a:spcPts val="0"/>
              </a:spcBef>
              <a:spcAft>
                <a:spcPts val="0"/>
              </a:spcAft>
              <a:buClr>
                <a:schemeClr val="accent1"/>
              </a:buClr>
              <a:buSzPts val="1600"/>
              <a:buChar char="•"/>
            </a:pPr>
            <a:r>
              <a:rPr lang="en-US" sz="1600">
                <a:solidFill>
                  <a:schemeClr val="accent1"/>
                </a:solidFill>
                <a:latin typeface="Times New Roman"/>
                <a:ea typeface="Times New Roman"/>
                <a:cs typeface="Times New Roman"/>
                <a:sym typeface="Times New Roman"/>
              </a:rPr>
              <a:t>MIB</a:t>
            </a:r>
            <a:endParaRPr/>
          </a:p>
          <a:p>
            <a:pPr indent="-257175" lvl="1" marL="442913" rtl="0" algn="l">
              <a:lnSpc>
                <a:spcPct val="100000"/>
              </a:lnSpc>
              <a:spcBef>
                <a:spcPts val="0"/>
              </a:spcBef>
              <a:spcAft>
                <a:spcPts val="0"/>
              </a:spcAft>
              <a:buClr>
                <a:schemeClr val="accent1"/>
              </a:buClr>
              <a:buSzPts val="1600"/>
              <a:buChar char="•"/>
            </a:pPr>
            <a:r>
              <a:rPr lang="en-US" sz="1600">
                <a:solidFill>
                  <a:schemeClr val="accent1"/>
                </a:solidFill>
                <a:latin typeface="Times New Roman"/>
                <a:ea typeface="Times New Roman"/>
                <a:cs typeface="Times New Roman"/>
                <a:sym typeface="Times New Roman"/>
              </a:rPr>
              <a:t>SNMP PDU’s</a:t>
            </a:r>
            <a:endParaRPr sz="1600">
              <a:solidFill>
                <a:schemeClr val="accent1"/>
              </a:solidFill>
              <a:latin typeface="Times New Roman"/>
              <a:ea typeface="Times New Roman"/>
              <a:cs typeface="Times New Roman"/>
              <a:sym typeface="Times New Roman"/>
            </a:endParaRPr>
          </a:p>
          <a:p>
            <a:pPr indent="-184150" lvl="1" marL="742950" rtl="0" algn="l">
              <a:lnSpc>
                <a:spcPct val="100000"/>
              </a:lnSpc>
              <a:spcBef>
                <a:spcPts val="0"/>
              </a:spcBef>
              <a:spcAft>
                <a:spcPts val="0"/>
              </a:spcAft>
              <a:buClr>
                <a:schemeClr val="accent1"/>
              </a:buClr>
              <a:buSzPts val="1600"/>
              <a:buNone/>
            </a:pPr>
            <a:r>
              <a:t/>
            </a:r>
            <a:endParaRPr sz="1600">
              <a:solidFill>
                <a:schemeClr val="accent1"/>
              </a:solidFill>
            </a:endParaRPr>
          </a:p>
        </p:txBody>
      </p:sp>
      <p:sp>
        <p:nvSpPr>
          <p:cNvPr id="96" name="Google Shape;96;p2"/>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2"/>
          <p:cNvSpPr txBox="1"/>
          <p:nvPr>
            <p:ph type="title"/>
          </p:nvPr>
        </p:nvSpPr>
        <p:spPr>
          <a:xfrm>
            <a:off x="276044" y="0"/>
            <a:ext cx="5209995"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Fields of PDU</a:t>
            </a:r>
            <a:endParaRPr/>
          </a:p>
        </p:txBody>
      </p:sp>
      <p:sp>
        <p:nvSpPr>
          <p:cNvPr id="246" name="Google Shape;246;p22"/>
          <p:cNvSpPr txBox="1"/>
          <p:nvPr>
            <p:ph idx="1" type="body"/>
          </p:nvPr>
        </p:nvSpPr>
        <p:spPr>
          <a:xfrm>
            <a:off x="457200" y="1175893"/>
            <a:ext cx="8229240" cy="5180627"/>
          </a:xfrm>
          <a:prstGeom prst="rect">
            <a:avLst/>
          </a:prstGeom>
          <a:noFill/>
          <a:ln>
            <a:noFill/>
          </a:ln>
        </p:spPr>
        <p:txBody>
          <a:bodyPr anchorCtr="0" anchor="t" bIns="0" lIns="0" spcFirstLastPara="1" rIns="0" wrap="square" tIns="0">
            <a:noAutofit/>
          </a:bodyPr>
          <a:lstStyle/>
          <a:p>
            <a:pPr indent="-342900" lvl="0" marL="457200" rtl="0" algn="just">
              <a:lnSpc>
                <a:spcPct val="90000"/>
              </a:lnSpc>
              <a:spcBef>
                <a:spcPts val="1000"/>
              </a:spcBef>
              <a:spcAft>
                <a:spcPts val="0"/>
              </a:spcAft>
              <a:buSzPts val="1800"/>
              <a:buChar char="•"/>
            </a:pPr>
            <a:r>
              <a:rPr b="1" lang="en-US" sz="1800">
                <a:latin typeface="Times New Roman"/>
                <a:ea typeface="Times New Roman"/>
                <a:cs typeface="Times New Roman"/>
                <a:sym typeface="Times New Roman"/>
              </a:rPr>
              <a:t>PDU type: </a:t>
            </a:r>
            <a:r>
              <a:rPr lang="en-US" sz="1800">
                <a:latin typeface="Times New Roman"/>
                <a:ea typeface="Times New Roman"/>
                <a:cs typeface="Times New Roman"/>
                <a:sym typeface="Times New Roman"/>
              </a:rPr>
              <a:t>This field defines the type of the PDU</a:t>
            </a:r>
            <a:endParaRPr/>
          </a:p>
          <a:p>
            <a:pPr indent="-228600" lvl="0" marL="4572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b="1" lang="en-US" sz="1800">
                <a:latin typeface="Times New Roman"/>
                <a:ea typeface="Times New Roman"/>
                <a:cs typeface="Times New Roman"/>
                <a:sym typeface="Times New Roman"/>
              </a:rPr>
              <a:t>Request ID: </a:t>
            </a:r>
            <a:r>
              <a:rPr lang="en-US" sz="1800">
                <a:latin typeface="Times New Roman"/>
                <a:ea typeface="Times New Roman"/>
                <a:cs typeface="Times New Roman"/>
                <a:sym typeface="Times New Roman"/>
              </a:rPr>
              <a:t>This field is a sequence number used by the manager in a request PDU and repeated by the agent in a response. It is used to match a request to a response.</a:t>
            </a:r>
            <a:endParaRPr/>
          </a:p>
          <a:p>
            <a:pPr indent="-342900" lvl="0" marL="457200" rtl="0" algn="just">
              <a:lnSpc>
                <a:spcPct val="90000"/>
              </a:lnSpc>
              <a:spcBef>
                <a:spcPts val="1000"/>
              </a:spcBef>
              <a:spcAft>
                <a:spcPts val="0"/>
              </a:spcAft>
              <a:buSzPts val="1800"/>
              <a:buChar char="•"/>
            </a:pPr>
            <a:r>
              <a:rPr b="1" lang="en-US" sz="1800">
                <a:latin typeface="Times New Roman"/>
                <a:ea typeface="Times New Roman"/>
                <a:cs typeface="Times New Roman"/>
                <a:sym typeface="Times New Roman"/>
              </a:rPr>
              <a:t>Error status: </a:t>
            </a:r>
            <a:r>
              <a:rPr lang="en-US" sz="1800">
                <a:latin typeface="Times New Roman"/>
                <a:ea typeface="Times New Roman"/>
                <a:cs typeface="Times New Roman"/>
                <a:sym typeface="Times New Roman"/>
              </a:rPr>
              <a:t>This is an integer that is used only in response PDUs to show the types of errors reported by the agent. Its value is 0 in request PDUs.</a:t>
            </a:r>
            <a:endParaRPr/>
          </a:p>
          <a:p>
            <a:pPr indent="-342900" lvl="0" marL="457200" rtl="0" algn="just">
              <a:lnSpc>
                <a:spcPct val="90000"/>
              </a:lnSpc>
              <a:spcBef>
                <a:spcPts val="1000"/>
              </a:spcBef>
              <a:spcAft>
                <a:spcPts val="0"/>
              </a:spcAft>
              <a:buSzPts val="1800"/>
              <a:buChar char="•"/>
            </a:pPr>
            <a:r>
              <a:rPr b="1" lang="en-US" sz="1800">
                <a:latin typeface="Times New Roman"/>
                <a:ea typeface="Times New Roman"/>
                <a:cs typeface="Times New Roman"/>
                <a:sym typeface="Times New Roman"/>
              </a:rPr>
              <a:t>Non-repeaters: </a:t>
            </a:r>
            <a:r>
              <a:rPr lang="en-US" sz="1800">
                <a:latin typeface="Times New Roman"/>
                <a:ea typeface="Times New Roman"/>
                <a:cs typeface="Times New Roman"/>
                <a:sym typeface="Times New Roman"/>
              </a:rPr>
              <a:t>This field is used only in a GetBulkRequest PDU. The field defines the number of non-repeating (regular objects) at the start of the variablevalue list.</a:t>
            </a:r>
            <a:endParaRPr/>
          </a:p>
          <a:p>
            <a:pPr indent="-342900" lvl="0" marL="457200" rtl="0" algn="just">
              <a:lnSpc>
                <a:spcPct val="90000"/>
              </a:lnSpc>
              <a:spcBef>
                <a:spcPts val="1000"/>
              </a:spcBef>
              <a:spcAft>
                <a:spcPts val="0"/>
              </a:spcAft>
              <a:buSzPts val="1800"/>
              <a:buChar char="•"/>
            </a:pPr>
            <a:r>
              <a:rPr b="1" lang="en-US" sz="1800">
                <a:latin typeface="Times New Roman"/>
                <a:ea typeface="Times New Roman"/>
                <a:cs typeface="Times New Roman"/>
                <a:sym typeface="Times New Roman"/>
              </a:rPr>
              <a:t>Error index: </a:t>
            </a:r>
            <a:r>
              <a:rPr lang="en-US" sz="1800">
                <a:latin typeface="Times New Roman"/>
                <a:ea typeface="Times New Roman"/>
                <a:cs typeface="Times New Roman"/>
                <a:sym typeface="Times New Roman"/>
              </a:rPr>
              <a:t>The error index is an offset that tells the manager which variable caused the error.</a:t>
            </a:r>
            <a:endParaRPr/>
          </a:p>
          <a:p>
            <a:pPr indent="-342900" lvl="0" marL="457200" rtl="0" algn="just">
              <a:lnSpc>
                <a:spcPct val="90000"/>
              </a:lnSpc>
              <a:spcBef>
                <a:spcPts val="1000"/>
              </a:spcBef>
              <a:spcAft>
                <a:spcPts val="0"/>
              </a:spcAft>
              <a:buSzPts val="1800"/>
              <a:buChar char="•"/>
            </a:pPr>
            <a:r>
              <a:rPr b="1" lang="en-US" sz="1800">
                <a:latin typeface="Times New Roman"/>
                <a:ea typeface="Times New Roman"/>
                <a:cs typeface="Times New Roman"/>
                <a:sym typeface="Times New Roman"/>
              </a:rPr>
              <a:t>Max-repetitions: </a:t>
            </a:r>
            <a:r>
              <a:rPr lang="en-US" sz="1800">
                <a:latin typeface="Times New Roman"/>
                <a:ea typeface="Times New Roman"/>
                <a:cs typeface="Times New Roman"/>
                <a:sym typeface="Times New Roman"/>
              </a:rPr>
              <a:t>This field is also used only in a GetBulkRequest PDU. The field defines the maximum number of iterations in the table to read all repeating objects.</a:t>
            </a:r>
            <a:endParaRPr/>
          </a:p>
          <a:p>
            <a:pPr indent="-342900" lvl="0" marL="457200" rtl="0" algn="just">
              <a:lnSpc>
                <a:spcPct val="90000"/>
              </a:lnSpc>
              <a:spcBef>
                <a:spcPts val="1000"/>
              </a:spcBef>
              <a:spcAft>
                <a:spcPts val="0"/>
              </a:spcAft>
              <a:buSzPts val="1800"/>
              <a:buChar char="•"/>
            </a:pPr>
            <a:r>
              <a:rPr b="1" lang="en-US" sz="1800">
                <a:latin typeface="Times New Roman"/>
                <a:ea typeface="Times New Roman"/>
                <a:cs typeface="Times New Roman"/>
                <a:sym typeface="Times New Roman"/>
              </a:rPr>
              <a:t>Variable-value pair list: </a:t>
            </a:r>
            <a:r>
              <a:rPr lang="en-US" sz="1800">
                <a:latin typeface="Times New Roman"/>
                <a:ea typeface="Times New Roman"/>
                <a:cs typeface="Times New Roman"/>
                <a:sym typeface="Times New Roman"/>
              </a:rPr>
              <a:t>This is a set of variables with the corresponding values the manager wants to retrieve or set. The values are null in request PDUs.</a:t>
            </a:r>
            <a:endParaRPr/>
          </a:p>
          <a:p>
            <a:pPr indent="-228600" lvl="0" marL="4572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p:txBody>
      </p:sp>
      <p:sp>
        <p:nvSpPr>
          <p:cNvPr id="247" name="Google Shape;247;p22"/>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pic>
        <p:nvPicPr>
          <p:cNvPr id="248" name="Google Shape;248;p22"/>
          <p:cNvPicPr preferRelativeResize="0"/>
          <p:nvPr/>
        </p:nvPicPr>
        <p:blipFill rotWithShape="1">
          <a:blip r:embed="rId3">
            <a:alphaModFix/>
          </a:blip>
          <a:srcRect b="0" l="0" r="0" t="0"/>
          <a:stretch/>
        </p:blipFill>
        <p:spPr>
          <a:xfrm>
            <a:off x="1876064" y="1599755"/>
            <a:ext cx="3924661" cy="107200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SNMP Example</a:t>
            </a:r>
            <a:endParaRPr b="1" sz="3200"/>
          </a:p>
        </p:txBody>
      </p:sp>
      <p:sp>
        <p:nvSpPr>
          <p:cNvPr id="254" name="Google Shape;254;p23"/>
          <p:cNvSpPr txBox="1"/>
          <p:nvPr>
            <p:ph idx="1" type="body"/>
          </p:nvPr>
        </p:nvSpPr>
        <p:spPr>
          <a:xfrm>
            <a:off x="457200" y="1318770"/>
            <a:ext cx="8229240" cy="3977280"/>
          </a:xfrm>
          <a:prstGeom prst="rect">
            <a:avLst/>
          </a:prstGeom>
          <a:noFill/>
          <a:ln>
            <a:noFill/>
          </a:ln>
        </p:spPr>
        <p:txBody>
          <a:bodyPr anchorCtr="0" anchor="t" bIns="0" lIns="0" spcFirstLastPara="1" rIns="0" wrap="square" tIns="0">
            <a:normAutofit/>
          </a:bodyPr>
          <a:lstStyle/>
          <a:p>
            <a:pPr indent="0" lvl="0" marL="114300" rtl="0" algn="l">
              <a:lnSpc>
                <a:spcPct val="90000"/>
              </a:lnSpc>
              <a:spcBef>
                <a:spcPts val="1000"/>
              </a:spcBef>
              <a:spcAft>
                <a:spcPts val="0"/>
              </a:spcAft>
              <a:buSzPts val="1800"/>
              <a:buNone/>
            </a:pPr>
            <a:r>
              <a:rPr lang="en-US">
                <a:latin typeface="Times New Roman"/>
                <a:ea typeface="Times New Roman"/>
                <a:cs typeface="Times New Roman"/>
                <a:sym typeface="Times New Roman"/>
              </a:rPr>
              <a:t>The example of SNMP message:</a:t>
            </a:r>
            <a:endParaRPr/>
          </a:p>
          <a:p>
            <a:pPr indent="0" lvl="0" marL="114300" rtl="0" algn="l">
              <a:lnSpc>
                <a:spcPct val="90000"/>
              </a:lnSpc>
              <a:spcBef>
                <a:spcPts val="1000"/>
              </a:spcBef>
              <a:spcAft>
                <a:spcPts val="0"/>
              </a:spcAft>
              <a:buSzPts val="1800"/>
              <a:buNone/>
            </a:pPr>
            <a:r>
              <a:t/>
            </a:r>
            <a:endParaRPr>
              <a:latin typeface="Times New Roman"/>
              <a:ea typeface="Times New Roman"/>
              <a:cs typeface="Times New Roman"/>
              <a:sym typeface="Times New Roman"/>
            </a:endParaRPr>
          </a:p>
        </p:txBody>
      </p:sp>
      <p:sp>
        <p:nvSpPr>
          <p:cNvPr id="255" name="Google Shape;255;p23"/>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pic>
        <p:nvPicPr>
          <p:cNvPr id="256" name="Google Shape;256;p23"/>
          <p:cNvPicPr preferRelativeResize="0"/>
          <p:nvPr/>
        </p:nvPicPr>
        <p:blipFill rotWithShape="1">
          <a:blip r:embed="rId3">
            <a:alphaModFix/>
          </a:blip>
          <a:srcRect b="0" l="0" r="0" t="0"/>
          <a:stretch/>
        </p:blipFill>
        <p:spPr>
          <a:xfrm>
            <a:off x="1890353" y="1826276"/>
            <a:ext cx="4281848" cy="361800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4"/>
          <p:cNvSpPr txBox="1"/>
          <p:nvPr>
            <p:ph type="title"/>
          </p:nvPr>
        </p:nvSpPr>
        <p:spPr>
          <a:xfrm>
            <a:off x="139390" y="0"/>
            <a:ext cx="534665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Practice Questions:</a:t>
            </a:r>
            <a:endParaRPr/>
          </a:p>
        </p:txBody>
      </p:sp>
      <p:sp>
        <p:nvSpPr>
          <p:cNvPr id="262" name="Google Shape;262;p24"/>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0" lvl="0" marL="114300" rtl="0" algn="just">
              <a:lnSpc>
                <a:spcPct val="90000"/>
              </a:lnSpc>
              <a:spcBef>
                <a:spcPts val="1000"/>
              </a:spcBef>
              <a:spcAft>
                <a:spcPts val="0"/>
              </a:spcAft>
              <a:buSzPts val="1800"/>
              <a:buNone/>
            </a:pPr>
            <a:r>
              <a:rPr lang="en-US" sz="1800">
                <a:latin typeface="Times New Roman"/>
                <a:ea typeface="Times New Roman"/>
                <a:cs typeface="Times New Roman"/>
                <a:sym typeface="Times New Roman"/>
              </a:rPr>
              <a:t>To access a FTP server through your browser you need to put certain protocol directive to the browser address bar. How will you convert the following URL to a FTP address?</a:t>
            </a:r>
            <a:endParaRPr/>
          </a:p>
          <a:p>
            <a:pPr indent="0" lvl="0" marL="114300" rtl="0" algn="ctr">
              <a:lnSpc>
                <a:spcPct val="90000"/>
              </a:lnSpc>
              <a:spcBef>
                <a:spcPts val="1000"/>
              </a:spcBef>
              <a:spcAft>
                <a:spcPts val="0"/>
              </a:spcAft>
              <a:buSzPts val="1800"/>
              <a:buNone/>
            </a:pPr>
            <a:r>
              <a:rPr lang="en-US"/>
              <a:t> </a:t>
            </a:r>
            <a:r>
              <a:rPr lang="en-US" u="sng"/>
              <a:t>speedtest.tele2.net</a:t>
            </a:r>
            <a:endParaRPr sz="1800">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p:txBody>
      </p:sp>
      <p:sp>
        <p:nvSpPr>
          <p:cNvPr id="263" name="Google Shape;263;p24"/>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5"/>
          <p:cNvSpPr txBox="1"/>
          <p:nvPr>
            <p:ph type="title"/>
          </p:nvPr>
        </p:nvSpPr>
        <p:spPr>
          <a:xfrm>
            <a:off x="139390" y="0"/>
            <a:ext cx="534665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Practice Questions:</a:t>
            </a:r>
            <a:endParaRPr/>
          </a:p>
        </p:txBody>
      </p:sp>
      <p:sp>
        <p:nvSpPr>
          <p:cNvPr id="269" name="Google Shape;269;p25"/>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0" lvl="0" marL="114300" rtl="0" algn="just">
              <a:lnSpc>
                <a:spcPct val="90000"/>
              </a:lnSpc>
              <a:spcBef>
                <a:spcPts val="1000"/>
              </a:spcBef>
              <a:spcAft>
                <a:spcPts val="0"/>
              </a:spcAft>
              <a:buSzPts val="1800"/>
              <a:buNone/>
            </a:pPr>
            <a:r>
              <a:rPr lang="en-US" sz="1800">
                <a:latin typeface="Times New Roman"/>
                <a:ea typeface="Times New Roman"/>
                <a:cs typeface="Times New Roman"/>
                <a:sym typeface="Times New Roman"/>
              </a:rPr>
              <a:t>If you have to design a system which can use only one communication port for data as well as control signalling for transferring the files. Can you do that? What are your options to do the same? </a:t>
            </a:r>
            <a:endParaRPr/>
          </a:p>
        </p:txBody>
      </p:sp>
      <p:sp>
        <p:nvSpPr>
          <p:cNvPr id="270" name="Google Shape;270;p25"/>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6"/>
          <p:cNvSpPr txBox="1"/>
          <p:nvPr>
            <p:ph type="title"/>
          </p:nvPr>
        </p:nvSpPr>
        <p:spPr>
          <a:xfrm>
            <a:off x="139390" y="0"/>
            <a:ext cx="534665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Practice Questions:</a:t>
            </a:r>
            <a:endParaRPr/>
          </a:p>
        </p:txBody>
      </p:sp>
      <p:sp>
        <p:nvSpPr>
          <p:cNvPr id="276" name="Google Shape;276;p26"/>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0" lvl="0" marL="114300" rtl="0" algn="just">
              <a:lnSpc>
                <a:spcPct val="90000"/>
              </a:lnSpc>
              <a:spcBef>
                <a:spcPts val="1000"/>
              </a:spcBef>
              <a:spcAft>
                <a:spcPts val="0"/>
              </a:spcAft>
              <a:buSzPts val="1800"/>
              <a:buNone/>
            </a:pPr>
            <a:r>
              <a:rPr lang="en-US" sz="1800">
                <a:latin typeface="Times New Roman"/>
                <a:ea typeface="Times New Roman"/>
                <a:cs typeface="Times New Roman"/>
                <a:sym typeface="Times New Roman"/>
              </a:rPr>
              <a:t>If you have design the website for a finance firm dealing with online financial transactions. Will you use HTTP for the same? </a:t>
            </a:r>
            <a:endParaRPr/>
          </a:p>
        </p:txBody>
      </p:sp>
      <p:sp>
        <p:nvSpPr>
          <p:cNvPr id="277" name="Google Shape;277;p26"/>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96"/>
          <p:cNvSpPr txBox="1"/>
          <p:nvPr>
            <p:ph type="title"/>
          </p:nvPr>
        </p:nvSpPr>
        <p:spPr>
          <a:xfrm>
            <a:off x="139390" y="0"/>
            <a:ext cx="534665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Practice Questions:</a:t>
            </a:r>
            <a:endParaRPr/>
          </a:p>
        </p:txBody>
      </p:sp>
      <p:sp>
        <p:nvSpPr>
          <p:cNvPr id="283" name="Google Shape;283;p96"/>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0" lvl="0" marL="114300" rtl="0" algn="just">
              <a:lnSpc>
                <a:spcPct val="90000"/>
              </a:lnSpc>
              <a:spcBef>
                <a:spcPts val="1000"/>
              </a:spcBef>
              <a:spcAft>
                <a:spcPts val="0"/>
              </a:spcAft>
              <a:buSzPts val="1800"/>
              <a:buNone/>
            </a:pPr>
            <a:r>
              <a:rPr lang="en-US" sz="1800">
                <a:latin typeface="Times New Roman"/>
                <a:ea typeface="Times New Roman"/>
                <a:cs typeface="Times New Roman"/>
                <a:sym typeface="Times New Roman"/>
              </a:rPr>
              <a:t>If a packet takes 0.296 ms to travel from client to server, what will be value for RTT in this case?</a:t>
            </a:r>
            <a:endParaRPr/>
          </a:p>
        </p:txBody>
      </p:sp>
      <p:sp>
        <p:nvSpPr>
          <p:cNvPr id="284" name="Google Shape;284;p96"/>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9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References</a:t>
            </a:r>
            <a:endParaRPr b="1" sz="3200"/>
          </a:p>
        </p:txBody>
      </p:sp>
      <p:sp>
        <p:nvSpPr>
          <p:cNvPr id="290" name="Google Shape;290;p97"/>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0" lvl="0" marL="114300" rtl="0" algn="l">
              <a:lnSpc>
                <a:spcPct val="90000"/>
              </a:lnSpc>
              <a:spcBef>
                <a:spcPts val="1000"/>
              </a:spcBef>
              <a:spcAft>
                <a:spcPts val="0"/>
              </a:spcAft>
              <a:buSzPts val="1800"/>
              <a:buNone/>
            </a:pPr>
            <a:r>
              <a:rPr b="1" lang="en-US" sz="1800">
                <a:latin typeface="Times New Roman"/>
                <a:ea typeface="Times New Roman"/>
                <a:cs typeface="Times New Roman"/>
                <a:sym typeface="Times New Roman"/>
              </a:rPr>
              <a:t>Books:</a:t>
            </a:r>
            <a:endParaRPr/>
          </a:p>
          <a:p>
            <a:pPr indent="-342900" lvl="0" marL="4572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 Data Communications and Networking’ by Forouzan, 5th Edition, 2013.</a:t>
            </a:r>
            <a:endParaRPr/>
          </a:p>
          <a:p>
            <a:pPr indent="-342900" lvl="0" marL="4572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Computer Networks’ By Andrew S. Tanenbaum 5th Edition, Pearson Education,2013.</a:t>
            </a:r>
            <a:endParaRPr/>
          </a:p>
          <a:p>
            <a:pPr indent="-342900" lvl="0" marL="4572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Data and Computer Communications’ by William Stallings, 8th Edition, Pearson,2007.</a:t>
            </a:r>
            <a:endParaRPr/>
          </a:p>
          <a:p>
            <a:pPr indent="0" lvl="0" marL="114300" rtl="0" algn="l">
              <a:lnSpc>
                <a:spcPct val="90000"/>
              </a:lnSpc>
              <a:spcBef>
                <a:spcPts val="1000"/>
              </a:spcBef>
              <a:spcAft>
                <a:spcPts val="0"/>
              </a:spcAft>
              <a:buSzPts val="1800"/>
              <a:buNone/>
            </a:pPr>
            <a:r>
              <a:rPr b="1" lang="en-US" sz="1800">
                <a:latin typeface="Times New Roman"/>
                <a:ea typeface="Times New Roman"/>
                <a:cs typeface="Times New Roman"/>
                <a:sym typeface="Times New Roman"/>
              </a:rPr>
              <a:t>E-Resources:</a:t>
            </a:r>
            <a:endParaRPr/>
          </a:p>
          <a:p>
            <a:pPr indent="-342900" lvl="0" marL="4572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CISCO Networking Academy </a:t>
            </a:r>
            <a:endParaRPr/>
          </a:p>
          <a:p>
            <a:pPr indent="-342900" lvl="0" marL="4572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https://library.chitkara.edu.in/subscribed-books.php</a:t>
            </a:r>
            <a:endParaRPr/>
          </a:p>
        </p:txBody>
      </p:sp>
      <p:sp>
        <p:nvSpPr>
          <p:cNvPr id="291" name="Google Shape;291;p97"/>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2800"/>
              <a:buNone/>
            </a:pPr>
            <a:r>
              <a:t/>
            </a:r>
            <a:endParaRPr/>
          </a:p>
        </p:txBody>
      </p:sp>
      <p:pic>
        <p:nvPicPr>
          <p:cNvPr descr="See the source image" id="297" name="Google Shape;297;p27"/>
          <p:cNvPicPr preferRelativeResize="0"/>
          <p:nvPr/>
        </p:nvPicPr>
        <p:blipFill rotWithShape="1">
          <a:blip r:embed="rId3">
            <a:alphaModFix/>
          </a:blip>
          <a:srcRect b="0" l="0" r="0" t="0"/>
          <a:stretch/>
        </p:blipFill>
        <p:spPr>
          <a:xfrm>
            <a:off x="0" y="163515"/>
            <a:ext cx="9144000" cy="6530975"/>
          </a:xfrm>
          <a:prstGeom prst="rect">
            <a:avLst/>
          </a:prstGeom>
          <a:noFill/>
          <a:ln>
            <a:noFill/>
          </a:ln>
        </p:spPr>
      </p:pic>
      <p:sp>
        <p:nvSpPr>
          <p:cNvPr id="298" name="Google Shape;298;p27"/>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type="title"/>
          </p:nvPr>
        </p:nvSpPr>
        <p:spPr>
          <a:xfrm>
            <a:off x="139390" y="0"/>
            <a:ext cx="534665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NETWORK MANAGEMENT SYSTEM</a:t>
            </a:r>
            <a:endParaRPr/>
          </a:p>
        </p:txBody>
      </p:sp>
      <p:sp>
        <p:nvSpPr>
          <p:cNvPr id="102" name="Google Shape;102;p4"/>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0" lvl="0" marL="114300" rtl="0" algn="just">
              <a:lnSpc>
                <a:spcPct val="90000"/>
              </a:lnSpc>
              <a:spcBef>
                <a:spcPts val="1000"/>
              </a:spcBef>
              <a:spcAft>
                <a:spcPts val="0"/>
              </a:spcAft>
              <a:buSzPts val="1800"/>
              <a:buNone/>
            </a:pPr>
            <a:r>
              <a:rPr lang="en-US" sz="1800">
                <a:latin typeface="Times New Roman"/>
                <a:ea typeface="Times New Roman"/>
                <a:cs typeface="Times New Roman"/>
                <a:sym typeface="Times New Roman"/>
              </a:rPr>
              <a:t>We can say that the functions performed by a network management system can be divided into five broad categories: </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Configuration Management </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Fault Management </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Performance Management</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Security Management </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Accounting Management</a:t>
            </a:r>
            <a:endParaRPr/>
          </a:p>
        </p:txBody>
      </p:sp>
      <p:sp>
        <p:nvSpPr>
          <p:cNvPr id="103" name="Google Shape;103;p4"/>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6"/>
          <p:cNvSpPr txBox="1"/>
          <p:nvPr>
            <p:ph type="title"/>
          </p:nvPr>
        </p:nvSpPr>
        <p:spPr>
          <a:xfrm>
            <a:off x="139390" y="0"/>
            <a:ext cx="534665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NETWORK MANAGEMENT SYSTEM</a:t>
            </a:r>
            <a:endParaRPr/>
          </a:p>
        </p:txBody>
      </p:sp>
      <p:sp>
        <p:nvSpPr>
          <p:cNvPr id="109" name="Google Shape;109;p6"/>
          <p:cNvSpPr txBox="1"/>
          <p:nvPr>
            <p:ph idx="1" type="body"/>
          </p:nvPr>
        </p:nvSpPr>
        <p:spPr>
          <a:xfrm>
            <a:off x="352540" y="1301400"/>
            <a:ext cx="8229240" cy="3977280"/>
          </a:xfrm>
          <a:prstGeom prst="rect">
            <a:avLst/>
          </a:prstGeom>
          <a:noFill/>
          <a:ln>
            <a:noFill/>
          </a:ln>
        </p:spPr>
        <p:txBody>
          <a:bodyPr anchorCtr="0" anchor="t" bIns="0" lIns="0" spcFirstLastPara="1" rIns="0" wrap="square" tIns="0">
            <a:normAutofit/>
          </a:bodyPr>
          <a:lstStyle/>
          <a:p>
            <a:pPr indent="0" lvl="0" marL="114300" rtl="0" algn="just">
              <a:lnSpc>
                <a:spcPct val="90000"/>
              </a:lnSpc>
              <a:spcBef>
                <a:spcPts val="1000"/>
              </a:spcBef>
              <a:spcAft>
                <a:spcPts val="0"/>
              </a:spcAft>
              <a:buSzPts val="1800"/>
              <a:buNone/>
            </a:pPr>
            <a:r>
              <a:rPr lang="en-US" sz="1800">
                <a:latin typeface="Times New Roman"/>
                <a:ea typeface="Times New Roman"/>
                <a:cs typeface="Times New Roman"/>
                <a:sym typeface="Times New Roman"/>
              </a:rPr>
              <a:t>We can say that the functions performed by a network management system can be divided into five broad categories: configuration management, fault management, performance management, security management, and accounting management.</a:t>
            </a:r>
            <a:endParaRPr/>
          </a:p>
        </p:txBody>
      </p:sp>
      <p:pic>
        <p:nvPicPr>
          <p:cNvPr id="110" name="Google Shape;110;p6"/>
          <p:cNvPicPr preferRelativeResize="0"/>
          <p:nvPr/>
        </p:nvPicPr>
        <p:blipFill rotWithShape="1">
          <a:blip r:embed="rId3">
            <a:alphaModFix/>
          </a:blip>
          <a:srcRect b="0" l="0" r="0" t="0"/>
          <a:stretch/>
        </p:blipFill>
        <p:spPr>
          <a:xfrm>
            <a:off x="261757" y="2687798"/>
            <a:ext cx="8620125" cy="3281362"/>
          </a:xfrm>
          <a:prstGeom prst="rect">
            <a:avLst/>
          </a:prstGeom>
          <a:noFill/>
          <a:ln>
            <a:noFill/>
          </a:ln>
        </p:spPr>
      </p:pic>
      <p:sp>
        <p:nvSpPr>
          <p:cNvPr id="111" name="Google Shape;111;p6"/>
          <p:cNvSpPr txBox="1"/>
          <p:nvPr/>
        </p:nvSpPr>
        <p:spPr>
          <a:xfrm>
            <a:off x="2704916" y="5969160"/>
            <a:ext cx="4918142"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Fig. 1 Network management system topology</a:t>
            </a:r>
            <a:endParaRPr/>
          </a:p>
        </p:txBody>
      </p:sp>
      <p:sp>
        <p:nvSpPr>
          <p:cNvPr id="112" name="Google Shape;112;p6"/>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7"/>
          <p:cNvSpPr txBox="1"/>
          <p:nvPr>
            <p:ph type="title"/>
          </p:nvPr>
        </p:nvSpPr>
        <p:spPr>
          <a:xfrm>
            <a:off x="0" y="33105"/>
            <a:ext cx="6755991"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sz="3000"/>
              <a:t>SIMPLE NETWORK MANAGEMENT PROTOCOL (SNMP)</a:t>
            </a:r>
            <a:endParaRPr/>
          </a:p>
        </p:txBody>
      </p:sp>
      <p:sp>
        <p:nvSpPr>
          <p:cNvPr id="118" name="Google Shape;118;p7"/>
          <p:cNvSpPr txBox="1"/>
          <p:nvPr>
            <p:ph idx="1" type="body"/>
          </p:nvPr>
        </p:nvSpPr>
        <p:spPr>
          <a:xfrm>
            <a:off x="352540" y="1215564"/>
            <a:ext cx="8472488" cy="4219639"/>
          </a:xfrm>
          <a:prstGeom prst="rect">
            <a:avLst/>
          </a:prstGeom>
          <a:noFill/>
          <a:ln>
            <a:noFill/>
          </a:ln>
        </p:spPr>
        <p:txBody>
          <a:bodyPr anchorCtr="0" anchor="t" bIns="0" lIns="0" spcFirstLastPara="1" rIns="0" wrap="square" tIns="0">
            <a:normAutofit/>
          </a:bodyPr>
          <a:lstStyle/>
          <a:p>
            <a:pPr indent="-157163" lvl="0" marL="271463"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The Simple Network Management Protocol (SNMP) is a framework for managing devices in an internet using the TCP/IP protocol suite. </a:t>
            </a:r>
            <a:endParaRPr/>
          </a:p>
          <a:p>
            <a:pPr indent="-157163" lvl="0" marL="271463"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It provides a set of fundamental operations for monitoring and maintaining an internet. SNMP frees management tasks from both the physical characteristics of the managed devices and the underlying networking technology. </a:t>
            </a:r>
            <a:endParaRPr/>
          </a:p>
          <a:p>
            <a:pPr indent="-157163" lvl="0" marL="271463"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It can be used in a heterogeneous internet made of different LANs and WANs connected by routers made by different manufacturers. </a:t>
            </a:r>
            <a:endParaRPr/>
          </a:p>
          <a:p>
            <a:pPr indent="-157163" lvl="0" marL="271463"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SNMP uses the concept of manager and agent. That is, a manager, usually a host controls and monitors a set of agents as shown below:</a:t>
            </a:r>
            <a:endParaRPr/>
          </a:p>
        </p:txBody>
      </p:sp>
      <p:pic>
        <p:nvPicPr>
          <p:cNvPr id="119" name="Google Shape;119;p7"/>
          <p:cNvPicPr preferRelativeResize="0"/>
          <p:nvPr/>
        </p:nvPicPr>
        <p:blipFill rotWithShape="1">
          <a:blip r:embed="rId3">
            <a:alphaModFix/>
          </a:blip>
          <a:srcRect b="0" l="0" r="0" t="0"/>
          <a:stretch/>
        </p:blipFill>
        <p:spPr>
          <a:xfrm>
            <a:off x="1324646" y="4043362"/>
            <a:ext cx="6389687" cy="2156943"/>
          </a:xfrm>
          <a:prstGeom prst="rect">
            <a:avLst/>
          </a:prstGeom>
          <a:noFill/>
          <a:ln>
            <a:noFill/>
          </a:ln>
        </p:spPr>
      </p:pic>
      <p:sp>
        <p:nvSpPr>
          <p:cNvPr id="120" name="Google Shape;120;p7"/>
          <p:cNvSpPr txBox="1"/>
          <p:nvPr/>
        </p:nvSpPr>
        <p:spPr>
          <a:xfrm>
            <a:off x="3768297" y="6031029"/>
            <a:ext cx="491814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 Fig. 2 SNMP Concept</a:t>
            </a:r>
            <a:endParaRPr/>
          </a:p>
        </p:txBody>
      </p:sp>
      <p:sp>
        <p:nvSpPr>
          <p:cNvPr id="121" name="Google Shape;121;p7"/>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0" y="0"/>
            <a:ext cx="6755991"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sz="3000"/>
              <a:t>SIMPLE NETWORK MANAGEMENT PROTOCOL (SNMP) cont..</a:t>
            </a:r>
            <a:endParaRPr/>
          </a:p>
        </p:txBody>
      </p:sp>
      <p:sp>
        <p:nvSpPr>
          <p:cNvPr id="127" name="Google Shape;127;p8"/>
          <p:cNvSpPr txBox="1"/>
          <p:nvPr>
            <p:ph idx="1" type="body"/>
          </p:nvPr>
        </p:nvSpPr>
        <p:spPr>
          <a:xfrm>
            <a:off x="352540" y="1444164"/>
            <a:ext cx="8472488" cy="4599449"/>
          </a:xfrm>
          <a:prstGeom prst="rect">
            <a:avLst/>
          </a:prstGeom>
          <a:noFill/>
          <a:ln>
            <a:noFill/>
          </a:ln>
        </p:spPr>
        <p:txBody>
          <a:bodyPr anchorCtr="0" anchor="t" bIns="0" lIns="0" spcFirstLastPara="1" rIns="0" wrap="square" tIns="0">
            <a:normAutofit/>
          </a:bodyPr>
          <a:lstStyle/>
          <a:p>
            <a:pPr indent="-157163" lvl="0" marL="271463"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A management station, called a manager, is a host that runs the SNMP client program. A managed station, called an agent, is a router (or a host) that runs the SNMP server program.</a:t>
            </a:r>
            <a:endParaRPr/>
          </a:p>
          <a:p>
            <a:pPr indent="-157163" lvl="0" marL="271463"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Management is achieved through simple interaction between a manager and an agent.</a:t>
            </a:r>
            <a:endParaRPr sz="1800">
              <a:latin typeface="Times New Roman"/>
              <a:ea typeface="Times New Roman"/>
              <a:cs typeface="Times New Roman"/>
              <a:sym typeface="Times New Roman"/>
            </a:endParaRPr>
          </a:p>
          <a:p>
            <a:pPr indent="-157163" lvl="0" marL="271463"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Agents can contribute to the management process. The server program running on the agent can check the environment, and if it notices something unusual, it can send a warning message, called a trap, to the manager.</a:t>
            </a:r>
            <a:endParaRPr/>
          </a:p>
          <a:p>
            <a:pPr indent="-157163" lvl="0" marL="271463"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In other words, management with SNMP is based on three basic ideas:</a:t>
            </a:r>
            <a:endParaRPr/>
          </a:p>
          <a:p>
            <a:pPr indent="-285750" lvl="0" marL="828675" rtl="0" algn="just">
              <a:lnSpc>
                <a:spcPct val="90000"/>
              </a:lnSpc>
              <a:spcBef>
                <a:spcPts val="1000"/>
              </a:spcBef>
              <a:spcAft>
                <a:spcPts val="0"/>
              </a:spcAft>
              <a:buSzPts val="1800"/>
              <a:buFont typeface="Noto Sans Symbols"/>
              <a:buChar char="⮚"/>
            </a:pPr>
            <a:r>
              <a:rPr lang="en-US" sz="1800">
                <a:latin typeface="Times New Roman"/>
                <a:ea typeface="Times New Roman"/>
                <a:cs typeface="Times New Roman"/>
                <a:sym typeface="Times New Roman"/>
              </a:rPr>
              <a:t>A manager checks an agent by requesting information that reflects the behavior of the agent.</a:t>
            </a:r>
            <a:endParaRPr/>
          </a:p>
          <a:p>
            <a:pPr indent="-285750" lvl="0" marL="800100" rtl="0" algn="just">
              <a:lnSpc>
                <a:spcPct val="90000"/>
              </a:lnSpc>
              <a:spcBef>
                <a:spcPts val="1000"/>
              </a:spcBef>
              <a:spcAft>
                <a:spcPts val="0"/>
              </a:spcAft>
              <a:buSzPts val="1800"/>
              <a:buFont typeface="Noto Sans Symbols"/>
              <a:buChar char="⮚"/>
            </a:pPr>
            <a:r>
              <a:rPr lang="en-US" sz="1800">
                <a:latin typeface="Times New Roman"/>
                <a:ea typeface="Times New Roman"/>
                <a:cs typeface="Times New Roman"/>
                <a:sym typeface="Times New Roman"/>
              </a:rPr>
              <a:t>A manager forces an agent to perform a task by resetting values in the agent database.</a:t>
            </a:r>
            <a:endParaRPr/>
          </a:p>
          <a:p>
            <a:pPr indent="-285750" lvl="0" marL="800100" rtl="0" algn="just">
              <a:lnSpc>
                <a:spcPct val="90000"/>
              </a:lnSpc>
              <a:spcBef>
                <a:spcPts val="1000"/>
              </a:spcBef>
              <a:spcAft>
                <a:spcPts val="0"/>
              </a:spcAft>
              <a:buSzPts val="1800"/>
              <a:buFont typeface="Noto Sans Symbols"/>
              <a:buChar char="⮚"/>
            </a:pPr>
            <a:r>
              <a:rPr lang="en-US" sz="1800">
                <a:latin typeface="Times New Roman"/>
                <a:ea typeface="Times New Roman"/>
                <a:cs typeface="Times New Roman"/>
                <a:sym typeface="Times New Roman"/>
              </a:rPr>
              <a:t>An agent contributes to the management process by warning the manager of an unusual situation.</a:t>
            </a:r>
            <a:endParaRPr sz="1800">
              <a:latin typeface="Times New Roman"/>
              <a:ea typeface="Times New Roman"/>
              <a:cs typeface="Times New Roman"/>
              <a:sym typeface="Times New Roman"/>
            </a:endParaRPr>
          </a:p>
        </p:txBody>
      </p:sp>
      <p:sp>
        <p:nvSpPr>
          <p:cNvPr id="128" name="Google Shape;128;p8"/>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type="title"/>
          </p:nvPr>
        </p:nvSpPr>
        <p:spPr>
          <a:xfrm>
            <a:off x="600075"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Components of Network Management on the Internet</a:t>
            </a:r>
            <a:endParaRPr/>
          </a:p>
        </p:txBody>
      </p:sp>
      <p:sp>
        <p:nvSpPr>
          <p:cNvPr id="134" name="Google Shape;134;p9"/>
          <p:cNvSpPr txBox="1"/>
          <p:nvPr>
            <p:ph idx="1" type="body"/>
          </p:nvPr>
        </p:nvSpPr>
        <p:spPr>
          <a:xfrm>
            <a:off x="457200" y="1381023"/>
            <a:ext cx="8229240" cy="4200777"/>
          </a:xfrm>
          <a:prstGeom prst="rect">
            <a:avLst/>
          </a:prstGeom>
          <a:noFill/>
          <a:ln>
            <a:noFill/>
          </a:ln>
        </p:spPr>
        <p:txBody>
          <a:bodyPr anchorCtr="0" anchor="t" bIns="0" lIns="0" spcFirstLastPara="1" rIns="0" wrap="square" tIns="0">
            <a:normAutofit/>
          </a:bodyPr>
          <a:lstStyle/>
          <a:p>
            <a:pPr indent="-342900" lvl="0" marL="4572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To do management tasks, SNMP uses two other protocols: Structure of Management Information (SMI) and Management Information Base (MIB).</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SNMP defines the format of packets exchanged between a manager and an agent. It reads and changes the status (values) of objects (variables) in SNMP packets.</a:t>
            </a:r>
            <a:endParaRPr/>
          </a:p>
          <a:p>
            <a:pPr indent="-228600" lvl="0" marL="457200" rtl="0" algn="l">
              <a:lnSpc>
                <a:spcPct val="9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p:txBody>
      </p:sp>
      <p:pic>
        <p:nvPicPr>
          <p:cNvPr id="135" name="Google Shape;135;p9"/>
          <p:cNvPicPr preferRelativeResize="0"/>
          <p:nvPr/>
        </p:nvPicPr>
        <p:blipFill rotWithShape="1">
          <a:blip r:embed="rId3">
            <a:alphaModFix/>
          </a:blip>
          <a:srcRect b="0" l="0" r="0" t="0"/>
          <a:stretch/>
        </p:blipFill>
        <p:spPr>
          <a:xfrm>
            <a:off x="447346" y="2749788"/>
            <a:ext cx="8144288" cy="2832012"/>
          </a:xfrm>
          <a:prstGeom prst="rect">
            <a:avLst/>
          </a:prstGeom>
          <a:noFill/>
          <a:ln>
            <a:noFill/>
          </a:ln>
        </p:spPr>
      </p:pic>
      <p:sp>
        <p:nvSpPr>
          <p:cNvPr id="136" name="Google Shape;136;p9"/>
          <p:cNvSpPr txBox="1"/>
          <p:nvPr/>
        </p:nvSpPr>
        <p:spPr>
          <a:xfrm>
            <a:off x="2112749" y="5799883"/>
            <a:ext cx="4918142"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Fig. 3 SNMP components</a:t>
            </a:r>
            <a:endParaRPr/>
          </a:p>
        </p:txBody>
      </p:sp>
      <p:sp>
        <p:nvSpPr>
          <p:cNvPr id="137" name="Google Shape;137;p9"/>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title"/>
          </p:nvPr>
        </p:nvSpPr>
        <p:spPr>
          <a:xfrm>
            <a:off x="195532" y="0"/>
            <a:ext cx="5290508"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SMI</a:t>
            </a:r>
            <a:endParaRPr/>
          </a:p>
        </p:txBody>
      </p:sp>
      <p:sp>
        <p:nvSpPr>
          <p:cNvPr id="143" name="Google Shape;143;p10"/>
          <p:cNvSpPr txBox="1"/>
          <p:nvPr>
            <p:ph idx="1" type="body"/>
          </p:nvPr>
        </p:nvSpPr>
        <p:spPr>
          <a:xfrm>
            <a:off x="457200" y="1444455"/>
            <a:ext cx="8229240" cy="4381650"/>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To use SNMP, we need rules. We need rules for naming objects. This is particularly important because the objects in SNMP form a hierarchical structure (an object may have a parent object and some children objects). </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Part of a name can be inherited from the parent. We also need rules to define the type of the objects. </a:t>
            </a:r>
            <a:endParaRPr/>
          </a:p>
          <a:p>
            <a:pPr indent="-342900" lvl="1" marL="914400" rtl="0" algn="just">
              <a:lnSpc>
                <a:spcPct val="90000"/>
              </a:lnSpc>
              <a:spcBef>
                <a:spcPts val="500"/>
              </a:spcBef>
              <a:spcAft>
                <a:spcPts val="0"/>
              </a:spcAft>
              <a:buSzPts val="1800"/>
              <a:buChar char="•"/>
            </a:pPr>
            <a:r>
              <a:rPr lang="en-US">
                <a:latin typeface="Times New Roman"/>
                <a:ea typeface="Times New Roman"/>
                <a:cs typeface="Times New Roman"/>
                <a:sym typeface="Times New Roman"/>
              </a:rPr>
              <a:t>What types of objects are handled by SNMP?</a:t>
            </a:r>
            <a:endParaRPr/>
          </a:p>
          <a:p>
            <a:pPr indent="-342900" lvl="1" marL="914400" rtl="0" algn="just">
              <a:lnSpc>
                <a:spcPct val="90000"/>
              </a:lnSpc>
              <a:spcBef>
                <a:spcPts val="500"/>
              </a:spcBef>
              <a:spcAft>
                <a:spcPts val="0"/>
              </a:spcAft>
              <a:buSzPts val="1800"/>
              <a:buChar char="•"/>
            </a:pPr>
            <a:r>
              <a:rPr lang="en-US">
                <a:latin typeface="Times New Roman"/>
                <a:ea typeface="Times New Roman"/>
                <a:cs typeface="Times New Roman"/>
                <a:sym typeface="Times New Roman"/>
              </a:rPr>
              <a:t>Can SNMP handle simple types or structured types? </a:t>
            </a:r>
            <a:endParaRPr/>
          </a:p>
          <a:p>
            <a:pPr indent="-342900" lvl="1" marL="914400" rtl="0" algn="just">
              <a:lnSpc>
                <a:spcPct val="90000"/>
              </a:lnSpc>
              <a:spcBef>
                <a:spcPts val="500"/>
              </a:spcBef>
              <a:spcAft>
                <a:spcPts val="0"/>
              </a:spcAft>
              <a:buSzPts val="1800"/>
              <a:buChar char="•"/>
            </a:pPr>
            <a:r>
              <a:rPr lang="en-US">
                <a:latin typeface="Times New Roman"/>
                <a:ea typeface="Times New Roman"/>
                <a:cs typeface="Times New Roman"/>
                <a:sym typeface="Times New Roman"/>
              </a:rPr>
              <a:t>How many simple types are available? </a:t>
            </a:r>
            <a:endParaRPr/>
          </a:p>
          <a:p>
            <a:pPr indent="-342900" lvl="1" marL="914400" rtl="0" algn="just">
              <a:lnSpc>
                <a:spcPct val="90000"/>
              </a:lnSpc>
              <a:spcBef>
                <a:spcPts val="500"/>
              </a:spcBef>
              <a:spcAft>
                <a:spcPts val="0"/>
              </a:spcAft>
              <a:buSzPts val="1800"/>
              <a:buChar char="•"/>
            </a:pPr>
            <a:r>
              <a:rPr lang="en-US">
                <a:latin typeface="Times New Roman"/>
                <a:ea typeface="Times New Roman"/>
                <a:cs typeface="Times New Roman"/>
                <a:sym typeface="Times New Roman"/>
              </a:rPr>
              <a:t>What are the sizes of these types? What is the range of these types? </a:t>
            </a:r>
            <a:endParaRPr/>
          </a:p>
          <a:p>
            <a:pPr indent="-342900" lvl="1" marL="914400" rtl="0" algn="just">
              <a:lnSpc>
                <a:spcPct val="90000"/>
              </a:lnSpc>
              <a:spcBef>
                <a:spcPts val="500"/>
              </a:spcBef>
              <a:spcAft>
                <a:spcPts val="0"/>
              </a:spcAft>
              <a:buSzPts val="1800"/>
              <a:buChar char="•"/>
            </a:pPr>
            <a:r>
              <a:rPr lang="en-US">
                <a:latin typeface="Times New Roman"/>
                <a:ea typeface="Times New Roman"/>
                <a:cs typeface="Times New Roman"/>
                <a:sym typeface="Times New Roman"/>
              </a:rPr>
              <a:t>In addition, how are each of these types encoded?</a:t>
            </a:r>
            <a:endParaRPr>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SMI only defines the general rules for naming objects, defining object types (including range and length), and showing how to encode objects and values. </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SMI does not define the number of objects an entity should manage or name the objects to be managed or define the association between the objects and their values</a:t>
            </a:r>
            <a:r>
              <a:rPr lang="en-US">
                <a:latin typeface="Times New Roman"/>
                <a:ea typeface="Times New Roman"/>
                <a:cs typeface="Times New Roman"/>
                <a:sym typeface="Times New Roman"/>
              </a:rPr>
              <a:t>.</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144" name="Google Shape;144;p10"/>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1"/>
          <p:cNvSpPr txBox="1"/>
          <p:nvPr>
            <p:ph type="title"/>
          </p:nvPr>
        </p:nvSpPr>
        <p:spPr>
          <a:xfrm>
            <a:off x="195532" y="0"/>
            <a:ext cx="5290508"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MIB</a:t>
            </a:r>
            <a:endParaRPr/>
          </a:p>
        </p:txBody>
      </p:sp>
      <p:sp>
        <p:nvSpPr>
          <p:cNvPr id="150" name="Google Shape;150;p11"/>
          <p:cNvSpPr txBox="1"/>
          <p:nvPr>
            <p:ph idx="1" type="body"/>
          </p:nvPr>
        </p:nvSpPr>
        <p:spPr>
          <a:xfrm>
            <a:off x="457200" y="1171575"/>
            <a:ext cx="8229240" cy="5184945"/>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For each entity to be managed, this protocol must define the number of objects, name them according to the rules defined by SMI, and associate a type to each named object. This protocol is MIB</a:t>
            </a:r>
            <a:endParaRPr sz="18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MIB creates a collection of named objects, their types, and their relationships to each other in an entity to be managed.</a:t>
            </a:r>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Lets consider a simple scenario to understand the basic functioning of SNMP, SMI and MIB protocols. A manager station (SNMP client) wants to send a message to an agent station (SNMP server) to find the number of UDP user datagrams received by the agent </a:t>
            </a:r>
            <a:endParaRPr/>
          </a:p>
          <a:p>
            <a:pPr indent="-342900" lvl="1" marL="914400" rtl="0" algn="just">
              <a:lnSpc>
                <a:spcPct val="90000"/>
              </a:lnSpc>
              <a:spcBef>
                <a:spcPts val="500"/>
              </a:spcBef>
              <a:spcAft>
                <a:spcPts val="0"/>
              </a:spcAft>
              <a:buSzPts val="1800"/>
              <a:buChar char="•"/>
            </a:pPr>
            <a:r>
              <a:rPr lang="en-US" sz="1600">
                <a:latin typeface="Times New Roman"/>
                <a:ea typeface="Times New Roman"/>
                <a:cs typeface="Times New Roman"/>
                <a:sym typeface="Times New Roman"/>
              </a:rPr>
              <a:t>MIB is responsible for finding the object that holds the number of the UDP user datagrams received.</a:t>
            </a:r>
            <a:endParaRPr/>
          </a:p>
          <a:p>
            <a:pPr indent="-342900" lvl="1" marL="914400" rtl="0" algn="just">
              <a:lnSpc>
                <a:spcPct val="90000"/>
              </a:lnSpc>
              <a:spcBef>
                <a:spcPts val="500"/>
              </a:spcBef>
              <a:spcAft>
                <a:spcPts val="0"/>
              </a:spcAft>
              <a:buSzPts val="1800"/>
              <a:buChar char="•"/>
            </a:pPr>
            <a:r>
              <a:rPr lang="en-US" sz="1600">
                <a:latin typeface="Times New Roman"/>
                <a:ea typeface="Times New Roman"/>
                <a:cs typeface="Times New Roman"/>
                <a:sym typeface="Times New Roman"/>
              </a:rPr>
              <a:t>SMI, with the help of another embedded protocol, is responsible for encoding the name of the object.</a:t>
            </a:r>
            <a:endParaRPr/>
          </a:p>
          <a:p>
            <a:pPr indent="-342900" lvl="1" marL="914400" rtl="0" algn="just">
              <a:lnSpc>
                <a:spcPct val="90000"/>
              </a:lnSpc>
              <a:spcBef>
                <a:spcPts val="500"/>
              </a:spcBef>
              <a:spcAft>
                <a:spcPts val="0"/>
              </a:spcAft>
              <a:buSzPts val="1800"/>
              <a:buChar char="•"/>
            </a:pPr>
            <a:r>
              <a:rPr lang="en-US" sz="1600">
                <a:latin typeface="Times New Roman"/>
                <a:ea typeface="Times New Roman"/>
                <a:cs typeface="Times New Roman"/>
                <a:sym typeface="Times New Roman"/>
              </a:rPr>
              <a:t>SNMP is responsible for creating a message, called a GetRequest message, and encapsulating the encoded message.</a:t>
            </a:r>
            <a:endParaRPr/>
          </a:p>
          <a:p>
            <a:pPr indent="0" lvl="1" marL="185738" rtl="0" algn="just">
              <a:lnSpc>
                <a:spcPct val="90000"/>
              </a:lnSpc>
              <a:spcBef>
                <a:spcPts val="500"/>
              </a:spcBef>
              <a:spcAft>
                <a:spcPts val="0"/>
              </a:spcAft>
              <a:buSzPts val="1800"/>
              <a:buNone/>
            </a:pPr>
            <a:r>
              <a:rPr lang="en-US" sz="1800">
                <a:latin typeface="Times New Roman"/>
                <a:ea typeface="Times New Roman"/>
                <a:cs typeface="Times New Roman"/>
                <a:sym typeface="Times New Roman"/>
              </a:rPr>
              <a:t>Of course, things are more complicated than this simple overview, but we first need more details of each protocol.</a:t>
            </a:r>
            <a:endParaRPr sz="1800">
              <a:latin typeface="Times New Roman"/>
              <a:ea typeface="Times New Roman"/>
              <a:cs typeface="Times New Roman"/>
              <a:sym typeface="Times New Roman"/>
            </a:endParaRPr>
          </a:p>
          <a:p>
            <a:pPr indent="0" lvl="1" marL="185738" rtl="0" algn="just">
              <a:lnSpc>
                <a:spcPct val="90000"/>
              </a:lnSpc>
              <a:spcBef>
                <a:spcPts val="500"/>
              </a:spcBef>
              <a:spcAft>
                <a:spcPts val="0"/>
              </a:spcAft>
              <a:buSzPts val="1800"/>
              <a:buNone/>
            </a:pPr>
            <a:r>
              <a:t/>
            </a:r>
            <a:endParaRPr>
              <a:latin typeface="Times New Roman"/>
              <a:ea typeface="Times New Roman"/>
              <a:cs typeface="Times New Roman"/>
              <a:sym typeface="Times New Roman"/>
            </a:endParaRPr>
          </a:p>
        </p:txBody>
      </p:sp>
      <p:sp>
        <p:nvSpPr>
          <p:cNvPr id="151" name="Google Shape;151;p11"/>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2010-04-09T07:36:15Z</dcterms:created>
  <dc:creator>Maninder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