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1"/>
  </p:notesMasterIdLst>
  <p:handoutMasterIdLst>
    <p:handoutMasterId r:id="rId52"/>
  </p:handoutMasterIdLst>
  <p:sldIdLst>
    <p:sldId id="256" r:id="rId2"/>
    <p:sldId id="611" r:id="rId3"/>
    <p:sldId id="257" r:id="rId4"/>
    <p:sldId id="534" r:id="rId5"/>
    <p:sldId id="535" r:id="rId6"/>
    <p:sldId id="836" r:id="rId7"/>
    <p:sldId id="552" r:id="rId8"/>
    <p:sldId id="558" r:id="rId9"/>
    <p:sldId id="596" r:id="rId10"/>
    <p:sldId id="559" r:id="rId11"/>
    <p:sldId id="607" r:id="rId12"/>
    <p:sldId id="855" r:id="rId13"/>
    <p:sldId id="565" r:id="rId14"/>
    <p:sldId id="610" r:id="rId15"/>
    <p:sldId id="856" r:id="rId16"/>
    <p:sldId id="577" r:id="rId17"/>
    <p:sldId id="578" r:id="rId18"/>
    <p:sldId id="579" r:id="rId19"/>
    <p:sldId id="580" r:id="rId20"/>
    <p:sldId id="858" r:id="rId21"/>
    <p:sldId id="860" r:id="rId22"/>
    <p:sldId id="502" r:id="rId23"/>
    <p:sldId id="487" r:id="rId24"/>
    <p:sldId id="497" r:id="rId25"/>
    <p:sldId id="504" r:id="rId26"/>
    <p:sldId id="522" r:id="rId27"/>
    <p:sldId id="523" r:id="rId28"/>
    <p:sldId id="507" r:id="rId29"/>
    <p:sldId id="508" r:id="rId30"/>
    <p:sldId id="509" r:id="rId31"/>
    <p:sldId id="510" r:id="rId32"/>
    <p:sldId id="511" r:id="rId33"/>
    <p:sldId id="512" r:id="rId34"/>
    <p:sldId id="499" r:id="rId35"/>
    <p:sldId id="500" r:id="rId36"/>
    <p:sldId id="482" r:id="rId37"/>
    <p:sldId id="485" r:id="rId38"/>
    <p:sldId id="483" r:id="rId39"/>
    <p:sldId id="484" r:id="rId40"/>
    <p:sldId id="859" r:id="rId41"/>
    <p:sldId id="583" r:id="rId42"/>
    <p:sldId id="584" r:id="rId43"/>
    <p:sldId id="585" r:id="rId44"/>
    <p:sldId id="586" r:id="rId45"/>
    <p:sldId id="587" r:id="rId46"/>
    <p:sldId id="862" r:id="rId47"/>
    <p:sldId id="863" r:id="rId48"/>
    <p:sldId id="864" r:id="rId49"/>
    <p:sldId id="861" r:id="rId50"/>
  </p:sldIdLst>
  <p:sldSz cx="9144000" cy="6858000" type="screen4x3"/>
  <p:notesSz cx="7559675" cy="10691813"/>
  <p:embeddedFontLst>
    <p:embeddedFont>
      <p:font typeface="Times" panose="02020603050405020304" pitchFamily="18"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0" autoAdjust="0"/>
  </p:normalViewPr>
  <p:slideViewPr>
    <p:cSldViewPr snapToGrid="0" showGuides="1">
      <p:cViewPr varScale="1">
        <p:scale>
          <a:sx n="81" d="100"/>
          <a:sy n="81" d="100"/>
        </p:scale>
        <p:origin x="1498"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3250"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B8B794C0-388A-4212-875B-51CEAF5B167F}" type="datetimeFigureOut">
              <a:rPr lang="en-IN" smtClean="0"/>
              <a:t>04-07-2024</a:t>
            </a:fld>
            <a:endParaRPr lang="en-IN"/>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17B82D31-6A42-490E-92D0-21F97B7BB9F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Rot="1" noChangeAspect="1" noChangeArrowheads="1" noTextEdit="1"/>
          </p:cNvSpPr>
          <p:nvPr>
            <p:ph type="sldImg"/>
          </p:nvPr>
        </p:nvSpPr>
        <p:spPr/>
      </p:sp>
      <p:sp>
        <p:nvSpPr>
          <p:cNvPr id="108134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endParaRPr lang="en-US" altLang="en-US" dirty="0"/>
          </a:p>
        </p:txBody>
      </p:sp>
      <p:sp>
        <p:nvSpPr>
          <p:cNvPr id="3" name="Footer Placeholder 2">
            <a:extLst>
              <a:ext uri="{FF2B5EF4-FFF2-40B4-BE49-F238E27FC236}">
                <a16:creationId xmlns:a16="http://schemas.microsoft.com/office/drawing/2014/main" id="{026EBEFD-8010-283B-4A32-193106CC61AD}"/>
              </a:ext>
            </a:extLst>
          </p:cNvPr>
          <p:cNvSpPr>
            <a:spLocks noGrp="1"/>
          </p:cNvSpPr>
          <p:nvPr>
            <p:ph type="ftr" idx="11"/>
          </p:nvPr>
        </p:nvSpPr>
        <p:spPr/>
        <p:txBody>
          <a:bodyPr/>
          <a:lstStyle/>
          <a:p>
            <a:r>
              <a:rPr lang="en-IN"/>
              <a:t>Computer Networks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2" name="Google Shape;12;p28" descr="LOGO.gif"/>
          <p:cNvPicPr preferRelativeResize="0"/>
          <p:nvPr/>
        </p:nvPicPr>
        <p:blipFill rotWithShape="1">
          <a:blip r:embed="rId15"/>
          <a:srcRect b="10718"/>
          <a:stretch>
            <a:fillRect/>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srcRect b="10718"/>
          <a:stretch>
            <a:fillRect/>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 name="Google Shape;16;p28" descr="LOGO.gif"/>
            <p:cNvPicPr preferRelativeResize="0"/>
            <p:nvPr/>
          </p:nvPicPr>
          <p:blipFill rotWithShape="1">
            <a:blip r:embed="rId15"/>
            <a:srcRect b="10718"/>
            <a:stretch>
              <a:fillRect/>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18" name="Google Shape;18;p28" descr="logo.jpg"/>
          <p:cNvPicPr preferRelativeResize="0"/>
          <p:nvPr/>
        </p:nvPicPr>
        <p:blipFill rotWithShape="1">
          <a:blip r:embed="rId16"/>
          <a:srcRect/>
          <a:stretch>
            <a:fill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srcRect b="10718"/>
          <a:stretch>
            <a:fillRect/>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2" name="Google Shape;22;p28" descr="LOGO.gif"/>
            <p:cNvPicPr preferRelativeResize="0"/>
            <p:nvPr/>
          </p:nvPicPr>
          <p:blipFill rotWithShape="1">
            <a:blip r:embed="rId15"/>
            <a:srcRect b="10718"/>
            <a:stretch>
              <a:fillRect/>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24" name="Google Shape;24;p28" descr="logo.jpg"/>
          <p:cNvPicPr preferRelativeResize="0"/>
          <p:nvPr/>
        </p:nvPicPr>
        <p:blipFill rotWithShape="1">
          <a:blip r:embed="rId16"/>
          <a:srcRect/>
          <a:stretch>
            <a:fill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panose="02020603050405020304"/>
              <a:buNone/>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04800" algn="l" rtl="0">
              <a:lnSpc>
                <a:spcPct val="90000"/>
              </a:lnSpc>
              <a:spcBef>
                <a:spcPts val="500"/>
              </a:spcBef>
              <a:spcAft>
                <a:spcPts val="0"/>
              </a:spcAft>
              <a:buClr>
                <a:schemeClr val="dk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92100" algn="l" rtl="0">
              <a:lnSpc>
                <a:spcPct val="90000"/>
              </a:lnSpc>
              <a:spcBef>
                <a:spcPts val="500"/>
              </a:spcBef>
              <a:spcAft>
                <a:spcPts val="0"/>
              </a:spcAft>
              <a:buClr>
                <a:schemeClr val="dk1"/>
              </a:buClr>
              <a:buSzPts val="1000"/>
              <a:buFont typeface="Arial" panose="020B0604020202020204"/>
              <a:buChar char="•"/>
              <a:defRPr sz="1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a:t>Computer Networks</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Google Shape;95;p1"/>
          <p:cNvSpPr txBox="1"/>
          <p:nvPr/>
        </p:nvSpPr>
        <p:spPr>
          <a:xfrm>
            <a:off x="-48260" y="1734532"/>
            <a:ext cx="9144000" cy="46068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None/>
            </a:pPr>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Routing Protocols: OSPF, EIGRP, Introduction to BGP</a:t>
            </a:r>
            <a:endParaRPr lang="fr-F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GB" sz="32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Lecture</a:t>
            </a:r>
            <a:r>
              <a:rPr lang="en-IN" altLang="en-GB" sz="32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 </a:t>
            </a:r>
            <a:r>
              <a:rPr lang="en-IN" altLang="en-GB" sz="3200" b="1"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3</a:t>
            </a:r>
            <a:r>
              <a:rPr lang="en-US" altLang="en-IN" sz="3200" b="1"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7</a:t>
            </a:r>
            <a:r>
              <a:rPr lang="en-IN" altLang="en-GB" sz="32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-3</a:t>
            </a:r>
            <a:r>
              <a:rPr lang="en-US" altLang="en-IN" sz="32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9</a:t>
            </a:r>
            <a:r>
              <a:rPr lang="en-GB" sz="32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 (Theory)</a:t>
            </a:r>
          </a:p>
          <a:p>
            <a:pPr marL="0" marR="0" lvl="0" indent="0" algn="ctr" rtl="0">
              <a:lnSpc>
                <a:spcPct val="100000"/>
              </a:lnSpc>
              <a:spcBef>
                <a:spcPts val="400"/>
              </a:spcBef>
              <a:spcAft>
                <a:spcPts val="0"/>
              </a:spcAft>
              <a:buNone/>
            </a:pPr>
            <a:endParaRPr sz="200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None/>
            </a:pPr>
            <a:endParaRPr sz="200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None/>
            </a:pPr>
            <a:r>
              <a:rPr lang="en-US" sz="200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Prepared by:</a:t>
            </a:r>
          </a:p>
          <a:p>
            <a:pPr marL="0" marR="0" lvl="0" indent="0" algn="ctr" rtl="0">
              <a:lnSpc>
                <a:spcPct val="100000"/>
              </a:lnSpc>
              <a:spcBef>
                <a:spcPts val="400"/>
              </a:spcBef>
              <a:spcAft>
                <a:spcPts val="0"/>
              </a:spcAft>
              <a:buNone/>
            </a:pPr>
            <a:r>
              <a:rPr lang="en-US" sz="200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Dr. Suvarna Sharma</a:t>
            </a:r>
            <a:endParaRPr sz="200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None/>
            </a:pPr>
            <a:endParaRPr sz="200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None/>
            </a:pPr>
            <a:r>
              <a:rPr lang="en-US" sz="2000" b="1"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 </a:t>
            </a:r>
          </a:p>
          <a:p>
            <a:pPr marL="0" marR="0" lvl="0" indent="0" algn="ctr" rtl="0">
              <a:lnSpc>
                <a:spcPct val="100000"/>
              </a:lnSpc>
              <a:spcBef>
                <a:spcPts val="400"/>
              </a:spcBef>
              <a:spcAft>
                <a:spcPts val="0"/>
              </a:spcAft>
              <a:buNone/>
            </a:pPr>
            <a:r>
              <a:rPr lang="en-US" sz="2000" b="1"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rPr>
              <a:t>Chitkara University, Punjab</a:t>
            </a:r>
          </a:p>
          <a:p>
            <a:pPr marL="0" marR="0" lvl="0" indent="0" algn="ctr" rtl="0">
              <a:lnSpc>
                <a:spcPct val="100000"/>
              </a:lnSpc>
              <a:spcBef>
                <a:spcPts val="400"/>
              </a:spcBef>
              <a:spcAft>
                <a:spcPts val="0"/>
              </a:spcAft>
              <a:buNone/>
            </a:pPr>
            <a:endParaRPr lang="en-US" sz="200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None/>
            </a:pPr>
            <a:endParaRPr sz="200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None/>
            </a:pPr>
            <a:endParaRPr sz="2000" i="0" u="none" strike="noStrike" cap="none"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400"/>
              </a:spcBef>
              <a:spcAft>
                <a:spcPts val="0"/>
              </a:spcAft>
              <a:buNone/>
            </a:pPr>
            <a:endParaRPr sz="2000" b="1" i="0" u="none" strike="noStrike" cap="none" dirty="0">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640"/>
              </a:spcBef>
              <a:spcAft>
                <a:spcPts val="0"/>
              </a:spcAft>
              <a:buNone/>
            </a:pPr>
            <a:endParaRPr sz="20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 name="TextBox 3">
            <a:extLst>
              <a:ext uri="{FF2B5EF4-FFF2-40B4-BE49-F238E27FC236}">
                <a16:creationId xmlns:a16="http://schemas.microsoft.com/office/drawing/2014/main" id="{9028FE5B-60C2-8DEC-629B-05CC6FB1FB08}"/>
              </a:ext>
            </a:extLst>
          </p:cNvPr>
          <p:cNvSpPr txBox="1"/>
          <p:nvPr/>
        </p:nvSpPr>
        <p:spPr>
          <a:xfrm>
            <a:off x="1366887" y="926362"/>
            <a:ext cx="6001391" cy="1569660"/>
          </a:xfrm>
          <a:prstGeom prst="rect">
            <a:avLst/>
          </a:prstGeom>
          <a:noFill/>
        </p:spPr>
        <p:txBody>
          <a:bodyPr wrap="square">
            <a:spAutoFit/>
          </a:bodyPr>
          <a:lstStyle/>
          <a:p>
            <a:pPr algn="ctr" rtl="0">
              <a:spcBef>
                <a:spcPts val="0"/>
              </a:spcBef>
              <a:spcAft>
                <a:spcPts val="0"/>
              </a:spcAft>
            </a:pPr>
            <a:r>
              <a:rPr lang="en-IN" sz="3200" b="1" i="0" u="none" strike="noStrike" dirty="0">
                <a:solidFill>
                  <a:srgbClr val="000000"/>
                </a:solidFill>
                <a:effectLst/>
                <a:latin typeface="Times New Roman" panose="02020603050405020304" pitchFamily="18" charset="0"/>
              </a:rPr>
              <a:t>Computer Networks _22CS008</a:t>
            </a:r>
            <a:endParaRPr lang="en-IN" sz="3200" b="0" dirty="0">
              <a:effectLst/>
            </a:endParaRPr>
          </a:p>
          <a:p>
            <a:br>
              <a:rPr lang="en-IN" sz="3200" dirty="0"/>
            </a:b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990600" y="9048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dirty="0">
                <a:latin typeface="Times New Roman" panose="02020603050405020304"/>
                <a:cs typeface="Times New Roman" panose="02020603050405020304"/>
              </a:rPr>
              <a:t>OSPF common header</a:t>
            </a:r>
          </a:p>
        </p:txBody>
      </p:sp>
      <p:pic>
        <p:nvPicPr>
          <p:cNvPr id="50586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 y="1820863"/>
            <a:ext cx="8013700" cy="321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5331816"/>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8 OSPF common header</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ChangeArrowheads="1"/>
          </p:cNvSpPr>
          <p:nvPr/>
        </p:nvSpPr>
        <p:spPr bwMode="auto">
          <a:xfrm>
            <a:off x="392113" y="903504"/>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dirty="0">
                <a:latin typeface="Times New Roman" panose="02020603050405020304" pitchFamily="18" charset="0"/>
              </a:rPr>
              <a:t>Give the router link LSA sent by router 10.24.7.9 in Figure.</a:t>
            </a:r>
          </a:p>
        </p:txBody>
      </p:sp>
      <p:sp>
        <p:nvSpPr>
          <p:cNvPr id="555011" name="Text Box 3"/>
          <p:cNvSpPr txBox="1">
            <a:spLocks noChangeArrowheads="1"/>
          </p:cNvSpPr>
          <p:nvPr/>
        </p:nvSpPr>
        <p:spPr bwMode="auto">
          <a:xfrm>
            <a:off x="888477" y="157162"/>
            <a:ext cx="22098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a:cs typeface="Times New Roman" panose="02020603050405020304"/>
              </a:rPr>
              <a:t>Example</a:t>
            </a: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9" y="1834022"/>
            <a:ext cx="8692008" cy="464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82813" y="6393061"/>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9 Example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3" name="Rectangle 5"/>
          <p:cNvSpPr>
            <a:spLocks noChangeArrowheads="1"/>
          </p:cNvSpPr>
          <p:nvPr/>
        </p:nvSpPr>
        <p:spPr bwMode="auto">
          <a:xfrm>
            <a:off x="495300" y="1219200"/>
            <a:ext cx="8153400" cy="180022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dirty="0">
                <a:solidFill>
                  <a:schemeClr val="folHlink"/>
                </a:solidFill>
                <a:latin typeface="Times New Roman" panose="02020603050405020304" pitchFamily="18" charset="0"/>
              </a:rPr>
              <a:t>Solution</a:t>
            </a:r>
            <a:br>
              <a:rPr lang="en-US" altLang="en-US" sz="2800" dirty="0">
                <a:latin typeface="Times New Roman" panose="02020603050405020304" pitchFamily="18" charset="0"/>
              </a:rPr>
            </a:br>
            <a:r>
              <a:rPr lang="en-US" altLang="en-US" sz="2800" dirty="0">
                <a:latin typeface="Times New Roman" panose="02020603050405020304" pitchFamily="18" charset="0"/>
              </a:rPr>
              <a:t>This router has three links: two of type 1 (point-to-point) and one of type 3 (stub network). Figure 14.32 shows the router link LSA.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Text Box 2"/>
          <p:cNvSpPr txBox="1">
            <a:spLocks noChangeArrowheads="1"/>
          </p:cNvSpPr>
          <p:nvPr/>
        </p:nvSpPr>
        <p:spPr bwMode="auto">
          <a:xfrm>
            <a:off x="990600" y="9048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a:cs typeface="Times New Roman" panose="02020603050405020304"/>
              </a:rPr>
              <a:t>Solution to Example</a:t>
            </a:r>
          </a:p>
        </p:txBody>
      </p:sp>
      <p:pic>
        <p:nvPicPr>
          <p:cNvPr id="51201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46150"/>
            <a:ext cx="5448300" cy="49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5929313"/>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10 Solution to Example</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ChangeArrowheads="1"/>
          </p:cNvSpPr>
          <p:nvPr/>
        </p:nvSpPr>
        <p:spPr bwMode="auto">
          <a:xfrm>
            <a:off x="392113" y="1447800"/>
            <a:ext cx="815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400" dirty="0">
                <a:latin typeface="Times New Roman" panose="02020603050405020304" pitchFamily="18" charset="0"/>
              </a:rPr>
              <a:t>In Figure, which router(s) sends out the network link LSAs?</a:t>
            </a:r>
          </a:p>
        </p:txBody>
      </p:sp>
      <p:sp>
        <p:nvSpPr>
          <p:cNvPr id="558083" name="Text Box 3"/>
          <p:cNvSpPr txBox="1">
            <a:spLocks noChangeArrowheads="1"/>
          </p:cNvSpPr>
          <p:nvPr/>
        </p:nvSpPr>
        <p:spPr bwMode="auto">
          <a:xfrm>
            <a:off x="567965" y="161350"/>
            <a:ext cx="22098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a:cs typeface="Times New Roman" panose="02020603050405020304"/>
              </a:rPr>
              <a:t>Example</a:t>
            </a:r>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983" y="2514600"/>
            <a:ext cx="6342063"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86000" y="6243638"/>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11 Example</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5" name="Rectangle 5"/>
          <p:cNvSpPr>
            <a:spLocks noChangeArrowheads="1"/>
          </p:cNvSpPr>
          <p:nvPr/>
        </p:nvSpPr>
        <p:spPr bwMode="auto">
          <a:xfrm>
            <a:off x="392113" y="1739900"/>
            <a:ext cx="8153400" cy="3416320"/>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chemeClr val="folHlink"/>
                </a:solidFill>
                <a:latin typeface="Times New Roman" panose="02020603050405020304" pitchFamily="18" charset="0"/>
              </a:rPr>
              <a:t>Solution</a:t>
            </a:r>
            <a:br>
              <a:rPr lang="en-US" altLang="en-US" sz="2400" dirty="0">
                <a:latin typeface="Times New Roman" panose="02020603050405020304" pitchFamily="18" charset="0"/>
              </a:rPr>
            </a:br>
            <a:r>
              <a:rPr lang="en-US" altLang="en-US" sz="2400" dirty="0">
                <a:latin typeface="Times New Roman" panose="02020603050405020304" pitchFamily="18" charset="0"/>
              </a:rPr>
              <a:t>All three network must advertise network links:</a:t>
            </a:r>
            <a:br>
              <a:rPr lang="en-US" altLang="en-US" sz="2400" dirty="0">
                <a:latin typeface="Times New Roman" panose="02020603050405020304" pitchFamily="18" charset="0"/>
              </a:rPr>
            </a:br>
            <a:r>
              <a:rPr lang="en-US" altLang="en-US" sz="2400" dirty="0">
                <a:latin typeface="Times New Roman" panose="02020603050405020304" pitchFamily="18" charset="0"/>
              </a:rPr>
              <a:t>   </a:t>
            </a:r>
            <a:r>
              <a:rPr lang="en-US" altLang="en-US" sz="2400" dirty="0">
                <a:solidFill>
                  <a:schemeClr val="hlink"/>
                </a:solidFill>
                <a:latin typeface="Times New Roman" panose="02020603050405020304" pitchFamily="18" charset="0"/>
              </a:rPr>
              <a:t>a.</a:t>
            </a:r>
            <a:r>
              <a:rPr lang="en-US" altLang="en-US" sz="2400" dirty="0">
                <a:latin typeface="Times New Roman" panose="02020603050405020304" pitchFamily="18" charset="0"/>
              </a:rPr>
              <a:t> Advertisement for N1 is done by R1 because it is the 	only</a:t>
            </a:r>
            <a:br>
              <a:rPr lang="en-US" altLang="en-US" sz="2400" dirty="0">
                <a:latin typeface="Times New Roman" panose="02020603050405020304" pitchFamily="18" charset="0"/>
              </a:rPr>
            </a:br>
            <a:r>
              <a:rPr lang="en-US" altLang="en-US" sz="2400" dirty="0">
                <a:latin typeface="Times New Roman" panose="02020603050405020304" pitchFamily="18" charset="0"/>
              </a:rPr>
              <a:t>       attached router and therefore the designated router.</a:t>
            </a:r>
          </a:p>
          <a:p>
            <a:pPr algn="just">
              <a:spcBef>
                <a:spcPct val="50000"/>
              </a:spcBef>
            </a:pPr>
            <a:r>
              <a:rPr lang="en-US" altLang="en-US" sz="2400" dirty="0">
                <a:latin typeface="Times New Roman" panose="02020603050405020304" pitchFamily="18" charset="0"/>
              </a:rPr>
              <a:t>   </a:t>
            </a:r>
            <a:r>
              <a:rPr lang="en-US" altLang="en-US" sz="2400" dirty="0">
                <a:solidFill>
                  <a:schemeClr val="hlink"/>
                </a:solidFill>
                <a:latin typeface="Times New Roman" panose="02020603050405020304" pitchFamily="18" charset="0"/>
              </a:rPr>
              <a:t>b.</a:t>
            </a:r>
            <a:r>
              <a:rPr lang="en-US" altLang="en-US" sz="2400" dirty="0">
                <a:latin typeface="Times New Roman" panose="02020603050405020304" pitchFamily="18" charset="0"/>
              </a:rPr>
              <a:t> Advertisement for N2 can be done by either R1, R2, or R3,</a:t>
            </a:r>
            <a:br>
              <a:rPr lang="en-US" altLang="en-US" sz="2400" dirty="0">
                <a:latin typeface="Times New Roman" panose="02020603050405020304" pitchFamily="18" charset="0"/>
              </a:rPr>
            </a:br>
            <a:r>
              <a:rPr lang="en-US" altLang="en-US" sz="2400" dirty="0">
                <a:latin typeface="Times New Roman" panose="02020603050405020304" pitchFamily="18" charset="0"/>
              </a:rPr>
              <a:t>      depending on which one is chosen as the designated router.</a:t>
            </a:r>
          </a:p>
          <a:p>
            <a:pPr algn="just">
              <a:spcBef>
                <a:spcPct val="50000"/>
              </a:spcBef>
            </a:pPr>
            <a:r>
              <a:rPr lang="en-US" altLang="en-US" sz="2400" dirty="0">
                <a:latin typeface="Times New Roman" panose="02020603050405020304" pitchFamily="18" charset="0"/>
              </a:rPr>
              <a:t>   </a:t>
            </a:r>
            <a:r>
              <a:rPr lang="en-US" altLang="en-US" sz="2400" dirty="0">
                <a:solidFill>
                  <a:schemeClr val="hlink"/>
                </a:solidFill>
                <a:latin typeface="Times New Roman" panose="02020603050405020304" pitchFamily="18" charset="0"/>
              </a:rPr>
              <a:t>c.</a:t>
            </a:r>
            <a:r>
              <a:rPr lang="en-US" altLang="en-US" sz="2400" dirty="0">
                <a:latin typeface="Times New Roman" panose="02020603050405020304" pitchFamily="18" charset="0"/>
              </a:rPr>
              <a:t> Advertisement for N3 is done by R3 because it is the only</a:t>
            </a:r>
            <a:br>
              <a:rPr lang="en-US" altLang="en-US" sz="2400" dirty="0">
                <a:latin typeface="Times New Roman" panose="02020603050405020304" pitchFamily="18" charset="0"/>
              </a:rPr>
            </a:br>
            <a:r>
              <a:rPr lang="en-US" altLang="en-US" sz="2400" dirty="0">
                <a:latin typeface="Times New Roman" panose="02020603050405020304" pitchFamily="18" charset="0"/>
              </a:rPr>
              <a:t>       attached router and therefore the designated router.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Text Box 2"/>
          <p:cNvSpPr txBox="1">
            <a:spLocks noChangeArrowheads="1"/>
          </p:cNvSpPr>
          <p:nvPr/>
        </p:nvSpPr>
        <p:spPr bwMode="auto">
          <a:xfrm>
            <a:off x="990600" y="9048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a:cs typeface="Times New Roman" panose="02020603050405020304"/>
              </a:rPr>
              <a:t>Hello packet</a:t>
            </a:r>
          </a:p>
        </p:txBody>
      </p:sp>
      <p:pic>
        <p:nvPicPr>
          <p:cNvPr id="52429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73250"/>
            <a:ext cx="7815263"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00275" y="5863530"/>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12 Hello packet</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Text Box 2"/>
          <p:cNvSpPr txBox="1">
            <a:spLocks noChangeArrowheads="1"/>
          </p:cNvSpPr>
          <p:nvPr/>
        </p:nvSpPr>
        <p:spPr bwMode="auto">
          <a:xfrm>
            <a:off x="990600" y="9048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a:cs typeface="Times New Roman" panose="02020603050405020304"/>
              </a:rPr>
              <a:t>Database description packet</a:t>
            </a:r>
          </a:p>
        </p:txBody>
      </p:sp>
      <p:pic>
        <p:nvPicPr>
          <p:cNvPr id="52532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8" y="2371725"/>
            <a:ext cx="7815262"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5863530"/>
            <a:ext cx="4572000" cy="307777"/>
          </a:xfrm>
          <a:prstGeom prst="rect">
            <a:avLst/>
          </a:prstGeom>
          <a:noFill/>
        </p:spPr>
        <p:txBody>
          <a:bodyPr wrap="square">
            <a:spAutoFit/>
          </a:bodyPr>
          <a:lstStyle/>
          <a:p>
            <a:pPr algn="ctr"/>
            <a:r>
              <a:rPr lang="en-US" altLang="en-US" sz="1400" b="1" dirty="0">
                <a:latin typeface="Times New Roman" panose="02020603050405020304"/>
                <a:cs typeface="Times New Roman" panose="02020603050405020304"/>
              </a:rPr>
              <a:t>Fig. 13 Database description packet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ext Box 2"/>
          <p:cNvSpPr txBox="1">
            <a:spLocks noChangeArrowheads="1"/>
          </p:cNvSpPr>
          <p:nvPr/>
        </p:nvSpPr>
        <p:spPr bwMode="auto">
          <a:xfrm>
            <a:off x="453272" y="9048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a:cs typeface="Times New Roman" panose="02020603050405020304"/>
              </a:rPr>
              <a:t>Link state request packet</a:t>
            </a:r>
          </a:p>
        </p:txBody>
      </p:sp>
      <p:pic>
        <p:nvPicPr>
          <p:cNvPr id="52634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2481263"/>
            <a:ext cx="7834312"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5863530"/>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14 Link state request packet</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ext Box 2"/>
          <p:cNvSpPr txBox="1">
            <a:spLocks noChangeArrowheads="1"/>
          </p:cNvSpPr>
          <p:nvPr/>
        </p:nvSpPr>
        <p:spPr bwMode="auto">
          <a:xfrm>
            <a:off x="282805" y="160258"/>
            <a:ext cx="64008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a:cs typeface="Times New Roman" panose="02020603050405020304"/>
              </a:rPr>
              <a:t>Link state acknowledgment packet</a:t>
            </a:r>
          </a:p>
        </p:txBody>
      </p:sp>
      <p:pic>
        <p:nvPicPr>
          <p:cNvPr id="52737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2414588"/>
            <a:ext cx="7129462"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5863530"/>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15 Link state acknowledgment packet</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10" name="Text Box 6"/>
          <p:cNvSpPr txBox="1">
            <a:spLocks noChangeArrowheads="1"/>
          </p:cNvSpPr>
          <p:nvPr/>
        </p:nvSpPr>
        <p:spPr bwMode="auto">
          <a:xfrm>
            <a:off x="80391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59112" name="Rectangle 8"/>
          <p:cNvSpPr>
            <a:spLocks noChangeArrowheads="1"/>
          </p:cNvSpPr>
          <p:nvPr/>
        </p:nvSpPr>
        <p:spPr bwMode="auto">
          <a:xfrm>
            <a:off x="1058159" y="1942577"/>
            <a:ext cx="6980941" cy="22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Tx/>
              <a:buChar char="•"/>
            </a:pPr>
            <a:r>
              <a:rPr lang="en-US" altLang="en-US" sz="2400" dirty="0">
                <a:latin typeface="Times New Roman" panose="02020603050405020304" pitchFamily="18" charset="0"/>
              </a:rPr>
              <a:t>Distinguish between intra and interdomain routing</a:t>
            </a:r>
          </a:p>
          <a:p>
            <a:pPr>
              <a:lnSpc>
                <a:spcPct val="150000"/>
              </a:lnSpc>
              <a:buFontTx/>
              <a:buChar char="•"/>
            </a:pPr>
            <a:r>
              <a:rPr lang="en-US" altLang="en-US" sz="2400" dirty="0">
                <a:latin typeface="Times New Roman" panose="02020603050405020304" pitchFamily="18" charset="0"/>
              </a:rPr>
              <a:t>Understand OSPF</a:t>
            </a:r>
          </a:p>
          <a:p>
            <a:pPr>
              <a:lnSpc>
                <a:spcPct val="150000"/>
              </a:lnSpc>
              <a:buFontTx/>
              <a:buChar char="•"/>
            </a:pPr>
            <a:r>
              <a:rPr lang="en-US" altLang="en-US" sz="2400" dirty="0">
                <a:latin typeface="Times New Roman" panose="02020603050405020304" pitchFamily="18" charset="0"/>
              </a:rPr>
              <a:t>Understand EIGRP</a:t>
            </a:r>
          </a:p>
          <a:p>
            <a:pPr>
              <a:lnSpc>
                <a:spcPct val="150000"/>
              </a:lnSpc>
              <a:buFontTx/>
              <a:buChar char="•"/>
            </a:pPr>
            <a:r>
              <a:rPr lang="en-US" altLang="en-US" sz="2400" dirty="0">
                <a:latin typeface="Times New Roman" panose="02020603050405020304" pitchFamily="18" charset="0"/>
              </a:rPr>
              <a:t>Understand BGP</a:t>
            </a:r>
          </a:p>
        </p:txBody>
      </p:sp>
      <p:sp>
        <p:nvSpPr>
          <p:cNvPr id="2" name="Google Shape;103;p2">
            <a:extLst>
              <a:ext uri="{FF2B5EF4-FFF2-40B4-BE49-F238E27FC236}">
                <a16:creationId xmlns:a16="http://schemas.microsoft.com/office/drawing/2014/main" id="{03BD09F9-53C2-75DF-8994-A8785C5E2A6D}"/>
              </a:ext>
            </a:extLst>
          </p:cNvPr>
          <p:cNvSpPr txBox="1"/>
          <p:nvPr/>
        </p:nvSpPr>
        <p:spPr>
          <a:xfrm>
            <a:off x="432941" y="0"/>
            <a:ext cx="6019560" cy="89764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3000"/>
              <a:buFont typeface="Arial" panose="020B0604020202020204"/>
              <a:buNone/>
            </a:pPr>
            <a:r>
              <a:rPr lang="en-US" sz="3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INDEX</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1800" dirty="0">
                <a:latin typeface="Times New Roman" panose="02020603050405020304" pitchFamily="18" charset="0"/>
                <a:cs typeface="Times New Roman" panose="02020603050405020304" pitchFamily="18" charset="0"/>
              </a:rPr>
              <a:t>Advanced distance vector routing protocol developed by Cisco Systems.</a:t>
            </a:r>
          </a:p>
          <a:p>
            <a:r>
              <a:rPr lang="en-US" sz="1800" dirty="0">
                <a:latin typeface="Times New Roman" panose="02020603050405020304" pitchFamily="18" charset="0"/>
                <a:cs typeface="Times New Roman" panose="02020603050405020304" pitchFamily="18" charset="0"/>
              </a:rPr>
              <a:t>IGRP is an older classful, distance vector routing protocol.</a:t>
            </a:r>
          </a:p>
          <a:p>
            <a:r>
              <a:rPr lang="en-US" sz="1800" dirty="0">
                <a:latin typeface="Times New Roman" panose="02020603050405020304" pitchFamily="18" charset="0"/>
                <a:cs typeface="Times New Roman" panose="02020603050405020304" pitchFamily="18" charset="0"/>
              </a:rPr>
              <a:t>Includes features found in link-state routing protocols.</a:t>
            </a:r>
          </a:p>
          <a:p>
            <a:r>
              <a:rPr lang="en-US" sz="1800" dirty="0">
                <a:latin typeface="Times New Roman" panose="02020603050405020304" pitchFamily="18" charset="0"/>
                <a:cs typeface="Times New Roman" panose="02020603050405020304" pitchFamily="18" charset="0"/>
              </a:rPr>
              <a:t>Suited for many different topologies and media.</a:t>
            </a:r>
          </a:p>
          <a:p>
            <a:r>
              <a:rPr lang="en-US" sz="1800" dirty="0">
                <a:latin typeface="Times New Roman" panose="02020603050405020304" pitchFamily="18" charset="0"/>
                <a:cs typeface="Times New Roman" panose="02020603050405020304" pitchFamily="18" charset="0"/>
              </a:rPr>
              <a:t>Scales to include multiple topologies and can provide extremely quick convergence times with minimal network traffic.</a:t>
            </a:r>
          </a:p>
          <a:p>
            <a:r>
              <a:rPr lang="en-US" sz="1800" dirty="0">
                <a:latin typeface="Times New Roman" panose="02020603050405020304" pitchFamily="18" charset="0"/>
                <a:cs typeface="Times New Roman" panose="02020603050405020304" pitchFamily="18" charset="0"/>
              </a:rPr>
              <a:t>EIGRP became a multi-vendor routing protocol.</a:t>
            </a:r>
          </a:p>
          <a:p>
            <a:r>
              <a:rPr lang="en-US" sz="1800" dirty="0">
                <a:latin typeface="Times New Roman" panose="02020603050405020304" pitchFamily="18" charset="0"/>
                <a:cs typeface="Times New Roman" panose="02020603050405020304" pitchFamily="18" charset="0"/>
              </a:rPr>
              <a:t>Has a composite metric</a:t>
            </a:r>
          </a:p>
          <a:p>
            <a:endParaRPr lang="en-US" sz="1800" dirty="0">
              <a:latin typeface="Times New Roman" panose="02020603050405020304" pitchFamily="18" charset="0"/>
              <a:cs typeface="Times New Roman" panose="02020603050405020304" pitchFamily="18" charset="0"/>
            </a:endParaRPr>
          </a:p>
        </p:txBody>
      </p:sp>
      <p:sp>
        <p:nvSpPr>
          <p:cNvPr id="527362" name="Text Box 2"/>
          <p:cNvSpPr txBox="1">
            <a:spLocks noChangeArrowheads="1"/>
          </p:cNvSpPr>
          <p:nvPr/>
        </p:nvSpPr>
        <p:spPr bwMode="auto">
          <a:xfrm>
            <a:off x="681135" y="99915"/>
            <a:ext cx="6024465"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a:cs typeface="Times New Roman" panose="02020603050405020304"/>
              </a:rPr>
              <a:t>Introduction to EIGRP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1800" b="1" dirty="0">
                <a:latin typeface="Times New Roman" panose="02020603050405020304" pitchFamily="18" charset="0"/>
                <a:cs typeface="Times New Roman" panose="02020603050405020304" pitchFamily="18" charset="0"/>
              </a:rPr>
              <a:t>Establishing Neighbor Adjacencies .</a:t>
            </a:r>
          </a:p>
          <a:p>
            <a:r>
              <a:rPr lang="en-US" sz="1800" b="1" dirty="0">
                <a:latin typeface="Times New Roman" panose="02020603050405020304" pitchFamily="18" charset="0"/>
                <a:cs typeface="Times New Roman" panose="02020603050405020304" pitchFamily="18" charset="0"/>
              </a:rPr>
              <a:t>Reliable Transport Protocol.</a:t>
            </a:r>
          </a:p>
          <a:p>
            <a:pPr lvl="1"/>
            <a:r>
              <a:rPr lang="en-US" sz="1800" dirty="0">
                <a:latin typeface="Times New Roman" panose="02020603050405020304" pitchFamily="18" charset="0"/>
                <a:cs typeface="Times New Roman" panose="02020603050405020304" pitchFamily="18" charset="0"/>
              </a:rPr>
              <a:t> flexible and can be used for protocols other than those from the TCP/IP</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Partial Updates.</a:t>
            </a:r>
          </a:p>
          <a:p>
            <a:pPr lvl="1"/>
            <a:r>
              <a:rPr lang="en-US" sz="1800" dirty="0">
                <a:latin typeface="Times New Roman" panose="02020603050405020304" pitchFamily="18" charset="0"/>
                <a:cs typeface="Times New Roman" panose="02020603050405020304" pitchFamily="18" charset="0"/>
              </a:rPr>
              <a:t>update only includes information about the route changes, such as a new link or a link becoming unavailable.</a:t>
            </a:r>
          </a:p>
          <a:p>
            <a:pPr lvl="1"/>
            <a:r>
              <a:rPr lang="en-GB" altLang="en-US" sz="1800" dirty="0">
                <a:latin typeface="Times New Roman" panose="02020603050405020304" pitchFamily="18" charset="0"/>
                <a:cs typeface="Times New Roman" panose="02020603050405020304" pitchFamily="18" charset="0"/>
              </a:rPr>
              <a:t>Does not age out entries </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Bounded Updates</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propagation of partial updates are sent only to those routers that the changes affect. </a:t>
            </a:r>
          </a:p>
          <a:p>
            <a:pPr lvl="1"/>
            <a:r>
              <a:rPr lang="en-US" sz="1800" dirty="0">
                <a:latin typeface="Times New Roman" panose="02020603050405020304" pitchFamily="18" charset="0"/>
                <a:cs typeface="Times New Roman" panose="02020603050405020304" pitchFamily="18" charset="0"/>
              </a:rPr>
              <a:t>This minimizes the bandwidth that is required to send EIGRP updates.</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Equal and Unequal Cost Load Balancing</a:t>
            </a:r>
            <a:endParaRPr lang="en-US" sz="1800" dirty="0">
              <a:latin typeface="Times New Roman" panose="02020603050405020304" pitchFamily="18" charset="0"/>
              <a:cs typeface="Times New Roman" panose="02020603050405020304" pitchFamily="18" charset="0"/>
            </a:endParaRPr>
          </a:p>
        </p:txBody>
      </p:sp>
      <p:sp>
        <p:nvSpPr>
          <p:cNvPr id="527362" name="Text Box 2"/>
          <p:cNvSpPr txBox="1">
            <a:spLocks noChangeArrowheads="1"/>
          </p:cNvSpPr>
          <p:nvPr/>
        </p:nvSpPr>
        <p:spPr bwMode="auto">
          <a:xfrm>
            <a:off x="681135" y="90488"/>
            <a:ext cx="6024465"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a:cs typeface="Times New Roman" panose="02020603050405020304"/>
              </a:rPr>
              <a:t>Features of EIGRP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0"/>
            <a:ext cx="5486040" cy="914040"/>
          </a:xfrm>
        </p:spPr>
        <p:txBody>
          <a:bodyPr/>
          <a:lstStyle/>
          <a:p>
            <a:r>
              <a:rPr lang="en-US" sz="3200" b="1" dirty="0">
                <a:solidFill>
                  <a:srgbClr val="000000"/>
                </a:solidFill>
                <a:sym typeface="Arial" panose="020B0604020202020204"/>
              </a:rPr>
              <a:t>Autonomous System number</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a:t>
            </a:r>
            <a:r>
              <a:rPr lang="en-US" sz="1800" i="1" dirty="0">
                <a:latin typeface="Times New Roman" panose="02020603050405020304" pitchFamily="18" charset="0"/>
                <a:cs typeface="Times New Roman" panose="02020603050405020304" pitchFamily="18" charset="0"/>
              </a:rPr>
              <a:t> autonomous-system </a:t>
            </a:r>
            <a:r>
              <a:rPr lang="en-US" sz="1800" dirty="0">
                <a:latin typeface="Times New Roman" panose="02020603050405020304" pitchFamily="18" charset="0"/>
                <a:cs typeface="Times New Roman" panose="02020603050405020304" pitchFamily="18" charset="0"/>
              </a:rPr>
              <a:t>argument can be assigned to any 16-bit value between the number 1 and 65,535. </a:t>
            </a:r>
          </a:p>
          <a:p>
            <a:r>
              <a:rPr lang="en-US" sz="1800" dirty="0">
                <a:latin typeface="Times New Roman" panose="02020603050405020304" pitchFamily="18" charset="0"/>
                <a:cs typeface="Times New Roman" panose="02020603050405020304" pitchFamily="18" charset="0"/>
              </a:rPr>
              <a:t>All routers within the EIGRP routing domain must use the same autonomous system number</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5790" t="26901" r="38070" b="26550"/>
          <a:stretch>
            <a:fillRect/>
          </a:stretch>
        </p:blipFill>
        <p:spPr>
          <a:xfrm>
            <a:off x="1987683" y="2831016"/>
            <a:ext cx="5168273" cy="3214019"/>
          </a:xfrm>
          <a:prstGeom prst="rect">
            <a:avLst/>
          </a:prstGeom>
        </p:spPr>
      </p:pic>
      <p:sp>
        <p:nvSpPr>
          <p:cNvPr id="7"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22</a:t>
            </a:fld>
            <a:endParaRPr lang="en-US" altLang="en-US" dirty="0"/>
          </a:p>
        </p:txBody>
      </p:sp>
      <p:sp>
        <p:nvSpPr>
          <p:cNvPr id="8" name="TextBox 7"/>
          <p:cNvSpPr txBox="1"/>
          <p:nvPr/>
        </p:nvSpPr>
        <p:spPr>
          <a:xfrm>
            <a:off x="2285819" y="6089749"/>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16 Autonomous System number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486040" cy="914040"/>
          </a:xfrm>
        </p:spPr>
        <p:txBody>
          <a:bodyPr/>
          <a:lstStyle/>
          <a:p>
            <a:r>
              <a:rPr lang="en-US" sz="3200" b="1" dirty="0">
                <a:solidFill>
                  <a:srgbClr val="000000"/>
                </a:solidFill>
                <a:sym typeface="Arial" panose="020B0604020202020204"/>
              </a:rPr>
              <a:t>Router ID</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EIGRP router ID is used to uniquely identify each router in the EIGRP routing domain.</a:t>
            </a:r>
          </a:p>
          <a:p>
            <a:r>
              <a:rPr lang="en-US" sz="1800" dirty="0">
                <a:latin typeface="Times New Roman" panose="02020603050405020304" pitchFamily="18" charset="0"/>
                <a:cs typeface="Times New Roman" panose="02020603050405020304" pitchFamily="18" charset="0"/>
              </a:rPr>
              <a:t>EIGRP for IPv4 uses the 32-bit router ID to identify the originating router for redistribution of external routes.</a:t>
            </a:r>
          </a:p>
        </p:txBody>
      </p:sp>
      <p:pic>
        <p:nvPicPr>
          <p:cNvPr id="4" name="Picture 3"/>
          <p:cNvPicPr>
            <a:picLocks noChangeAspect="1"/>
          </p:cNvPicPr>
          <p:nvPr/>
        </p:nvPicPr>
        <p:blipFill rotWithShape="1">
          <a:blip r:embed="rId2"/>
          <a:srcRect l="14035" t="29006" r="37193" b="25848"/>
          <a:stretch>
            <a:fillRect/>
          </a:stretch>
        </p:blipFill>
        <p:spPr>
          <a:xfrm>
            <a:off x="1982704" y="2816592"/>
            <a:ext cx="4459706" cy="3096127"/>
          </a:xfrm>
          <a:prstGeom prst="rect">
            <a:avLst/>
          </a:prstGeom>
        </p:spPr>
      </p:pic>
      <p:sp>
        <p:nvSpPr>
          <p:cNvPr id="7"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23</a:t>
            </a:fld>
            <a:endParaRPr lang="en-US" altLang="en-US" dirty="0"/>
          </a:p>
        </p:txBody>
      </p:sp>
      <p:sp>
        <p:nvSpPr>
          <p:cNvPr id="8" name="TextBox 7"/>
          <p:cNvSpPr txBox="1"/>
          <p:nvPr/>
        </p:nvSpPr>
        <p:spPr>
          <a:xfrm>
            <a:off x="2285820" y="5981247"/>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17 Router ID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57200" y="9427"/>
            <a:ext cx="5486040" cy="914040"/>
          </a:xfrm>
        </p:spPr>
        <p:txBody>
          <a:bodyPr/>
          <a:lstStyle/>
          <a:p>
            <a:r>
              <a:rPr lang="en-GB" altLang="en-US" sz="3200" b="1" dirty="0">
                <a:solidFill>
                  <a:srgbClr val="000000"/>
                </a:solidFill>
                <a:sym typeface="Arial" panose="020B0604020202020204"/>
              </a:rPr>
              <a:t>Metric</a:t>
            </a:r>
          </a:p>
        </p:txBody>
      </p:sp>
      <p:sp>
        <p:nvSpPr>
          <p:cNvPr id="494595" name="Rectangle 3"/>
          <p:cNvSpPr>
            <a:spLocks noGrp="1" noChangeArrowheads="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Bandwidth</a:t>
            </a:r>
          </a:p>
          <a:p>
            <a:pPr lvl="1"/>
            <a:r>
              <a:rPr lang="en-US" sz="1800" dirty="0">
                <a:latin typeface="Times New Roman" panose="02020603050405020304" pitchFamily="18" charset="0"/>
                <a:cs typeface="Times New Roman" panose="02020603050405020304" pitchFamily="18" charset="0"/>
              </a:rPr>
              <a:t>Bandwidth is the capacity of a wired or wireless network link to transmit the maximum amount of data from one point to another in a given amount of time.</a:t>
            </a:r>
            <a:endParaRPr lang="en-GB" altLang="en-US" sz="1800" dirty="0">
              <a:latin typeface="Times New Roman" panose="02020603050405020304" pitchFamily="18" charset="0"/>
              <a:cs typeface="Times New Roman" panose="02020603050405020304" pitchFamily="18" charset="0"/>
            </a:endParaRPr>
          </a:p>
          <a:p>
            <a:r>
              <a:rPr lang="en-GB" altLang="en-US" sz="1800" dirty="0">
                <a:latin typeface="Times New Roman" panose="02020603050405020304" pitchFamily="18" charset="0"/>
                <a:cs typeface="Times New Roman" panose="02020603050405020304" pitchFamily="18" charset="0"/>
              </a:rPr>
              <a:t>Bandwidth is the lowest configured bandwidth on any interface on the route.</a:t>
            </a:r>
          </a:p>
          <a:p>
            <a:r>
              <a:rPr lang="en-GB" altLang="en-US" sz="1800" dirty="0">
                <a:latin typeface="Times New Roman" panose="02020603050405020304" pitchFamily="18" charset="0"/>
                <a:cs typeface="Times New Roman" panose="02020603050405020304" pitchFamily="18" charset="0"/>
              </a:rPr>
              <a:t>You should always configure a bandwidth value on an interface when using EIGRP, otherwise a default is used.</a:t>
            </a:r>
          </a:p>
          <a:p>
            <a:r>
              <a:rPr lang="en-US" sz="1800" dirty="0">
                <a:latin typeface="Times New Roman" panose="02020603050405020304" pitchFamily="18" charset="0"/>
                <a:cs typeface="Times New Roman" panose="02020603050405020304" pitchFamily="18" charset="0"/>
              </a:rPr>
              <a:t>Delay:  is how long it takes for a bit to travel across the network from one node to another.</a:t>
            </a:r>
          </a:p>
          <a:p>
            <a:pPr lvl="1"/>
            <a:r>
              <a:rPr lang="en-US" sz="1800" dirty="0">
                <a:latin typeface="Times New Roman" panose="02020603050405020304" pitchFamily="18" charset="0"/>
                <a:cs typeface="Times New Roman" panose="02020603050405020304" pitchFamily="18" charset="0"/>
              </a:rPr>
              <a:t>It includes the following: (Processing– Queuing-Transmission –Propagation)</a:t>
            </a:r>
            <a:endParaRPr lang="en-GB" altLang="en-US" sz="1800" dirty="0">
              <a:latin typeface="Times New Roman" panose="02020603050405020304" pitchFamily="18" charset="0"/>
              <a:cs typeface="Times New Roman" panose="02020603050405020304" pitchFamily="18" charset="0"/>
            </a:endParaRPr>
          </a:p>
          <a:p>
            <a:endParaRPr lang="en-GB" altLang="en-US" sz="1800" dirty="0">
              <a:latin typeface="Times New Roman" panose="02020603050405020304" pitchFamily="18" charset="0"/>
              <a:cs typeface="Times New Roman" panose="02020603050405020304" pitchFamily="18" charset="0"/>
            </a:endParaRPr>
          </a:p>
          <a:p>
            <a:r>
              <a:rPr lang="en-GB" altLang="en-US" sz="1800" dirty="0">
                <a:latin typeface="Times New Roman" panose="02020603050405020304" pitchFamily="18" charset="0"/>
                <a:cs typeface="Times New Roman" panose="02020603050405020304" pitchFamily="18" charset="0"/>
              </a:rPr>
              <a:t>Delay is calculated as the sum of delays from source to destination in units of 10 microseconds.</a:t>
            </a:r>
          </a:p>
          <a:p>
            <a:endParaRPr lang="en-GB" altLang="en-US" sz="1800" dirty="0">
              <a:latin typeface="Times New Roman" panose="02020603050405020304" pitchFamily="18" charset="0"/>
              <a:cs typeface="Times New Roman" panose="02020603050405020304" pitchFamily="18" charset="0"/>
            </a:endParaRPr>
          </a:p>
          <a:p>
            <a:endParaRPr lang="en-GB" altLang="en-US" sz="1800" dirty="0">
              <a:latin typeface="Times New Roman" panose="02020603050405020304" pitchFamily="18" charset="0"/>
              <a:cs typeface="Times New Roman" panose="02020603050405020304" pitchFamily="18" charset="0"/>
            </a:endParaRP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23850" y="-16135"/>
            <a:ext cx="5486040" cy="914040"/>
          </a:xfrm>
        </p:spPr>
        <p:txBody>
          <a:bodyPr/>
          <a:lstStyle/>
          <a:p>
            <a:r>
              <a:rPr lang="en-GB" altLang="en-US" sz="3200" b="1" dirty="0">
                <a:solidFill>
                  <a:srgbClr val="000000"/>
                </a:solidFill>
                <a:sym typeface="Arial" panose="020B0604020202020204"/>
              </a:rPr>
              <a:t>EIGRP metric</a:t>
            </a:r>
          </a:p>
        </p:txBody>
      </p:sp>
      <p:sp>
        <p:nvSpPr>
          <p:cNvPr id="532483" name="Rectangle 3"/>
          <p:cNvSpPr>
            <a:spLocks noGrp="1" noChangeArrowheads="1"/>
          </p:cNvSpPr>
          <p:nvPr>
            <p:ph idx="1"/>
          </p:nvPr>
        </p:nvSpPr>
        <p:spPr>
          <a:xfrm>
            <a:off x="457200" y="1354138"/>
            <a:ext cx="8229600" cy="1349375"/>
          </a:xfrm>
        </p:spPr>
        <p:txBody>
          <a:bodyPr>
            <a:normAutofit/>
          </a:bodyPr>
          <a:lstStyle/>
          <a:p>
            <a:r>
              <a:rPr lang="en-GB" altLang="en-US" sz="1800" dirty="0">
                <a:latin typeface="Times New Roman" panose="02020603050405020304" pitchFamily="18" charset="0"/>
                <a:cs typeface="Times New Roman" panose="02020603050405020304" pitchFamily="18" charset="0"/>
              </a:rPr>
              <a:t>Bandwidth and delay are used by default.</a:t>
            </a:r>
          </a:p>
          <a:p>
            <a:r>
              <a:rPr lang="en-GB" altLang="en-US" sz="1800" dirty="0">
                <a:latin typeface="Times New Roman" panose="02020603050405020304" pitchFamily="18" charset="0"/>
                <a:cs typeface="Times New Roman" panose="02020603050405020304" pitchFamily="18" charset="0"/>
              </a:rPr>
              <a:t>Load and reliability can be used too.</a:t>
            </a:r>
          </a:p>
        </p:txBody>
      </p:sp>
      <p:sp>
        <p:nvSpPr>
          <p:cNvPr id="532485" name="Text Box 5"/>
          <p:cNvSpPr txBox="1">
            <a:spLocks noChangeArrowheads="1"/>
          </p:cNvSpPr>
          <p:nvPr/>
        </p:nvSpPr>
        <p:spPr bwMode="auto">
          <a:xfrm>
            <a:off x="323850" y="3429000"/>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dirty="0"/>
              <a:t>[K1*bandwidth + K2*bandwidth + K3*delay] * K5</a:t>
            </a:r>
          </a:p>
        </p:txBody>
      </p:sp>
      <p:grpSp>
        <p:nvGrpSpPr>
          <p:cNvPr id="532489" name="Group 9"/>
          <p:cNvGrpSpPr/>
          <p:nvPr/>
        </p:nvGrpSpPr>
        <p:grpSpPr bwMode="auto">
          <a:xfrm>
            <a:off x="2916238" y="3789363"/>
            <a:ext cx="2016125" cy="457200"/>
            <a:chOff x="3742" y="2387"/>
            <a:chExt cx="1270" cy="288"/>
          </a:xfrm>
        </p:grpSpPr>
        <p:sp>
          <p:nvSpPr>
            <p:cNvPr id="532487" name="Text Box 7"/>
            <p:cNvSpPr txBox="1">
              <a:spLocks noChangeArrowheads="1"/>
            </p:cNvSpPr>
            <p:nvPr/>
          </p:nvSpPr>
          <p:spPr bwMode="auto">
            <a:xfrm>
              <a:off x="3833" y="2387"/>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dirty="0"/>
                <a:t>256 - load</a:t>
              </a:r>
            </a:p>
          </p:txBody>
        </p:sp>
        <p:sp>
          <p:nvSpPr>
            <p:cNvPr id="532488" name="Line 8"/>
            <p:cNvSpPr>
              <a:spLocks noChangeShapeType="1"/>
            </p:cNvSpPr>
            <p:nvPr/>
          </p:nvSpPr>
          <p:spPr bwMode="auto">
            <a:xfrm>
              <a:off x="3742" y="2432"/>
              <a:ext cx="1270" cy="0"/>
            </a:xfrm>
            <a:prstGeom prst="line">
              <a:avLst/>
            </a:prstGeom>
            <a:noFill/>
            <a:ln w="381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32493" name="Group 13"/>
          <p:cNvGrpSpPr/>
          <p:nvPr/>
        </p:nvGrpSpPr>
        <p:grpSpPr bwMode="auto">
          <a:xfrm>
            <a:off x="6694488" y="3789363"/>
            <a:ext cx="2449512" cy="457200"/>
            <a:chOff x="4059" y="2659"/>
            <a:chExt cx="1543" cy="288"/>
          </a:xfrm>
        </p:grpSpPr>
        <p:sp>
          <p:nvSpPr>
            <p:cNvPr id="532491" name="Text Box 11"/>
            <p:cNvSpPr txBox="1">
              <a:spLocks noChangeArrowheads="1"/>
            </p:cNvSpPr>
            <p:nvPr/>
          </p:nvSpPr>
          <p:spPr bwMode="auto">
            <a:xfrm>
              <a:off x="4059" y="2659"/>
              <a:ext cx="1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t>Reliability + K4</a:t>
              </a:r>
            </a:p>
          </p:txBody>
        </p:sp>
        <p:sp>
          <p:nvSpPr>
            <p:cNvPr id="532492" name="Line 12"/>
            <p:cNvSpPr>
              <a:spLocks noChangeShapeType="1"/>
            </p:cNvSpPr>
            <p:nvPr/>
          </p:nvSpPr>
          <p:spPr bwMode="auto">
            <a:xfrm>
              <a:off x="4105" y="2704"/>
              <a:ext cx="1406" cy="0"/>
            </a:xfrm>
            <a:prstGeom prst="line">
              <a:avLst/>
            </a:prstGeom>
            <a:noFill/>
            <a:ln w="381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32494" name="Text Box 14"/>
          <p:cNvSpPr txBox="1">
            <a:spLocks noChangeArrowheads="1"/>
          </p:cNvSpPr>
          <p:nvPr/>
        </p:nvSpPr>
        <p:spPr bwMode="auto">
          <a:xfrm>
            <a:off x="395288" y="2852738"/>
            <a:ext cx="2881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dirty="0"/>
              <a:t>metric =  </a:t>
            </a:r>
          </a:p>
        </p:txBody>
      </p:sp>
      <p:sp>
        <p:nvSpPr>
          <p:cNvPr id="532495" name="Rectangle 15"/>
          <p:cNvSpPr>
            <a:spLocks noChangeArrowheads="1"/>
          </p:cNvSpPr>
          <p:nvPr/>
        </p:nvSpPr>
        <p:spPr bwMode="auto">
          <a:xfrm>
            <a:off x="395288" y="4581525"/>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r>
              <a:rPr lang="en-GB" altLang="en-US" dirty="0"/>
              <a:t>If K1 = K3 = 1 and K2 = K4 = K5 = 0</a:t>
            </a:r>
          </a:p>
        </p:txBody>
      </p:sp>
      <p:grpSp>
        <p:nvGrpSpPr>
          <p:cNvPr id="532505" name="Group 25"/>
          <p:cNvGrpSpPr/>
          <p:nvPr/>
        </p:nvGrpSpPr>
        <p:grpSpPr bwMode="auto">
          <a:xfrm>
            <a:off x="755650" y="5445131"/>
            <a:ext cx="7146404" cy="461963"/>
            <a:chOff x="476" y="3430"/>
            <a:chExt cx="3765" cy="291"/>
          </a:xfrm>
        </p:grpSpPr>
        <p:sp>
          <p:nvSpPr>
            <p:cNvPr id="532496" name="Text Box 16"/>
            <p:cNvSpPr txBox="1">
              <a:spLocks noChangeArrowheads="1"/>
            </p:cNvSpPr>
            <p:nvPr/>
          </p:nvSpPr>
          <p:spPr bwMode="auto">
            <a:xfrm>
              <a:off x="1383" y="3430"/>
              <a:ext cx="28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dirty="0"/>
                <a:t> (bandwidth + delay)</a:t>
              </a:r>
            </a:p>
          </p:txBody>
        </p:sp>
        <p:sp>
          <p:nvSpPr>
            <p:cNvPr id="532503" name="Text Box 23"/>
            <p:cNvSpPr txBox="1">
              <a:spLocks noChangeArrowheads="1"/>
            </p:cNvSpPr>
            <p:nvPr/>
          </p:nvSpPr>
          <p:spPr bwMode="auto">
            <a:xfrm>
              <a:off x="476" y="3430"/>
              <a:ext cx="9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400" b="1" dirty="0"/>
                <a:t>Metric = </a:t>
              </a:r>
            </a:p>
          </p:txBody>
        </p:sp>
      </p:gr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25</a:t>
            </a:fld>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245097" y="0"/>
            <a:ext cx="5486040" cy="914040"/>
          </a:xfrm>
        </p:spPr>
        <p:txBody>
          <a:bodyPr/>
          <a:lstStyle/>
          <a:p>
            <a:r>
              <a:rPr lang="en-GB" altLang="en-US" sz="3200" b="1">
                <a:solidFill>
                  <a:srgbClr val="000000"/>
                </a:solidFill>
                <a:sym typeface="Arial" panose="020B0604020202020204"/>
              </a:rPr>
              <a:t>Bandwidth</a:t>
            </a:r>
            <a:endParaRPr lang="en-GB" altLang="en-US" sz="3200" b="1" dirty="0">
              <a:solidFill>
                <a:srgbClr val="000000"/>
              </a:solidFill>
              <a:sym typeface="Arial" panose="020B0604020202020204"/>
            </a:endParaRPr>
          </a:p>
        </p:txBody>
      </p:sp>
      <p:sp>
        <p:nvSpPr>
          <p:cNvPr id="535555" name="Rectangle 3"/>
          <p:cNvSpPr>
            <a:spLocks noGrp="1" noChangeArrowheads="1"/>
          </p:cNvSpPr>
          <p:nvPr>
            <p:ph idx="1"/>
          </p:nvPr>
        </p:nvSpPr>
        <p:spPr>
          <a:xfrm>
            <a:off x="457200" y="1719263"/>
            <a:ext cx="8362950" cy="4411662"/>
          </a:xfrm>
        </p:spPr>
        <p:txBody>
          <a:bodyPr>
            <a:normAutofit/>
          </a:bodyPr>
          <a:lstStyle/>
          <a:p>
            <a:r>
              <a:rPr lang="en-GB" altLang="en-US" sz="1800" dirty="0">
                <a:latin typeface="Times New Roman" panose="02020603050405020304" pitchFamily="18" charset="0"/>
                <a:cs typeface="Times New Roman" panose="02020603050405020304" pitchFamily="18" charset="0"/>
              </a:rPr>
              <a:t>The actual bandwidth is NOT measured.</a:t>
            </a:r>
          </a:p>
          <a:p>
            <a:r>
              <a:rPr lang="en-GB" altLang="en-US" sz="1800" dirty="0">
                <a:latin typeface="Times New Roman" panose="02020603050405020304" pitchFamily="18" charset="0"/>
                <a:cs typeface="Times New Roman" panose="02020603050405020304" pitchFamily="18" charset="0"/>
              </a:rPr>
              <a:t>Most serial interfaces use the default T1 bandwidth value of 1544 Kbps (1.544 Mbps). </a:t>
            </a:r>
          </a:p>
          <a:p>
            <a:r>
              <a:rPr lang="en-GB" altLang="en-US" sz="1800" dirty="0">
                <a:latin typeface="Times New Roman" panose="02020603050405020304" pitchFamily="18" charset="0"/>
                <a:cs typeface="Times New Roman" panose="02020603050405020304" pitchFamily="18" charset="0"/>
              </a:rPr>
              <a:t>If this is not close to the actual bandwidth then change the bandwidth setting.</a:t>
            </a:r>
          </a:p>
          <a:p>
            <a:r>
              <a:rPr lang="en-GB" altLang="en-US" sz="1800" dirty="0">
                <a:latin typeface="Times New Roman" panose="02020603050405020304" pitchFamily="18" charset="0"/>
                <a:cs typeface="Times New Roman" panose="02020603050405020304" pitchFamily="18" charset="0"/>
              </a:rPr>
              <a:t>Router(config-if)#</a:t>
            </a:r>
            <a:r>
              <a:rPr lang="en-GB" altLang="en-US" sz="1800" b="1" dirty="0">
                <a:latin typeface="Times New Roman" panose="02020603050405020304" pitchFamily="18" charset="0"/>
                <a:cs typeface="Times New Roman" panose="02020603050405020304" pitchFamily="18" charset="0"/>
              </a:rPr>
              <a:t>bandwidth 64</a:t>
            </a:r>
          </a:p>
          <a:p>
            <a:r>
              <a:rPr lang="en-GB" altLang="en-US" sz="1800" dirty="0">
                <a:latin typeface="Times New Roman" panose="02020603050405020304" pitchFamily="18" charset="0"/>
                <a:cs typeface="Times New Roman" panose="02020603050405020304" pitchFamily="18" charset="0"/>
              </a:rPr>
              <a:t>This does not change the bandwidth of the link.</a:t>
            </a: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26</a:t>
            </a:fld>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292232" y="0"/>
            <a:ext cx="5486040" cy="914040"/>
          </a:xfrm>
        </p:spPr>
        <p:txBody>
          <a:bodyPr/>
          <a:lstStyle/>
          <a:p>
            <a:r>
              <a:rPr lang="en-GB" altLang="en-US" sz="3200" b="1" dirty="0">
                <a:solidFill>
                  <a:srgbClr val="000000"/>
                </a:solidFill>
                <a:sym typeface="Arial" panose="020B0604020202020204"/>
              </a:rPr>
              <a:t>Using bandwidth</a:t>
            </a:r>
          </a:p>
        </p:txBody>
      </p:sp>
      <p:sp>
        <p:nvSpPr>
          <p:cNvPr id="539651" name="Rectangle 3"/>
          <p:cNvSpPr>
            <a:spLocks noGrp="1" noChangeArrowheads="1"/>
          </p:cNvSpPr>
          <p:nvPr>
            <p:ph idx="1"/>
          </p:nvPr>
        </p:nvSpPr>
        <p:spPr/>
        <p:txBody>
          <a:bodyPr>
            <a:normAutofit/>
          </a:bodyPr>
          <a:lstStyle/>
          <a:p>
            <a:r>
              <a:rPr lang="en-GB" altLang="en-US" sz="1800" dirty="0">
                <a:latin typeface="Times New Roman" panose="02020603050405020304" pitchFamily="18" charset="0"/>
                <a:cs typeface="Times New Roman" panose="02020603050405020304" pitchFamily="18" charset="0"/>
              </a:rPr>
              <a:t>Take the lowest bandwidth value in the path.</a:t>
            </a:r>
          </a:p>
          <a:p>
            <a:r>
              <a:rPr lang="en-GB" altLang="en-US" sz="1800" dirty="0">
                <a:latin typeface="Times New Roman" panose="02020603050405020304" pitchFamily="18" charset="0"/>
                <a:cs typeface="Times New Roman" panose="02020603050405020304" pitchFamily="18" charset="0"/>
              </a:rPr>
              <a:t>Calculate (10,000,000/bandwidth) * 256</a:t>
            </a:r>
          </a:p>
          <a:p>
            <a:r>
              <a:rPr lang="en-GB" altLang="en-US" sz="1800" dirty="0">
                <a:latin typeface="Times New Roman" panose="02020603050405020304" pitchFamily="18" charset="0"/>
                <a:cs typeface="Times New Roman" panose="02020603050405020304" pitchFamily="18" charset="0"/>
              </a:rPr>
              <a:t>This is the bandwidth part of the metric.</a:t>
            </a:r>
          </a:p>
          <a:p>
            <a:r>
              <a:rPr lang="en-GB" altLang="en-US" sz="1800" dirty="0">
                <a:latin typeface="Times New Roman" panose="02020603050405020304" pitchFamily="18" charset="0"/>
                <a:cs typeface="Times New Roman" panose="02020603050405020304" pitchFamily="18" charset="0"/>
              </a:rPr>
              <a:t>Just to confuse you, this is also called “bandwidth” in the formula:</a:t>
            </a:r>
            <a:br>
              <a:rPr lang="en-GB" altLang="en-US" sz="1800" dirty="0">
                <a:latin typeface="Times New Roman" panose="02020603050405020304" pitchFamily="18" charset="0"/>
                <a:cs typeface="Times New Roman" panose="02020603050405020304" pitchFamily="18" charset="0"/>
              </a:rPr>
            </a:br>
            <a:br>
              <a:rPr lang="en-GB" altLang="en-US" sz="1800" dirty="0">
                <a:latin typeface="Times New Roman" panose="02020603050405020304" pitchFamily="18" charset="0"/>
                <a:cs typeface="Times New Roman" panose="02020603050405020304" pitchFamily="18" charset="0"/>
              </a:rPr>
            </a:br>
            <a:r>
              <a:rPr lang="en-GB" altLang="en-US" sz="1800" dirty="0">
                <a:latin typeface="Times New Roman" panose="02020603050405020304" pitchFamily="18" charset="0"/>
                <a:cs typeface="Times New Roman" panose="02020603050405020304" pitchFamily="18" charset="0"/>
              </a:rPr>
              <a:t>metric = “bandwidth” + delay</a:t>
            </a: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27</a:t>
            </a:fld>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546755" y="0"/>
            <a:ext cx="5486040" cy="914040"/>
          </a:xfrm>
        </p:spPr>
        <p:txBody>
          <a:bodyPr/>
          <a:lstStyle/>
          <a:p>
            <a:r>
              <a:rPr lang="en-GB" altLang="en-US" sz="3200" b="1" dirty="0">
                <a:solidFill>
                  <a:srgbClr val="000000"/>
                </a:solidFill>
                <a:sym typeface="Arial" panose="020B0604020202020204"/>
              </a:rPr>
              <a:t>Delay</a:t>
            </a:r>
          </a:p>
        </p:txBody>
      </p:sp>
      <p:sp>
        <p:nvSpPr>
          <p:cNvPr id="536579" name="Rectangle 3"/>
          <p:cNvSpPr>
            <a:spLocks noGrp="1" noChangeArrowheads="1"/>
          </p:cNvSpPr>
          <p:nvPr>
            <p:ph idx="1"/>
          </p:nvPr>
        </p:nvSpPr>
        <p:spPr/>
        <p:txBody>
          <a:bodyPr>
            <a:normAutofit/>
          </a:bodyPr>
          <a:lstStyle/>
          <a:p>
            <a:r>
              <a:rPr lang="en-GB" altLang="en-US" sz="1800" dirty="0">
                <a:latin typeface="Times New Roman" panose="02020603050405020304" pitchFamily="18" charset="0"/>
                <a:cs typeface="Times New Roman" panose="02020603050405020304" pitchFamily="18" charset="0"/>
              </a:rPr>
              <a:t>Delay is a measure of the time it takes for a packet to traverse a route. </a:t>
            </a:r>
          </a:p>
          <a:p>
            <a:r>
              <a:rPr lang="en-GB" altLang="en-US" sz="1800" dirty="0">
                <a:latin typeface="Times New Roman" panose="02020603050405020304" pitchFamily="18" charset="0"/>
                <a:cs typeface="Times New Roman" panose="02020603050405020304" pitchFamily="18" charset="0"/>
              </a:rPr>
              <a:t>Delay is not measured dynamically. </a:t>
            </a:r>
          </a:p>
          <a:p>
            <a:r>
              <a:rPr lang="en-GB" altLang="en-US" sz="1800" dirty="0">
                <a:latin typeface="Times New Roman" panose="02020603050405020304" pitchFamily="18" charset="0"/>
                <a:cs typeface="Times New Roman" panose="02020603050405020304" pitchFamily="18" charset="0"/>
              </a:rPr>
              <a:t>Default values are used, e.g.</a:t>
            </a:r>
          </a:p>
          <a:p>
            <a:pPr lvl="1"/>
            <a:r>
              <a:rPr lang="en-GB" altLang="en-US" sz="1800" dirty="0">
                <a:latin typeface="Times New Roman" panose="02020603050405020304" pitchFamily="18" charset="0"/>
                <a:cs typeface="Times New Roman" panose="02020603050405020304" pitchFamily="18" charset="0"/>
              </a:rPr>
              <a:t>Serial interfaces 20,000 microseconds </a:t>
            </a:r>
          </a:p>
          <a:p>
            <a:pPr lvl="1"/>
            <a:r>
              <a:rPr lang="en-GB" altLang="en-US" sz="1800" dirty="0">
                <a:latin typeface="Times New Roman" panose="02020603050405020304" pitchFamily="18" charset="0"/>
                <a:cs typeface="Times New Roman" panose="02020603050405020304" pitchFamily="18" charset="0"/>
              </a:rPr>
              <a:t>Fast Ethernet interfaces 100 microseconds </a:t>
            </a:r>
          </a:p>
          <a:p>
            <a:r>
              <a:rPr lang="en-GB" altLang="en-US" sz="1800" dirty="0">
                <a:latin typeface="Times New Roman" panose="02020603050405020304" pitchFamily="18" charset="0"/>
                <a:cs typeface="Times New Roman" panose="02020603050405020304" pitchFamily="18" charset="0"/>
              </a:rPr>
              <a:t>The delay value can be changed.</a:t>
            </a: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263952" y="0"/>
            <a:ext cx="5486040" cy="914040"/>
          </a:xfrm>
        </p:spPr>
        <p:txBody>
          <a:bodyPr/>
          <a:lstStyle/>
          <a:p>
            <a:r>
              <a:rPr lang="en-GB" altLang="en-US" sz="3200" b="1" dirty="0">
                <a:solidFill>
                  <a:srgbClr val="000000"/>
                </a:solidFill>
                <a:sym typeface="Arial" panose="020B0604020202020204"/>
              </a:rPr>
              <a:t>Using delay</a:t>
            </a:r>
          </a:p>
        </p:txBody>
      </p:sp>
      <p:sp>
        <p:nvSpPr>
          <p:cNvPr id="540675" name="Rectangle 3"/>
          <p:cNvSpPr>
            <a:spLocks noGrp="1" noChangeArrowheads="1"/>
          </p:cNvSpPr>
          <p:nvPr>
            <p:ph idx="1"/>
          </p:nvPr>
        </p:nvSpPr>
        <p:spPr/>
        <p:txBody>
          <a:bodyPr>
            <a:normAutofit/>
          </a:bodyPr>
          <a:lstStyle/>
          <a:p>
            <a:r>
              <a:rPr lang="en-GB" altLang="en-US" sz="1800" dirty="0">
                <a:latin typeface="Times New Roman" panose="02020603050405020304" pitchFamily="18" charset="0"/>
                <a:cs typeface="Times New Roman" panose="02020603050405020304" pitchFamily="18" charset="0"/>
              </a:rPr>
              <a:t>Find the delay value on every outgoing interface along the path.</a:t>
            </a:r>
          </a:p>
          <a:p>
            <a:r>
              <a:rPr lang="en-GB" altLang="en-US" sz="1800" dirty="0">
                <a:latin typeface="Times New Roman" panose="02020603050405020304" pitchFamily="18" charset="0"/>
                <a:cs typeface="Times New Roman" panose="02020603050405020304" pitchFamily="18" charset="0"/>
              </a:rPr>
              <a:t>Add up all these values.</a:t>
            </a:r>
          </a:p>
          <a:p>
            <a:r>
              <a:rPr lang="en-GB" altLang="en-US" sz="1800" dirty="0">
                <a:latin typeface="Times New Roman" panose="02020603050405020304" pitchFamily="18" charset="0"/>
                <a:cs typeface="Times New Roman" panose="02020603050405020304" pitchFamily="18" charset="0"/>
              </a:rPr>
              <a:t>Delay metric = (sum of delay/10)* 256</a:t>
            </a:r>
          </a:p>
          <a:p>
            <a:r>
              <a:rPr lang="en-GB" altLang="en-US" sz="1800" dirty="0">
                <a:latin typeface="Times New Roman" panose="02020603050405020304" pitchFamily="18" charset="0"/>
                <a:cs typeface="Times New Roman" panose="02020603050405020304" pitchFamily="18" charset="0"/>
              </a:rPr>
              <a:t>Just to confuse you, this is also called “delay” in the formula:</a:t>
            </a:r>
            <a:br>
              <a:rPr lang="en-GB" altLang="en-US" sz="1800" dirty="0">
                <a:latin typeface="Times New Roman" panose="02020603050405020304" pitchFamily="18" charset="0"/>
                <a:cs typeface="Times New Roman" panose="02020603050405020304" pitchFamily="18" charset="0"/>
              </a:rPr>
            </a:br>
            <a:br>
              <a:rPr lang="en-GB" altLang="en-US" sz="1800" dirty="0">
                <a:latin typeface="Times New Roman" panose="02020603050405020304" pitchFamily="18" charset="0"/>
                <a:cs typeface="Times New Roman" panose="02020603050405020304" pitchFamily="18" charset="0"/>
              </a:rPr>
            </a:br>
            <a:r>
              <a:rPr lang="en-GB" altLang="en-US" sz="1800" dirty="0">
                <a:latin typeface="Times New Roman" panose="02020603050405020304" pitchFamily="18" charset="0"/>
                <a:cs typeface="Times New Roman" panose="02020603050405020304" pitchFamily="18" charset="0"/>
              </a:rPr>
              <a:t>metric = “bandwidth” + “delay”</a:t>
            </a: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29</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168990" y="-4900"/>
            <a:ext cx="6019560" cy="89764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3000"/>
              <a:buFont typeface="Arial" panose="020B0604020202020204"/>
              <a:buNone/>
            </a:pPr>
            <a:r>
              <a:rPr lang="en-US" sz="3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INTRA AND INTERDOMAIN ROUTING</a:t>
            </a:r>
          </a:p>
        </p:txBody>
      </p:sp>
      <p:sp>
        <p:nvSpPr>
          <p:cNvPr id="105" name="Google Shape;105;p2"/>
          <p:cNvSpPr txBox="1">
            <a:spLocks noGrp="1"/>
          </p:cNvSpPr>
          <p:nvPr>
            <p:ph type="body" idx="1"/>
          </p:nvPr>
        </p:nvSpPr>
        <p:spPr>
          <a:xfrm>
            <a:off x="775597" y="1248278"/>
            <a:ext cx="7826002" cy="40397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2800"/>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Routing inside an autonomous system is referred to as intradomain routing. Routing between autonomous systems is referred to as interdomain routing. </a:t>
            </a: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a:t>
            </a:fld>
            <a:endParaRPr lang="en-US" altLang="en-US" dirty="0"/>
          </a:p>
        </p:txBody>
      </p:sp>
      <p:pic>
        <p:nvPicPr>
          <p:cNvPr id="4" name="Picture 3">
            <a:extLst>
              <a:ext uri="{FF2B5EF4-FFF2-40B4-BE49-F238E27FC236}">
                <a16:creationId xmlns:a16="http://schemas.microsoft.com/office/drawing/2014/main" id="{C07FA61B-8F82-BE40-1796-3B841AB89F67}"/>
              </a:ext>
            </a:extLst>
          </p:cNvPr>
          <p:cNvPicPr>
            <a:picLocks noChangeAspect="1"/>
          </p:cNvPicPr>
          <p:nvPr/>
        </p:nvPicPr>
        <p:blipFill>
          <a:blip r:embed="rId3"/>
          <a:stretch>
            <a:fillRect/>
          </a:stretch>
        </p:blipFill>
        <p:spPr>
          <a:xfrm>
            <a:off x="2603125" y="2432275"/>
            <a:ext cx="3971925" cy="3314700"/>
          </a:xfrm>
          <a:prstGeom prst="rect">
            <a:avLst/>
          </a:prstGeom>
        </p:spPr>
      </p:pic>
      <p:sp>
        <p:nvSpPr>
          <p:cNvPr id="6" name="TextBox 5">
            <a:extLst>
              <a:ext uri="{FF2B5EF4-FFF2-40B4-BE49-F238E27FC236}">
                <a16:creationId xmlns:a16="http://schemas.microsoft.com/office/drawing/2014/main" id="{98694A82-BC31-DD15-503B-6B79A679E155}"/>
              </a:ext>
            </a:extLst>
          </p:cNvPr>
          <p:cNvSpPr txBox="1"/>
          <p:nvPr/>
        </p:nvSpPr>
        <p:spPr>
          <a:xfrm>
            <a:off x="2526384" y="5806242"/>
            <a:ext cx="4581426"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1 Intra and Inter Domain Routing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471971" y="6923"/>
            <a:ext cx="5486040" cy="914040"/>
          </a:xfrm>
        </p:spPr>
        <p:txBody>
          <a:bodyPr/>
          <a:lstStyle/>
          <a:p>
            <a:r>
              <a:rPr lang="en-GB" altLang="en-US" sz="3200" b="1" dirty="0">
                <a:solidFill>
                  <a:srgbClr val="000000"/>
                </a:solidFill>
                <a:sym typeface="Arial" panose="020B0604020202020204"/>
              </a:rPr>
              <a:t>Example step 1</a:t>
            </a:r>
          </a:p>
        </p:txBody>
      </p:sp>
      <p:sp>
        <p:nvSpPr>
          <p:cNvPr id="541699" name="Rectangle 3"/>
          <p:cNvSpPr>
            <a:spLocks noGrp="1" noChangeArrowheads="1"/>
          </p:cNvSpPr>
          <p:nvPr>
            <p:ph idx="1"/>
          </p:nvPr>
        </p:nvSpPr>
        <p:spPr>
          <a:xfrm>
            <a:off x="457200" y="3141663"/>
            <a:ext cx="8229600" cy="2989262"/>
          </a:xfrm>
        </p:spPr>
        <p:txBody>
          <a:bodyPr>
            <a:normAutofit/>
          </a:bodyPr>
          <a:lstStyle/>
          <a:p>
            <a:endParaRPr lang="en-GB" altLang="en-US" sz="1800" dirty="0">
              <a:latin typeface="Times New Roman" panose="02020603050405020304" pitchFamily="18" charset="0"/>
              <a:cs typeface="Times New Roman" panose="02020603050405020304" pitchFamily="18" charset="0"/>
            </a:endParaRPr>
          </a:p>
          <a:p>
            <a:r>
              <a:rPr lang="en-GB" altLang="en-US" sz="1800" dirty="0">
                <a:latin typeface="Times New Roman" panose="02020603050405020304" pitchFamily="18" charset="0"/>
                <a:cs typeface="Times New Roman" panose="02020603050405020304" pitchFamily="18" charset="0"/>
              </a:rPr>
              <a:t>Bandwidth metric = (10,000,000/1024)*256</a:t>
            </a:r>
          </a:p>
          <a:p>
            <a:r>
              <a:rPr lang="en-GB" altLang="en-US" sz="1800" dirty="0">
                <a:latin typeface="Times New Roman" panose="02020603050405020304" pitchFamily="18" charset="0"/>
                <a:cs typeface="Times New Roman" panose="02020603050405020304" pitchFamily="18" charset="0"/>
              </a:rPr>
              <a:t>Round 10,000,000/1024 to a whole number before multiplying by 256</a:t>
            </a:r>
          </a:p>
          <a:p>
            <a:r>
              <a:rPr lang="en-GB" altLang="en-US" sz="1800" dirty="0">
                <a:latin typeface="Times New Roman" panose="02020603050405020304" pitchFamily="18" charset="0"/>
                <a:cs typeface="Times New Roman" panose="02020603050405020304" pitchFamily="18" charset="0"/>
              </a:rPr>
              <a:t>Bandwidth metric = 2,499,840.</a:t>
            </a:r>
          </a:p>
          <a:p>
            <a:endParaRPr lang="en-GB" altLang="en-US" sz="1800" dirty="0">
              <a:latin typeface="Times New Roman" panose="02020603050405020304" pitchFamily="18" charset="0"/>
              <a:cs typeface="Times New Roman" panose="02020603050405020304" pitchFamily="18" charset="0"/>
            </a:endParaRPr>
          </a:p>
        </p:txBody>
      </p:sp>
      <p:grpSp>
        <p:nvGrpSpPr>
          <p:cNvPr id="541706" name="Group 10"/>
          <p:cNvGrpSpPr/>
          <p:nvPr/>
        </p:nvGrpSpPr>
        <p:grpSpPr bwMode="auto">
          <a:xfrm>
            <a:off x="468313" y="1196975"/>
            <a:ext cx="8424862" cy="1830388"/>
            <a:chOff x="295" y="754"/>
            <a:chExt cx="5307" cy="1153"/>
          </a:xfrm>
        </p:grpSpPr>
        <p:graphicFrame>
          <p:nvGraphicFramePr>
            <p:cNvPr id="541700" name="Object 4"/>
            <p:cNvGraphicFramePr>
              <a:graphicFrameLocks noChangeAspect="1"/>
            </p:cNvGraphicFramePr>
            <p:nvPr/>
          </p:nvGraphicFramePr>
          <p:xfrm>
            <a:off x="295" y="981"/>
            <a:ext cx="5170" cy="443"/>
          </p:xfrm>
          <a:graphic>
            <a:graphicData uri="http://schemas.openxmlformats.org/presentationml/2006/ole">
              <mc:AlternateContent xmlns:mc="http://schemas.openxmlformats.org/markup-compatibility/2006">
                <mc:Choice xmlns:v="urn:schemas-microsoft-com:vml" Requires="v">
                  <p:oleObj name="Bitmap Image" r:id="rId2" imgW="6667500" imgH="571500" progId="Paint.Picture">
                    <p:embed/>
                  </p:oleObj>
                </mc:Choice>
                <mc:Fallback>
                  <p:oleObj name="Bitmap Image" r:id="rId2" imgW="6667500" imgH="571500"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981"/>
                          <a:ext cx="5170" cy="443"/>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1701" name="Text Box 5"/>
            <p:cNvSpPr txBox="1">
              <a:spLocks noChangeArrowheads="1"/>
            </p:cNvSpPr>
            <p:nvPr/>
          </p:nvSpPr>
          <p:spPr bwMode="auto">
            <a:xfrm>
              <a:off x="1202" y="1344"/>
              <a:ext cx="1587" cy="518"/>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t>BW 1,024 Kbps</a:t>
              </a:r>
              <a:br>
                <a:rPr lang="en-GB" altLang="en-US" sz="2400" b="1"/>
              </a:br>
              <a:r>
                <a:rPr lang="en-GB" altLang="en-US" sz="2400" b="1"/>
                <a:t>delay 20000 </a:t>
              </a:r>
            </a:p>
          </p:txBody>
        </p:sp>
        <p:sp>
          <p:nvSpPr>
            <p:cNvPr id="541702" name="Line 6"/>
            <p:cNvSpPr>
              <a:spLocks noChangeShapeType="1"/>
            </p:cNvSpPr>
            <p:nvPr/>
          </p:nvSpPr>
          <p:spPr bwMode="auto">
            <a:xfrm flipH="1" flipV="1">
              <a:off x="1247" y="1207"/>
              <a:ext cx="182" cy="137"/>
            </a:xfrm>
            <a:prstGeom prst="line">
              <a:avLst/>
            </a:prstGeom>
            <a:noFill/>
            <a:ln w="31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1703" name="Text Box 7"/>
            <p:cNvSpPr txBox="1">
              <a:spLocks noChangeArrowheads="1"/>
            </p:cNvSpPr>
            <p:nvPr/>
          </p:nvSpPr>
          <p:spPr bwMode="auto">
            <a:xfrm>
              <a:off x="3288" y="1389"/>
              <a:ext cx="2041" cy="518"/>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t>BW 100,000 Kbps</a:t>
              </a:r>
              <a:br>
                <a:rPr lang="en-GB" altLang="en-US" sz="2400" b="1"/>
              </a:br>
              <a:r>
                <a:rPr lang="en-GB" altLang="en-US" sz="2400" b="1"/>
                <a:t>delay 100 </a:t>
              </a:r>
            </a:p>
          </p:txBody>
        </p:sp>
        <p:sp>
          <p:nvSpPr>
            <p:cNvPr id="541704" name="Line 8"/>
            <p:cNvSpPr>
              <a:spLocks noChangeShapeType="1"/>
            </p:cNvSpPr>
            <p:nvPr/>
          </p:nvSpPr>
          <p:spPr bwMode="auto">
            <a:xfrm flipH="1" flipV="1">
              <a:off x="3333" y="1252"/>
              <a:ext cx="182" cy="137"/>
            </a:xfrm>
            <a:prstGeom prst="line">
              <a:avLst/>
            </a:prstGeom>
            <a:noFill/>
            <a:ln w="31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1705" name="Text Box 9"/>
            <p:cNvSpPr txBox="1">
              <a:spLocks noChangeArrowheads="1"/>
            </p:cNvSpPr>
            <p:nvPr/>
          </p:nvSpPr>
          <p:spPr bwMode="auto">
            <a:xfrm>
              <a:off x="3379" y="754"/>
              <a:ext cx="2223" cy="288"/>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t>Metric to this network? </a:t>
              </a:r>
            </a:p>
          </p:txBody>
        </p:sp>
      </p:gr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30</a:t>
            </a:fld>
            <a:endParaRPr lang="en-US" altLang="en-US" dirty="0"/>
          </a:p>
        </p:txBody>
      </p:sp>
      <p:sp>
        <p:nvSpPr>
          <p:cNvPr id="4" name="TextBox 3"/>
          <p:cNvSpPr txBox="1"/>
          <p:nvPr/>
        </p:nvSpPr>
        <p:spPr>
          <a:xfrm>
            <a:off x="2286000" y="2987774"/>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18 Example step 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468313" y="7504"/>
            <a:ext cx="5486040" cy="914040"/>
          </a:xfrm>
        </p:spPr>
        <p:txBody>
          <a:bodyPr/>
          <a:lstStyle/>
          <a:p>
            <a:r>
              <a:rPr lang="en-GB" altLang="en-US" sz="3200" b="1" dirty="0">
                <a:solidFill>
                  <a:srgbClr val="000000"/>
                </a:solidFill>
                <a:sym typeface="Arial" panose="020B0604020202020204"/>
              </a:rPr>
              <a:t>Example step 2</a:t>
            </a:r>
          </a:p>
        </p:txBody>
      </p:sp>
      <p:sp>
        <p:nvSpPr>
          <p:cNvPr id="542723" name="Rectangle 3"/>
          <p:cNvSpPr>
            <a:spLocks noGrp="1" noChangeArrowheads="1"/>
          </p:cNvSpPr>
          <p:nvPr>
            <p:ph idx="1"/>
          </p:nvPr>
        </p:nvSpPr>
        <p:spPr>
          <a:xfrm>
            <a:off x="457200" y="3141663"/>
            <a:ext cx="8229600" cy="2989262"/>
          </a:xfrm>
        </p:spPr>
        <p:txBody>
          <a:bodyPr>
            <a:normAutofit/>
          </a:bodyPr>
          <a:lstStyle/>
          <a:p>
            <a:endParaRPr lang="en-GB" altLang="en-US" sz="1800" dirty="0">
              <a:latin typeface="Times New Roman" panose="02020603050405020304" pitchFamily="18" charset="0"/>
              <a:cs typeface="Times New Roman" panose="02020603050405020304" pitchFamily="18" charset="0"/>
            </a:endParaRPr>
          </a:p>
          <a:p>
            <a:r>
              <a:rPr lang="en-GB" altLang="en-US" sz="1800" dirty="0">
                <a:latin typeface="Times New Roman" panose="02020603050405020304" pitchFamily="18" charset="0"/>
                <a:cs typeface="Times New Roman" panose="02020603050405020304" pitchFamily="18" charset="0"/>
              </a:rPr>
              <a:t>Delay metric = (sum of delay/10)* 256 </a:t>
            </a:r>
          </a:p>
          <a:p>
            <a:r>
              <a:rPr lang="en-GB" altLang="en-US" sz="1800" dirty="0">
                <a:latin typeface="Times New Roman" panose="02020603050405020304" pitchFamily="18" charset="0"/>
                <a:cs typeface="Times New Roman" panose="02020603050405020304" pitchFamily="18" charset="0"/>
              </a:rPr>
              <a:t>= (20100/10)*256</a:t>
            </a:r>
          </a:p>
          <a:p>
            <a:r>
              <a:rPr lang="en-GB" altLang="en-US" sz="1800" dirty="0">
                <a:latin typeface="Times New Roman" panose="02020603050405020304" pitchFamily="18" charset="0"/>
                <a:cs typeface="Times New Roman" panose="02020603050405020304" pitchFamily="18" charset="0"/>
              </a:rPr>
              <a:t>= 514560</a:t>
            </a:r>
          </a:p>
        </p:txBody>
      </p:sp>
      <p:graphicFrame>
        <p:nvGraphicFramePr>
          <p:cNvPr id="542724" name="Object 4"/>
          <p:cNvGraphicFramePr>
            <a:graphicFrameLocks noChangeAspect="1"/>
          </p:cNvGraphicFramePr>
          <p:nvPr/>
        </p:nvGraphicFramePr>
        <p:xfrm>
          <a:off x="468313" y="1557338"/>
          <a:ext cx="8207375" cy="703262"/>
        </p:xfrm>
        <a:graphic>
          <a:graphicData uri="http://schemas.openxmlformats.org/presentationml/2006/ole">
            <mc:AlternateContent xmlns:mc="http://schemas.openxmlformats.org/markup-compatibility/2006">
              <mc:Choice xmlns:v="urn:schemas-microsoft-com:vml" Requires="v">
                <p:oleObj name="Bitmap Image" r:id="rId2" imgW="6667500" imgH="571500" progId="Paint.Picture">
                  <p:embed/>
                </p:oleObj>
              </mc:Choice>
              <mc:Fallback>
                <p:oleObj name="Bitmap Image" r:id="rId2" imgW="6667500" imgH="571500"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557338"/>
                        <a:ext cx="8207375" cy="703262"/>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25" name="Text Box 5"/>
          <p:cNvSpPr txBox="1">
            <a:spLocks noChangeArrowheads="1"/>
          </p:cNvSpPr>
          <p:nvPr/>
        </p:nvSpPr>
        <p:spPr bwMode="auto">
          <a:xfrm>
            <a:off x="1908175" y="2133600"/>
            <a:ext cx="2519363" cy="822325"/>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t>BW 1,024 Kbps</a:t>
            </a:r>
            <a:br>
              <a:rPr lang="en-GB" altLang="en-US" sz="2400" b="1"/>
            </a:br>
            <a:r>
              <a:rPr lang="en-GB" altLang="en-US" sz="2400" b="1"/>
              <a:t>delay 20000 </a:t>
            </a:r>
          </a:p>
        </p:txBody>
      </p:sp>
      <p:sp>
        <p:nvSpPr>
          <p:cNvPr id="542726" name="Line 6"/>
          <p:cNvSpPr>
            <a:spLocks noChangeShapeType="1"/>
          </p:cNvSpPr>
          <p:nvPr/>
        </p:nvSpPr>
        <p:spPr bwMode="auto">
          <a:xfrm flipH="1" flipV="1">
            <a:off x="1979613" y="1916113"/>
            <a:ext cx="288925" cy="217487"/>
          </a:xfrm>
          <a:prstGeom prst="line">
            <a:avLst/>
          </a:prstGeom>
          <a:noFill/>
          <a:ln w="31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27" name="Text Box 7"/>
          <p:cNvSpPr txBox="1">
            <a:spLocks noChangeArrowheads="1"/>
          </p:cNvSpPr>
          <p:nvPr/>
        </p:nvSpPr>
        <p:spPr bwMode="auto">
          <a:xfrm>
            <a:off x="5219700" y="2205038"/>
            <a:ext cx="3240088" cy="822325"/>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t>BW 100,000 Kbps</a:t>
            </a:r>
            <a:br>
              <a:rPr lang="en-GB" altLang="en-US" sz="2400" b="1"/>
            </a:br>
            <a:r>
              <a:rPr lang="en-GB" altLang="en-US" sz="2400" b="1"/>
              <a:t>delay 100 </a:t>
            </a:r>
          </a:p>
        </p:txBody>
      </p:sp>
      <p:sp>
        <p:nvSpPr>
          <p:cNvPr id="542728" name="Line 8"/>
          <p:cNvSpPr>
            <a:spLocks noChangeShapeType="1"/>
          </p:cNvSpPr>
          <p:nvPr/>
        </p:nvSpPr>
        <p:spPr bwMode="auto">
          <a:xfrm flipH="1" flipV="1">
            <a:off x="5291138" y="1987550"/>
            <a:ext cx="288925" cy="217488"/>
          </a:xfrm>
          <a:prstGeom prst="line">
            <a:avLst/>
          </a:prstGeom>
          <a:noFill/>
          <a:ln w="31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29" name="Text Box 9"/>
          <p:cNvSpPr txBox="1">
            <a:spLocks noChangeArrowheads="1"/>
          </p:cNvSpPr>
          <p:nvPr/>
        </p:nvSpPr>
        <p:spPr bwMode="auto">
          <a:xfrm>
            <a:off x="5364163" y="1196975"/>
            <a:ext cx="3529012" cy="457200"/>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t>Metric to this network? </a:t>
            </a: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31</a:t>
            </a:fld>
            <a:endParaRPr lang="en-US" altLang="en-US" dirty="0"/>
          </a:p>
        </p:txBody>
      </p:sp>
      <p:sp>
        <p:nvSpPr>
          <p:cNvPr id="4" name="TextBox 3"/>
          <p:cNvSpPr txBox="1"/>
          <p:nvPr/>
        </p:nvSpPr>
        <p:spPr>
          <a:xfrm>
            <a:off x="2286000" y="2987774"/>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19 Example step 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471341" y="9427"/>
            <a:ext cx="5486040" cy="914040"/>
          </a:xfrm>
        </p:spPr>
        <p:txBody>
          <a:bodyPr/>
          <a:lstStyle/>
          <a:p>
            <a:r>
              <a:rPr lang="en-GB" altLang="en-US" sz="3200" b="1" dirty="0">
                <a:solidFill>
                  <a:srgbClr val="000000"/>
                </a:solidFill>
                <a:sym typeface="Arial" panose="020B0604020202020204"/>
              </a:rPr>
              <a:t>Example step 3</a:t>
            </a:r>
          </a:p>
        </p:txBody>
      </p:sp>
      <p:sp>
        <p:nvSpPr>
          <p:cNvPr id="543747" name="Rectangle 3"/>
          <p:cNvSpPr>
            <a:spLocks noGrp="1" noChangeArrowheads="1"/>
          </p:cNvSpPr>
          <p:nvPr>
            <p:ph idx="1"/>
          </p:nvPr>
        </p:nvSpPr>
        <p:spPr>
          <a:xfrm>
            <a:off x="457200" y="3141663"/>
            <a:ext cx="8229600" cy="2989262"/>
          </a:xfrm>
        </p:spPr>
        <p:txBody>
          <a:bodyPr>
            <a:normAutofit/>
          </a:bodyPr>
          <a:lstStyle/>
          <a:p>
            <a:endParaRPr lang="en-GB" altLang="en-US" sz="1800" dirty="0"/>
          </a:p>
          <a:p>
            <a:r>
              <a:rPr lang="en-GB" altLang="en-US" sz="1800" dirty="0"/>
              <a:t>Bandwidth metric = 2,499,840</a:t>
            </a:r>
          </a:p>
          <a:p>
            <a:r>
              <a:rPr lang="en-GB" altLang="en-US" sz="1800" dirty="0"/>
              <a:t>Delay metric = 514560</a:t>
            </a:r>
          </a:p>
          <a:p>
            <a:r>
              <a:rPr lang="en-GB" altLang="en-US" sz="1800" dirty="0"/>
              <a:t>Bandwidth + delay = 3014400</a:t>
            </a:r>
          </a:p>
          <a:p>
            <a:r>
              <a:rPr lang="en-GB" altLang="en-US" sz="1800" dirty="0"/>
              <a:t>This is the metric calculated by the router on the left.</a:t>
            </a:r>
          </a:p>
        </p:txBody>
      </p:sp>
      <p:graphicFrame>
        <p:nvGraphicFramePr>
          <p:cNvPr id="543748" name="Object 4"/>
          <p:cNvGraphicFramePr>
            <a:graphicFrameLocks noChangeAspect="1"/>
          </p:cNvGraphicFramePr>
          <p:nvPr/>
        </p:nvGraphicFramePr>
        <p:xfrm>
          <a:off x="468313" y="1557338"/>
          <a:ext cx="8207375" cy="703262"/>
        </p:xfrm>
        <a:graphic>
          <a:graphicData uri="http://schemas.openxmlformats.org/presentationml/2006/ole">
            <mc:AlternateContent xmlns:mc="http://schemas.openxmlformats.org/markup-compatibility/2006">
              <mc:Choice xmlns:v="urn:schemas-microsoft-com:vml" Requires="v">
                <p:oleObj name="Bitmap Image" r:id="rId2" imgW="6667500" imgH="571500" progId="Paint.Picture">
                  <p:embed/>
                </p:oleObj>
              </mc:Choice>
              <mc:Fallback>
                <p:oleObj name="Bitmap Image" r:id="rId2" imgW="6667500" imgH="571500"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557338"/>
                        <a:ext cx="8207375" cy="703262"/>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749" name="Text Box 5"/>
          <p:cNvSpPr txBox="1">
            <a:spLocks noChangeArrowheads="1"/>
          </p:cNvSpPr>
          <p:nvPr/>
        </p:nvSpPr>
        <p:spPr bwMode="auto">
          <a:xfrm>
            <a:off x="1908175" y="2133600"/>
            <a:ext cx="2519363" cy="822325"/>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t>BW 1,024 Kbps</a:t>
            </a:r>
            <a:br>
              <a:rPr lang="en-GB" altLang="en-US" sz="2400" b="1"/>
            </a:br>
            <a:r>
              <a:rPr lang="en-GB" altLang="en-US" sz="2400" b="1"/>
              <a:t>delay 20000 </a:t>
            </a:r>
          </a:p>
        </p:txBody>
      </p:sp>
      <p:sp>
        <p:nvSpPr>
          <p:cNvPr id="543750" name="Line 6"/>
          <p:cNvSpPr>
            <a:spLocks noChangeShapeType="1"/>
          </p:cNvSpPr>
          <p:nvPr/>
        </p:nvSpPr>
        <p:spPr bwMode="auto">
          <a:xfrm flipH="1" flipV="1">
            <a:off x="1979613" y="1916113"/>
            <a:ext cx="288925" cy="217487"/>
          </a:xfrm>
          <a:prstGeom prst="line">
            <a:avLst/>
          </a:prstGeom>
          <a:noFill/>
          <a:ln w="31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751" name="Text Box 7"/>
          <p:cNvSpPr txBox="1">
            <a:spLocks noChangeArrowheads="1"/>
          </p:cNvSpPr>
          <p:nvPr/>
        </p:nvSpPr>
        <p:spPr bwMode="auto">
          <a:xfrm>
            <a:off x="5219700" y="2205038"/>
            <a:ext cx="3240088" cy="822325"/>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t>BW 100,000 Kbps</a:t>
            </a:r>
            <a:br>
              <a:rPr lang="en-GB" altLang="en-US" sz="2400" b="1"/>
            </a:br>
            <a:r>
              <a:rPr lang="en-GB" altLang="en-US" sz="2400" b="1"/>
              <a:t>delay 100 </a:t>
            </a:r>
          </a:p>
        </p:txBody>
      </p:sp>
      <p:sp>
        <p:nvSpPr>
          <p:cNvPr id="543752" name="Line 8"/>
          <p:cNvSpPr>
            <a:spLocks noChangeShapeType="1"/>
          </p:cNvSpPr>
          <p:nvPr/>
        </p:nvSpPr>
        <p:spPr bwMode="auto">
          <a:xfrm flipH="1" flipV="1">
            <a:off x="5291138" y="1987550"/>
            <a:ext cx="288925" cy="217488"/>
          </a:xfrm>
          <a:prstGeom prst="line">
            <a:avLst/>
          </a:prstGeom>
          <a:noFill/>
          <a:ln w="31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753" name="Text Box 9"/>
          <p:cNvSpPr txBox="1">
            <a:spLocks noChangeArrowheads="1"/>
          </p:cNvSpPr>
          <p:nvPr/>
        </p:nvSpPr>
        <p:spPr bwMode="auto">
          <a:xfrm>
            <a:off x="5364163" y="1196975"/>
            <a:ext cx="3529012" cy="457200"/>
          </a:xfrm>
          <a:prstGeom prst="rect">
            <a:avLst/>
          </a:prstGeom>
          <a:noFill/>
          <a:ln>
            <a:noFill/>
          </a:ln>
          <a:effectLst/>
          <a:extLst>
            <a:ext uri="{909E8E84-426E-40DD-AFC4-6F175D3DCCD1}">
              <a14:hiddenFill xmlns:a14="http://schemas.microsoft.com/office/drawing/2010/main">
                <a:solidFill>
                  <a:schemeClr val="accent2">
                    <a:alpha val="25000"/>
                  </a:schemeClr>
                </a:solidFill>
              </a14:hiddenFill>
            </a:ext>
            <a:ext uri="{91240B29-F687-4F45-9708-019B960494DF}">
              <a14:hiddenLine xmlns:a14="http://schemas.microsoft.com/office/drawing/2010/main" w="31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400" b="1"/>
              <a:t>Metric to this network? </a:t>
            </a: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32</a:t>
            </a:fld>
            <a:endParaRPr lang="en-US" altLang="en-US" dirty="0"/>
          </a:p>
        </p:txBody>
      </p:sp>
      <p:sp>
        <p:nvSpPr>
          <p:cNvPr id="4" name="TextBox 3"/>
          <p:cNvSpPr txBox="1"/>
          <p:nvPr/>
        </p:nvSpPr>
        <p:spPr>
          <a:xfrm>
            <a:off x="2141538" y="3027363"/>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a:t>
            </a:r>
            <a:r>
              <a:rPr lang="en-US" altLang="en-US" b="1" dirty="0">
                <a:latin typeface="Times New Roman" panose="02020603050405020304"/>
                <a:cs typeface="Times New Roman" panose="02020603050405020304"/>
              </a:rPr>
              <a:t>20</a:t>
            </a:r>
            <a:r>
              <a:rPr lang="en-US" altLang="en-US" sz="1400" b="1" dirty="0">
                <a:latin typeface="Times New Roman" panose="02020603050405020304"/>
                <a:cs typeface="Times New Roman" panose="02020603050405020304"/>
              </a:rPr>
              <a:t> Example step 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669304" y="28642"/>
            <a:ext cx="5486040" cy="914040"/>
          </a:xfrm>
        </p:spPr>
        <p:txBody>
          <a:bodyPr/>
          <a:lstStyle/>
          <a:p>
            <a:r>
              <a:rPr lang="en-GB" altLang="en-US" sz="3200" b="1" dirty="0">
                <a:solidFill>
                  <a:srgbClr val="000000"/>
                </a:solidFill>
                <a:sym typeface="Arial" panose="020B0604020202020204"/>
              </a:rPr>
              <a:t>Reliability and Load</a:t>
            </a:r>
          </a:p>
        </p:txBody>
      </p:sp>
      <p:sp>
        <p:nvSpPr>
          <p:cNvPr id="537603" name="Rectangle 3"/>
          <p:cNvSpPr>
            <a:spLocks noGrp="1" noChangeArrowheads="1"/>
          </p:cNvSpPr>
          <p:nvPr>
            <p:ph idx="1"/>
          </p:nvPr>
        </p:nvSpPr>
        <p:spPr/>
        <p:txBody>
          <a:bodyPr>
            <a:normAutofit/>
          </a:bodyPr>
          <a:lstStyle/>
          <a:p>
            <a:pPr>
              <a:lnSpc>
                <a:spcPct val="90000"/>
              </a:lnSpc>
            </a:pPr>
            <a:r>
              <a:rPr lang="en-GB" altLang="en-US" sz="1800" b="1" dirty="0">
                <a:latin typeface="Times New Roman" panose="02020603050405020304" pitchFamily="18" charset="0"/>
                <a:cs typeface="Times New Roman" panose="02020603050405020304" pitchFamily="18" charset="0"/>
              </a:rPr>
              <a:t>Reliability</a:t>
            </a:r>
            <a:r>
              <a:rPr lang="en-GB" altLang="en-US" sz="1800" dirty="0">
                <a:latin typeface="Times New Roman" panose="02020603050405020304" pitchFamily="18" charset="0"/>
                <a:cs typeface="Times New Roman" panose="02020603050405020304" pitchFamily="18" charset="0"/>
              </a:rPr>
              <a:t> is measured dynamically. It measures the frequency of errors and the probability that the link will fail.</a:t>
            </a:r>
          </a:p>
          <a:p>
            <a:pPr lvl="1">
              <a:lnSpc>
                <a:spcPct val="90000"/>
              </a:lnSpc>
            </a:pPr>
            <a:r>
              <a:rPr lang="en-GB" altLang="en-US" sz="1800" dirty="0">
                <a:latin typeface="Times New Roman" panose="02020603050405020304" pitchFamily="18" charset="0"/>
                <a:cs typeface="Times New Roman" panose="02020603050405020304" pitchFamily="18" charset="0"/>
              </a:rPr>
              <a:t>255 is totally reliable, 0 is totally unreliable. </a:t>
            </a:r>
          </a:p>
          <a:p>
            <a:pPr lvl="1">
              <a:lnSpc>
                <a:spcPct val="90000"/>
              </a:lnSpc>
            </a:pPr>
            <a:r>
              <a:rPr lang="en-GB" altLang="en-US" sz="1800" dirty="0">
                <a:latin typeface="Times New Roman" panose="02020603050405020304" pitchFamily="18" charset="0"/>
                <a:cs typeface="Times New Roman" panose="02020603050405020304" pitchFamily="18" charset="0"/>
              </a:rPr>
              <a:t>Not a default EIGRP metric.</a:t>
            </a:r>
          </a:p>
          <a:p>
            <a:pPr>
              <a:lnSpc>
                <a:spcPct val="90000"/>
              </a:lnSpc>
            </a:pPr>
            <a:r>
              <a:rPr lang="en-GB" altLang="en-US" sz="1800" b="1" dirty="0">
                <a:latin typeface="Times New Roman" panose="02020603050405020304" pitchFamily="18" charset="0"/>
                <a:cs typeface="Times New Roman" panose="02020603050405020304" pitchFamily="18" charset="0"/>
              </a:rPr>
              <a:t>Load</a:t>
            </a:r>
            <a:r>
              <a:rPr lang="en-GB" altLang="en-US" sz="1800" dirty="0">
                <a:latin typeface="Times New Roman" panose="02020603050405020304" pitchFamily="18" charset="0"/>
                <a:cs typeface="Times New Roman" panose="02020603050405020304" pitchFamily="18" charset="0"/>
              </a:rPr>
              <a:t> is measured dynamically. It shows the amount of traffic using the link. </a:t>
            </a:r>
          </a:p>
          <a:p>
            <a:pPr lvl="1">
              <a:lnSpc>
                <a:spcPct val="90000"/>
              </a:lnSpc>
            </a:pPr>
            <a:r>
              <a:rPr lang="en-GB" altLang="en-US" sz="1800" dirty="0">
                <a:latin typeface="Times New Roman" panose="02020603050405020304" pitchFamily="18" charset="0"/>
                <a:cs typeface="Times New Roman" panose="02020603050405020304" pitchFamily="18" charset="0"/>
              </a:rPr>
              <a:t>1/255 is minimal load. 255/255 is fully saturated.</a:t>
            </a:r>
          </a:p>
          <a:p>
            <a:pPr lvl="1">
              <a:lnSpc>
                <a:spcPct val="90000"/>
              </a:lnSpc>
            </a:pPr>
            <a:r>
              <a:rPr lang="en-GB" altLang="en-US" sz="1800" dirty="0">
                <a:latin typeface="Times New Roman" panose="02020603050405020304" pitchFamily="18" charset="0"/>
                <a:cs typeface="Times New Roman" panose="02020603050405020304" pitchFamily="18" charset="0"/>
              </a:rPr>
              <a:t>Both transmit and receive load are measured.</a:t>
            </a:r>
          </a:p>
          <a:p>
            <a:pPr lvl="1">
              <a:lnSpc>
                <a:spcPct val="90000"/>
              </a:lnSpc>
            </a:pPr>
            <a:r>
              <a:rPr lang="en-GB" altLang="en-US" sz="1800" dirty="0">
                <a:latin typeface="Times New Roman" panose="02020603050405020304" pitchFamily="18" charset="0"/>
                <a:cs typeface="Times New Roman" panose="02020603050405020304" pitchFamily="18" charset="0"/>
              </a:rPr>
              <a:t>Not a default EIGRP metric</a:t>
            </a:r>
          </a:p>
          <a:p>
            <a:pPr>
              <a:lnSpc>
                <a:spcPct val="90000"/>
              </a:lnSpc>
            </a:pPr>
            <a:endParaRPr lang="en-GB" altLang="en-US" sz="1800" dirty="0">
              <a:latin typeface="Times New Roman" panose="02020603050405020304" pitchFamily="18" charset="0"/>
              <a:cs typeface="Times New Roman" panose="02020603050405020304" pitchFamily="18" charset="0"/>
            </a:endParaRP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33</a:t>
            </a:fld>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457200" y="0"/>
            <a:ext cx="5486040" cy="914040"/>
          </a:xfrm>
        </p:spPr>
        <p:txBody>
          <a:bodyPr/>
          <a:lstStyle/>
          <a:p>
            <a:r>
              <a:rPr lang="en-GB" altLang="en-US" sz="3200" b="1" dirty="0">
                <a:solidFill>
                  <a:srgbClr val="000000"/>
                </a:solidFill>
                <a:sym typeface="Arial" panose="020B0604020202020204"/>
              </a:rPr>
              <a:t>Network layer protocols</a:t>
            </a:r>
          </a:p>
        </p:txBody>
      </p:sp>
      <p:sp>
        <p:nvSpPr>
          <p:cNvPr id="496643" name="Rectangle 3"/>
          <p:cNvSpPr>
            <a:spLocks noGrp="1" noChangeArrowheads="1"/>
          </p:cNvSpPr>
          <p:nvPr>
            <p:ph idx="1"/>
          </p:nvPr>
        </p:nvSpPr>
        <p:spPr>
          <a:xfrm>
            <a:off x="457200" y="1719263"/>
            <a:ext cx="8229600" cy="4589462"/>
          </a:xfrm>
        </p:spPr>
        <p:txBody>
          <a:bodyPr>
            <a:normAutofit/>
          </a:bodyPr>
          <a:lstStyle/>
          <a:p>
            <a:r>
              <a:rPr lang="en-GB" altLang="en-US" sz="1800" dirty="0">
                <a:latin typeface="Times New Roman" panose="02020603050405020304" pitchFamily="18" charset="0"/>
                <a:cs typeface="Times New Roman" panose="02020603050405020304" pitchFamily="18" charset="0"/>
              </a:rPr>
              <a:t>EIGRP can support more than one network layer protocol, e.g. IP, IPX, </a:t>
            </a:r>
            <a:r>
              <a:rPr lang="en-GB" altLang="en-US" sz="1800" dirty="0" err="1">
                <a:latin typeface="Times New Roman" panose="02020603050405020304" pitchFamily="18" charset="0"/>
                <a:cs typeface="Times New Roman" panose="02020603050405020304" pitchFamily="18" charset="0"/>
              </a:rPr>
              <a:t>Appletalk</a:t>
            </a:r>
            <a:r>
              <a:rPr lang="en-GB" altLang="en-US" sz="1800" dirty="0">
                <a:latin typeface="Times New Roman" panose="02020603050405020304" pitchFamily="18" charset="0"/>
                <a:cs typeface="Times New Roman" panose="02020603050405020304" pitchFamily="18" charset="0"/>
              </a:rPr>
              <a:t>.</a:t>
            </a:r>
          </a:p>
          <a:p>
            <a:r>
              <a:rPr lang="en-GB" altLang="en-US" sz="1800" dirty="0">
                <a:latin typeface="Times New Roman" panose="02020603050405020304" pitchFamily="18" charset="0"/>
                <a:cs typeface="Times New Roman" panose="02020603050405020304" pitchFamily="18" charset="0"/>
              </a:rPr>
              <a:t>It has protocol dependent modules to support the different network layer protocols.</a:t>
            </a:r>
          </a:p>
          <a:p>
            <a:r>
              <a:rPr lang="en-GB" altLang="en-US" sz="1800" dirty="0">
                <a:latin typeface="Times New Roman" panose="02020603050405020304" pitchFamily="18" charset="0"/>
                <a:cs typeface="Times New Roman" panose="02020603050405020304" pitchFamily="18" charset="0"/>
              </a:rPr>
              <a:t>It keeps separate routing tables, </a:t>
            </a:r>
            <a:r>
              <a:rPr lang="en-GB" altLang="en-US" sz="1800" dirty="0" err="1">
                <a:latin typeface="Times New Roman" panose="02020603050405020304" pitchFamily="18" charset="0"/>
                <a:cs typeface="Times New Roman" panose="02020603050405020304" pitchFamily="18" charset="0"/>
              </a:rPr>
              <a:t>neighbor</a:t>
            </a:r>
            <a:r>
              <a:rPr lang="en-GB" altLang="en-US" sz="1800" dirty="0">
                <a:latin typeface="Times New Roman" panose="02020603050405020304" pitchFamily="18" charset="0"/>
                <a:cs typeface="Times New Roman" panose="02020603050405020304" pitchFamily="18" charset="0"/>
              </a:rPr>
              <a:t> tables and topology tables for the different network layer protocols.</a:t>
            </a:r>
          </a:p>
          <a:p>
            <a:r>
              <a:rPr lang="en-GB" altLang="en-US" sz="1800" dirty="0">
                <a:latin typeface="Times New Roman" panose="02020603050405020304" pitchFamily="18" charset="0"/>
                <a:cs typeface="Times New Roman" panose="02020603050405020304" pitchFamily="18" charset="0"/>
              </a:rPr>
              <a:t>The main EIGRP software is independent of the network layer protocol.</a:t>
            </a: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669304" y="0"/>
            <a:ext cx="5486040" cy="914040"/>
          </a:xfrm>
        </p:spPr>
        <p:txBody>
          <a:bodyPr/>
          <a:lstStyle/>
          <a:p>
            <a:r>
              <a:rPr lang="en-GB" altLang="en-US" sz="3200" b="1" dirty="0">
                <a:solidFill>
                  <a:srgbClr val="000000"/>
                </a:solidFill>
                <a:sym typeface="Arial" panose="020B0604020202020204"/>
              </a:rPr>
              <a:t>Reliable Transport Protocol</a:t>
            </a:r>
          </a:p>
        </p:txBody>
      </p:sp>
      <p:sp>
        <p:nvSpPr>
          <p:cNvPr id="497667" name="Rectangle 3"/>
          <p:cNvSpPr>
            <a:spLocks noGrp="1" noChangeArrowheads="1"/>
          </p:cNvSpPr>
          <p:nvPr>
            <p:ph idx="1"/>
          </p:nvPr>
        </p:nvSpPr>
        <p:spPr/>
        <p:txBody>
          <a:bodyPr>
            <a:normAutofit/>
          </a:bodyPr>
          <a:lstStyle/>
          <a:p>
            <a:r>
              <a:rPr lang="en-GB" altLang="en-US" sz="1800" dirty="0">
                <a:latin typeface="Times New Roman" panose="02020603050405020304" pitchFamily="18" charset="0"/>
                <a:cs typeface="Times New Roman" panose="02020603050405020304" pitchFamily="18" charset="0"/>
              </a:rPr>
              <a:t>RTP is used instead of TCP and UDP.</a:t>
            </a:r>
          </a:p>
          <a:p>
            <a:r>
              <a:rPr lang="en-GB" altLang="en-US" sz="1800" dirty="0">
                <a:latin typeface="Times New Roman" panose="02020603050405020304" pitchFamily="18" charset="0"/>
                <a:cs typeface="Times New Roman" panose="02020603050405020304" pitchFamily="18" charset="0"/>
              </a:rPr>
              <a:t>It can provide reliability like TCP by means of acknowledgements.</a:t>
            </a:r>
          </a:p>
          <a:p>
            <a:r>
              <a:rPr lang="en-GB" altLang="en-US" sz="1800" dirty="0">
                <a:latin typeface="Times New Roman" panose="02020603050405020304" pitchFamily="18" charset="0"/>
                <a:cs typeface="Times New Roman" panose="02020603050405020304" pitchFamily="18" charset="0"/>
              </a:rPr>
              <a:t>It can send some packets unreliably like UDP.</a:t>
            </a:r>
          </a:p>
          <a:p>
            <a:r>
              <a:rPr lang="en-GB" altLang="en-US" sz="1800" dirty="0">
                <a:latin typeface="Times New Roman" panose="02020603050405020304" pitchFamily="18" charset="0"/>
                <a:cs typeface="Times New Roman" panose="02020603050405020304" pitchFamily="18" charset="0"/>
              </a:rPr>
              <a:t>TCP and UDP are not used because that would tie EIGRP to the TCP/IP suite, and it was designed to be independent.</a:t>
            </a:r>
          </a:p>
        </p:txBody>
      </p:sp>
      <p:sp>
        <p:nvSpPr>
          <p:cNvPr id="3"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09" y="-29137"/>
            <a:ext cx="5486040" cy="914040"/>
          </a:xfrm>
        </p:spPr>
        <p:txBody>
          <a:bodyPr/>
          <a:lstStyle/>
          <a:p>
            <a:r>
              <a:rPr lang="en-US" sz="3200" b="1" dirty="0">
                <a:solidFill>
                  <a:srgbClr val="000000"/>
                </a:solidFill>
                <a:sym typeface="Arial" panose="020B0604020202020204"/>
              </a:rPr>
              <a:t>EIGRP Packet Types</a:t>
            </a:r>
          </a:p>
        </p:txBody>
      </p:sp>
      <p:sp>
        <p:nvSpPr>
          <p:cNvPr id="3" name="Content Placeholder 2"/>
          <p:cNvSpPr>
            <a:spLocks noGrp="1"/>
          </p:cNvSpPr>
          <p:nvPr>
            <p:ph idx="1"/>
          </p:nvPr>
        </p:nvSpPr>
        <p:spPr>
          <a:xfrm>
            <a:off x="330694" y="1354876"/>
            <a:ext cx="8229240" cy="3977280"/>
          </a:xfrm>
        </p:spPr>
        <p:txBody>
          <a:bodyPr>
            <a:normAutofit/>
          </a:bodyPr>
          <a:lstStyle/>
          <a:p>
            <a:r>
              <a:rPr lang="en-US" sz="1800" b="1" dirty="0">
                <a:latin typeface="Times New Roman" panose="02020603050405020304" pitchFamily="18" charset="0"/>
                <a:cs typeface="Times New Roman" panose="02020603050405020304" pitchFamily="18" charset="0"/>
              </a:rPr>
              <a:t>Hello packets </a:t>
            </a:r>
            <a:r>
              <a:rPr lang="en-US" sz="1800" dirty="0">
                <a:latin typeface="Times New Roman" panose="02020603050405020304" pitchFamily="18" charset="0"/>
                <a:cs typeface="Times New Roman" panose="02020603050405020304" pitchFamily="18" charset="0"/>
              </a:rPr>
              <a:t>- Used for neighbor discovery and to maintain neighbor adjacencies.</a:t>
            </a:r>
          </a:p>
          <a:p>
            <a:pPr lvl="1"/>
            <a:r>
              <a:rPr lang="en-US" sz="1800" dirty="0">
                <a:latin typeface="Times New Roman" panose="02020603050405020304" pitchFamily="18" charset="0"/>
                <a:cs typeface="Times New Roman" panose="02020603050405020304" pitchFamily="18" charset="0"/>
              </a:rPr>
              <a:t>Sent with unreliable delivery</a:t>
            </a:r>
          </a:p>
          <a:p>
            <a:pPr lvl="1"/>
            <a:r>
              <a:rPr lang="en-US" sz="1800" dirty="0">
                <a:latin typeface="Times New Roman" panose="02020603050405020304" pitchFamily="18" charset="0"/>
                <a:cs typeface="Times New Roman" panose="02020603050405020304" pitchFamily="18" charset="0"/>
              </a:rPr>
              <a:t>Multicast</a:t>
            </a:r>
          </a:p>
          <a:p>
            <a:pPr lvl="1"/>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Holdtime</a:t>
            </a:r>
            <a:r>
              <a:rPr lang="en-US" sz="1800" dirty="0">
                <a:latin typeface="Times New Roman" panose="02020603050405020304" pitchFamily="18" charset="0"/>
                <a:cs typeface="Times New Roman" panose="02020603050405020304" pitchFamily="18" charset="0"/>
              </a:rPr>
              <a:t>=3</a:t>
            </a:r>
            <a:r>
              <a:rPr lang="ar-SA"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helloInterval</a:t>
            </a:r>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srcRect l="12983" t="22223" r="43157" b="41520"/>
          <a:stretch>
            <a:fillRect/>
          </a:stretch>
        </p:blipFill>
        <p:spPr>
          <a:xfrm>
            <a:off x="4549408" y="2032086"/>
            <a:ext cx="4010526" cy="2486526"/>
          </a:xfrm>
          <a:prstGeom prst="rect">
            <a:avLst/>
          </a:prstGeom>
        </p:spPr>
      </p:pic>
      <p:pic>
        <p:nvPicPr>
          <p:cNvPr id="9" name="Picture 8"/>
          <p:cNvPicPr>
            <a:picLocks noChangeAspect="1"/>
          </p:cNvPicPr>
          <p:nvPr/>
        </p:nvPicPr>
        <p:blipFill rotWithShape="1">
          <a:blip r:embed="rId3"/>
          <a:srcRect l="4912" t="59883" r="35614" b="27251"/>
          <a:stretch>
            <a:fillRect/>
          </a:stretch>
        </p:blipFill>
        <p:spPr>
          <a:xfrm>
            <a:off x="449177" y="5122315"/>
            <a:ext cx="7940679" cy="1149099"/>
          </a:xfrm>
          <a:prstGeom prst="rect">
            <a:avLst/>
          </a:prstGeom>
        </p:spPr>
      </p:pic>
      <p:sp>
        <p:nvSpPr>
          <p:cNvPr id="6"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36</a:t>
            </a:fld>
            <a:endParaRPr lang="en-US" altLang="en-US" dirty="0"/>
          </a:p>
        </p:txBody>
      </p:sp>
      <p:sp>
        <p:nvSpPr>
          <p:cNvPr id="8" name="TextBox 7"/>
          <p:cNvSpPr txBox="1"/>
          <p:nvPr/>
        </p:nvSpPr>
        <p:spPr>
          <a:xfrm>
            <a:off x="3990491" y="4666575"/>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a:t>
            </a:r>
            <a:r>
              <a:rPr lang="en-US" altLang="en-US" b="1" dirty="0">
                <a:latin typeface="Times New Roman" panose="02020603050405020304"/>
                <a:cs typeface="Times New Roman" panose="02020603050405020304"/>
              </a:rPr>
              <a:t>21</a:t>
            </a:r>
            <a:r>
              <a:rPr lang="en-US" altLang="en-US" sz="1400" b="1" dirty="0">
                <a:latin typeface="Times New Roman" panose="02020603050405020304"/>
                <a:cs typeface="Times New Roman" panose="02020603050405020304"/>
              </a:rPr>
              <a:t> EIGRP Packet Types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24" y="28642"/>
            <a:ext cx="5486040" cy="914040"/>
          </a:xfrm>
        </p:spPr>
        <p:txBody>
          <a:bodyPr/>
          <a:lstStyle/>
          <a:p>
            <a:r>
              <a:rPr lang="en-US" sz="3200" b="1" dirty="0">
                <a:solidFill>
                  <a:srgbClr val="000000"/>
                </a:solidFill>
                <a:sym typeface="Arial" panose="020B0604020202020204"/>
              </a:rPr>
              <a:t>EIGRP Packet Types</a:t>
            </a:r>
          </a:p>
        </p:txBody>
      </p:sp>
      <p:sp>
        <p:nvSpPr>
          <p:cNvPr id="3" name="Content Placeholder 2"/>
          <p:cNvSpPr>
            <a:spLocks noGrp="1"/>
          </p:cNvSpPr>
          <p:nvPr>
            <p:ph idx="1"/>
          </p:nvPr>
        </p:nvSpPr>
        <p:spPr/>
        <p:txBody>
          <a:bodyPr/>
          <a:lstStyle/>
          <a:p>
            <a:r>
              <a:rPr lang="en-US" b="1" dirty="0"/>
              <a:t>Update packets </a:t>
            </a:r>
            <a:r>
              <a:rPr lang="en-US" dirty="0"/>
              <a:t>- Propagates routing information to EIGRP neighbors. (</a:t>
            </a:r>
            <a:r>
              <a:rPr lang="en-US" i="1" dirty="0"/>
              <a:t>partial update, bounded update)</a:t>
            </a:r>
            <a:endParaRPr lang="en-US" dirty="0"/>
          </a:p>
          <a:p>
            <a:pPr lvl="1"/>
            <a:r>
              <a:rPr lang="en-US" dirty="0"/>
              <a:t>Sent with reliable delivery</a:t>
            </a:r>
          </a:p>
          <a:p>
            <a:pPr lvl="1"/>
            <a:r>
              <a:rPr lang="en-US" dirty="0"/>
              <a:t>Unicast or multicast</a:t>
            </a:r>
          </a:p>
          <a:p>
            <a:r>
              <a:rPr lang="en-US" b="1" dirty="0"/>
              <a:t>Acknowledgment packets</a:t>
            </a:r>
          </a:p>
          <a:p>
            <a:pPr lvl="1"/>
            <a:r>
              <a:rPr lang="en-US" dirty="0"/>
              <a:t>Sent with unreliable delivery</a:t>
            </a:r>
          </a:p>
          <a:p>
            <a:pPr lvl="1"/>
            <a:r>
              <a:rPr lang="en-US" dirty="0"/>
              <a:t>Unicast</a:t>
            </a:r>
          </a:p>
          <a:p>
            <a:endParaRPr lang="en-US" dirty="0"/>
          </a:p>
        </p:txBody>
      </p:sp>
      <p:pic>
        <p:nvPicPr>
          <p:cNvPr id="4" name="Picture 3"/>
          <p:cNvPicPr>
            <a:picLocks noChangeAspect="1"/>
          </p:cNvPicPr>
          <p:nvPr/>
        </p:nvPicPr>
        <p:blipFill rotWithShape="1">
          <a:blip r:embed="rId2"/>
          <a:srcRect l="8947" t="27849" r="40176" b="30168"/>
          <a:stretch>
            <a:fillRect/>
          </a:stretch>
        </p:blipFill>
        <p:spPr>
          <a:xfrm>
            <a:off x="4210643" y="2822558"/>
            <a:ext cx="4652212" cy="2759242"/>
          </a:xfrm>
          <a:prstGeom prst="rect">
            <a:avLst/>
          </a:prstGeom>
        </p:spPr>
      </p:pic>
      <p:sp>
        <p:nvSpPr>
          <p:cNvPr id="7"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37</a:t>
            </a:fld>
            <a:endParaRPr lang="en-US" altLang="en-US" dirty="0"/>
          </a:p>
        </p:txBody>
      </p:sp>
      <p:sp>
        <p:nvSpPr>
          <p:cNvPr id="8" name="TextBox 7"/>
          <p:cNvSpPr txBox="1"/>
          <p:nvPr/>
        </p:nvSpPr>
        <p:spPr>
          <a:xfrm>
            <a:off x="4114440" y="6243638"/>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22 EIGRP Packet Types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82" y="-13614"/>
            <a:ext cx="5486040" cy="914040"/>
          </a:xfrm>
        </p:spPr>
        <p:txBody>
          <a:bodyPr/>
          <a:lstStyle/>
          <a:p>
            <a:r>
              <a:rPr lang="en-US" sz="3200" b="1" dirty="0">
                <a:solidFill>
                  <a:srgbClr val="000000"/>
                </a:solidFill>
                <a:sym typeface="Arial" panose="020B0604020202020204"/>
              </a:rPr>
              <a:t>EIGRP Packet Types</a:t>
            </a:r>
          </a:p>
        </p:txBody>
      </p:sp>
      <p:sp>
        <p:nvSpPr>
          <p:cNvPr id="3" name="Content Placeholder 2"/>
          <p:cNvSpPr>
            <a:spLocks noGrp="1"/>
          </p:cNvSpPr>
          <p:nvPr>
            <p:ph idx="1"/>
          </p:nvPr>
        </p:nvSpPr>
        <p:spPr>
          <a:xfrm>
            <a:off x="457200" y="1623374"/>
            <a:ext cx="8229240" cy="3977280"/>
          </a:xfrm>
        </p:spPr>
        <p:txBody>
          <a:bodyPr/>
          <a:lstStyle/>
          <a:p>
            <a:r>
              <a:rPr lang="en-US" b="1" dirty="0"/>
              <a:t>Query packets </a:t>
            </a:r>
            <a:r>
              <a:rPr lang="en-US" dirty="0"/>
              <a:t>-</a:t>
            </a:r>
          </a:p>
          <a:p>
            <a:pPr lvl="1"/>
            <a:r>
              <a:rPr lang="en-US" dirty="0"/>
              <a:t>Sent with reliable delivery</a:t>
            </a:r>
          </a:p>
          <a:p>
            <a:pPr lvl="1"/>
            <a:r>
              <a:rPr lang="en-US" dirty="0"/>
              <a:t>Unicast or multicast</a:t>
            </a:r>
          </a:p>
          <a:p>
            <a:r>
              <a:rPr lang="en-US" b="1" dirty="0"/>
              <a:t>Reply packets </a:t>
            </a:r>
            <a:r>
              <a:rPr lang="en-US" dirty="0"/>
              <a:t>- Sent in response to an EIGRP query.</a:t>
            </a:r>
          </a:p>
          <a:p>
            <a:pPr lvl="1"/>
            <a:r>
              <a:rPr lang="en-US" dirty="0"/>
              <a:t>Sent with reliable delivery</a:t>
            </a:r>
          </a:p>
          <a:p>
            <a:pPr lvl="1"/>
            <a:r>
              <a:rPr lang="en-US" dirty="0"/>
              <a:t>Unicast</a:t>
            </a:r>
          </a:p>
          <a:p>
            <a:endParaRPr lang="en-US" dirty="0"/>
          </a:p>
        </p:txBody>
      </p:sp>
      <p:pic>
        <p:nvPicPr>
          <p:cNvPr id="5" name="Picture 4"/>
          <p:cNvPicPr>
            <a:picLocks noChangeAspect="1"/>
          </p:cNvPicPr>
          <p:nvPr/>
        </p:nvPicPr>
        <p:blipFill rotWithShape="1">
          <a:blip r:embed="rId2"/>
          <a:srcRect l="9123" t="28825" r="40702" b="30901"/>
          <a:stretch>
            <a:fillRect/>
          </a:stretch>
        </p:blipFill>
        <p:spPr>
          <a:xfrm>
            <a:off x="4098396" y="3429000"/>
            <a:ext cx="4588044" cy="2646948"/>
          </a:xfrm>
          <a:prstGeom prst="rect">
            <a:avLst/>
          </a:prstGeom>
        </p:spPr>
      </p:pic>
      <p:sp>
        <p:nvSpPr>
          <p:cNvPr id="7"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38</a:t>
            </a:fld>
            <a:endParaRPr lang="en-US" altLang="en-US" dirty="0"/>
          </a:p>
        </p:txBody>
      </p:sp>
      <p:sp>
        <p:nvSpPr>
          <p:cNvPr id="8" name="TextBox 7"/>
          <p:cNvSpPr txBox="1"/>
          <p:nvPr/>
        </p:nvSpPr>
        <p:spPr>
          <a:xfrm>
            <a:off x="4114440" y="6075948"/>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23 EIGRP Packet Types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51" y="0"/>
            <a:ext cx="5486040" cy="914040"/>
          </a:xfrm>
        </p:spPr>
        <p:txBody>
          <a:bodyPr/>
          <a:lstStyle/>
          <a:p>
            <a:r>
              <a:rPr lang="en-US" sz="3200" b="1" dirty="0">
                <a:solidFill>
                  <a:srgbClr val="000000"/>
                </a:solidFill>
                <a:sym typeface="Arial" panose="020B0604020202020204"/>
              </a:rPr>
              <a:t>EIGRP Packet Types</a:t>
            </a:r>
          </a:p>
        </p:txBody>
      </p:sp>
      <p:pic>
        <p:nvPicPr>
          <p:cNvPr id="6" name="Content Placeholder 5"/>
          <p:cNvPicPr>
            <a:picLocks noGrp="1" noChangeAspect="1"/>
          </p:cNvPicPr>
          <p:nvPr>
            <p:ph idx="1"/>
          </p:nvPr>
        </p:nvPicPr>
        <p:blipFill rotWithShape="1">
          <a:blip r:embed="rId2"/>
          <a:srcRect l="5088" t="28337" r="36140" b="53356"/>
          <a:stretch>
            <a:fillRect/>
          </a:stretch>
        </p:blipFill>
        <p:spPr>
          <a:xfrm>
            <a:off x="897184" y="2465473"/>
            <a:ext cx="7331025" cy="1641305"/>
          </a:xfrm>
          <a:prstGeom prst="rect">
            <a:avLst/>
          </a:prstGeom>
        </p:spPr>
      </p:pic>
      <p:sp>
        <p:nvSpPr>
          <p:cNvPr id="5"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39</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Text Box 2"/>
          <p:cNvSpPr txBox="1">
            <a:spLocks noChangeArrowheads="1"/>
          </p:cNvSpPr>
          <p:nvPr/>
        </p:nvSpPr>
        <p:spPr bwMode="auto">
          <a:xfrm>
            <a:off x="660662" y="175329"/>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ts val="3000"/>
            </a:pPr>
            <a:r>
              <a:rPr lang="en-US" altLang="en-US" sz="3200" b="1" dirty="0">
                <a:latin typeface="Times New Roman" panose="02020603050405020304"/>
                <a:cs typeface="Times New Roman" panose="02020603050405020304"/>
              </a:rPr>
              <a:t>Autonomous systems</a:t>
            </a:r>
          </a:p>
        </p:txBody>
      </p:sp>
      <p:pic>
        <p:nvPicPr>
          <p:cNvPr id="48026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9538"/>
            <a:ext cx="748665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86000" y="5863530"/>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2 Autonomous systems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Border Gateway Protocol (BGP) is an interdomain routing protocol using path vector routing. It first appeared in 1989 and has gone through four versions. </a:t>
            </a:r>
          </a:p>
          <a:p>
            <a:r>
              <a:rPr lang="en-US" dirty="0"/>
              <a:t>BGP supports classless addressing and CIDR.</a:t>
            </a:r>
          </a:p>
          <a:p>
            <a:r>
              <a:rPr lang="en-US" dirty="0"/>
              <a:t>BGP uses the services of TCP on port 179.</a:t>
            </a:r>
          </a:p>
          <a:p>
            <a:endParaRPr lang="en-IN" dirty="0"/>
          </a:p>
        </p:txBody>
      </p:sp>
      <p:sp>
        <p:nvSpPr>
          <p:cNvPr id="527362" name="Text Box 2"/>
          <p:cNvSpPr txBox="1">
            <a:spLocks noChangeArrowheads="1"/>
          </p:cNvSpPr>
          <p:nvPr/>
        </p:nvSpPr>
        <p:spPr bwMode="auto">
          <a:xfrm>
            <a:off x="662282" y="118769"/>
            <a:ext cx="6024465"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a:cs typeface="Times New Roman" panose="02020603050405020304"/>
              </a:rPr>
              <a:t>Introduction to BGP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Text Box 2"/>
          <p:cNvSpPr txBox="1">
            <a:spLocks noChangeArrowheads="1"/>
          </p:cNvSpPr>
          <p:nvPr/>
        </p:nvSpPr>
        <p:spPr bwMode="auto">
          <a:xfrm>
            <a:off x="152072" y="90487"/>
            <a:ext cx="643255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1" dirty="0">
                <a:latin typeface="Times New Roman" panose="02020603050405020304"/>
                <a:cs typeface="Times New Roman" panose="02020603050405020304"/>
              </a:rPr>
              <a:t>Internal and external BGP sessions</a:t>
            </a:r>
          </a:p>
        </p:txBody>
      </p:sp>
      <p:pic>
        <p:nvPicPr>
          <p:cNvPr id="53044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 y="1854200"/>
            <a:ext cx="8291513" cy="31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5863530"/>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24 Internal and external BGP sessions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Text Box 2"/>
          <p:cNvSpPr txBox="1">
            <a:spLocks noChangeArrowheads="1"/>
          </p:cNvSpPr>
          <p:nvPr/>
        </p:nvSpPr>
        <p:spPr bwMode="auto">
          <a:xfrm>
            <a:off x="990600" y="178862"/>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a:cs typeface="Times New Roman" panose="02020603050405020304"/>
              </a:rPr>
              <a:t>Types of BGP messages</a:t>
            </a:r>
          </a:p>
        </p:txBody>
      </p:sp>
      <p:pic>
        <p:nvPicPr>
          <p:cNvPr id="53146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2212975"/>
            <a:ext cx="8809037"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5863530"/>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a:t>
            </a:r>
            <a:r>
              <a:rPr lang="en-US" altLang="en-US" b="1" dirty="0">
                <a:latin typeface="Times New Roman" panose="02020603050405020304"/>
                <a:cs typeface="Times New Roman" panose="02020603050405020304"/>
              </a:rPr>
              <a:t>25</a:t>
            </a:r>
            <a:r>
              <a:rPr lang="en-US" altLang="en-US" sz="1400" b="1" dirty="0">
                <a:latin typeface="Times New Roman" panose="02020603050405020304"/>
                <a:cs typeface="Times New Roman" panose="02020603050405020304"/>
              </a:rPr>
              <a:t> Types of BGP messages</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Text Box 2"/>
          <p:cNvSpPr txBox="1">
            <a:spLocks noChangeArrowheads="1"/>
          </p:cNvSpPr>
          <p:nvPr/>
        </p:nvSpPr>
        <p:spPr bwMode="auto">
          <a:xfrm>
            <a:off x="990600" y="99915"/>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a:cs typeface="Times New Roman" panose="02020603050405020304"/>
              </a:rPr>
              <a:t>BGP packet header</a:t>
            </a:r>
          </a:p>
        </p:txBody>
      </p:sp>
      <p:pic>
        <p:nvPicPr>
          <p:cNvPr id="53249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595438"/>
            <a:ext cx="8062912" cy="343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5863530"/>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26 BGP packet header</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Text Box 2"/>
          <p:cNvSpPr txBox="1">
            <a:spLocks noChangeArrowheads="1"/>
          </p:cNvSpPr>
          <p:nvPr/>
        </p:nvSpPr>
        <p:spPr bwMode="auto">
          <a:xfrm>
            <a:off x="990600" y="9048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a:cs typeface="Times New Roman" panose="02020603050405020304"/>
              </a:rPr>
              <a:t>Open message</a:t>
            </a:r>
          </a:p>
        </p:txBody>
      </p:sp>
      <p:pic>
        <p:nvPicPr>
          <p:cNvPr id="53351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524000"/>
            <a:ext cx="8062912"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5863530"/>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27 Open message</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ext Box 2"/>
          <p:cNvSpPr txBox="1">
            <a:spLocks noChangeArrowheads="1"/>
          </p:cNvSpPr>
          <p:nvPr/>
        </p:nvSpPr>
        <p:spPr bwMode="auto">
          <a:xfrm>
            <a:off x="990600" y="9048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Times New Roman" panose="02020603050405020304"/>
                <a:cs typeface="Times New Roman" panose="02020603050405020304"/>
              </a:rPr>
              <a:t>Update message</a:t>
            </a:r>
          </a:p>
        </p:txBody>
      </p:sp>
      <p:pic>
        <p:nvPicPr>
          <p:cNvPr id="53453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8" y="941388"/>
            <a:ext cx="6819900" cy="523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6318349"/>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28 Update message</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49CE935-A8F0-7174-056E-134ED022EB3E}"/>
              </a:ext>
            </a:extLst>
          </p:cNvPr>
          <p:cNvSpPr txBox="1">
            <a:spLocks noChangeArrowheads="1"/>
          </p:cNvSpPr>
          <p:nvPr/>
        </p:nvSpPr>
        <p:spPr bwMode="auto">
          <a:xfrm>
            <a:off x="563217" y="140184"/>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dirty="0">
                <a:latin typeface="Times New Roman" panose="02020603050405020304"/>
                <a:cs typeface="Times New Roman" panose="02020603050405020304"/>
              </a:rPr>
              <a:t>Practice Questions</a:t>
            </a:r>
          </a:p>
        </p:txBody>
      </p:sp>
      <p:sp>
        <p:nvSpPr>
          <p:cNvPr id="4" name="TextBox 3">
            <a:extLst>
              <a:ext uri="{FF2B5EF4-FFF2-40B4-BE49-F238E27FC236}">
                <a16:creationId xmlns:a16="http://schemas.microsoft.com/office/drawing/2014/main" id="{5D804A69-8879-05AD-9D5C-661EB9940D61}"/>
              </a:ext>
            </a:extLst>
          </p:cNvPr>
          <p:cNvSpPr txBox="1"/>
          <p:nvPr/>
        </p:nvSpPr>
        <p:spPr>
          <a:xfrm>
            <a:off x="725556" y="925972"/>
            <a:ext cx="7295322" cy="5632311"/>
          </a:xfrm>
          <a:prstGeom prst="rect">
            <a:avLst/>
          </a:prstGeom>
          <a:noFill/>
        </p:spPr>
        <p:txBody>
          <a:bodyPr wrap="square">
            <a:spAutoFit/>
          </a:bodyPr>
          <a:lstStyle/>
          <a:p>
            <a:pPr marL="342900" indent="-342900">
              <a:buFont typeface="+mj-lt"/>
              <a:buAutoNum type="arabicPeriod"/>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Alternate and adaptive routing algorithm belongs to ……….</a:t>
            </a:r>
          </a:p>
          <a:p>
            <a:pPr marL="715963" indent="-358775">
              <a:buFont typeface="+mj-lt"/>
              <a:buAutoNum type="alphaLcParenR"/>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static routing</a:t>
            </a:r>
          </a:p>
          <a:p>
            <a:pPr marL="715963" indent="-358775">
              <a:buFont typeface="+mj-lt"/>
              <a:buAutoNum type="alphaLcParenR"/>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permanent routing</a:t>
            </a:r>
          </a:p>
          <a:p>
            <a:pPr marL="715963" indent="-358775">
              <a:buFont typeface="+mj-lt"/>
              <a:buAutoNum type="alphaLcParenR"/>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standard routing</a:t>
            </a:r>
          </a:p>
          <a:p>
            <a:pPr marL="715963" indent="-358775">
              <a:buFont typeface="+mj-lt"/>
              <a:buAutoNum type="alphaLcParenR"/>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dynamic routing</a:t>
            </a:r>
          </a:p>
          <a:p>
            <a:pPr marL="342900" indent="-342900">
              <a:buFont typeface="+mj-lt"/>
              <a:buAutoNum type="arabicPeriod" startAt="2"/>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protocol is a popular example of a link-state routing protocol.</a:t>
            </a:r>
          </a:p>
          <a:p>
            <a:pPr marL="715963" indent="-358775">
              <a:buFont typeface="+mj-lt"/>
              <a:buAutoNum type="alphaLcParenR"/>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SPF</a:t>
            </a:r>
          </a:p>
          <a:p>
            <a:pPr marL="715963" indent="-358775">
              <a:buFont typeface="+mj-lt"/>
              <a:buAutoNum type="alphaLcParenR"/>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BGP</a:t>
            </a:r>
            <a:endParaRPr lang="en-US" sz="1800" dirty="0">
              <a:solidFill>
                <a:srgbClr val="3A3A3A"/>
              </a:solidFill>
              <a:highlight>
                <a:srgbClr val="FFFFFF"/>
              </a:highlight>
              <a:latin typeface="Times New Roman" panose="02020603050405020304" pitchFamily="18" charset="0"/>
              <a:cs typeface="Times New Roman" panose="02020603050405020304" pitchFamily="18" charset="0"/>
            </a:endParaRPr>
          </a:p>
          <a:p>
            <a:pPr marL="715963" indent="-358775">
              <a:buFont typeface="+mj-lt"/>
              <a:buAutoNum type="alphaLcParenR"/>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RIP</a:t>
            </a:r>
            <a:endParaRPr lang="en-US" sz="1800" dirty="0">
              <a:solidFill>
                <a:srgbClr val="3A3A3A"/>
              </a:solidFill>
              <a:highlight>
                <a:srgbClr val="FFFFFF"/>
              </a:highlight>
              <a:latin typeface="Times New Roman" panose="02020603050405020304" pitchFamily="18" charset="0"/>
              <a:cs typeface="Times New Roman" panose="02020603050405020304" pitchFamily="18" charset="0"/>
            </a:endParaRPr>
          </a:p>
          <a:p>
            <a:pPr marL="715963" indent="-358775">
              <a:buFont typeface="+mj-lt"/>
              <a:buAutoNum type="alphaLcParenR"/>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OSPF</a:t>
            </a:r>
          </a:p>
          <a:p>
            <a:pPr marL="342900" indent="-342900">
              <a:buFont typeface="+mj-lt"/>
              <a:buAutoNum type="arabicPeriod" startAt="3"/>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EIGRP metric is ________</a:t>
            </a:r>
            <a:br>
              <a:rPr lang="en-US" sz="1800" dirty="0">
                <a:latin typeface="Times New Roman" panose="02020603050405020304" pitchFamily="18" charset="0"/>
                <a:cs typeface="Times New Roman" panose="02020603050405020304" pitchFamily="18" charset="0"/>
              </a:rPr>
            </a:b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a) K-values</a:t>
            </a:r>
            <a:br>
              <a:rPr lang="en-US" sz="1800" dirty="0">
                <a:latin typeface="Times New Roman" panose="02020603050405020304" pitchFamily="18" charset="0"/>
                <a:cs typeface="Times New Roman" panose="02020603050405020304" pitchFamily="18" charset="0"/>
              </a:rPr>
            </a:b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b) Bandwidth only</a:t>
            </a:r>
            <a:br>
              <a:rPr lang="en-US" sz="1800" dirty="0">
                <a:latin typeface="Times New Roman" panose="02020603050405020304" pitchFamily="18" charset="0"/>
                <a:cs typeface="Times New Roman" panose="02020603050405020304" pitchFamily="18" charset="0"/>
              </a:rPr>
            </a:b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c) Hop Count</a:t>
            </a:r>
            <a:br>
              <a:rPr lang="en-US" sz="1800" dirty="0">
                <a:latin typeface="Times New Roman" panose="02020603050405020304" pitchFamily="18" charset="0"/>
                <a:cs typeface="Times New Roman" panose="02020603050405020304" pitchFamily="18" charset="0"/>
              </a:rPr>
            </a:b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d) Delay only</a:t>
            </a:r>
          </a:p>
          <a:p>
            <a:pPr marL="342900" indent="-342900">
              <a:buFont typeface="+mj-lt"/>
              <a:buAutoNum type="arabicPeriod" startAt="3"/>
            </a:pPr>
            <a:r>
              <a:rPr lang="en-US" sz="1800" dirty="0">
                <a:latin typeface="Times New Roman" panose="02020603050405020304" pitchFamily="18" charset="0"/>
                <a:cs typeface="Times New Roman" panose="02020603050405020304" pitchFamily="18" charset="0"/>
              </a:rPr>
              <a:t>EIGRP sends a hello message after every ___________ seconds.</a:t>
            </a:r>
          </a:p>
          <a:p>
            <a:pPr marL="715963" lvl="2" indent="-342900">
              <a:buFont typeface="+mj-lt"/>
              <a:buAutoNum type="alphaLcParenR"/>
            </a:pPr>
            <a:r>
              <a:rPr lang="en-US" sz="1800" dirty="0">
                <a:latin typeface="Times New Roman" panose="02020603050405020304" pitchFamily="18" charset="0"/>
                <a:cs typeface="Times New Roman" panose="02020603050405020304" pitchFamily="18" charset="0"/>
              </a:rPr>
              <a:t>5 seconds (LAN), 60 seconds (WAN)</a:t>
            </a:r>
          </a:p>
          <a:p>
            <a:pPr marL="715963" lvl="2" indent="-342900">
              <a:buFont typeface="+mj-lt"/>
              <a:buAutoNum type="alphaLcParenR"/>
            </a:pPr>
            <a:r>
              <a:rPr lang="en-US" sz="1800" dirty="0">
                <a:latin typeface="Times New Roman" panose="02020603050405020304" pitchFamily="18" charset="0"/>
                <a:cs typeface="Times New Roman" panose="02020603050405020304" pitchFamily="18" charset="0"/>
              </a:rPr>
              <a:t>5 seconds (LAN), 5 seconds (WAN)</a:t>
            </a:r>
          </a:p>
          <a:p>
            <a:pPr marL="715963" lvl="2" indent="-342900">
              <a:buFont typeface="+mj-lt"/>
              <a:buAutoNum type="alphaLcParenR"/>
            </a:pPr>
            <a:r>
              <a:rPr lang="en-US" sz="1800" dirty="0">
                <a:latin typeface="Times New Roman" panose="02020603050405020304" pitchFamily="18" charset="0"/>
                <a:cs typeface="Times New Roman" panose="02020603050405020304" pitchFamily="18" charset="0"/>
              </a:rPr>
              <a:t>15s</a:t>
            </a:r>
          </a:p>
          <a:p>
            <a:pPr marL="715963" lvl="2" indent="-342900">
              <a:buFont typeface="+mj-lt"/>
              <a:buAutoNum type="alphaLcParenR"/>
            </a:pPr>
            <a:r>
              <a:rPr lang="en-US" sz="1800" dirty="0">
                <a:latin typeface="Times New Roman" panose="02020603050405020304" pitchFamily="18" charset="0"/>
                <a:cs typeface="Times New Roman" panose="02020603050405020304" pitchFamily="18" charset="0"/>
              </a:rPr>
              <a:t>180s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55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49CE935-A8F0-7174-056E-134ED022EB3E}"/>
              </a:ext>
            </a:extLst>
          </p:cNvPr>
          <p:cNvSpPr txBox="1">
            <a:spLocks noChangeArrowheads="1"/>
          </p:cNvSpPr>
          <p:nvPr/>
        </p:nvSpPr>
        <p:spPr bwMode="auto">
          <a:xfrm>
            <a:off x="563217" y="140184"/>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dirty="0">
                <a:latin typeface="Times New Roman" panose="02020603050405020304"/>
                <a:cs typeface="Times New Roman" panose="02020603050405020304"/>
              </a:rPr>
              <a:t>Practice Questions</a:t>
            </a:r>
          </a:p>
        </p:txBody>
      </p:sp>
      <p:sp>
        <p:nvSpPr>
          <p:cNvPr id="4" name="TextBox 3">
            <a:extLst>
              <a:ext uri="{FF2B5EF4-FFF2-40B4-BE49-F238E27FC236}">
                <a16:creationId xmlns:a16="http://schemas.microsoft.com/office/drawing/2014/main" id="{5D804A69-8879-05AD-9D5C-661EB9940D61}"/>
              </a:ext>
            </a:extLst>
          </p:cNvPr>
          <p:cNvSpPr txBox="1"/>
          <p:nvPr/>
        </p:nvSpPr>
        <p:spPr>
          <a:xfrm>
            <a:off x="725556" y="925972"/>
            <a:ext cx="7295322" cy="5909310"/>
          </a:xfrm>
          <a:prstGeom prst="rect">
            <a:avLst/>
          </a:prstGeom>
          <a:noFill/>
        </p:spPr>
        <p:txBody>
          <a:bodyPr wrap="square">
            <a:spAutoFit/>
          </a:bodyPr>
          <a:lstStyle/>
          <a:p>
            <a:pPr marL="342900" indent="-342900">
              <a:buFont typeface="+mj-lt"/>
              <a:buAutoNum type="arabicPeriod"/>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Which of the following is/are the benefits provided by EIGRP?</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i</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Faster convergence</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ii) partial routing updates</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iii) High bandwidth utilization</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iv)  Route summarization</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A.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i</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iii and iv only</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B.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i</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ii and iii only</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C. ii, iii and iv only</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D.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i</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ii and iv only</a:t>
            </a:r>
          </a:p>
          <a:p>
            <a:pPr marL="342900" indent="-342900">
              <a:buFont typeface="+mj-lt"/>
              <a:buAutoNum type="arabicPeriod"/>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In OSPF, a ………. link is a network is connected to only one router.</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A. point-to-point</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B. transient</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C. stub</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D.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multipointstatic</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routing</a:t>
            </a:r>
          </a:p>
          <a:p>
            <a:pPr marL="342900" indent="-342900">
              <a:buFont typeface="+mj-lt"/>
              <a:buAutoNum type="arabicPeriod" startAt="2"/>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In OSPF, when the link between two routers is broken, the administration may create a …….. link between them using a longer path that probably goes through several routers.</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A. point-to-point</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B. transient</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C. stub</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D. multipoint</a:t>
            </a:r>
          </a:p>
        </p:txBody>
      </p:sp>
    </p:spTree>
    <p:extLst>
      <p:ext uri="{BB962C8B-B14F-4D97-AF65-F5344CB8AC3E}">
        <p14:creationId xmlns:p14="http://schemas.microsoft.com/office/powerpoint/2010/main" val="1370989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49CE935-A8F0-7174-056E-134ED022EB3E}"/>
              </a:ext>
            </a:extLst>
          </p:cNvPr>
          <p:cNvSpPr txBox="1">
            <a:spLocks noChangeArrowheads="1"/>
          </p:cNvSpPr>
          <p:nvPr/>
        </p:nvSpPr>
        <p:spPr bwMode="auto">
          <a:xfrm>
            <a:off x="563217" y="140184"/>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dirty="0">
                <a:latin typeface="Times New Roman" panose="02020603050405020304"/>
                <a:cs typeface="Times New Roman" panose="02020603050405020304"/>
              </a:rPr>
              <a:t>Practice Questions</a:t>
            </a:r>
          </a:p>
        </p:txBody>
      </p:sp>
      <p:sp>
        <p:nvSpPr>
          <p:cNvPr id="4" name="TextBox 3">
            <a:extLst>
              <a:ext uri="{FF2B5EF4-FFF2-40B4-BE49-F238E27FC236}">
                <a16:creationId xmlns:a16="http://schemas.microsoft.com/office/drawing/2014/main" id="{5D804A69-8879-05AD-9D5C-661EB9940D61}"/>
              </a:ext>
            </a:extLst>
          </p:cNvPr>
          <p:cNvSpPr txBox="1"/>
          <p:nvPr/>
        </p:nvSpPr>
        <p:spPr>
          <a:xfrm>
            <a:off x="725556" y="925972"/>
            <a:ext cx="7295322" cy="4801314"/>
          </a:xfrm>
          <a:prstGeom prst="rect">
            <a:avLst/>
          </a:prstGeom>
          <a:noFill/>
        </p:spPr>
        <p:txBody>
          <a:bodyPr wrap="square">
            <a:spAutoFit/>
          </a:bodyPr>
          <a:lstStyle/>
          <a:p>
            <a:pPr marL="342900" indent="-342900">
              <a:buFont typeface="+mj-lt"/>
              <a:buAutoNum type="arabicPeriod"/>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Which command can you enter to verify that a BGP connection to a remote device is established?</a:t>
            </a:r>
          </a:p>
          <a:p>
            <a:r>
              <a:rPr lang="en-US" sz="1800" dirty="0">
                <a:solidFill>
                  <a:srgbClr val="3A3A3A"/>
                </a:solidFill>
                <a:highlight>
                  <a:srgbClr val="FFFFFF"/>
                </a:highlight>
                <a:latin typeface="Times New Roman" panose="02020603050405020304" pitchFamily="18" charset="0"/>
                <a:cs typeface="Times New Roman" panose="02020603050405020304" pitchFamily="18" charset="0"/>
              </a:rPr>
              <a:t>	</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A. Show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ip</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bgp</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summary</a:t>
            </a:r>
          </a:p>
          <a:p>
            <a:r>
              <a:rPr lang="en-US" sz="1800" dirty="0">
                <a:solidFill>
                  <a:srgbClr val="3A3A3A"/>
                </a:solidFill>
                <a:highlight>
                  <a:srgbClr val="FFFFFF"/>
                </a:highlight>
                <a:latin typeface="Times New Roman" panose="02020603050405020304" pitchFamily="18" charset="0"/>
                <a:cs typeface="Times New Roman" panose="02020603050405020304" pitchFamily="18" charset="0"/>
              </a:rPr>
              <a:t>	</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B. Show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ip</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community-list</a:t>
            </a:r>
          </a:p>
          <a:p>
            <a:r>
              <a:rPr lang="en-US" sz="1800" dirty="0">
                <a:solidFill>
                  <a:srgbClr val="3A3A3A"/>
                </a:solidFill>
                <a:highlight>
                  <a:srgbClr val="FFFFFF"/>
                </a:highlight>
                <a:latin typeface="Times New Roman" panose="02020603050405020304" pitchFamily="18" charset="0"/>
                <a:cs typeface="Times New Roman" panose="02020603050405020304" pitchFamily="18" charset="0"/>
              </a:rPr>
              <a:t>	</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C. Show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ip</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bgp</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paths</a:t>
            </a:r>
          </a:p>
          <a:p>
            <a:pPr lvl="1"/>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D. Show </a:t>
            </a:r>
            <a:r>
              <a:rPr lang="en-US" sz="1800" b="0" i="0" dirty="0" err="1">
                <a:solidFill>
                  <a:srgbClr val="3A3A3A"/>
                </a:solidFill>
                <a:effectLst/>
                <a:highlight>
                  <a:srgbClr val="FFFFFF"/>
                </a:highlight>
                <a:latin typeface="Times New Roman" panose="02020603050405020304" pitchFamily="18" charset="0"/>
                <a:cs typeface="Times New Roman" panose="02020603050405020304" pitchFamily="18" charset="0"/>
              </a:rPr>
              <a:t>ip</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route</a:t>
            </a:r>
            <a:endParaRPr lang="en-US" sz="1800" dirty="0">
              <a:solidFill>
                <a:srgbClr val="3A3A3A"/>
              </a:solidFill>
              <a:highlight>
                <a:srgbClr val="FFFFFF"/>
              </a:highlight>
              <a:latin typeface="Times New Roman" panose="02020603050405020304" pitchFamily="18" charset="0"/>
              <a:cs typeface="Times New Roman" panose="02020603050405020304" pitchFamily="18" charset="0"/>
            </a:endParaRPr>
          </a:p>
          <a:p>
            <a:pPr marL="342900" lvl="1" indent="-342900">
              <a:buFont typeface="+mj-lt"/>
              <a:buAutoNum type="arabicPeriod" startAt="2"/>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Which two components are used to identify a neighbor in a BGP configuration? (Choose two)	</a:t>
            </a:r>
          </a:p>
          <a:p>
            <a:pPr marL="625475" lvl="1" indent="225425">
              <a:buFont typeface="+mj-lt"/>
              <a:buAutoNum type="romanLcPeriod"/>
            </a:pPr>
            <a:r>
              <a:rPr lang="en-US" sz="1800" dirty="0">
                <a:solidFill>
                  <a:srgbClr val="3A3A3A"/>
                </a:solidFill>
                <a:highlight>
                  <a:srgbClr val="FFFFFF"/>
                </a:highlight>
                <a:latin typeface="Times New Roman" panose="02020603050405020304" pitchFamily="18" charset="0"/>
                <a:cs typeface="Times New Roman" panose="02020603050405020304" pitchFamily="18" charset="0"/>
              </a:rPr>
              <a:t>	</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Autonomous system number</a:t>
            </a:r>
          </a:p>
          <a:p>
            <a:pPr marL="625475" lvl="1" indent="225425">
              <a:buFont typeface="+mj-lt"/>
              <a:buAutoNum type="romanLcPeriod"/>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Version number</a:t>
            </a:r>
          </a:p>
          <a:p>
            <a:pPr marL="625475" lvl="1" indent="225425">
              <a:buFont typeface="+mj-lt"/>
              <a:buAutoNum type="romanLcPeriod"/>
            </a:pPr>
            <a:r>
              <a:rPr lang="en-US" sz="1800" dirty="0">
                <a:solidFill>
                  <a:srgbClr val="3A3A3A"/>
                </a:solidFill>
                <a:highlight>
                  <a:srgbClr val="FFFFFF"/>
                </a:highlight>
                <a:latin typeface="Times New Roman" panose="02020603050405020304" pitchFamily="18" charset="0"/>
                <a:cs typeface="Times New Roman" panose="02020603050405020304" pitchFamily="18" charset="0"/>
              </a:rPr>
              <a:t> </a:t>
            </a: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Router ID</a:t>
            </a:r>
          </a:p>
          <a:p>
            <a:pPr marL="625475" lvl="1" indent="225425">
              <a:buFont typeface="+mj-lt"/>
              <a:buAutoNum type="romanLcPeriod"/>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Subnet mask</a:t>
            </a:r>
          </a:p>
          <a:p>
            <a:pPr marL="625475" lvl="1" indent="225425">
              <a:buFont typeface="+mj-lt"/>
              <a:buAutoNum type="romanLcPeriod"/>
            </a:pPr>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IP address</a:t>
            </a: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A. </a:t>
            </a:r>
            <a:r>
              <a:rPr lang="en-US" sz="1800" dirty="0" err="1">
                <a:solidFill>
                  <a:srgbClr val="3A3A3A"/>
                </a:solidFill>
                <a:highlight>
                  <a:srgbClr val="FFFFFF"/>
                </a:highlight>
                <a:latin typeface="Times New Roman" panose="02020603050405020304" pitchFamily="18" charset="0"/>
                <a:cs typeface="Times New Roman" panose="02020603050405020304" pitchFamily="18" charset="0"/>
              </a:rPr>
              <a:t>i</a:t>
            </a:r>
            <a:r>
              <a:rPr lang="en-US" sz="1800" dirty="0">
                <a:solidFill>
                  <a:srgbClr val="3A3A3A"/>
                </a:solidFill>
                <a:highlight>
                  <a:srgbClr val="FFFFFF"/>
                </a:highlight>
                <a:latin typeface="Times New Roman" panose="02020603050405020304" pitchFamily="18" charset="0"/>
                <a:cs typeface="Times New Roman" panose="02020603050405020304" pitchFamily="18" charset="0"/>
              </a:rPr>
              <a:t> and ii</a:t>
            </a:r>
            <a:endPar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B. i</a:t>
            </a:r>
            <a:r>
              <a:rPr lang="en-US" sz="1800" dirty="0">
                <a:solidFill>
                  <a:srgbClr val="3A3A3A"/>
                </a:solidFill>
                <a:highlight>
                  <a:srgbClr val="FFFFFF"/>
                </a:highlight>
                <a:latin typeface="Times New Roman" panose="02020603050405020304" pitchFamily="18" charset="0"/>
                <a:cs typeface="Times New Roman" panose="02020603050405020304" pitchFamily="18" charset="0"/>
              </a:rPr>
              <a:t> and v</a:t>
            </a:r>
            <a:endPar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C. </a:t>
            </a:r>
            <a:r>
              <a:rPr lang="en-US" sz="1800" dirty="0">
                <a:solidFill>
                  <a:srgbClr val="3A3A3A"/>
                </a:solidFill>
                <a:highlight>
                  <a:srgbClr val="FFFFFF"/>
                </a:highlight>
                <a:latin typeface="Times New Roman" panose="02020603050405020304" pitchFamily="18" charset="0"/>
                <a:cs typeface="Times New Roman" panose="02020603050405020304" pitchFamily="18" charset="0"/>
              </a:rPr>
              <a:t>ii and iv</a:t>
            </a:r>
            <a:endPar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a:p>
            <a:r>
              <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rPr>
              <a:t>	D. </a:t>
            </a:r>
            <a:r>
              <a:rPr lang="en-US" sz="1800" dirty="0">
                <a:solidFill>
                  <a:srgbClr val="3A3A3A"/>
                </a:solidFill>
                <a:highlight>
                  <a:srgbClr val="FFFFFF"/>
                </a:highlight>
                <a:latin typeface="Times New Roman" panose="02020603050405020304" pitchFamily="18" charset="0"/>
                <a:cs typeface="Times New Roman" panose="02020603050405020304" pitchFamily="18" charset="0"/>
              </a:rPr>
              <a:t>iii and v</a:t>
            </a:r>
            <a:endParaRPr lang="en-US" sz="1800" b="0" i="0" dirty="0">
              <a:solidFill>
                <a:srgbClr val="3A3A3A"/>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114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03;p27" descr="See the source image">
            <a:extLst>
              <a:ext uri="{FF2B5EF4-FFF2-40B4-BE49-F238E27FC236}">
                <a16:creationId xmlns:a16="http://schemas.microsoft.com/office/drawing/2014/main" id="{BE049B87-5252-64C4-1CB6-E569B81A5401}"/>
              </a:ext>
            </a:extLst>
          </p:cNvPr>
          <p:cNvPicPr preferRelativeResize="0"/>
          <p:nvPr/>
        </p:nvPicPr>
        <p:blipFill rotWithShape="1">
          <a:blip r:embed="rId2">
            <a:alphaModFix/>
          </a:blip>
          <a:srcRect/>
          <a:stretch/>
        </p:blipFill>
        <p:spPr>
          <a:xfrm>
            <a:off x="0" y="163513"/>
            <a:ext cx="9143999" cy="6530974"/>
          </a:xfrm>
          <a:prstGeom prst="rect">
            <a:avLst/>
          </a:prstGeom>
          <a:noFill/>
          <a:ln>
            <a:noFill/>
          </a:ln>
        </p:spPr>
      </p:pic>
    </p:spTree>
    <p:extLst>
      <p:ext uri="{BB962C8B-B14F-4D97-AF65-F5344CB8AC3E}">
        <p14:creationId xmlns:p14="http://schemas.microsoft.com/office/powerpoint/2010/main" val="322785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Text Box 2"/>
          <p:cNvSpPr txBox="1">
            <a:spLocks noChangeArrowheads="1"/>
          </p:cNvSpPr>
          <p:nvPr/>
        </p:nvSpPr>
        <p:spPr bwMode="auto">
          <a:xfrm>
            <a:off x="990600" y="9048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ts val="3000"/>
            </a:pPr>
            <a:r>
              <a:rPr lang="en-US" altLang="en-US" sz="3200" b="1" dirty="0">
                <a:latin typeface="Times New Roman" panose="02020603050405020304"/>
                <a:cs typeface="Times New Roman" panose="02020603050405020304"/>
              </a:rPr>
              <a:t>Popular Routing Protocols</a:t>
            </a:r>
          </a:p>
        </p:txBody>
      </p:sp>
      <p:pic>
        <p:nvPicPr>
          <p:cNvPr id="48129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706563"/>
            <a:ext cx="8094663"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5206" y="5389760"/>
            <a:ext cx="4572000" cy="307777"/>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3 Routing </a:t>
            </a:r>
            <a:r>
              <a:rPr lang="en-US" altLang="en-US" b="1" dirty="0">
                <a:latin typeface="Times New Roman" panose="02020603050405020304"/>
                <a:cs typeface="Times New Roman" panose="02020603050405020304"/>
              </a:rPr>
              <a:t>P</a:t>
            </a:r>
            <a:r>
              <a:rPr lang="en-US" altLang="en-US" sz="1400" b="1" dirty="0">
                <a:latin typeface="Times New Roman" panose="02020603050405020304"/>
                <a:cs typeface="Times New Roman" panose="02020603050405020304"/>
              </a:rPr>
              <a:t>rotocols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0323" name="Text Box 3"/>
          <p:cNvSpPr txBox="1">
            <a:spLocks noChangeArrowheads="1"/>
          </p:cNvSpPr>
          <p:nvPr/>
        </p:nvSpPr>
        <p:spPr bwMode="auto">
          <a:xfrm>
            <a:off x="454652" y="236469"/>
            <a:ext cx="59923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Pts val="3000"/>
            </a:pPr>
            <a:r>
              <a:rPr lang="en-US" sz="3200" b="1" dirty="0">
                <a:solidFill>
                  <a:srgbClr val="212529"/>
                </a:solidFill>
                <a:effectLst/>
                <a:latin typeface="Times New Roman" panose="02020603050405020304" pitchFamily="18" charset="0"/>
                <a:cs typeface="Times New Roman" panose="02020603050405020304" pitchFamily="18" charset="0"/>
              </a:rPr>
              <a:t>Open Shortest Path First (</a:t>
            </a:r>
            <a:r>
              <a:rPr lang="en-US" altLang="en-US" sz="3200" b="1" dirty="0">
                <a:latin typeface="Times New Roman" panose="02020603050405020304"/>
                <a:cs typeface="Times New Roman" panose="02020603050405020304"/>
              </a:rPr>
              <a:t>OSPF)</a:t>
            </a:r>
          </a:p>
        </p:txBody>
      </p:sp>
      <p:sp>
        <p:nvSpPr>
          <p:cNvPr id="1080324"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5" name="Slide Number Placeholder 2"/>
          <p:cNvSpPr txBox="1"/>
          <p:nvPr/>
        </p:nvSpPr>
        <p:spPr bwMode="auto">
          <a:xfrm>
            <a:off x="723900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defPPr marR="0" lvl="0" algn="l" rtl="0">
              <a:lnSpc>
                <a:spcPct val="100000"/>
              </a:lnSpc>
              <a:spcBef>
                <a:spcPts val="0"/>
              </a:spcBef>
              <a:spcAft>
                <a:spcPts val="0"/>
              </a:spcAft>
              <a:defRPr lang="en-US"/>
            </a:defPPr>
            <a:lvl1pPr marR="0" lvl="0" algn="r" rtl="0" eaLnBrk="1" fontAlgn="base" hangingPunct="1">
              <a:lnSpc>
                <a:spcPct val="100000"/>
              </a:lnSpc>
              <a:spcBef>
                <a:spcPct val="0"/>
              </a:spcBef>
              <a:spcAft>
                <a:spcPct val="0"/>
              </a:spcAft>
              <a:buClr>
                <a:srgbClr val="000000"/>
              </a:buClr>
              <a:buFont typeface="Arial" panose="020B0604020202020204"/>
              <a:defRPr sz="1400" b="0" i="0" u="none" strike="noStrike" kern="1200" cap="none">
                <a:solidFill>
                  <a:schemeClr val="tx1"/>
                </a:solidFill>
                <a:latin typeface="Tahoma" panose="020B0604030504040204" pitchFamily="34" charset="0"/>
                <a:ea typeface="+mn-ea"/>
                <a:cs typeface="+mn-cs"/>
                <a:sym typeface="Arial" panose="020B0604020202020204"/>
              </a:defRPr>
            </a:lvl1pPr>
            <a:lvl2pPr marL="457200" marR="0" lvl="1"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2pPr>
            <a:lvl3pPr marL="914400" marR="0" lvl="2"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3pPr>
            <a:lvl4pPr marL="1371600" marR="0" lvl="3"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4pPr>
            <a:lvl5pPr marL="1828800" marR="0" lvl="4" algn="l" rtl="0" eaLnBrk="0" fontAlgn="base" hangingPunct="0">
              <a:lnSpc>
                <a:spcPct val="100000"/>
              </a:lnSpc>
              <a:spcBef>
                <a:spcPct val="0"/>
              </a:spcBef>
              <a:spcAft>
                <a:spcPct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5pPr>
            <a:lvl6pPr marL="2286000" marR="0" lvl="5"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6pPr>
            <a:lvl7pPr marL="2743200" marR="0" lvl="6"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7pPr>
            <a:lvl8pPr marL="3200400" marR="0" lvl="7"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8pPr>
            <a:lvl9pPr marL="3657600" marR="0" lvl="8" algn="l" defTabSz="914400" rtl="0" eaLnBrk="1" latinLnBrk="0" hangingPunct="1">
              <a:lnSpc>
                <a:spcPct val="100000"/>
              </a:lnSpc>
              <a:spcBef>
                <a:spcPts val="0"/>
              </a:spcBef>
              <a:spcAft>
                <a:spcPts val="0"/>
              </a:spcAft>
              <a:buClr>
                <a:srgbClr val="000000"/>
              </a:buClr>
              <a:buFont typeface="Arial" panose="020B0604020202020204"/>
              <a:defRPr sz="1400" b="1" i="0" u="none" strike="noStrike" kern="1200" cap="none">
                <a:solidFill>
                  <a:schemeClr val="tx1"/>
                </a:solidFill>
                <a:latin typeface="Tahoma" panose="020B0604030504040204" pitchFamily="34" charset="0"/>
                <a:ea typeface="+mn-ea"/>
                <a:cs typeface="+mn-cs"/>
                <a:sym typeface="Arial" panose="020B0604020202020204"/>
              </a:defRPr>
            </a:lvl9pPr>
          </a:lstStyle>
          <a:p>
            <a:fld id="{B9C5A9DD-B7B5-4255-B217-92538A5C3FD9}" type="slidenum">
              <a:rPr lang="en-US" altLang="en-US" smtClean="0"/>
              <a:t>6</a:t>
            </a:fld>
            <a:endParaRPr lang="en-US" altLang="en-US" dirty="0"/>
          </a:p>
        </p:txBody>
      </p:sp>
      <p:pic>
        <p:nvPicPr>
          <p:cNvPr id="3" name="Picture 2">
            <a:extLst>
              <a:ext uri="{FF2B5EF4-FFF2-40B4-BE49-F238E27FC236}">
                <a16:creationId xmlns:a16="http://schemas.microsoft.com/office/drawing/2014/main" id="{4BC98337-7CE9-10E9-E676-99D830B82218}"/>
              </a:ext>
            </a:extLst>
          </p:cNvPr>
          <p:cNvPicPr>
            <a:picLocks noChangeAspect="1"/>
          </p:cNvPicPr>
          <p:nvPr/>
        </p:nvPicPr>
        <p:blipFill rotWithShape="1">
          <a:blip r:embed="rId3"/>
          <a:srcRect l="8103" t="34412" r="8103"/>
          <a:stretch/>
        </p:blipFill>
        <p:spPr>
          <a:xfrm>
            <a:off x="2555258" y="1673113"/>
            <a:ext cx="3728684" cy="1621411"/>
          </a:xfrm>
          <a:prstGeom prst="rect">
            <a:avLst/>
          </a:prstGeom>
        </p:spPr>
      </p:pic>
      <p:sp>
        <p:nvSpPr>
          <p:cNvPr id="4" name="TextBox 3">
            <a:extLst>
              <a:ext uri="{FF2B5EF4-FFF2-40B4-BE49-F238E27FC236}">
                <a16:creationId xmlns:a16="http://schemas.microsoft.com/office/drawing/2014/main" id="{94F15E9C-672C-0F2D-6509-3E1AFAFEECBF}"/>
              </a:ext>
            </a:extLst>
          </p:cNvPr>
          <p:cNvSpPr txBox="1"/>
          <p:nvPr/>
        </p:nvSpPr>
        <p:spPr>
          <a:xfrm>
            <a:off x="2360130" y="3449396"/>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4 Areas in an autonomous system</a:t>
            </a:r>
          </a:p>
          <a:p>
            <a:pPr algn="ctr">
              <a:buSzPts val="3000"/>
            </a:pPr>
            <a:endParaRPr lang="en-US" altLang="en-US" sz="1400" b="1" dirty="0">
              <a:latin typeface="Times New Roman" panose="02020603050405020304"/>
              <a:cs typeface="Times New Roman" panose="02020603050405020304"/>
            </a:endParaRPr>
          </a:p>
        </p:txBody>
      </p:sp>
      <p:sp>
        <p:nvSpPr>
          <p:cNvPr id="7" name="TextBox 6">
            <a:extLst>
              <a:ext uri="{FF2B5EF4-FFF2-40B4-BE49-F238E27FC236}">
                <a16:creationId xmlns:a16="http://schemas.microsoft.com/office/drawing/2014/main" id="{D23A04B8-CD0F-4A7E-5E52-004AAB4F4844}"/>
              </a:ext>
            </a:extLst>
          </p:cNvPr>
          <p:cNvSpPr txBox="1"/>
          <p:nvPr/>
        </p:nvSpPr>
        <p:spPr>
          <a:xfrm>
            <a:off x="500215" y="4199127"/>
            <a:ext cx="8229600" cy="1754326"/>
          </a:xfrm>
          <a:prstGeom prst="rect">
            <a:avLst/>
          </a:prstGeom>
          <a:noFill/>
        </p:spPr>
        <p:txBody>
          <a:bodyPr wrap="square">
            <a:spAutoFit/>
          </a:bodyPr>
          <a:lstStyle/>
          <a:p>
            <a:pPr algn="just"/>
            <a:r>
              <a:rPr lang="en-US" sz="1800" b="0" dirty="0">
                <a:solidFill>
                  <a:srgbClr val="212529"/>
                </a:solidFill>
                <a:effectLst/>
                <a:latin typeface="Times New Roman" panose="02020603050405020304" pitchFamily="18" charset="0"/>
                <a:cs typeface="Times New Roman" panose="02020603050405020304" pitchFamily="18" charset="0"/>
              </a:rPr>
              <a:t>OSPF, which stands for Open Shortest Path First, is a routing protocol used in computer networks to find the most efficient path for routing IP (Internet Protocol) packets. OSPF is an open standard protocol, meaning it is openly published and available for implementation by networking vendors. It is commonly used in larger, enterprise-level networks where dynamic routing and efficient path selection are crucial. </a:t>
            </a:r>
            <a:r>
              <a:rPr lang="en-US" altLang="en-US" sz="1800" baseline="0" dirty="0">
                <a:latin typeface="Times" panose="02020603050405020304" pitchFamily="18" charset="0"/>
                <a:cs typeface="Times" panose="02020603050405020304" pitchFamily="18" charset="0"/>
              </a:rPr>
              <a:t>Its domain is also an autonomous system.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76200" y="248564"/>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ts val="3000"/>
            </a:pPr>
            <a:r>
              <a:rPr lang="en-US" altLang="en-US" sz="3200" b="1" dirty="0">
                <a:latin typeface="Times New Roman" panose="02020603050405020304"/>
                <a:cs typeface="Times New Roman" panose="02020603050405020304"/>
              </a:rPr>
              <a:t>Areas in an autonomous system</a:t>
            </a:r>
          </a:p>
        </p:txBody>
      </p:sp>
      <p:pic>
        <p:nvPicPr>
          <p:cNvPr id="49869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62150"/>
            <a:ext cx="8894763"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37581" y="5366741"/>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a:t>
            </a:r>
            <a:r>
              <a:rPr lang="en-US" altLang="en-US" b="1" dirty="0">
                <a:latin typeface="Times New Roman" panose="02020603050405020304"/>
                <a:cs typeface="Times New Roman" panose="02020603050405020304"/>
              </a:rPr>
              <a:t>5</a:t>
            </a:r>
            <a:r>
              <a:rPr lang="en-US" altLang="en-US" sz="1400" b="1" dirty="0">
                <a:latin typeface="Times New Roman" panose="02020603050405020304"/>
                <a:cs typeface="Times New Roman" panose="02020603050405020304"/>
              </a:rPr>
              <a:t> Areas in an autonomous system</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66773" y="285150"/>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SzPts val="3000"/>
            </a:pPr>
            <a:r>
              <a:rPr lang="en-US" altLang="en-US" sz="3200" b="1" dirty="0">
                <a:latin typeface="Times New Roman" panose="02020603050405020304"/>
                <a:cs typeface="Times New Roman" panose="02020603050405020304"/>
              </a:rPr>
              <a:t>Types of OSPF packets</a:t>
            </a:r>
          </a:p>
        </p:txBody>
      </p:sp>
      <p:pic>
        <p:nvPicPr>
          <p:cNvPr id="50484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 y="1863627"/>
            <a:ext cx="8931275"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0" y="5596830"/>
            <a:ext cx="4572000" cy="523220"/>
          </a:xfrm>
          <a:prstGeom prst="rect">
            <a:avLst/>
          </a:prstGeom>
          <a:noFill/>
        </p:spPr>
        <p:txBody>
          <a:bodyPr wrap="square">
            <a:spAutoFit/>
          </a:bodyPr>
          <a:lstStyle/>
          <a:p>
            <a:pPr algn="ctr">
              <a:buSzPts val="3000"/>
            </a:pPr>
            <a:r>
              <a:rPr lang="en-US" altLang="en-US" sz="1400" b="1" dirty="0">
                <a:latin typeface="Times New Roman" panose="02020603050405020304"/>
                <a:cs typeface="Times New Roman" panose="02020603050405020304"/>
              </a:rPr>
              <a:t>Fig. 7 Types of OSPF packets</a:t>
            </a:r>
          </a:p>
          <a:p>
            <a:pPr algn="ctr">
              <a:buSzPts val="3000"/>
            </a:pPr>
            <a:endParaRPr lang="en-US" altLang="en-US" sz="1400" b="1" dirty="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Text Box 3"/>
          <p:cNvSpPr txBox="1">
            <a:spLocks noChangeArrowheads="1"/>
          </p:cNvSpPr>
          <p:nvPr/>
        </p:nvSpPr>
        <p:spPr bwMode="auto">
          <a:xfrm>
            <a:off x="163513" y="-144370"/>
            <a:ext cx="54585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buSzPts val="3000"/>
            </a:pPr>
            <a:r>
              <a:rPr lang="en-US" altLang="en-US" sz="3200" b="1" dirty="0">
                <a:latin typeface="Times New Roman" panose="02020603050405020304"/>
                <a:cs typeface="Times New Roman" panose="02020603050405020304"/>
              </a:rPr>
              <a:t>Link types, link identification,</a:t>
            </a:r>
            <a:br>
              <a:rPr lang="en-US" altLang="en-US" sz="3200" b="1" dirty="0">
                <a:latin typeface="Times New Roman" panose="02020603050405020304"/>
                <a:cs typeface="Times New Roman" panose="02020603050405020304"/>
              </a:rPr>
            </a:br>
            <a:r>
              <a:rPr lang="en-US" altLang="en-US" sz="3200" b="1" dirty="0">
                <a:latin typeface="Times New Roman" panose="02020603050405020304"/>
                <a:cs typeface="Times New Roman" panose="02020603050405020304"/>
              </a:rPr>
              <a:t> and link data</a:t>
            </a:r>
          </a:p>
        </p:txBody>
      </p:sp>
      <p:pic>
        <p:nvPicPr>
          <p:cNvPr id="543785"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13" y="2179638"/>
            <a:ext cx="8816975"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2001</Words>
  <Application>Microsoft Office PowerPoint</Application>
  <PresentationFormat>On-screen Show (4:3)</PresentationFormat>
  <Paragraphs>282</Paragraphs>
  <Slides>49</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5" baseType="lpstr">
      <vt:lpstr>Times New Roman</vt:lpstr>
      <vt:lpstr>Calibri</vt:lpstr>
      <vt:lpstr>Times</vt:lpstr>
      <vt:lpstr>Arial</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Autonomous System number</vt:lpstr>
      <vt:lpstr>Router ID</vt:lpstr>
      <vt:lpstr>Metric</vt:lpstr>
      <vt:lpstr>EIGRP metric</vt:lpstr>
      <vt:lpstr>Bandwidth</vt:lpstr>
      <vt:lpstr>Using bandwidth</vt:lpstr>
      <vt:lpstr>Delay</vt:lpstr>
      <vt:lpstr>Using delay</vt:lpstr>
      <vt:lpstr>Example step 1</vt:lpstr>
      <vt:lpstr>Example step 2</vt:lpstr>
      <vt:lpstr>Example step 3</vt:lpstr>
      <vt:lpstr>Reliability and Load</vt:lpstr>
      <vt:lpstr>Network layer protocols</vt:lpstr>
      <vt:lpstr>Reliable Transport Protocol</vt:lpstr>
      <vt:lpstr>EIGRP Packet Types</vt:lpstr>
      <vt:lpstr>EIGRP Packet Types</vt:lpstr>
      <vt:lpstr>EIGRP Packet Types</vt:lpstr>
      <vt:lpstr>EIGRP Packet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51</cp:revision>
  <dcterms:created xsi:type="dcterms:W3CDTF">2010-04-09T07:36:00Z</dcterms:created>
  <dcterms:modified xsi:type="dcterms:W3CDTF">2024-07-04T09:13:03Z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ICV">
    <vt:lpwstr>4B5D2660B0E84204859BA72577906E5A_12</vt:lpwstr>
  </property>
  <property fmtid="{D5CDD505-2E9C-101B-9397-08002B2CF9AE}" pid="14" name="KSOProductBuildVer">
    <vt:lpwstr>1033-12.2.0.13472</vt:lpwstr>
  </property>
</Properties>
</file>