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7" r:id="rId8"/>
    <p:sldId id="262" r:id="rId9"/>
    <p:sldId id="268" r:id="rId10"/>
    <p:sldId id="269"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63" r:id="rId27"/>
    <p:sldId id="264" r:id="rId28"/>
    <p:sldId id="265" r:id="rId29"/>
    <p:sldId id="266" r:id="rId30"/>
  </p:sldIdLst>
  <p:sldSz cx="9144000" cy="5143500" type="screen16x9"/>
  <p:notesSz cx="9144000" cy="51435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38"/>
    <p:restoredTop sz="94618"/>
  </p:normalViewPr>
  <p:slideViewPr>
    <p:cSldViewPr>
      <p:cViewPr varScale="1">
        <p:scale>
          <a:sx n="99" d="100"/>
          <a:sy n="99" d="100"/>
        </p:scale>
        <p:origin x="-3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3E8CF5A-2E92-4CD6-8D65-E0B1FBD7042D}" type="datetimeFigureOut">
              <a:rPr lang="en-US" smtClean="0"/>
              <a:t>5/5/2024</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B13359A9-D04C-4127-AC5F-8EFD7EA7F7F0}" type="slidenum">
              <a:rPr lang="en-US" smtClean="0"/>
              <a:t>‹#›</a:t>
            </a:fld>
            <a:endParaRPr lang="en-US"/>
          </a:p>
        </p:txBody>
      </p:sp>
    </p:spTree>
    <p:extLst>
      <p:ext uri="{BB962C8B-B14F-4D97-AF65-F5344CB8AC3E}">
        <p14:creationId xmlns:p14="http://schemas.microsoft.com/office/powerpoint/2010/main" val="1699208107"/>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823F62-680B-441A-BD00-A924C55F69E4}"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24886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843" y="514985"/>
            <a:ext cx="8362315" cy="37702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706CED2-C5D1-41BD-92F5-8DDB71856D5D}" type="datetime1">
              <a:rPr lang="en-US" smtClean="0"/>
              <a:t>5/5/2024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871" y="2214499"/>
            <a:ext cx="1826259" cy="384721"/>
          </a:xfrm>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A3C2456-26FD-425F-90FC-F7BF6287A438}" type="datetime1">
              <a:rPr lang="en-US" smtClean="0"/>
              <a:t>5/5/2024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871" y="2214499"/>
            <a:ext cx="1826259" cy="384721"/>
          </a:xfrm>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6"/>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6"/>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0651372-3B61-4021-BBE8-3F00539AAF88}" type="datetime1">
              <a:rPr lang="en-US" smtClean="0"/>
              <a:t>5/5/2024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58871" y="2214499"/>
            <a:ext cx="1826259" cy="384721"/>
          </a:xfrm>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9C1D8DF-7D3D-48E1-929B-3C6C7EC1799F}" type="datetime1">
              <a:rPr lang="en-US" smtClean="0"/>
              <a:t>5/5/2024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924550" y="85726"/>
            <a:ext cx="1143000" cy="333375"/>
          </a:xfrm>
          <a:prstGeom prst="rect">
            <a:avLst/>
          </a:prstGeom>
        </p:spPr>
      </p:pic>
      <p:pic>
        <p:nvPicPr>
          <p:cNvPr id="17" name="bg object 17"/>
          <p:cNvPicPr/>
          <p:nvPr/>
        </p:nvPicPr>
        <p:blipFill>
          <a:blip r:embed="rId3" cstate="print"/>
          <a:stretch>
            <a:fillRect/>
          </a:stretch>
        </p:blipFill>
        <p:spPr>
          <a:xfrm>
            <a:off x="8591551" y="47625"/>
            <a:ext cx="428625" cy="419100"/>
          </a:xfrm>
          <a:prstGeom prst="rect">
            <a:avLst/>
          </a:prstGeom>
        </p:spPr>
      </p:pic>
      <p:pic>
        <p:nvPicPr>
          <p:cNvPr id="18" name="bg object 18"/>
          <p:cNvPicPr/>
          <p:nvPr/>
        </p:nvPicPr>
        <p:blipFill>
          <a:blip r:embed="rId4" cstate="print"/>
          <a:stretch>
            <a:fillRect/>
          </a:stretch>
        </p:blipFill>
        <p:spPr>
          <a:xfrm>
            <a:off x="7448550" y="57150"/>
            <a:ext cx="609600" cy="400050"/>
          </a:xfrm>
          <a:prstGeom prst="rect">
            <a:avLst/>
          </a:prstGeom>
        </p:spPr>
      </p:pic>
      <p:sp>
        <p:nvSpPr>
          <p:cNvPr id="19" name="bg object 19"/>
          <p:cNvSpPr/>
          <p:nvPr/>
        </p:nvSpPr>
        <p:spPr>
          <a:xfrm>
            <a:off x="7281926" y="52451"/>
            <a:ext cx="0" cy="411480"/>
          </a:xfrm>
          <a:custGeom>
            <a:avLst/>
            <a:gdLst/>
            <a:ahLst/>
            <a:cxnLst/>
            <a:rect l="l" t="t" r="r" b="b"/>
            <a:pathLst>
              <a:path h="411480">
                <a:moveTo>
                  <a:pt x="0" y="0"/>
                </a:moveTo>
                <a:lnTo>
                  <a:pt x="0" y="411479"/>
                </a:lnTo>
              </a:path>
            </a:pathLst>
          </a:custGeom>
          <a:ln w="9525">
            <a:solidFill>
              <a:srgbClr val="A6A6A6"/>
            </a:solidFill>
          </a:ln>
        </p:spPr>
        <p:txBody>
          <a:bodyPr wrap="square" lIns="0" tIns="0" rIns="0" bIns="0" rtlCol="0"/>
          <a:lstStyle/>
          <a:p>
            <a:endParaRPr/>
          </a:p>
        </p:txBody>
      </p:sp>
      <p:sp>
        <p:nvSpPr>
          <p:cNvPr id="20" name="bg object 20"/>
          <p:cNvSpPr/>
          <p:nvPr/>
        </p:nvSpPr>
        <p:spPr>
          <a:xfrm>
            <a:off x="8329676" y="52451"/>
            <a:ext cx="0" cy="411480"/>
          </a:xfrm>
          <a:custGeom>
            <a:avLst/>
            <a:gdLst/>
            <a:ahLst/>
            <a:cxnLst/>
            <a:rect l="l" t="t" r="r" b="b"/>
            <a:pathLst>
              <a:path h="411480">
                <a:moveTo>
                  <a:pt x="0" y="0"/>
                </a:moveTo>
                <a:lnTo>
                  <a:pt x="0" y="411479"/>
                </a:lnTo>
              </a:path>
            </a:pathLst>
          </a:custGeom>
          <a:ln w="9525">
            <a:solidFill>
              <a:srgbClr val="A6A6A6"/>
            </a:solidFill>
          </a:ln>
        </p:spPr>
        <p:txBody>
          <a:bodyPr wrap="square" lIns="0" tIns="0" rIns="0" bIns="0" rtlCol="0"/>
          <a:lstStyle/>
          <a:p>
            <a:endParaRPr/>
          </a:p>
        </p:txBody>
      </p:sp>
      <p:pic>
        <p:nvPicPr>
          <p:cNvPr id="21" name="bg object 21"/>
          <p:cNvPicPr/>
          <p:nvPr/>
        </p:nvPicPr>
        <p:blipFill>
          <a:blip r:embed="rId5" cstate="print"/>
          <a:stretch>
            <a:fillRect/>
          </a:stretch>
        </p:blipFill>
        <p:spPr>
          <a:xfrm>
            <a:off x="1" y="0"/>
            <a:ext cx="9143999" cy="514349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54621C2-319C-46DB-BE90-CF4486C7181E}" type="datetime1">
              <a:rPr lang="en-US" smtClean="0"/>
              <a:t>5/5/2024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924550" y="85726"/>
            <a:ext cx="1143000" cy="333375"/>
          </a:xfrm>
          <a:prstGeom prst="rect">
            <a:avLst/>
          </a:prstGeom>
        </p:spPr>
      </p:pic>
      <p:pic>
        <p:nvPicPr>
          <p:cNvPr id="17" name="bg object 17"/>
          <p:cNvPicPr/>
          <p:nvPr/>
        </p:nvPicPr>
        <p:blipFill>
          <a:blip r:embed="rId8" cstate="print"/>
          <a:stretch>
            <a:fillRect/>
          </a:stretch>
        </p:blipFill>
        <p:spPr>
          <a:xfrm>
            <a:off x="8591551" y="47625"/>
            <a:ext cx="428625" cy="419100"/>
          </a:xfrm>
          <a:prstGeom prst="rect">
            <a:avLst/>
          </a:prstGeom>
        </p:spPr>
      </p:pic>
      <p:pic>
        <p:nvPicPr>
          <p:cNvPr id="18" name="bg object 18"/>
          <p:cNvPicPr/>
          <p:nvPr/>
        </p:nvPicPr>
        <p:blipFill>
          <a:blip r:embed="rId9" cstate="print"/>
          <a:stretch>
            <a:fillRect/>
          </a:stretch>
        </p:blipFill>
        <p:spPr>
          <a:xfrm>
            <a:off x="7448550" y="57150"/>
            <a:ext cx="609600" cy="400050"/>
          </a:xfrm>
          <a:prstGeom prst="rect">
            <a:avLst/>
          </a:prstGeom>
        </p:spPr>
      </p:pic>
      <p:sp>
        <p:nvSpPr>
          <p:cNvPr id="19" name="bg object 19"/>
          <p:cNvSpPr/>
          <p:nvPr/>
        </p:nvSpPr>
        <p:spPr>
          <a:xfrm>
            <a:off x="7281926" y="52451"/>
            <a:ext cx="0" cy="411480"/>
          </a:xfrm>
          <a:custGeom>
            <a:avLst/>
            <a:gdLst/>
            <a:ahLst/>
            <a:cxnLst/>
            <a:rect l="l" t="t" r="r" b="b"/>
            <a:pathLst>
              <a:path h="411480">
                <a:moveTo>
                  <a:pt x="0" y="0"/>
                </a:moveTo>
                <a:lnTo>
                  <a:pt x="0" y="411479"/>
                </a:lnTo>
              </a:path>
            </a:pathLst>
          </a:custGeom>
          <a:ln w="9525">
            <a:solidFill>
              <a:srgbClr val="A6A6A6"/>
            </a:solidFill>
          </a:ln>
        </p:spPr>
        <p:txBody>
          <a:bodyPr wrap="square" lIns="0" tIns="0" rIns="0" bIns="0" rtlCol="0"/>
          <a:lstStyle/>
          <a:p>
            <a:endParaRPr/>
          </a:p>
        </p:txBody>
      </p:sp>
      <p:sp>
        <p:nvSpPr>
          <p:cNvPr id="20" name="bg object 20"/>
          <p:cNvSpPr/>
          <p:nvPr/>
        </p:nvSpPr>
        <p:spPr>
          <a:xfrm>
            <a:off x="8329676" y="52451"/>
            <a:ext cx="0" cy="411480"/>
          </a:xfrm>
          <a:custGeom>
            <a:avLst/>
            <a:gdLst/>
            <a:ahLst/>
            <a:cxnLst/>
            <a:rect l="l" t="t" r="r" b="b"/>
            <a:pathLst>
              <a:path h="411480">
                <a:moveTo>
                  <a:pt x="0" y="0"/>
                </a:moveTo>
                <a:lnTo>
                  <a:pt x="0" y="411479"/>
                </a:lnTo>
              </a:path>
            </a:pathLst>
          </a:custGeom>
          <a:ln w="9525">
            <a:solidFill>
              <a:srgbClr val="A6A6A6"/>
            </a:solidFill>
          </a:ln>
        </p:spPr>
        <p:txBody>
          <a:bodyPr wrap="square" lIns="0" tIns="0" rIns="0" bIns="0" rtlCol="0"/>
          <a:lstStyle/>
          <a:p>
            <a:endParaRPr/>
          </a:p>
        </p:txBody>
      </p:sp>
      <p:sp>
        <p:nvSpPr>
          <p:cNvPr id="2" name="Holder 2"/>
          <p:cNvSpPr>
            <a:spLocks noGrp="1"/>
          </p:cNvSpPr>
          <p:nvPr>
            <p:ph type="title"/>
          </p:nvPr>
        </p:nvSpPr>
        <p:spPr>
          <a:xfrm>
            <a:off x="3658871" y="2214498"/>
            <a:ext cx="1826259" cy="377026"/>
          </a:xfrm>
          <a:prstGeom prst="rect">
            <a:avLst/>
          </a:prstGeom>
        </p:spPr>
        <p:txBody>
          <a:bodyPr wrap="square" lIns="0" tIns="0" rIns="0" bIns="0">
            <a:spAutoFit/>
          </a:bodyPr>
          <a:lstStyle>
            <a:lvl1pPr>
              <a:defRPr sz="2450" b="0" i="0">
                <a:solidFill>
                  <a:schemeClr val="tx1"/>
                </a:solidFill>
                <a:latin typeface="Arial MT"/>
                <a:cs typeface="Arial MT"/>
              </a:defRPr>
            </a:lvl1pPr>
          </a:lstStyle>
          <a:p>
            <a:endParaRPr/>
          </a:p>
        </p:txBody>
      </p:sp>
      <p:sp>
        <p:nvSpPr>
          <p:cNvPr id="3" name="Holder 3"/>
          <p:cNvSpPr>
            <a:spLocks noGrp="1"/>
          </p:cNvSpPr>
          <p:nvPr>
            <p:ph type="body" idx="1"/>
          </p:nvPr>
        </p:nvSpPr>
        <p:spPr>
          <a:xfrm>
            <a:off x="457200" y="1183006"/>
            <a:ext cx="8229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6"/>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5B5E64F5-2B8C-4F63-AF80-613A1E20F76E}" type="datetime1">
              <a:rPr lang="en-US" smtClean="0"/>
              <a:t>5/5/2024</a:t>
            </a:fld>
            <a:endParaRPr lang="en-US"/>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189">
        <a:defRPr>
          <a:latin typeface="+mn-lt"/>
          <a:ea typeface="+mn-ea"/>
          <a:cs typeface="+mn-cs"/>
        </a:defRPr>
      </a:lvl2pPr>
      <a:lvl3pPr marL="914378">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2">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8">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2">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3875" y="2690303"/>
            <a:ext cx="3281425" cy="1824217"/>
          </a:xfrm>
          <a:prstGeom prst="rect">
            <a:avLst/>
          </a:prstGeom>
        </p:spPr>
        <p:txBody>
          <a:bodyPr vert="horz" wrap="square" lIns="0" tIns="15875" rIns="0" bIns="0" rtlCol="0">
            <a:spAutoFit/>
          </a:bodyPr>
          <a:lstStyle/>
          <a:p>
            <a:pPr marL="22225">
              <a:lnSpc>
                <a:spcPts val="2820"/>
              </a:lnSpc>
              <a:spcBef>
                <a:spcPts val="125"/>
              </a:spcBef>
            </a:pPr>
            <a:r>
              <a:rPr lang="en-IN" sz="2500" dirty="0" smtClean="0">
                <a:solidFill>
                  <a:schemeClr val="bg1"/>
                </a:solidFill>
                <a:latin typeface="Arial"/>
                <a:cs typeface="Arial"/>
              </a:rPr>
              <a:t>Text Based Stress Detector Model</a:t>
            </a:r>
            <a:endParaRPr lang="en-IN" sz="2500" dirty="0">
              <a:solidFill>
                <a:schemeClr val="bg1"/>
              </a:solidFill>
              <a:latin typeface="Arial"/>
              <a:cs typeface="Arial"/>
            </a:endParaRPr>
          </a:p>
          <a:p>
            <a:pPr marL="22225">
              <a:lnSpc>
                <a:spcPts val="2820"/>
              </a:lnSpc>
              <a:spcBef>
                <a:spcPts val="125"/>
              </a:spcBef>
            </a:pPr>
            <a:r>
              <a:rPr lang="en-IN" sz="2500" dirty="0">
                <a:solidFill>
                  <a:schemeClr val="bg1"/>
                </a:solidFill>
                <a:latin typeface="Arial"/>
                <a:cs typeface="Arial"/>
              </a:rPr>
              <a:t> </a:t>
            </a:r>
            <a:endParaRPr sz="2500" dirty="0">
              <a:solidFill>
                <a:schemeClr val="bg1"/>
              </a:solidFill>
              <a:latin typeface="Arial"/>
              <a:cs typeface="Arial"/>
            </a:endParaRPr>
          </a:p>
          <a:p>
            <a:pPr marL="12700">
              <a:lnSpc>
                <a:spcPts val="2820"/>
              </a:lnSpc>
            </a:pPr>
            <a:r>
              <a:rPr sz="2500" spc="5" dirty="0">
                <a:solidFill>
                  <a:srgbClr val="FFFFFF"/>
                </a:solidFill>
                <a:latin typeface="Calibri"/>
                <a:cs typeface="Calibri"/>
              </a:rPr>
              <a:t>Team</a:t>
            </a:r>
            <a:r>
              <a:rPr sz="2500" spc="65" dirty="0">
                <a:solidFill>
                  <a:srgbClr val="FFFFFF"/>
                </a:solidFill>
                <a:latin typeface="Calibri"/>
                <a:cs typeface="Calibri"/>
              </a:rPr>
              <a:t> </a:t>
            </a:r>
            <a:r>
              <a:rPr sz="2500" dirty="0">
                <a:solidFill>
                  <a:srgbClr val="FFFFFF"/>
                </a:solidFill>
                <a:latin typeface="Calibri"/>
                <a:cs typeface="Calibri"/>
              </a:rPr>
              <a:t>ID</a:t>
            </a:r>
            <a:r>
              <a:rPr sz="2500" spc="-5" dirty="0">
                <a:solidFill>
                  <a:srgbClr val="FFFFFF"/>
                </a:solidFill>
                <a:latin typeface="Calibri"/>
                <a:cs typeface="Calibri"/>
              </a:rPr>
              <a:t> </a:t>
            </a:r>
            <a:r>
              <a:rPr lang="en-US" sz="2500" spc="5" dirty="0" smtClean="0">
                <a:solidFill>
                  <a:srgbClr val="FFFFFF"/>
                </a:solidFill>
                <a:latin typeface="Calibri"/>
                <a:cs typeface="Calibri"/>
              </a:rPr>
              <a:t>–</a:t>
            </a:r>
            <a:r>
              <a:rPr sz="2500" spc="15" dirty="0" smtClean="0">
                <a:solidFill>
                  <a:srgbClr val="FFFFFF"/>
                </a:solidFill>
                <a:latin typeface="Calibri"/>
                <a:cs typeface="Calibri"/>
              </a:rPr>
              <a:t> </a:t>
            </a:r>
            <a:r>
              <a:rPr lang="en-US" sz="2500" spc="-15" dirty="0" smtClean="0">
                <a:solidFill>
                  <a:srgbClr val="FFFFFF"/>
                </a:solidFill>
                <a:latin typeface="Calibri"/>
                <a:cs typeface="Calibri"/>
              </a:rPr>
              <a:t>CU_CP_Team_3822</a:t>
            </a:r>
            <a:endParaRPr sz="2500" dirty="0">
              <a:latin typeface="Calibri"/>
              <a:cs typeface="Calibri"/>
            </a:endParaRPr>
          </a:p>
        </p:txBody>
      </p:sp>
      <p:grpSp>
        <p:nvGrpSpPr>
          <p:cNvPr id="3" name="object 3"/>
          <p:cNvGrpSpPr/>
          <p:nvPr/>
        </p:nvGrpSpPr>
        <p:grpSpPr>
          <a:xfrm>
            <a:off x="733426" y="1628712"/>
            <a:ext cx="3005455" cy="890905"/>
            <a:chOff x="733425" y="1628711"/>
            <a:chExt cx="3005455" cy="890905"/>
          </a:xfrm>
        </p:grpSpPr>
        <p:pic>
          <p:nvPicPr>
            <p:cNvPr id="4" name="object 4"/>
            <p:cNvPicPr/>
            <p:nvPr/>
          </p:nvPicPr>
          <p:blipFill>
            <a:blip r:embed="rId2" cstate="print"/>
            <a:stretch>
              <a:fillRect/>
            </a:stretch>
          </p:blipFill>
          <p:spPr>
            <a:xfrm>
              <a:off x="733425" y="1628711"/>
              <a:ext cx="3005201" cy="890587"/>
            </a:xfrm>
            <a:prstGeom prst="rect">
              <a:avLst/>
            </a:prstGeom>
          </p:spPr>
        </p:pic>
        <p:pic>
          <p:nvPicPr>
            <p:cNvPr id="5" name="object 5"/>
            <p:cNvPicPr/>
            <p:nvPr/>
          </p:nvPicPr>
          <p:blipFill>
            <a:blip r:embed="rId3" cstate="print"/>
            <a:stretch>
              <a:fillRect/>
            </a:stretch>
          </p:blipFill>
          <p:spPr>
            <a:xfrm>
              <a:off x="819150" y="1971674"/>
              <a:ext cx="1047750" cy="295275"/>
            </a:xfrm>
            <a:prstGeom prst="rect">
              <a:avLst/>
            </a:prstGeom>
          </p:spPr>
        </p:pic>
        <p:pic>
          <p:nvPicPr>
            <p:cNvPr id="6" name="object 6"/>
            <p:cNvPicPr/>
            <p:nvPr/>
          </p:nvPicPr>
          <p:blipFill>
            <a:blip r:embed="rId4" cstate="print"/>
            <a:stretch>
              <a:fillRect/>
            </a:stretch>
          </p:blipFill>
          <p:spPr>
            <a:xfrm>
              <a:off x="3048000" y="1847849"/>
              <a:ext cx="485775" cy="466725"/>
            </a:xfrm>
            <a:prstGeom prst="rect">
              <a:avLst/>
            </a:prstGeom>
          </p:spPr>
        </p:pic>
        <p:pic>
          <p:nvPicPr>
            <p:cNvPr id="7" name="object 7"/>
            <p:cNvPicPr/>
            <p:nvPr/>
          </p:nvPicPr>
          <p:blipFill>
            <a:blip r:embed="rId5" cstate="print"/>
            <a:stretch>
              <a:fillRect/>
            </a:stretch>
          </p:blipFill>
          <p:spPr>
            <a:xfrm>
              <a:off x="2114550" y="1924049"/>
              <a:ext cx="600075" cy="390525"/>
            </a:xfrm>
            <a:prstGeom prst="rect">
              <a:avLst/>
            </a:prstGeom>
          </p:spPr>
        </p:pic>
        <p:sp>
          <p:nvSpPr>
            <p:cNvPr id="8" name="object 8"/>
            <p:cNvSpPr/>
            <p:nvPr/>
          </p:nvSpPr>
          <p:spPr>
            <a:xfrm>
              <a:off x="1986025" y="1862200"/>
              <a:ext cx="914400" cy="485140"/>
            </a:xfrm>
            <a:custGeom>
              <a:avLst/>
              <a:gdLst/>
              <a:ahLst/>
              <a:cxnLst/>
              <a:rect l="l" t="t" r="r" b="b"/>
              <a:pathLst>
                <a:path w="914400" h="485139">
                  <a:moveTo>
                    <a:pt x="0" y="0"/>
                  </a:moveTo>
                  <a:lnTo>
                    <a:pt x="0" y="475361"/>
                  </a:lnTo>
                </a:path>
                <a:path w="914400" h="485139">
                  <a:moveTo>
                    <a:pt x="914400" y="9525"/>
                  </a:moveTo>
                  <a:lnTo>
                    <a:pt x="914400" y="484886"/>
                  </a:lnTo>
                </a:path>
              </a:pathLst>
            </a:custGeom>
            <a:ln w="9525">
              <a:solidFill>
                <a:srgbClr val="A6A6A6"/>
              </a:solidFill>
            </a:ln>
          </p:spPr>
          <p:txBody>
            <a:bodyPr wrap="square" lIns="0" tIns="0" rIns="0" bIns="0" rtlCol="0"/>
            <a:lstStyle/>
            <a:p>
              <a:endParaRPr/>
            </a:p>
          </p:txBody>
        </p:sp>
      </p:grpSp>
      <p:sp>
        <p:nvSpPr>
          <p:cNvPr id="10" name="TextBox 9">
            <a:extLst>
              <a:ext uri="{FF2B5EF4-FFF2-40B4-BE49-F238E27FC236}">
                <a16:creationId xmlns:a16="http://schemas.microsoft.com/office/drawing/2014/main" xmlns="" id="{F1F61A9E-656B-48D9-701B-86706239F8D2}"/>
              </a:ext>
            </a:extLst>
          </p:cNvPr>
          <p:cNvSpPr txBox="1"/>
          <p:nvPr/>
        </p:nvSpPr>
        <p:spPr>
          <a:xfrm>
            <a:off x="5181600" y="3232119"/>
            <a:ext cx="3505200" cy="923330"/>
          </a:xfrm>
          <a:prstGeom prst="rect">
            <a:avLst/>
          </a:prstGeom>
          <a:noFill/>
        </p:spPr>
        <p:txBody>
          <a:bodyPr wrap="square" lIns="91438" tIns="45719" rIns="91438" bIns="45719" rtlCol="0">
            <a:spAutoFit/>
          </a:bodyPr>
          <a:lstStyle/>
          <a:p>
            <a:r>
              <a:rPr lang="en-US" dirty="0">
                <a:solidFill>
                  <a:schemeClr val="bg1"/>
                </a:solidFill>
              </a:rPr>
              <a:t>Team Leader: </a:t>
            </a:r>
            <a:r>
              <a:rPr lang="en-US" dirty="0" err="1">
                <a:solidFill>
                  <a:schemeClr val="bg1"/>
                </a:solidFill>
              </a:rPr>
              <a:t>Manik</a:t>
            </a:r>
            <a:r>
              <a:rPr lang="en-US" dirty="0">
                <a:solidFill>
                  <a:schemeClr val="bg1"/>
                </a:solidFill>
              </a:rPr>
              <a:t> Mahajan</a:t>
            </a:r>
          </a:p>
          <a:p>
            <a:r>
              <a:rPr lang="en-US" dirty="0">
                <a:solidFill>
                  <a:schemeClr val="bg1"/>
                </a:solidFill>
              </a:rPr>
              <a:t>Team Member 1: </a:t>
            </a:r>
            <a:r>
              <a:rPr lang="en-US" dirty="0" err="1">
                <a:solidFill>
                  <a:schemeClr val="bg1"/>
                </a:solidFill>
              </a:rPr>
              <a:t>Ayush</a:t>
            </a:r>
            <a:r>
              <a:rPr lang="en-US" dirty="0">
                <a:solidFill>
                  <a:schemeClr val="bg1"/>
                </a:solidFill>
              </a:rPr>
              <a:t> </a:t>
            </a:r>
            <a:r>
              <a:rPr lang="en-US" dirty="0" err="1">
                <a:solidFill>
                  <a:schemeClr val="bg1"/>
                </a:solidFill>
              </a:rPr>
              <a:t>Maddhesia</a:t>
            </a:r>
            <a:endParaRPr lang="en-US" dirty="0">
              <a:solidFill>
                <a:schemeClr val="bg1"/>
              </a:solidFill>
            </a:endParaRPr>
          </a:p>
          <a:p>
            <a:r>
              <a:rPr lang="en-US" dirty="0">
                <a:solidFill>
                  <a:schemeClr val="bg1"/>
                </a:solidFill>
              </a:rPr>
              <a:t>Team Member 2: Kavya Goel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85750"/>
            <a:ext cx="1826259" cy="377026"/>
          </a:xfrm>
        </p:spPr>
        <p:txBody>
          <a:bodyPr/>
          <a:lstStyle/>
          <a:p>
            <a:r>
              <a:rPr lang="en-US" sz="2400" dirty="0">
                <a:latin typeface="Times New Roman" pitchFamily="18" charset="0"/>
                <a:cs typeface="Times New Roman" pitchFamily="18" charset="0"/>
              </a:rPr>
              <a:t>Results</a:t>
            </a:r>
          </a:p>
        </p:txBody>
      </p:sp>
      <p:graphicFrame>
        <p:nvGraphicFramePr>
          <p:cNvPr id="4" name="Content Placeholder 5">
            <a:extLst>
              <a:ext uri="{FF2B5EF4-FFF2-40B4-BE49-F238E27FC236}">
                <a16:creationId xmlns:a16="http://schemas.microsoft.com/office/drawing/2014/main" xmlns="" id="{583960DB-C7CA-643F-D1B1-20538ABE5EDD}"/>
              </a:ext>
            </a:extLst>
          </p:cNvPr>
          <p:cNvGraphicFramePr>
            <a:graphicFrameLocks/>
          </p:cNvGraphicFramePr>
          <p:nvPr>
            <p:extLst>
              <p:ext uri="{D42A27DB-BD31-4B8C-83A1-F6EECF244321}">
                <p14:modId xmlns:p14="http://schemas.microsoft.com/office/powerpoint/2010/main" val="1468828250"/>
              </p:ext>
            </p:extLst>
          </p:nvPr>
        </p:nvGraphicFramePr>
        <p:xfrm>
          <a:off x="228600" y="742950"/>
          <a:ext cx="8305799" cy="4080759"/>
        </p:xfrm>
        <a:graphic>
          <a:graphicData uri="http://schemas.openxmlformats.org/drawingml/2006/table">
            <a:tbl>
              <a:tblPr firstRow="1" bandRow="1">
                <a:tableStyleId>{5940675A-B579-460E-94D1-54222C63F5DA}</a:tableStyleId>
              </a:tblPr>
              <a:tblGrid>
                <a:gridCol w="638908">
                  <a:extLst>
                    <a:ext uri="{9D8B030D-6E8A-4147-A177-3AD203B41FA5}">
                      <a16:colId xmlns:a16="http://schemas.microsoft.com/office/drawing/2014/main" xmlns="" val="588563517"/>
                    </a:ext>
                  </a:extLst>
                </a:gridCol>
                <a:gridCol w="1968526">
                  <a:extLst>
                    <a:ext uri="{9D8B030D-6E8A-4147-A177-3AD203B41FA5}">
                      <a16:colId xmlns:a16="http://schemas.microsoft.com/office/drawing/2014/main" xmlns="" val="3574629916"/>
                    </a:ext>
                  </a:extLst>
                </a:gridCol>
                <a:gridCol w="1908089">
                  <a:extLst>
                    <a:ext uri="{9D8B030D-6E8A-4147-A177-3AD203B41FA5}">
                      <a16:colId xmlns:a16="http://schemas.microsoft.com/office/drawing/2014/main" xmlns="" val="3752850574"/>
                    </a:ext>
                  </a:extLst>
                </a:gridCol>
                <a:gridCol w="3790276"/>
              </a:tblGrid>
              <a:tr h="453639">
                <a:tc>
                  <a:txBody>
                    <a:bodyPr/>
                    <a:lstStyle/>
                    <a:p>
                      <a:pPr algn="ctr">
                        <a:lnSpc>
                          <a:spcPct val="100000"/>
                        </a:lnSpc>
                      </a:pPr>
                      <a:r>
                        <a:rPr lang="en-US" sz="1000" b="1" dirty="0" smtClean="0"/>
                        <a:t>Model Number</a:t>
                      </a:r>
                      <a:endParaRPr lang="en-US" sz="1000" b="1" dirty="0"/>
                    </a:p>
                  </a:txBody>
                  <a:tcPr anchor="ctr"/>
                </a:tc>
                <a:tc>
                  <a:txBody>
                    <a:bodyPr/>
                    <a:lstStyle/>
                    <a:p>
                      <a:pPr algn="ctr">
                        <a:lnSpc>
                          <a:spcPct val="100000"/>
                        </a:lnSpc>
                      </a:pPr>
                      <a:r>
                        <a:rPr lang="en-US" sz="1000" b="1" dirty="0" smtClean="0"/>
                        <a:t>Model Build</a:t>
                      </a:r>
                      <a:endParaRPr lang="en-US" sz="1000" b="1" dirty="0"/>
                    </a:p>
                  </a:txBody>
                  <a:tcPr anchor="ctr"/>
                </a:tc>
                <a:tc>
                  <a:txBody>
                    <a:bodyPr/>
                    <a:lstStyle/>
                    <a:p>
                      <a:pPr algn="ctr">
                        <a:lnSpc>
                          <a:spcPct val="100000"/>
                        </a:lnSpc>
                      </a:pPr>
                      <a:r>
                        <a:rPr lang="en-US" sz="1000" b="1" dirty="0" smtClean="0"/>
                        <a:t>Accuracy Metrics</a:t>
                      </a:r>
                      <a:endParaRPr lang="en-US" sz="1000" b="1" dirty="0"/>
                    </a:p>
                  </a:txBody>
                  <a:tcPr anchor="ctr"/>
                </a:tc>
                <a:tc>
                  <a:txBody>
                    <a:bodyPr/>
                    <a:lstStyle/>
                    <a:p>
                      <a:pPr algn="ctr">
                        <a:lnSpc>
                          <a:spcPct val="100000"/>
                        </a:lnSpc>
                      </a:pPr>
                      <a:r>
                        <a:rPr lang="en-US" sz="1000" b="1" dirty="0" smtClean="0"/>
                        <a:t>Reasons</a:t>
                      </a:r>
                      <a:r>
                        <a:rPr lang="en-US" sz="1000" b="1" baseline="0" dirty="0" smtClean="0"/>
                        <a:t> For Such Accuracy</a:t>
                      </a:r>
                      <a:endParaRPr lang="en-US" sz="1000" b="1" dirty="0"/>
                    </a:p>
                  </a:txBody>
                  <a:tcPr anchor="ctr"/>
                </a:tc>
                <a:extLst>
                  <a:ext uri="{0D108BD9-81ED-4DB2-BD59-A6C34878D82A}">
                    <a16:rowId xmlns:a16="http://schemas.microsoft.com/office/drawing/2014/main" xmlns="" val="4114100119"/>
                  </a:ext>
                </a:extLst>
              </a:tr>
              <a:tr h="1093387">
                <a:tc>
                  <a:txBody>
                    <a:bodyPr/>
                    <a:lstStyle/>
                    <a:p>
                      <a:pPr algn="l">
                        <a:lnSpc>
                          <a:spcPct val="100000"/>
                        </a:lnSpc>
                      </a:pPr>
                      <a:r>
                        <a:rPr lang="en-US" sz="1000" dirty="0" smtClean="0"/>
                        <a:t>Model</a:t>
                      </a:r>
                      <a:r>
                        <a:rPr lang="en-US" sz="1000" baseline="0" dirty="0" smtClean="0"/>
                        <a:t> 1</a:t>
                      </a:r>
                      <a:endParaRPr lang="en-US" sz="1000" dirty="0"/>
                    </a:p>
                  </a:txBody>
                  <a:tcPr/>
                </a:tc>
                <a:tc>
                  <a:txBody>
                    <a:bodyPr/>
                    <a:lstStyle/>
                    <a:p>
                      <a:pPr algn="l">
                        <a:lnSpc>
                          <a:spcPct val="100000"/>
                        </a:lnSpc>
                      </a:pPr>
                      <a:r>
                        <a:rPr lang="en-US" sz="1000" dirty="0" smtClean="0"/>
                        <a:t>Majority</a:t>
                      </a:r>
                      <a:r>
                        <a:rPr lang="en-US" sz="1000" baseline="0" dirty="0" smtClean="0"/>
                        <a:t> voting ensemble model (Random Forest, Multinomial NB, Complement NB, Logistic Regression)</a:t>
                      </a:r>
                      <a:endParaRPr lang="en-US" sz="1000" dirty="0"/>
                    </a:p>
                  </a:txBody>
                  <a:tcPr/>
                </a:tc>
                <a:tc>
                  <a:txBody>
                    <a:bodyPr/>
                    <a:lstStyle/>
                    <a:p>
                      <a:pPr algn="l">
                        <a:lnSpc>
                          <a:spcPct val="100000"/>
                        </a:lnSpc>
                      </a:pPr>
                      <a:r>
                        <a:rPr lang="en-US" sz="1000" b="1" dirty="0" smtClean="0"/>
                        <a:t>Accuracy:</a:t>
                      </a:r>
                      <a:r>
                        <a:rPr lang="en-US" sz="1000" dirty="0" smtClean="0"/>
                        <a:t> 45.89%</a:t>
                      </a:r>
                    </a:p>
                    <a:p>
                      <a:pPr algn="l">
                        <a:lnSpc>
                          <a:spcPct val="100000"/>
                        </a:lnSpc>
                      </a:pPr>
                      <a:r>
                        <a:rPr lang="en-US" sz="1000" b="1" dirty="0" smtClean="0"/>
                        <a:t>Precision:</a:t>
                      </a:r>
                    </a:p>
                    <a:p>
                      <a:pPr algn="l">
                        <a:lnSpc>
                          <a:spcPct val="100000"/>
                        </a:lnSpc>
                      </a:pPr>
                      <a:r>
                        <a:rPr lang="en-US" sz="1000" dirty="0" smtClean="0"/>
                        <a:t>  - Class 0 (negative class): 0.59</a:t>
                      </a:r>
                    </a:p>
                    <a:p>
                      <a:pPr algn="l">
                        <a:lnSpc>
                          <a:spcPct val="100000"/>
                        </a:lnSpc>
                      </a:pPr>
                      <a:r>
                        <a:rPr lang="en-US" sz="1000" dirty="0" smtClean="0"/>
                        <a:t>  - Class 1 (positive class): 0.38</a:t>
                      </a:r>
                    </a:p>
                    <a:p>
                      <a:pPr algn="l">
                        <a:lnSpc>
                          <a:spcPct val="100000"/>
                        </a:lnSpc>
                      </a:pPr>
                      <a:r>
                        <a:rPr lang="en-US" sz="1000" b="1" dirty="0" smtClean="0"/>
                        <a:t>Recall:</a:t>
                      </a:r>
                    </a:p>
                    <a:p>
                      <a:pPr algn="l">
                        <a:lnSpc>
                          <a:spcPct val="100000"/>
                        </a:lnSpc>
                      </a:pPr>
                      <a:r>
                        <a:rPr lang="en-US" sz="1000" dirty="0" smtClean="0"/>
                        <a:t>  - Class 0: 0.36</a:t>
                      </a:r>
                    </a:p>
                    <a:p>
                      <a:pPr algn="l">
                        <a:lnSpc>
                          <a:spcPct val="100000"/>
                        </a:lnSpc>
                      </a:pPr>
                      <a:r>
                        <a:rPr lang="en-US" sz="1000" dirty="0" smtClean="0"/>
                        <a:t>  - Class 1: 0.61</a:t>
                      </a:r>
                      <a:endParaRPr lang="en-US" sz="1000" dirty="0"/>
                    </a:p>
                  </a:txBody>
                  <a:tcPr/>
                </a:tc>
                <a:tc>
                  <a:txBody>
                    <a:bodyPr/>
                    <a:lstStyle/>
                    <a:p>
                      <a:pPr algn="l">
                        <a:lnSpc>
                          <a:spcPct val="100000"/>
                        </a:lnSpc>
                      </a:pPr>
                      <a:r>
                        <a:rPr lang="en-US" sz="1000" b="1" dirty="0" smtClean="0"/>
                        <a:t>1. Limited Context Understanding: </a:t>
                      </a:r>
                      <a:r>
                        <a:rPr lang="en-US" sz="1000" dirty="0" smtClean="0"/>
                        <a:t>Text-based stress cues often involve nuanced language and context, which these models may not capture well.</a:t>
                      </a:r>
                    </a:p>
                    <a:p>
                      <a:pPr algn="l">
                        <a:lnSpc>
                          <a:spcPct val="100000"/>
                        </a:lnSpc>
                      </a:pPr>
                      <a:r>
                        <a:rPr lang="en-US" sz="1000" b="1" dirty="0" smtClean="0"/>
                        <a:t>2. Complexity of Stress Cues: </a:t>
                      </a:r>
                      <a:r>
                        <a:rPr lang="en-US" sz="1000" dirty="0" smtClean="0"/>
                        <a:t>Stress signals in text can be subtle and varied, requiring more sophisticated models to detect accurately.</a:t>
                      </a:r>
                      <a:endParaRPr lang="en-US" sz="1000" dirty="0"/>
                    </a:p>
                  </a:txBody>
                  <a:tcPr/>
                </a:tc>
                <a:extLst>
                  <a:ext uri="{0D108BD9-81ED-4DB2-BD59-A6C34878D82A}">
                    <a16:rowId xmlns:a16="http://schemas.microsoft.com/office/drawing/2014/main" xmlns="" val="1869103003"/>
                  </a:ext>
                </a:extLst>
              </a:tr>
              <a:tr h="1093387">
                <a:tc>
                  <a:txBody>
                    <a:bodyPr/>
                    <a:lstStyle/>
                    <a:p>
                      <a:pPr algn="l">
                        <a:lnSpc>
                          <a:spcPct val="100000"/>
                        </a:lnSpc>
                      </a:pPr>
                      <a:r>
                        <a:rPr lang="en-US" sz="1000" dirty="0" smtClean="0"/>
                        <a:t>Model 2</a:t>
                      </a:r>
                      <a:endParaRPr lang="en-US" sz="1000" dirty="0"/>
                    </a:p>
                  </a:txBody>
                  <a:tcPr/>
                </a:tc>
                <a:tc>
                  <a:txBody>
                    <a:bodyPr/>
                    <a:lstStyle/>
                    <a:p>
                      <a:pPr algn="l">
                        <a:lnSpc>
                          <a:spcPct val="100000"/>
                        </a:lnSpc>
                      </a:pPr>
                      <a:r>
                        <a:rPr lang="en-US" sz="1000" dirty="0" smtClean="0"/>
                        <a:t>Passive Aggressive Classifier</a:t>
                      </a:r>
                      <a:endParaRPr lang="en-US" sz="1000" dirty="0"/>
                    </a:p>
                  </a:txBody>
                  <a:tcPr/>
                </a:tc>
                <a:tc>
                  <a:txBody>
                    <a:bodyPr/>
                    <a:lstStyle/>
                    <a:p>
                      <a:pPr algn="l">
                        <a:lnSpc>
                          <a:spcPct val="100000"/>
                        </a:lnSpc>
                      </a:pPr>
                      <a:r>
                        <a:rPr lang="en-US" sz="1000" b="1" dirty="0" smtClean="0"/>
                        <a:t>Accuracy: </a:t>
                      </a:r>
                      <a:r>
                        <a:rPr lang="en-US" sz="1000" dirty="0" smtClean="0"/>
                        <a:t>44.51%</a:t>
                      </a:r>
                    </a:p>
                    <a:p>
                      <a:pPr algn="l">
                        <a:lnSpc>
                          <a:spcPct val="100000"/>
                        </a:lnSpc>
                      </a:pPr>
                      <a:r>
                        <a:rPr lang="en-US" sz="1000" b="1" dirty="0" smtClean="0"/>
                        <a:t>Precision:</a:t>
                      </a:r>
                    </a:p>
                    <a:p>
                      <a:pPr algn="l">
                        <a:lnSpc>
                          <a:spcPct val="100000"/>
                        </a:lnSpc>
                      </a:pPr>
                      <a:r>
                        <a:rPr lang="en-US" sz="1000" dirty="0" smtClean="0"/>
                        <a:t>  - Class 0 (negative class): 0.60</a:t>
                      </a:r>
                    </a:p>
                    <a:p>
                      <a:pPr algn="l">
                        <a:lnSpc>
                          <a:spcPct val="100000"/>
                        </a:lnSpc>
                      </a:pPr>
                      <a:r>
                        <a:rPr lang="en-US" sz="1000" dirty="0" smtClean="0"/>
                        <a:t>  - Class 1 (positive class): 0.39</a:t>
                      </a:r>
                    </a:p>
                    <a:p>
                      <a:pPr algn="l">
                        <a:lnSpc>
                          <a:spcPct val="100000"/>
                        </a:lnSpc>
                      </a:pPr>
                      <a:r>
                        <a:rPr lang="en-US" sz="1000" b="1" dirty="0" smtClean="0"/>
                        <a:t>Recall:</a:t>
                      </a:r>
                    </a:p>
                    <a:p>
                      <a:pPr algn="l">
                        <a:lnSpc>
                          <a:spcPct val="100000"/>
                        </a:lnSpc>
                      </a:pPr>
                      <a:r>
                        <a:rPr lang="en-US" sz="1000" dirty="0" smtClean="0"/>
                        <a:t>  - Class 0: 0.25</a:t>
                      </a:r>
                    </a:p>
                    <a:p>
                      <a:pPr algn="l">
                        <a:lnSpc>
                          <a:spcPct val="100000"/>
                        </a:lnSpc>
                      </a:pPr>
                      <a:r>
                        <a:rPr lang="en-US" sz="1000" dirty="0" smtClean="0"/>
                        <a:t>  - Class 1: 0.74</a:t>
                      </a:r>
                      <a:endParaRPr lang="en-US" sz="1000" dirty="0"/>
                    </a:p>
                  </a:txBody>
                  <a:tcPr/>
                </a:tc>
                <a:tc>
                  <a:txBody>
                    <a:bodyPr/>
                    <a:lstStyle/>
                    <a:p>
                      <a:r>
                        <a:rPr lang="en-US" sz="1000" b="1" i="0" kern="1200" dirty="0" smtClean="0">
                          <a:solidFill>
                            <a:schemeClr val="tx1"/>
                          </a:solidFill>
                          <a:effectLst/>
                          <a:latin typeface="+mn-lt"/>
                          <a:ea typeface="+mn-ea"/>
                          <a:cs typeface="+mn-cs"/>
                        </a:rPr>
                        <a:t>1. Insensitive to Context</a:t>
                      </a:r>
                      <a:r>
                        <a:rPr lang="en-US" sz="1000" b="0" i="0" kern="1200" dirty="0" smtClean="0">
                          <a:solidFill>
                            <a:schemeClr val="tx1"/>
                          </a:solidFill>
                          <a:effectLst/>
                          <a:latin typeface="+mn-lt"/>
                          <a:ea typeface="+mn-ea"/>
                          <a:cs typeface="+mn-cs"/>
                        </a:rPr>
                        <a:t>: Difficulty understanding nuanced stress cues.</a:t>
                      </a:r>
                    </a:p>
                    <a:p>
                      <a:r>
                        <a:rPr lang="en-US" sz="1000" b="1" i="0" kern="1200" dirty="0" smtClean="0">
                          <a:solidFill>
                            <a:schemeClr val="tx1"/>
                          </a:solidFill>
                          <a:effectLst/>
                          <a:latin typeface="+mn-lt"/>
                          <a:ea typeface="+mn-ea"/>
                          <a:cs typeface="+mn-cs"/>
                        </a:rPr>
                        <a:t>2. Imbalanced Data Handling</a:t>
                      </a:r>
                      <a:r>
                        <a:rPr lang="en-US" sz="1000" b="0" i="0" kern="1200" dirty="0" smtClean="0">
                          <a:solidFill>
                            <a:schemeClr val="tx1"/>
                          </a:solidFill>
                          <a:effectLst/>
                          <a:latin typeface="+mn-lt"/>
                          <a:ea typeface="+mn-ea"/>
                          <a:cs typeface="+mn-cs"/>
                        </a:rPr>
                        <a:t>: Bias towards majority class, missing stress instances.</a:t>
                      </a:r>
                    </a:p>
                    <a:p>
                      <a:r>
                        <a:rPr lang="en-US" sz="1000" b="1" i="0" kern="1200" dirty="0" smtClean="0">
                          <a:solidFill>
                            <a:schemeClr val="tx1"/>
                          </a:solidFill>
                          <a:effectLst/>
                          <a:latin typeface="+mn-lt"/>
                          <a:ea typeface="+mn-ea"/>
                          <a:cs typeface="+mn-cs"/>
                        </a:rPr>
                        <a:t>3. Limited Feature Representation</a:t>
                      </a:r>
                      <a:r>
                        <a:rPr lang="en-US" sz="1000" b="0" i="0" kern="1200" dirty="0" smtClean="0">
                          <a:solidFill>
                            <a:schemeClr val="tx1"/>
                          </a:solidFill>
                          <a:effectLst/>
                          <a:latin typeface="+mn-lt"/>
                          <a:ea typeface="+mn-ea"/>
                          <a:cs typeface="+mn-cs"/>
                        </a:rPr>
                        <a:t>: Inability to capture diverse stress indicators in text.</a:t>
                      </a:r>
                    </a:p>
                    <a:p>
                      <a:pPr algn="l">
                        <a:lnSpc>
                          <a:spcPct val="100000"/>
                        </a:lnSpc>
                      </a:pPr>
                      <a:endParaRPr lang="en-US" sz="1000" dirty="0"/>
                    </a:p>
                  </a:txBody>
                  <a:tcPr/>
                </a:tc>
                <a:extLst>
                  <a:ext uri="{0D108BD9-81ED-4DB2-BD59-A6C34878D82A}">
                    <a16:rowId xmlns:a16="http://schemas.microsoft.com/office/drawing/2014/main" xmlns="" val="3186975345"/>
                  </a:ext>
                </a:extLst>
              </a:tr>
              <a:tr h="1093387">
                <a:tc>
                  <a:txBody>
                    <a:bodyPr/>
                    <a:lstStyle/>
                    <a:p>
                      <a:pPr algn="l">
                        <a:lnSpc>
                          <a:spcPct val="100000"/>
                        </a:lnSpc>
                      </a:pPr>
                      <a:r>
                        <a:rPr lang="en-US" sz="1000" dirty="0" smtClean="0"/>
                        <a:t>Model</a:t>
                      </a:r>
                      <a:r>
                        <a:rPr lang="en-US" sz="1000" baseline="0" dirty="0" smtClean="0"/>
                        <a:t> 3</a:t>
                      </a:r>
                      <a:endParaRPr lang="en-US" sz="1000" dirty="0"/>
                    </a:p>
                  </a:txBody>
                  <a:tcPr/>
                </a:tc>
                <a:tc>
                  <a:txBody>
                    <a:bodyPr/>
                    <a:lstStyle/>
                    <a:p>
                      <a:pPr algn="l">
                        <a:lnSpc>
                          <a:spcPct val="100000"/>
                        </a:lnSpc>
                      </a:pPr>
                      <a:r>
                        <a:rPr lang="en-US" sz="1000" dirty="0" smtClean="0"/>
                        <a:t>Perceptron Classifier</a:t>
                      </a:r>
                      <a:endParaRPr lang="en-US" sz="1000" dirty="0"/>
                    </a:p>
                  </a:txBody>
                  <a:tcPr/>
                </a:tc>
                <a:tc>
                  <a:txBody>
                    <a:bodyPr/>
                    <a:lstStyle/>
                    <a:p>
                      <a:r>
                        <a:rPr lang="en-US" sz="1000" b="1" i="0" kern="1200" dirty="0" smtClean="0">
                          <a:solidFill>
                            <a:schemeClr val="tx1"/>
                          </a:solidFill>
                          <a:effectLst/>
                          <a:latin typeface="+mn-lt"/>
                          <a:ea typeface="+mn-ea"/>
                          <a:cs typeface="+mn-cs"/>
                        </a:rPr>
                        <a:t>Accuracy</a:t>
                      </a:r>
                      <a:r>
                        <a:rPr lang="en-US" sz="1000" b="0" i="0" kern="1200" dirty="0" smtClean="0">
                          <a:solidFill>
                            <a:schemeClr val="tx1"/>
                          </a:solidFill>
                          <a:effectLst/>
                          <a:latin typeface="+mn-lt"/>
                          <a:ea typeface="+mn-ea"/>
                          <a:cs typeface="+mn-cs"/>
                        </a:rPr>
                        <a:t>: 45.45%</a:t>
                      </a:r>
                    </a:p>
                    <a:p>
                      <a:r>
                        <a:rPr lang="en-US" sz="1000" b="1" i="0" kern="1200" dirty="0" smtClean="0">
                          <a:solidFill>
                            <a:schemeClr val="tx1"/>
                          </a:solidFill>
                          <a:effectLst/>
                          <a:latin typeface="+mn-lt"/>
                          <a:ea typeface="+mn-ea"/>
                          <a:cs typeface="+mn-cs"/>
                        </a:rPr>
                        <a:t>Precision</a:t>
                      </a:r>
                      <a:r>
                        <a:rPr lang="en-US" sz="1000" b="0" i="0" kern="1200" dirty="0" smtClean="0">
                          <a:solidFill>
                            <a:schemeClr val="tx1"/>
                          </a:solidFill>
                          <a:effectLst/>
                          <a:latin typeface="+mn-lt"/>
                          <a:ea typeface="+mn-ea"/>
                          <a:cs typeface="+mn-cs"/>
                        </a:rPr>
                        <a:t>:</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(negative class): 0.63</a:t>
                      </a:r>
                    </a:p>
                    <a:p>
                      <a:pPr marL="0" indent="0">
                        <a:buFontTx/>
                        <a:buNone/>
                      </a:pPr>
                      <a:r>
                        <a:rPr lang="en-US" sz="1000" b="0" i="0" kern="1200" dirty="0" smtClean="0">
                          <a:solidFill>
                            <a:schemeClr val="tx1"/>
                          </a:solidFill>
                          <a:effectLst/>
                          <a:latin typeface="+mn-lt"/>
                          <a:ea typeface="+mn-ea"/>
                          <a:cs typeface="+mn-cs"/>
                        </a:rPr>
                        <a:t>  -Class 1 (positive class): 0.40</a:t>
                      </a:r>
                    </a:p>
                    <a:p>
                      <a:r>
                        <a:rPr lang="en-US" sz="1000" b="1" i="0" kern="1200" dirty="0" smtClean="0">
                          <a:solidFill>
                            <a:schemeClr val="tx1"/>
                          </a:solidFill>
                          <a:effectLst/>
                          <a:latin typeface="+mn-lt"/>
                          <a:ea typeface="+mn-ea"/>
                          <a:cs typeface="+mn-cs"/>
                        </a:rPr>
                        <a:t>Recall</a:t>
                      </a:r>
                      <a:r>
                        <a:rPr lang="en-US" sz="1000" b="0" i="0" kern="1200" dirty="0" smtClean="0">
                          <a:solidFill>
                            <a:schemeClr val="tx1"/>
                          </a:solidFill>
                          <a:effectLst/>
                          <a:latin typeface="+mn-lt"/>
                          <a:ea typeface="+mn-ea"/>
                          <a:cs typeface="+mn-cs"/>
                        </a:rPr>
                        <a:t>:</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0.24</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0.79</a:t>
                      </a:r>
                    </a:p>
                    <a:p>
                      <a:pPr algn="l">
                        <a:lnSpc>
                          <a:spcPct val="100000"/>
                        </a:lnSpc>
                      </a:pPr>
                      <a:endParaRPr lang="en-US" sz="1000" dirty="0"/>
                    </a:p>
                  </a:txBody>
                  <a:tcPr/>
                </a:tc>
                <a:tc>
                  <a:txBody>
                    <a:bodyPr/>
                    <a:lstStyle/>
                    <a:p>
                      <a:r>
                        <a:rPr lang="en-US" sz="1000" b="1" i="0" kern="1200" dirty="0" smtClean="0">
                          <a:solidFill>
                            <a:schemeClr val="tx1"/>
                          </a:solidFill>
                          <a:effectLst/>
                          <a:latin typeface="+mn-lt"/>
                          <a:ea typeface="+mn-ea"/>
                          <a:cs typeface="+mn-cs"/>
                        </a:rPr>
                        <a:t>1. Limited Complexity Handling</a:t>
                      </a:r>
                      <a:r>
                        <a:rPr lang="en-US" sz="1000" b="0" i="0" kern="1200" dirty="0" smtClean="0">
                          <a:solidFill>
                            <a:schemeClr val="tx1"/>
                          </a:solidFill>
                          <a:effectLst/>
                          <a:latin typeface="+mn-lt"/>
                          <a:ea typeface="+mn-ea"/>
                          <a:cs typeface="+mn-cs"/>
                        </a:rPr>
                        <a:t>: Struggles with capturing the nuanced patterns in text data.</a:t>
                      </a:r>
                    </a:p>
                    <a:p>
                      <a:r>
                        <a:rPr lang="en-US" sz="1000" b="1" i="0" kern="1200" dirty="0" smtClean="0">
                          <a:solidFill>
                            <a:schemeClr val="tx1"/>
                          </a:solidFill>
                          <a:effectLst/>
                          <a:latin typeface="+mn-lt"/>
                          <a:ea typeface="+mn-ea"/>
                          <a:cs typeface="+mn-cs"/>
                        </a:rPr>
                        <a:t>2. Imbalanced Data Sensitivity</a:t>
                      </a:r>
                      <a:r>
                        <a:rPr lang="en-US" sz="1000" b="0" i="0" kern="1200" dirty="0" smtClean="0">
                          <a:solidFill>
                            <a:schemeClr val="tx1"/>
                          </a:solidFill>
                          <a:effectLst/>
                          <a:latin typeface="+mn-lt"/>
                          <a:ea typeface="+mn-ea"/>
                          <a:cs typeface="+mn-cs"/>
                        </a:rPr>
                        <a:t>: Biased predictions towards the majority class, affecting performance on minority class instances.</a:t>
                      </a:r>
                    </a:p>
                    <a:p>
                      <a:r>
                        <a:rPr lang="en-US" sz="1000" b="1" i="0" kern="1200" dirty="0" smtClean="0">
                          <a:solidFill>
                            <a:schemeClr val="tx1"/>
                          </a:solidFill>
                          <a:effectLst/>
                          <a:latin typeface="+mn-lt"/>
                          <a:ea typeface="+mn-ea"/>
                          <a:cs typeface="+mn-cs"/>
                        </a:rPr>
                        <a:t>3. Shallow Representation</a:t>
                      </a:r>
                      <a:r>
                        <a:rPr lang="en-US" sz="1000" b="0" i="0" kern="1200" dirty="0" smtClean="0">
                          <a:solidFill>
                            <a:schemeClr val="tx1"/>
                          </a:solidFill>
                          <a:effectLst/>
                          <a:latin typeface="+mn-lt"/>
                          <a:ea typeface="+mn-ea"/>
                          <a:cs typeface="+mn-cs"/>
                        </a:rPr>
                        <a:t>: Inability to grasp intricate features indicative of stress in text.</a:t>
                      </a:r>
                    </a:p>
                    <a:p>
                      <a:pPr algn="l">
                        <a:lnSpc>
                          <a:spcPct val="100000"/>
                        </a:lnSpc>
                      </a:pPr>
                      <a:endParaRPr lang="en-US" sz="1000" dirty="0"/>
                    </a:p>
                  </a:txBody>
                  <a:tcPr/>
                </a:tc>
              </a:tr>
            </a:tbl>
          </a:graphicData>
        </a:graphic>
      </p:graphicFrame>
    </p:spTree>
    <p:extLst>
      <p:ext uri="{BB962C8B-B14F-4D97-AF65-F5344CB8AC3E}">
        <p14:creationId xmlns:p14="http://schemas.microsoft.com/office/powerpoint/2010/main" val="392044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723567186"/>
              </p:ext>
            </p:extLst>
          </p:nvPr>
        </p:nvGraphicFramePr>
        <p:xfrm>
          <a:off x="304801" y="742951"/>
          <a:ext cx="8305801" cy="1829189"/>
        </p:xfrm>
        <a:graphic>
          <a:graphicData uri="http://schemas.openxmlformats.org/drawingml/2006/table">
            <a:tbl>
              <a:tblPr firstRow="1" bandRow="1">
                <a:tableStyleId>{5940675A-B579-460E-94D1-54222C63F5DA}</a:tableStyleId>
              </a:tblPr>
              <a:tblGrid>
                <a:gridCol w="685800"/>
                <a:gridCol w="1921635"/>
                <a:gridCol w="1908090"/>
                <a:gridCol w="3790276"/>
              </a:tblGrid>
              <a:tr h="564269">
                <a:tc>
                  <a:txBody>
                    <a:bodyPr/>
                    <a:lstStyle/>
                    <a:p>
                      <a:pPr algn="ctr">
                        <a:lnSpc>
                          <a:spcPct val="100000"/>
                        </a:lnSpc>
                      </a:pPr>
                      <a:r>
                        <a:rPr lang="en-US" sz="1100" b="1" dirty="0" smtClean="0"/>
                        <a:t>Model Number</a:t>
                      </a:r>
                      <a:endParaRPr lang="en-US" sz="1100" b="1" dirty="0"/>
                    </a:p>
                  </a:txBody>
                  <a:tcPr anchor="ctr"/>
                </a:tc>
                <a:tc>
                  <a:txBody>
                    <a:bodyPr/>
                    <a:lstStyle/>
                    <a:p>
                      <a:pPr algn="ctr">
                        <a:lnSpc>
                          <a:spcPct val="100000"/>
                        </a:lnSpc>
                      </a:pPr>
                      <a:r>
                        <a:rPr lang="en-US" sz="1100" b="1" dirty="0" smtClean="0"/>
                        <a:t>Model Build</a:t>
                      </a:r>
                      <a:endParaRPr lang="en-US" sz="1100" b="1" dirty="0"/>
                    </a:p>
                  </a:txBody>
                  <a:tcPr anchor="ctr"/>
                </a:tc>
                <a:tc>
                  <a:txBody>
                    <a:bodyPr/>
                    <a:lstStyle/>
                    <a:p>
                      <a:pPr algn="ctr">
                        <a:lnSpc>
                          <a:spcPct val="100000"/>
                        </a:lnSpc>
                      </a:pPr>
                      <a:r>
                        <a:rPr lang="en-US" sz="1100" b="1" dirty="0" smtClean="0"/>
                        <a:t>Accuracy Metrics</a:t>
                      </a:r>
                      <a:endParaRPr lang="en-US" sz="1100" b="1" dirty="0"/>
                    </a:p>
                  </a:txBody>
                  <a:tcPr anchor="ctr"/>
                </a:tc>
                <a:tc>
                  <a:txBody>
                    <a:bodyPr/>
                    <a:lstStyle/>
                    <a:p>
                      <a:pPr algn="ctr">
                        <a:lnSpc>
                          <a:spcPct val="100000"/>
                        </a:lnSpc>
                      </a:pPr>
                      <a:r>
                        <a:rPr lang="en-US" sz="1100" b="1" dirty="0" smtClean="0"/>
                        <a:t>Reasons</a:t>
                      </a:r>
                      <a:r>
                        <a:rPr lang="en-US" sz="1100" b="1" baseline="0" dirty="0" smtClean="0"/>
                        <a:t> For Such Accuracy</a:t>
                      </a:r>
                      <a:endParaRPr lang="en-US" sz="1100" b="1" dirty="0"/>
                    </a:p>
                  </a:txBody>
                  <a:tcPr anchor="ctr"/>
                </a:tc>
              </a:tr>
              <a:tr h="1211580">
                <a:tc>
                  <a:txBody>
                    <a:bodyPr/>
                    <a:lstStyle/>
                    <a:p>
                      <a:pPr algn="ctr">
                        <a:lnSpc>
                          <a:spcPct val="100000"/>
                        </a:lnSpc>
                      </a:pPr>
                      <a:r>
                        <a:rPr lang="en-US" sz="1100" b="0" dirty="0" smtClean="0"/>
                        <a:t>Model 4</a:t>
                      </a:r>
                      <a:endParaRPr lang="en-US" sz="1100" b="0" dirty="0"/>
                    </a:p>
                  </a:txBody>
                  <a:tcPr anchor="ctr"/>
                </a:tc>
                <a:tc>
                  <a:txBody>
                    <a:bodyPr/>
                    <a:lstStyle/>
                    <a:p>
                      <a:pPr algn="ctr">
                        <a:lnSpc>
                          <a:spcPct val="100000"/>
                        </a:lnSpc>
                      </a:pPr>
                      <a:r>
                        <a:rPr lang="en-US" sz="1100" b="0" dirty="0" smtClean="0"/>
                        <a:t>SGD Classifier</a:t>
                      </a:r>
                      <a:endParaRPr lang="en-US" sz="1100" b="0" dirty="0"/>
                    </a:p>
                  </a:txBody>
                  <a:tcPr anchor="ctr"/>
                </a:tc>
                <a:tc>
                  <a:txBody>
                    <a:bodyPr/>
                    <a:lstStyle/>
                    <a:p>
                      <a:r>
                        <a:rPr lang="en-US" sz="1100" b="1" i="0" kern="1200" dirty="0" smtClean="0">
                          <a:solidFill>
                            <a:schemeClr val="tx1"/>
                          </a:solidFill>
                          <a:effectLst/>
                          <a:latin typeface="+mn-lt"/>
                          <a:ea typeface="+mn-ea"/>
                          <a:cs typeface="+mn-cs"/>
                        </a:rPr>
                        <a:t>Accuracy</a:t>
                      </a:r>
                      <a:r>
                        <a:rPr lang="en-US" sz="1100" b="0" i="0" kern="1200" dirty="0" smtClean="0">
                          <a:solidFill>
                            <a:schemeClr val="tx1"/>
                          </a:solidFill>
                          <a:effectLst/>
                          <a:latin typeface="+mn-lt"/>
                          <a:ea typeface="+mn-ea"/>
                          <a:cs typeface="+mn-cs"/>
                        </a:rPr>
                        <a:t>: 45.26%</a:t>
                      </a:r>
                    </a:p>
                    <a:p>
                      <a:r>
                        <a:rPr lang="en-US" sz="1100" b="1" i="0" kern="1200" dirty="0" smtClean="0">
                          <a:solidFill>
                            <a:schemeClr val="tx1"/>
                          </a:solidFill>
                          <a:effectLst/>
                          <a:latin typeface="+mn-lt"/>
                          <a:ea typeface="+mn-ea"/>
                          <a:cs typeface="+mn-cs"/>
                        </a:rPr>
                        <a:t>Precision</a:t>
                      </a:r>
                      <a:r>
                        <a:rPr lang="en-US" sz="1100" b="0" i="0" kern="1200" dirty="0" smtClean="0">
                          <a:solidFill>
                            <a:schemeClr val="tx1"/>
                          </a:solidFill>
                          <a:effectLst/>
                          <a:latin typeface="+mn-lt"/>
                          <a:ea typeface="+mn-ea"/>
                          <a:cs typeface="+mn-cs"/>
                        </a:rPr>
                        <a:t>:</a:t>
                      </a:r>
                    </a:p>
                    <a:p>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-Class 0 (negative class): 0.57</a:t>
                      </a:r>
                    </a:p>
                    <a:p>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Class 1 (positive class): 0.37</a:t>
                      </a:r>
                    </a:p>
                    <a:p>
                      <a:r>
                        <a:rPr lang="en-US" sz="1100" b="1" i="0" kern="1200" dirty="0" smtClean="0">
                          <a:solidFill>
                            <a:schemeClr val="tx1"/>
                          </a:solidFill>
                          <a:effectLst/>
                          <a:latin typeface="+mn-lt"/>
                          <a:ea typeface="+mn-ea"/>
                          <a:cs typeface="+mn-cs"/>
                        </a:rPr>
                        <a:t>Recall</a:t>
                      </a:r>
                      <a:r>
                        <a:rPr lang="en-US" sz="1100" b="0" i="0" kern="1200" dirty="0" smtClean="0">
                          <a:solidFill>
                            <a:schemeClr val="tx1"/>
                          </a:solidFill>
                          <a:effectLst/>
                          <a:latin typeface="+mn-lt"/>
                          <a:ea typeface="+mn-ea"/>
                          <a:cs typeface="+mn-cs"/>
                        </a:rPr>
                        <a:t>:</a:t>
                      </a:r>
                    </a:p>
                    <a:p>
                      <a:r>
                        <a:rPr lang="en-US" sz="1100" b="0" i="0" kern="1200" dirty="0" smtClean="0">
                          <a:solidFill>
                            <a:schemeClr val="tx1"/>
                          </a:solidFill>
                          <a:effectLst/>
                          <a:latin typeface="+mn-lt"/>
                          <a:ea typeface="+mn-ea"/>
                          <a:cs typeface="+mn-cs"/>
                        </a:rPr>
                        <a:t>  -Class 0: 0.40</a:t>
                      </a:r>
                    </a:p>
                    <a:p>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Class 1: 0.54</a:t>
                      </a:r>
                    </a:p>
                  </a:txBody>
                  <a:tcPr anchor="ctr"/>
                </a:tc>
                <a:tc>
                  <a:txBody>
                    <a:bodyPr/>
                    <a:lstStyle/>
                    <a:p>
                      <a:r>
                        <a:rPr lang="en-US" sz="1100" b="1" i="0" kern="1200" dirty="0" smtClean="0">
                          <a:solidFill>
                            <a:schemeClr val="tx1"/>
                          </a:solidFill>
                          <a:effectLst/>
                          <a:latin typeface="+mn-lt"/>
                          <a:ea typeface="+mn-ea"/>
                          <a:cs typeface="+mn-cs"/>
                        </a:rPr>
                        <a:t>Insensitive to Context</a:t>
                      </a:r>
                      <a:r>
                        <a:rPr lang="en-US" sz="1100" b="0" i="0" kern="1200" dirty="0" smtClean="0">
                          <a:solidFill>
                            <a:schemeClr val="tx1"/>
                          </a:solidFill>
                          <a:effectLst/>
                          <a:latin typeface="+mn-lt"/>
                          <a:ea typeface="+mn-ea"/>
                          <a:cs typeface="+mn-cs"/>
                        </a:rPr>
                        <a:t>: Struggles with understanding nuanced language and context in text data.</a:t>
                      </a:r>
                    </a:p>
                    <a:p>
                      <a:r>
                        <a:rPr lang="en-US" sz="1100" b="1" i="0" kern="1200" dirty="0" smtClean="0">
                          <a:solidFill>
                            <a:schemeClr val="tx1"/>
                          </a:solidFill>
                          <a:effectLst/>
                          <a:latin typeface="+mn-lt"/>
                          <a:ea typeface="+mn-ea"/>
                          <a:cs typeface="+mn-cs"/>
                        </a:rPr>
                        <a:t>Data Noise Sensitivity</a:t>
                      </a:r>
                      <a:r>
                        <a:rPr lang="en-US" sz="1100" b="0" i="0" kern="1200" dirty="0" smtClean="0">
                          <a:solidFill>
                            <a:schemeClr val="tx1"/>
                          </a:solidFill>
                          <a:effectLst/>
                          <a:latin typeface="+mn-lt"/>
                          <a:ea typeface="+mn-ea"/>
                          <a:cs typeface="+mn-cs"/>
                        </a:rPr>
                        <a:t>: Performance impacted by noisy or irrelevant features in the dataset.</a:t>
                      </a:r>
                    </a:p>
                    <a:p>
                      <a:r>
                        <a:rPr lang="en-US" sz="1100" b="1" i="0" kern="1200" dirty="0" smtClean="0">
                          <a:solidFill>
                            <a:schemeClr val="tx1"/>
                          </a:solidFill>
                          <a:effectLst/>
                          <a:latin typeface="+mn-lt"/>
                          <a:ea typeface="+mn-ea"/>
                          <a:cs typeface="+mn-cs"/>
                        </a:rPr>
                        <a:t>Feature Scaling Importance</a:t>
                      </a:r>
                      <a:r>
                        <a:rPr lang="en-US" sz="1100" b="0" i="0" kern="1200" dirty="0" smtClean="0">
                          <a:solidFill>
                            <a:schemeClr val="tx1"/>
                          </a:solidFill>
                          <a:effectLst/>
                          <a:latin typeface="+mn-lt"/>
                          <a:ea typeface="+mn-ea"/>
                          <a:cs typeface="+mn-cs"/>
                        </a:rPr>
                        <a:t>: Sensitivity to feature scaling, affecting model convergence and performance.</a:t>
                      </a:r>
                    </a:p>
                    <a:p>
                      <a:pPr algn="ctr">
                        <a:lnSpc>
                          <a:spcPct val="100000"/>
                        </a:lnSpc>
                      </a:pPr>
                      <a:endParaRPr lang="en-US" sz="1100" b="0" dirty="0"/>
                    </a:p>
                  </a:txBody>
                  <a:tcPr anchor="ctr"/>
                </a:tc>
              </a:tr>
            </a:tbl>
          </a:graphicData>
        </a:graphic>
      </p:graphicFrame>
    </p:spTree>
    <p:extLst>
      <p:ext uri="{BB962C8B-B14F-4D97-AF65-F5344CB8AC3E}">
        <p14:creationId xmlns:p14="http://schemas.microsoft.com/office/powerpoint/2010/main" val="296058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1"/>
            <a:ext cx="2895600" cy="430887"/>
          </a:xfrm>
        </p:spPr>
        <p:txBody>
          <a:bodyPr/>
          <a:lstStyle/>
          <a:p>
            <a:r>
              <a:rPr lang="en-US" sz="2800" b="1" dirty="0">
                <a:latin typeface="Times New Roman" pitchFamily="18" charset="0"/>
                <a:cs typeface="Times New Roman" pitchFamily="18" charset="0"/>
              </a:rPr>
              <a:t>2</a:t>
            </a:r>
            <a:r>
              <a:rPr lang="en-US" sz="2800" b="1" baseline="30000" dirty="0">
                <a:latin typeface="Times New Roman" pitchFamily="18" charset="0"/>
                <a:cs typeface="Times New Roman" pitchFamily="18" charset="0"/>
              </a:rPr>
              <a:t>nd</a:t>
            </a:r>
            <a:r>
              <a:rPr lang="en-US" sz="2800" b="1" dirty="0">
                <a:latin typeface="Times New Roman" pitchFamily="18" charset="0"/>
                <a:cs typeface="Times New Roman" pitchFamily="18" charset="0"/>
              </a:rPr>
              <a:t> Iteration</a:t>
            </a:r>
            <a:endParaRPr lang="en-US" sz="2800" dirty="0">
              <a:latin typeface="Times New Roman" pitchFamily="18" charset="0"/>
              <a:cs typeface="Times New Roman" pitchFamily="18" charset="0"/>
            </a:endParaRPr>
          </a:p>
        </p:txBody>
      </p:sp>
      <p:sp>
        <p:nvSpPr>
          <p:cNvPr id="4" name="Content Placeholder 2"/>
          <p:cNvSpPr txBox="1">
            <a:spLocks/>
          </p:cNvSpPr>
          <p:nvPr/>
        </p:nvSpPr>
        <p:spPr>
          <a:xfrm>
            <a:off x="304800" y="819151"/>
            <a:ext cx="8305800" cy="2955926"/>
          </a:xfrm>
          <a:prstGeom prst="rect">
            <a:avLst/>
          </a:prstGeom>
        </p:spPr>
        <p:txBody>
          <a:bodyPr vert="horz" lIns="91438" tIns="45719" rIns="91438" bIns="4571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indent="-228594" defTabSz="914378"/>
            <a:r>
              <a:rPr lang="en-US" sz="1600" dirty="0">
                <a:solidFill>
                  <a:sysClr val="windowText" lastClr="000000"/>
                </a:solidFill>
                <a:latin typeface="Times New Roman"/>
              </a:rPr>
              <a:t>Realizing the low accuracy rates of the data are due to preprocessing , we decided to change it, removing the </a:t>
            </a:r>
            <a:r>
              <a:rPr lang="en-US" sz="1600" dirty="0" err="1">
                <a:solidFill>
                  <a:sysClr val="windowText" lastClr="000000"/>
                </a:solidFill>
                <a:latin typeface="Times New Roman"/>
              </a:rPr>
              <a:t>vectorizer</a:t>
            </a:r>
            <a:r>
              <a:rPr lang="en-US" sz="1600" dirty="0">
                <a:solidFill>
                  <a:sysClr val="windowText" lastClr="000000"/>
                </a:solidFill>
                <a:latin typeface="Times New Roman"/>
              </a:rPr>
              <a:t> and adding-:</a:t>
            </a:r>
          </a:p>
          <a:p>
            <a:pPr marL="685783" lvl="1" indent="-228594" defTabSz="914378"/>
            <a:r>
              <a:rPr lang="en-US" sz="1600" b="1" dirty="0">
                <a:solidFill>
                  <a:sysClr val="windowText" lastClr="000000"/>
                </a:solidFill>
                <a:latin typeface="Times New Roman"/>
              </a:rPr>
              <a:t>Tokenization</a:t>
            </a:r>
            <a:r>
              <a:rPr lang="en-US" sz="1600" dirty="0">
                <a:solidFill>
                  <a:sysClr val="windowText" lastClr="000000"/>
                </a:solidFill>
                <a:latin typeface="Times New Roman"/>
              </a:rPr>
              <a:t>: It tokenizes the text using the </a:t>
            </a:r>
            <a:r>
              <a:rPr lang="en-US" sz="1600" dirty="0" err="1">
                <a:solidFill>
                  <a:sysClr val="windowText" lastClr="000000"/>
                </a:solidFill>
                <a:latin typeface="Times New Roman"/>
              </a:rPr>
              <a:t>spaCy</a:t>
            </a:r>
            <a:r>
              <a:rPr lang="en-US" sz="1600" dirty="0">
                <a:solidFill>
                  <a:sysClr val="windowText" lastClr="000000"/>
                </a:solidFill>
                <a:latin typeface="Times New Roman"/>
              </a:rPr>
              <a:t> library.</a:t>
            </a:r>
          </a:p>
          <a:p>
            <a:pPr marL="685783" lvl="1" indent="-228594" defTabSz="914378"/>
            <a:r>
              <a:rPr lang="en-US" sz="1600" b="1" dirty="0">
                <a:solidFill>
                  <a:sysClr val="windowText" lastClr="000000"/>
                </a:solidFill>
                <a:latin typeface="Times New Roman"/>
              </a:rPr>
              <a:t>Linguistic Feature Extraction</a:t>
            </a:r>
            <a:r>
              <a:rPr lang="en-US" sz="1600" dirty="0">
                <a:solidFill>
                  <a:sysClr val="windowText" lastClr="000000"/>
                </a:solidFill>
                <a:latin typeface="Times New Roman"/>
              </a:rPr>
              <a:t>: It extracts linguistic features, specifically part-of-speech (POS) tags, for each token in the text.</a:t>
            </a:r>
          </a:p>
          <a:p>
            <a:pPr marL="685783" lvl="1" indent="-228594" defTabSz="914378"/>
            <a:r>
              <a:rPr lang="en-US" sz="1600" b="1" dirty="0">
                <a:solidFill>
                  <a:sysClr val="windowText" lastClr="000000"/>
                </a:solidFill>
                <a:latin typeface="Times New Roman"/>
              </a:rPr>
              <a:t>Sentiment Analysis</a:t>
            </a:r>
            <a:r>
              <a:rPr lang="en-US" sz="1600" dirty="0">
                <a:solidFill>
                  <a:sysClr val="windowText" lastClr="000000"/>
                </a:solidFill>
                <a:latin typeface="Times New Roman"/>
              </a:rPr>
              <a:t>: It performs sentiment analysis using </a:t>
            </a:r>
            <a:r>
              <a:rPr lang="en-US" sz="1600" dirty="0" err="1">
                <a:solidFill>
                  <a:sysClr val="windowText" lastClr="000000"/>
                </a:solidFill>
                <a:latin typeface="Times New Roman"/>
              </a:rPr>
              <a:t>TextBlob</a:t>
            </a:r>
            <a:r>
              <a:rPr lang="en-US" sz="1600" dirty="0">
                <a:solidFill>
                  <a:sysClr val="windowText" lastClr="000000"/>
                </a:solidFill>
                <a:latin typeface="Times New Roman"/>
              </a:rPr>
              <a:t>, which assigns a sentiment polarity score to the text.</a:t>
            </a:r>
          </a:p>
          <a:p>
            <a:pPr marL="685783" lvl="1" indent="-228594" defTabSz="914378"/>
            <a:r>
              <a:rPr lang="en-US" sz="1600" b="1" dirty="0">
                <a:solidFill>
                  <a:sysClr val="windowText" lastClr="000000"/>
                </a:solidFill>
                <a:latin typeface="Times New Roman"/>
              </a:rPr>
              <a:t>POS Tag Encoding</a:t>
            </a:r>
            <a:r>
              <a:rPr lang="en-US" sz="1600" dirty="0">
                <a:solidFill>
                  <a:sysClr val="windowText" lastClr="000000"/>
                </a:solidFill>
                <a:latin typeface="Times New Roman"/>
              </a:rPr>
              <a:t>: It encodes the part-of-speech tags into a normalized feature vector. This involves counting the occurrences of each POS tag in the text and normalizing the counts by the total number of tokens.</a:t>
            </a:r>
          </a:p>
          <a:p>
            <a:pPr marL="685783" lvl="1" indent="-228594" defTabSz="914378"/>
            <a:r>
              <a:rPr lang="en-US" sz="1600" b="1" dirty="0">
                <a:solidFill>
                  <a:sysClr val="windowText" lastClr="000000"/>
                </a:solidFill>
                <a:latin typeface="Times New Roman"/>
              </a:rPr>
              <a:t>Feature Combination</a:t>
            </a:r>
            <a:r>
              <a:rPr lang="en-US" sz="1600" dirty="0">
                <a:solidFill>
                  <a:sysClr val="windowText" lastClr="000000"/>
                </a:solidFill>
                <a:latin typeface="Times New Roman"/>
              </a:rPr>
              <a:t>: It combines the linguistic features (POS tag counts) and sentiment polarity score into a single feature vector for each text. This feature vector represents the processed text data and can be used for machine learning tasks.</a:t>
            </a:r>
          </a:p>
          <a:p>
            <a:pPr marL="228594" indent="-228594" defTabSz="914378"/>
            <a:r>
              <a:rPr lang="en-US" sz="1600" dirty="0">
                <a:solidFill>
                  <a:sysClr val="windowText" lastClr="000000"/>
                </a:solidFill>
                <a:latin typeface="Times New Roman"/>
              </a:rPr>
              <a:t>Then we trained models further on this data, splitting into a clean 80:20 split.</a:t>
            </a:r>
          </a:p>
          <a:p>
            <a:pPr marL="228594" indent="-228594" defTabSz="914378"/>
            <a:r>
              <a:rPr lang="en-US" sz="1600" dirty="0">
                <a:solidFill>
                  <a:sysClr val="windowText" lastClr="000000"/>
                </a:solidFill>
                <a:latin typeface="Times New Roman"/>
              </a:rPr>
              <a:t>Results in the following slides.</a:t>
            </a:r>
            <a:endParaRPr lang="en-US" sz="1600" dirty="0">
              <a:solidFill>
                <a:sysClr val="windowText" lastClr="000000"/>
              </a:solidFill>
              <a:latin typeface="Times New Roman"/>
            </a:endParaRPr>
          </a:p>
        </p:txBody>
      </p:sp>
    </p:spTree>
    <p:extLst>
      <p:ext uri="{BB962C8B-B14F-4D97-AF65-F5344CB8AC3E}">
        <p14:creationId xmlns:p14="http://schemas.microsoft.com/office/powerpoint/2010/main" val="138531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0AE8A-6F31-6D63-91A9-970D36DC21C6}"/>
              </a:ext>
            </a:extLst>
          </p:cNvPr>
          <p:cNvSpPr>
            <a:spLocks noGrp="1"/>
          </p:cNvSpPr>
          <p:nvPr>
            <p:ph type="title"/>
          </p:nvPr>
        </p:nvSpPr>
        <p:spPr>
          <a:xfrm>
            <a:off x="228600" y="209550"/>
            <a:ext cx="7886700" cy="994172"/>
          </a:xfrm>
        </p:spPr>
        <p:txBody>
          <a:bodyPr>
            <a:normAutofit/>
          </a:bodyPr>
          <a:lstStyle/>
          <a:p>
            <a:r>
              <a:rPr lang="en-US" sz="2600" dirty="0"/>
              <a:t>Results</a:t>
            </a:r>
            <a:endParaRPr lang="en-US" sz="2600" dirty="0"/>
          </a:p>
        </p:txBody>
      </p:sp>
      <p:graphicFrame>
        <p:nvGraphicFramePr>
          <p:cNvPr id="6" name="Content Placeholder 5">
            <a:extLst>
              <a:ext uri="{FF2B5EF4-FFF2-40B4-BE49-F238E27FC236}">
                <a16:creationId xmlns:a16="http://schemas.microsoft.com/office/drawing/2014/main" xmlns="" id="{583960DB-C7CA-643F-D1B1-20538ABE5EDD}"/>
              </a:ext>
            </a:extLst>
          </p:cNvPr>
          <p:cNvGraphicFramePr>
            <a:graphicFrameLocks noGrp="1"/>
          </p:cNvGraphicFramePr>
          <p:nvPr>
            <p:ph idx="4294967295"/>
            <p:extLst>
              <p:ext uri="{D42A27DB-BD31-4B8C-83A1-F6EECF244321}">
                <p14:modId xmlns:p14="http://schemas.microsoft.com/office/powerpoint/2010/main" val="1043646332"/>
              </p:ext>
            </p:extLst>
          </p:nvPr>
        </p:nvGraphicFramePr>
        <p:xfrm>
          <a:off x="304800" y="819150"/>
          <a:ext cx="8387863" cy="3825470"/>
        </p:xfrm>
        <a:graphic>
          <a:graphicData uri="http://schemas.openxmlformats.org/drawingml/2006/table">
            <a:tbl>
              <a:tblPr firstRow="1" bandRow="1">
                <a:tableStyleId>{5940675A-B579-460E-94D1-54222C63F5DA}</a:tableStyleId>
              </a:tblPr>
              <a:tblGrid>
                <a:gridCol w="659425">
                  <a:extLst>
                    <a:ext uri="{9D8B030D-6E8A-4147-A177-3AD203B41FA5}">
                      <a16:colId xmlns:a16="http://schemas.microsoft.com/office/drawing/2014/main" xmlns="" val="588563517"/>
                    </a:ext>
                  </a:extLst>
                </a:gridCol>
                <a:gridCol w="1811216">
                  <a:extLst>
                    <a:ext uri="{9D8B030D-6E8A-4147-A177-3AD203B41FA5}">
                      <a16:colId xmlns:a16="http://schemas.microsoft.com/office/drawing/2014/main" xmlns="" val="3574629916"/>
                    </a:ext>
                  </a:extLst>
                </a:gridCol>
                <a:gridCol w="1380392">
                  <a:extLst>
                    <a:ext uri="{9D8B030D-6E8A-4147-A177-3AD203B41FA5}">
                      <a16:colId xmlns:a16="http://schemas.microsoft.com/office/drawing/2014/main" xmlns="" val="3752850574"/>
                    </a:ext>
                  </a:extLst>
                </a:gridCol>
                <a:gridCol w="4536830"/>
              </a:tblGrid>
              <a:tr h="379325">
                <a:tc>
                  <a:txBody>
                    <a:bodyPr/>
                    <a:lstStyle/>
                    <a:p>
                      <a:pPr algn="ctr">
                        <a:lnSpc>
                          <a:spcPct val="100000"/>
                        </a:lnSpc>
                      </a:pPr>
                      <a:r>
                        <a:rPr lang="en-US" sz="1000" b="1" dirty="0" smtClean="0"/>
                        <a:t>Model Number</a:t>
                      </a:r>
                      <a:endParaRPr lang="en-US" sz="1000" b="1" dirty="0"/>
                    </a:p>
                  </a:txBody>
                  <a:tcPr marL="68580" marR="68580" marT="34290" marB="34290" anchor="ctr"/>
                </a:tc>
                <a:tc>
                  <a:txBody>
                    <a:bodyPr/>
                    <a:lstStyle/>
                    <a:p>
                      <a:pPr algn="ctr">
                        <a:lnSpc>
                          <a:spcPct val="100000"/>
                        </a:lnSpc>
                      </a:pPr>
                      <a:r>
                        <a:rPr lang="en-US" sz="1000" b="1" dirty="0" smtClean="0"/>
                        <a:t>Model Build</a:t>
                      </a:r>
                      <a:endParaRPr lang="en-US" sz="1000" b="1" dirty="0"/>
                    </a:p>
                  </a:txBody>
                  <a:tcPr marL="68580" marR="68580" marT="34290" marB="34290" anchor="ctr"/>
                </a:tc>
                <a:tc>
                  <a:txBody>
                    <a:bodyPr/>
                    <a:lstStyle/>
                    <a:p>
                      <a:pPr algn="ctr">
                        <a:lnSpc>
                          <a:spcPct val="100000"/>
                        </a:lnSpc>
                      </a:pPr>
                      <a:r>
                        <a:rPr lang="en-US" sz="1000" b="1" dirty="0" smtClean="0"/>
                        <a:t>Accuracy Metrics</a:t>
                      </a:r>
                      <a:endParaRPr lang="en-US" sz="1000" b="1" dirty="0"/>
                    </a:p>
                  </a:txBody>
                  <a:tcPr marL="68580" marR="68580" marT="34290" marB="34290" anchor="ctr"/>
                </a:tc>
                <a:tc>
                  <a:txBody>
                    <a:bodyPr/>
                    <a:lstStyle/>
                    <a:p>
                      <a:pPr algn="ctr">
                        <a:lnSpc>
                          <a:spcPct val="100000"/>
                        </a:lnSpc>
                      </a:pPr>
                      <a:r>
                        <a:rPr lang="en-US" sz="1000" b="1" dirty="0" smtClean="0"/>
                        <a:t>Reasons</a:t>
                      </a:r>
                      <a:r>
                        <a:rPr lang="en-US" sz="1000" b="1" baseline="0" dirty="0" smtClean="0"/>
                        <a:t> for such Accuracy</a:t>
                      </a:r>
                      <a:endParaRPr lang="en-US" sz="1000" b="1" dirty="0"/>
                    </a:p>
                  </a:txBody>
                  <a:tcPr marL="68580" marR="68580" marT="34290" marB="34290" anchor="ctr"/>
                </a:tc>
                <a:extLst>
                  <a:ext uri="{0D108BD9-81ED-4DB2-BD59-A6C34878D82A}">
                    <a16:rowId xmlns:a16="http://schemas.microsoft.com/office/drawing/2014/main" xmlns="" val="4114100119"/>
                  </a:ext>
                </a:extLst>
              </a:tr>
              <a:tr h="1148715">
                <a:tc>
                  <a:txBody>
                    <a:bodyPr/>
                    <a:lstStyle/>
                    <a:p>
                      <a:pPr algn="ctr">
                        <a:lnSpc>
                          <a:spcPct val="100000"/>
                        </a:lnSpc>
                      </a:pPr>
                      <a:r>
                        <a:rPr lang="en-US" sz="1000" b="0" dirty="0" smtClean="0"/>
                        <a:t>Model 1</a:t>
                      </a:r>
                      <a:endParaRPr lang="en-US" sz="1000" b="0" dirty="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CatBoost Model</a:t>
                      </a:r>
                    </a:p>
                    <a:p>
                      <a:pPr algn="ctr">
                        <a:lnSpc>
                          <a:spcPct val="100000"/>
                        </a:lnSpc>
                      </a:pPr>
                      <a:endParaRPr lang="en-US" sz="1000" b="0" dirty="0"/>
                    </a:p>
                  </a:txBody>
                  <a:tcPr marL="68580" marR="68580" marT="34290" marB="34290" anchor="ctr"/>
                </a:tc>
                <a:tc>
                  <a:txBody>
                    <a:bodyPr/>
                    <a:lstStyle/>
                    <a:p>
                      <a:pPr algn="l"/>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44.06%</a:t>
                      </a:r>
                    </a:p>
                    <a:p>
                      <a:pPr algn="l"/>
                      <a:r>
                        <a:rPr lang="en-US" sz="1000" b="1" i="0" kern="1200" dirty="0" smtClean="0">
                          <a:solidFill>
                            <a:schemeClr val="tx1"/>
                          </a:solidFill>
                          <a:effectLst/>
                          <a:latin typeface="+mn-lt"/>
                          <a:ea typeface="+mn-ea"/>
                          <a:cs typeface="+mn-cs"/>
                        </a:rPr>
                        <a:t>Precision:</a:t>
                      </a:r>
                    </a:p>
                    <a:p>
                      <a:pPr algn="l"/>
                      <a:r>
                        <a:rPr lang="en-US" sz="1000" b="0" i="0" kern="1200" dirty="0" smtClean="0">
                          <a:solidFill>
                            <a:schemeClr val="tx1"/>
                          </a:solidFill>
                          <a:effectLst/>
                          <a:latin typeface="+mn-lt"/>
                          <a:ea typeface="+mn-ea"/>
                          <a:cs typeface="+mn-cs"/>
                        </a:rPr>
                        <a:t>  -Class 0: 0.55</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0.35</a:t>
                      </a:r>
                    </a:p>
                    <a:p>
                      <a:pPr algn="l"/>
                      <a:r>
                        <a:rPr lang="en-US" sz="1000" b="1" i="0" kern="1200" dirty="0" smtClean="0">
                          <a:solidFill>
                            <a:schemeClr val="tx1"/>
                          </a:solidFill>
                          <a:effectLst/>
                          <a:latin typeface="+mn-lt"/>
                          <a:ea typeface="+mn-ea"/>
                          <a:cs typeface="+mn-cs"/>
                        </a:rPr>
                        <a:t>Recall</a:t>
                      </a:r>
                      <a:r>
                        <a:rPr lang="en-US" sz="1000" b="0" i="0" kern="1200" dirty="0" smtClean="0">
                          <a:solidFill>
                            <a:schemeClr val="tx1"/>
                          </a:solidFill>
                          <a:effectLst/>
                          <a:latin typeface="+mn-lt"/>
                          <a:ea typeface="+mn-ea"/>
                          <a:cs typeface="+mn-cs"/>
                        </a:rPr>
                        <a:t>:</a:t>
                      </a:r>
                    </a:p>
                    <a:p>
                      <a:pPr algn="l"/>
                      <a:r>
                        <a:rPr lang="en-US" sz="1000" b="0" i="0" kern="1200" dirty="0" smtClean="0">
                          <a:solidFill>
                            <a:schemeClr val="tx1"/>
                          </a:solidFill>
                          <a:effectLst/>
                          <a:latin typeface="+mn-lt"/>
                          <a:ea typeface="+mn-ea"/>
                          <a:cs typeface="+mn-cs"/>
                        </a:rPr>
                        <a:t>  -Class 0: 0.41</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0.50</a:t>
                      </a:r>
                    </a:p>
                  </a:txBody>
                  <a:tcPr marL="68580" marR="68580" marT="34290" marB="34290" anchor="ctr"/>
                </a:tc>
                <a:tc>
                  <a:txBody>
                    <a:bodyPr/>
                    <a:lstStyle/>
                    <a:p>
                      <a:r>
                        <a:rPr lang="en-US" sz="1000" b="1" i="0" kern="1200" dirty="0" smtClean="0">
                          <a:solidFill>
                            <a:schemeClr val="tx1"/>
                          </a:solidFill>
                          <a:effectLst/>
                          <a:latin typeface="+mn-lt"/>
                          <a:ea typeface="+mn-ea"/>
                          <a:cs typeface="+mn-cs"/>
                        </a:rPr>
                        <a:t>Difficulty</a:t>
                      </a:r>
                      <a:r>
                        <a:rPr lang="en-US" sz="1000" b="0" i="0" kern="1200" dirty="0" smtClean="0">
                          <a:solidFill>
                            <a:schemeClr val="tx1"/>
                          </a:solidFill>
                          <a:effectLst/>
                          <a:latin typeface="+mn-lt"/>
                          <a:ea typeface="+mn-ea"/>
                          <a:cs typeface="+mn-cs"/>
                        </a:rPr>
                        <a:t> </a:t>
                      </a:r>
                      <a:r>
                        <a:rPr lang="en-US" sz="1000" b="1" i="0" kern="1200" dirty="0" smtClean="0">
                          <a:solidFill>
                            <a:schemeClr val="tx1"/>
                          </a:solidFill>
                          <a:effectLst/>
                          <a:latin typeface="+mn-lt"/>
                          <a:ea typeface="+mn-ea"/>
                          <a:cs typeface="+mn-cs"/>
                        </a:rPr>
                        <a:t>Capturing</a:t>
                      </a:r>
                      <a:r>
                        <a:rPr lang="en-US" sz="1000" b="0" i="0" kern="1200" dirty="0" smtClean="0">
                          <a:solidFill>
                            <a:schemeClr val="tx1"/>
                          </a:solidFill>
                          <a:effectLst/>
                          <a:latin typeface="+mn-lt"/>
                          <a:ea typeface="+mn-ea"/>
                          <a:cs typeface="+mn-cs"/>
                        </a:rPr>
                        <a:t> </a:t>
                      </a:r>
                      <a:r>
                        <a:rPr lang="en-US" sz="1000" b="1" i="0" kern="1200" dirty="0" smtClean="0">
                          <a:solidFill>
                            <a:schemeClr val="tx1"/>
                          </a:solidFill>
                          <a:effectLst/>
                          <a:latin typeface="+mn-lt"/>
                          <a:ea typeface="+mn-ea"/>
                          <a:cs typeface="+mn-cs"/>
                        </a:rPr>
                        <a:t>Subtle</a:t>
                      </a:r>
                      <a:r>
                        <a:rPr lang="en-US" sz="1000" b="0" i="0" kern="1200" dirty="0" smtClean="0">
                          <a:solidFill>
                            <a:schemeClr val="tx1"/>
                          </a:solidFill>
                          <a:effectLst/>
                          <a:latin typeface="+mn-lt"/>
                          <a:ea typeface="+mn-ea"/>
                          <a:cs typeface="+mn-cs"/>
                        </a:rPr>
                        <a:t> </a:t>
                      </a:r>
                      <a:r>
                        <a:rPr lang="en-US" sz="1000" b="1" i="0" kern="1200" dirty="0" smtClean="0">
                          <a:solidFill>
                            <a:schemeClr val="tx1"/>
                          </a:solidFill>
                          <a:effectLst/>
                          <a:latin typeface="+mn-lt"/>
                          <a:ea typeface="+mn-ea"/>
                          <a:cs typeface="+mn-cs"/>
                        </a:rPr>
                        <a:t>Linguistic</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Cues:</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CatBoost may struggle to capture the nuanced language patterns that indicate stress, such as subtle shifts in tone or context.</a:t>
                      </a:r>
                    </a:p>
                    <a:p>
                      <a:r>
                        <a:rPr lang="en-US" sz="1000" b="1" i="0" kern="1200" dirty="0" smtClean="0">
                          <a:solidFill>
                            <a:schemeClr val="tx1"/>
                          </a:solidFill>
                          <a:effectLst/>
                          <a:latin typeface="+mn-lt"/>
                          <a:ea typeface="+mn-ea"/>
                          <a:cs typeface="+mn-cs"/>
                        </a:rPr>
                        <a:t>Inadequate</a:t>
                      </a:r>
                      <a:r>
                        <a:rPr lang="en-US" sz="1000" b="0" i="0" kern="1200" dirty="0" smtClean="0">
                          <a:solidFill>
                            <a:schemeClr val="tx1"/>
                          </a:solidFill>
                          <a:effectLst/>
                          <a:latin typeface="+mn-lt"/>
                          <a:ea typeface="+mn-ea"/>
                          <a:cs typeface="+mn-cs"/>
                        </a:rPr>
                        <a:t> </a:t>
                      </a:r>
                      <a:r>
                        <a:rPr lang="en-US" sz="1000" b="1" i="0" kern="1200" dirty="0" smtClean="0">
                          <a:solidFill>
                            <a:schemeClr val="tx1"/>
                          </a:solidFill>
                          <a:effectLst/>
                          <a:latin typeface="+mn-lt"/>
                          <a:ea typeface="+mn-ea"/>
                          <a:cs typeface="+mn-cs"/>
                        </a:rPr>
                        <a:t>Preprocessing</a:t>
                      </a:r>
                      <a:r>
                        <a:rPr lang="en-US" sz="1000" b="0" i="0" kern="1200" dirty="0" smtClean="0">
                          <a:solidFill>
                            <a:schemeClr val="tx1"/>
                          </a:solidFill>
                          <a:effectLst/>
                          <a:latin typeface="+mn-lt"/>
                          <a:ea typeface="+mn-ea"/>
                          <a:cs typeface="+mn-cs"/>
                        </a:rPr>
                        <a:t>:</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The preprocessing steps applied before training might not adequately preserve important textual features relevant to stress detection, leading to reduced model performance.</a:t>
                      </a:r>
                    </a:p>
                  </a:txBody>
                  <a:tcPr marL="68580" marR="68580" marT="34290" marB="34290" anchor="ctr"/>
                </a:tc>
              </a:tr>
              <a:tr h="1148715">
                <a:tc>
                  <a:txBody>
                    <a:bodyPr/>
                    <a:lstStyle/>
                    <a:p>
                      <a:pPr algn="ctr">
                        <a:lnSpc>
                          <a:spcPct val="100000"/>
                        </a:lnSpc>
                      </a:pPr>
                      <a:r>
                        <a:rPr lang="en-US" sz="1000" b="0" dirty="0" smtClean="0"/>
                        <a:t>Model 2</a:t>
                      </a:r>
                      <a:endParaRPr lang="en-US" sz="1000" b="0" dirty="0"/>
                    </a:p>
                  </a:txBody>
                  <a:tcPr marL="68580" marR="68580" marT="34290" marB="34290" anchor="ctr"/>
                </a:tc>
                <a:tc>
                  <a:txBody>
                    <a:bodyPr/>
                    <a:lstStyle/>
                    <a:p>
                      <a:pPr algn="ctr">
                        <a:lnSpc>
                          <a:spcPct val="100000"/>
                        </a:lnSpc>
                      </a:pPr>
                      <a:r>
                        <a:rPr lang="en-US" sz="1000" b="0" dirty="0" smtClean="0"/>
                        <a:t>Decision Tree</a:t>
                      </a:r>
                      <a:r>
                        <a:rPr lang="en-US" sz="1000" b="0" baseline="0" dirty="0" smtClean="0"/>
                        <a:t> Model</a:t>
                      </a:r>
                      <a:endParaRPr lang="en-US" sz="1000" b="0" dirty="0"/>
                    </a:p>
                  </a:txBody>
                  <a:tcPr marL="68580" marR="68580" marT="34290" marB="34290" anchor="ctr"/>
                </a:tc>
                <a:tc>
                  <a:txBody>
                    <a:bodyPr/>
                    <a:lstStyle/>
                    <a:p>
                      <a:pPr algn="l"/>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57.08%</a:t>
                      </a:r>
                    </a:p>
                    <a:p>
                      <a:pPr algn="l"/>
                      <a:r>
                        <a:rPr lang="en-US" sz="1000" b="1" i="0" kern="1200" dirty="0" smtClean="0">
                          <a:solidFill>
                            <a:schemeClr val="tx1"/>
                          </a:solidFill>
                          <a:effectLst/>
                          <a:latin typeface="+mn-lt"/>
                          <a:ea typeface="+mn-ea"/>
                          <a:cs typeface="+mn-cs"/>
                        </a:rPr>
                        <a:t>Precision:</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0.69</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0.47</a:t>
                      </a:r>
                    </a:p>
                    <a:p>
                      <a:pPr algn="l"/>
                      <a:r>
                        <a:rPr lang="en-US" sz="1000" b="1" i="0" kern="1200" dirty="0" smtClean="0">
                          <a:solidFill>
                            <a:schemeClr val="tx1"/>
                          </a:solidFill>
                          <a:effectLst/>
                          <a:latin typeface="+mn-lt"/>
                          <a:ea typeface="+mn-ea"/>
                          <a:cs typeface="+mn-cs"/>
                        </a:rPr>
                        <a:t>Recall:</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0.53</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0.64</a:t>
                      </a:r>
                    </a:p>
                  </a:txBody>
                  <a:tcPr marL="68580" marR="68580" marT="34290" marB="34290" anchor="ctr"/>
                </a:tc>
                <a:tc>
                  <a:txBody>
                    <a:bodyPr/>
                    <a:lstStyle/>
                    <a:p>
                      <a:r>
                        <a:rPr lang="en-US" sz="1000" b="1" i="0" kern="1200" dirty="0" smtClean="0">
                          <a:solidFill>
                            <a:schemeClr val="tx1"/>
                          </a:solidFill>
                          <a:effectLst/>
                          <a:latin typeface="+mn-lt"/>
                          <a:ea typeface="+mn-ea"/>
                          <a:cs typeface="+mn-cs"/>
                        </a:rPr>
                        <a:t>Insensitivity to Sequential Dependencies: Decision</a:t>
                      </a:r>
                      <a:r>
                        <a:rPr lang="en-US" sz="1000" b="0" i="0" kern="1200" dirty="0" smtClean="0">
                          <a:solidFill>
                            <a:schemeClr val="tx1"/>
                          </a:solidFill>
                          <a:effectLst/>
                          <a:latin typeface="+mn-lt"/>
                          <a:ea typeface="+mn-ea"/>
                          <a:cs typeface="+mn-cs"/>
                        </a:rPr>
                        <a:t> trees are inherently non-sequential models, which may result in an inability to capture sequential dependencies in text data, such as the order of words or phrases.</a:t>
                      </a:r>
                    </a:p>
                    <a:p>
                      <a:r>
                        <a:rPr lang="en-US" sz="1000" b="1" i="0" kern="1200" dirty="0" smtClean="0">
                          <a:solidFill>
                            <a:schemeClr val="tx1"/>
                          </a:solidFill>
                          <a:effectLst/>
                          <a:latin typeface="+mn-lt"/>
                          <a:ea typeface="+mn-ea"/>
                          <a:cs typeface="+mn-cs"/>
                        </a:rPr>
                        <a:t>Limited Ability to Capture Nuanced Language Patterns: Decision</a:t>
                      </a:r>
                      <a:r>
                        <a:rPr lang="en-US" sz="1000" b="0" i="0" kern="1200" dirty="0" smtClean="0">
                          <a:solidFill>
                            <a:schemeClr val="tx1"/>
                          </a:solidFill>
                          <a:effectLst/>
                          <a:latin typeface="+mn-lt"/>
                          <a:ea typeface="+mn-ea"/>
                          <a:cs typeface="+mn-cs"/>
                        </a:rPr>
                        <a:t> trees may oversimplify complex linguistic structures, resulting in a failure to capture the diverse and nuanced language patterns indicative of stress.</a:t>
                      </a:r>
                    </a:p>
                  </a:txBody>
                  <a:tcPr marL="68580" marR="68580" marT="34290" marB="34290" anchor="ctr"/>
                </a:tc>
              </a:tr>
              <a:tr h="1148715">
                <a:tc>
                  <a:txBody>
                    <a:bodyPr/>
                    <a:lstStyle/>
                    <a:p>
                      <a:pPr algn="ctr">
                        <a:lnSpc>
                          <a:spcPct val="100000"/>
                        </a:lnSpc>
                      </a:pPr>
                      <a:r>
                        <a:rPr lang="en-US" sz="1000" b="0" dirty="0" smtClean="0"/>
                        <a:t>Model 3</a:t>
                      </a:r>
                      <a:endParaRPr lang="en-US" sz="1000" b="0" dirty="0"/>
                    </a:p>
                  </a:txBody>
                  <a:tcPr marL="68580" marR="68580" marT="34290" marB="34290" anchor="ctr"/>
                </a:tc>
                <a:tc>
                  <a:txBody>
                    <a:bodyPr/>
                    <a:lstStyle/>
                    <a:p>
                      <a:pPr algn="ctr">
                        <a:lnSpc>
                          <a:spcPct val="100000"/>
                        </a:lnSpc>
                      </a:pPr>
                      <a:r>
                        <a:rPr lang="en-US" sz="1000" b="0" dirty="0" smtClean="0"/>
                        <a:t>K Nearest Neighbors</a:t>
                      </a:r>
                      <a:r>
                        <a:rPr lang="en-US" sz="1000" b="0" baseline="0" dirty="0" smtClean="0"/>
                        <a:t> </a:t>
                      </a:r>
                      <a:endParaRPr lang="en-US" sz="1000" b="0" dirty="0"/>
                    </a:p>
                  </a:txBody>
                  <a:tcPr marL="68580" marR="68580" marT="34290" marB="34290" anchor="ctr"/>
                </a:tc>
                <a:tc>
                  <a:txBody>
                    <a:bodyPr/>
                    <a:lstStyle/>
                    <a:p>
                      <a:pPr algn="l"/>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49.03%</a:t>
                      </a:r>
                    </a:p>
                    <a:p>
                      <a:pPr algn="l"/>
                      <a:r>
                        <a:rPr lang="en-US" sz="1000" b="1" i="0" kern="1200" dirty="0" smtClean="0">
                          <a:solidFill>
                            <a:schemeClr val="tx1"/>
                          </a:solidFill>
                          <a:effectLst/>
                          <a:latin typeface="+mn-lt"/>
                          <a:ea typeface="+mn-ea"/>
                          <a:cs typeface="+mn-cs"/>
                        </a:rPr>
                        <a:t>Precision:</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0.61</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0.40</a:t>
                      </a:r>
                    </a:p>
                    <a:p>
                      <a:pPr algn="l"/>
                      <a:r>
                        <a:rPr lang="en-US" sz="1000" b="1" i="0" kern="1200" dirty="0" smtClean="0">
                          <a:solidFill>
                            <a:schemeClr val="tx1"/>
                          </a:solidFill>
                          <a:effectLst/>
                          <a:latin typeface="+mn-lt"/>
                          <a:ea typeface="+mn-ea"/>
                          <a:cs typeface="+mn-cs"/>
                        </a:rPr>
                        <a:t>Recall:</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0.44</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0.56</a:t>
                      </a:r>
                    </a:p>
                  </a:txBody>
                  <a:tcPr marL="68580" marR="68580" marT="34290" marB="34290" anchor="ctr"/>
                </a:tc>
                <a:tc>
                  <a:txBody>
                    <a:bodyPr/>
                    <a:lstStyle/>
                    <a:p>
                      <a:r>
                        <a:rPr lang="en-US" sz="1000" b="1" i="0" kern="1200" dirty="0" smtClean="0">
                          <a:solidFill>
                            <a:schemeClr val="tx1"/>
                          </a:solidFill>
                          <a:effectLst/>
                          <a:latin typeface="+mn-lt"/>
                          <a:ea typeface="+mn-ea"/>
                          <a:cs typeface="+mn-cs"/>
                        </a:rPr>
                        <a:t>Sensitivity to Noise and Outliers:</a:t>
                      </a:r>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k-Nearest Neighbors may be sensitive to noise and outliers in the text data, leading to suboptimal performance, especially in high-dimensional spaces like text.</a:t>
                      </a:r>
                    </a:p>
                    <a:p>
                      <a:r>
                        <a:rPr lang="en-US" sz="1000" b="1" i="0" kern="1200" dirty="0" smtClean="0">
                          <a:solidFill>
                            <a:schemeClr val="tx1"/>
                          </a:solidFill>
                          <a:effectLst/>
                          <a:latin typeface="+mn-lt"/>
                          <a:ea typeface="+mn-ea"/>
                          <a:cs typeface="+mn-cs"/>
                        </a:rPr>
                        <a:t>Inability to Generalize Well: </a:t>
                      </a:r>
                      <a:r>
                        <a:rPr lang="en-US" sz="1000" b="0" i="0" kern="1200" dirty="0" smtClean="0">
                          <a:solidFill>
                            <a:schemeClr val="tx1"/>
                          </a:solidFill>
                          <a:effectLst/>
                          <a:latin typeface="+mn-lt"/>
                          <a:ea typeface="+mn-ea"/>
                          <a:cs typeface="+mn-cs"/>
                        </a:rPr>
                        <a:t>The model's reliance on local neighborhood information may lead to difficulties in generalizing to unseen text instances, particularly when faced with a large number of features.</a:t>
                      </a:r>
                    </a:p>
                  </a:txBody>
                  <a:tcPr marL="68580" marR="68580" marT="34290" marB="34290" anchor="ctr"/>
                </a:tc>
              </a:tr>
            </a:tbl>
          </a:graphicData>
        </a:graphic>
      </p:graphicFrame>
    </p:spTree>
    <p:extLst>
      <p:ext uri="{BB962C8B-B14F-4D97-AF65-F5344CB8AC3E}">
        <p14:creationId xmlns:p14="http://schemas.microsoft.com/office/powerpoint/2010/main" val="232296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250078229"/>
              </p:ext>
            </p:extLst>
          </p:nvPr>
        </p:nvGraphicFramePr>
        <p:xfrm>
          <a:off x="304800" y="514350"/>
          <a:ext cx="8305800" cy="4457700"/>
        </p:xfrm>
        <a:graphic>
          <a:graphicData uri="http://schemas.openxmlformats.org/drawingml/2006/table">
            <a:tbl>
              <a:tblPr firstRow="1" bandRow="1">
                <a:tableStyleId>{5940675A-B579-460E-94D1-54222C63F5DA}</a:tableStyleId>
              </a:tblPr>
              <a:tblGrid>
                <a:gridCol w="652973"/>
                <a:gridCol w="1793495"/>
                <a:gridCol w="1366888"/>
                <a:gridCol w="4492444"/>
              </a:tblGrid>
              <a:tr h="332892">
                <a:tc>
                  <a:txBody>
                    <a:bodyPr/>
                    <a:lstStyle/>
                    <a:p>
                      <a:pPr algn="ctr">
                        <a:lnSpc>
                          <a:spcPct val="100000"/>
                        </a:lnSpc>
                      </a:pPr>
                      <a:r>
                        <a:rPr lang="en-US" sz="900" b="1" dirty="0" smtClean="0"/>
                        <a:t>Model Number</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974015">
                <a:tc>
                  <a:txBody>
                    <a:bodyPr/>
                    <a:lstStyle/>
                    <a:p>
                      <a:pPr algn="ctr">
                        <a:lnSpc>
                          <a:spcPct val="100000"/>
                        </a:lnSpc>
                      </a:pPr>
                      <a:r>
                        <a:rPr lang="en-US" sz="900" b="0" dirty="0" smtClean="0"/>
                        <a:t>Model 4</a:t>
                      </a:r>
                      <a:endParaRPr lang="en-US" sz="900" b="0" dirty="0"/>
                    </a:p>
                  </a:txBody>
                  <a:tcPr marL="68580" marR="68580" marT="34290" marB="34290" anchor="ctr"/>
                </a:tc>
                <a:tc>
                  <a:txBody>
                    <a:bodyPr/>
                    <a:lstStyle/>
                    <a:p>
                      <a:pPr algn="ctr">
                        <a:lnSpc>
                          <a:spcPct val="100000"/>
                        </a:lnSpc>
                      </a:pPr>
                      <a:r>
                        <a:rPr lang="en-US" sz="900" b="0" dirty="0" smtClean="0"/>
                        <a:t>Light BGM Model</a:t>
                      </a:r>
                      <a:endParaRPr lang="en-US" sz="900" b="0" dirty="0"/>
                    </a:p>
                  </a:txBody>
                  <a:tcPr marL="68580" marR="68580" marT="34290" marB="34290" anchor="ctr"/>
                </a:tc>
                <a:tc>
                  <a:txBody>
                    <a:bodyPr/>
                    <a:lstStyle/>
                    <a:p>
                      <a:pPr algn="l"/>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43.83%</a:t>
                      </a:r>
                    </a:p>
                    <a:p>
                      <a:pPr algn="l"/>
                      <a:r>
                        <a:rPr lang="en-US" sz="900" b="1" i="0" kern="1200" dirty="0" smtClean="0">
                          <a:solidFill>
                            <a:schemeClr val="tx1"/>
                          </a:solidFill>
                          <a:effectLst/>
                          <a:latin typeface="+mn-lt"/>
                          <a:ea typeface="+mn-ea"/>
                          <a:cs typeface="+mn-cs"/>
                        </a:rPr>
                        <a:t>Precision:</a:t>
                      </a:r>
                    </a:p>
                    <a:p>
                      <a:pPr algn="l"/>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0.55</a:t>
                      </a:r>
                    </a:p>
                    <a:p>
                      <a:pPr algn="l"/>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0.35</a:t>
                      </a:r>
                    </a:p>
                    <a:p>
                      <a:pPr algn="l"/>
                      <a:r>
                        <a:rPr lang="en-US" sz="900" b="1" i="0" kern="1200" dirty="0" smtClean="0">
                          <a:solidFill>
                            <a:schemeClr val="tx1"/>
                          </a:solidFill>
                          <a:effectLst/>
                          <a:latin typeface="+mn-lt"/>
                          <a:ea typeface="+mn-ea"/>
                          <a:cs typeface="+mn-cs"/>
                        </a:rPr>
                        <a:t>Recall:</a:t>
                      </a:r>
                    </a:p>
                    <a:p>
                      <a:pPr algn="l"/>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0.40</a:t>
                      </a:r>
                    </a:p>
                    <a:p>
                      <a:pPr algn="l"/>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0.49</a:t>
                      </a:r>
                    </a:p>
                  </a:txBody>
                  <a:tcPr marL="68580" marR="68580" marT="34290" marB="34290" anchor="ctr"/>
                </a:tc>
                <a:tc>
                  <a:txBody>
                    <a:bodyPr/>
                    <a:lstStyle/>
                    <a:p>
                      <a:r>
                        <a:rPr lang="en-US" sz="900" b="1" i="0" kern="1200" dirty="0" smtClean="0">
                          <a:solidFill>
                            <a:schemeClr val="tx1"/>
                          </a:solidFill>
                          <a:effectLst/>
                          <a:latin typeface="+mn-lt"/>
                          <a:ea typeface="+mn-ea"/>
                          <a:cs typeface="+mn-cs"/>
                        </a:rPr>
                        <a:t>Overfitting to Training Data: </a:t>
                      </a:r>
                      <a:r>
                        <a:rPr lang="en-US" sz="900" b="0" i="0" kern="1200" dirty="0" smtClean="0">
                          <a:solidFill>
                            <a:schemeClr val="tx1"/>
                          </a:solidFill>
                          <a:effectLst/>
                          <a:latin typeface="+mn-lt"/>
                          <a:ea typeface="+mn-ea"/>
                          <a:cs typeface="+mn-cs"/>
                        </a:rPr>
                        <a:t>LightGBM may exhibit overfitting, especially when dealing with sparse text features, resulting in poor generalization to unseen data.</a:t>
                      </a:r>
                    </a:p>
                    <a:p>
                      <a:r>
                        <a:rPr lang="en-US" sz="900" b="1" i="0" kern="1200" dirty="0" smtClean="0">
                          <a:solidFill>
                            <a:schemeClr val="tx1"/>
                          </a:solidFill>
                          <a:effectLst/>
                          <a:latin typeface="+mn-lt"/>
                          <a:ea typeface="+mn-ea"/>
                          <a:cs typeface="+mn-cs"/>
                        </a:rPr>
                        <a:t>Lack of Interpretability:</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The black-box nature of LightGBM models may hinder their ability to capture meaningful patterns in text data, especially when interpretability is crucial for understanding stress-related language cues.</a:t>
                      </a:r>
                      <a:endParaRPr lang="en-US" sz="900" b="0" i="0" kern="1200" dirty="0">
                        <a:solidFill>
                          <a:schemeClr val="tx1"/>
                        </a:solidFill>
                        <a:effectLst/>
                        <a:latin typeface="+mn-lt"/>
                        <a:ea typeface="+mn-ea"/>
                        <a:cs typeface="+mn-cs"/>
                      </a:endParaRPr>
                    </a:p>
                  </a:txBody>
                  <a:tcPr marL="68580" marR="68580" marT="34290" marB="34290" anchor="ctr"/>
                </a:tc>
              </a:tr>
              <a:tr h="974015">
                <a:tc>
                  <a:txBody>
                    <a:bodyPr/>
                    <a:lstStyle/>
                    <a:p>
                      <a:pPr algn="ctr">
                        <a:lnSpc>
                          <a:spcPct val="100000"/>
                        </a:lnSpc>
                      </a:pPr>
                      <a:r>
                        <a:rPr lang="en-US" sz="900" b="0" dirty="0" smtClean="0"/>
                        <a:t>Model 5</a:t>
                      </a:r>
                      <a:endParaRPr lang="en-US" sz="900" b="0" dirty="0"/>
                    </a:p>
                  </a:txBody>
                  <a:tcPr marL="68580" marR="68580" marT="34290" marB="34290" anchor="ctr"/>
                </a:tc>
                <a:tc>
                  <a:txBody>
                    <a:bodyPr/>
                    <a:lstStyle/>
                    <a:p>
                      <a:pPr algn="ctr">
                        <a:lnSpc>
                          <a:spcPct val="100000"/>
                        </a:lnSpc>
                      </a:pPr>
                      <a:r>
                        <a:rPr lang="en-US" sz="900" b="0" dirty="0" smtClean="0"/>
                        <a:t>Logistic Regression</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a:t>
                      </a:r>
                      <a:r>
                        <a:rPr lang="en-US" sz="900" b="0" i="0" kern="1200" dirty="0" smtClean="0">
                          <a:solidFill>
                            <a:schemeClr val="tx1"/>
                          </a:solidFill>
                          <a:effectLst/>
                          <a:latin typeface="+mn-lt"/>
                          <a:ea typeface="+mn-ea"/>
                          <a:cs typeface="+mn-cs"/>
                        </a:rPr>
                        <a:t> 45.42%</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0.58</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0.38</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0.34</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0.62</a:t>
                      </a:r>
                    </a:p>
                  </a:txBody>
                  <a:tcPr marL="68580" marR="68580" marT="34290" marB="34290" anchor="ctr"/>
                </a:tc>
                <a:tc>
                  <a:txBody>
                    <a:bodyPr/>
                    <a:lstStyle/>
                    <a:p>
                      <a:r>
                        <a:rPr lang="en-US" sz="900" b="1" i="0" kern="1200" dirty="0" smtClean="0">
                          <a:solidFill>
                            <a:schemeClr val="tx1"/>
                          </a:solidFill>
                          <a:effectLst/>
                          <a:latin typeface="+mn-lt"/>
                          <a:ea typeface="+mn-ea"/>
                          <a:cs typeface="+mn-cs"/>
                        </a:rPr>
                        <a:t>Linear Decision Boundaries:</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Logistic regression assumes linear decision boundaries, which may not adequately capture the complex, non-linear relationships present in text data related to stress.</a:t>
                      </a:r>
                    </a:p>
                    <a:p>
                      <a:r>
                        <a:rPr lang="en-US" sz="900" b="1" i="0" kern="1200" dirty="0" smtClean="0">
                          <a:solidFill>
                            <a:schemeClr val="tx1"/>
                          </a:solidFill>
                          <a:effectLst/>
                          <a:latin typeface="+mn-lt"/>
                          <a:ea typeface="+mn-ea"/>
                          <a:cs typeface="+mn-cs"/>
                        </a:rPr>
                        <a:t>Sensitivity to Class Imbalance: </a:t>
                      </a:r>
                      <a:r>
                        <a:rPr lang="en-US" sz="900" b="0" i="0" kern="1200" dirty="0" smtClean="0">
                          <a:solidFill>
                            <a:schemeClr val="tx1"/>
                          </a:solidFill>
                          <a:effectLst/>
                          <a:latin typeface="+mn-lt"/>
                          <a:ea typeface="+mn-ea"/>
                          <a:cs typeface="+mn-cs"/>
                        </a:rPr>
                        <a:t>Imbalanced class distributions in the training data may bias the logistic regression model's decision thresholds, leading to suboptimal performance in detecting stress instances.</a:t>
                      </a:r>
                    </a:p>
                  </a:txBody>
                  <a:tcPr marL="68580" marR="68580" marT="34290" marB="34290" anchor="ctr"/>
                </a:tc>
              </a:tr>
              <a:tr h="974015">
                <a:tc>
                  <a:txBody>
                    <a:bodyPr/>
                    <a:lstStyle/>
                    <a:p>
                      <a:pPr algn="ctr">
                        <a:lnSpc>
                          <a:spcPct val="100000"/>
                        </a:lnSpc>
                      </a:pPr>
                      <a:r>
                        <a:rPr lang="en-US" sz="900" b="0" dirty="0" smtClean="0"/>
                        <a:t>Model 6</a:t>
                      </a:r>
                      <a:endParaRPr lang="en-US" sz="900" b="0" dirty="0"/>
                    </a:p>
                  </a:txBody>
                  <a:tcPr marL="68580" marR="68580" marT="34290" marB="34290" anchor="ctr"/>
                </a:tc>
                <a:tc>
                  <a:txBody>
                    <a:bodyPr/>
                    <a:lstStyle/>
                    <a:p>
                      <a:pPr algn="ctr">
                        <a:lnSpc>
                          <a:spcPct val="100000"/>
                        </a:lnSpc>
                      </a:pPr>
                      <a:r>
                        <a:rPr lang="en-US" sz="900" b="0" dirty="0" smtClean="0"/>
                        <a:t>MLP</a:t>
                      </a:r>
                      <a:r>
                        <a:rPr lang="en-US" sz="900" b="0" baseline="0" dirty="0" smtClean="0"/>
                        <a:t> (MultiLayer Percetron)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43.50%</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0.55</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0.35</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0.38</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0.51</a:t>
                      </a:r>
                    </a:p>
                  </a:txBody>
                  <a:tcPr marL="68580" marR="68580" marT="34290" marB="34290" anchor="ctr"/>
                </a:tc>
                <a:tc>
                  <a:txBody>
                    <a:bodyPr/>
                    <a:lstStyle/>
                    <a:p>
                      <a:r>
                        <a:rPr lang="en-US" sz="900" b="1" i="0" kern="1200" dirty="0" smtClean="0">
                          <a:solidFill>
                            <a:schemeClr val="tx1"/>
                          </a:solidFill>
                          <a:effectLst/>
                          <a:latin typeface="+mn-lt"/>
                          <a:ea typeface="+mn-ea"/>
                          <a:cs typeface="+mn-cs"/>
                        </a:rPr>
                        <a:t>Difficulty Learning Complex Patterns:</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Multilayer Perceptron (MLP) models may struggle to learn intricate patterns present in high-dimensional text data, such as the nuanced language cues indicative of stress.</a:t>
                      </a:r>
                    </a:p>
                    <a:p>
                      <a:r>
                        <a:rPr lang="en-US" sz="900" b="1" i="0" kern="1200" dirty="0" smtClean="0">
                          <a:solidFill>
                            <a:schemeClr val="tx1"/>
                          </a:solidFill>
                          <a:effectLst/>
                          <a:latin typeface="+mn-lt"/>
                          <a:ea typeface="+mn-ea"/>
                          <a:cs typeface="+mn-cs"/>
                        </a:rPr>
                        <a:t>Overfitting Due to Excessive Model Capacity:</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MLPs are prone to overfitting, especially when the model capacity exceeds the amount of available training data, leading to poor generalization performance on unseen instances.</a:t>
                      </a:r>
                    </a:p>
                  </a:txBody>
                  <a:tcPr marL="68580" marR="68580" marT="34290" marB="34290" anchor="ctr"/>
                </a:tc>
              </a:tr>
              <a:tr h="1012263">
                <a:tc>
                  <a:txBody>
                    <a:bodyPr/>
                    <a:lstStyle/>
                    <a:p>
                      <a:pPr algn="ctr">
                        <a:lnSpc>
                          <a:spcPct val="100000"/>
                        </a:lnSpc>
                      </a:pPr>
                      <a:r>
                        <a:rPr lang="en-US" sz="900" b="0" dirty="0" smtClean="0"/>
                        <a:t>Model 7</a:t>
                      </a:r>
                      <a:endParaRPr lang="en-US" sz="900" b="0" dirty="0"/>
                    </a:p>
                  </a:txBody>
                  <a:tcPr marL="68580" marR="68580" marT="34290" marB="34290" anchor="ctr"/>
                </a:tc>
                <a:tc>
                  <a:txBody>
                    <a:bodyPr/>
                    <a:lstStyle/>
                    <a:p>
                      <a:pPr algn="ctr">
                        <a:lnSpc>
                          <a:spcPct val="100000"/>
                        </a:lnSpc>
                      </a:pPr>
                      <a:r>
                        <a:rPr lang="en-US" sz="900" b="0" dirty="0" smtClean="0"/>
                        <a:t>Naïve Bayes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a:t>
                      </a:r>
                      <a:r>
                        <a:rPr lang="en-US" sz="900" b="0" i="0" kern="1200" dirty="0" smtClean="0">
                          <a:solidFill>
                            <a:schemeClr val="tx1"/>
                          </a:solidFill>
                          <a:effectLst/>
                          <a:latin typeface="+mn-lt"/>
                          <a:ea typeface="+mn-ea"/>
                          <a:cs typeface="+mn-cs"/>
                        </a:rPr>
                        <a:t> 39.44%</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0.49</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0.39</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0.01</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0.98</a:t>
                      </a:r>
                    </a:p>
                  </a:txBody>
                  <a:tcPr marL="68580" marR="68580" marT="34290" marB="34290" anchor="ctr"/>
                </a:tc>
                <a:tc>
                  <a:txBody>
                    <a:bodyPr/>
                    <a:lstStyle/>
                    <a:p>
                      <a:r>
                        <a:rPr lang="en-US" sz="900" b="1" i="0" kern="1200" dirty="0" smtClean="0">
                          <a:solidFill>
                            <a:schemeClr val="tx1"/>
                          </a:solidFill>
                          <a:effectLst/>
                          <a:latin typeface="+mn-lt"/>
                          <a:ea typeface="+mn-ea"/>
                          <a:cs typeface="+mn-cs"/>
                        </a:rPr>
                        <a:t>Strong Assumption of Feature Independence: </a:t>
                      </a:r>
                      <a:r>
                        <a:rPr lang="en-US" sz="900" b="0" i="0" kern="1200" dirty="0" smtClean="0">
                          <a:solidFill>
                            <a:schemeClr val="tx1"/>
                          </a:solidFill>
                          <a:effectLst/>
                          <a:latin typeface="+mn-lt"/>
                          <a:ea typeface="+mn-ea"/>
                          <a:cs typeface="+mn-cs"/>
                        </a:rPr>
                        <a:t>Naive Bayes models assume independence between features, which may not hold in text data where words often exhibit complex interdependencies and contextual relationships.</a:t>
                      </a:r>
                    </a:p>
                    <a:p>
                      <a:r>
                        <a:rPr lang="en-US" sz="900" b="1" i="0" kern="1200" dirty="0" smtClean="0">
                          <a:solidFill>
                            <a:schemeClr val="tx1"/>
                          </a:solidFill>
                          <a:effectLst/>
                          <a:latin typeface="+mn-lt"/>
                          <a:ea typeface="+mn-ea"/>
                          <a:cs typeface="+mn-cs"/>
                        </a:rPr>
                        <a:t>Insensitivity to Subtle Contextual Information: </a:t>
                      </a:r>
                      <a:r>
                        <a:rPr lang="en-US" sz="900" b="0" i="0" kern="1200" dirty="0" smtClean="0">
                          <a:solidFill>
                            <a:schemeClr val="tx1"/>
                          </a:solidFill>
                          <a:effectLst/>
                          <a:latin typeface="+mn-lt"/>
                          <a:ea typeface="+mn-ea"/>
                          <a:cs typeface="+mn-cs"/>
                        </a:rPr>
                        <a:t>Naive Bayes models may fail to capture subtle contextual information present in text data, leading to misclassification of stress instances, especially in ambiguous or nuanced language contexts.</a:t>
                      </a:r>
                    </a:p>
                  </a:txBody>
                  <a:tcPr marL="68580" marR="68580" marT="34290" marB="34290" anchor="ctr"/>
                </a:tc>
              </a:tr>
            </a:tbl>
          </a:graphicData>
        </a:graphic>
      </p:graphicFrame>
    </p:spTree>
    <p:extLst>
      <p:ext uri="{BB962C8B-B14F-4D97-AF65-F5344CB8AC3E}">
        <p14:creationId xmlns:p14="http://schemas.microsoft.com/office/powerpoint/2010/main" val="175451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4305820"/>
              </p:ext>
            </p:extLst>
          </p:nvPr>
        </p:nvGraphicFramePr>
        <p:xfrm>
          <a:off x="304801" y="666750"/>
          <a:ext cx="8382000" cy="3852407"/>
        </p:xfrm>
        <a:graphic>
          <a:graphicData uri="http://schemas.openxmlformats.org/drawingml/2006/table">
            <a:tbl>
              <a:tblPr firstRow="1" bandRow="1">
                <a:tableStyleId>{5940675A-B579-460E-94D1-54222C63F5DA}</a:tableStyleId>
              </a:tblPr>
              <a:tblGrid>
                <a:gridCol w="658964"/>
                <a:gridCol w="1809950"/>
                <a:gridCol w="1379428"/>
                <a:gridCol w="4533658"/>
              </a:tblGrid>
              <a:tr h="354827">
                <a:tc>
                  <a:txBody>
                    <a:bodyPr/>
                    <a:lstStyle/>
                    <a:p>
                      <a:pPr algn="ctr">
                        <a:lnSpc>
                          <a:spcPct val="100000"/>
                        </a:lnSpc>
                      </a:pPr>
                      <a:r>
                        <a:rPr lang="en-US" sz="900" b="1" dirty="0"/>
                        <a:t>Model </a:t>
                      </a:r>
                      <a:r>
                        <a:rPr lang="en-US" sz="900" b="1" dirty="0" smtClean="0"/>
                        <a:t>Number</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1010437">
                <a:tc>
                  <a:txBody>
                    <a:bodyPr/>
                    <a:lstStyle/>
                    <a:p>
                      <a:pPr algn="ctr">
                        <a:lnSpc>
                          <a:spcPct val="100000"/>
                        </a:lnSpc>
                      </a:pPr>
                      <a:r>
                        <a:rPr lang="en-US" sz="900" b="0" dirty="0" smtClean="0"/>
                        <a:t>Model 8</a:t>
                      </a:r>
                      <a:endParaRPr lang="en-US" sz="900" b="0" dirty="0"/>
                    </a:p>
                  </a:txBody>
                  <a:tcPr marL="68580" marR="68580" marT="34290" marB="34290" anchor="ctr"/>
                </a:tc>
                <a:tc>
                  <a:txBody>
                    <a:bodyPr/>
                    <a:lstStyle/>
                    <a:p>
                      <a:pPr algn="ctr">
                        <a:lnSpc>
                          <a:spcPct val="100000"/>
                        </a:lnSpc>
                      </a:pPr>
                      <a:r>
                        <a:rPr lang="en-US" sz="900" b="0" dirty="0" smtClean="0"/>
                        <a:t>Random Forest</a:t>
                      </a:r>
                      <a:r>
                        <a:rPr lang="en-US" sz="900" b="0" baseline="0" dirty="0" smtClean="0"/>
                        <a:t>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53.46%</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0.67</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0.44</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0.46</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0.64</a:t>
                      </a:r>
                    </a:p>
                  </a:txBody>
                  <a:tcPr marL="68580" marR="68580" marT="34290" marB="34290" anchor="ctr"/>
                </a:tc>
                <a:tc>
                  <a:txBody>
                    <a:bodyPr/>
                    <a:lstStyle/>
                    <a:p>
                      <a:r>
                        <a:rPr lang="en-US" sz="900" b="1" i="0" kern="1200" dirty="0" smtClean="0">
                          <a:solidFill>
                            <a:schemeClr val="tx1"/>
                          </a:solidFill>
                          <a:effectLst/>
                          <a:latin typeface="+mn-lt"/>
                          <a:ea typeface="+mn-ea"/>
                          <a:cs typeface="+mn-cs"/>
                        </a:rPr>
                        <a:t>Difficulty Capturing Interactions Between Text Features:</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Random Forest models may struggle to capture interactions between text features due to the ensemble decision-making process, resulting in suboptimal performance in identifying stress-related language patterns.</a:t>
                      </a:r>
                    </a:p>
                    <a:p>
                      <a:r>
                        <a:rPr lang="en-US" sz="900" b="1" i="0" kern="1200" dirty="0" smtClean="0">
                          <a:solidFill>
                            <a:schemeClr val="tx1"/>
                          </a:solidFill>
                          <a:effectLst/>
                          <a:latin typeface="+mn-lt"/>
                          <a:ea typeface="+mn-ea"/>
                          <a:cs typeface="+mn-cs"/>
                        </a:rPr>
                        <a:t>Sensitivity to Noise and Irrelevant Features: </a:t>
                      </a:r>
                      <a:r>
                        <a:rPr lang="en-US" sz="900" b="0" i="0" kern="1200" dirty="0" smtClean="0">
                          <a:solidFill>
                            <a:schemeClr val="tx1"/>
                          </a:solidFill>
                          <a:effectLst/>
                          <a:latin typeface="+mn-lt"/>
                          <a:ea typeface="+mn-ea"/>
                          <a:cs typeface="+mn-cs"/>
                        </a:rPr>
                        <a:t>Random Forests may be sensitive to noise and irrelevant features in text data, which can adversely affect the model's ability to discern meaningful patterns from the data.</a:t>
                      </a:r>
                    </a:p>
                  </a:txBody>
                  <a:tcPr marL="68580" marR="68580" marT="34290" marB="34290" anchor="ctr"/>
                </a:tc>
              </a:tr>
              <a:tr h="1010437">
                <a:tc>
                  <a:txBody>
                    <a:bodyPr/>
                    <a:lstStyle/>
                    <a:p>
                      <a:pPr algn="ctr">
                        <a:lnSpc>
                          <a:spcPct val="100000"/>
                        </a:lnSpc>
                      </a:pPr>
                      <a:r>
                        <a:rPr lang="en-US" sz="900" b="0" dirty="0" smtClean="0"/>
                        <a:t>Model 9</a:t>
                      </a:r>
                      <a:endParaRPr lang="en-US" sz="900" b="0" dirty="0"/>
                    </a:p>
                  </a:txBody>
                  <a:tcPr marL="68580" marR="68580" marT="34290" marB="34290" anchor="ctr"/>
                </a:tc>
                <a:tc>
                  <a:txBody>
                    <a:bodyPr/>
                    <a:lstStyle/>
                    <a:p>
                      <a:pPr algn="ctr">
                        <a:lnSpc>
                          <a:spcPct val="100000"/>
                        </a:lnSpc>
                      </a:pPr>
                      <a:r>
                        <a:rPr lang="en-US" sz="900" b="0" dirty="0" smtClean="0"/>
                        <a:t>XG Boost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44.41%</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0.56</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0.36</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0.41</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0.50</a:t>
                      </a:r>
                    </a:p>
                  </a:txBody>
                  <a:tcPr marL="68580" marR="68580" marT="34290" marB="34290" anchor="ctr"/>
                </a:tc>
                <a:tc>
                  <a:txBody>
                    <a:bodyPr/>
                    <a:lstStyle/>
                    <a:p>
                      <a:r>
                        <a:rPr lang="en-US" sz="900" b="1" i="0" kern="1200" dirty="0" smtClean="0">
                          <a:solidFill>
                            <a:schemeClr val="tx1"/>
                          </a:solidFill>
                          <a:effectLst/>
                          <a:latin typeface="+mn-lt"/>
                          <a:ea typeface="+mn-ea"/>
                          <a:cs typeface="+mn-cs"/>
                        </a:rPr>
                        <a:t>Lack of Robustness to Noisy Text Features: </a:t>
                      </a:r>
                      <a:r>
                        <a:rPr lang="en-US" sz="900" b="0" i="0" kern="1200" dirty="0" smtClean="0">
                          <a:solidFill>
                            <a:schemeClr val="tx1"/>
                          </a:solidFill>
                          <a:effectLst/>
                          <a:latin typeface="+mn-lt"/>
                          <a:ea typeface="+mn-ea"/>
                          <a:cs typeface="+mn-cs"/>
                        </a:rPr>
                        <a:t>XGBoost models may exhibit reduced performance when trained on text data with noisy or irrelevant features, as they may fail to effectively separate signal from noise.</a:t>
                      </a:r>
                    </a:p>
                    <a:p>
                      <a:r>
                        <a:rPr lang="en-US" sz="900" b="1" i="0" kern="1200" dirty="0" smtClean="0">
                          <a:solidFill>
                            <a:schemeClr val="tx1"/>
                          </a:solidFill>
                          <a:effectLst/>
                          <a:latin typeface="+mn-lt"/>
                          <a:ea typeface="+mn-ea"/>
                          <a:cs typeface="+mn-cs"/>
                        </a:rPr>
                        <a:t>Suboptimal Hyperparameter Settings: </a:t>
                      </a:r>
                      <a:r>
                        <a:rPr lang="en-US" sz="900" b="0" i="0" kern="1200" dirty="0" smtClean="0">
                          <a:solidFill>
                            <a:schemeClr val="tx1"/>
                          </a:solidFill>
                          <a:effectLst/>
                          <a:latin typeface="+mn-lt"/>
                          <a:ea typeface="+mn-ea"/>
                          <a:cs typeface="+mn-cs"/>
                        </a:rPr>
                        <a:t>Poorly tuned hyperparameters, such as learning rate or tree depth, can lead to overfitting or underfitting of the XGBoost model, resulting in reduced performance in stress detection tasks.</a:t>
                      </a:r>
                    </a:p>
                  </a:txBody>
                  <a:tcPr marL="68580" marR="68580" marT="34290" marB="34290" anchor="ctr"/>
                </a:tc>
              </a:tr>
              <a:tr h="1417629">
                <a:tc>
                  <a:txBody>
                    <a:bodyPr/>
                    <a:lstStyle/>
                    <a:p>
                      <a:pPr algn="ctr">
                        <a:lnSpc>
                          <a:spcPct val="100000"/>
                        </a:lnSpc>
                      </a:pPr>
                      <a:r>
                        <a:rPr lang="en-US" sz="900" b="0" dirty="0" smtClean="0"/>
                        <a:t>Model 10</a:t>
                      </a:r>
                      <a:endParaRPr lang="en-US" sz="900" b="0" dirty="0"/>
                    </a:p>
                  </a:txBody>
                  <a:tcPr marL="68580" marR="68580" marT="34290" marB="34290" anchor="ctr"/>
                </a:tc>
                <a:tc>
                  <a:txBody>
                    <a:bodyPr/>
                    <a:lstStyle/>
                    <a:p>
                      <a:pPr algn="ctr">
                        <a:lnSpc>
                          <a:spcPct val="100000"/>
                        </a:lnSpc>
                      </a:pPr>
                      <a:r>
                        <a:rPr lang="en-US" sz="900" b="0" i="0" kern="1200" dirty="0" smtClean="0">
                          <a:solidFill>
                            <a:schemeClr val="tx1"/>
                          </a:solidFill>
                          <a:effectLst/>
                          <a:latin typeface="+mn-lt"/>
                          <a:ea typeface="+mn-ea"/>
                          <a:cs typeface="+mn-cs"/>
                        </a:rPr>
                        <a:t>Weighted Voting Ensemble Classifier </a:t>
                      </a:r>
                    </a:p>
                    <a:p>
                      <a:pPr algn="ctr">
                        <a:lnSpc>
                          <a:spcPct val="100000"/>
                        </a:lnSpc>
                      </a:pPr>
                      <a:r>
                        <a:rPr lang="en-US" sz="900" b="0" i="0" kern="1200" dirty="0" smtClean="0">
                          <a:solidFill>
                            <a:schemeClr val="tx1"/>
                          </a:solidFill>
                          <a:effectLst/>
                          <a:latin typeface="+mn-lt"/>
                          <a:ea typeface="+mn-ea"/>
                          <a:cs typeface="+mn-cs"/>
                        </a:rPr>
                        <a:t>(1: Decision Tree,</a:t>
                      </a:r>
                    </a:p>
                    <a:p>
                      <a:pPr algn="ctr">
                        <a:lnSpc>
                          <a:spcPct val="100000"/>
                        </a:lnSpc>
                      </a:pPr>
                      <a:r>
                        <a:rPr lang="en-US" sz="900" b="0" i="0" kern="1200" dirty="0" smtClean="0">
                          <a:solidFill>
                            <a:schemeClr val="tx1"/>
                          </a:solidFill>
                          <a:effectLst/>
                          <a:latin typeface="+mn-lt"/>
                          <a:ea typeface="+mn-ea"/>
                          <a:cs typeface="+mn-cs"/>
                        </a:rPr>
                        <a:t>1:K</a:t>
                      </a:r>
                      <a:r>
                        <a:rPr lang="en-US" sz="900" b="0" i="0" kern="1200" baseline="0" dirty="0" smtClean="0">
                          <a:solidFill>
                            <a:schemeClr val="tx1"/>
                          </a:solidFill>
                          <a:effectLst/>
                          <a:latin typeface="+mn-lt"/>
                          <a:ea typeface="+mn-ea"/>
                          <a:cs typeface="+mn-cs"/>
                        </a:rPr>
                        <a:t> Nearest Neighbors,</a:t>
                      </a:r>
                    </a:p>
                    <a:p>
                      <a:pPr algn="ctr">
                        <a:lnSpc>
                          <a:spcPct val="100000"/>
                        </a:lnSpc>
                      </a:pPr>
                      <a:r>
                        <a:rPr lang="en-US" sz="900" b="0" i="0" kern="1200" baseline="0" dirty="0" smtClean="0">
                          <a:solidFill>
                            <a:schemeClr val="tx1"/>
                          </a:solidFill>
                          <a:effectLst/>
                          <a:latin typeface="+mn-lt"/>
                          <a:ea typeface="+mn-ea"/>
                          <a:cs typeface="+mn-cs"/>
                        </a:rPr>
                        <a:t>1:Logistic Regression,</a:t>
                      </a:r>
                    </a:p>
                    <a:p>
                      <a:pPr algn="ctr">
                        <a:lnSpc>
                          <a:spcPct val="100000"/>
                        </a:lnSpc>
                      </a:pPr>
                      <a:r>
                        <a:rPr lang="en-US" sz="900" b="0" i="0" kern="1200" baseline="0" dirty="0" smtClean="0">
                          <a:solidFill>
                            <a:schemeClr val="tx1"/>
                          </a:solidFill>
                          <a:effectLst/>
                          <a:latin typeface="+mn-lt"/>
                          <a:ea typeface="+mn-ea"/>
                          <a:cs typeface="+mn-cs"/>
                        </a:rPr>
                        <a:t>3:Random Forest)</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53.46%</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0.67</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0.44</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0.46</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0.64</a:t>
                      </a:r>
                    </a:p>
                  </a:txBody>
                  <a:tcPr marL="68580" marR="68580" marT="34290" marB="34290" anchor="ctr"/>
                </a:tc>
                <a:tc>
                  <a:txBody>
                    <a:bodyPr/>
                    <a:lstStyle/>
                    <a:p>
                      <a:r>
                        <a:rPr lang="en-US" sz="900" b="1" i="0" kern="1200" dirty="0" smtClean="0">
                          <a:solidFill>
                            <a:schemeClr val="tx1"/>
                          </a:solidFill>
                          <a:effectLst/>
                          <a:latin typeface="+mn-lt"/>
                          <a:ea typeface="+mn-ea"/>
                          <a:cs typeface="+mn-cs"/>
                        </a:rPr>
                        <a:t>This model</a:t>
                      </a:r>
                      <a:r>
                        <a:rPr lang="en-US" sz="900" b="1" i="0" kern="1200" baseline="0" dirty="0" smtClean="0">
                          <a:solidFill>
                            <a:schemeClr val="tx1"/>
                          </a:solidFill>
                          <a:effectLst/>
                          <a:latin typeface="+mn-lt"/>
                          <a:ea typeface="+mn-ea"/>
                          <a:cs typeface="+mn-cs"/>
                        </a:rPr>
                        <a:t> was selected out of the best performing models as given above, out of these best 4 then we iterated through various weight combinations and this was the best combination calculated</a:t>
                      </a:r>
                    </a:p>
                    <a:p>
                      <a:r>
                        <a:rPr lang="en-US" sz="900" b="1" i="0" kern="1200" dirty="0" smtClean="0">
                          <a:solidFill>
                            <a:schemeClr val="tx1"/>
                          </a:solidFill>
                          <a:effectLst/>
                          <a:latin typeface="+mn-lt"/>
                          <a:ea typeface="+mn-ea"/>
                          <a:cs typeface="+mn-cs"/>
                        </a:rPr>
                        <a:t>Inadequate Model Combination: </a:t>
                      </a:r>
                      <a:r>
                        <a:rPr lang="en-US" sz="900" b="0" i="0" kern="1200" dirty="0" smtClean="0">
                          <a:solidFill>
                            <a:schemeClr val="tx1"/>
                          </a:solidFill>
                          <a:effectLst/>
                          <a:latin typeface="+mn-lt"/>
                          <a:ea typeface="+mn-ea"/>
                          <a:cs typeface="+mn-cs"/>
                        </a:rPr>
                        <a:t>The ensemble might not effectively combine the predictions of individual models, leading to suboptimal performance due to conflicts or lack of synergy between base models.</a:t>
                      </a:r>
                    </a:p>
                    <a:p>
                      <a:r>
                        <a:rPr lang="en-US" sz="900" b="1" i="0" kern="1200" dirty="0" smtClean="0">
                          <a:solidFill>
                            <a:schemeClr val="tx1"/>
                          </a:solidFill>
                          <a:effectLst/>
                          <a:latin typeface="+mn-lt"/>
                          <a:ea typeface="+mn-ea"/>
                          <a:cs typeface="+mn-cs"/>
                        </a:rPr>
                        <a:t>Data Imbalance: </a:t>
                      </a:r>
                      <a:r>
                        <a:rPr lang="en-US" sz="900" b="0" i="0" kern="1200" dirty="0" smtClean="0">
                          <a:solidFill>
                            <a:schemeClr val="tx1"/>
                          </a:solidFill>
                          <a:effectLst/>
                          <a:latin typeface="+mn-lt"/>
                          <a:ea typeface="+mn-ea"/>
                          <a:cs typeface="+mn-cs"/>
                        </a:rPr>
                        <a:t>If the ensemble is trained on imbalanced data, where one class significantly outweighs the other, it may struggle to generalize well to the minority class, resulting in reduced accuracy in stress detection.</a:t>
                      </a:r>
                    </a:p>
                    <a:p>
                      <a:endParaRPr lang="en-US" sz="900" b="1" i="0" kern="1200" dirty="0" smtClean="0">
                        <a:solidFill>
                          <a:schemeClr val="tx1"/>
                        </a:solidFill>
                        <a:effectLst/>
                        <a:latin typeface="+mn-lt"/>
                        <a:ea typeface="+mn-ea"/>
                        <a:cs typeface="+mn-cs"/>
                      </a:endParaRPr>
                    </a:p>
                  </a:txBody>
                  <a:tcPr marL="68580" marR="68580" marT="34290" marB="34290" anchor="ctr"/>
                </a:tc>
              </a:tr>
            </a:tbl>
          </a:graphicData>
        </a:graphic>
      </p:graphicFrame>
    </p:spTree>
    <p:extLst>
      <p:ext uri="{BB962C8B-B14F-4D97-AF65-F5344CB8AC3E}">
        <p14:creationId xmlns:p14="http://schemas.microsoft.com/office/powerpoint/2010/main" val="275310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68251492"/>
              </p:ext>
            </p:extLst>
          </p:nvPr>
        </p:nvGraphicFramePr>
        <p:xfrm>
          <a:off x="304799" y="590550"/>
          <a:ext cx="8591551" cy="3490698"/>
        </p:xfrm>
        <a:graphic>
          <a:graphicData uri="http://schemas.openxmlformats.org/drawingml/2006/table">
            <a:tbl>
              <a:tblPr firstRow="1" bandRow="1">
                <a:tableStyleId>{5940675A-B579-460E-94D1-54222C63F5DA}</a:tableStyleId>
              </a:tblPr>
              <a:tblGrid>
                <a:gridCol w="675438"/>
                <a:gridCol w="1855199"/>
                <a:gridCol w="1413914"/>
                <a:gridCol w="4647000"/>
              </a:tblGrid>
              <a:tr h="325313">
                <a:tc>
                  <a:txBody>
                    <a:bodyPr/>
                    <a:lstStyle/>
                    <a:p>
                      <a:pPr algn="ctr">
                        <a:lnSpc>
                          <a:spcPct val="100000"/>
                        </a:lnSpc>
                      </a:pPr>
                      <a:r>
                        <a:rPr lang="en-US" sz="900" b="1" dirty="0"/>
                        <a:t>Model </a:t>
                      </a:r>
                      <a:r>
                        <a:rPr lang="en-US" sz="900" b="1" dirty="0" smtClean="0"/>
                        <a:t>Name</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869722">
                <a:tc>
                  <a:txBody>
                    <a:bodyPr/>
                    <a:lstStyle/>
                    <a:p>
                      <a:pPr algn="ctr">
                        <a:lnSpc>
                          <a:spcPct val="100000"/>
                        </a:lnSpc>
                      </a:pPr>
                      <a:r>
                        <a:rPr lang="en-US" sz="900" b="0" dirty="0" smtClean="0"/>
                        <a:t>Model 11</a:t>
                      </a:r>
                      <a:endParaRPr lang="en-US" sz="900" b="0" dirty="0"/>
                    </a:p>
                  </a:txBody>
                  <a:tcPr marL="68580" marR="68580" marT="34290" marB="34290" anchor="ctr"/>
                </a:tc>
                <a:tc>
                  <a:txBody>
                    <a:bodyPr/>
                    <a:lstStyle/>
                    <a:p>
                      <a:pPr algn="ctr">
                        <a:lnSpc>
                          <a:spcPct val="100000"/>
                        </a:lnSpc>
                      </a:pPr>
                      <a:r>
                        <a:rPr lang="en-US" sz="900" b="0" dirty="0" smtClean="0"/>
                        <a:t>Stacking Model</a:t>
                      </a:r>
                      <a:r>
                        <a:rPr lang="en-US" sz="900" b="0" baseline="0" dirty="0" smtClean="0"/>
                        <a:t> </a:t>
                      </a:r>
                      <a:r>
                        <a:rPr lang="en-US" sz="900" b="0" i="0" kern="1200" dirty="0" smtClean="0">
                          <a:solidFill>
                            <a:schemeClr val="tx1"/>
                          </a:solidFill>
                          <a:effectLst/>
                          <a:latin typeface="+mn-lt"/>
                          <a:ea typeface="+mn-ea"/>
                          <a:cs typeface="+mn-cs"/>
                        </a:rPr>
                        <a:t>Logistic Regression </a:t>
                      </a:r>
                    </a:p>
                    <a:p>
                      <a:pPr algn="ctr">
                        <a:lnSpc>
                          <a:spcPct val="100000"/>
                        </a:lnSpc>
                      </a:pPr>
                      <a:r>
                        <a:rPr lang="en-US" sz="900" b="0" i="0" kern="1200" dirty="0" smtClean="0">
                          <a:solidFill>
                            <a:schemeClr val="tx1"/>
                          </a:solidFill>
                          <a:effectLst/>
                          <a:latin typeface="+mn-lt"/>
                          <a:ea typeface="+mn-ea"/>
                          <a:cs typeface="+mn-cs"/>
                        </a:rPr>
                        <a:t>(Base Models:</a:t>
                      </a:r>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Decision Tree,</a:t>
                      </a:r>
                    </a:p>
                    <a:p>
                      <a:pPr algn="ctr">
                        <a:lnSpc>
                          <a:spcPct val="100000"/>
                        </a:lnSpc>
                      </a:pPr>
                      <a:r>
                        <a:rPr lang="en-US" sz="900" b="0" i="0" kern="1200" dirty="0" smtClean="0">
                          <a:solidFill>
                            <a:schemeClr val="tx1"/>
                          </a:solidFill>
                          <a:effectLst/>
                          <a:latin typeface="+mn-lt"/>
                          <a:ea typeface="+mn-ea"/>
                          <a:cs typeface="+mn-cs"/>
                        </a:rPr>
                        <a:t>K</a:t>
                      </a:r>
                      <a:r>
                        <a:rPr lang="en-US" sz="900" b="0" i="0" kern="1200" baseline="0" dirty="0" smtClean="0">
                          <a:solidFill>
                            <a:schemeClr val="tx1"/>
                          </a:solidFill>
                          <a:effectLst/>
                          <a:latin typeface="+mn-lt"/>
                          <a:ea typeface="+mn-ea"/>
                          <a:cs typeface="+mn-cs"/>
                        </a:rPr>
                        <a:t> Nearest Neighbors,</a:t>
                      </a:r>
                    </a:p>
                    <a:p>
                      <a:pPr algn="ctr">
                        <a:lnSpc>
                          <a:spcPct val="100000"/>
                        </a:lnSpc>
                      </a:pPr>
                      <a:r>
                        <a:rPr lang="en-US" sz="900" b="0" i="0" kern="1200" baseline="0" dirty="0" smtClean="0">
                          <a:solidFill>
                            <a:schemeClr val="tx1"/>
                          </a:solidFill>
                          <a:effectLst/>
                          <a:latin typeface="+mn-lt"/>
                          <a:ea typeface="+mn-ea"/>
                          <a:cs typeface="+mn-cs"/>
                        </a:rPr>
                        <a:t>Logistic Regression,</a:t>
                      </a:r>
                    </a:p>
                    <a:p>
                      <a:pPr algn="ctr">
                        <a:lnSpc>
                          <a:spcPct val="100000"/>
                        </a:lnSpc>
                      </a:pPr>
                      <a:r>
                        <a:rPr lang="en-US" sz="900" b="0" i="0" kern="1200" baseline="0" dirty="0" smtClean="0">
                          <a:solidFill>
                            <a:schemeClr val="tx1"/>
                          </a:solidFill>
                          <a:effectLst/>
                          <a:latin typeface="+mn-lt"/>
                          <a:ea typeface="+mn-ea"/>
                          <a:cs typeface="+mn-cs"/>
                        </a:rPr>
                        <a:t>Random Forest)</a:t>
                      </a:r>
                      <a:endParaRPr lang="en-US" sz="900" b="0" dirty="0" smtClean="0"/>
                    </a:p>
                    <a:p>
                      <a:pPr algn="ctr">
                        <a:lnSpc>
                          <a:spcPct val="100000"/>
                        </a:lnSpc>
                      </a:pPr>
                      <a:endParaRPr lang="en-US" sz="900" b="0" baseline="0" dirty="0" smtClean="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60.17%</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0.0</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a:t>
                      </a:r>
                    </a:p>
                    <a:p>
                      <a:r>
                        <a:rPr lang="en-US" sz="900" b="1" i="0" kern="1200" dirty="0" smtClean="0">
                          <a:solidFill>
                            <a:schemeClr val="tx1"/>
                          </a:solidFill>
                          <a:effectLst/>
                          <a:latin typeface="+mn-lt"/>
                          <a:ea typeface="+mn-ea"/>
                          <a:cs typeface="+mn-cs"/>
                        </a:rPr>
                        <a:t>Recall:</a:t>
                      </a:r>
                    </a:p>
                    <a:p>
                      <a:pPr lvl="1"/>
                      <a:r>
                        <a:rPr lang="en-US" sz="900" b="0" i="0" kern="1200" dirty="0" smtClean="0">
                          <a:solidFill>
                            <a:schemeClr val="tx1"/>
                          </a:solidFill>
                          <a:effectLst/>
                          <a:latin typeface="+mn-lt"/>
                          <a:ea typeface="+mn-ea"/>
                          <a:cs typeface="+mn-cs"/>
                        </a:rPr>
                        <a:t>Class 0: 0.0</a:t>
                      </a:r>
                    </a:p>
                    <a:p>
                      <a:pPr lvl="1"/>
                      <a:r>
                        <a:rPr lang="en-US" sz="900" b="0" i="0" kern="1200" dirty="0" smtClean="0">
                          <a:solidFill>
                            <a:schemeClr val="tx1"/>
                          </a:solidFill>
                          <a:effectLst/>
                          <a:latin typeface="+mn-lt"/>
                          <a:ea typeface="+mn-ea"/>
                          <a:cs typeface="+mn-cs"/>
                        </a:rPr>
                        <a:t>Class 1: 0.0</a:t>
                      </a:r>
                    </a:p>
                  </a:txBody>
                  <a:tcPr marL="68580" marR="68580" marT="34290" marB="34290" anchor="ctr"/>
                </a:tc>
                <a:tc>
                  <a:txBody>
                    <a:bodyPr/>
                    <a:lstStyle/>
                    <a:p>
                      <a:pPr algn="l"/>
                      <a:r>
                        <a:rPr lang="en-US" sz="900" b="1" i="0" kern="1200" dirty="0" smtClean="0">
                          <a:solidFill>
                            <a:schemeClr val="tx1"/>
                          </a:solidFill>
                          <a:effectLst/>
                          <a:latin typeface="+mn-lt"/>
                          <a:ea typeface="+mn-ea"/>
                          <a:cs typeface="+mn-cs"/>
                        </a:rPr>
                        <a:t>Linearity Assumption:</a:t>
                      </a:r>
                      <a:r>
                        <a:rPr lang="en-US" sz="900" b="0" i="0" kern="1200" dirty="0" smtClean="0">
                          <a:solidFill>
                            <a:schemeClr val="tx1"/>
                          </a:solidFill>
                          <a:effectLst/>
                          <a:latin typeface="+mn-lt"/>
                          <a:ea typeface="+mn-ea"/>
                          <a:cs typeface="+mn-cs"/>
                        </a:rPr>
                        <a:t> Logistic regression assumes a linear relationship between the features and the target variable. If the relationships are highly nonlinear, logistic regression may not capture them effectively, leading to suboptimal performance.</a:t>
                      </a:r>
                    </a:p>
                    <a:p>
                      <a:pPr algn="l"/>
                      <a:r>
                        <a:rPr lang="en-US" sz="900" b="1" i="0" kern="1200" dirty="0" smtClean="0">
                          <a:solidFill>
                            <a:schemeClr val="tx1"/>
                          </a:solidFill>
                          <a:effectLst/>
                          <a:latin typeface="+mn-lt"/>
                          <a:ea typeface="+mn-ea"/>
                          <a:cs typeface="+mn-cs"/>
                        </a:rPr>
                        <a:t>Imbalance in Class Distribution:</a:t>
                      </a:r>
                      <a:r>
                        <a:rPr lang="en-US" sz="900" b="0" i="0" kern="1200" dirty="0" smtClean="0">
                          <a:solidFill>
                            <a:schemeClr val="tx1"/>
                          </a:solidFill>
                          <a:effectLst/>
                          <a:latin typeface="+mn-lt"/>
                          <a:ea typeface="+mn-ea"/>
                          <a:cs typeface="+mn-cs"/>
                        </a:rPr>
                        <a:t> If the classes are highly imbalanced, logistic regression may struggle to accurately predict the minority class, as it tends to be biased towards the majority class.</a:t>
                      </a:r>
                    </a:p>
                  </a:txBody>
                  <a:tcPr marL="68580" marR="68580" marT="34290" marB="34290" anchor="ctr"/>
                </a:tc>
              </a:tr>
              <a:tr h="1090398">
                <a:tc>
                  <a:txBody>
                    <a:bodyPr/>
                    <a:lstStyle/>
                    <a:p>
                      <a:pPr algn="ctr">
                        <a:lnSpc>
                          <a:spcPct val="100000"/>
                        </a:lnSpc>
                      </a:pPr>
                      <a:r>
                        <a:rPr lang="en-US" sz="900" b="0" dirty="0" smtClean="0"/>
                        <a:t>Model 12</a:t>
                      </a:r>
                      <a:endParaRPr lang="en-US" sz="900" b="0" dirty="0"/>
                    </a:p>
                  </a:txBody>
                  <a:tcPr marL="68580" marR="68580" marT="34290" marB="34290" anchor="ctr"/>
                </a:tc>
                <a:tc>
                  <a:txBody>
                    <a:bodyPr/>
                    <a:lstStyle/>
                    <a:p>
                      <a:pPr algn="ctr">
                        <a:lnSpc>
                          <a:spcPct val="100000"/>
                        </a:lnSpc>
                      </a:pPr>
                      <a:r>
                        <a:rPr lang="en-US" sz="900" b="0" i="0" kern="1200" dirty="0" smtClean="0">
                          <a:solidFill>
                            <a:schemeClr val="tx1"/>
                          </a:solidFill>
                          <a:effectLst/>
                          <a:latin typeface="+mn-lt"/>
                          <a:ea typeface="+mn-ea"/>
                          <a:cs typeface="+mn-cs"/>
                        </a:rPr>
                        <a:t>Stacking Model Random Forest</a:t>
                      </a:r>
                    </a:p>
                    <a:p>
                      <a:pPr algn="ctr">
                        <a:lnSpc>
                          <a:spcPct val="100000"/>
                        </a:lnSpc>
                      </a:pPr>
                      <a:r>
                        <a:rPr lang="en-US" sz="900" b="0" i="0" kern="1200" dirty="0" smtClean="0">
                          <a:solidFill>
                            <a:schemeClr val="tx1"/>
                          </a:solidFill>
                          <a:effectLst/>
                          <a:latin typeface="+mn-lt"/>
                          <a:ea typeface="+mn-ea"/>
                          <a:cs typeface="+mn-cs"/>
                        </a:rPr>
                        <a:t>(Base Models:</a:t>
                      </a:r>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Decision Tree,</a:t>
                      </a:r>
                    </a:p>
                    <a:p>
                      <a:pPr algn="ctr">
                        <a:lnSpc>
                          <a:spcPct val="100000"/>
                        </a:lnSpc>
                      </a:pPr>
                      <a:r>
                        <a:rPr lang="en-US" sz="900" b="0" i="0" kern="1200" dirty="0" smtClean="0">
                          <a:solidFill>
                            <a:schemeClr val="tx1"/>
                          </a:solidFill>
                          <a:effectLst/>
                          <a:latin typeface="+mn-lt"/>
                          <a:ea typeface="+mn-ea"/>
                          <a:cs typeface="+mn-cs"/>
                        </a:rPr>
                        <a:t>K</a:t>
                      </a:r>
                      <a:r>
                        <a:rPr lang="en-US" sz="900" b="0" i="0" kern="1200" baseline="0" dirty="0" smtClean="0">
                          <a:solidFill>
                            <a:schemeClr val="tx1"/>
                          </a:solidFill>
                          <a:effectLst/>
                          <a:latin typeface="+mn-lt"/>
                          <a:ea typeface="+mn-ea"/>
                          <a:cs typeface="+mn-cs"/>
                        </a:rPr>
                        <a:t> Nearest Neighbors,</a:t>
                      </a:r>
                    </a:p>
                    <a:p>
                      <a:pPr algn="ctr">
                        <a:lnSpc>
                          <a:spcPct val="100000"/>
                        </a:lnSpc>
                      </a:pPr>
                      <a:r>
                        <a:rPr lang="en-US" sz="900" b="0" i="0" kern="1200" baseline="0" dirty="0" smtClean="0">
                          <a:solidFill>
                            <a:schemeClr val="tx1"/>
                          </a:solidFill>
                          <a:effectLst/>
                          <a:latin typeface="+mn-lt"/>
                          <a:ea typeface="+mn-ea"/>
                          <a:cs typeface="+mn-cs"/>
                        </a:rPr>
                        <a:t>Logistic Regression,</a:t>
                      </a:r>
                    </a:p>
                    <a:p>
                      <a:pPr algn="ctr">
                        <a:lnSpc>
                          <a:spcPct val="100000"/>
                        </a:lnSpc>
                      </a:pPr>
                      <a:r>
                        <a:rPr lang="en-US" sz="900" b="0" i="0" kern="1200" baseline="0" dirty="0" smtClean="0">
                          <a:solidFill>
                            <a:schemeClr val="tx1"/>
                          </a:solidFill>
                          <a:effectLst/>
                          <a:latin typeface="+mn-lt"/>
                          <a:ea typeface="+mn-ea"/>
                          <a:cs typeface="+mn-cs"/>
                        </a:rPr>
                        <a:t>Random Forest)</a:t>
                      </a:r>
                      <a:endParaRPr lang="en-US" sz="900" b="0" dirty="0" smtClean="0"/>
                    </a:p>
                    <a:p>
                      <a:pPr algn="ctr">
                        <a:lnSpc>
                          <a:spcPct val="100000"/>
                        </a:lnSpc>
                      </a:pP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53.77%</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39.69%</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30.97%</a:t>
                      </a:r>
                    </a:p>
                    <a:p>
                      <a:r>
                        <a:rPr lang="en-US" sz="900" b="1" i="0" kern="1200" dirty="0" smtClean="0">
                          <a:solidFill>
                            <a:schemeClr val="tx1"/>
                          </a:solidFill>
                          <a:effectLst/>
                          <a:latin typeface="+mn-lt"/>
                          <a:ea typeface="+mn-ea"/>
                          <a:cs typeface="+mn-cs"/>
                        </a:rPr>
                        <a:t>Recall:</a:t>
                      </a:r>
                    </a:p>
                    <a:p>
                      <a:pPr lvl="1"/>
                      <a:r>
                        <a:rPr lang="en-US" sz="900" b="0" i="0" kern="1200" dirty="0" smtClean="0">
                          <a:solidFill>
                            <a:schemeClr val="tx1"/>
                          </a:solidFill>
                          <a:effectLst/>
                          <a:latin typeface="+mn-lt"/>
                          <a:ea typeface="+mn-ea"/>
                          <a:cs typeface="+mn-cs"/>
                        </a:rPr>
                        <a:t>Class 0: 69.00%</a:t>
                      </a:r>
                    </a:p>
                    <a:p>
                      <a:pPr lvl="1"/>
                      <a:r>
                        <a:rPr lang="en-US" sz="900" b="0" i="0" kern="1200" dirty="0" smtClean="0">
                          <a:solidFill>
                            <a:schemeClr val="tx1"/>
                          </a:solidFill>
                          <a:effectLst/>
                          <a:latin typeface="+mn-lt"/>
                          <a:ea typeface="+mn-ea"/>
                          <a:cs typeface="+mn-cs"/>
                        </a:rPr>
                        <a:t>Class 1: 31.00%</a:t>
                      </a:r>
                      <a:endParaRPr lang="en-US" sz="900" b="0" dirty="0"/>
                    </a:p>
                  </a:txBody>
                  <a:tcPr marL="68580" marR="68580" marT="34290" marB="34290" anchor="ctr"/>
                </a:tc>
                <a:tc>
                  <a:txBody>
                    <a:bodyPr/>
                    <a:lstStyle/>
                    <a:p>
                      <a:pPr algn="l"/>
                      <a:r>
                        <a:rPr lang="en-US" sz="900" b="1" i="0" kern="1200" dirty="0" smtClean="0">
                          <a:solidFill>
                            <a:schemeClr val="tx1"/>
                          </a:solidFill>
                          <a:effectLst/>
                          <a:latin typeface="+mn-lt"/>
                          <a:ea typeface="+mn-ea"/>
                          <a:cs typeface="+mn-cs"/>
                        </a:rPr>
                        <a:t>Overfitting:</a:t>
                      </a:r>
                      <a:r>
                        <a:rPr lang="en-US" sz="900" b="0" i="0" kern="1200" dirty="0" smtClean="0">
                          <a:solidFill>
                            <a:schemeClr val="tx1"/>
                          </a:solidFill>
                          <a:effectLst/>
                          <a:latin typeface="+mn-lt"/>
                          <a:ea typeface="+mn-ea"/>
                          <a:cs typeface="+mn-cs"/>
                        </a:rPr>
                        <a:t> Random forests are prone to overfitting, especially when the number of trees (estimators) in the forest is too high or when the depth of the trees is not properly tuned. This can lead to poor generalization performance on unseen data.</a:t>
                      </a:r>
                    </a:p>
                    <a:p>
                      <a:pPr algn="l"/>
                      <a:r>
                        <a:rPr lang="en-US" sz="900" b="1" i="0" kern="1200" dirty="0" smtClean="0">
                          <a:solidFill>
                            <a:schemeClr val="tx1"/>
                          </a:solidFill>
                          <a:effectLst/>
                          <a:latin typeface="+mn-lt"/>
                          <a:ea typeface="+mn-ea"/>
                          <a:cs typeface="+mn-cs"/>
                        </a:rPr>
                        <a:t>Sensitivity to Noise:</a:t>
                      </a:r>
                      <a:r>
                        <a:rPr lang="en-US" sz="900" b="0" i="0" kern="1200" dirty="0" smtClean="0">
                          <a:solidFill>
                            <a:schemeClr val="tx1"/>
                          </a:solidFill>
                          <a:effectLst/>
                          <a:latin typeface="+mn-lt"/>
                          <a:ea typeface="+mn-ea"/>
                          <a:cs typeface="+mn-cs"/>
                        </a:rPr>
                        <a:t> Random forests may be sensitive to noise and irrelevant features in the data. If there are many noisy or irrelevant features, the random forest may prioritize them during the ensemble decision-making process, leading to suboptimal performance.</a:t>
                      </a:r>
                    </a:p>
                  </a:txBody>
                  <a:tcPr marL="68580" marR="68580" marT="34290" marB="34290" anchor="ctr"/>
                </a:tc>
              </a:tr>
              <a:tr h="869722">
                <a:tc>
                  <a:txBody>
                    <a:bodyPr/>
                    <a:lstStyle/>
                    <a:p>
                      <a:pPr algn="ctr">
                        <a:lnSpc>
                          <a:spcPct val="100000"/>
                        </a:lnSpc>
                      </a:pPr>
                      <a:r>
                        <a:rPr lang="en-US" sz="900" b="0" dirty="0" smtClean="0"/>
                        <a:t>Model 13</a:t>
                      </a:r>
                      <a:endParaRPr lang="en-US" sz="900" b="0" dirty="0"/>
                    </a:p>
                  </a:txBody>
                  <a:tcPr marL="68580" marR="68580" marT="34290" marB="34290" anchor="ctr"/>
                </a:tc>
                <a:tc>
                  <a:txBody>
                    <a:bodyPr/>
                    <a:lstStyle/>
                    <a:p>
                      <a:pPr algn="ctr">
                        <a:lnSpc>
                          <a:spcPct val="100000"/>
                        </a:lnSpc>
                      </a:pPr>
                      <a:r>
                        <a:rPr lang="en-US" sz="900" b="0" i="0" kern="1200" dirty="0" smtClean="0">
                          <a:solidFill>
                            <a:schemeClr val="tx1"/>
                          </a:solidFill>
                          <a:effectLst/>
                          <a:latin typeface="+mn-lt"/>
                          <a:ea typeface="+mn-ea"/>
                          <a:cs typeface="+mn-cs"/>
                        </a:rPr>
                        <a:t>Stacking Model Gradient Boosting</a:t>
                      </a:r>
                    </a:p>
                    <a:p>
                      <a:pPr algn="ctr">
                        <a:lnSpc>
                          <a:spcPct val="100000"/>
                        </a:lnSpc>
                      </a:pPr>
                      <a:r>
                        <a:rPr lang="en-US" sz="900" b="0" i="0" kern="1200" dirty="0" smtClean="0">
                          <a:solidFill>
                            <a:schemeClr val="tx1"/>
                          </a:solidFill>
                          <a:effectLst/>
                          <a:latin typeface="+mn-lt"/>
                          <a:ea typeface="+mn-ea"/>
                          <a:cs typeface="+mn-cs"/>
                        </a:rPr>
                        <a:t>(Base Models:</a:t>
                      </a:r>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Decision Tree,</a:t>
                      </a:r>
                    </a:p>
                    <a:p>
                      <a:pPr algn="ctr">
                        <a:lnSpc>
                          <a:spcPct val="100000"/>
                        </a:lnSpc>
                      </a:pPr>
                      <a:r>
                        <a:rPr lang="en-US" sz="900" b="0" i="0" kern="1200" dirty="0" smtClean="0">
                          <a:solidFill>
                            <a:schemeClr val="tx1"/>
                          </a:solidFill>
                          <a:effectLst/>
                          <a:latin typeface="+mn-lt"/>
                          <a:ea typeface="+mn-ea"/>
                          <a:cs typeface="+mn-cs"/>
                        </a:rPr>
                        <a:t>K</a:t>
                      </a:r>
                      <a:r>
                        <a:rPr lang="en-US" sz="900" b="0" i="0" kern="1200" baseline="0" dirty="0" smtClean="0">
                          <a:solidFill>
                            <a:schemeClr val="tx1"/>
                          </a:solidFill>
                          <a:effectLst/>
                          <a:latin typeface="+mn-lt"/>
                          <a:ea typeface="+mn-ea"/>
                          <a:cs typeface="+mn-cs"/>
                        </a:rPr>
                        <a:t> Nearest Neighbors,</a:t>
                      </a:r>
                    </a:p>
                    <a:p>
                      <a:pPr algn="ctr">
                        <a:lnSpc>
                          <a:spcPct val="100000"/>
                        </a:lnSpc>
                      </a:pPr>
                      <a:r>
                        <a:rPr lang="en-US" sz="900" b="0" i="0" kern="1200" baseline="0" dirty="0" smtClean="0">
                          <a:solidFill>
                            <a:schemeClr val="tx1"/>
                          </a:solidFill>
                          <a:effectLst/>
                          <a:latin typeface="+mn-lt"/>
                          <a:ea typeface="+mn-ea"/>
                          <a:cs typeface="+mn-cs"/>
                        </a:rPr>
                        <a:t>Logistic Regression,</a:t>
                      </a:r>
                    </a:p>
                    <a:p>
                      <a:pPr algn="ctr">
                        <a:lnSpc>
                          <a:spcPct val="100000"/>
                        </a:lnSpc>
                      </a:pPr>
                      <a:r>
                        <a:rPr lang="en-US" sz="900" b="0" i="0" kern="1200" baseline="0" dirty="0" smtClean="0">
                          <a:solidFill>
                            <a:schemeClr val="tx1"/>
                          </a:solidFill>
                          <a:effectLst/>
                          <a:latin typeface="+mn-lt"/>
                          <a:ea typeface="+mn-ea"/>
                          <a:cs typeface="+mn-cs"/>
                        </a:rPr>
                        <a:t>Random Forest)</a:t>
                      </a:r>
                      <a:endParaRPr lang="en-US" sz="900" b="0" dirty="0" smtClean="0"/>
                    </a:p>
                    <a:p>
                      <a:pPr algn="ctr">
                        <a:lnSpc>
                          <a:spcPct val="100000"/>
                        </a:lnSpc>
                      </a:pP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60.22%</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52.08%</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1.36%</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99.00%</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1.00%</a:t>
                      </a:r>
                    </a:p>
                  </a:txBody>
                  <a:tcPr marL="68580" marR="68580" marT="34290" marB="34290"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Complexity:</a:t>
                      </a:r>
                      <a:r>
                        <a:rPr lang="en-US" sz="900" b="0" i="0" kern="1200" dirty="0" smtClean="0">
                          <a:solidFill>
                            <a:schemeClr val="tx1"/>
                          </a:solidFill>
                          <a:effectLst/>
                          <a:latin typeface="+mn-lt"/>
                          <a:ea typeface="+mn-ea"/>
                          <a:cs typeface="+mn-cs"/>
                        </a:rPr>
                        <a:t> Gradient boosting models, such as GradientBoostingClassifier, can be highly complex and prone to overfitting, especially if the hyperparameters are not properly tuned. This complexity may lead to poor generalization performance on unseen data.</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Data Imbalance:</a:t>
                      </a:r>
                      <a:r>
                        <a:rPr lang="en-US" sz="900" b="0" i="0" kern="1200" dirty="0" smtClean="0">
                          <a:solidFill>
                            <a:schemeClr val="tx1"/>
                          </a:solidFill>
                          <a:effectLst/>
                          <a:latin typeface="+mn-lt"/>
                          <a:ea typeface="+mn-ea"/>
                          <a:cs typeface="+mn-cs"/>
                        </a:rPr>
                        <a:t> Similar to logistic regression, gradient boosting models may struggle with imbalanced class distributions. If the minority class is underrepresented in the training data, gradient boosting may have difficulty learning to predict it accurately.</a:t>
                      </a:r>
                    </a:p>
                  </a:txBody>
                  <a:tcPr marL="68580" marR="68580" marT="34290" marB="34290" anchor="ctr"/>
                </a:tc>
              </a:tr>
            </a:tbl>
          </a:graphicData>
        </a:graphic>
      </p:graphicFrame>
      <p:sp>
        <p:nvSpPr>
          <p:cNvPr id="6" name="TextBox 5"/>
          <p:cNvSpPr txBox="1"/>
          <p:nvPr/>
        </p:nvSpPr>
        <p:spPr>
          <a:xfrm>
            <a:off x="295275" y="4171950"/>
            <a:ext cx="8601075" cy="727121"/>
          </a:xfrm>
          <a:prstGeom prst="rect">
            <a:avLst/>
          </a:prstGeom>
          <a:noFill/>
        </p:spPr>
        <p:txBody>
          <a:bodyPr wrap="square" lIns="68579" tIns="34289" rIns="68579" bIns="34289" rtlCol="0">
            <a:spAutoFit/>
          </a:bodyPr>
          <a:lstStyle/>
          <a:p>
            <a:pPr defTabSz="685783"/>
            <a:r>
              <a:rPr lang="en-US" sz="1400" b="1" dirty="0">
                <a:solidFill>
                  <a:prstClr val="black"/>
                </a:solidFill>
              </a:rPr>
              <a:t>Stacking blends predictions from diverse base models into a meta-model. Base models make individual predictions on the data, and their outputs become input features for the meta-model. Through training on these features and true labels, the meta-model learns optimal combinations, enhancing predictive accuracy.</a:t>
            </a:r>
          </a:p>
        </p:txBody>
      </p:sp>
    </p:spTree>
    <p:extLst>
      <p:ext uri="{BB962C8B-B14F-4D97-AF65-F5344CB8AC3E}">
        <p14:creationId xmlns:p14="http://schemas.microsoft.com/office/powerpoint/2010/main" val="1640601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886700" cy="994172"/>
          </a:xfrm>
        </p:spPr>
        <p:txBody>
          <a:bodyPr>
            <a:normAutofit/>
          </a:bodyPr>
          <a:lstStyle/>
          <a:p>
            <a:r>
              <a:rPr lang="en-US" sz="2700" b="1" dirty="0"/>
              <a:t>3</a:t>
            </a:r>
            <a:r>
              <a:rPr lang="en-US" sz="2700" b="1" baseline="30000" dirty="0"/>
              <a:t>rd</a:t>
            </a:r>
            <a:r>
              <a:rPr lang="en-US" sz="2700" b="1" dirty="0"/>
              <a:t> Iteration</a:t>
            </a:r>
            <a:endParaRPr lang="en-US" sz="2700" b="1" dirty="0"/>
          </a:p>
        </p:txBody>
      </p:sp>
      <p:sp>
        <p:nvSpPr>
          <p:cNvPr id="3" name="Content Placeholder 2"/>
          <p:cNvSpPr>
            <a:spLocks noGrp="1"/>
          </p:cNvSpPr>
          <p:nvPr>
            <p:ph idx="1"/>
          </p:nvPr>
        </p:nvSpPr>
        <p:spPr>
          <a:xfrm>
            <a:off x="381000" y="1428750"/>
            <a:ext cx="8229600" cy="1938992"/>
          </a:xfrm>
        </p:spPr>
        <p:txBody>
          <a:bodyPr/>
          <a:lstStyle/>
          <a:p>
            <a:pPr marL="285750" indent="-285750">
              <a:buFont typeface="Arial" pitchFamily="34" charset="0"/>
              <a:buChar char="•"/>
            </a:pPr>
            <a:r>
              <a:rPr lang="en-US" dirty="0" smtClean="0"/>
              <a:t>As shown in the previous slides the dataset wasn’t leading anywhere as the accuracy on the even the best techniques wasn’t more than 61%, this being too low for a binary </a:t>
            </a:r>
            <a:r>
              <a:rPr lang="en-US" dirty="0" smtClean="0"/>
              <a:t>classifier.</a:t>
            </a:r>
          </a:p>
          <a:p>
            <a:pPr marL="285750" indent="-285750">
              <a:buFont typeface="Arial" pitchFamily="34" charset="0"/>
              <a:buChar char="•"/>
            </a:pPr>
            <a:r>
              <a:rPr lang="en-US" dirty="0" smtClean="0"/>
              <a:t>Next </a:t>
            </a:r>
            <a:r>
              <a:rPr lang="en-US" dirty="0" smtClean="0"/>
              <a:t>we tried approaching this from a narrower angle and reduced the number of features in our dataset that we extracted from the text from 5 to 2, dropping the less correlated </a:t>
            </a:r>
            <a:r>
              <a:rPr lang="en-US" dirty="0" smtClean="0"/>
              <a:t>features.</a:t>
            </a:r>
          </a:p>
          <a:p>
            <a:pPr marL="285750" indent="-285750">
              <a:buFont typeface="Arial" pitchFamily="34" charset="0"/>
              <a:buChar char="•"/>
            </a:pPr>
            <a:r>
              <a:rPr lang="en-US" dirty="0" smtClean="0"/>
              <a:t>Results </a:t>
            </a:r>
            <a:r>
              <a:rPr lang="en-US" dirty="0" smtClean="0"/>
              <a:t>of these are shown in the following slides.</a:t>
            </a:r>
          </a:p>
        </p:txBody>
      </p:sp>
    </p:spTree>
    <p:extLst>
      <p:ext uri="{BB962C8B-B14F-4D97-AF65-F5344CB8AC3E}">
        <p14:creationId xmlns:p14="http://schemas.microsoft.com/office/powerpoint/2010/main" val="73700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5106447"/>
              </p:ext>
            </p:extLst>
          </p:nvPr>
        </p:nvGraphicFramePr>
        <p:xfrm>
          <a:off x="266700" y="742949"/>
          <a:ext cx="8591551" cy="4133850"/>
        </p:xfrm>
        <a:graphic>
          <a:graphicData uri="http://schemas.openxmlformats.org/drawingml/2006/table">
            <a:tbl>
              <a:tblPr firstRow="1" bandRow="1">
                <a:tableStyleId>{5940675A-B579-460E-94D1-54222C63F5DA}</a:tableStyleId>
              </a:tblPr>
              <a:tblGrid>
                <a:gridCol w="675438"/>
                <a:gridCol w="1855199"/>
                <a:gridCol w="1413914"/>
                <a:gridCol w="4647000"/>
              </a:tblGrid>
              <a:tr h="440727">
                <a:tc>
                  <a:txBody>
                    <a:bodyPr/>
                    <a:lstStyle/>
                    <a:p>
                      <a:pPr algn="ctr">
                        <a:lnSpc>
                          <a:spcPct val="100000"/>
                        </a:lnSpc>
                      </a:pPr>
                      <a:r>
                        <a:rPr lang="en-US" sz="1000" b="1" dirty="0"/>
                        <a:t>Model </a:t>
                      </a:r>
                      <a:r>
                        <a:rPr lang="en-US" sz="1000" b="1" dirty="0" smtClean="0"/>
                        <a:t>Number</a:t>
                      </a:r>
                      <a:endParaRPr lang="en-US" sz="1000" b="1" dirty="0"/>
                    </a:p>
                  </a:txBody>
                  <a:tcPr marL="68580" marR="68580" marT="34290" marB="34290" anchor="ctr"/>
                </a:tc>
                <a:tc>
                  <a:txBody>
                    <a:bodyPr/>
                    <a:lstStyle/>
                    <a:p>
                      <a:pPr algn="ctr">
                        <a:lnSpc>
                          <a:spcPct val="100000"/>
                        </a:lnSpc>
                      </a:pPr>
                      <a:r>
                        <a:rPr lang="en-US" sz="1000" b="1" dirty="0" smtClean="0"/>
                        <a:t>Model Build</a:t>
                      </a:r>
                      <a:endParaRPr lang="en-US" sz="1000" b="1" dirty="0"/>
                    </a:p>
                  </a:txBody>
                  <a:tcPr marL="68580" marR="68580" marT="34290" marB="34290" anchor="ctr"/>
                </a:tc>
                <a:tc>
                  <a:txBody>
                    <a:bodyPr/>
                    <a:lstStyle/>
                    <a:p>
                      <a:pPr algn="ctr">
                        <a:lnSpc>
                          <a:spcPct val="100000"/>
                        </a:lnSpc>
                      </a:pPr>
                      <a:r>
                        <a:rPr lang="en-US" sz="1000" b="1" dirty="0" smtClean="0"/>
                        <a:t>Accuracy Metrics</a:t>
                      </a:r>
                      <a:endParaRPr lang="en-US" sz="1000" b="1" dirty="0"/>
                    </a:p>
                  </a:txBody>
                  <a:tcPr marL="68580" marR="68580" marT="34290" marB="34290" anchor="ctr"/>
                </a:tc>
                <a:tc>
                  <a:txBody>
                    <a:bodyPr/>
                    <a:lstStyle/>
                    <a:p>
                      <a:pPr algn="ctr">
                        <a:lnSpc>
                          <a:spcPct val="100000"/>
                        </a:lnSpc>
                      </a:pPr>
                      <a:r>
                        <a:rPr lang="en-US" sz="1000" b="1" dirty="0" smtClean="0"/>
                        <a:t>Reasons</a:t>
                      </a:r>
                      <a:r>
                        <a:rPr lang="en-US" sz="1000" b="1" baseline="0" dirty="0" smtClean="0"/>
                        <a:t> for such Accuracy</a:t>
                      </a:r>
                      <a:endParaRPr lang="en-US" sz="1000" b="1" dirty="0"/>
                    </a:p>
                  </a:txBody>
                  <a:tcPr marL="68580" marR="68580" marT="34290" marB="34290" anchor="ctr"/>
                </a:tc>
              </a:tr>
              <a:tr h="1178282">
                <a:tc>
                  <a:txBody>
                    <a:bodyPr/>
                    <a:lstStyle/>
                    <a:p>
                      <a:pPr algn="ctr">
                        <a:lnSpc>
                          <a:spcPct val="100000"/>
                        </a:lnSpc>
                      </a:pPr>
                      <a:r>
                        <a:rPr lang="en-US" sz="1000" b="0" dirty="0" smtClean="0"/>
                        <a:t>Model</a:t>
                      </a:r>
                      <a:r>
                        <a:rPr lang="en-US" sz="1000" b="0" baseline="0" dirty="0" smtClean="0"/>
                        <a:t> 1</a:t>
                      </a:r>
                      <a:endParaRPr lang="en-US" sz="1000" b="0" dirty="0"/>
                    </a:p>
                  </a:txBody>
                  <a:tcPr marL="68580" marR="68580" marT="34290" marB="34290" anchor="ctr"/>
                </a:tc>
                <a:tc>
                  <a:txBody>
                    <a:bodyPr/>
                    <a:lstStyle/>
                    <a:p>
                      <a:pPr algn="ctr">
                        <a:lnSpc>
                          <a:spcPct val="100000"/>
                        </a:lnSpc>
                      </a:pPr>
                      <a:r>
                        <a:rPr lang="en-US" sz="1000" b="0" dirty="0" smtClean="0"/>
                        <a:t>Decision</a:t>
                      </a:r>
                      <a:r>
                        <a:rPr lang="en-US" sz="1000" b="0" baseline="0" dirty="0" smtClean="0"/>
                        <a:t> Tree Model</a:t>
                      </a:r>
                      <a:endParaRPr lang="en-US" sz="1000" b="0" dirty="0"/>
                    </a:p>
                  </a:txBody>
                  <a:tcPr marL="68580" marR="68580" marT="34290" marB="34290" anchor="ctr"/>
                </a:tc>
                <a:tc>
                  <a:txBody>
                    <a:bodyPr/>
                    <a:lstStyle/>
                    <a:p>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54.56%</a:t>
                      </a:r>
                    </a:p>
                    <a:p>
                      <a:r>
                        <a:rPr lang="en-US" sz="1000" b="1" i="0" kern="1200" dirty="0" smtClean="0">
                          <a:solidFill>
                            <a:schemeClr val="tx1"/>
                          </a:solidFill>
                          <a:effectLst/>
                          <a:latin typeface="+mn-lt"/>
                          <a:ea typeface="+mn-ea"/>
                          <a:cs typeface="+mn-cs"/>
                        </a:rPr>
                        <a:t>Precision:</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41.08%</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p>
                      <a:r>
                        <a:rPr lang="en-US" sz="1000" b="1" i="0" kern="1200" dirty="0" smtClean="0">
                          <a:solidFill>
                            <a:schemeClr val="tx1"/>
                          </a:solidFill>
                          <a:effectLst/>
                          <a:latin typeface="+mn-lt"/>
                          <a:ea typeface="+mn-ea"/>
                          <a:cs typeface="+mn-cs"/>
                        </a:rPr>
                        <a:t>Recall:</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34.74%</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1000" b="1" i="0" kern="1200" dirty="0" smtClean="0">
                          <a:solidFill>
                            <a:schemeClr val="tx1"/>
                          </a:solidFill>
                          <a:effectLst/>
                          <a:latin typeface="+mn-lt"/>
                          <a:ea typeface="+mn-ea"/>
                          <a:cs typeface="+mn-cs"/>
                        </a:rPr>
                        <a:t>Overfitting: </a:t>
                      </a:r>
                      <a:r>
                        <a:rPr lang="en-US" sz="1000" b="0" i="0" kern="1200" dirty="0" smtClean="0">
                          <a:solidFill>
                            <a:schemeClr val="tx1"/>
                          </a:solidFill>
                          <a:effectLst/>
                          <a:latin typeface="+mn-lt"/>
                          <a:ea typeface="+mn-ea"/>
                          <a:cs typeface="+mn-cs"/>
                        </a:rPr>
                        <a:t>Decision trees are prone to overfitting, especially when they grow too deep or when the training data contains noise or outliers. This can lead to high accuracy on the training data but poor generalization to unseen data.</a:t>
                      </a:r>
                    </a:p>
                    <a:p>
                      <a:r>
                        <a:rPr lang="en-US" sz="1000" b="1" i="0" kern="1200" dirty="0" smtClean="0">
                          <a:solidFill>
                            <a:schemeClr val="tx1"/>
                          </a:solidFill>
                          <a:effectLst/>
                          <a:latin typeface="+mn-lt"/>
                          <a:ea typeface="+mn-ea"/>
                          <a:cs typeface="+mn-cs"/>
                        </a:rPr>
                        <a:t>Sensitivity to Noise: </a:t>
                      </a:r>
                      <a:r>
                        <a:rPr lang="en-US" sz="1000" b="0" i="0" kern="1200" dirty="0" smtClean="0">
                          <a:solidFill>
                            <a:schemeClr val="tx1"/>
                          </a:solidFill>
                          <a:effectLst/>
                          <a:latin typeface="+mn-lt"/>
                          <a:ea typeface="+mn-ea"/>
                          <a:cs typeface="+mn-cs"/>
                        </a:rPr>
                        <a:t>Decision trees may also be sensitive to noise and irrelevant features in the data. They can split the data based on these noisy features, resulting in suboptimal performance.</a:t>
                      </a:r>
                    </a:p>
                  </a:txBody>
                  <a:tcPr marL="68580" marR="68580" marT="34290" marB="34290" anchor="ctr"/>
                </a:tc>
              </a:tr>
              <a:tr h="1178282">
                <a:tc>
                  <a:txBody>
                    <a:bodyPr/>
                    <a:lstStyle/>
                    <a:p>
                      <a:pPr algn="ctr">
                        <a:lnSpc>
                          <a:spcPct val="100000"/>
                        </a:lnSpc>
                      </a:pPr>
                      <a:r>
                        <a:rPr lang="en-US" sz="1000" b="0" dirty="0" smtClean="0"/>
                        <a:t>Model</a:t>
                      </a:r>
                      <a:r>
                        <a:rPr lang="en-US" sz="1000" b="0" baseline="0" dirty="0" smtClean="0"/>
                        <a:t> 2</a:t>
                      </a:r>
                      <a:endParaRPr lang="en-US" sz="1000" b="0" dirty="0"/>
                    </a:p>
                  </a:txBody>
                  <a:tcPr marL="68580" marR="68580" marT="34290" marB="34290" anchor="ctr"/>
                </a:tc>
                <a:tc>
                  <a:txBody>
                    <a:bodyPr/>
                    <a:lstStyle/>
                    <a:p>
                      <a:pPr algn="ctr">
                        <a:lnSpc>
                          <a:spcPct val="100000"/>
                        </a:lnSpc>
                      </a:pPr>
                      <a:r>
                        <a:rPr lang="en-US" sz="1000" b="0" dirty="0" smtClean="0"/>
                        <a:t>Logistic Regression Model</a:t>
                      </a:r>
                      <a:endParaRPr lang="en-US" sz="1000" b="0" dirty="0"/>
                    </a:p>
                  </a:txBody>
                  <a:tcPr marL="68580" marR="68580" marT="34290" marB="34290" anchor="ctr"/>
                </a:tc>
                <a:tc>
                  <a:txBody>
                    <a:bodyPr/>
                    <a:lstStyle/>
                    <a:p>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49.61%</a:t>
                      </a:r>
                    </a:p>
                    <a:p>
                      <a:r>
                        <a:rPr lang="en-US" sz="1000" b="1" i="0" kern="1200" dirty="0" smtClean="0">
                          <a:solidFill>
                            <a:schemeClr val="tx1"/>
                          </a:solidFill>
                          <a:effectLst/>
                          <a:latin typeface="+mn-lt"/>
                          <a:ea typeface="+mn-ea"/>
                          <a:cs typeface="+mn-cs"/>
                        </a:rPr>
                        <a:t>Precision:</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40.69%</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p>
                      <a:r>
                        <a:rPr lang="en-US" sz="1000" b="1" i="0" kern="1200" dirty="0" smtClean="0">
                          <a:solidFill>
                            <a:schemeClr val="tx1"/>
                          </a:solidFill>
                          <a:effectLst/>
                          <a:latin typeface="+mn-lt"/>
                          <a:ea typeface="+mn-ea"/>
                          <a:cs typeface="+mn-cs"/>
                        </a:rPr>
                        <a:t>Recall:</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60.45%</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1000" b="0" i="0" kern="1200" dirty="0" smtClean="0">
                          <a:solidFill>
                            <a:schemeClr val="tx1"/>
                          </a:solidFill>
                          <a:effectLst/>
                          <a:latin typeface="+mn-lt"/>
                          <a:ea typeface="+mn-ea"/>
                          <a:cs typeface="+mn-cs"/>
                        </a:rPr>
                        <a:t>Logistic regression is less prone to overfitting compared to more complex models like decision trees and random forests. It tends to have good generalization performance when the data is linearly separable and free from noise.</a:t>
                      </a:r>
                    </a:p>
                    <a:p>
                      <a:r>
                        <a:rPr lang="en-US" sz="1000" b="0" i="0" kern="1200" dirty="0" smtClean="0">
                          <a:solidFill>
                            <a:schemeClr val="tx1"/>
                          </a:solidFill>
                          <a:effectLst/>
                          <a:latin typeface="+mn-lt"/>
                          <a:ea typeface="+mn-ea"/>
                          <a:cs typeface="+mn-cs"/>
                        </a:rPr>
                        <a:t>However, logistic regression may struggle with non-linear relationships in the data, which can lead to lower accuracy when the underlying relationship between features and the target variable is complex.</a:t>
                      </a:r>
                    </a:p>
                  </a:txBody>
                  <a:tcPr marL="68580" marR="68580" marT="34290" marB="34290" anchor="ctr"/>
                </a:tc>
              </a:tr>
              <a:tr h="1336559">
                <a:tc>
                  <a:txBody>
                    <a:bodyPr/>
                    <a:lstStyle/>
                    <a:p>
                      <a:pPr algn="ctr">
                        <a:lnSpc>
                          <a:spcPct val="100000"/>
                        </a:lnSpc>
                      </a:pPr>
                      <a:r>
                        <a:rPr lang="en-US" sz="1000" b="0" dirty="0" smtClean="0"/>
                        <a:t>Model 3</a:t>
                      </a:r>
                      <a:endParaRPr lang="en-US" sz="1000" b="0" dirty="0"/>
                    </a:p>
                  </a:txBody>
                  <a:tcPr marL="68580" marR="68580" marT="34290" marB="34290" anchor="ctr"/>
                </a:tc>
                <a:tc>
                  <a:txBody>
                    <a:bodyPr/>
                    <a:lstStyle/>
                    <a:p>
                      <a:pPr algn="ctr">
                        <a:lnSpc>
                          <a:spcPct val="100000"/>
                        </a:lnSpc>
                      </a:pPr>
                      <a:r>
                        <a:rPr lang="en-US" sz="1000" b="0" dirty="0" smtClean="0"/>
                        <a:t>Random Forest</a:t>
                      </a:r>
                      <a:r>
                        <a:rPr lang="en-US" sz="1000" b="0" baseline="0" dirty="0" smtClean="0"/>
                        <a:t> Model</a:t>
                      </a:r>
                      <a:endParaRPr lang="en-US" sz="1000" b="0" dirty="0"/>
                    </a:p>
                  </a:txBody>
                  <a:tcPr marL="68580" marR="68580" marT="34290" marB="34290" anchor="ctr"/>
                </a:tc>
                <a:tc>
                  <a:txBody>
                    <a:bodyPr/>
                    <a:lstStyle/>
                    <a:p>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59.23%</a:t>
                      </a:r>
                    </a:p>
                    <a:p>
                      <a:r>
                        <a:rPr lang="en-US" sz="1000" b="1" i="0" kern="1200" dirty="0" smtClean="0">
                          <a:solidFill>
                            <a:schemeClr val="tx1"/>
                          </a:solidFill>
                          <a:effectLst/>
                          <a:latin typeface="+mn-lt"/>
                          <a:ea typeface="+mn-ea"/>
                          <a:cs typeface="+mn-cs"/>
                        </a:rPr>
                        <a:t>Precision:</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42.02%</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p>
                      <a:r>
                        <a:rPr lang="en-US" sz="1000" b="1" i="0" kern="1200" dirty="0" smtClean="0">
                          <a:solidFill>
                            <a:schemeClr val="tx1"/>
                          </a:solidFill>
                          <a:effectLst/>
                          <a:latin typeface="+mn-lt"/>
                          <a:ea typeface="+mn-ea"/>
                          <a:cs typeface="+mn-cs"/>
                        </a:rPr>
                        <a:t>Recall:</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8.62%</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1000" b="1" i="0" kern="1200" dirty="0" smtClean="0">
                          <a:solidFill>
                            <a:schemeClr val="tx1"/>
                          </a:solidFill>
                          <a:effectLst/>
                          <a:latin typeface="+mn-lt"/>
                          <a:ea typeface="+mn-ea"/>
                          <a:cs typeface="+mn-cs"/>
                        </a:rPr>
                        <a:t>Overfitting: </a:t>
                      </a:r>
                      <a:r>
                        <a:rPr lang="en-US" sz="1000" b="0" i="0" kern="1200" dirty="0" smtClean="0">
                          <a:solidFill>
                            <a:schemeClr val="tx1"/>
                          </a:solidFill>
                          <a:effectLst/>
                          <a:latin typeface="+mn-lt"/>
                          <a:ea typeface="+mn-ea"/>
                          <a:cs typeface="+mn-cs"/>
                        </a:rPr>
                        <a:t>Random forests are less prone to overfitting compared to individual decision trees, especially when the number of trees (estimators) in the forest is large. However, if the number of trees is too small or if the trees are allowed to grow too deep, overfitting can still occur.</a:t>
                      </a:r>
                    </a:p>
                    <a:p>
                      <a:r>
                        <a:rPr lang="en-US" sz="1000" b="1" i="0" kern="1200" dirty="0" smtClean="0">
                          <a:solidFill>
                            <a:schemeClr val="tx1"/>
                          </a:solidFill>
                          <a:effectLst/>
                          <a:latin typeface="+mn-lt"/>
                          <a:ea typeface="+mn-ea"/>
                          <a:cs typeface="+mn-cs"/>
                        </a:rPr>
                        <a:t>Sensitivity to Noise: </a:t>
                      </a:r>
                      <a:r>
                        <a:rPr lang="en-US" sz="1000" b="0" i="0" kern="1200" dirty="0" smtClean="0">
                          <a:solidFill>
                            <a:schemeClr val="tx1"/>
                          </a:solidFill>
                          <a:effectLst/>
                          <a:latin typeface="+mn-lt"/>
                          <a:ea typeface="+mn-ea"/>
                          <a:cs typeface="+mn-cs"/>
                        </a:rPr>
                        <a:t>Random forests may be sensitive to noise and irrelevant features in the data. If there are many noisy or irrelevant features, the random forest may prioritize them during the ensemble decision-making process, leading to suboptimal performance.</a:t>
                      </a:r>
                    </a:p>
                  </a:txBody>
                  <a:tcPr marL="68580" marR="68580" marT="34290" marB="34290" anchor="ctr"/>
                </a:tc>
              </a:tr>
            </a:tbl>
          </a:graphicData>
        </a:graphic>
      </p:graphicFrame>
      <p:sp>
        <p:nvSpPr>
          <p:cNvPr id="6" name="TextBox 5"/>
          <p:cNvSpPr txBox="1"/>
          <p:nvPr/>
        </p:nvSpPr>
        <p:spPr>
          <a:xfrm>
            <a:off x="304800" y="276225"/>
            <a:ext cx="3924300" cy="469359"/>
          </a:xfrm>
          <a:prstGeom prst="rect">
            <a:avLst/>
          </a:prstGeom>
          <a:noFill/>
        </p:spPr>
        <p:txBody>
          <a:bodyPr wrap="square" lIns="68580" tIns="34290" rIns="68580" bIns="34290" rtlCol="0">
            <a:spAutoFit/>
          </a:bodyPr>
          <a:lstStyle/>
          <a:p>
            <a:r>
              <a:rPr lang="en-US" sz="2600" dirty="0"/>
              <a:t>Results</a:t>
            </a:r>
            <a:endParaRPr lang="en-US" sz="2600" dirty="0"/>
          </a:p>
        </p:txBody>
      </p:sp>
    </p:spTree>
    <p:extLst>
      <p:ext uri="{BB962C8B-B14F-4D97-AF65-F5344CB8AC3E}">
        <p14:creationId xmlns:p14="http://schemas.microsoft.com/office/powerpoint/2010/main" val="1204442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22087985"/>
              </p:ext>
            </p:extLst>
          </p:nvPr>
        </p:nvGraphicFramePr>
        <p:xfrm>
          <a:off x="457201" y="590550"/>
          <a:ext cx="8077199" cy="3721108"/>
        </p:xfrm>
        <a:graphic>
          <a:graphicData uri="http://schemas.openxmlformats.org/drawingml/2006/table">
            <a:tbl>
              <a:tblPr firstRow="1" bandRow="1">
                <a:tableStyleId>{5940675A-B579-460E-94D1-54222C63F5DA}</a:tableStyleId>
              </a:tblPr>
              <a:tblGrid>
                <a:gridCol w="635002"/>
                <a:gridCol w="1744134"/>
                <a:gridCol w="1329266"/>
                <a:gridCol w="4368797"/>
              </a:tblGrid>
              <a:tr h="360688">
                <a:tc>
                  <a:txBody>
                    <a:bodyPr/>
                    <a:lstStyle/>
                    <a:p>
                      <a:pPr algn="ctr">
                        <a:lnSpc>
                          <a:spcPct val="100000"/>
                        </a:lnSpc>
                      </a:pPr>
                      <a:r>
                        <a:rPr lang="en-US" sz="900" b="1" dirty="0"/>
                        <a:t>Model </a:t>
                      </a:r>
                      <a:r>
                        <a:rPr lang="en-US" sz="900" b="1" dirty="0" smtClean="0"/>
                        <a:t>Number</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976590">
                <a:tc>
                  <a:txBody>
                    <a:bodyPr/>
                    <a:lstStyle/>
                    <a:p>
                      <a:pPr algn="ctr">
                        <a:lnSpc>
                          <a:spcPct val="100000"/>
                        </a:lnSpc>
                      </a:pPr>
                      <a:r>
                        <a:rPr lang="en-US" sz="900" b="0" dirty="0" smtClean="0"/>
                        <a:t>Model 4</a:t>
                      </a:r>
                      <a:endParaRPr lang="en-US" sz="900" b="0" dirty="0"/>
                    </a:p>
                  </a:txBody>
                  <a:tcPr marL="68580" marR="68580" marT="34290" marB="34290" anchor="ctr"/>
                </a:tc>
                <a:tc>
                  <a:txBody>
                    <a:bodyPr/>
                    <a:lstStyle/>
                    <a:p>
                      <a:pPr algn="ctr">
                        <a:lnSpc>
                          <a:spcPct val="100000"/>
                        </a:lnSpc>
                      </a:pPr>
                      <a:r>
                        <a:rPr lang="en-US" sz="900" b="0" dirty="0" smtClean="0"/>
                        <a:t>K Nearest Neighbor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59.53%</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41.57%</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0.00%</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6.22%</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900" b="0" i="0" kern="1200" dirty="0" smtClean="0">
                          <a:solidFill>
                            <a:schemeClr val="tx1"/>
                          </a:solidFill>
                          <a:effectLst/>
                          <a:latin typeface="+mn-lt"/>
                          <a:ea typeface="+mn-ea"/>
                          <a:cs typeface="+mn-cs"/>
                        </a:rPr>
                        <a:t>KNN is sensitive to the local structure of the data and may perform poorly when the feature space is high-dimensional or when the data is not well-clustered. This can lead to suboptimal performance, especially in datasets with noisy or irrelevant features.</a:t>
                      </a:r>
                    </a:p>
                    <a:p>
                      <a:r>
                        <a:rPr lang="en-US" sz="900" b="0" i="0" kern="1200" dirty="0" smtClean="0">
                          <a:solidFill>
                            <a:schemeClr val="tx1"/>
                          </a:solidFill>
                          <a:effectLst/>
                          <a:latin typeface="+mn-lt"/>
                          <a:ea typeface="+mn-ea"/>
                          <a:cs typeface="+mn-cs"/>
                        </a:rPr>
                        <a:t>KNN's performance heavily relies on the choice of the distance metric and the value of k. Improper selection of these parameters can lead to poor performance on unseen data.</a:t>
                      </a:r>
                    </a:p>
                  </a:txBody>
                  <a:tcPr marL="68580" marR="68580" marT="34290" marB="34290" anchor="ctr"/>
                </a:tc>
              </a:tr>
              <a:tr h="1107773">
                <a:tc>
                  <a:txBody>
                    <a:bodyPr/>
                    <a:lstStyle/>
                    <a:p>
                      <a:pPr algn="ctr">
                        <a:lnSpc>
                          <a:spcPct val="100000"/>
                        </a:lnSpc>
                      </a:pPr>
                      <a:r>
                        <a:rPr lang="en-US" sz="900" b="0" dirty="0" smtClean="0"/>
                        <a:t>Model 5</a:t>
                      </a:r>
                      <a:endParaRPr lang="en-US" sz="900" b="0" dirty="0"/>
                    </a:p>
                  </a:txBody>
                  <a:tcPr marL="68580" marR="68580" marT="34290" marB="34290" anchor="ctr"/>
                </a:tc>
                <a:tc>
                  <a:txBody>
                    <a:bodyPr/>
                    <a:lstStyle/>
                    <a:p>
                      <a:pPr algn="ctr">
                        <a:lnSpc>
                          <a:spcPct val="100000"/>
                        </a:lnSpc>
                      </a:pPr>
                      <a:r>
                        <a:rPr lang="en-US" sz="900" b="0" dirty="0" smtClean="0"/>
                        <a:t>Ensemble Model</a:t>
                      </a:r>
                    </a:p>
                    <a:p>
                      <a:pPr algn="ctr">
                        <a:lnSpc>
                          <a:spcPct val="100000"/>
                        </a:lnSpc>
                      </a:pPr>
                      <a:r>
                        <a:rPr lang="en-US" sz="900" b="0" dirty="0" smtClean="0"/>
                        <a:t>(Threshold = .5)</a:t>
                      </a:r>
                    </a:p>
                    <a:p>
                      <a:pPr algn="ctr">
                        <a:lnSpc>
                          <a:spcPct val="100000"/>
                        </a:lnSpc>
                      </a:pP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56.76%</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41.85%</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0.00%</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24.47%</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900" b="1" i="0" kern="1200" dirty="0" smtClean="0">
                          <a:solidFill>
                            <a:schemeClr val="tx1"/>
                          </a:solidFill>
                          <a:effectLst/>
                          <a:latin typeface="+mn-lt"/>
                          <a:ea typeface="+mn-ea"/>
                          <a:cs typeface="+mn-cs"/>
                        </a:rPr>
                        <a:t>Overfitting: </a:t>
                      </a:r>
                      <a:r>
                        <a:rPr lang="en-US" sz="900" b="0" i="0" kern="1200" dirty="0" smtClean="0">
                          <a:solidFill>
                            <a:schemeClr val="tx1"/>
                          </a:solidFill>
                          <a:effectLst/>
                          <a:latin typeface="+mn-lt"/>
                          <a:ea typeface="+mn-ea"/>
                          <a:cs typeface="+mn-cs"/>
                        </a:rPr>
                        <a:t>The ensemble model may overfit the data if the individual models are overfit themselves. When models with high variance are combined, the ensemble can inherit their tendency to fit too closely to the training data, especially if the aggregation method (like averaging predictions) doesn't adequately compensate for their biases.</a:t>
                      </a:r>
                    </a:p>
                    <a:p>
                      <a:r>
                        <a:rPr lang="en-US" sz="900" b="1" i="0" kern="1200" dirty="0" smtClean="0">
                          <a:solidFill>
                            <a:schemeClr val="tx1"/>
                          </a:solidFill>
                          <a:effectLst/>
                          <a:latin typeface="+mn-lt"/>
                          <a:ea typeface="+mn-ea"/>
                          <a:cs typeface="+mn-cs"/>
                        </a:rPr>
                        <a:t>Complex Relationships: </a:t>
                      </a:r>
                      <a:r>
                        <a:rPr lang="en-US" sz="900" b="0" i="0" kern="1200" dirty="0" smtClean="0">
                          <a:solidFill>
                            <a:schemeClr val="tx1"/>
                          </a:solidFill>
                          <a:effectLst/>
                          <a:latin typeface="+mn-lt"/>
                          <a:ea typeface="+mn-ea"/>
                          <a:cs typeface="+mn-cs"/>
                        </a:rPr>
                        <a:t>Ensemble methods, especially those based on simple averaging or majority voting, may struggle to capture complex relationships or interactions in the data if the base models are not capable of doing so. This can result in performance that does not substantially exceed that of the individual models.</a:t>
                      </a:r>
                    </a:p>
                  </a:txBody>
                  <a:tcPr marL="68580" marR="68580" marT="34290" marB="34290" anchor="ctr"/>
                </a:tc>
              </a:tr>
              <a:tr h="1107773">
                <a:tc>
                  <a:txBody>
                    <a:bodyPr/>
                    <a:lstStyle/>
                    <a:p>
                      <a:pPr algn="ctr">
                        <a:lnSpc>
                          <a:spcPct val="100000"/>
                        </a:lnSpc>
                      </a:pPr>
                      <a:r>
                        <a:rPr lang="en-US" sz="900" b="0" dirty="0" smtClean="0"/>
                        <a:t>Model 6</a:t>
                      </a:r>
                      <a:endParaRPr lang="en-US" sz="900" b="0" dirty="0"/>
                    </a:p>
                  </a:txBody>
                  <a:tcPr marL="68580" marR="68580" marT="34290" marB="34290" anchor="ctr"/>
                </a:tc>
                <a:tc>
                  <a:txBody>
                    <a:bodyPr/>
                    <a:lstStyle/>
                    <a:p>
                      <a:pPr algn="ctr">
                        <a:lnSpc>
                          <a:spcPct val="100000"/>
                        </a:lnSpc>
                      </a:pPr>
                      <a:r>
                        <a:rPr lang="en-US" sz="900" b="0" dirty="0" smtClean="0"/>
                        <a:t>Voting Classifier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a:t>
                      </a:r>
                      <a:r>
                        <a:rPr lang="en-US" sz="900" b="0" i="0" kern="1200" dirty="0" smtClean="0">
                          <a:solidFill>
                            <a:schemeClr val="tx1"/>
                          </a:solidFill>
                          <a:effectLst/>
                          <a:latin typeface="+mn-lt"/>
                          <a:ea typeface="+mn-ea"/>
                          <a:cs typeface="+mn-cs"/>
                        </a:rPr>
                        <a:t> 43.87%</a:t>
                      </a:r>
                    </a:p>
                    <a:p>
                      <a:r>
                        <a:rPr lang="en-US" sz="900" b="1" i="0" kern="1200" dirty="0" smtClean="0">
                          <a:solidFill>
                            <a:schemeClr val="tx1"/>
                          </a:solidFill>
                          <a:effectLst/>
                          <a:latin typeface="+mn-lt"/>
                          <a:ea typeface="+mn-ea"/>
                          <a:cs typeface="+mn-cs"/>
                        </a:rPr>
                        <a:t>Precision:</a:t>
                      </a:r>
                      <a:endParaRPr lang="en-US" sz="900" b="0" i="0" kern="1200" dirty="0" smtClean="0">
                        <a:solidFill>
                          <a:schemeClr val="tx1"/>
                        </a:solidFill>
                        <a:effectLst/>
                        <a:latin typeface="+mn-lt"/>
                        <a:ea typeface="+mn-ea"/>
                        <a:cs typeface="+mn-cs"/>
                      </a:endParaRP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42.80%</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42.80%</a:t>
                      </a:r>
                    </a:p>
                    <a:p>
                      <a:r>
                        <a:rPr lang="en-US" sz="900" b="1" i="0" kern="1200" dirty="0" smtClean="0">
                          <a:solidFill>
                            <a:schemeClr val="tx1"/>
                          </a:solidFill>
                          <a:effectLst/>
                          <a:latin typeface="+mn-lt"/>
                          <a:ea typeface="+mn-ea"/>
                          <a:cs typeface="+mn-cs"/>
                        </a:rPr>
                        <a:t>Recall:</a:t>
                      </a:r>
                      <a:endParaRPr lang="en-US" sz="900" b="0" i="0" kern="1200" dirty="0" smtClean="0">
                        <a:solidFill>
                          <a:schemeClr val="tx1"/>
                        </a:solidFill>
                        <a:effectLst/>
                        <a:latin typeface="+mn-lt"/>
                        <a:ea typeface="+mn-ea"/>
                        <a:cs typeface="+mn-cs"/>
                      </a:endParaRP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44.06%</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44.06%</a:t>
                      </a:r>
                    </a:p>
                  </a:txBody>
                  <a:tcPr marL="68580" marR="68580" marT="34290" marB="34290" anchor="ctr"/>
                </a:tc>
                <a:tc>
                  <a:txBody>
                    <a:bodyPr/>
                    <a:lstStyle/>
                    <a:p>
                      <a:r>
                        <a:rPr lang="en-US" sz="900" b="1" i="0" kern="1200" dirty="0" smtClean="0">
                          <a:solidFill>
                            <a:schemeClr val="tx1"/>
                          </a:solidFill>
                          <a:effectLst/>
                          <a:latin typeface="+mn-lt"/>
                          <a:ea typeface="+mn-ea"/>
                          <a:cs typeface="+mn-cs"/>
                        </a:rPr>
                        <a:t>Overfitting:</a:t>
                      </a:r>
                      <a:r>
                        <a:rPr lang="en-US" sz="900" b="0" i="0" kern="1200" dirty="0" smtClean="0">
                          <a:solidFill>
                            <a:schemeClr val="tx1"/>
                          </a:solidFill>
                          <a:effectLst/>
                          <a:latin typeface="+mn-lt"/>
                          <a:ea typeface="+mn-ea"/>
                          <a:cs typeface="+mn-cs"/>
                        </a:rPr>
                        <a:t> The voting classifier's accuracy might suffer from overfitting if the individual models it combines are themselves overfitted to the training data. When these high-variance models are aggregated, the ensemble can inherit their tendency to fit too closely to the training data, resulting in reduced performance on unseen data.</a:t>
                      </a:r>
                    </a:p>
                    <a:p>
                      <a:r>
                        <a:rPr lang="en-US" sz="900" b="1" i="0" kern="1200" dirty="0" smtClean="0">
                          <a:solidFill>
                            <a:schemeClr val="tx1"/>
                          </a:solidFill>
                          <a:effectLst/>
                          <a:latin typeface="+mn-lt"/>
                          <a:ea typeface="+mn-ea"/>
                          <a:cs typeface="+mn-cs"/>
                        </a:rPr>
                        <a:t>Complex Relationships:</a:t>
                      </a:r>
                      <a:r>
                        <a:rPr lang="en-US" sz="900" b="0" i="0" kern="1200" dirty="0" smtClean="0">
                          <a:solidFill>
                            <a:schemeClr val="tx1"/>
                          </a:solidFill>
                          <a:effectLst/>
                          <a:latin typeface="+mn-lt"/>
                          <a:ea typeface="+mn-ea"/>
                          <a:cs typeface="+mn-cs"/>
                        </a:rPr>
                        <a:t> If the base models in the voting classifier are not capable of capturing complex relationships or interactions in the data, the ensemble method might struggle to improve upon their individual performances. This limitation can lead to an accuracy that does not substantially exceed that of the individual models.</a:t>
                      </a:r>
                    </a:p>
                  </a:txBody>
                  <a:tcPr marL="68580" marR="68580" marT="34290" marB="34290" anchor="ctr"/>
                </a:tc>
              </a:tr>
            </a:tbl>
          </a:graphicData>
        </a:graphic>
      </p:graphicFrame>
    </p:spTree>
    <p:extLst>
      <p:ext uri="{BB962C8B-B14F-4D97-AF65-F5344CB8AC3E}">
        <p14:creationId xmlns:p14="http://schemas.microsoft.com/office/powerpoint/2010/main" val="42497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83" y="947738"/>
            <a:ext cx="1783714" cy="508473"/>
          </a:xfrm>
          <a:prstGeom prst="rect">
            <a:avLst/>
          </a:prstGeom>
        </p:spPr>
        <p:txBody>
          <a:bodyPr vert="horz" wrap="square" lIns="0" tIns="15875" rIns="0" bIns="0" rtlCol="0">
            <a:spAutoFit/>
          </a:bodyPr>
          <a:lstStyle/>
          <a:p>
            <a:pPr marL="12700">
              <a:spcBef>
                <a:spcPts val="125"/>
              </a:spcBef>
            </a:pPr>
            <a:r>
              <a:rPr sz="1600" b="1" spc="5" dirty="0">
                <a:solidFill>
                  <a:srgbClr val="203062"/>
                </a:solidFill>
                <a:latin typeface="Arial"/>
                <a:cs typeface="Arial"/>
              </a:rPr>
              <a:t>Project</a:t>
            </a:r>
            <a:r>
              <a:rPr sz="1600" b="1" spc="45" dirty="0">
                <a:solidFill>
                  <a:srgbClr val="203062"/>
                </a:solidFill>
                <a:latin typeface="Arial"/>
                <a:cs typeface="Arial"/>
              </a:rPr>
              <a:t> </a:t>
            </a:r>
            <a:r>
              <a:rPr sz="1600" b="1" spc="10" dirty="0">
                <a:solidFill>
                  <a:srgbClr val="203062"/>
                </a:solidFill>
                <a:latin typeface="Arial"/>
                <a:cs typeface="Arial"/>
              </a:rPr>
              <a:t>Objectives</a:t>
            </a:r>
            <a:endParaRPr sz="1600">
              <a:latin typeface="Arial"/>
              <a:cs typeface="Arial"/>
            </a:endParaRPr>
          </a:p>
        </p:txBody>
      </p:sp>
      <p:pic>
        <p:nvPicPr>
          <p:cNvPr id="3" name="object 3"/>
          <p:cNvPicPr/>
          <p:nvPr/>
        </p:nvPicPr>
        <p:blipFill>
          <a:blip r:embed="rId2" cstate="print"/>
          <a:stretch>
            <a:fillRect/>
          </a:stretch>
        </p:blipFill>
        <p:spPr>
          <a:xfrm>
            <a:off x="5238751" y="1228726"/>
            <a:ext cx="3190875" cy="3190875"/>
          </a:xfrm>
          <a:prstGeom prst="rect">
            <a:avLst/>
          </a:prstGeom>
        </p:spPr>
      </p:pic>
      <p:sp>
        <p:nvSpPr>
          <p:cNvPr id="4" name="object 4"/>
          <p:cNvSpPr txBox="1"/>
          <p:nvPr/>
        </p:nvSpPr>
        <p:spPr>
          <a:xfrm>
            <a:off x="444183" y="1436941"/>
            <a:ext cx="3406775" cy="1783180"/>
          </a:xfrm>
          <a:prstGeom prst="rect">
            <a:avLst/>
          </a:prstGeom>
        </p:spPr>
        <p:txBody>
          <a:bodyPr vert="horz" wrap="square" lIns="0" tIns="15875" rIns="0" bIns="0" rtlCol="0">
            <a:spAutoFit/>
          </a:bodyPr>
          <a:lstStyle/>
          <a:p>
            <a:pPr marL="193670" indent="-180971">
              <a:spcBef>
                <a:spcPts val="125"/>
              </a:spcBef>
              <a:buChar char="•"/>
              <a:tabLst>
                <a:tab pos="193670" algn="l"/>
              </a:tabLst>
            </a:pPr>
            <a:r>
              <a:rPr sz="1400" spc="35" dirty="0">
                <a:latin typeface="Arial MT"/>
                <a:cs typeface="Arial MT"/>
              </a:rPr>
              <a:t>P</a:t>
            </a:r>
            <a:r>
              <a:rPr sz="1400" spc="-25" dirty="0">
                <a:latin typeface="Arial MT"/>
                <a:cs typeface="Arial MT"/>
              </a:rPr>
              <a:t>r</a:t>
            </a:r>
            <a:r>
              <a:rPr sz="1400" spc="45" dirty="0">
                <a:latin typeface="Arial MT"/>
                <a:cs typeface="Arial MT"/>
              </a:rPr>
              <a:t>ob</a:t>
            </a:r>
            <a:r>
              <a:rPr sz="1400" spc="-15" dirty="0">
                <a:latin typeface="Arial MT"/>
                <a:cs typeface="Arial MT"/>
              </a:rPr>
              <a:t>l</a:t>
            </a:r>
            <a:r>
              <a:rPr sz="1400" spc="45" dirty="0">
                <a:latin typeface="Arial MT"/>
                <a:cs typeface="Arial MT"/>
              </a:rPr>
              <a:t>e</a:t>
            </a:r>
            <a:r>
              <a:rPr sz="1400" spc="20" dirty="0">
                <a:latin typeface="Arial MT"/>
                <a:cs typeface="Arial MT"/>
              </a:rPr>
              <a:t>m</a:t>
            </a:r>
            <a:r>
              <a:rPr sz="1400" spc="-155" dirty="0">
                <a:latin typeface="Arial MT"/>
                <a:cs typeface="Arial MT"/>
              </a:rPr>
              <a:t> </a:t>
            </a:r>
            <a:r>
              <a:rPr sz="1400" spc="35" dirty="0">
                <a:latin typeface="Arial MT"/>
                <a:cs typeface="Arial MT"/>
              </a:rPr>
              <a:t>S</a:t>
            </a:r>
            <a:r>
              <a:rPr sz="1400" spc="-20" dirty="0">
                <a:latin typeface="Arial MT"/>
                <a:cs typeface="Arial MT"/>
              </a:rPr>
              <a:t>t</a:t>
            </a:r>
            <a:r>
              <a:rPr sz="1400" spc="-30" dirty="0">
                <a:latin typeface="Arial MT"/>
                <a:cs typeface="Arial MT"/>
              </a:rPr>
              <a:t>a</a:t>
            </a:r>
            <a:r>
              <a:rPr sz="1400" spc="-20" dirty="0">
                <a:latin typeface="Arial MT"/>
                <a:cs typeface="Arial MT"/>
              </a:rPr>
              <a:t>t</a:t>
            </a:r>
            <a:r>
              <a:rPr sz="1400" spc="45" dirty="0">
                <a:latin typeface="Arial MT"/>
                <a:cs typeface="Arial MT"/>
              </a:rPr>
              <a:t>e</a:t>
            </a:r>
            <a:r>
              <a:rPr sz="1400" spc="30" dirty="0">
                <a:latin typeface="Arial MT"/>
                <a:cs typeface="Arial MT"/>
              </a:rPr>
              <a:t>m</a:t>
            </a:r>
            <a:r>
              <a:rPr sz="1400" spc="45" dirty="0">
                <a:latin typeface="Arial MT"/>
                <a:cs typeface="Arial MT"/>
              </a:rPr>
              <a:t>e</a:t>
            </a:r>
            <a:r>
              <a:rPr sz="1400" spc="-30" dirty="0">
                <a:latin typeface="Arial MT"/>
                <a:cs typeface="Arial MT"/>
              </a:rPr>
              <a:t>n</a:t>
            </a:r>
            <a:r>
              <a:rPr sz="1400" spc="5" dirty="0">
                <a:latin typeface="Arial MT"/>
                <a:cs typeface="Arial MT"/>
              </a:rPr>
              <a:t>t</a:t>
            </a:r>
            <a:endParaRPr sz="1400">
              <a:latin typeface="Arial MT"/>
              <a:cs typeface="Arial MT"/>
            </a:endParaRPr>
          </a:p>
          <a:p>
            <a:pPr marL="193670" indent="-180971">
              <a:lnSpc>
                <a:spcPts val="1664"/>
              </a:lnSpc>
              <a:spcBef>
                <a:spcPts val="50"/>
              </a:spcBef>
              <a:buChar char="•"/>
              <a:tabLst>
                <a:tab pos="193670" algn="l"/>
              </a:tabLst>
            </a:pPr>
            <a:r>
              <a:rPr sz="1400" spc="35" dirty="0">
                <a:latin typeface="Arial MT"/>
                <a:cs typeface="Arial MT"/>
              </a:rPr>
              <a:t>P</a:t>
            </a:r>
            <a:r>
              <a:rPr sz="1400" spc="-25" dirty="0">
                <a:latin typeface="Arial MT"/>
                <a:cs typeface="Arial MT"/>
              </a:rPr>
              <a:t>r</a:t>
            </a:r>
            <a:r>
              <a:rPr sz="1400" spc="45" dirty="0">
                <a:latin typeface="Arial MT"/>
                <a:cs typeface="Arial MT"/>
              </a:rPr>
              <a:t>o</a:t>
            </a:r>
            <a:r>
              <a:rPr sz="1400" spc="-15" dirty="0">
                <a:latin typeface="Arial MT"/>
                <a:cs typeface="Arial MT"/>
              </a:rPr>
              <a:t>j</a:t>
            </a:r>
            <a:r>
              <a:rPr sz="1400" spc="45" dirty="0">
                <a:latin typeface="Arial MT"/>
                <a:cs typeface="Arial MT"/>
              </a:rPr>
              <a:t>e</a:t>
            </a:r>
            <a:r>
              <a:rPr sz="1400" spc="40" dirty="0">
                <a:latin typeface="Arial MT"/>
                <a:cs typeface="Arial MT"/>
              </a:rPr>
              <a:t>c</a:t>
            </a:r>
            <a:r>
              <a:rPr sz="1400" spc="5" dirty="0">
                <a:latin typeface="Arial MT"/>
                <a:cs typeface="Arial MT"/>
              </a:rPr>
              <a:t>t</a:t>
            </a:r>
            <a:r>
              <a:rPr sz="1400" spc="-185" dirty="0">
                <a:latin typeface="Arial MT"/>
                <a:cs typeface="Arial MT"/>
              </a:rPr>
              <a:t> </a:t>
            </a:r>
            <a:r>
              <a:rPr sz="1400" spc="35" dirty="0">
                <a:latin typeface="Arial MT"/>
                <a:cs typeface="Arial MT"/>
              </a:rPr>
              <a:t>O</a:t>
            </a:r>
            <a:r>
              <a:rPr sz="1400" spc="-30" dirty="0">
                <a:latin typeface="Arial MT"/>
                <a:cs typeface="Arial MT"/>
              </a:rPr>
              <a:t>v</a:t>
            </a:r>
            <a:r>
              <a:rPr sz="1400" spc="45" dirty="0">
                <a:latin typeface="Arial MT"/>
                <a:cs typeface="Arial MT"/>
              </a:rPr>
              <a:t>e</a:t>
            </a:r>
            <a:r>
              <a:rPr sz="1400" spc="-25" dirty="0">
                <a:latin typeface="Arial MT"/>
                <a:cs typeface="Arial MT"/>
              </a:rPr>
              <a:t>r</a:t>
            </a:r>
            <a:r>
              <a:rPr sz="1400" spc="-30" dirty="0">
                <a:latin typeface="Arial MT"/>
                <a:cs typeface="Arial MT"/>
              </a:rPr>
              <a:t>v</a:t>
            </a:r>
            <a:r>
              <a:rPr sz="1400" spc="-15" dirty="0">
                <a:latin typeface="Arial MT"/>
                <a:cs typeface="Arial MT"/>
              </a:rPr>
              <a:t>i</a:t>
            </a:r>
            <a:r>
              <a:rPr sz="1400" spc="45" dirty="0">
                <a:latin typeface="Arial MT"/>
                <a:cs typeface="Arial MT"/>
              </a:rPr>
              <a:t>e</a:t>
            </a:r>
            <a:r>
              <a:rPr sz="1400" spc="15" dirty="0">
                <a:latin typeface="Arial MT"/>
                <a:cs typeface="Arial MT"/>
              </a:rPr>
              <a:t>w</a:t>
            </a:r>
            <a:r>
              <a:rPr sz="1400" spc="-50" dirty="0">
                <a:latin typeface="Arial MT"/>
                <a:cs typeface="Arial MT"/>
              </a:rPr>
              <a:t> </a:t>
            </a:r>
            <a:r>
              <a:rPr sz="1400" spc="15" dirty="0">
                <a:latin typeface="Arial MT"/>
                <a:cs typeface="Arial MT"/>
              </a:rPr>
              <a:t>–</a:t>
            </a:r>
            <a:r>
              <a:rPr sz="1400" spc="-60" dirty="0">
                <a:latin typeface="Arial MT"/>
                <a:cs typeface="Arial MT"/>
              </a:rPr>
              <a:t> </a:t>
            </a:r>
            <a:r>
              <a:rPr sz="1400" spc="55" dirty="0">
                <a:latin typeface="Arial MT"/>
                <a:cs typeface="Arial MT"/>
              </a:rPr>
              <a:t>I</a:t>
            </a:r>
            <a:r>
              <a:rPr sz="1400" spc="-30" dirty="0">
                <a:latin typeface="Arial MT"/>
                <a:cs typeface="Arial MT"/>
              </a:rPr>
              <a:t>n</a:t>
            </a:r>
            <a:r>
              <a:rPr sz="1400" spc="-20" dirty="0">
                <a:latin typeface="Arial MT"/>
                <a:cs typeface="Arial MT"/>
              </a:rPr>
              <a:t>t</a:t>
            </a:r>
            <a:r>
              <a:rPr sz="1400" spc="-25" dirty="0">
                <a:latin typeface="Arial MT"/>
                <a:cs typeface="Arial MT"/>
              </a:rPr>
              <a:t>r</a:t>
            </a:r>
            <a:r>
              <a:rPr sz="1400" spc="45" dirty="0">
                <a:latin typeface="Arial MT"/>
                <a:cs typeface="Arial MT"/>
              </a:rPr>
              <a:t>od</a:t>
            </a:r>
            <a:r>
              <a:rPr sz="1400" spc="-30" dirty="0">
                <a:latin typeface="Arial MT"/>
                <a:cs typeface="Arial MT"/>
              </a:rPr>
              <a:t>u</a:t>
            </a:r>
            <a:r>
              <a:rPr sz="1400" spc="40" dirty="0">
                <a:latin typeface="Arial MT"/>
                <a:cs typeface="Arial MT"/>
              </a:rPr>
              <a:t>c</a:t>
            </a:r>
            <a:r>
              <a:rPr sz="1400" spc="-20" dirty="0">
                <a:latin typeface="Arial MT"/>
                <a:cs typeface="Arial MT"/>
              </a:rPr>
              <a:t>t</a:t>
            </a:r>
            <a:r>
              <a:rPr sz="1400" spc="-15" dirty="0">
                <a:latin typeface="Arial MT"/>
                <a:cs typeface="Arial MT"/>
              </a:rPr>
              <a:t>i</a:t>
            </a:r>
            <a:r>
              <a:rPr sz="1400" spc="45" dirty="0">
                <a:latin typeface="Arial MT"/>
                <a:cs typeface="Arial MT"/>
              </a:rPr>
              <a:t>o</a:t>
            </a:r>
            <a:r>
              <a:rPr sz="1400" spc="15" dirty="0">
                <a:latin typeface="Arial MT"/>
                <a:cs typeface="Arial MT"/>
              </a:rPr>
              <a:t>n</a:t>
            </a:r>
            <a:endParaRPr sz="1400">
              <a:latin typeface="Arial MT"/>
              <a:cs typeface="Arial MT"/>
            </a:endParaRPr>
          </a:p>
          <a:p>
            <a:pPr marL="193670" indent="-180971">
              <a:lnSpc>
                <a:spcPts val="1650"/>
              </a:lnSpc>
              <a:buChar char="•"/>
              <a:tabLst>
                <a:tab pos="193670" algn="l"/>
              </a:tabLst>
            </a:pPr>
            <a:r>
              <a:rPr sz="1400" spc="5" dirty="0">
                <a:latin typeface="Arial MT"/>
                <a:cs typeface="Arial MT"/>
              </a:rPr>
              <a:t>End</a:t>
            </a:r>
            <a:r>
              <a:rPr sz="1400" spc="-95" dirty="0">
                <a:latin typeface="Arial MT"/>
                <a:cs typeface="Arial MT"/>
              </a:rPr>
              <a:t> </a:t>
            </a:r>
            <a:r>
              <a:rPr sz="1400" spc="5" dirty="0">
                <a:latin typeface="Arial MT"/>
                <a:cs typeface="Arial MT"/>
              </a:rPr>
              <a:t>Users</a:t>
            </a:r>
            <a:endParaRPr sz="1400">
              <a:latin typeface="Arial MT"/>
              <a:cs typeface="Arial MT"/>
            </a:endParaRPr>
          </a:p>
          <a:p>
            <a:pPr marL="193670" indent="-180971">
              <a:lnSpc>
                <a:spcPts val="1664"/>
              </a:lnSpc>
              <a:buChar char="•"/>
              <a:tabLst>
                <a:tab pos="193670" algn="l"/>
              </a:tabLst>
            </a:pPr>
            <a:r>
              <a:rPr sz="1400" spc="100" dirty="0">
                <a:latin typeface="Arial MT"/>
                <a:cs typeface="Arial MT"/>
              </a:rPr>
              <a:t>W</a:t>
            </a:r>
            <a:r>
              <a:rPr sz="1400" spc="40" dirty="0">
                <a:latin typeface="Arial MT"/>
                <a:cs typeface="Arial MT"/>
              </a:rPr>
              <a:t>o</a:t>
            </a:r>
            <a:r>
              <a:rPr sz="1400" spc="20" dirty="0">
                <a:latin typeface="Arial MT"/>
                <a:cs typeface="Arial MT"/>
              </a:rPr>
              <a:t>w</a:t>
            </a:r>
            <a:r>
              <a:rPr sz="1400" spc="-150" dirty="0">
                <a:latin typeface="Arial MT"/>
                <a:cs typeface="Arial MT"/>
              </a:rPr>
              <a:t> </a:t>
            </a:r>
            <a:r>
              <a:rPr sz="1400" spc="35" dirty="0">
                <a:latin typeface="Arial MT"/>
                <a:cs typeface="Arial MT"/>
              </a:rPr>
              <a:t>F</a:t>
            </a:r>
            <a:r>
              <a:rPr sz="1400" spc="-35" dirty="0">
                <a:latin typeface="Arial MT"/>
                <a:cs typeface="Arial MT"/>
              </a:rPr>
              <a:t>a</a:t>
            </a:r>
            <a:r>
              <a:rPr sz="1400" spc="45" dirty="0">
                <a:latin typeface="Arial MT"/>
                <a:cs typeface="Arial MT"/>
              </a:rPr>
              <a:t>c</a:t>
            </a:r>
            <a:r>
              <a:rPr sz="1400" spc="-20" dirty="0">
                <a:latin typeface="Arial MT"/>
                <a:cs typeface="Arial MT"/>
              </a:rPr>
              <a:t>t</a:t>
            </a:r>
            <a:r>
              <a:rPr sz="1400" spc="40" dirty="0">
                <a:latin typeface="Arial MT"/>
                <a:cs typeface="Arial MT"/>
              </a:rPr>
              <a:t>o</a:t>
            </a:r>
            <a:r>
              <a:rPr sz="1400" spc="10" dirty="0">
                <a:latin typeface="Arial MT"/>
                <a:cs typeface="Arial MT"/>
              </a:rPr>
              <a:t>r</a:t>
            </a:r>
            <a:r>
              <a:rPr sz="1400" spc="-195" dirty="0">
                <a:latin typeface="Arial MT"/>
                <a:cs typeface="Arial MT"/>
              </a:rPr>
              <a:t> </a:t>
            </a:r>
            <a:r>
              <a:rPr sz="1400" spc="-15" dirty="0">
                <a:latin typeface="Arial MT"/>
                <a:cs typeface="Arial MT"/>
              </a:rPr>
              <a:t>i</a:t>
            </a:r>
            <a:r>
              <a:rPr sz="1400" spc="15" dirty="0">
                <a:latin typeface="Arial MT"/>
                <a:cs typeface="Arial MT"/>
              </a:rPr>
              <a:t>n</a:t>
            </a:r>
            <a:r>
              <a:rPr sz="1400" spc="10" dirty="0">
                <a:latin typeface="Arial MT"/>
                <a:cs typeface="Arial MT"/>
              </a:rPr>
              <a:t> </a:t>
            </a:r>
            <a:r>
              <a:rPr sz="1400" spc="40" dirty="0">
                <a:latin typeface="Arial MT"/>
                <a:cs typeface="Arial MT"/>
              </a:rPr>
              <a:t>P</a:t>
            </a:r>
            <a:r>
              <a:rPr sz="1400" spc="-20" dirty="0">
                <a:latin typeface="Arial MT"/>
                <a:cs typeface="Arial MT"/>
              </a:rPr>
              <a:t>r</a:t>
            </a:r>
            <a:r>
              <a:rPr sz="1400" spc="40" dirty="0">
                <a:latin typeface="Arial MT"/>
                <a:cs typeface="Arial MT"/>
              </a:rPr>
              <a:t>o</a:t>
            </a:r>
            <a:r>
              <a:rPr sz="1400" spc="-15" dirty="0">
                <a:latin typeface="Arial MT"/>
                <a:cs typeface="Arial MT"/>
              </a:rPr>
              <a:t>j</a:t>
            </a:r>
            <a:r>
              <a:rPr sz="1400" spc="40" dirty="0">
                <a:latin typeface="Arial MT"/>
                <a:cs typeface="Arial MT"/>
              </a:rPr>
              <a:t>e</a:t>
            </a:r>
            <a:r>
              <a:rPr sz="1400" spc="45" dirty="0">
                <a:latin typeface="Arial MT"/>
                <a:cs typeface="Arial MT"/>
              </a:rPr>
              <a:t>c</a:t>
            </a:r>
            <a:r>
              <a:rPr sz="1400" spc="5" dirty="0">
                <a:latin typeface="Arial MT"/>
                <a:cs typeface="Arial MT"/>
              </a:rPr>
              <a:t>t</a:t>
            </a:r>
            <a:endParaRPr sz="1400">
              <a:latin typeface="Arial MT"/>
              <a:cs typeface="Arial MT"/>
            </a:endParaRPr>
          </a:p>
          <a:p>
            <a:pPr marL="193670" indent="-180971">
              <a:lnSpc>
                <a:spcPts val="1664"/>
              </a:lnSpc>
              <a:spcBef>
                <a:spcPts val="50"/>
              </a:spcBef>
              <a:buChar char="•"/>
              <a:tabLst>
                <a:tab pos="193670" algn="l"/>
              </a:tabLst>
            </a:pPr>
            <a:r>
              <a:rPr sz="1400" spc="-45" dirty="0">
                <a:latin typeface="Arial MT"/>
                <a:cs typeface="Arial MT"/>
              </a:rPr>
              <a:t>M</a:t>
            </a:r>
            <a:r>
              <a:rPr sz="1400" spc="45" dirty="0">
                <a:latin typeface="Arial MT"/>
                <a:cs typeface="Arial MT"/>
              </a:rPr>
              <a:t>ode</a:t>
            </a:r>
            <a:r>
              <a:rPr sz="1400" spc="-15" dirty="0">
                <a:latin typeface="Arial MT"/>
                <a:cs typeface="Arial MT"/>
              </a:rPr>
              <a:t>lli</a:t>
            </a:r>
            <a:r>
              <a:rPr sz="1400" spc="-30" dirty="0">
                <a:latin typeface="Arial MT"/>
                <a:cs typeface="Arial MT"/>
              </a:rPr>
              <a:t>n</a:t>
            </a:r>
            <a:r>
              <a:rPr sz="1400" spc="45" dirty="0">
                <a:latin typeface="Arial MT"/>
                <a:cs typeface="Arial MT"/>
              </a:rPr>
              <a:t>g</a:t>
            </a:r>
            <a:r>
              <a:rPr sz="1400" spc="-20" dirty="0">
                <a:latin typeface="Arial MT"/>
                <a:cs typeface="Arial MT"/>
              </a:rPr>
              <a:t>/</a:t>
            </a:r>
            <a:r>
              <a:rPr sz="1400" spc="35" dirty="0">
                <a:latin typeface="Arial MT"/>
                <a:cs typeface="Arial MT"/>
              </a:rPr>
              <a:t>B</a:t>
            </a:r>
            <a:r>
              <a:rPr sz="1400" spc="-15" dirty="0">
                <a:latin typeface="Arial MT"/>
                <a:cs typeface="Arial MT"/>
              </a:rPr>
              <a:t>l</a:t>
            </a:r>
            <a:r>
              <a:rPr sz="1400" spc="45" dirty="0">
                <a:latin typeface="Arial MT"/>
                <a:cs typeface="Arial MT"/>
              </a:rPr>
              <a:t>o</a:t>
            </a:r>
            <a:r>
              <a:rPr sz="1400" spc="40" dirty="0">
                <a:latin typeface="Arial MT"/>
                <a:cs typeface="Arial MT"/>
              </a:rPr>
              <a:t>c</a:t>
            </a:r>
            <a:r>
              <a:rPr sz="1400" spc="10" dirty="0">
                <a:latin typeface="Arial MT"/>
                <a:cs typeface="Arial MT"/>
              </a:rPr>
              <a:t>k</a:t>
            </a:r>
            <a:r>
              <a:rPr sz="1400" spc="-204" dirty="0">
                <a:latin typeface="Arial MT"/>
                <a:cs typeface="Arial MT"/>
              </a:rPr>
              <a:t> </a:t>
            </a:r>
            <a:r>
              <a:rPr sz="1400" spc="35" dirty="0">
                <a:latin typeface="Arial MT"/>
                <a:cs typeface="Arial MT"/>
              </a:rPr>
              <a:t>D</a:t>
            </a:r>
            <a:r>
              <a:rPr sz="1400" spc="-15" dirty="0">
                <a:latin typeface="Arial MT"/>
                <a:cs typeface="Arial MT"/>
              </a:rPr>
              <a:t>i</a:t>
            </a:r>
            <a:r>
              <a:rPr sz="1400" spc="-30" dirty="0">
                <a:latin typeface="Arial MT"/>
                <a:cs typeface="Arial MT"/>
              </a:rPr>
              <a:t>a</a:t>
            </a:r>
            <a:r>
              <a:rPr sz="1400" spc="45" dirty="0">
                <a:latin typeface="Arial MT"/>
                <a:cs typeface="Arial MT"/>
              </a:rPr>
              <a:t>g</a:t>
            </a:r>
            <a:r>
              <a:rPr sz="1400" spc="-25" dirty="0">
                <a:latin typeface="Arial MT"/>
                <a:cs typeface="Arial MT"/>
              </a:rPr>
              <a:t>r</a:t>
            </a:r>
            <a:r>
              <a:rPr sz="1400" spc="-30" dirty="0">
                <a:latin typeface="Arial MT"/>
                <a:cs typeface="Arial MT"/>
              </a:rPr>
              <a:t>a</a:t>
            </a:r>
            <a:r>
              <a:rPr sz="1400" spc="30" dirty="0">
                <a:latin typeface="Arial MT"/>
                <a:cs typeface="Arial MT"/>
              </a:rPr>
              <a:t>m</a:t>
            </a:r>
            <a:r>
              <a:rPr sz="1400" spc="-20" dirty="0">
                <a:latin typeface="Arial MT"/>
                <a:cs typeface="Arial MT"/>
              </a:rPr>
              <a:t>/</a:t>
            </a:r>
            <a:r>
              <a:rPr sz="1400" spc="40" dirty="0">
                <a:latin typeface="Arial MT"/>
                <a:cs typeface="Arial MT"/>
              </a:rPr>
              <a:t>F</a:t>
            </a:r>
            <a:r>
              <a:rPr sz="1400" spc="-15" dirty="0">
                <a:latin typeface="Arial MT"/>
                <a:cs typeface="Arial MT"/>
              </a:rPr>
              <a:t>l</a:t>
            </a:r>
            <a:r>
              <a:rPr sz="1400" spc="45" dirty="0">
                <a:latin typeface="Arial MT"/>
                <a:cs typeface="Arial MT"/>
              </a:rPr>
              <a:t>o</a:t>
            </a:r>
            <a:r>
              <a:rPr sz="1400" spc="15" dirty="0">
                <a:latin typeface="Arial MT"/>
                <a:cs typeface="Arial MT"/>
              </a:rPr>
              <a:t>w</a:t>
            </a:r>
            <a:r>
              <a:rPr sz="1400" spc="-145" dirty="0">
                <a:latin typeface="Arial MT"/>
                <a:cs typeface="Arial MT"/>
              </a:rPr>
              <a:t> </a:t>
            </a:r>
            <a:r>
              <a:rPr sz="1400" spc="45" dirty="0">
                <a:latin typeface="Arial MT"/>
                <a:cs typeface="Arial MT"/>
              </a:rPr>
              <a:t>o</a:t>
            </a:r>
            <a:r>
              <a:rPr sz="1400" spc="5" dirty="0">
                <a:latin typeface="Arial MT"/>
                <a:cs typeface="Arial MT"/>
              </a:rPr>
              <a:t>f</a:t>
            </a:r>
            <a:r>
              <a:rPr sz="1400" spc="-114" dirty="0">
                <a:latin typeface="Arial MT"/>
                <a:cs typeface="Arial MT"/>
              </a:rPr>
              <a:t> </a:t>
            </a:r>
            <a:r>
              <a:rPr sz="1400" spc="35" dirty="0">
                <a:latin typeface="Arial MT"/>
                <a:cs typeface="Arial MT"/>
              </a:rPr>
              <a:t>P</a:t>
            </a:r>
            <a:r>
              <a:rPr sz="1400" spc="-25" dirty="0">
                <a:latin typeface="Arial MT"/>
                <a:cs typeface="Arial MT"/>
              </a:rPr>
              <a:t>r</a:t>
            </a:r>
            <a:r>
              <a:rPr sz="1400" spc="45" dirty="0">
                <a:latin typeface="Arial MT"/>
                <a:cs typeface="Arial MT"/>
              </a:rPr>
              <a:t>o</a:t>
            </a:r>
            <a:r>
              <a:rPr sz="1400" spc="-15" dirty="0">
                <a:latin typeface="Arial MT"/>
                <a:cs typeface="Arial MT"/>
              </a:rPr>
              <a:t>j</a:t>
            </a:r>
            <a:r>
              <a:rPr sz="1400" spc="45" dirty="0">
                <a:latin typeface="Arial MT"/>
                <a:cs typeface="Arial MT"/>
              </a:rPr>
              <a:t>e</a:t>
            </a:r>
            <a:r>
              <a:rPr sz="1400" spc="40" dirty="0">
                <a:latin typeface="Arial MT"/>
                <a:cs typeface="Arial MT"/>
              </a:rPr>
              <a:t>c</a:t>
            </a:r>
            <a:r>
              <a:rPr sz="1400" spc="5" dirty="0">
                <a:latin typeface="Arial MT"/>
                <a:cs typeface="Arial MT"/>
              </a:rPr>
              <a:t>t</a:t>
            </a:r>
            <a:endParaRPr sz="1400">
              <a:latin typeface="Arial MT"/>
              <a:cs typeface="Arial MT"/>
            </a:endParaRPr>
          </a:p>
          <a:p>
            <a:pPr marL="193670" indent="-180971">
              <a:lnSpc>
                <a:spcPts val="1664"/>
              </a:lnSpc>
              <a:buChar char="•"/>
              <a:tabLst>
                <a:tab pos="193670" algn="l"/>
              </a:tabLst>
            </a:pPr>
            <a:r>
              <a:rPr sz="1400" spc="10" dirty="0">
                <a:latin typeface="Arial MT"/>
                <a:cs typeface="Arial MT"/>
              </a:rPr>
              <a:t>Result/outcomes</a:t>
            </a:r>
            <a:endParaRPr sz="1400">
              <a:latin typeface="Arial MT"/>
              <a:cs typeface="Arial MT"/>
            </a:endParaRPr>
          </a:p>
          <a:p>
            <a:pPr marL="193670" indent="-180971">
              <a:lnSpc>
                <a:spcPts val="1664"/>
              </a:lnSpc>
              <a:spcBef>
                <a:spcPts val="45"/>
              </a:spcBef>
              <a:buChar char="•"/>
              <a:tabLst>
                <a:tab pos="193670" algn="l"/>
              </a:tabLst>
            </a:pPr>
            <a:r>
              <a:rPr sz="1400" spc="10" dirty="0">
                <a:latin typeface="Arial MT"/>
                <a:cs typeface="Arial MT"/>
              </a:rPr>
              <a:t>Conclusion</a:t>
            </a:r>
            <a:endParaRPr sz="1400">
              <a:latin typeface="Arial MT"/>
              <a:cs typeface="Arial MT"/>
            </a:endParaRPr>
          </a:p>
          <a:p>
            <a:pPr marL="193670" indent="-180971">
              <a:lnSpc>
                <a:spcPts val="1664"/>
              </a:lnSpc>
              <a:buChar char="•"/>
              <a:tabLst>
                <a:tab pos="193670" algn="l"/>
              </a:tabLst>
            </a:pPr>
            <a:r>
              <a:rPr sz="1400" spc="-10" dirty="0">
                <a:latin typeface="Arial MT"/>
                <a:cs typeface="Arial MT"/>
              </a:rPr>
              <a:t>Future</a:t>
            </a:r>
            <a:r>
              <a:rPr sz="1400" spc="-25" dirty="0">
                <a:latin typeface="Arial MT"/>
                <a:cs typeface="Arial MT"/>
              </a:rPr>
              <a:t> </a:t>
            </a:r>
            <a:r>
              <a:rPr sz="1400" spc="10" dirty="0">
                <a:latin typeface="Arial MT"/>
                <a:cs typeface="Arial MT"/>
              </a:rPr>
              <a:t>Perspective</a:t>
            </a:r>
            <a:endParaRPr sz="1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2597056"/>
              </p:ext>
            </p:extLst>
          </p:nvPr>
        </p:nvGraphicFramePr>
        <p:xfrm>
          <a:off x="457199" y="666751"/>
          <a:ext cx="8153402" cy="4116692"/>
        </p:xfrm>
        <a:graphic>
          <a:graphicData uri="http://schemas.openxmlformats.org/drawingml/2006/table">
            <a:tbl>
              <a:tblPr firstRow="1" bandRow="1">
                <a:tableStyleId>{5940675A-B579-460E-94D1-54222C63F5DA}</a:tableStyleId>
              </a:tblPr>
              <a:tblGrid>
                <a:gridCol w="640993"/>
                <a:gridCol w="1760588"/>
                <a:gridCol w="1341807"/>
                <a:gridCol w="4410014"/>
              </a:tblGrid>
              <a:tr h="344792">
                <a:tc>
                  <a:txBody>
                    <a:bodyPr/>
                    <a:lstStyle/>
                    <a:p>
                      <a:pPr algn="ctr">
                        <a:lnSpc>
                          <a:spcPct val="100000"/>
                        </a:lnSpc>
                      </a:pPr>
                      <a:r>
                        <a:rPr lang="en-US" sz="900" b="1" dirty="0"/>
                        <a:t>Model </a:t>
                      </a:r>
                      <a:r>
                        <a:rPr lang="en-US" sz="900" b="1" dirty="0" smtClean="0"/>
                        <a:t>Number</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1094617">
                <a:tc>
                  <a:txBody>
                    <a:bodyPr/>
                    <a:lstStyle/>
                    <a:p>
                      <a:pPr algn="ctr">
                        <a:lnSpc>
                          <a:spcPct val="100000"/>
                        </a:lnSpc>
                      </a:pPr>
                      <a:r>
                        <a:rPr lang="en-US" sz="900" b="0" dirty="0" smtClean="0"/>
                        <a:t>Model 7</a:t>
                      </a:r>
                      <a:endParaRPr lang="en-US" sz="900" b="0" dirty="0"/>
                    </a:p>
                  </a:txBody>
                  <a:tcPr marL="68580" marR="68580" marT="34290" marB="34290" anchor="ctr"/>
                </a:tc>
                <a:tc>
                  <a:txBody>
                    <a:bodyPr/>
                    <a:lstStyle/>
                    <a:p>
                      <a:pPr algn="ctr">
                        <a:lnSpc>
                          <a:spcPct val="100000"/>
                        </a:lnSpc>
                      </a:pPr>
                      <a:r>
                        <a:rPr lang="en-US" sz="900" b="0" dirty="0" smtClean="0"/>
                        <a:t>Stacking Linear</a:t>
                      </a:r>
                      <a:r>
                        <a:rPr lang="en-US" sz="900" b="0" baseline="0" dirty="0" smtClean="0"/>
                        <a:t> Regression </a:t>
                      </a:r>
                      <a:r>
                        <a:rPr lang="en-US" sz="900" b="0" dirty="0" smtClean="0"/>
                        <a:t>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a:t>
                      </a:r>
                      <a:r>
                        <a:rPr lang="en-US" sz="900" b="0" i="0" kern="1200" dirty="0" smtClean="0">
                          <a:solidFill>
                            <a:schemeClr val="tx1"/>
                          </a:solidFill>
                          <a:effectLst/>
                          <a:latin typeface="+mn-lt"/>
                          <a:ea typeface="+mn-ea"/>
                          <a:cs typeface="+mn-cs"/>
                        </a:rPr>
                        <a:t> 35.06%</a:t>
                      </a:r>
                    </a:p>
                    <a:p>
                      <a:r>
                        <a:rPr lang="en-US" sz="900" b="1" i="0" kern="1200" dirty="0" smtClean="0">
                          <a:solidFill>
                            <a:schemeClr val="tx1"/>
                          </a:solidFill>
                          <a:effectLst/>
                          <a:latin typeface="+mn-lt"/>
                          <a:ea typeface="+mn-ea"/>
                          <a:cs typeface="+mn-cs"/>
                        </a:rPr>
                        <a:t>Precision:</a:t>
                      </a:r>
                      <a:endParaRPr lang="en-US" sz="900" b="0" i="0" kern="1200" dirty="0" smtClean="0">
                        <a:solidFill>
                          <a:schemeClr val="tx1"/>
                        </a:solidFill>
                        <a:effectLst/>
                        <a:latin typeface="+mn-lt"/>
                        <a:ea typeface="+mn-ea"/>
                        <a:cs typeface="+mn-cs"/>
                      </a:endParaRPr>
                    </a:p>
                    <a:p>
                      <a:pPr lvl="1"/>
                      <a:r>
                        <a:rPr lang="en-US" sz="900" b="1" i="0" kern="1200" dirty="0" smtClean="0">
                          <a:solidFill>
                            <a:schemeClr val="tx1"/>
                          </a:solidFill>
                          <a:effectLst/>
                          <a:latin typeface="+mn-lt"/>
                          <a:ea typeface="+mn-ea"/>
                          <a:cs typeface="+mn-cs"/>
                        </a:rPr>
                        <a:t>Class 0:</a:t>
                      </a:r>
                      <a:r>
                        <a:rPr lang="en-US" sz="900" b="0" i="0" kern="1200" dirty="0" smtClean="0">
                          <a:solidFill>
                            <a:schemeClr val="tx1"/>
                          </a:solidFill>
                          <a:effectLst/>
                          <a:latin typeface="+mn-lt"/>
                          <a:ea typeface="+mn-ea"/>
                          <a:cs typeface="+mn-cs"/>
                        </a:rPr>
                        <a:t> 32.54%</a:t>
                      </a:r>
                    </a:p>
                    <a:p>
                      <a:pPr lvl="1"/>
                      <a:r>
                        <a:rPr lang="en-US" sz="900" b="1" i="0" kern="1200" dirty="0" smtClean="0">
                          <a:solidFill>
                            <a:schemeClr val="tx1"/>
                          </a:solidFill>
                          <a:effectLst/>
                          <a:latin typeface="+mn-lt"/>
                          <a:ea typeface="+mn-ea"/>
                          <a:cs typeface="+mn-cs"/>
                        </a:rPr>
                        <a:t>Class 1:</a:t>
                      </a:r>
                      <a:r>
                        <a:rPr lang="en-US" sz="900" b="0" i="0" kern="1200" dirty="0" smtClean="0">
                          <a:solidFill>
                            <a:schemeClr val="tx1"/>
                          </a:solidFill>
                          <a:effectLst/>
                          <a:latin typeface="+mn-lt"/>
                          <a:ea typeface="+mn-ea"/>
                          <a:cs typeface="+mn-cs"/>
                        </a:rPr>
                        <a:t> 32.54%</a:t>
                      </a:r>
                    </a:p>
                    <a:p>
                      <a:r>
                        <a:rPr lang="en-US" sz="900" b="1" i="0" kern="1200" dirty="0" smtClean="0">
                          <a:solidFill>
                            <a:schemeClr val="tx1"/>
                          </a:solidFill>
                          <a:effectLst/>
                          <a:latin typeface="+mn-lt"/>
                          <a:ea typeface="+mn-ea"/>
                          <a:cs typeface="+mn-cs"/>
                        </a:rPr>
                        <a:t>Recall:</a:t>
                      </a:r>
                      <a:endParaRPr lang="en-US" sz="900" b="0" i="0" kern="1200" dirty="0" smtClean="0">
                        <a:solidFill>
                          <a:schemeClr val="tx1"/>
                        </a:solidFill>
                        <a:effectLst/>
                        <a:latin typeface="+mn-lt"/>
                        <a:ea typeface="+mn-ea"/>
                        <a:cs typeface="+mn-cs"/>
                      </a:endParaRPr>
                    </a:p>
                    <a:p>
                      <a:pPr lvl="1"/>
                      <a:r>
                        <a:rPr lang="en-US" sz="900" b="1" i="0" kern="1200" dirty="0" smtClean="0">
                          <a:solidFill>
                            <a:schemeClr val="tx1"/>
                          </a:solidFill>
                          <a:effectLst/>
                          <a:latin typeface="+mn-lt"/>
                          <a:ea typeface="+mn-ea"/>
                          <a:cs typeface="+mn-cs"/>
                        </a:rPr>
                        <a:t>Class 0:</a:t>
                      </a:r>
                      <a:r>
                        <a:rPr lang="en-US" sz="900" b="0" i="0" kern="1200" dirty="0" smtClean="0">
                          <a:solidFill>
                            <a:schemeClr val="tx1"/>
                          </a:solidFill>
                          <a:effectLst/>
                          <a:latin typeface="+mn-lt"/>
                          <a:ea typeface="+mn-ea"/>
                          <a:cs typeface="+mn-cs"/>
                        </a:rPr>
                        <a:t> 35.23%</a:t>
                      </a:r>
                    </a:p>
                    <a:p>
                      <a:pPr lvl="1"/>
                      <a:r>
                        <a:rPr lang="en-US" sz="900" b="1" i="0" kern="1200" dirty="0" smtClean="0">
                          <a:solidFill>
                            <a:schemeClr val="tx1"/>
                          </a:solidFill>
                          <a:effectLst/>
                          <a:latin typeface="+mn-lt"/>
                          <a:ea typeface="+mn-ea"/>
                          <a:cs typeface="+mn-cs"/>
                        </a:rPr>
                        <a:t>Class 1:</a:t>
                      </a:r>
                      <a:r>
                        <a:rPr lang="en-US" sz="900" b="0" i="0" kern="1200" dirty="0" smtClean="0">
                          <a:solidFill>
                            <a:schemeClr val="tx1"/>
                          </a:solidFill>
                          <a:effectLst/>
                          <a:latin typeface="+mn-lt"/>
                          <a:ea typeface="+mn-ea"/>
                          <a:cs typeface="+mn-cs"/>
                        </a:rPr>
                        <a:t> 35.23%</a:t>
                      </a:r>
                    </a:p>
                  </a:txBody>
                  <a:tcPr marL="68580" marR="68580" marT="34290" marB="34290" anchor="ctr"/>
                </a:tc>
                <a:tc>
                  <a:txBody>
                    <a:bodyPr/>
                    <a:lstStyle/>
                    <a:p>
                      <a:r>
                        <a:rPr lang="en-US" sz="900" b="1" i="0" kern="1200" dirty="0" smtClean="0">
                          <a:solidFill>
                            <a:schemeClr val="tx1"/>
                          </a:solidFill>
                          <a:effectLst/>
                          <a:latin typeface="+mn-lt"/>
                          <a:ea typeface="+mn-ea"/>
                          <a:cs typeface="+mn-cs"/>
                        </a:rPr>
                        <a:t>Overfitting:</a:t>
                      </a:r>
                      <a:r>
                        <a:rPr lang="en-US" sz="900" b="0" i="0" kern="1200" dirty="0" smtClean="0">
                          <a:solidFill>
                            <a:schemeClr val="tx1"/>
                          </a:solidFill>
                          <a:effectLst/>
                          <a:latin typeface="+mn-lt"/>
                          <a:ea typeface="+mn-ea"/>
                          <a:cs typeface="+mn-cs"/>
                        </a:rPr>
                        <a:t> Similar to the voting classifier, the stacking classifier may suffer from overfitting if the base models it combines are overfitted to the training data. This risk is especially significant if the meta-learner's aggregation of predictions doesn't adequately compensate for the biases introduced by the individual models.</a:t>
                      </a:r>
                    </a:p>
                    <a:p>
                      <a:r>
                        <a:rPr lang="en-US" sz="900" b="1" i="0" kern="1200" dirty="0" smtClean="0">
                          <a:solidFill>
                            <a:schemeClr val="tx1"/>
                          </a:solidFill>
                          <a:effectLst/>
                          <a:latin typeface="+mn-lt"/>
                          <a:ea typeface="+mn-ea"/>
                          <a:cs typeface="+mn-cs"/>
                        </a:rPr>
                        <a:t>Complex Relationships:</a:t>
                      </a:r>
                      <a:r>
                        <a:rPr lang="en-US" sz="900" b="0" i="0" kern="1200" dirty="0" smtClean="0">
                          <a:solidFill>
                            <a:schemeClr val="tx1"/>
                          </a:solidFill>
                          <a:effectLst/>
                          <a:latin typeface="+mn-lt"/>
                          <a:ea typeface="+mn-ea"/>
                          <a:cs typeface="+mn-cs"/>
                        </a:rPr>
                        <a:t> If the base models lack the capability to capture complex relationships or interactions in the data, the stacking classifier may not achieve significant improvements in accuracy. The stacking approach might not effectively leverage the strengths of the base models, resulting in performance limitations.</a:t>
                      </a:r>
                    </a:p>
                  </a:txBody>
                  <a:tcPr marL="68580" marR="68580" marT="34290" marB="34290" anchor="ctr"/>
                </a:tc>
              </a:tr>
              <a:tr h="1352174">
                <a:tc>
                  <a:txBody>
                    <a:bodyPr/>
                    <a:lstStyle/>
                    <a:p>
                      <a:pPr algn="ctr">
                        <a:lnSpc>
                          <a:spcPct val="100000"/>
                        </a:lnSpc>
                      </a:pPr>
                      <a:r>
                        <a:rPr lang="en-US" sz="900" b="0" dirty="0" smtClean="0"/>
                        <a:t>Model 8</a:t>
                      </a:r>
                      <a:endParaRPr lang="en-US" sz="900" b="0" dirty="0"/>
                    </a:p>
                  </a:txBody>
                  <a:tcPr marL="68580" marR="68580" marT="34290" marB="34290" anchor="ctr"/>
                </a:tc>
                <a:tc>
                  <a:txBody>
                    <a:bodyPr/>
                    <a:lstStyle/>
                    <a:p>
                      <a:pPr algn="ctr">
                        <a:lnSpc>
                          <a:spcPct val="100000"/>
                        </a:lnSpc>
                      </a:pPr>
                      <a:r>
                        <a:rPr lang="en-US" sz="900" b="0" dirty="0" smtClean="0"/>
                        <a:t>Stacking</a:t>
                      </a:r>
                      <a:r>
                        <a:rPr lang="en-US" sz="900" b="0" baseline="0" dirty="0" smtClean="0"/>
                        <a:t> Random Forest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43.26% </a:t>
                      </a:r>
                      <a:r>
                        <a:rPr lang="en-US" sz="900" b="1" i="0" kern="1200" dirty="0" smtClean="0">
                          <a:solidFill>
                            <a:schemeClr val="tx1"/>
                          </a:solidFill>
                          <a:effectLst/>
                          <a:latin typeface="+mn-lt"/>
                          <a:ea typeface="+mn-ea"/>
                          <a:cs typeface="+mn-cs"/>
                        </a:rPr>
                        <a:t>Precision:</a:t>
                      </a:r>
                    </a:p>
                    <a:p>
                      <a:r>
                        <a:rPr lang="en-US" sz="900" b="0" i="0" kern="1200" dirty="0" smtClean="0">
                          <a:solidFill>
                            <a:schemeClr val="tx1"/>
                          </a:solidFill>
                          <a:effectLst/>
                          <a:latin typeface="+mn-lt"/>
                          <a:ea typeface="+mn-ea"/>
                          <a:cs typeface="+mn-cs"/>
                        </a:rPr>
                        <a:t>  -Class 0: 43.66%</a:t>
                      </a:r>
                    </a:p>
                    <a:p>
                      <a:r>
                        <a:rPr lang="en-US" sz="900" b="0" i="0" kern="1200" dirty="0" smtClean="0">
                          <a:solidFill>
                            <a:schemeClr val="tx1"/>
                          </a:solidFill>
                          <a:effectLst/>
                          <a:latin typeface="+mn-lt"/>
                          <a:ea typeface="+mn-ea"/>
                          <a:cs typeface="+mn-cs"/>
                        </a:rPr>
                        <a:t>  -Class 1: 43.96% </a:t>
                      </a:r>
                    </a:p>
                    <a:p>
                      <a:r>
                        <a:rPr lang="en-US" sz="900" b="1" i="0" kern="1200" dirty="0" smtClean="0">
                          <a:solidFill>
                            <a:schemeClr val="tx1"/>
                          </a:solidFill>
                          <a:effectLst/>
                          <a:latin typeface="+mn-lt"/>
                          <a:ea typeface="+mn-ea"/>
                          <a:cs typeface="+mn-cs"/>
                        </a:rPr>
                        <a:t>Recall:</a:t>
                      </a:r>
                    </a:p>
                    <a:p>
                      <a:r>
                        <a:rPr lang="en-US" sz="900" b="0" i="0" kern="1200" dirty="0" smtClean="0">
                          <a:solidFill>
                            <a:schemeClr val="tx1"/>
                          </a:solidFill>
                          <a:effectLst/>
                          <a:latin typeface="+mn-lt"/>
                          <a:ea typeface="+mn-ea"/>
                          <a:cs typeface="+mn-cs"/>
                        </a:rPr>
                        <a:t>  -Class 0: 42.96%</a:t>
                      </a:r>
                    </a:p>
                    <a:p>
                      <a:r>
                        <a:rPr lang="en-US" sz="900" b="0" i="0" kern="1200" dirty="0" smtClean="0">
                          <a:solidFill>
                            <a:schemeClr val="tx1"/>
                          </a:solidFill>
                          <a:effectLst/>
                          <a:latin typeface="+mn-lt"/>
                          <a:ea typeface="+mn-ea"/>
                          <a:cs typeface="+mn-cs"/>
                        </a:rPr>
                        <a:t>  -Class 1: 42.96%</a:t>
                      </a:r>
                    </a:p>
                  </a:txBody>
                  <a:tcPr marL="68580" marR="68580" marT="34290" marB="34290" anchor="ctr"/>
                </a:tc>
                <a:tc>
                  <a:txBody>
                    <a:bodyPr/>
                    <a:lstStyle/>
                    <a:p>
                      <a:r>
                        <a:rPr lang="en-US" sz="900" b="1" i="0" kern="1200" dirty="0" smtClean="0">
                          <a:solidFill>
                            <a:schemeClr val="tx1"/>
                          </a:solidFill>
                          <a:effectLst/>
                          <a:latin typeface="+mn-lt"/>
                          <a:ea typeface="+mn-ea"/>
                          <a:cs typeface="+mn-cs"/>
                        </a:rPr>
                        <a:t>Insufficient Diversity: </a:t>
                      </a:r>
                      <a:r>
                        <a:rPr lang="en-US" sz="900" b="0" i="0" kern="1200" dirty="0" smtClean="0">
                          <a:solidFill>
                            <a:schemeClr val="tx1"/>
                          </a:solidFill>
                          <a:effectLst/>
                          <a:latin typeface="+mn-lt"/>
                          <a:ea typeface="+mn-ea"/>
                          <a:cs typeface="+mn-cs"/>
                        </a:rPr>
                        <a:t>If the base models in the Stacking Random Forest ensemble are too similar or redundant in their predictive patterns, the ensemble's ability to generalize to unseen data may be compromised. Lack of diversity among base models limits the ensemble's capacity to capture a wide range of data patterns and may lead to suboptimal performance. </a:t>
                      </a:r>
                    </a:p>
                    <a:p>
                      <a:r>
                        <a:rPr lang="en-US" sz="900" b="1" i="0" kern="1200" dirty="0" smtClean="0">
                          <a:solidFill>
                            <a:schemeClr val="tx1"/>
                          </a:solidFill>
                          <a:effectLst/>
                          <a:latin typeface="+mn-lt"/>
                          <a:ea typeface="+mn-ea"/>
                          <a:cs typeface="+mn-cs"/>
                        </a:rPr>
                        <a:t>Hyperparameter Tuning: </a:t>
                      </a:r>
                      <a:r>
                        <a:rPr lang="en-US" sz="900" b="0" i="0" kern="1200" dirty="0" smtClean="0">
                          <a:solidFill>
                            <a:schemeClr val="tx1"/>
                          </a:solidFill>
                          <a:effectLst/>
                          <a:latin typeface="+mn-lt"/>
                          <a:ea typeface="+mn-ea"/>
                          <a:cs typeface="+mn-cs"/>
                        </a:rPr>
                        <a:t>Suboptimal tuning of hyperparameters, such as the number of estimators in the Random Forest or the regularization strength of the meta-learner, can impact the overall performance of the Stacking Random Forest model. Inadequate tuning may result in underfitting or overfitting, hindering the model's ability to effectively learn from the data and generalize to new instances.</a:t>
                      </a:r>
                    </a:p>
                  </a:txBody>
                  <a:tcPr marL="68580" marR="68580" marT="34290" marB="34290" anchor="ctr"/>
                </a:tc>
              </a:tr>
              <a:tr h="1094617">
                <a:tc>
                  <a:txBody>
                    <a:bodyPr/>
                    <a:lstStyle/>
                    <a:p>
                      <a:pPr algn="ctr">
                        <a:lnSpc>
                          <a:spcPct val="100000"/>
                        </a:lnSpc>
                      </a:pPr>
                      <a:r>
                        <a:rPr lang="en-US" sz="900" b="0" dirty="0" smtClean="0"/>
                        <a:t>Model 9</a:t>
                      </a:r>
                      <a:endParaRPr lang="en-US" sz="900" b="0" dirty="0"/>
                    </a:p>
                  </a:txBody>
                  <a:tcPr marL="68580" marR="68580" marT="34290" marB="34290" anchor="ctr"/>
                </a:tc>
                <a:tc>
                  <a:txBody>
                    <a:bodyPr/>
                    <a:lstStyle/>
                    <a:p>
                      <a:pPr algn="ctr">
                        <a:lnSpc>
                          <a:spcPct val="100000"/>
                        </a:lnSpc>
                      </a:pPr>
                      <a:r>
                        <a:rPr lang="en-US" sz="900" b="0" dirty="0" smtClean="0"/>
                        <a:t>Logistic Regression Blend Model</a:t>
                      </a:r>
                    </a:p>
                    <a:p>
                      <a:pPr algn="ctr">
                        <a:lnSpc>
                          <a:spcPct val="100000"/>
                        </a:lnSpc>
                      </a:pPr>
                      <a:r>
                        <a:rPr lang="en-US" sz="900" b="0" dirty="0" smtClean="0"/>
                        <a:t>(</a:t>
                      </a:r>
                      <a:r>
                        <a:rPr lang="en-US" sz="900" b="0" i="0" kern="1200" dirty="0" smtClean="0">
                          <a:solidFill>
                            <a:schemeClr val="tx1"/>
                          </a:solidFill>
                          <a:effectLst/>
                          <a:latin typeface="+mn-lt"/>
                          <a:ea typeface="+mn-ea"/>
                          <a:cs typeface="+mn-cs"/>
                        </a:rPr>
                        <a:t>Uses logistic regression as a meta-learner to combine the predictions</a:t>
                      </a:r>
                      <a:r>
                        <a:rPr lang="en-US" sz="900" b="0" dirty="0" smtClean="0"/>
                        <a:t>)</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48.81% </a:t>
                      </a:r>
                      <a:r>
                        <a:rPr lang="en-US" sz="900" b="1" i="0" kern="1200" dirty="0" smtClean="0">
                          <a:solidFill>
                            <a:schemeClr val="tx1"/>
                          </a:solidFill>
                          <a:effectLst/>
                          <a:latin typeface="+mn-lt"/>
                          <a:ea typeface="+mn-ea"/>
                          <a:cs typeface="+mn-cs"/>
                        </a:rPr>
                        <a:t>Precision</a:t>
                      </a:r>
                      <a:r>
                        <a:rPr lang="en-US" sz="900" b="0" i="0" kern="1200" dirty="0" smtClean="0">
                          <a:solidFill>
                            <a:schemeClr val="tx1"/>
                          </a:solidFill>
                          <a:effectLst/>
                          <a:latin typeface="+mn-lt"/>
                          <a:ea typeface="+mn-ea"/>
                          <a:cs typeface="+mn-cs"/>
                        </a:rPr>
                        <a:t>:</a:t>
                      </a:r>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  -Class 0: 0.00%</a:t>
                      </a:r>
                    </a:p>
                    <a:p>
                      <a:r>
                        <a:rPr lang="en-US" sz="900" b="0" i="0" kern="1200" dirty="0" smtClean="0">
                          <a:solidFill>
                            <a:schemeClr val="tx1"/>
                          </a:solidFill>
                          <a:effectLst/>
                          <a:latin typeface="+mn-lt"/>
                          <a:ea typeface="+mn-ea"/>
                          <a:cs typeface="+mn-cs"/>
                        </a:rPr>
                        <a:t>  -Class 1: 0.00% </a:t>
                      </a:r>
                    </a:p>
                    <a:p>
                      <a:r>
                        <a:rPr lang="en-US" sz="900" b="1" i="0" kern="1200" dirty="0" smtClean="0">
                          <a:solidFill>
                            <a:schemeClr val="tx1"/>
                          </a:solidFill>
                          <a:effectLst/>
                          <a:latin typeface="+mn-lt"/>
                          <a:ea typeface="+mn-ea"/>
                          <a:cs typeface="+mn-cs"/>
                        </a:rPr>
                        <a:t>Recall:</a:t>
                      </a:r>
                    </a:p>
                    <a:p>
                      <a:r>
                        <a:rPr lang="en-US" sz="900" b="0" i="0" kern="1200" dirty="0" smtClean="0">
                          <a:solidFill>
                            <a:schemeClr val="tx1"/>
                          </a:solidFill>
                          <a:effectLst/>
                          <a:latin typeface="+mn-lt"/>
                          <a:ea typeface="+mn-ea"/>
                          <a:cs typeface="+mn-cs"/>
                        </a:rPr>
                        <a:t>  -Class 0: 0.00%</a:t>
                      </a:r>
                    </a:p>
                    <a:p>
                      <a:r>
                        <a:rPr lang="en-US" sz="900" b="0" i="0" kern="1200" dirty="0" smtClean="0">
                          <a:solidFill>
                            <a:schemeClr val="tx1"/>
                          </a:solidFill>
                          <a:effectLst/>
                          <a:latin typeface="+mn-lt"/>
                          <a:ea typeface="+mn-ea"/>
                          <a:cs typeface="+mn-cs"/>
                        </a:rPr>
                        <a:t>  -Class 1: 0.00%</a:t>
                      </a:r>
                    </a:p>
                  </a:txBody>
                  <a:tcPr marL="68580" marR="68580" marT="34290" marB="34290" anchor="ctr"/>
                </a:tc>
                <a:tc>
                  <a:txBody>
                    <a:bodyPr/>
                    <a:lstStyle/>
                    <a:p>
                      <a:r>
                        <a:rPr lang="en-US" sz="900" b="1" i="0" kern="1200" dirty="0" smtClean="0">
                          <a:solidFill>
                            <a:schemeClr val="tx1"/>
                          </a:solidFill>
                          <a:effectLst/>
                          <a:latin typeface="+mn-lt"/>
                          <a:ea typeface="+mn-ea"/>
                          <a:cs typeface="+mn-cs"/>
                        </a:rPr>
                        <a:t>Imbalanced Classes: </a:t>
                      </a:r>
                      <a:r>
                        <a:rPr lang="en-US" sz="900" b="0" i="0" kern="1200" dirty="0" smtClean="0">
                          <a:solidFill>
                            <a:schemeClr val="tx1"/>
                          </a:solidFill>
                          <a:effectLst/>
                          <a:latin typeface="+mn-lt"/>
                          <a:ea typeface="+mn-ea"/>
                          <a:cs typeface="+mn-cs"/>
                        </a:rPr>
                        <a:t>The presence of imbalanced classes in the dataset, where one class significantly outnumbers the other, can lead to poor performance metrics such as precision, recall, and F1-score. In such cases, the model may struggle to correctly classify the minority class, resulting in low precision, recall, and F1-score values. </a:t>
                      </a:r>
                      <a:r>
                        <a:rPr lang="en-US" sz="900" b="1" i="0" kern="1200" dirty="0" smtClean="0">
                          <a:solidFill>
                            <a:schemeClr val="tx1"/>
                          </a:solidFill>
                          <a:effectLst/>
                          <a:latin typeface="+mn-lt"/>
                          <a:ea typeface="+mn-ea"/>
                          <a:cs typeface="+mn-cs"/>
                        </a:rPr>
                        <a:t>Inadequate Feature Representation: </a:t>
                      </a:r>
                      <a:r>
                        <a:rPr lang="en-US" sz="900" b="0" i="0" kern="1200" dirty="0" smtClean="0">
                          <a:solidFill>
                            <a:schemeClr val="tx1"/>
                          </a:solidFill>
                          <a:effectLst/>
                          <a:latin typeface="+mn-lt"/>
                          <a:ea typeface="+mn-ea"/>
                          <a:cs typeface="+mn-cs"/>
                        </a:rPr>
                        <a:t>If the features used to train the model do not adequately capture the underlying patterns in the data, the model's performance may suffer. This could occur if important features are missing or if the feature engineering process fails to extract relevant information from the data.</a:t>
                      </a:r>
                    </a:p>
                  </a:txBody>
                  <a:tcPr marL="68580" marR="68580" marT="34290" marB="34290" anchor="ctr"/>
                </a:tc>
              </a:tr>
            </a:tbl>
          </a:graphicData>
        </a:graphic>
      </p:graphicFrame>
    </p:spTree>
    <p:extLst>
      <p:ext uri="{BB962C8B-B14F-4D97-AF65-F5344CB8AC3E}">
        <p14:creationId xmlns:p14="http://schemas.microsoft.com/office/powerpoint/2010/main" val="96043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4794"/>
            <a:ext cx="7886700" cy="994172"/>
          </a:xfrm>
        </p:spPr>
        <p:txBody>
          <a:bodyPr>
            <a:normAutofit/>
          </a:bodyPr>
          <a:lstStyle/>
          <a:p>
            <a:r>
              <a:rPr lang="en-US" sz="2700" b="1" dirty="0"/>
              <a:t>4</a:t>
            </a:r>
            <a:r>
              <a:rPr lang="en-US" sz="2700" b="1" baseline="30000" dirty="0"/>
              <a:t>th</a:t>
            </a:r>
            <a:r>
              <a:rPr lang="en-US" sz="2700" b="1" dirty="0"/>
              <a:t> Iteration-:</a:t>
            </a:r>
            <a:endParaRPr lang="en-US" sz="2700" b="1" dirty="0"/>
          </a:p>
        </p:txBody>
      </p:sp>
      <p:sp>
        <p:nvSpPr>
          <p:cNvPr id="3" name="Content Placeholder 2"/>
          <p:cNvSpPr>
            <a:spLocks noGrp="1"/>
          </p:cNvSpPr>
          <p:nvPr>
            <p:ph idx="1"/>
          </p:nvPr>
        </p:nvSpPr>
        <p:spPr>
          <a:xfrm>
            <a:off x="457200" y="857250"/>
            <a:ext cx="8229600" cy="3848100"/>
          </a:xfrm>
        </p:spPr>
        <p:txBody>
          <a:bodyPr>
            <a:normAutofit/>
          </a:bodyPr>
          <a:lstStyle/>
          <a:p>
            <a:pPr marL="285750" indent="-285750">
              <a:buFont typeface="Arial" pitchFamily="34" charset="0"/>
              <a:buChar char="•"/>
            </a:pPr>
            <a:r>
              <a:rPr lang="en-US" dirty="0" smtClean="0"/>
              <a:t>Seemingly every approach failed on the current data set, giving that we have tried 26 models, we decided to shift approaches completely and look at this with a new </a:t>
            </a:r>
            <a:r>
              <a:rPr lang="en-US" dirty="0" smtClean="0"/>
              <a:t>dataset</a:t>
            </a:r>
          </a:p>
          <a:p>
            <a:pPr marL="285750" indent="-285750">
              <a:buFont typeface="Arial" pitchFamily="34" charset="0"/>
              <a:buChar char="•"/>
            </a:pPr>
            <a:r>
              <a:rPr lang="en-US" dirty="0" smtClean="0"/>
              <a:t>We </a:t>
            </a:r>
            <a:r>
              <a:rPr lang="en-US" dirty="0" smtClean="0"/>
              <a:t>kept our original binary classification dataset, we will use this as a validation set, now we will train our models on continous stress label with our text, in order to generate better models all </a:t>
            </a:r>
            <a:r>
              <a:rPr lang="en-US" dirty="0" smtClean="0"/>
              <a:t>together</a:t>
            </a:r>
          </a:p>
          <a:p>
            <a:pPr marL="285750" indent="-285750">
              <a:buFont typeface="Arial" pitchFamily="34" charset="0"/>
              <a:buChar char="•"/>
            </a:pPr>
            <a:r>
              <a:rPr lang="en-US" dirty="0" smtClean="0"/>
              <a:t>We </a:t>
            </a:r>
            <a:r>
              <a:rPr lang="en-US" dirty="0" smtClean="0"/>
              <a:t>will later validate our dataset by applying a threshold to the model’s prediction and matching it with our own </a:t>
            </a:r>
            <a:r>
              <a:rPr lang="en-US" dirty="0" smtClean="0"/>
              <a:t>label.</a:t>
            </a:r>
          </a:p>
          <a:p>
            <a:pPr marL="285750" indent="-285750">
              <a:buFont typeface="Arial" pitchFamily="34" charset="0"/>
              <a:buChar char="•"/>
            </a:pPr>
            <a:r>
              <a:rPr lang="en-US" dirty="0" smtClean="0"/>
              <a:t>This </a:t>
            </a:r>
            <a:r>
              <a:rPr lang="en-US" dirty="0" smtClean="0"/>
              <a:t>time preprocessing will be done in </a:t>
            </a:r>
            <a:r>
              <a:rPr lang="en-US" dirty="0" smtClean="0"/>
              <a:t>-:</a:t>
            </a:r>
          </a:p>
          <a:p>
            <a:pPr marL="742939" lvl="1" indent="-285750">
              <a:buFont typeface="Arial" pitchFamily="34" charset="0"/>
              <a:buChar char="•"/>
            </a:pPr>
            <a:r>
              <a:rPr lang="en-US" dirty="0" smtClean="0"/>
              <a:t>Converting </a:t>
            </a:r>
            <a:r>
              <a:rPr lang="en-US" dirty="0"/>
              <a:t>the text to </a:t>
            </a:r>
            <a:r>
              <a:rPr lang="en-US" dirty="0" smtClean="0"/>
              <a:t>lowercase.</a:t>
            </a:r>
          </a:p>
          <a:p>
            <a:pPr marL="742939" lvl="1" indent="-285750">
              <a:buFont typeface="Arial" pitchFamily="34" charset="0"/>
              <a:buChar char="•"/>
            </a:pPr>
            <a:r>
              <a:rPr lang="en-US" dirty="0" smtClean="0"/>
              <a:t>Tokenizing </a:t>
            </a:r>
            <a:r>
              <a:rPr lang="en-US" dirty="0"/>
              <a:t>the </a:t>
            </a:r>
            <a:r>
              <a:rPr lang="en-US" dirty="0" smtClean="0"/>
              <a:t>text.</a:t>
            </a:r>
          </a:p>
          <a:p>
            <a:pPr marL="742939" lvl="1" indent="-285750">
              <a:buFont typeface="Arial" pitchFamily="34" charset="0"/>
              <a:buChar char="•"/>
            </a:pPr>
            <a:r>
              <a:rPr lang="en-US" dirty="0" smtClean="0"/>
              <a:t>Removing </a:t>
            </a:r>
            <a:r>
              <a:rPr lang="en-US" dirty="0"/>
              <a:t>stopwords and non-alphanumeric </a:t>
            </a:r>
            <a:r>
              <a:rPr lang="en-US" dirty="0" smtClean="0"/>
              <a:t>characters.</a:t>
            </a:r>
          </a:p>
          <a:p>
            <a:pPr marL="742939" lvl="1" indent="-285750">
              <a:buFont typeface="Arial" pitchFamily="34" charset="0"/>
              <a:buChar char="•"/>
            </a:pPr>
            <a:r>
              <a:rPr lang="en-US" dirty="0" smtClean="0"/>
              <a:t>Stemming </a:t>
            </a:r>
            <a:r>
              <a:rPr lang="en-US" dirty="0"/>
              <a:t>the remaining words</a:t>
            </a:r>
            <a:r>
              <a:rPr lang="en-US" dirty="0" smtClean="0"/>
              <a:t>.</a:t>
            </a:r>
            <a:endParaRPr lang="en-US" dirty="0"/>
          </a:p>
        </p:txBody>
      </p:sp>
    </p:spTree>
    <p:extLst>
      <p:ext uri="{BB962C8B-B14F-4D97-AF65-F5344CB8AC3E}">
        <p14:creationId xmlns:p14="http://schemas.microsoft.com/office/powerpoint/2010/main" val="3373845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17573786"/>
              </p:ext>
            </p:extLst>
          </p:nvPr>
        </p:nvGraphicFramePr>
        <p:xfrm>
          <a:off x="200025" y="652680"/>
          <a:ext cx="6172201" cy="4347946"/>
        </p:xfrm>
        <a:graphic>
          <a:graphicData uri="http://schemas.openxmlformats.org/drawingml/2006/table">
            <a:tbl>
              <a:tblPr firstRow="1" bandRow="1">
                <a:tableStyleId>{5940675A-B579-460E-94D1-54222C63F5DA}</a:tableStyleId>
              </a:tblPr>
              <a:tblGrid>
                <a:gridCol w="910217"/>
                <a:gridCol w="1728209"/>
                <a:gridCol w="3533775"/>
              </a:tblGrid>
              <a:tr h="359309">
                <a:tc>
                  <a:txBody>
                    <a:bodyPr/>
                    <a:lstStyle/>
                    <a:p>
                      <a:pPr algn="ctr">
                        <a:lnSpc>
                          <a:spcPct val="100000"/>
                        </a:lnSpc>
                      </a:pPr>
                      <a:r>
                        <a:rPr lang="en-US" sz="1000" b="1" dirty="0"/>
                        <a:t>Model </a:t>
                      </a:r>
                      <a:r>
                        <a:rPr lang="en-US" sz="1000" b="1" dirty="0" smtClean="0"/>
                        <a:t>Number</a:t>
                      </a:r>
                      <a:endParaRPr lang="en-US" sz="1000" b="1" dirty="0"/>
                    </a:p>
                  </a:txBody>
                  <a:tcPr marL="68580" marR="68580" marT="34290" marB="34290" anchor="ctr"/>
                </a:tc>
                <a:tc>
                  <a:txBody>
                    <a:bodyPr/>
                    <a:lstStyle/>
                    <a:p>
                      <a:pPr algn="ctr">
                        <a:lnSpc>
                          <a:spcPct val="100000"/>
                        </a:lnSpc>
                      </a:pPr>
                      <a:r>
                        <a:rPr lang="en-US" sz="1000" b="1" dirty="0" smtClean="0"/>
                        <a:t>Model Build</a:t>
                      </a:r>
                      <a:endParaRPr lang="en-US" sz="1000" b="1" dirty="0"/>
                    </a:p>
                  </a:txBody>
                  <a:tcPr marL="68580" marR="68580" marT="34290" marB="34290" anchor="ctr"/>
                </a:tc>
                <a:tc>
                  <a:txBody>
                    <a:bodyPr/>
                    <a:lstStyle/>
                    <a:p>
                      <a:pPr algn="ctr">
                        <a:lnSpc>
                          <a:spcPct val="100000"/>
                        </a:lnSpc>
                      </a:pPr>
                      <a:r>
                        <a:rPr lang="en-US" sz="1000" b="1" dirty="0" smtClean="0"/>
                        <a:t>Accuracy Metrics</a:t>
                      </a:r>
                      <a:endParaRPr lang="en-US" sz="1000" b="1" dirty="0"/>
                    </a:p>
                  </a:txBody>
                  <a:tcPr marL="68580" marR="68580" marT="34290" marB="34290" anchor="ctr"/>
                </a:tc>
              </a:tr>
              <a:tr h="422164">
                <a:tc>
                  <a:txBody>
                    <a:bodyPr/>
                    <a:lstStyle/>
                    <a:p>
                      <a:pPr algn="ctr">
                        <a:lnSpc>
                          <a:spcPct val="100000"/>
                        </a:lnSpc>
                      </a:pPr>
                      <a:r>
                        <a:rPr lang="en-US" sz="1000" b="1" dirty="0" smtClean="0"/>
                        <a:t>Model 1</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Decision Tree Regression</a:t>
                      </a:r>
                      <a:endParaRPr lang="en-US" sz="1000" b="1" dirty="0"/>
                    </a:p>
                  </a:txBody>
                  <a:tcPr marL="68580" marR="68580" marT="34290" marB="34290" anchor="ctr"/>
                </a:tc>
                <a:tc>
                  <a:txBody>
                    <a:bodyPr/>
                    <a:lstStyle/>
                    <a:p>
                      <a:pPr algn="l"/>
                      <a:r>
                        <a:rPr lang="en-US" sz="1000" b="0" i="0" kern="1200" dirty="0" smtClean="0">
                          <a:solidFill>
                            <a:schemeClr val="tx1"/>
                          </a:solidFill>
                          <a:effectLst/>
                          <a:latin typeface="+mn-lt"/>
                          <a:ea typeface="+mn-ea"/>
                          <a:cs typeface="+mn-cs"/>
                        </a:rPr>
                        <a:t>MSE: 0.07 ;</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MAE: 0.20 </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R-squared: -0.68 ;RMSE: 0.26 </a:t>
                      </a:r>
                      <a:endParaRPr lang="en-US" sz="1000" b="0" dirty="0"/>
                    </a:p>
                  </a:txBody>
                  <a:tcPr marL="68580" marR="68580" marT="34290" marB="34290" anchor="ctr"/>
                </a:tc>
              </a:tr>
              <a:tr h="422164">
                <a:tc>
                  <a:txBody>
                    <a:bodyPr/>
                    <a:lstStyle/>
                    <a:p>
                      <a:pPr algn="ctr">
                        <a:lnSpc>
                          <a:spcPct val="100000"/>
                        </a:lnSpc>
                      </a:pPr>
                      <a:r>
                        <a:rPr lang="en-US" sz="1000" b="1" dirty="0" smtClean="0"/>
                        <a:t>Model</a:t>
                      </a:r>
                      <a:r>
                        <a:rPr lang="en-US" sz="1000" b="1" baseline="0" dirty="0" smtClean="0"/>
                        <a:t> 2</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K Nearest Neighbors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0.05 ; MAE: 0.16</a:t>
                      </a:r>
                      <a:r>
                        <a:rPr lang="en-US" sz="1000" b="0" i="0" kern="1200" baseline="0" dirty="0" smtClean="0">
                          <a:solidFill>
                            <a:schemeClr val="tx1"/>
                          </a:solidFill>
                          <a:effectLst/>
                          <a:latin typeface="+mn-lt"/>
                          <a:ea typeface="+mn-ea"/>
                          <a:cs typeface="+mn-cs"/>
                        </a:rPr>
                        <a:t> ; </a:t>
                      </a:r>
                      <a:r>
                        <a:rPr lang="en-US" sz="1000" b="0" i="0" kern="1200" dirty="0" smtClean="0">
                          <a:solidFill>
                            <a:schemeClr val="tx1"/>
                          </a:solidFill>
                          <a:effectLst/>
                          <a:latin typeface="+mn-lt"/>
                          <a:ea typeface="+mn-ea"/>
                          <a:cs typeface="+mn-cs"/>
                        </a:rPr>
                        <a:t>R-squared: -0.15 ; RMSE: 0.21</a:t>
                      </a:r>
                      <a:endParaRPr lang="en-US" sz="1000" b="1" dirty="0"/>
                    </a:p>
                  </a:txBody>
                  <a:tcPr marL="68580" marR="68580" marT="34290" marB="34290" anchor="ctr"/>
                </a:tc>
              </a:tr>
              <a:tr h="422164">
                <a:tc>
                  <a:txBody>
                    <a:bodyPr/>
                    <a:lstStyle/>
                    <a:p>
                      <a:pPr algn="ctr">
                        <a:lnSpc>
                          <a:spcPct val="100000"/>
                        </a:lnSpc>
                      </a:pPr>
                      <a:r>
                        <a:rPr lang="en-US" sz="1000" b="1" dirty="0" smtClean="0"/>
                        <a:t>Model 3</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Random Forest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0.04 ; MAE: 0.16 ; R-squared: -0.07</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 RMSE: 0.21</a:t>
                      </a:r>
                      <a:endParaRPr lang="en-US" sz="1000" b="1" dirty="0"/>
                    </a:p>
                  </a:txBody>
                  <a:tcPr marL="68580" marR="68580" marT="34290" marB="34290" anchor="ctr"/>
                </a:tc>
              </a:tr>
              <a:tr h="339806">
                <a:tc>
                  <a:txBody>
                    <a:bodyPr/>
                    <a:lstStyle/>
                    <a:p>
                      <a:pPr algn="ctr">
                        <a:lnSpc>
                          <a:spcPct val="100000"/>
                        </a:lnSpc>
                      </a:pPr>
                      <a:r>
                        <a:rPr lang="en-US" sz="1000" b="1" dirty="0" smtClean="0"/>
                        <a:t>Model 4</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Linear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0.04 ; MAE: 0.16 ;</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R-squared: -0.07 R;</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MSE: 0.21</a:t>
                      </a:r>
                      <a:endParaRPr lang="en-US" sz="1000" b="1" dirty="0"/>
                    </a:p>
                  </a:txBody>
                  <a:tcPr marL="68580" marR="68580" marT="34290" marB="34290" anchor="ctr"/>
                </a:tc>
              </a:tr>
              <a:tr h="422164">
                <a:tc>
                  <a:txBody>
                    <a:bodyPr/>
                    <a:lstStyle/>
                    <a:p>
                      <a:pPr algn="ctr">
                        <a:lnSpc>
                          <a:spcPct val="100000"/>
                        </a:lnSpc>
                      </a:pPr>
                      <a:r>
                        <a:rPr lang="en-US" sz="1000" b="1" dirty="0" smtClean="0"/>
                        <a:t>Model 5</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Support Vector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0.04 ; MAE: 0.16 ; R-squared: -0.11</a:t>
                      </a:r>
                      <a:r>
                        <a:rPr lang="en-US" sz="1000" b="0" i="0" kern="1200" baseline="0" dirty="0" smtClean="0">
                          <a:solidFill>
                            <a:schemeClr val="tx1"/>
                          </a:solidFill>
                          <a:effectLst/>
                          <a:latin typeface="+mn-lt"/>
                          <a:ea typeface="+mn-ea"/>
                          <a:cs typeface="+mn-cs"/>
                        </a:rPr>
                        <a:t> ; </a:t>
                      </a:r>
                      <a:r>
                        <a:rPr lang="en-US" sz="1000" b="0" i="0" kern="1200" dirty="0" smtClean="0">
                          <a:solidFill>
                            <a:schemeClr val="tx1"/>
                          </a:solidFill>
                          <a:effectLst/>
                          <a:latin typeface="+mn-lt"/>
                          <a:ea typeface="+mn-ea"/>
                          <a:cs typeface="+mn-cs"/>
                        </a:rPr>
                        <a:t>RMSE: 0.21 </a:t>
                      </a:r>
                      <a:endParaRPr lang="en-US" sz="1000" b="1" dirty="0"/>
                    </a:p>
                  </a:txBody>
                  <a:tcPr marL="68580" marR="68580" marT="34290" marB="34290" anchor="ctr"/>
                </a:tc>
              </a:tr>
              <a:tr h="422164">
                <a:tc>
                  <a:txBody>
                    <a:bodyPr/>
                    <a:lstStyle/>
                    <a:p>
                      <a:pPr algn="ctr">
                        <a:lnSpc>
                          <a:spcPct val="100000"/>
                        </a:lnSpc>
                      </a:pPr>
                      <a:r>
                        <a:rPr lang="en-US" sz="1000" b="1" dirty="0" smtClean="0"/>
                        <a:t>Model 6</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Neural Network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0.04 ; MAE: 0.16 ; R-squared: -0.07 ; RMSE: 0.21</a:t>
                      </a:r>
                      <a:endParaRPr lang="en-US" sz="1000" b="1" dirty="0"/>
                    </a:p>
                  </a:txBody>
                  <a:tcPr marL="68580" marR="68580" marT="34290" marB="34290" anchor="ctr"/>
                </a:tc>
              </a:tr>
              <a:tr h="422164">
                <a:tc>
                  <a:txBody>
                    <a:bodyPr/>
                    <a:lstStyle/>
                    <a:p>
                      <a:pPr algn="ctr">
                        <a:lnSpc>
                          <a:spcPct val="100000"/>
                        </a:lnSpc>
                      </a:pPr>
                      <a:r>
                        <a:rPr lang="en-US" sz="1000" b="1" dirty="0" smtClean="0"/>
                        <a:t>Model 7</a:t>
                      </a:r>
                      <a:endParaRPr lang="en-US" sz="1000" b="1" dirty="0"/>
                    </a:p>
                  </a:txBody>
                  <a:tcPr marL="68580" marR="68580" marT="34290" marB="34290" anchor="ctr"/>
                </a:tc>
                <a:tc>
                  <a:txBody>
                    <a:bodyPr/>
                    <a:lstStyle/>
                    <a:p>
                      <a:pPr algn="ctr">
                        <a:lnSpc>
                          <a:spcPct val="100000"/>
                        </a:lnSpc>
                      </a:pPr>
                      <a:r>
                        <a:rPr lang="en-US" sz="1000" b="0" dirty="0" smtClean="0"/>
                        <a:t>Gradient</a:t>
                      </a:r>
                      <a:r>
                        <a:rPr lang="en-US" sz="1000" b="0" baseline="0" dirty="0" smtClean="0"/>
                        <a:t> Boosting Regression</a:t>
                      </a:r>
                      <a:endParaRPr lang="en-US" sz="1000" b="0" dirty="0"/>
                    </a:p>
                  </a:txBody>
                  <a:tcPr marL="68580" marR="68580" marT="34290" marB="34290" anchor="ctr"/>
                </a:tc>
                <a:tc>
                  <a:txBody>
                    <a:bodyPr/>
                    <a:lstStyle/>
                    <a:p>
                      <a:r>
                        <a:rPr lang="pt-BR" sz="1000" b="0" i="0" kern="1200" dirty="0" smtClean="0">
                          <a:solidFill>
                            <a:schemeClr val="tx1"/>
                          </a:solidFill>
                          <a:effectLst/>
                          <a:latin typeface="+mn-lt"/>
                          <a:ea typeface="+mn-ea"/>
                          <a:cs typeface="+mn-cs"/>
                        </a:rPr>
                        <a:t>MSE: 0.03 ; MAE: 0.12 ; R²: 0.32 ; RMSE: 0.16</a:t>
                      </a:r>
                    </a:p>
                  </a:txBody>
                  <a:tcPr marL="68580" marR="68580" marT="34290" marB="34290" anchor="ctr"/>
                </a:tc>
              </a:tr>
              <a:tr h="422164">
                <a:tc>
                  <a:txBody>
                    <a:bodyPr/>
                    <a:lstStyle/>
                    <a:p>
                      <a:pPr algn="ctr">
                        <a:lnSpc>
                          <a:spcPct val="100000"/>
                        </a:lnSpc>
                      </a:pPr>
                      <a:r>
                        <a:rPr lang="en-US" sz="1000" b="1" dirty="0" smtClean="0"/>
                        <a:t>Model</a:t>
                      </a:r>
                      <a:r>
                        <a:rPr lang="en-US" sz="1000" b="1" baseline="0" dirty="0" smtClean="0"/>
                        <a:t> 8</a:t>
                      </a:r>
                      <a:endParaRPr lang="en-US" sz="1000" b="1" dirty="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AdaBoost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0.04 ; MAE: 0.15 ; R²: 0.04 ; RMSE: 0.19</a:t>
                      </a:r>
                    </a:p>
                  </a:txBody>
                  <a:tcPr marL="68580" marR="68580" marT="34290" marB="34290" anchor="ctr"/>
                </a:tc>
              </a:tr>
              <a:tr h="3398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Model</a:t>
                      </a:r>
                      <a:r>
                        <a:rPr lang="en-US" sz="1000" b="1" baseline="0" dirty="0" smtClean="0"/>
                        <a:t> </a:t>
                      </a:r>
                      <a:r>
                        <a:rPr lang="en-US" sz="1000" b="1" baseline="0" dirty="0"/>
                        <a:t>9</a:t>
                      </a:r>
                      <a:endParaRPr lang="en-US" sz="1000" b="1"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Ridge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0.02 ; MAE: 0.11 ; R²: 0.41 ; RMSE: 0.15</a:t>
                      </a:r>
                    </a:p>
                  </a:txBody>
                  <a:tcPr marL="68580" marR="68580" marT="34290" marB="34290" anchor="ctr"/>
                </a:tc>
              </a:tr>
              <a:tr h="3398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Model</a:t>
                      </a:r>
                      <a:r>
                        <a:rPr lang="en-US" sz="1000" b="1" baseline="0" dirty="0" smtClean="0"/>
                        <a:t>  10 </a:t>
                      </a:r>
                      <a:endParaRPr lang="en-US" sz="1000" b="1"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Lasso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0.04 ; MAE: 0.15 ; R²: -0.00 ; RMSE: 0.20</a:t>
                      </a:r>
                    </a:p>
                  </a:txBody>
                  <a:tcPr marL="68580" marR="68580" marT="34290" marB="34290" anchor="ctr"/>
                </a:tc>
              </a:tr>
            </a:tbl>
          </a:graphicData>
        </a:graphic>
      </p:graphicFrame>
      <p:sp>
        <p:nvSpPr>
          <p:cNvPr id="2" name="TextBox 1"/>
          <p:cNvSpPr txBox="1"/>
          <p:nvPr/>
        </p:nvSpPr>
        <p:spPr>
          <a:xfrm>
            <a:off x="6553200" y="819150"/>
            <a:ext cx="2409825" cy="3762569"/>
          </a:xfrm>
          <a:prstGeom prst="rect">
            <a:avLst/>
          </a:prstGeom>
          <a:noFill/>
        </p:spPr>
        <p:txBody>
          <a:bodyPr wrap="square" lIns="68580" tIns="34290" rIns="68580" bIns="34290" rtlCol="0">
            <a:spAutoFit/>
          </a:bodyPr>
          <a:lstStyle/>
          <a:p>
            <a:pPr marL="214313" indent="-214313">
              <a:buFont typeface="Arial" pitchFamily="34" charset="0"/>
              <a:buChar char="•"/>
            </a:pPr>
            <a:r>
              <a:rPr lang="en-US" sz="1500" dirty="0"/>
              <a:t>Now using regression instead of classification models we have a different variety of result and accuracy metrics in the form of MAE (Mean Absolute Error), MSE (Mean Square Error), RMSE (Root Mean Square Error), R^2 score.</a:t>
            </a:r>
          </a:p>
          <a:p>
            <a:pPr marL="214313" indent="-214313">
              <a:buFont typeface="Arial" pitchFamily="34" charset="0"/>
              <a:buChar char="•"/>
            </a:pPr>
            <a:r>
              <a:rPr lang="en-US" sz="1500" dirty="0"/>
              <a:t>Out of these 20 models we will select the best performing models and then validate the results with the validation set of data.</a:t>
            </a:r>
          </a:p>
        </p:txBody>
      </p:sp>
    </p:spTree>
    <p:extLst>
      <p:ext uri="{BB962C8B-B14F-4D97-AF65-F5344CB8AC3E}">
        <p14:creationId xmlns:p14="http://schemas.microsoft.com/office/powerpoint/2010/main" val="164571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49585883"/>
              </p:ext>
            </p:extLst>
          </p:nvPr>
        </p:nvGraphicFramePr>
        <p:xfrm>
          <a:off x="142876" y="514351"/>
          <a:ext cx="6324600" cy="4506069"/>
        </p:xfrm>
        <a:graphic>
          <a:graphicData uri="http://schemas.openxmlformats.org/drawingml/2006/table">
            <a:tbl>
              <a:tblPr firstRow="1" bandRow="1">
                <a:tableStyleId>{5940675A-B579-460E-94D1-54222C63F5DA}</a:tableStyleId>
              </a:tblPr>
              <a:tblGrid>
                <a:gridCol w="831859"/>
                <a:gridCol w="2070735"/>
                <a:gridCol w="3422006"/>
              </a:tblGrid>
              <a:tr h="363110">
                <a:tc>
                  <a:txBody>
                    <a:bodyPr/>
                    <a:lstStyle/>
                    <a:p>
                      <a:pPr algn="ctr">
                        <a:lnSpc>
                          <a:spcPct val="100000"/>
                        </a:lnSpc>
                      </a:pPr>
                      <a:r>
                        <a:rPr lang="en-US" sz="1000" b="1" dirty="0"/>
                        <a:t>Model </a:t>
                      </a:r>
                      <a:r>
                        <a:rPr lang="en-US" sz="1000" b="1" dirty="0" smtClean="0"/>
                        <a:t>Number</a:t>
                      </a:r>
                      <a:endParaRPr lang="en-US" sz="1000" b="1" dirty="0"/>
                    </a:p>
                  </a:txBody>
                  <a:tcPr marL="68580" marR="68580" marT="34290" marB="34290" anchor="ctr"/>
                </a:tc>
                <a:tc>
                  <a:txBody>
                    <a:bodyPr/>
                    <a:lstStyle/>
                    <a:p>
                      <a:pPr algn="ctr">
                        <a:lnSpc>
                          <a:spcPct val="100000"/>
                        </a:lnSpc>
                      </a:pPr>
                      <a:r>
                        <a:rPr lang="en-US" sz="1000" b="1" dirty="0" smtClean="0"/>
                        <a:t>Model Build</a:t>
                      </a:r>
                      <a:endParaRPr lang="en-US" sz="1000" b="1" dirty="0"/>
                    </a:p>
                  </a:txBody>
                  <a:tcPr marL="68580" marR="68580" marT="34290" marB="34290" anchor="ctr"/>
                </a:tc>
                <a:tc>
                  <a:txBody>
                    <a:bodyPr/>
                    <a:lstStyle/>
                    <a:p>
                      <a:pPr algn="ctr">
                        <a:lnSpc>
                          <a:spcPct val="100000"/>
                        </a:lnSpc>
                      </a:pPr>
                      <a:r>
                        <a:rPr lang="en-US" sz="1000" b="1" dirty="0" smtClean="0"/>
                        <a:t>Accuracy Metrics</a:t>
                      </a:r>
                      <a:endParaRPr lang="en-US" sz="1000" b="1" dirty="0"/>
                    </a:p>
                  </a:txBody>
                  <a:tcPr marL="68580" marR="68580" marT="34290" marB="34290" anchor="ctr"/>
                </a:tc>
              </a:tr>
              <a:tr h="3275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Model</a:t>
                      </a:r>
                      <a:r>
                        <a:rPr lang="en-US" sz="1000" b="0" baseline="0" dirty="0" smtClean="0"/>
                        <a:t>  11</a:t>
                      </a:r>
                      <a:endParaRPr lang="en-US" sz="1000" b="0"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Elastic Net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0.04 ; MAE: 0.15</a:t>
                      </a:r>
                      <a:r>
                        <a:rPr lang="pt-BR" sz="1000" b="0" i="0" kern="1200" baseline="0" dirty="0" smtClean="0">
                          <a:solidFill>
                            <a:schemeClr val="tx1"/>
                          </a:solidFill>
                          <a:effectLst/>
                          <a:latin typeface="+mn-lt"/>
                          <a:ea typeface="+mn-ea"/>
                          <a:cs typeface="+mn-cs"/>
                        </a:rPr>
                        <a:t> ; </a:t>
                      </a:r>
                      <a:r>
                        <a:rPr lang="pt-BR" sz="1000" b="0" i="0" kern="1200" dirty="0" smtClean="0">
                          <a:solidFill>
                            <a:schemeClr val="tx1"/>
                          </a:solidFill>
                          <a:effectLst/>
                          <a:latin typeface="+mn-lt"/>
                          <a:ea typeface="+mn-ea"/>
                          <a:cs typeface="+mn-cs"/>
                        </a:rPr>
                        <a:t>R²: -0.00 ; RMSE: 0.20</a:t>
                      </a:r>
                    </a:p>
                  </a:txBody>
                  <a:tcPr marL="68580" marR="68580" marT="34290" marB="34290" anchor="ctr"/>
                </a:tc>
              </a:tr>
              <a:tr h="3275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Model</a:t>
                      </a:r>
                      <a:r>
                        <a:rPr lang="en-US" sz="1000" b="0" baseline="0" dirty="0" smtClean="0"/>
                        <a:t>  12</a:t>
                      </a:r>
                      <a:endParaRPr lang="en-US" sz="1000" b="0"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Bayesian Ridge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0.02 ; MAE: 0.11 ; R²: 0.40</a:t>
                      </a:r>
                      <a:r>
                        <a:rPr lang="pt-BR" sz="1000" b="0" i="0" kern="1200" baseline="0" dirty="0" smtClean="0">
                          <a:solidFill>
                            <a:schemeClr val="tx1"/>
                          </a:solidFill>
                          <a:effectLst/>
                          <a:latin typeface="+mn-lt"/>
                          <a:ea typeface="+mn-ea"/>
                          <a:cs typeface="+mn-cs"/>
                        </a:rPr>
                        <a:t> ; </a:t>
                      </a:r>
                      <a:r>
                        <a:rPr lang="pt-BR" sz="1000" b="0" i="0" kern="1200" dirty="0" smtClean="0">
                          <a:solidFill>
                            <a:schemeClr val="tx1"/>
                          </a:solidFill>
                          <a:effectLst/>
                          <a:latin typeface="+mn-lt"/>
                          <a:ea typeface="+mn-ea"/>
                          <a:cs typeface="+mn-cs"/>
                        </a:rPr>
                        <a:t>RMSE: 0.15</a:t>
                      </a:r>
                    </a:p>
                  </a:txBody>
                  <a:tcPr marL="68580" marR="68580" marT="34290" marB="34290" anchor="ctr"/>
                </a:tc>
              </a:tr>
              <a:tr h="3275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Model</a:t>
                      </a:r>
                      <a:r>
                        <a:rPr lang="en-US" sz="1000" b="0" baseline="0" dirty="0" smtClean="0"/>
                        <a:t>  13</a:t>
                      </a:r>
                      <a:endParaRPr lang="en-US" sz="1000" b="0"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Huber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0.03 ; MAE: 0.12</a:t>
                      </a:r>
                      <a:r>
                        <a:rPr lang="pt-BR" sz="1000" b="0" i="0" kern="1200" baseline="0" dirty="0" smtClean="0">
                          <a:solidFill>
                            <a:schemeClr val="tx1"/>
                          </a:solidFill>
                          <a:effectLst/>
                          <a:latin typeface="+mn-lt"/>
                          <a:ea typeface="+mn-ea"/>
                          <a:cs typeface="+mn-cs"/>
                        </a:rPr>
                        <a:t> ; </a:t>
                      </a:r>
                      <a:r>
                        <a:rPr lang="pt-BR" sz="1000" b="0" i="0" kern="1200" dirty="0" smtClean="0">
                          <a:solidFill>
                            <a:schemeClr val="tx1"/>
                          </a:solidFill>
                          <a:effectLst/>
                          <a:latin typeface="+mn-lt"/>
                          <a:ea typeface="+mn-ea"/>
                          <a:cs typeface="+mn-cs"/>
                        </a:rPr>
                        <a:t>R²: 0.28 ; RMSE: 0.17</a:t>
                      </a:r>
                    </a:p>
                  </a:txBody>
                  <a:tcPr marL="68580" marR="68580" marT="34290" marB="34290" anchor="ctr"/>
                </a:tc>
              </a:tr>
              <a:tr h="327591">
                <a:tc>
                  <a:txBody>
                    <a:bodyPr/>
                    <a:lstStyle/>
                    <a:p>
                      <a:pPr algn="ctr">
                        <a:lnSpc>
                          <a:spcPct val="100000"/>
                        </a:lnSpc>
                      </a:pPr>
                      <a:r>
                        <a:rPr lang="en-US" sz="1000" b="0" dirty="0" smtClean="0"/>
                        <a:t>Model 14</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Neural Network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0.03 ; MAE: 0.12 ;R²: 0.32 ; RMSE: 0.16</a:t>
                      </a:r>
                    </a:p>
                  </a:txBody>
                  <a:tcPr marL="68580" marR="68580" marT="34290" marB="34290" anchor="ctr"/>
                </a:tc>
              </a:tr>
              <a:tr h="531985">
                <a:tc>
                  <a:txBody>
                    <a:bodyPr/>
                    <a:lstStyle/>
                    <a:p>
                      <a:pPr algn="ctr">
                        <a:lnSpc>
                          <a:spcPct val="100000"/>
                        </a:lnSpc>
                      </a:pPr>
                      <a:r>
                        <a:rPr lang="en-US" sz="1000" b="0" dirty="0" smtClean="0"/>
                        <a:t>Model</a:t>
                      </a:r>
                      <a:r>
                        <a:rPr lang="en-US" sz="1000" b="0" baseline="0" dirty="0" smtClean="0"/>
                        <a:t> 15</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Kernel Ridge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0.02 ; MAE: 0.11 ; R²: 0.41 ; RMSE: 0.15</a:t>
                      </a:r>
                    </a:p>
                  </a:txBody>
                  <a:tcPr marL="68580" marR="68580" marT="34290" marB="34290" anchor="ctr"/>
                </a:tc>
              </a:tr>
              <a:tr h="531985">
                <a:tc>
                  <a:txBody>
                    <a:bodyPr/>
                    <a:lstStyle/>
                    <a:p>
                      <a:pPr algn="ctr">
                        <a:lnSpc>
                          <a:spcPct val="100000"/>
                        </a:lnSpc>
                      </a:pPr>
                      <a:r>
                        <a:rPr lang="en-US" sz="1000" b="0" dirty="0" smtClean="0"/>
                        <a:t>Model 16</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Support Vector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0.03 ; MAE: 0.12 ; R²: 0.34 ; RMSE: 0.16</a:t>
                      </a:r>
                    </a:p>
                  </a:txBody>
                  <a:tcPr marL="68580" marR="68580" marT="34290" marB="34290" anchor="ctr"/>
                </a:tc>
              </a:tr>
              <a:tr h="531985">
                <a:tc>
                  <a:txBody>
                    <a:bodyPr/>
                    <a:lstStyle/>
                    <a:p>
                      <a:pPr algn="ctr">
                        <a:lnSpc>
                          <a:spcPct val="100000"/>
                        </a:lnSpc>
                      </a:pPr>
                      <a:r>
                        <a:rPr lang="en-US" sz="1000" b="0" dirty="0" smtClean="0"/>
                        <a:t>Model 17</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Gaussian Process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0.02 ; MAE: 0.11 ; R²: 0.39 ; RMSE: 0.15</a:t>
                      </a:r>
                    </a:p>
                  </a:txBody>
                  <a:tcPr marL="68580" marR="68580" marT="34290" marB="34290" anchor="ctr"/>
                </a:tc>
              </a:tr>
              <a:tr h="408790">
                <a:tc>
                  <a:txBody>
                    <a:bodyPr/>
                    <a:lstStyle/>
                    <a:p>
                      <a:pPr algn="ctr">
                        <a:lnSpc>
                          <a:spcPct val="100000"/>
                        </a:lnSpc>
                      </a:pPr>
                      <a:r>
                        <a:rPr lang="en-US" sz="1000" b="0" dirty="0" smtClean="0"/>
                        <a:t>Model</a:t>
                      </a:r>
                      <a:r>
                        <a:rPr lang="en-US" sz="1000" b="0" baseline="0" dirty="0" smtClean="0"/>
                        <a:t> 18</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Dummy Regressor</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0.04 ; MAE: 0.15 ; R²: -0.00 ; RMSE: 0.20</a:t>
                      </a:r>
                    </a:p>
                  </a:txBody>
                  <a:tcPr marL="68580" marR="68580" marT="34290" marB="34290" anchor="ctr"/>
                </a:tc>
              </a:tr>
              <a:tr h="408790">
                <a:tc>
                  <a:txBody>
                    <a:bodyPr/>
                    <a:lstStyle/>
                    <a:p>
                      <a:pPr algn="ctr">
                        <a:lnSpc>
                          <a:spcPct val="100000"/>
                        </a:lnSpc>
                      </a:pPr>
                      <a:r>
                        <a:rPr lang="en-US" sz="1000" b="0" dirty="0" smtClean="0"/>
                        <a:t>Model</a:t>
                      </a:r>
                      <a:r>
                        <a:rPr lang="en-US" sz="1000" b="0" baseline="0" dirty="0" smtClean="0"/>
                        <a:t> 19</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RANSAC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0.92 ; MAE: 0.76 ; R²: -22.29 ; RMSE: 0.96</a:t>
                      </a:r>
                    </a:p>
                  </a:txBody>
                  <a:tcPr marL="68580" marR="68580" marT="34290" marB="34290" anchor="ctr"/>
                </a:tc>
              </a:tr>
              <a:tr h="408790">
                <a:tc>
                  <a:txBody>
                    <a:bodyPr/>
                    <a:lstStyle/>
                    <a:p>
                      <a:pPr algn="ctr">
                        <a:lnSpc>
                          <a:spcPct val="100000"/>
                        </a:lnSpc>
                      </a:pPr>
                      <a:r>
                        <a:rPr lang="en-US" sz="1000" b="0" dirty="0" smtClean="0"/>
                        <a:t>Model 20</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Passive Aggressive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0.04 ; MAE: 0.16 ; R²: -0.05 ; RMSE: 0.20</a:t>
                      </a:r>
                    </a:p>
                  </a:txBody>
                  <a:tcPr marL="68580" marR="68580" marT="34290" marB="34290" anchor="ctr"/>
                </a:tc>
              </a:tr>
            </a:tbl>
          </a:graphicData>
        </a:graphic>
      </p:graphicFrame>
      <p:sp>
        <p:nvSpPr>
          <p:cNvPr id="2" name="TextBox 1"/>
          <p:cNvSpPr txBox="1"/>
          <p:nvPr/>
        </p:nvSpPr>
        <p:spPr>
          <a:xfrm>
            <a:off x="6629400" y="590550"/>
            <a:ext cx="2286000" cy="4362733"/>
          </a:xfrm>
          <a:prstGeom prst="rect">
            <a:avLst/>
          </a:prstGeom>
          <a:noFill/>
        </p:spPr>
        <p:txBody>
          <a:bodyPr wrap="square" lIns="68580" tIns="34290" rIns="68580" bIns="34290" rtlCol="0">
            <a:spAutoFit/>
          </a:bodyPr>
          <a:lstStyle/>
          <a:p>
            <a:pPr marL="214313" indent="-214313">
              <a:buFont typeface="Arial" pitchFamily="34" charset="0"/>
              <a:buChar char="•"/>
            </a:pPr>
            <a:r>
              <a:rPr lang="en-US" sz="900" dirty="0"/>
              <a:t>We observe here that a lot of out models are overfitted (10). We observe this because the produce the same reading when newer data is input into the model for prediction.</a:t>
            </a:r>
            <a:endParaRPr lang="en-US" sz="900" dirty="0"/>
          </a:p>
          <a:p>
            <a:pPr marL="214313" indent="-214313">
              <a:buFont typeface="Arial" pitchFamily="34" charset="0"/>
              <a:buChar char="•"/>
            </a:pPr>
            <a:r>
              <a:rPr lang="en-US" sz="900" dirty="0"/>
              <a:t>We selected the top 3 models outta these which arent overfitted these are </a:t>
            </a:r>
            <a:endParaRPr lang="en-US" sz="900" dirty="0"/>
          </a:p>
          <a:p>
            <a:pPr lvl="1"/>
            <a:r>
              <a:rPr lang="en-US" sz="900" b="1" dirty="0"/>
              <a:t>1) Random </a:t>
            </a:r>
            <a:r>
              <a:rPr lang="en-US" sz="900" b="1" dirty="0"/>
              <a:t>Forest Regression</a:t>
            </a:r>
            <a:r>
              <a:rPr lang="en-US" sz="900" b="1" dirty="0"/>
              <a:t>:</a:t>
            </a:r>
          </a:p>
          <a:p>
            <a:pPr lvl="1"/>
            <a:r>
              <a:rPr lang="en-US" sz="900" b="1" dirty="0"/>
              <a:t>    Accuracy</a:t>
            </a:r>
            <a:r>
              <a:rPr lang="en-US" sz="900" b="1" dirty="0"/>
              <a:t>: </a:t>
            </a:r>
            <a:r>
              <a:rPr lang="en-US" sz="900" dirty="0"/>
              <a:t>65.01%</a:t>
            </a:r>
          </a:p>
          <a:p>
            <a:pPr lvl="1"/>
            <a:r>
              <a:rPr lang="en-US" sz="900" b="1" dirty="0"/>
              <a:t>    Precision:</a:t>
            </a:r>
          </a:p>
          <a:p>
            <a:pPr lvl="1"/>
            <a:r>
              <a:rPr lang="en-US" sz="900" dirty="0"/>
              <a:t> </a:t>
            </a:r>
            <a:r>
              <a:rPr lang="en-US" sz="900" dirty="0"/>
              <a:t>      -Class </a:t>
            </a:r>
            <a:r>
              <a:rPr lang="en-US" sz="900" dirty="0"/>
              <a:t>0: 100.0%</a:t>
            </a:r>
          </a:p>
          <a:p>
            <a:pPr lvl="1"/>
            <a:r>
              <a:rPr lang="en-US" sz="900" dirty="0"/>
              <a:t>       -Class </a:t>
            </a:r>
            <a:r>
              <a:rPr lang="en-US" sz="900" dirty="0"/>
              <a:t>1: 100.0%</a:t>
            </a:r>
          </a:p>
          <a:p>
            <a:pPr lvl="1"/>
            <a:r>
              <a:rPr lang="en-US" sz="900" b="1" dirty="0"/>
              <a:t> </a:t>
            </a:r>
            <a:r>
              <a:rPr lang="en-US" sz="900" b="1" dirty="0"/>
              <a:t>    Recall:</a:t>
            </a:r>
          </a:p>
          <a:p>
            <a:pPr lvl="1"/>
            <a:r>
              <a:rPr lang="en-US" sz="900" dirty="0"/>
              <a:t> </a:t>
            </a:r>
            <a:r>
              <a:rPr lang="en-US" sz="900" dirty="0"/>
              <a:t>       -Class </a:t>
            </a:r>
            <a:r>
              <a:rPr lang="en-US" sz="900" dirty="0"/>
              <a:t>0: 65.01</a:t>
            </a:r>
            <a:r>
              <a:rPr lang="en-US" sz="900" dirty="0"/>
              <a:t>%</a:t>
            </a:r>
          </a:p>
          <a:p>
            <a:pPr lvl="1"/>
            <a:r>
              <a:rPr lang="en-US" sz="900" dirty="0"/>
              <a:t> </a:t>
            </a:r>
            <a:r>
              <a:rPr lang="en-US" sz="900" dirty="0"/>
              <a:t>       -Class </a:t>
            </a:r>
            <a:r>
              <a:rPr lang="en-US" sz="900" dirty="0"/>
              <a:t>1: 65.01</a:t>
            </a:r>
            <a:r>
              <a:rPr lang="en-US" sz="900" dirty="0"/>
              <a:t>%</a:t>
            </a:r>
            <a:endParaRPr lang="en-US" sz="900" dirty="0"/>
          </a:p>
          <a:p>
            <a:pPr lvl="1"/>
            <a:r>
              <a:rPr lang="en-US" sz="900" b="1" dirty="0"/>
              <a:t>2)  Decision </a:t>
            </a:r>
            <a:r>
              <a:rPr lang="en-US" sz="900" b="1" dirty="0"/>
              <a:t>Tree Regression</a:t>
            </a:r>
            <a:r>
              <a:rPr lang="en-US" sz="900" b="1" dirty="0"/>
              <a:t>:</a:t>
            </a:r>
            <a:endParaRPr lang="en-US" sz="900" b="1" dirty="0"/>
          </a:p>
          <a:p>
            <a:pPr lvl="1"/>
            <a:r>
              <a:rPr lang="en-US" sz="900" b="1" dirty="0"/>
              <a:t>      Accuracy</a:t>
            </a:r>
            <a:r>
              <a:rPr lang="en-US" sz="900" b="1" dirty="0"/>
              <a:t>: </a:t>
            </a:r>
            <a:r>
              <a:rPr lang="en-US" sz="900" dirty="0"/>
              <a:t>59.61%</a:t>
            </a:r>
          </a:p>
          <a:p>
            <a:pPr lvl="1"/>
            <a:r>
              <a:rPr lang="en-US" sz="900" dirty="0"/>
              <a:t> </a:t>
            </a:r>
            <a:r>
              <a:rPr lang="en-US" sz="900" dirty="0"/>
              <a:t>     Precision:</a:t>
            </a:r>
          </a:p>
          <a:p>
            <a:pPr lvl="1"/>
            <a:r>
              <a:rPr lang="en-US" sz="900" dirty="0"/>
              <a:t> </a:t>
            </a:r>
            <a:r>
              <a:rPr lang="en-US" sz="900" dirty="0"/>
              <a:t>        -Class </a:t>
            </a:r>
            <a:r>
              <a:rPr lang="en-US" sz="900" dirty="0"/>
              <a:t>0: 100.0%</a:t>
            </a:r>
          </a:p>
          <a:p>
            <a:pPr lvl="1"/>
            <a:r>
              <a:rPr lang="en-US" sz="900" dirty="0"/>
              <a:t>         -Class </a:t>
            </a:r>
            <a:r>
              <a:rPr lang="en-US" sz="900" dirty="0"/>
              <a:t>1: </a:t>
            </a:r>
            <a:r>
              <a:rPr lang="en-US" sz="900" dirty="0"/>
              <a:t>100.0%</a:t>
            </a:r>
          </a:p>
          <a:p>
            <a:pPr lvl="1"/>
            <a:r>
              <a:rPr lang="en-US" sz="900" dirty="0"/>
              <a:t>       Recall:</a:t>
            </a:r>
          </a:p>
          <a:p>
            <a:pPr lvl="1"/>
            <a:r>
              <a:rPr lang="en-US" sz="900" dirty="0"/>
              <a:t> </a:t>
            </a:r>
            <a:r>
              <a:rPr lang="en-US" sz="900" dirty="0"/>
              <a:t>        -Class </a:t>
            </a:r>
            <a:r>
              <a:rPr lang="en-US" sz="900" dirty="0"/>
              <a:t>0: 59.61</a:t>
            </a:r>
            <a:r>
              <a:rPr lang="en-US" sz="900" dirty="0"/>
              <a:t>%</a:t>
            </a:r>
          </a:p>
          <a:p>
            <a:pPr lvl="1"/>
            <a:r>
              <a:rPr lang="en-US" sz="900" dirty="0"/>
              <a:t> </a:t>
            </a:r>
            <a:r>
              <a:rPr lang="en-US" sz="900" dirty="0"/>
              <a:t>        -Class </a:t>
            </a:r>
            <a:r>
              <a:rPr lang="en-US" sz="900" dirty="0"/>
              <a:t>1: 59.61</a:t>
            </a:r>
            <a:r>
              <a:rPr lang="en-US" sz="900" dirty="0"/>
              <a:t>%</a:t>
            </a:r>
          </a:p>
          <a:p>
            <a:pPr lvl="1"/>
            <a:r>
              <a:rPr lang="en-US" sz="900" b="1" dirty="0"/>
              <a:t>3) </a:t>
            </a:r>
            <a:r>
              <a:rPr lang="en-US" sz="900" b="1" dirty="0"/>
              <a:t>Ridge Regression</a:t>
            </a:r>
          </a:p>
          <a:p>
            <a:pPr lvl="1"/>
            <a:r>
              <a:rPr lang="en-US" sz="900" dirty="0"/>
              <a:t>    Accuracy</a:t>
            </a:r>
            <a:r>
              <a:rPr lang="en-US" sz="900" dirty="0"/>
              <a:t>: 60.91%</a:t>
            </a:r>
          </a:p>
          <a:p>
            <a:pPr lvl="1"/>
            <a:r>
              <a:rPr lang="en-US" sz="900" dirty="0"/>
              <a:t>    Precision</a:t>
            </a:r>
            <a:r>
              <a:rPr lang="en-US" sz="900" dirty="0"/>
              <a:t>:</a:t>
            </a:r>
          </a:p>
          <a:p>
            <a:pPr lvl="1"/>
            <a:r>
              <a:rPr lang="en-US" sz="900" dirty="0"/>
              <a:t>  </a:t>
            </a:r>
            <a:r>
              <a:rPr lang="en-US" sz="900" dirty="0"/>
              <a:t>     - </a:t>
            </a:r>
            <a:r>
              <a:rPr lang="en-US" sz="900" dirty="0"/>
              <a:t>Class 0: 100.00%</a:t>
            </a:r>
          </a:p>
          <a:p>
            <a:pPr lvl="1"/>
            <a:r>
              <a:rPr lang="en-US" sz="900" dirty="0"/>
              <a:t>  </a:t>
            </a:r>
            <a:r>
              <a:rPr lang="en-US" sz="900" dirty="0"/>
              <a:t>     - </a:t>
            </a:r>
            <a:r>
              <a:rPr lang="en-US" sz="900" dirty="0"/>
              <a:t>Class 1: 0.00%</a:t>
            </a:r>
          </a:p>
          <a:p>
            <a:pPr lvl="1"/>
            <a:r>
              <a:rPr lang="en-US" sz="900" dirty="0"/>
              <a:t>     Recall</a:t>
            </a:r>
            <a:r>
              <a:rPr lang="en-US" sz="900" dirty="0"/>
              <a:t>:</a:t>
            </a:r>
          </a:p>
          <a:p>
            <a:pPr lvl="1"/>
            <a:r>
              <a:rPr lang="en-US" sz="900" dirty="0"/>
              <a:t>  </a:t>
            </a:r>
            <a:r>
              <a:rPr lang="en-US" sz="900" dirty="0"/>
              <a:t>     - </a:t>
            </a:r>
            <a:r>
              <a:rPr lang="en-US" sz="900" dirty="0"/>
              <a:t>Class 0: 0.00%</a:t>
            </a:r>
          </a:p>
          <a:p>
            <a:pPr lvl="1"/>
            <a:r>
              <a:rPr lang="en-US" sz="900" dirty="0"/>
              <a:t>  </a:t>
            </a:r>
            <a:r>
              <a:rPr lang="en-US" sz="900" dirty="0"/>
              <a:t>     - </a:t>
            </a:r>
            <a:r>
              <a:rPr lang="en-US" sz="900" dirty="0"/>
              <a:t>Class 1: 60.91%</a:t>
            </a:r>
            <a:endParaRPr lang="en-US" sz="900" dirty="0"/>
          </a:p>
        </p:txBody>
      </p:sp>
    </p:spTree>
    <p:extLst>
      <p:ext uri="{BB962C8B-B14F-4D97-AF65-F5344CB8AC3E}">
        <p14:creationId xmlns:p14="http://schemas.microsoft.com/office/powerpoint/2010/main" val="389828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2950"/>
            <a:ext cx="8562975" cy="4533900"/>
          </a:xfrm>
        </p:spPr>
        <p:txBody>
          <a:bodyPr>
            <a:normAutofit/>
          </a:bodyPr>
          <a:lstStyle/>
          <a:p>
            <a:r>
              <a:rPr lang="en-US" sz="1600" dirty="0" smtClean="0"/>
              <a:t>We will now create a stacking model based on Support Vector Regression meta model. </a:t>
            </a:r>
          </a:p>
          <a:p>
            <a:r>
              <a:rPr lang="en-US" sz="1600" dirty="0" smtClean="0"/>
              <a:t>The meta model will give us predictions based on the outputs of the other models and will give us higher probability of success.</a:t>
            </a:r>
          </a:p>
          <a:p>
            <a:r>
              <a:rPr lang="en-US" sz="1600" dirty="0"/>
              <a:t>In SVR stacking, several diverse base models are trained independently to generate predictions. These predictions, along with the original features, serve as input to train an SVR meta-model. The SVR meta-model learns to combine the predictions from the base models to produce the final output. This technique harnesses the strengths of different models and enhances predictive performance</a:t>
            </a:r>
            <a:r>
              <a:rPr lang="en-US" sz="1600" dirty="0" smtClean="0"/>
              <a:t>.</a:t>
            </a:r>
          </a:p>
          <a:p>
            <a:r>
              <a:rPr lang="en-US" sz="1600" dirty="0"/>
              <a:t> Output of the stacking data -:</a:t>
            </a:r>
          </a:p>
          <a:p>
            <a:pPr lvl="1"/>
            <a:r>
              <a:rPr lang="en-US" sz="1600" dirty="0"/>
              <a:t>Accuracy: 63.13% </a:t>
            </a:r>
          </a:p>
          <a:p>
            <a:pPr lvl="1"/>
            <a:r>
              <a:rPr lang="en-US" sz="1600" dirty="0"/>
              <a:t>Precision:</a:t>
            </a:r>
          </a:p>
          <a:p>
            <a:pPr lvl="2"/>
            <a:r>
              <a:rPr lang="en-US" sz="1600" dirty="0"/>
              <a:t>Class 0: 100.00%</a:t>
            </a:r>
          </a:p>
          <a:p>
            <a:pPr lvl="2"/>
            <a:r>
              <a:rPr lang="en-US" sz="1600" dirty="0"/>
              <a:t>Class 1: 0.00% </a:t>
            </a:r>
          </a:p>
          <a:p>
            <a:pPr lvl="1"/>
            <a:r>
              <a:rPr lang="en-US" sz="1600" dirty="0"/>
              <a:t>Recall:</a:t>
            </a:r>
          </a:p>
          <a:p>
            <a:pPr lvl="2"/>
            <a:r>
              <a:rPr lang="en-US" sz="1600" dirty="0"/>
              <a:t>Class 0: 0.00%</a:t>
            </a:r>
          </a:p>
          <a:p>
            <a:pPr lvl="2"/>
            <a:r>
              <a:rPr lang="en-US" sz="1600" dirty="0"/>
              <a:t>Class 1: 63.13%</a:t>
            </a:r>
          </a:p>
          <a:p>
            <a:r>
              <a:rPr lang="en-US" sz="1600" dirty="0" smtClean="0"/>
              <a:t>Our model predicts at a pretty healthy accuracy rate of 63% without </a:t>
            </a:r>
            <a:r>
              <a:rPr lang="en-US" sz="1600" dirty="0" err="1" smtClean="0"/>
              <a:t>overfitting</a:t>
            </a:r>
            <a:r>
              <a:rPr lang="en-US" sz="1600" dirty="0" smtClean="0"/>
              <a:t> the data.</a:t>
            </a:r>
          </a:p>
          <a:p>
            <a:pPr lvl="2"/>
            <a:endParaRPr lang="en-US" sz="1600" dirty="0" smtClean="0"/>
          </a:p>
        </p:txBody>
      </p:sp>
    </p:spTree>
    <p:extLst>
      <p:ext uri="{BB962C8B-B14F-4D97-AF65-F5344CB8AC3E}">
        <p14:creationId xmlns:p14="http://schemas.microsoft.com/office/powerpoint/2010/main" val="4086403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E2C2E-72F5-43A6-1B68-FA142154C496}"/>
              </a:ext>
            </a:extLst>
          </p:cNvPr>
          <p:cNvSpPr>
            <a:spLocks noGrp="1"/>
          </p:cNvSpPr>
          <p:nvPr>
            <p:ph type="title"/>
          </p:nvPr>
        </p:nvSpPr>
        <p:spPr>
          <a:xfrm>
            <a:off x="371475" y="102394"/>
            <a:ext cx="7886700" cy="994172"/>
          </a:xfrm>
        </p:spPr>
        <p:txBody>
          <a:bodyPr>
            <a:normAutofit/>
          </a:bodyPr>
          <a:lstStyle/>
          <a:p>
            <a:r>
              <a:rPr lang="en-US" sz="2600" dirty="0"/>
              <a:t>Architecture of </a:t>
            </a:r>
            <a:r>
              <a:rPr lang="en-US" sz="2600" dirty="0"/>
              <a:t>Final Model</a:t>
            </a:r>
            <a:endParaRPr lang="en-US" sz="2600" dirty="0"/>
          </a:p>
        </p:txBody>
      </p:sp>
      <p:sp>
        <p:nvSpPr>
          <p:cNvPr id="7" name="Oval 6"/>
          <p:cNvSpPr/>
          <p:nvPr/>
        </p:nvSpPr>
        <p:spPr>
          <a:xfrm>
            <a:off x="371475" y="1428750"/>
            <a:ext cx="1504950" cy="1000125"/>
          </a:xfrm>
          <a:prstGeom prst="ellipse">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smtClean="0"/>
              <a:t>Textual Data</a:t>
            </a:r>
            <a:endParaRPr lang="en-US" dirty="0"/>
          </a:p>
        </p:txBody>
      </p:sp>
      <p:sp>
        <p:nvSpPr>
          <p:cNvPr id="26" name="Oval 25"/>
          <p:cNvSpPr/>
          <p:nvPr/>
        </p:nvSpPr>
        <p:spPr>
          <a:xfrm>
            <a:off x="6581775" y="1428750"/>
            <a:ext cx="1504950" cy="1000125"/>
          </a:xfrm>
          <a:prstGeom prst="ellipse">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smtClean="0"/>
              <a:t>Stress Output</a:t>
            </a:r>
            <a:endParaRPr lang="en-US" dirty="0"/>
          </a:p>
        </p:txBody>
      </p:sp>
      <p:cxnSp>
        <p:nvCxnSpPr>
          <p:cNvPr id="29" name="Straight Arrow Connector 28"/>
          <p:cNvCxnSpPr>
            <a:stCxn id="39" idx="3"/>
          </p:cNvCxnSpPr>
          <p:nvPr/>
        </p:nvCxnSpPr>
        <p:spPr>
          <a:xfrm flipV="1">
            <a:off x="3057525" y="2428875"/>
            <a:ext cx="171450" cy="109256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7" idx="3"/>
            <a:endCxn id="39" idx="1"/>
          </p:cNvCxnSpPr>
          <p:nvPr/>
        </p:nvCxnSpPr>
        <p:spPr>
          <a:xfrm>
            <a:off x="591870" y="2282410"/>
            <a:ext cx="614503" cy="1239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a:off x="3981450" y="1928813"/>
            <a:ext cx="60007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6048375" y="1933575"/>
            <a:ext cx="60007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Rounded Rectangle 38"/>
          <p:cNvSpPr/>
          <p:nvPr/>
        </p:nvSpPr>
        <p:spPr>
          <a:xfrm>
            <a:off x="1206373" y="2960465"/>
            <a:ext cx="1851152" cy="1121954"/>
          </a:xfrm>
          <a:prstGeom prst="round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Preprocess via </a:t>
            </a:r>
            <a:r>
              <a:rPr lang="en-US" dirty="0" err="1"/>
              <a:t>tfidf</a:t>
            </a:r>
            <a:r>
              <a:rPr lang="en-US" dirty="0"/>
              <a:t> </a:t>
            </a:r>
            <a:r>
              <a:rPr lang="en-US" dirty="0" err="1"/>
              <a:t>vectorizer</a:t>
            </a:r>
            <a:r>
              <a:rPr lang="en-US" dirty="0"/>
              <a:t> with a 1000 features</a:t>
            </a:r>
          </a:p>
        </p:txBody>
      </p:sp>
      <p:sp>
        <p:nvSpPr>
          <p:cNvPr id="46" name="Rounded Rectangle 45"/>
          <p:cNvSpPr/>
          <p:nvPr/>
        </p:nvSpPr>
        <p:spPr>
          <a:xfrm>
            <a:off x="2533650" y="1381125"/>
            <a:ext cx="1447800" cy="1047750"/>
          </a:xfrm>
          <a:prstGeom prst="round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Input data into 3 starting models</a:t>
            </a:r>
          </a:p>
        </p:txBody>
      </p:sp>
      <p:sp>
        <p:nvSpPr>
          <p:cNvPr id="47" name="Rounded Rectangle 46"/>
          <p:cNvSpPr/>
          <p:nvPr/>
        </p:nvSpPr>
        <p:spPr>
          <a:xfrm>
            <a:off x="4581525" y="1428750"/>
            <a:ext cx="1447800" cy="1047750"/>
          </a:xfrm>
          <a:prstGeom prst="round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Input their outputs into the SVR meta model</a:t>
            </a:r>
          </a:p>
        </p:txBody>
      </p:sp>
    </p:spTree>
    <p:extLst>
      <p:ext uri="{BB962C8B-B14F-4D97-AF65-F5344CB8AC3E}">
        <p14:creationId xmlns:p14="http://schemas.microsoft.com/office/powerpoint/2010/main" val="256431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843" y="514985"/>
            <a:ext cx="2523490" cy="392430"/>
          </a:xfrm>
          <a:prstGeom prst="rect">
            <a:avLst/>
          </a:prstGeom>
        </p:spPr>
        <p:txBody>
          <a:bodyPr vert="horz" wrap="square" lIns="0" tIns="13335" rIns="0" bIns="0" rtlCol="0">
            <a:spAutoFit/>
          </a:bodyPr>
          <a:lstStyle/>
          <a:p>
            <a:pPr marL="12700">
              <a:spcBef>
                <a:spcPts val="105"/>
              </a:spcBef>
            </a:pPr>
            <a:r>
              <a:rPr sz="2400" spc="-15" dirty="0">
                <a:solidFill>
                  <a:srgbClr val="001F5F"/>
                </a:solidFill>
                <a:latin typeface="Arial MT"/>
                <a:cs typeface="Arial MT"/>
              </a:rPr>
              <a:t>Result</a:t>
            </a:r>
            <a:r>
              <a:rPr sz="2400" spc="55" dirty="0">
                <a:solidFill>
                  <a:srgbClr val="001F5F"/>
                </a:solidFill>
                <a:latin typeface="Arial MT"/>
                <a:cs typeface="Arial MT"/>
              </a:rPr>
              <a:t> </a:t>
            </a:r>
            <a:r>
              <a:rPr sz="2400" dirty="0">
                <a:solidFill>
                  <a:srgbClr val="001F5F"/>
                </a:solidFill>
                <a:latin typeface="Arial MT"/>
                <a:cs typeface="Arial MT"/>
              </a:rPr>
              <a:t>/</a:t>
            </a:r>
            <a:r>
              <a:rPr sz="2400" spc="-90" dirty="0">
                <a:solidFill>
                  <a:srgbClr val="001F5F"/>
                </a:solidFill>
                <a:latin typeface="Arial MT"/>
                <a:cs typeface="Arial MT"/>
              </a:rPr>
              <a:t> </a:t>
            </a:r>
            <a:r>
              <a:rPr sz="2400" spc="-10" dirty="0">
                <a:solidFill>
                  <a:srgbClr val="001F5F"/>
                </a:solidFill>
                <a:latin typeface="Arial MT"/>
                <a:cs typeface="Arial MT"/>
              </a:rPr>
              <a:t>Outcomes</a:t>
            </a:r>
            <a:endParaRPr sz="2400" dirty="0">
              <a:latin typeface="Arial MT"/>
              <a:cs typeface="Arial MT"/>
            </a:endParaRPr>
          </a:p>
        </p:txBody>
      </p:sp>
      <p:sp>
        <p:nvSpPr>
          <p:cNvPr id="5" name="Rectangle 4"/>
          <p:cNvSpPr/>
          <p:nvPr/>
        </p:nvSpPr>
        <p:spPr>
          <a:xfrm>
            <a:off x="413302" y="1200150"/>
            <a:ext cx="8077200" cy="2554545"/>
          </a:xfrm>
          <a:prstGeom prst="rect">
            <a:avLst/>
          </a:prstGeom>
        </p:spPr>
        <p:txBody>
          <a:bodyPr wrap="square">
            <a:spAutoFit/>
          </a:bodyPr>
          <a:lstStyle/>
          <a:p>
            <a:pPr marL="285750" indent="-285750">
              <a:buFont typeface="Arial" pitchFamily="34" charset="0"/>
              <a:buChar char="•"/>
            </a:pPr>
            <a:r>
              <a:rPr lang="en-US" sz="1600" b="1" dirty="0">
                <a:latin typeface="Times New Roman" pitchFamily="18" charset="0"/>
                <a:cs typeface="Times New Roman" pitchFamily="18" charset="0"/>
              </a:rPr>
              <a:t>Easy to Use:</a:t>
            </a:r>
            <a:r>
              <a:rPr lang="en-US" sz="1600" dirty="0">
                <a:latin typeface="Times New Roman" pitchFamily="18" charset="0"/>
                <a:cs typeface="Times New Roman" pitchFamily="18" charset="0"/>
              </a:rPr>
              <a:t> The stress detector is designed to be straightforward and intuitive, making it accessible to users with varying levels of technical </a:t>
            </a:r>
            <a:r>
              <a:rPr lang="en-US" sz="1600" dirty="0" smtClean="0">
                <a:latin typeface="Times New Roman" pitchFamily="18" charset="0"/>
                <a:cs typeface="Times New Roman" pitchFamily="18" charset="0"/>
              </a:rPr>
              <a:t>expertise.</a:t>
            </a:r>
          </a:p>
          <a:p>
            <a:pPr marL="285750" indent="-285750">
              <a:buFont typeface="Arial" pitchFamily="34" charset="0"/>
              <a:buChar char="•"/>
            </a:pPr>
            <a:r>
              <a:rPr lang="en-US" sz="1600" b="1" dirty="0" smtClean="0">
                <a:latin typeface="Times New Roman" pitchFamily="18" charset="0"/>
                <a:cs typeface="Times New Roman" pitchFamily="18" charset="0"/>
              </a:rPr>
              <a:t>Works </a:t>
            </a:r>
            <a:r>
              <a:rPr lang="en-US" sz="1600" b="1" dirty="0">
                <a:latin typeface="Times New Roman" pitchFamily="18" charset="0"/>
                <a:cs typeface="Times New Roman" pitchFamily="18" charset="0"/>
              </a:rPr>
              <a:t>on Any Device:</a:t>
            </a:r>
            <a:r>
              <a:rPr lang="en-US" sz="1600" dirty="0">
                <a:latin typeface="Times New Roman" pitchFamily="18" charset="0"/>
                <a:cs typeface="Times New Roman" pitchFamily="18" charset="0"/>
              </a:rPr>
              <a:t> Users can access the stress detector from smartphones, tablets, or computers without any issues, ensuring convenience and </a:t>
            </a:r>
            <a:r>
              <a:rPr lang="en-US" sz="1600" dirty="0" smtClean="0">
                <a:latin typeface="Times New Roman" pitchFamily="18" charset="0"/>
                <a:cs typeface="Times New Roman" pitchFamily="18" charset="0"/>
              </a:rPr>
              <a:t>flexibility.</a:t>
            </a:r>
          </a:p>
          <a:p>
            <a:pPr marL="285750" indent="-285750">
              <a:buFont typeface="Arial" pitchFamily="34" charset="0"/>
              <a:buChar char="•"/>
            </a:pPr>
            <a:r>
              <a:rPr lang="en-US" sz="1600" b="1" dirty="0" smtClean="0">
                <a:latin typeface="Times New Roman" pitchFamily="18" charset="0"/>
                <a:cs typeface="Times New Roman" pitchFamily="18" charset="0"/>
              </a:rPr>
              <a:t>Immediate </a:t>
            </a:r>
            <a:r>
              <a:rPr lang="en-US" sz="1600" b="1" dirty="0">
                <a:latin typeface="Times New Roman" pitchFamily="18" charset="0"/>
                <a:cs typeface="Times New Roman" pitchFamily="18" charset="0"/>
              </a:rPr>
              <a:t>Feedback:</a:t>
            </a:r>
            <a:r>
              <a:rPr lang="en-US" sz="1600" dirty="0">
                <a:latin typeface="Times New Roman" pitchFamily="18" charset="0"/>
                <a:cs typeface="Times New Roman" pitchFamily="18" charset="0"/>
              </a:rPr>
              <a:t> Users receive instant feedback on their stress levels while typing, helping them identify potential sources of stress in their </a:t>
            </a:r>
            <a:r>
              <a:rPr lang="en-US" sz="1600" dirty="0" smtClean="0">
                <a:latin typeface="Times New Roman" pitchFamily="18" charset="0"/>
                <a:cs typeface="Times New Roman" pitchFamily="18" charset="0"/>
              </a:rPr>
              <a:t>communication.</a:t>
            </a:r>
          </a:p>
          <a:p>
            <a:pPr marL="285750" indent="-285750">
              <a:buFont typeface="Arial" pitchFamily="34" charset="0"/>
              <a:buChar char="•"/>
            </a:pPr>
            <a:r>
              <a:rPr lang="en-US" sz="1600" b="1" dirty="0" smtClean="0">
                <a:latin typeface="Times New Roman" pitchFamily="18" charset="0"/>
                <a:cs typeface="Times New Roman" pitchFamily="18" charset="0"/>
              </a:rPr>
              <a:t>Data </a:t>
            </a:r>
            <a:r>
              <a:rPr lang="en-US" sz="1600" b="1" dirty="0">
                <a:latin typeface="Times New Roman" pitchFamily="18" charset="0"/>
                <a:cs typeface="Times New Roman" pitchFamily="18" charset="0"/>
              </a:rPr>
              <a:t>Security:</a:t>
            </a:r>
            <a:r>
              <a:rPr lang="en-US" sz="1600" dirty="0">
                <a:latin typeface="Times New Roman" pitchFamily="18" charset="0"/>
                <a:cs typeface="Times New Roman" pitchFamily="18" charset="0"/>
              </a:rPr>
              <a:t> The stress detector automatically saves user input to prevent data loss, providing peace of mind and ensuring continuity of the stress </a:t>
            </a:r>
            <a:r>
              <a:rPr lang="en-US" sz="1600" dirty="0" smtClean="0">
                <a:latin typeface="Times New Roman" pitchFamily="18" charset="0"/>
                <a:cs typeface="Times New Roman" pitchFamily="18" charset="0"/>
              </a:rPr>
              <a:t>analysis.</a:t>
            </a:r>
          </a:p>
          <a:p>
            <a:pPr marL="285750" indent="-285750">
              <a:buFont typeface="Arial" pitchFamily="34" charset="0"/>
              <a:buChar char="•"/>
            </a:pPr>
            <a:r>
              <a:rPr lang="en-US" sz="1600" b="1" dirty="0" smtClean="0">
                <a:latin typeface="Times New Roman" pitchFamily="18" charset="0"/>
                <a:cs typeface="Times New Roman" pitchFamily="18" charset="0"/>
              </a:rPr>
              <a:t>Empowerment</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By offering practical tips and recommendations for stress management, the stress detector helps users take proactive steps towards improving their mental well-being.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3" y="514985"/>
            <a:ext cx="1520825" cy="392430"/>
          </a:xfrm>
          <a:prstGeom prst="rect">
            <a:avLst/>
          </a:prstGeom>
        </p:spPr>
        <p:txBody>
          <a:bodyPr vert="horz" wrap="square" lIns="0" tIns="13335" rIns="0" bIns="0" rtlCol="0">
            <a:spAutoFit/>
          </a:bodyPr>
          <a:lstStyle/>
          <a:p>
            <a:pPr marL="12700">
              <a:spcBef>
                <a:spcPts val="105"/>
              </a:spcBef>
            </a:pPr>
            <a:r>
              <a:rPr sz="2400" spc="-15" dirty="0">
                <a:solidFill>
                  <a:srgbClr val="001F5F"/>
                </a:solidFill>
              </a:rPr>
              <a:t>Conclusion</a:t>
            </a:r>
            <a:endParaRPr sz="2400" dirty="0"/>
          </a:p>
        </p:txBody>
      </p:sp>
      <p:sp>
        <p:nvSpPr>
          <p:cNvPr id="4" name="Rectangle 3"/>
          <p:cNvSpPr/>
          <p:nvPr/>
        </p:nvSpPr>
        <p:spPr>
          <a:xfrm>
            <a:off x="457200" y="971550"/>
            <a:ext cx="8077200" cy="3539430"/>
          </a:xfrm>
          <a:prstGeom prst="rect">
            <a:avLst/>
          </a:prstGeom>
        </p:spPr>
        <p:txBody>
          <a:bodyPr wrap="square">
            <a:spAutoFit/>
          </a:bodyPr>
          <a:lstStyle/>
          <a:p>
            <a:pPr marL="285750" indent="-285750">
              <a:buFont typeface="Arial" pitchFamily="34" charset="0"/>
              <a:buChar char="•"/>
            </a:pPr>
            <a:r>
              <a:rPr lang="en-US" sz="1600" dirty="0">
                <a:latin typeface="Times New Roman" pitchFamily="18" charset="0"/>
                <a:cs typeface="Times New Roman" pitchFamily="18" charset="0"/>
              </a:rPr>
              <a:t>In conclusion, the implementation of a user-friendly interface, responsive design, and real-time analysis in the text-based stress detector significantly enhances its usability and effectiveness. By prioritizing simplicity and accessibility, users of all backgrounds can navigate the stress detection process with ease. The compatibility across various devices ensures that individuals can access the tool whenever and wherever they need it, promoting convenience and flexibility. </a:t>
            </a:r>
            <a:endParaRPr lang="en-US" sz="1600" dirty="0" smtClean="0">
              <a:latin typeface="Times New Roman" pitchFamily="18" charset="0"/>
              <a:cs typeface="Times New Roman" pitchFamily="18" charset="0"/>
            </a:endParaRPr>
          </a:p>
          <a:p>
            <a:pPr marL="285750" indent="-285750">
              <a:buFont typeface="Arial" pitchFamily="34" charset="0"/>
              <a:buChar char="•"/>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provision of immediate feedback and personalized insights empowers users to gain a better understanding of their stress levels and triggers, enabling them to take proactive steps towards stress management. Moreover, the customizable settings and automatic data saving features add an extra layer of convenience and security, ensuring a seamless and uninterrupted stress analysis </a:t>
            </a:r>
            <a:r>
              <a:rPr lang="en-US" sz="1600" dirty="0" smtClean="0">
                <a:latin typeface="Times New Roman" pitchFamily="18" charset="0"/>
                <a:cs typeface="Times New Roman" pitchFamily="18" charset="0"/>
              </a:rPr>
              <a:t>experience.</a:t>
            </a:r>
          </a:p>
          <a:p>
            <a:pPr marL="285750" indent="-285750">
              <a:buFont typeface="Arial" pitchFamily="34" charset="0"/>
              <a:buChar char="•"/>
            </a:pPr>
            <a:r>
              <a:rPr lang="en-US" sz="1600" dirty="0" smtClean="0">
                <a:latin typeface="Times New Roman" pitchFamily="18" charset="0"/>
                <a:cs typeface="Times New Roman" pitchFamily="18" charset="0"/>
              </a:rPr>
              <a:t>Ultimately</a:t>
            </a:r>
            <a:r>
              <a:rPr lang="en-US" sz="1600" dirty="0">
                <a:latin typeface="Times New Roman" pitchFamily="18" charset="0"/>
                <a:cs typeface="Times New Roman" pitchFamily="18" charset="0"/>
              </a:rPr>
              <a:t>, the text-based stress detector serves as a valuable resource for individuals seeking to improve their mental well-being by gaining insights into their stress levels and adopting healthier coping strategies.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85750"/>
            <a:ext cx="2549525" cy="392430"/>
          </a:xfrm>
          <a:prstGeom prst="rect">
            <a:avLst/>
          </a:prstGeom>
        </p:spPr>
        <p:txBody>
          <a:bodyPr vert="horz" wrap="square" lIns="0" tIns="13335" rIns="0" bIns="0" rtlCol="0">
            <a:spAutoFit/>
          </a:bodyPr>
          <a:lstStyle/>
          <a:p>
            <a:pPr marL="12700">
              <a:spcBef>
                <a:spcPts val="105"/>
              </a:spcBef>
            </a:pPr>
            <a:r>
              <a:rPr sz="2400" spc="30" dirty="0">
                <a:solidFill>
                  <a:srgbClr val="001F5F"/>
                </a:solidFill>
              </a:rPr>
              <a:t>F</a:t>
            </a:r>
            <a:r>
              <a:rPr sz="2400" spc="10" dirty="0">
                <a:solidFill>
                  <a:srgbClr val="001F5F"/>
                </a:solidFill>
              </a:rPr>
              <a:t>u</a:t>
            </a:r>
            <a:r>
              <a:rPr sz="2400" dirty="0">
                <a:solidFill>
                  <a:srgbClr val="001F5F"/>
                </a:solidFill>
              </a:rPr>
              <a:t>t</a:t>
            </a:r>
            <a:r>
              <a:rPr sz="2400" spc="15" dirty="0">
                <a:solidFill>
                  <a:srgbClr val="001F5F"/>
                </a:solidFill>
              </a:rPr>
              <a:t>u</a:t>
            </a:r>
            <a:r>
              <a:rPr sz="2400" spc="20" dirty="0">
                <a:solidFill>
                  <a:srgbClr val="001F5F"/>
                </a:solidFill>
              </a:rPr>
              <a:t>r</a:t>
            </a:r>
            <a:r>
              <a:rPr sz="2400" dirty="0">
                <a:solidFill>
                  <a:srgbClr val="001F5F"/>
                </a:solidFill>
              </a:rPr>
              <a:t>e</a:t>
            </a:r>
            <a:r>
              <a:rPr sz="2400" spc="-130" dirty="0">
                <a:solidFill>
                  <a:srgbClr val="001F5F"/>
                </a:solidFill>
              </a:rPr>
              <a:t> </a:t>
            </a:r>
            <a:r>
              <a:rPr sz="2400" spc="-30" dirty="0">
                <a:solidFill>
                  <a:srgbClr val="001F5F"/>
                </a:solidFill>
              </a:rPr>
              <a:t>P</a:t>
            </a:r>
            <a:r>
              <a:rPr sz="2400" spc="-65" dirty="0">
                <a:solidFill>
                  <a:srgbClr val="001F5F"/>
                </a:solidFill>
              </a:rPr>
              <a:t>e</a:t>
            </a:r>
            <a:r>
              <a:rPr sz="2400" spc="20" dirty="0">
                <a:solidFill>
                  <a:srgbClr val="001F5F"/>
                </a:solidFill>
              </a:rPr>
              <a:t>r</a:t>
            </a:r>
            <a:r>
              <a:rPr sz="2400" dirty="0">
                <a:solidFill>
                  <a:srgbClr val="001F5F"/>
                </a:solidFill>
              </a:rPr>
              <a:t>s</a:t>
            </a:r>
            <a:r>
              <a:rPr sz="2400" spc="-65" dirty="0">
                <a:solidFill>
                  <a:srgbClr val="001F5F"/>
                </a:solidFill>
              </a:rPr>
              <a:t>pe</a:t>
            </a:r>
            <a:r>
              <a:rPr sz="2400" dirty="0">
                <a:solidFill>
                  <a:srgbClr val="001F5F"/>
                </a:solidFill>
              </a:rPr>
              <a:t>cti</a:t>
            </a:r>
            <a:r>
              <a:rPr sz="2400" spc="-80" dirty="0">
                <a:solidFill>
                  <a:srgbClr val="001F5F"/>
                </a:solidFill>
              </a:rPr>
              <a:t>v</a:t>
            </a:r>
            <a:r>
              <a:rPr sz="2400" dirty="0">
                <a:solidFill>
                  <a:srgbClr val="001F5F"/>
                </a:solidFill>
              </a:rPr>
              <a:t>e</a:t>
            </a:r>
            <a:endParaRPr sz="2400" dirty="0"/>
          </a:p>
        </p:txBody>
      </p:sp>
      <p:sp>
        <p:nvSpPr>
          <p:cNvPr id="4" name="Rectangle 3"/>
          <p:cNvSpPr/>
          <p:nvPr/>
        </p:nvSpPr>
        <p:spPr>
          <a:xfrm>
            <a:off x="228600" y="699012"/>
            <a:ext cx="8382000" cy="3939540"/>
          </a:xfrm>
          <a:prstGeom prst="rect">
            <a:avLst/>
          </a:prstGeom>
        </p:spPr>
        <p:txBody>
          <a:bodyPr wrap="square">
            <a:spAutoFit/>
          </a:bodyPr>
          <a:lstStyle/>
          <a:p>
            <a:r>
              <a:rPr lang="en-US" sz="1250" dirty="0" smtClean="0"/>
              <a:t>Looking </a:t>
            </a:r>
            <a:r>
              <a:rPr lang="en-US" sz="1250" dirty="0"/>
              <a:t>ahead, there are several exciting avenues for the further development and impact of the text-based stress detector:</a:t>
            </a:r>
          </a:p>
          <a:p>
            <a:pPr marL="342900" indent="-342900">
              <a:buFont typeface="+mj-lt"/>
              <a:buAutoNum type="arabicPeriod"/>
            </a:pPr>
            <a:r>
              <a:rPr lang="en-US" sz="1250" b="1" dirty="0"/>
              <a:t>Enhanced Accuracy:</a:t>
            </a:r>
            <a:r>
              <a:rPr lang="en-US" sz="1250" dirty="0"/>
              <a:t> Continued refinement of the stress detection algorithms can improve the detector's accuracy in identifying stress indicators, ensuring more reliable results for </a:t>
            </a:r>
            <a:r>
              <a:rPr lang="en-US" sz="1250" dirty="0" smtClean="0"/>
              <a:t>users.</a:t>
            </a:r>
          </a:p>
          <a:p>
            <a:pPr marL="342900" indent="-342900">
              <a:buFont typeface="+mj-lt"/>
              <a:buAutoNum type="arabicPeriod"/>
            </a:pPr>
            <a:r>
              <a:rPr lang="en-US" sz="1250" b="1" dirty="0" smtClean="0"/>
              <a:t>Integration </a:t>
            </a:r>
            <a:r>
              <a:rPr lang="en-US" sz="1250" b="1" dirty="0"/>
              <a:t>with Emerging Technologies:</a:t>
            </a:r>
            <a:r>
              <a:rPr lang="en-US" sz="1250" dirty="0"/>
              <a:t> Exploring integration with emerging technologies such as virtual reality (VR) or augmented reality (AR) can provide innovative ways to visualize and interact with stress data, offering users immersive experiences for stress </a:t>
            </a:r>
            <a:r>
              <a:rPr lang="en-US" sz="1250" dirty="0" smtClean="0"/>
              <a:t>management.</a:t>
            </a:r>
          </a:p>
          <a:p>
            <a:pPr marL="342900" indent="-342900">
              <a:buFont typeface="+mj-lt"/>
              <a:buAutoNum type="arabicPeriod"/>
            </a:pPr>
            <a:r>
              <a:rPr lang="en-US" sz="1250" b="1" dirty="0" smtClean="0"/>
              <a:t>Personalization </a:t>
            </a:r>
            <a:r>
              <a:rPr lang="en-US" sz="1250" b="1" dirty="0"/>
              <a:t>and Adaptation:</a:t>
            </a:r>
            <a:r>
              <a:rPr lang="en-US" sz="1250" dirty="0"/>
              <a:t> Implementing adaptive features that learn from user interactions and preferences can enable the stress detector to provide increasingly personalized insights and recommendations tailored to each user's unique </a:t>
            </a:r>
            <a:r>
              <a:rPr lang="en-US" sz="1250" dirty="0" smtClean="0"/>
              <a:t>needs.</a:t>
            </a:r>
          </a:p>
          <a:p>
            <a:pPr marL="342900" indent="-342900">
              <a:buFont typeface="+mj-lt"/>
              <a:buAutoNum type="arabicPeriod"/>
            </a:pPr>
            <a:r>
              <a:rPr lang="en-US" sz="1250" b="1" dirty="0" smtClean="0"/>
              <a:t>Longitudinal </a:t>
            </a:r>
            <a:r>
              <a:rPr lang="en-US" sz="1250" b="1" dirty="0"/>
              <a:t>Tracking and Trends:</a:t>
            </a:r>
            <a:r>
              <a:rPr lang="en-US" sz="1250" dirty="0"/>
              <a:t> Introducing features for longitudinal tracking and analysis can enable users to monitor their stress levels and trends over time, empowering them to track progress and identify potential triggers or </a:t>
            </a:r>
            <a:r>
              <a:rPr lang="en-US" sz="1250" dirty="0" smtClean="0"/>
              <a:t>patterns.</a:t>
            </a:r>
          </a:p>
          <a:p>
            <a:pPr marL="342900" indent="-342900">
              <a:buFont typeface="+mj-lt"/>
              <a:buAutoNum type="arabicPeriod"/>
            </a:pPr>
            <a:r>
              <a:rPr lang="en-US" sz="1250" b="1" dirty="0" smtClean="0"/>
              <a:t>Collaboration </a:t>
            </a:r>
            <a:r>
              <a:rPr lang="en-US" sz="1250" b="1" dirty="0"/>
              <a:t>with Healthcare Providers:</a:t>
            </a:r>
            <a:r>
              <a:rPr lang="en-US" sz="1250" dirty="0"/>
              <a:t> Strengthening partnerships with healthcare providers and mental health professionals can facilitate seamless integration of the stress detector into clinical settings, enabling better collaboration in stress management and treatment </a:t>
            </a:r>
            <a:r>
              <a:rPr lang="en-US" sz="1250" dirty="0" smtClean="0"/>
              <a:t>planning.</a:t>
            </a:r>
          </a:p>
          <a:p>
            <a:pPr marL="342900" indent="-342900">
              <a:buFont typeface="+mj-lt"/>
              <a:buAutoNum type="arabicPeriod"/>
            </a:pPr>
            <a:r>
              <a:rPr lang="en-US" sz="1250" b="1" dirty="0" smtClean="0"/>
              <a:t>Expanded Support Resources:</a:t>
            </a:r>
            <a:r>
              <a:rPr lang="en-US" sz="1250" dirty="0" smtClean="0"/>
              <a:t> Curating a comprehensive library of stress management resources, including articles, exercises, and guided meditation sessions, can provide users with a wealth of support options to complement their stress detection experience.</a:t>
            </a:r>
          </a:p>
          <a:p>
            <a:pPr marL="342900" indent="-342900">
              <a:buFont typeface="+mj-lt"/>
              <a:buAutoNum type="arabicPeriod"/>
            </a:pPr>
            <a:r>
              <a:rPr lang="en-US" sz="1250" b="1" dirty="0" smtClean="0"/>
              <a:t>User </a:t>
            </a:r>
            <a:r>
              <a:rPr lang="en-US" sz="1250" b="1" dirty="0"/>
              <a:t>Engagement and Community Building:</a:t>
            </a:r>
            <a:r>
              <a:rPr lang="en-US" sz="1250" dirty="0"/>
              <a:t> Fostering a vibrant user community within the stress detector platform through forums, support groups, and peer-to-peer interactions can provide valuable social support and encouragement for users on their stress management journey.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8870" y="2214498"/>
            <a:ext cx="1821180" cy="786113"/>
          </a:xfrm>
          <a:prstGeom prst="rect">
            <a:avLst/>
          </a:prstGeom>
        </p:spPr>
        <p:txBody>
          <a:bodyPr vert="horz" wrap="square" lIns="0" tIns="16510" rIns="0" bIns="0" rtlCol="0">
            <a:spAutoFit/>
          </a:bodyPr>
          <a:lstStyle/>
          <a:p>
            <a:pPr marL="12700">
              <a:spcBef>
                <a:spcPts val="130"/>
              </a:spcBef>
            </a:pPr>
            <a:r>
              <a:rPr spc="-10" dirty="0"/>
              <a:t>Thank</a:t>
            </a:r>
            <a:r>
              <a:rPr spc="135" dirty="0"/>
              <a:t> </a:t>
            </a:r>
            <a:r>
              <a:rPr spc="-3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2" y="514985"/>
            <a:ext cx="2617470" cy="392430"/>
          </a:xfrm>
          <a:prstGeom prst="rect">
            <a:avLst/>
          </a:prstGeom>
        </p:spPr>
        <p:txBody>
          <a:bodyPr vert="horz" wrap="square" lIns="0" tIns="13335" rIns="0" bIns="0" rtlCol="0">
            <a:spAutoFit/>
          </a:bodyPr>
          <a:lstStyle/>
          <a:p>
            <a:pPr marL="12700">
              <a:spcBef>
                <a:spcPts val="105"/>
              </a:spcBef>
            </a:pPr>
            <a:r>
              <a:rPr sz="2400" spc="-30" dirty="0">
                <a:solidFill>
                  <a:srgbClr val="001F5F"/>
                </a:solidFill>
                <a:latin typeface="Times New Roman" pitchFamily="18" charset="0"/>
                <a:cs typeface="Times New Roman" pitchFamily="18" charset="0"/>
              </a:rPr>
              <a:t>Problem</a:t>
            </a:r>
            <a:r>
              <a:rPr sz="2400" spc="110" dirty="0">
                <a:solidFill>
                  <a:srgbClr val="001F5F"/>
                </a:solidFill>
                <a:latin typeface="Times New Roman" pitchFamily="18" charset="0"/>
                <a:cs typeface="Times New Roman" pitchFamily="18" charset="0"/>
              </a:rPr>
              <a:t> </a:t>
            </a:r>
            <a:r>
              <a:rPr sz="2400" spc="-20" dirty="0">
                <a:solidFill>
                  <a:srgbClr val="001F5F"/>
                </a:solidFill>
                <a:latin typeface="Times New Roman" pitchFamily="18" charset="0"/>
                <a:cs typeface="Times New Roman" pitchFamily="18" charset="0"/>
              </a:rPr>
              <a:t>Statement</a:t>
            </a:r>
            <a:endParaRPr sz="2400" dirty="0">
              <a:latin typeface="Times New Roman" pitchFamily="18" charset="0"/>
              <a:cs typeface="Times New Roman" pitchFamily="18" charset="0"/>
            </a:endParaRPr>
          </a:p>
        </p:txBody>
      </p:sp>
      <p:sp>
        <p:nvSpPr>
          <p:cNvPr id="3" name="TextBox 2"/>
          <p:cNvSpPr txBox="1"/>
          <p:nvPr/>
        </p:nvSpPr>
        <p:spPr>
          <a:xfrm>
            <a:off x="381000" y="971550"/>
            <a:ext cx="8153400" cy="3785652"/>
          </a:xfrm>
          <a:prstGeom prst="rect">
            <a:avLst/>
          </a:prstGeom>
          <a:noFill/>
        </p:spPr>
        <p:txBody>
          <a:bodyPr wrap="square" lIns="91438" tIns="45719" rIns="91438" bIns="45719" rtlCol="0">
            <a:spAutoFit/>
          </a:bodyPr>
          <a:lstStyle/>
          <a:p>
            <a:r>
              <a:rPr lang="en-US" sz="1500" dirty="0">
                <a:latin typeface="Times New Roman" pitchFamily="18" charset="0"/>
                <a:cs typeface="Times New Roman" pitchFamily="18" charset="0"/>
              </a:rPr>
              <a:t>The text-based stress detector aims to accurately assess the stress level present in input text by analyzing linguistic and contextual features associated with stress. This involves:</a:t>
            </a:r>
          </a:p>
          <a:p>
            <a:pPr marL="171446" indent="-171446">
              <a:buFont typeface="Arial" pitchFamily="34" charset="0"/>
              <a:buChar char="•"/>
            </a:pPr>
            <a:r>
              <a:rPr lang="en-US" sz="1500" b="1" dirty="0">
                <a:latin typeface="Times New Roman" pitchFamily="18" charset="0"/>
                <a:cs typeface="Times New Roman" pitchFamily="18" charset="0"/>
              </a:rPr>
              <a:t>Identifying patterns: </a:t>
            </a:r>
            <a:r>
              <a:rPr lang="en-US" sz="1500" dirty="0">
                <a:latin typeface="Times New Roman" pitchFamily="18" charset="0"/>
                <a:cs typeface="Times New Roman" pitchFamily="18" charset="0"/>
              </a:rPr>
              <a:t>The detector should recognize linguistic patterns commonly found in stressful communication, such as heightened emotional language, negative sentiment, or expressions of anxiety.</a:t>
            </a:r>
          </a:p>
          <a:p>
            <a:pPr marL="171446" indent="-171446">
              <a:buFont typeface="Arial" pitchFamily="34" charset="0"/>
              <a:buChar char="•"/>
            </a:pPr>
            <a:r>
              <a:rPr lang="en-US" sz="1500" b="1" dirty="0">
                <a:latin typeface="Times New Roman" pitchFamily="18" charset="0"/>
                <a:cs typeface="Times New Roman" pitchFamily="18" charset="0"/>
              </a:rPr>
              <a:t>Detecting phrases: </a:t>
            </a:r>
            <a:r>
              <a:rPr lang="en-US" sz="1500" dirty="0">
                <a:latin typeface="Times New Roman" pitchFamily="18" charset="0"/>
                <a:cs typeface="Times New Roman" pitchFamily="18" charset="0"/>
              </a:rPr>
              <a:t>Specific phrases or keywords indicative of stress, such as "feeling overwhelmed," "under a lot of pressure," or "worried sick," should be flagged and considered in the analysis.</a:t>
            </a:r>
          </a:p>
          <a:p>
            <a:pPr marL="171446" indent="-171446">
              <a:buFont typeface="Arial" pitchFamily="34" charset="0"/>
              <a:buChar char="•"/>
            </a:pPr>
            <a:r>
              <a:rPr lang="en-US" sz="1500" b="1" dirty="0">
                <a:latin typeface="Times New Roman" pitchFamily="18" charset="0"/>
                <a:cs typeface="Times New Roman" pitchFamily="18" charset="0"/>
              </a:rPr>
              <a:t>Analyzing language cues: </a:t>
            </a:r>
            <a:r>
              <a:rPr lang="en-US" sz="1500" dirty="0">
                <a:latin typeface="Times New Roman" pitchFamily="18" charset="0"/>
                <a:cs typeface="Times New Roman" pitchFamily="18" charset="0"/>
              </a:rPr>
              <a:t>Various linguistic cues, including sentence structure, vocabulary choice, and punctuation, can provide valuable insights into the emotional state conveyed in the text.</a:t>
            </a:r>
          </a:p>
          <a:p>
            <a:pPr marL="171446" indent="-171446">
              <a:buFont typeface="Arial" pitchFamily="34" charset="0"/>
              <a:buChar char="•"/>
            </a:pPr>
            <a:r>
              <a:rPr lang="en-US" sz="1500" b="1" dirty="0">
                <a:latin typeface="Times New Roman" pitchFamily="18" charset="0"/>
                <a:cs typeface="Times New Roman" pitchFamily="18" charset="0"/>
              </a:rPr>
              <a:t>Providing insights: </a:t>
            </a:r>
            <a:r>
              <a:rPr lang="en-US" sz="1500" dirty="0">
                <a:latin typeface="Times New Roman" pitchFamily="18" charset="0"/>
                <a:cs typeface="Times New Roman" pitchFamily="18" charset="0"/>
              </a:rPr>
              <a:t>The ultimate goal of the stress detector is to offer users insights into their emotional state based on their written communication. By accurately identifying stress indicators, the detector can help users gain awareness of their stress levels and take appropriate actions to address them.</a:t>
            </a:r>
          </a:p>
          <a:p>
            <a:r>
              <a:rPr lang="en-US" sz="1500" dirty="0">
                <a:latin typeface="Times New Roman" pitchFamily="18" charset="0"/>
                <a:cs typeface="Times New Roman" pitchFamily="18" charset="0"/>
              </a:rPr>
              <a:t>In summary, the text-based stress detector aims to leverage linguistic and contextual analysis to identify patterns, phrases, and language cues commonly associated with stress, thereby providing users with valuable insights into their emotional state based on their written communication.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3" y="514985"/>
            <a:ext cx="4114165" cy="392430"/>
          </a:xfrm>
          <a:prstGeom prst="rect">
            <a:avLst/>
          </a:prstGeom>
        </p:spPr>
        <p:txBody>
          <a:bodyPr vert="horz" wrap="square" lIns="0" tIns="13335" rIns="0" bIns="0" rtlCol="0">
            <a:spAutoFit/>
          </a:bodyPr>
          <a:lstStyle/>
          <a:p>
            <a:pPr marL="12700">
              <a:spcBef>
                <a:spcPts val="105"/>
              </a:spcBef>
              <a:tabLst>
                <a:tab pos="2338646" algn="l"/>
              </a:tabLst>
            </a:pPr>
            <a:r>
              <a:rPr sz="2400" spc="-20" dirty="0">
                <a:solidFill>
                  <a:srgbClr val="001F5F"/>
                </a:solidFill>
                <a:latin typeface="Times New Roman" pitchFamily="18" charset="0"/>
                <a:cs typeface="Times New Roman" pitchFamily="18" charset="0"/>
              </a:rPr>
              <a:t>Project</a:t>
            </a:r>
            <a:r>
              <a:rPr sz="2400" spc="100" dirty="0">
                <a:solidFill>
                  <a:srgbClr val="001F5F"/>
                </a:solidFill>
                <a:latin typeface="Times New Roman" pitchFamily="18" charset="0"/>
                <a:cs typeface="Times New Roman" pitchFamily="18" charset="0"/>
              </a:rPr>
              <a:t> </a:t>
            </a:r>
            <a:r>
              <a:rPr sz="2400" spc="-45" dirty="0">
                <a:solidFill>
                  <a:srgbClr val="001F5F"/>
                </a:solidFill>
                <a:latin typeface="Times New Roman" pitchFamily="18" charset="0"/>
                <a:cs typeface="Times New Roman" pitchFamily="18" charset="0"/>
              </a:rPr>
              <a:t>overview	</a:t>
            </a:r>
            <a:r>
              <a:rPr sz="2400" dirty="0">
                <a:solidFill>
                  <a:srgbClr val="001F5F"/>
                </a:solidFill>
                <a:latin typeface="Times New Roman" pitchFamily="18" charset="0"/>
                <a:cs typeface="Times New Roman" pitchFamily="18" charset="0"/>
              </a:rPr>
              <a:t>-</a:t>
            </a:r>
            <a:r>
              <a:rPr sz="2400" spc="-140" dirty="0">
                <a:solidFill>
                  <a:srgbClr val="001F5F"/>
                </a:solidFill>
                <a:latin typeface="Times New Roman" pitchFamily="18" charset="0"/>
                <a:cs typeface="Times New Roman" pitchFamily="18" charset="0"/>
              </a:rPr>
              <a:t> </a:t>
            </a:r>
            <a:r>
              <a:rPr sz="2400" spc="-10" dirty="0">
                <a:solidFill>
                  <a:srgbClr val="001F5F"/>
                </a:solidFill>
                <a:latin typeface="Times New Roman" pitchFamily="18" charset="0"/>
                <a:cs typeface="Times New Roman" pitchFamily="18" charset="0"/>
              </a:rPr>
              <a:t>Introduction</a:t>
            </a:r>
            <a:endParaRPr sz="2400" dirty="0">
              <a:latin typeface="Times New Roman" pitchFamily="18" charset="0"/>
              <a:cs typeface="Times New Roman" pitchFamily="18" charset="0"/>
            </a:endParaRPr>
          </a:p>
        </p:txBody>
      </p:sp>
      <p:sp>
        <p:nvSpPr>
          <p:cNvPr id="3" name="TextBox 2"/>
          <p:cNvSpPr txBox="1"/>
          <p:nvPr/>
        </p:nvSpPr>
        <p:spPr>
          <a:xfrm>
            <a:off x="381000" y="1047750"/>
            <a:ext cx="8229600" cy="3539428"/>
          </a:xfrm>
          <a:prstGeom prst="rect">
            <a:avLst/>
          </a:prstGeom>
          <a:noFill/>
        </p:spPr>
        <p:txBody>
          <a:bodyPr wrap="square" lIns="91438" tIns="45719" rIns="91438" bIns="45719" rtlCol="0">
            <a:spAutoFit/>
          </a:bodyPr>
          <a:lstStyle/>
          <a:p>
            <a:r>
              <a:rPr lang="en-US" sz="1400" dirty="0">
                <a:latin typeface="Times New Roman" pitchFamily="18" charset="0"/>
                <a:cs typeface="Times New Roman" pitchFamily="18" charset="0"/>
              </a:rPr>
              <a:t>The Text-Based Stress Detector project aims to address this challenge by developing a sophisticated tool capable of analyzing written communication to determine the presence of stress indicators. By leveraging advancements in natural language processing (NLP) and machine learning techniques, this project seeks to provide users with valuable insights into their emotional state based on the text they input.</a:t>
            </a:r>
          </a:p>
          <a:p>
            <a:r>
              <a:rPr lang="en-US" sz="1400" b="1" dirty="0">
                <a:latin typeface="Times New Roman" pitchFamily="18" charset="0"/>
                <a:cs typeface="Times New Roman" pitchFamily="18" charset="0"/>
              </a:rPr>
              <a:t>Project </a:t>
            </a:r>
            <a:r>
              <a:rPr lang="en-US" sz="1400" b="1" dirty="0">
                <a:latin typeface="Times New Roman" pitchFamily="18" charset="0"/>
                <a:cs typeface="Times New Roman" pitchFamily="18" charset="0"/>
              </a:rPr>
              <a:t>Overviews:</a:t>
            </a:r>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1) Developing </a:t>
            </a:r>
            <a:r>
              <a:rPr lang="en-US" sz="1400" b="1" dirty="0">
                <a:latin typeface="Times New Roman" pitchFamily="18" charset="0"/>
                <a:cs typeface="Times New Roman" pitchFamily="18" charset="0"/>
              </a:rPr>
              <a:t>an Advanced Analytical Framework:</a:t>
            </a:r>
            <a:r>
              <a:rPr lang="en-US" sz="1400" dirty="0">
                <a:latin typeface="Times New Roman" pitchFamily="18" charset="0"/>
                <a:cs typeface="Times New Roman" pitchFamily="18" charset="0"/>
              </a:rPr>
              <a:t> Implement state-of-the-art NLP algorithms and machine learning models to analyze input text and extract linguistic and contextual features associated with stress.</a:t>
            </a:r>
          </a:p>
          <a:p>
            <a:r>
              <a:rPr lang="en-US" sz="1400" b="1" dirty="0">
                <a:latin typeface="Times New Roman" pitchFamily="18" charset="0"/>
                <a:cs typeface="Times New Roman" pitchFamily="18" charset="0"/>
              </a:rPr>
              <a:t>2) Identifying </a:t>
            </a:r>
            <a:r>
              <a:rPr lang="en-US" sz="1400" b="1" dirty="0">
                <a:latin typeface="Times New Roman" pitchFamily="18" charset="0"/>
                <a:cs typeface="Times New Roman" pitchFamily="18" charset="0"/>
              </a:rPr>
              <a:t>Stress Patterns and Cues:</a:t>
            </a:r>
            <a:r>
              <a:rPr lang="en-US" sz="1400" dirty="0">
                <a:latin typeface="Times New Roman" pitchFamily="18" charset="0"/>
                <a:cs typeface="Times New Roman" pitchFamily="18" charset="0"/>
              </a:rPr>
              <a:t> Train the stress detector to recognize patterns, phrases, and language cues commonly associated with stress, such as negative sentiment, anxiety-inducing words, and expressions of overwhelm.</a:t>
            </a:r>
          </a:p>
          <a:p>
            <a:r>
              <a:rPr lang="en-US" sz="1400" b="1" dirty="0">
                <a:latin typeface="Times New Roman" pitchFamily="18" charset="0"/>
                <a:cs typeface="Times New Roman" pitchFamily="18" charset="0"/>
              </a:rPr>
              <a:t>3) Building </a:t>
            </a:r>
            <a:r>
              <a:rPr lang="en-US" sz="1400" b="1" dirty="0">
                <a:latin typeface="Times New Roman" pitchFamily="18" charset="0"/>
                <a:cs typeface="Times New Roman" pitchFamily="18" charset="0"/>
              </a:rPr>
              <a:t>a Robust Classification Model:</a:t>
            </a:r>
            <a:r>
              <a:rPr lang="en-US" sz="1400" dirty="0">
                <a:latin typeface="Times New Roman" pitchFamily="18" charset="0"/>
                <a:cs typeface="Times New Roman" pitchFamily="18" charset="0"/>
              </a:rPr>
              <a:t> Design and train a classification model capable of accurately distinguishing between stressful and non-stressful text based on the extracted features. Continuously refine and optimize the model to improve accuracy and generalization.</a:t>
            </a:r>
          </a:p>
          <a:p>
            <a:r>
              <a:rPr lang="en-US" sz="1400" b="1" dirty="0">
                <a:latin typeface="Times New Roman" pitchFamily="18" charset="0"/>
                <a:cs typeface="Times New Roman" pitchFamily="18" charset="0"/>
              </a:rPr>
              <a:t>4) Creating </a:t>
            </a:r>
            <a:r>
              <a:rPr lang="en-US" sz="1400" b="1" dirty="0">
                <a:latin typeface="Times New Roman" pitchFamily="18" charset="0"/>
                <a:cs typeface="Times New Roman" pitchFamily="18" charset="0"/>
              </a:rPr>
              <a:t>an Intuitive User Interface:</a:t>
            </a:r>
            <a:r>
              <a:rPr lang="en-US" sz="1400" dirty="0">
                <a:latin typeface="Times New Roman" pitchFamily="18" charset="0"/>
                <a:cs typeface="Times New Roman" pitchFamily="18" charset="0"/>
              </a:rPr>
              <a:t> Develop a user-friendly interface that allows users to input text for analysis and receive clear and actionable feedback on the detected stress level. Ensure accessibility and ease of use for a diverse user base</a:t>
            </a:r>
            <a:r>
              <a:rPr lang="en-US"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361950"/>
            <a:ext cx="1290320" cy="392430"/>
          </a:xfrm>
          <a:prstGeom prst="rect">
            <a:avLst/>
          </a:prstGeom>
        </p:spPr>
        <p:txBody>
          <a:bodyPr vert="horz" wrap="square" lIns="0" tIns="13335" rIns="0" bIns="0" rtlCol="0">
            <a:spAutoFit/>
          </a:bodyPr>
          <a:lstStyle/>
          <a:p>
            <a:pPr marL="12700">
              <a:spcBef>
                <a:spcPts val="105"/>
              </a:spcBef>
            </a:pPr>
            <a:r>
              <a:rPr sz="2400" spc="-5" dirty="0">
                <a:solidFill>
                  <a:srgbClr val="001F5F"/>
                </a:solidFill>
                <a:latin typeface="Times New Roman" pitchFamily="18" charset="0"/>
                <a:cs typeface="Times New Roman" pitchFamily="18" charset="0"/>
              </a:rPr>
              <a:t>End</a:t>
            </a:r>
            <a:r>
              <a:rPr sz="2400" spc="-65" dirty="0">
                <a:solidFill>
                  <a:srgbClr val="001F5F"/>
                </a:solidFill>
                <a:latin typeface="Times New Roman" pitchFamily="18" charset="0"/>
                <a:cs typeface="Times New Roman" pitchFamily="18" charset="0"/>
              </a:rPr>
              <a:t> </a:t>
            </a:r>
            <a:r>
              <a:rPr sz="2400" spc="-20" dirty="0">
                <a:solidFill>
                  <a:srgbClr val="001F5F"/>
                </a:solidFill>
                <a:latin typeface="Times New Roman" pitchFamily="18" charset="0"/>
                <a:cs typeface="Times New Roman" pitchFamily="18" charset="0"/>
              </a:rPr>
              <a:t>User</a:t>
            </a:r>
            <a:endParaRPr sz="2400" dirty="0">
              <a:latin typeface="Times New Roman" pitchFamily="18" charset="0"/>
              <a:cs typeface="Times New Roman" pitchFamily="18" charset="0"/>
            </a:endParaRPr>
          </a:p>
        </p:txBody>
      </p:sp>
      <p:sp>
        <p:nvSpPr>
          <p:cNvPr id="3" name="TextBox 2"/>
          <p:cNvSpPr txBox="1"/>
          <p:nvPr/>
        </p:nvSpPr>
        <p:spPr>
          <a:xfrm>
            <a:off x="381000" y="819149"/>
            <a:ext cx="8229600" cy="3600983"/>
          </a:xfrm>
          <a:prstGeom prst="rect">
            <a:avLst/>
          </a:prstGeom>
          <a:noFill/>
        </p:spPr>
        <p:txBody>
          <a:bodyPr wrap="square" lIns="91438" tIns="45719" rIns="91438" bIns="45719" rtlCol="0">
            <a:spAutoFit/>
          </a:bodyPr>
          <a:lstStyle/>
          <a:p>
            <a:r>
              <a:rPr lang="en-US" sz="1400" dirty="0">
                <a:latin typeface="Times New Roman" pitchFamily="18" charset="0"/>
                <a:cs typeface="Times New Roman" pitchFamily="18" charset="0"/>
              </a:rPr>
              <a:t>The </a:t>
            </a:r>
            <a:r>
              <a:rPr lang="en-US" sz="1400" dirty="0">
                <a:latin typeface="Times New Roman" pitchFamily="18" charset="0"/>
                <a:cs typeface="Times New Roman" pitchFamily="18" charset="0"/>
              </a:rPr>
              <a:t>end users of the Text-Based Stress Detector are individuals seeking to gain insights into their emotional well-being through written communication. This tool is designed to cater to a diverse range of users, including:</a:t>
            </a:r>
          </a:p>
          <a:p>
            <a:r>
              <a:rPr lang="en-US" sz="1400" b="1" dirty="0">
                <a:latin typeface="Times New Roman" pitchFamily="18" charset="0"/>
                <a:cs typeface="Times New Roman" pitchFamily="18" charset="0"/>
              </a:rPr>
              <a:t>1) General </a:t>
            </a:r>
            <a:r>
              <a:rPr lang="en-US" sz="1400" b="1" dirty="0">
                <a:latin typeface="Times New Roman" pitchFamily="18" charset="0"/>
                <a:cs typeface="Times New Roman" pitchFamily="18" charset="0"/>
              </a:rPr>
              <a:t>Users:</a:t>
            </a:r>
            <a:r>
              <a:rPr lang="en-US" sz="1400" dirty="0">
                <a:latin typeface="Times New Roman" pitchFamily="18" charset="0"/>
                <a:cs typeface="Times New Roman" pitchFamily="18" charset="0"/>
              </a:rPr>
              <a:t> Anyone interested in understanding their stress levels and seeking guidance on stress management techniques can benefit from the Text-Based Stress Detector. This includes individuals from various backgrounds, occupations, and age groups.</a:t>
            </a:r>
          </a:p>
          <a:p>
            <a:r>
              <a:rPr lang="en-US" sz="1400" b="1" dirty="0">
                <a:latin typeface="Times New Roman" pitchFamily="18" charset="0"/>
                <a:cs typeface="Times New Roman" pitchFamily="18" charset="0"/>
              </a:rPr>
              <a:t>2) Students</a:t>
            </a:r>
            <a:r>
              <a:rPr lang="en-US" sz="1400" b="1" dirty="0">
                <a:latin typeface="Times New Roman" pitchFamily="18" charset="0"/>
                <a:cs typeface="Times New Roman" pitchFamily="18" charset="0"/>
              </a:rPr>
              <a:t>:</a:t>
            </a:r>
            <a:r>
              <a:rPr lang="en-US" sz="1400" dirty="0">
                <a:latin typeface="Times New Roman" pitchFamily="18" charset="0"/>
                <a:cs typeface="Times New Roman" pitchFamily="18" charset="0"/>
              </a:rPr>
              <a:t> Students facing academic pressures, exam stress, or social challenges can utilize the stress detector to assess their stress levels and receive recommendations for coping strategies and support resources.</a:t>
            </a:r>
          </a:p>
          <a:p>
            <a:r>
              <a:rPr lang="en-US" sz="1400" b="1" dirty="0">
                <a:latin typeface="Times New Roman" pitchFamily="18" charset="0"/>
                <a:cs typeface="Times New Roman" pitchFamily="18" charset="0"/>
              </a:rPr>
              <a:t>3) Professionals</a:t>
            </a:r>
            <a:r>
              <a:rPr lang="en-US" sz="1400" b="1" dirty="0">
                <a:latin typeface="Times New Roman" pitchFamily="18" charset="0"/>
                <a:cs typeface="Times New Roman" pitchFamily="18" charset="0"/>
              </a:rPr>
              <a:t>:</a:t>
            </a:r>
            <a:r>
              <a:rPr lang="en-US" sz="1400" dirty="0">
                <a:latin typeface="Times New Roman" pitchFamily="18" charset="0"/>
                <a:cs typeface="Times New Roman" pitchFamily="18" charset="0"/>
              </a:rPr>
              <a:t> Professionals dealing with work-related stress, deadlines, and interpersonal conflicts can use the stress detector to monitor their emotional state and access personalized suggestions for maintaining work-life balance and well-being.</a:t>
            </a:r>
          </a:p>
          <a:p>
            <a:r>
              <a:rPr lang="en-US" sz="1400" b="1" dirty="0">
                <a:latin typeface="Times New Roman" pitchFamily="18" charset="0"/>
                <a:cs typeface="Times New Roman" pitchFamily="18" charset="0"/>
              </a:rPr>
              <a:t>4) Mental </a:t>
            </a:r>
            <a:r>
              <a:rPr lang="en-US" sz="1400" b="1" dirty="0">
                <a:latin typeface="Times New Roman" pitchFamily="18" charset="0"/>
                <a:cs typeface="Times New Roman" pitchFamily="18" charset="0"/>
              </a:rPr>
              <a:t>Health Practitioners:</a:t>
            </a:r>
            <a:r>
              <a:rPr lang="en-US" sz="1400" dirty="0">
                <a:latin typeface="Times New Roman" pitchFamily="18" charset="0"/>
                <a:cs typeface="Times New Roman" pitchFamily="18" charset="0"/>
              </a:rPr>
              <a:t> Mental health professionals, including therapists, counselors, and psychologists, can integrate the stress detector into their practice to augment traditional assessment methods and provide additional insights into their clients' stress levels.</a:t>
            </a:r>
          </a:p>
          <a:p>
            <a:r>
              <a:rPr lang="en-US" sz="1400" b="1" dirty="0">
                <a:latin typeface="Times New Roman" pitchFamily="18" charset="0"/>
                <a:cs typeface="Times New Roman" pitchFamily="18" charset="0"/>
              </a:rPr>
              <a:t>5) Wellness </a:t>
            </a:r>
            <a:r>
              <a:rPr lang="en-US" sz="1400" b="1" dirty="0">
                <a:latin typeface="Times New Roman" pitchFamily="18" charset="0"/>
                <a:cs typeface="Times New Roman" pitchFamily="18" charset="0"/>
              </a:rPr>
              <a:t>Programs:</a:t>
            </a:r>
            <a:r>
              <a:rPr lang="en-US" sz="1400" dirty="0">
                <a:latin typeface="Times New Roman" pitchFamily="18" charset="0"/>
                <a:cs typeface="Times New Roman" pitchFamily="18" charset="0"/>
              </a:rPr>
              <a:t> Organizations implementing employee wellness programs or mental health initiatives can incorporate the stress detector as a tool for promoting self-awareness, stress management, and mental wellness among their workforce</a:t>
            </a:r>
            <a:r>
              <a:rPr lang="en-US"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3" y="514985"/>
            <a:ext cx="3140710" cy="392430"/>
          </a:xfrm>
          <a:prstGeom prst="rect">
            <a:avLst/>
          </a:prstGeom>
        </p:spPr>
        <p:txBody>
          <a:bodyPr vert="horz" wrap="square" lIns="0" tIns="13335" rIns="0" bIns="0" rtlCol="0">
            <a:spAutoFit/>
          </a:bodyPr>
          <a:lstStyle/>
          <a:p>
            <a:pPr marL="12700">
              <a:spcBef>
                <a:spcPts val="105"/>
              </a:spcBef>
            </a:pPr>
            <a:r>
              <a:rPr sz="2400" spc="20" dirty="0">
                <a:solidFill>
                  <a:srgbClr val="001F5F"/>
                </a:solidFill>
              </a:rPr>
              <a:t>Wow</a:t>
            </a:r>
            <a:r>
              <a:rPr sz="2400" spc="-95" dirty="0">
                <a:solidFill>
                  <a:srgbClr val="001F5F"/>
                </a:solidFill>
              </a:rPr>
              <a:t> </a:t>
            </a:r>
            <a:r>
              <a:rPr sz="2400" spc="-15" dirty="0">
                <a:solidFill>
                  <a:srgbClr val="001F5F"/>
                </a:solidFill>
              </a:rPr>
              <a:t>Factor</a:t>
            </a:r>
            <a:r>
              <a:rPr sz="2400" spc="5" dirty="0">
                <a:solidFill>
                  <a:srgbClr val="001F5F"/>
                </a:solidFill>
              </a:rPr>
              <a:t> </a:t>
            </a:r>
            <a:r>
              <a:rPr sz="2400" dirty="0">
                <a:solidFill>
                  <a:srgbClr val="001F5F"/>
                </a:solidFill>
              </a:rPr>
              <a:t>in</a:t>
            </a:r>
            <a:r>
              <a:rPr sz="2400" spc="-10" dirty="0">
                <a:solidFill>
                  <a:srgbClr val="001F5F"/>
                </a:solidFill>
              </a:rPr>
              <a:t> </a:t>
            </a:r>
            <a:r>
              <a:rPr sz="2400" spc="-20" dirty="0">
                <a:solidFill>
                  <a:srgbClr val="001F5F"/>
                </a:solidFill>
              </a:rPr>
              <a:t>Solution</a:t>
            </a:r>
            <a:endParaRPr sz="2400" dirty="0"/>
          </a:p>
        </p:txBody>
      </p:sp>
      <p:sp>
        <p:nvSpPr>
          <p:cNvPr id="3" name="TextBox 2"/>
          <p:cNvSpPr txBox="1"/>
          <p:nvPr/>
        </p:nvSpPr>
        <p:spPr>
          <a:xfrm>
            <a:off x="457200" y="1047750"/>
            <a:ext cx="8153400" cy="3323987"/>
          </a:xfrm>
          <a:prstGeom prst="rect">
            <a:avLst/>
          </a:prstGeom>
          <a:noFill/>
        </p:spPr>
        <p:txBody>
          <a:bodyPr wrap="square" lIns="91438" tIns="45719" rIns="91438" bIns="45719" rtlCol="0">
            <a:spAutoFit/>
          </a:bodyPr>
          <a:lstStyle/>
          <a:p>
            <a:pPr marL="285743" indent="-285743">
              <a:buFont typeface="Arial" pitchFamily="34" charset="0"/>
              <a:buChar char="•"/>
            </a:pPr>
            <a:r>
              <a:rPr lang="en-US" sz="1500" b="1" dirty="0"/>
              <a:t>User-Friendly </a:t>
            </a:r>
            <a:r>
              <a:rPr lang="en-US" sz="1500" b="1" dirty="0"/>
              <a:t>Interface:</a:t>
            </a:r>
            <a:r>
              <a:rPr lang="en-US" sz="1500" dirty="0">
                <a:latin typeface="Times New Roman" pitchFamily="18" charset="0"/>
                <a:cs typeface="Times New Roman" pitchFamily="18" charset="0"/>
              </a:rPr>
              <a:t> The user-friendly interface is designed to be intuitive and visually appealing, guiding users seamlessly through the stress detection process. Employing modern design principles, clear typography, and intuitive navigation enhances the overall user experience. By prioritizing important elements and maintaining consistency in design language, users can easily understand the interface and navigate effortlessly. A minimalistic approach ensures that the interface remains uncluttered, allowing users to focus on essential elements without distraction. Additionally, providing guided onboarding for new users and incorporating interactive elements enhances engagement and intuitiveness.</a:t>
            </a:r>
          </a:p>
          <a:p>
            <a:pPr marL="285743" indent="-285743">
              <a:buFont typeface="Arial" pitchFamily="34" charset="0"/>
              <a:buChar char="•"/>
            </a:pPr>
            <a:r>
              <a:rPr lang="en-US" sz="1500" b="1" dirty="0"/>
              <a:t>Responsive Design:</a:t>
            </a:r>
            <a:r>
              <a:rPr lang="en-US" sz="1500" dirty="0">
                <a:latin typeface="Times New Roman" pitchFamily="18" charset="0"/>
                <a:cs typeface="Times New Roman" pitchFamily="18" charset="0"/>
              </a:rPr>
              <a:t> Responsive design ensures that the application functions seamlessly across various devices and screen sizes. Fluid layouts and media queries adapt the interface to different screen dimensions, maintaining usability and aesthetics. Touch-friendly navigation elements optimize the user experience for touchscreen devices, while the viewport meta tag ensures proper scaling and rendering on mobile devices. Cross-browser compatibility testing ensures consistent performance and appearance across different web browsers, catering to a diverse user 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1"/>
            <a:ext cx="8153400" cy="2539157"/>
          </a:xfrm>
        </p:spPr>
        <p:txBody>
          <a:bodyPr/>
          <a:lstStyle/>
          <a:p>
            <a:pPr marL="285743" indent="-285743">
              <a:buFont typeface="Arial" pitchFamily="34" charset="0"/>
              <a:buChar char="•"/>
            </a:pPr>
            <a:r>
              <a:rPr lang="en-US" sz="1500" b="1" dirty="0">
                <a:latin typeface="Times New Roman" pitchFamily="18" charset="0"/>
                <a:cs typeface="Times New Roman" pitchFamily="18" charset="0"/>
              </a:rPr>
              <a:t>Real-Time Analysis: </a:t>
            </a:r>
            <a:r>
              <a:rPr lang="en-US" sz="1500" dirty="0">
                <a:latin typeface="Times New Roman" pitchFamily="18" charset="0"/>
                <a:cs typeface="Times New Roman" pitchFamily="18" charset="0"/>
              </a:rPr>
              <a:t>Real-time analysis adds a dynamic element to the stress detection process, providing users with immediate feedback on their emotional state as they type. Text highlighting or color-coding visually indicates the stress level of specific words or phrases, offering instant visual feedback. Dynamic feedback messages display concise insights or recommendations near the input field, updating in real-time to reflect the stress analysis results. Progressive disclosure gradually reveals additional analysis details or insights as the user continues typing, preventing information overload while providing valuable feedback. Auto-saving drafts prevent data loss by automatically saving user input periodically, allowing users to resume their analysis seamlessly. Customizable settings empower users to tailor the real-time analysis experience to their preferences, enhancing control and personalization.</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121354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842" y="514985"/>
            <a:ext cx="1310640" cy="392430"/>
          </a:xfrm>
          <a:prstGeom prst="rect">
            <a:avLst/>
          </a:prstGeom>
        </p:spPr>
        <p:txBody>
          <a:bodyPr vert="horz" wrap="square" lIns="0" tIns="13335" rIns="0" bIns="0" rtlCol="0">
            <a:spAutoFit/>
          </a:bodyPr>
          <a:lstStyle/>
          <a:p>
            <a:pPr marL="12700">
              <a:spcBef>
                <a:spcPts val="105"/>
              </a:spcBef>
            </a:pPr>
            <a:r>
              <a:rPr sz="2400" spc="20" dirty="0">
                <a:solidFill>
                  <a:srgbClr val="001F5F"/>
                </a:solidFill>
                <a:latin typeface="Arial MT"/>
                <a:cs typeface="Arial MT"/>
              </a:rPr>
              <a:t>M</a:t>
            </a:r>
            <a:r>
              <a:rPr sz="2400" spc="-65" dirty="0">
                <a:solidFill>
                  <a:srgbClr val="001F5F"/>
                </a:solidFill>
                <a:latin typeface="Arial MT"/>
                <a:cs typeface="Arial MT"/>
              </a:rPr>
              <a:t>ode</a:t>
            </a:r>
            <a:r>
              <a:rPr sz="2400" spc="-10" dirty="0">
                <a:solidFill>
                  <a:srgbClr val="001F5F"/>
                </a:solidFill>
                <a:latin typeface="Arial MT"/>
                <a:cs typeface="Arial MT"/>
              </a:rPr>
              <a:t>lli</a:t>
            </a:r>
            <a:r>
              <a:rPr sz="2400" spc="10" dirty="0">
                <a:solidFill>
                  <a:srgbClr val="001F5F"/>
                </a:solidFill>
                <a:latin typeface="Arial MT"/>
                <a:cs typeface="Arial MT"/>
              </a:rPr>
              <a:t>n</a:t>
            </a:r>
            <a:r>
              <a:rPr sz="2400" dirty="0">
                <a:solidFill>
                  <a:srgbClr val="001F5F"/>
                </a:solidFill>
                <a:latin typeface="Arial MT"/>
                <a:cs typeface="Arial MT"/>
              </a:rPr>
              <a:t>g</a:t>
            </a:r>
            <a:endParaRPr sz="2400">
              <a:latin typeface="Arial MT"/>
              <a:cs typeface="Arial MT"/>
            </a:endParaRPr>
          </a:p>
        </p:txBody>
      </p:sp>
      <p:sp>
        <p:nvSpPr>
          <p:cNvPr id="4" name="TextBox 3"/>
          <p:cNvSpPr txBox="1"/>
          <p:nvPr/>
        </p:nvSpPr>
        <p:spPr>
          <a:xfrm>
            <a:off x="390843" y="1123951"/>
            <a:ext cx="8219758" cy="3693319"/>
          </a:xfrm>
          <a:prstGeom prst="rect">
            <a:avLst/>
          </a:prstGeom>
          <a:noFill/>
        </p:spPr>
        <p:txBody>
          <a:bodyPr wrap="square" lIns="91438" tIns="45719" rIns="91438" bIns="45719" rtlCol="0">
            <a:spAutoFit/>
          </a:bodyPr>
          <a:lstStyle/>
          <a:p>
            <a:pPr marL="285743" indent="-285743">
              <a:buFont typeface="Arial" pitchFamily="34" charset="0"/>
              <a:buChar char="•"/>
            </a:pPr>
            <a:r>
              <a:rPr lang="en-US" dirty="0"/>
              <a:t>Since we are new to the process of detecting stress we used a lot of strategies for accurately predicting </a:t>
            </a:r>
            <a:r>
              <a:rPr lang="en-US" dirty="0" smtClean="0"/>
              <a:t>stress.</a:t>
            </a:r>
          </a:p>
          <a:p>
            <a:pPr marL="285743" indent="-285743">
              <a:buFont typeface="Arial" pitchFamily="34" charset="0"/>
              <a:buChar char="•"/>
            </a:pPr>
            <a:r>
              <a:rPr lang="en-US" dirty="0" smtClean="0"/>
              <a:t>In </a:t>
            </a:r>
            <a:r>
              <a:rPr lang="en-US" dirty="0"/>
              <a:t>the start we proceeded with a dataset consisting of binary labels of stress, using a lot of different datasets and then combining them into a single data set of over 2.8L data </a:t>
            </a:r>
            <a:r>
              <a:rPr lang="en-US" dirty="0" smtClean="0"/>
              <a:t>points.</a:t>
            </a:r>
          </a:p>
          <a:p>
            <a:pPr marL="285743" indent="-285743">
              <a:buFont typeface="Arial" pitchFamily="34" charset="0"/>
              <a:buChar char="•"/>
            </a:pPr>
            <a:r>
              <a:rPr lang="en-US" dirty="0" smtClean="0"/>
              <a:t>This </a:t>
            </a:r>
            <a:r>
              <a:rPr lang="en-US" dirty="0"/>
              <a:t>dataset proved really variable due to inherent different (high variance) nature of the textual data, realizing our  mistake we changed the dataset of training using a numerical stress level data base to train the </a:t>
            </a:r>
            <a:r>
              <a:rPr lang="en-US" dirty="0" smtClean="0"/>
              <a:t>model</a:t>
            </a:r>
          </a:p>
          <a:p>
            <a:pPr marL="285743" indent="-285743">
              <a:buFont typeface="Arial" pitchFamily="34" charset="0"/>
              <a:buChar char="•"/>
            </a:pPr>
            <a:r>
              <a:rPr lang="en-US" dirty="0" smtClean="0"/>
              <a:t>This </a:t>
            </a:r>
            <a:r>
              <a:rPr lang="en-US" dirty="0"/>
              <a:t>provided the model with a much accuracy rate, as we will share in further </a:t>
            </a:r>
            <a:r>
              <a:rPr lang="en-US" dirty="0" smtClean="0"/>
              <a:t>slides.</a:t>
            </a:r>
          </a:p>
          <a:p>
            <a:pPr marL="285743" indent="-285743">
              <a:buFont typeface="Arial" pitchFamily="34" charset="0"/>
              <a:buChar char="•"/>
            </a:pPr>
            <a:r>
              <a:rPr lang="en-US" dirty="0" smtClean="0"/>
              <a:t>For </a:t>
            </a:r>
            <a:r>
              <a:rPr lang="en-US" dirty="0"/>
              <a:t>future uses we will implement an even further refined model in order to make the accuracy even higher.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438151"/>
            <a:ext cx="3048000" cy="430887"/>
          </a:xfrm>
        </p:spPr>
        <p:txBody>
          <a:bodyPr/>
          <a:lstStyle/>
          <a:p>
            <a:r>
              <a:rPr lang="en-US" sz="2800" b="1" kern="1200" dirty="0">
                <a:solidFill>
                  <a:prstClr val="black"/>
                </a:solidFill>
                <a:latin typeface="Times New Roman"/>
                <a:cs typeface="+mj-cs"/>
              </a:rPr>
              <a:t>1</a:t>
            </a:r>
            <a:r>
              <a:rPr lang="en-US" sz="2800" b="1" kern="1200" baseline="30000" dirty="0">
                <a:solidFill>
                  <a:prstClr val="black"/>
                </a:solidFill>
                <a:latin typeface="Times New Roman"/>
                <a:cs typeface="+mj-cs"/>
              </a:rPr>
              <a:t>st</a:t>
            </a:r>
            <a:r>
              <a:rPr lang="en-US" sz="2800" b="1" kern="1200" dirty="0">
                <a:solidFill>
                  <a:prstClr val="black"/>
                </a:solidFill>
                <a:latin typeface="Times New Roman"/>
                <a:cs typeface="+mj-cs"/>
              </a:rPr>
              <a:t> Iteration</a:t>
            </a:r>
            <a:endParaRPr lang="en-US" sz="2000" dirty="0"/>
          </a:p>
        </p:txBody>
      </p:sp>
      <p:sp>
        <p:nvSpPr>
          <p:cNvPr id="4" name="Content Placeholder 2"/>
          <p:cNvSpPr txBox="1">
            <a:spLocks/>
          </p:cNvSpPr>
          <p:nvPr/>
        </p:nvSpPr>
        <p:spPr>
          <a:xfrm>
            <a:off x="457200" y="1047750"/>
            <a:ext cx="8153400" cy="3429000"/>
          </a:xfrm>
          <a:prstGeom prst="rect">
            <a:avLst/>
          </a:prstGeom>
        </p:spPr>
        <p:txBody>
          <a:bodyPr vert="horz" lIns="91438" tIns="45719" rIns="91438" bIns="4571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indent="-228594" defTabSz="914378"/>
            <a:r>
              <a:rPr lang="en-US" sz="1800" dirty="0">
                <a:solidFill>
                  <a:sysClr val="windowText" lastClr="000000"/>
                </a:solidFill>
                <a:latin typeface="Times New Roman"/>
              </a:rPr>
              <a:t>Starting with our data, we first preprocess it by TFID-</a:t>
            </a:r>
            <a:r>
              <a:rPr lang="en-US" sz="1800" dirty="0" err="1">
                <a:solidFill>
                  <a:sysClr val="windowText" lastClr="000000"/>
                </a:solidFill>
                <a:latin typeface="Times New Roman"/>
              </a:rPr>
              <a:t>Vectorizer</a:t>
            </a:r>
            <a:r>
              <a:rPr lang="en-US" sz="1800" dirty="0">
                <a:solidFill>
                  <a:sysClr val="windowText" lastClr="000000"/>
                </a:solidFill>
                <a:latin typeface="Times New Roman"/>
              </a:rPr>
              <a:t> which works in the following way-:</a:t>
            </a:r>
          </a:p>
          <a:p>
            <a:pPr marL="685783" lvl="1" indent="-228594" defTabSz="914378"/>
            <a:r>
              <a:rPr lang="en-US" dirty="0">
                <a:solidFill>
                  <a:sysClr val="windowText" lastClr="000000"/>
                </a:solidFill>
                <a:latin typeface="Times New Roman"/>
              </a:rPr>
              <a:t>Splits text into words.	</a:t>
            </a:r>
          </a:p>
          <a:p>
            <a:pPr marL="685783" lvl="1" indent="-228594" defTabSz="914378"/>
            <a:r>
              <a:rPr lang="en-US" dirty="0">
                <a:solidFill>
                  <a:sysClr val="windowText" lastClr="000000"/>
                </a:solidFill>
                <a:latin typeface="Times New Roman"/>
              </a:rPr>
              <a:t>Removes common English words.</a:t>
            </a:r>
          </a:p>
          <a:p>
            <a:pPr marL="685783" lvl="1" indent="-228594" defTabSz="914378"/>
            <a:r>
              <a:rPr lang="en-US" dirty="0">
                <a:solidFill>
                  <a:sysClr val="windowText" lastClr="000000"/>
                </a:solidFill>
                <a:latin typeface="Times New Roman"/>
              </a:rPr>
              <a:t>Keeps the original case of words.</a:t>
            </a:r>
          </a:p>
          <a:p>
            <a:pPr marL="685783" lvl="1" indent="-228594" defTabSz="914378"/>
            <a:r>
              <a:rPr lang="en-US" dirty="0">
                <a:solidFill>
                  <a:sysClr val="windowText" lastClr="000000"/>
                </a:solidFill>
                <a:latin typeface="Times New Roman"/>
              </a:rPr>
              <a:t>Assigns importance to words based on frequency in a document and rarity in the whole dataset.</a:t>
            </a:r>
          </a:p>
          <a:p>
            <a:pPr marL="685783" lvl="1" indent="-228594" defTabSz="914378"/>
            <a:r>
              <a:rPr lang="en-US" dirty="0">
                <a:solidFill>
                  <a:sysClr val="windowText" lastClr="000000"/>
                </a:solidFill>
                <a:latin typeface="Times New Roman"/>
              </a:rPr>
              <a:t>Converts text into numerical vectors for machine learning.</a:t>
            </a:r>
          </a:p>
          <a:p>
            <a:pPr marL="228594" indent="-228594" defTabSz="914378"/>
            <a:r>
              <a:rPr lang="en-US" sz="1800" dirty="0">
                <a:solidFill>
                  <a:sysClr val="windowText" lastClr="000000"/>
                </a:solidFill>
                <a:latin typeface="Times New Roman"/>
              </a:rPr>
              <a:t>Then we trained models further on this data, splitting into a clean 80:20 split.</a:t>
            </a:r>
          </a:p>
          <a:p>
            <a:pPr marL="228594" indent="-228594" defTabSz="914378"/>
            <a:r>
              <a:rPr lang="en-US" sz="1800" dirty="0">
                <a:solidFill>
                  <a:sysClr val="windowText" lastClr="000000"/>
                </a:solidFill>
                <a:latin typeface="Times New Roman"/>
              </a:rPr>
              <a:t>Results in the following slides.</a:t>
            </a:r>
            <a:endParaRPr lang="en-US" sz="1800" dirty="0">
              <a:solidFill>
                <a:sysClr val="windowText" lastClr="000000"/>
              </a:solidFill>
              <a:latin typeface="Times New Roman"/>
            </a:endParaRPr>
          </a:p>
        </p:txBody>
      </p:sp>
    </p:spTree>
    <p:extLst>
      <p:ext uri="{BB962C8B-B14F-4D97-AF65-F5344CB8AC3E}">
        <p14:creationId xmlns:p14="http://schemas.microsoft.com/office/powerpoint/2010/main" val="3925801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6272</Words>
  <Application>Microsoft Office PowerPoint</Application>
  <PresentationFormat>On-screen Show (16:9)</PresentationFormat>
  <Paragraphs>555</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Project Objectives</vt:lpstr>
      <vt:lpstr>Problem Statement</vt:lpstr>
      <vt:lpstr>Project overview - Introduction</vt:lpstr>
      <vt:lpstr>End User</vt:lpstr>
      <vt:lpstr>Wow Factor in Solution</vt:lpstr>
      <vt:lpstr>Real-Time Analysis: Real-time analysis adds a dynamic element to the stress detection process, providing users with immediate feedback on their emotional state as they type. Text highlighting or color-coding visually indicates the stress level of specific words or phrases, offering instant visual feedback. Dynamic feedback messages display concise insights or recommendations near the input field, updating in real-time to reflect the stress analysis results. Progressive disclosure gradually reveals additional analysis details or insights as the user continues typing, preventing information overload while providing valuable feedback. Auto-saving drafts prevent data loss by automatically saving user input periodically, allowing users to resume their analysis seamlessly. Customizable settings empower users to tailor the real-time analysis experience to their preferences, enhancing control and personalization. </vt:lpstr>
      <vt:lpstr>PowerPoint Presentation</vt:lpstr>
      <vt:lpstr>1st Iteration</vt:lpstr>
      <vt:lpstr>Results</vt:lpstr>
      <vt:lpstr>PowerPoint Presentation</vt:lpstr>
      <vt:lpstr>2nd Iteration</vt:lpstr>
      <vt:lpstr>Results</vt:lpstr>
      <vt:lpstr>PowerPoint Presentation</vt:lpstr>
      <vt:lpstr>PowerPoint Presentation</vt:lpstr>
      <vt:lpstr>PowerPoint Presentation</vt:lpstr>
      <vt:lpstr>3rd Iteration</vt:lpstr>
      <vt:lpstr>PowerPoint Presentation</vt:lpstr>
      <vt:lpstr>PowerPoint Presentation</vt:lpstr>
      <vt:lpstr>PowerPoint Presentation</vt:lpstr>
      <vt:lpstr>4th Iteration-:</vt:lpstr>
      <vt:lpstr>PowerPoint Presentation</vt:lpstr>
      <vt:lpstr>PowerPoint Presentation</vt:lpstr>
      <vt:lpstr>PowerPoint Presentation</vt:lpstr>
      <vt:lpstr>Architecture of Final Model</vt:lpstr>
      <vt:lpstr>PowerPoint Presentation</vt:lpstr>
      <vt:lpstr>Conclusion</vt:lpstr>
      <vt:lpstr>Future Perspective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Windows 10</cp:lastModifiedBy>
  <cp:revision>7</cp:revision>
  <dcterms:created xsi:type="dcterms:W3CDTF">2024-05-05T09:59:12Z</dcterms:created>
  <dcterms:modified xsi:type="dcterms:W3CDTF">2024-05-05T11:24:09Z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2024-04-09T00:00:00Z</vt:filetime>
  </property>
  <property fmtid="{D5CDD505-2E9C-101B-9397-08002B2CF9AE}" pid="3" name="LastSaved">
    <vt:filetime>2024-05-05T00:00:00Z</vt:filetime>
  </property>
</Properties>
</file>