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Quattrocento" panose="02020502030000000404" pitchFamily="18" charset="0"/>
      <p:regular r:id="rId9"/>
    </p:embeddedFont>
    <p:embeddedFont>
      <p:font typeface="Quattrocento Bold" panose="02020802030000000404" charset="0"/>
      <p:regular r:id="rId10"/>
    </p:embeddedFont>
    <p:embeddedFont>
      <p:font typeface="TT Rounds Condense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47149" y="2422980"/>
            <a:ext cx="10382851" cy="2668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Chronic Kidney Disease Detection: A Machine Learning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1392" y="5506731"/>
            <a:ext cx="9335691" cy="151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Leveraging Machine Learning Algorithms for Accurate Diagnosis</a:t>
            </a:r>
          </a:p>
        </p:txBody>
      </p:sp>
      <p:sp>
        <p:nvSpPr>
          <p:cNvPr id="10" name="Freeform 10" descr="A white text on a black background  Description automatically generated"/>
          <p:cNvSpPr/>
          <p:nvPr/>
        </p:nvSpPr>
        <p:spPr>
          <a:xfrm>
            <a:off x="1130788" y="781662"/>
            <a:ext cx="3747871" cy="963739"/>
          </a:xfrm>
          <a:custGeom>
            <a:avLst/>
            <a:gdLst/>
            <a:ahLst/>
            <a:cxnLst/>
            <a:rect l="l" t="t" r="r" b="b"/>
            <a:pathLst>
              <a:path w="3747871" h="963739">
                <a:moveTo>
                  <a:pt x="0" y="0"/>
                </a:moveTo>
                <a:lnTo>
                  <a:pt x="3747871" y="0"/>
                </a:lnTo>
                <a:lnTo>
                  <a:pt x="3747871" y="963739"/>
                </a:lnTo>
                <a:lnTo>
                  <a:pt x="0" y="963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47149" y="7251325"/>
            <a:ext cx="5141779" cy="258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249" b="1">
                <a:solidFill>
                  <a:srgbClr val="F9EEE7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Presented By:</a:t>
            </a:r>
          </a:p>
          <a:p>
            <a:pPr algn="l">
              <a:lnSpc>
                <a:spcPts val="3749"/>
              </a:lnSpc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Divyesh</a:t>
            </a:r>
          </a:p>
          <a:p>
            <a:pPr algn="l">
              <a:lnSpc>
                <a:spcPts val="3749"/>
              </a:lnSpc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Aswan</a:t>
            </a:r>
          </a:p>
          <a:p>
            <a:pPr algn="l">
              <a:lnSpc>
                <a:spcPts val="3749"/>
              </a:lnSpc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Aejaz</a:t>
            </a:r>
          </a:p>
          <a:p>
            <a:pPr algn="l">
              <a:lnSpc>
                <a:spcPts val="3749"/>
              </a:lnSpc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Manik</a:t>
            </a:r>
          </a:p>
          <a:p>
            <a:pPr algn="l">
              <a:lnSpc>
                <a:spcPts val="3749"/>
              </a:lnSpc>
            </a:pPr>
            <a:endParaRPr lang="en-US" sz="2249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6655" y="1888034"/>
            <a:ext cx="15240595" cy="90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Logistic regression model for detection of (CKD)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6655" y="592337"/>
            <a:ext cx="3710731" cy="90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u="sng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6655" y="3549925"/>
            <a:ext cx="7166579" cy="552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Workflow:</a:t>
            </a:r>
          </a:p>
          <a:p>
            <a:pPr marL="527844" lvl="1" indent="-263922" algn="l">
              <a:lnSpc>
                <a:spcPts val="6300"/>
              </a:lnSpc>
              <a:buFont typeface="Arial"/>
              <a:buChar char="•"/>
            </a:pPr>
            <a:r>
              <a:rPr lang="en-US" sz="35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Data Preprocessing</a:t>
            </a:r>
          </a:p>
          <a:p>
            <a:pPr marL="527844" lvl="1" indent="-263922" algn="l">
              <a:lnSpc>
                <a:spcPts val="6300"/>
              </a:lnSpc>
              <a:buFont typeface="Arial"/>
              <a:buChar char="•"/>
            </a:pPr>
            <a:r>
              <a:rPr lang="en-US" sz="35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 Selection</a:t>
            </a:r>
          </a:p>
          <a:p>
            <a:pPr marL="527844" lvl="1" indent="-263922" algn="l">
              <a:lnSpc>
                <a:spcPts val="6300"/>
              </a:lnSpc>
              <a:buFont typeface="Arial"/>
              <a:buChar char="•"/>
            </a:pPr>
            <a:r>
              <a:rPr lang="en-US" sz="35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Model Training</a:t>
            </a:r>
          </a:p>
          <a:p>
            <a:pPr marL="527844" lvl="1" indent="-263922" algn="l">
              <a:lnSpc>
                <a:spcPts val="6300"/>
              </a:lnSpc>
              <a:buFont typeface="Arial"/>
              <a:buChar char="•"/>
            </a:pPr>
            <a:r>
              <a:rPr lang="en-US" sz="35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Hyperparameter Tuning</a:t>
            </a:r>
          </a:p>
          <a:p>
            <a:pPr marL="527844" lvl="1" indent="-263922" algn="l">
              <a:lnSpc>
                <a:spcPts val="6300"/>
              </a:lnSpc>
              <a:buFont typeface="Arial"/>
              <a:buChar char="•"/>
            </a:pPr>
            <a:r>
              <a:rPr lang="en-US" sz="35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Evaluation and Deployment</a:t>
            </a:r>
          </a:p>
        </p:txBody>
      </p:sp>
      <p:pic>
        <p:nvPicPr>
          <p:cNvPr id="11" name="Picture 10" descr="A green human organ on a black surface with wires and a diagram&#10;&#10;Description automatically generated">
            <a:extLst>
              <a:ext uri="{FF2B5EF4-FFF2-40B4-BE49-F238E27FC236}">
                <a16:creationId xmlns:a16="http://schemas.microsoft.com/office/drawing/2014/main" id="{0F0113C2-995F-8627-307A-B1AC47A9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768" y="3199708"/>
            <a:ext cx="5335636" cy="5335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39275" y="947536"/>
            <a:ext cx="16193690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 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8325" y="257122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9275" y="3087326"/>
            <a:ext cx="4309079" cy="1249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The dataset used for this model retrieved from [ UC Irvine Machine Learning Repository 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8040" y="2557281"/>
            <a:ext cx="2940516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 Cleaning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8040" y="3087326"/>
            <a:ext cx="6458619" cy="252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Removed redundant column and handled missing values.</a:t>
            </a: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Encoded categorical features using LabelEncoder.</a:t>
            </a: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Handled outliers in numerical features using the IQR method.</a:t>
            </a:r>
          </a:p>
        </p:txBody>
      </p:sp>
      <p:sp>
        <p:nvSpPr>
          <p:cNvPr id="11" name="Freeform 11"/>
          <p:cNvSpPr/>
          <p:nvPr/>
        </p:nvSpPr>
        <p:spPr>
          <a:xfrm>
            <a:off x="639275" y="6499685"/>
            <a:ext cx="16611095" cy="2651281"/>
          </a:xfrm>
          <a:custGeom>
            <a:avLst/>
            <a:gdLst/>
            <a:ahLst/>
            <a:cxnLst/>
            <a:rect l="l" t="t" r="r" b="b"/>
            <a:pathLst>
              <a:path w="16611095" h="2651281">
                <a:moveTo>
                  <a:pt x="0" y="0"/>
                </a:moveTo>
                <a:lnTo>
                  <a:pt x="16611095" y="0"/>
                </a:lnTo>
                <a:lnTo>
                  <a:pt x="16611095" y="2651281"/>
                </a:lnTo>
                <a:lnTo>
                  <a:pt x="0" y="2651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493010" y="1969881"/>
            <a:ext cx="4732396" cy="3947511"/>
          </a:xfrm>
          <a:custGeom>
            <a:avLst/>
            <a:gdLst/>
            <a:ahLst/>
            <a:cxnLst/>
            <a:rect l="l" t="t" r="r" b="b"/>
            <a:pathLst>
              <a:path w="4732396" h="3947511">
                <a:moveTo>
                  <a:pt x="0" y="0"/>
                </a:moveTo>
                <a:lnTo>
                  <a:pt x="4732396" y="0"/>
                </a:lnTo>
                <a:lnTo>
                  <a:pt x="4732396" y="3947511"/>
                </a:lnTo>
                <a:lnTo>
                  <a:pt x="0" y="3947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07120" y="1162771"/>
            <a:ext cx="16273760" cy="173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312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 Selection and Model Building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939145" y="2706271"/>
            <a:ext cx="719286" cy="719286"/>
          </a:xfrm>
          <a:custGeom>
            <a:avLst/>
            <a:gdLst/>
            <a:ahLst/>
            <a:cxnLst/>
            <a:rect l="l" t="t" r="r" b="b"/>
            <a:pathLst>
              <a:path w="719286" h="719286">
                <a:moveTo>
                  <a:pt x="0" y="0"/>
                </a:moveTo>
                <a:lnTo>
                  <a:pt x="719286" y="0"/>
                </a:lnTo>
                <a:lnTo>
                  <a:pt x="719286" y="719287"/>
                </a:lnTo>
                <a:lnTo>
                  <a:pt x="0" y="719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39145" y="3580797"/>
            <a:ext cx="3385394" cy="451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 Selection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9145" y="4109881"/>
            <a:ext cx="5136802" cy="147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Based on correlation values ≥ 0.29 with CKD.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939145" y="6224928"/>
            <a:ext cx="719286" cy="719286"/>
          </a:xfrm>
          <a:custGeom>
            <a:avLst/>
            <a:gdLst/>
            <a:ahLst/>
            <a:cxnLst/>
            <a:rect l="l" t="t" r="r" b="b"/>
            <a:pathLst>
              <a:path w="719286" h="719286">
                <a:moveTo>
                  <a:pt x="0" y="0"/>
                </a:moveTo>
                <a:lnTo>
                  <a:pt x="719286" y="0"/>
                </a:lnTo>
                <a:lnTo>
                  <a:pt x="719286" y="719286"/>
                </a:lnTo>
                <a:lnTo>
                  <a:pt x="0" y="719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939146" y="7132131"/>
            <a:ext cx="4701728" cy="69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Model: Logistic Regression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146" y="7609581"/>
            <a:ext cx="5136802" cy="226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328" lvl="1" indent="-169664" algn="l">
              <a:lnSpc>
                <a:spcPts val="3624"/>
              </a:lnSpc>
              <a:buFont typeface="Arial"/>
              <a:buChar char="•"/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Baseline model trained with limited iterations (max_iter=10).</a:t>
            </a:r>
          </a:p>
          <a:p>
            <a:pPr marL="339328" lvl="1" indent="-169664" algn="l">
              <a:lnSpc>
                <a:spcPts val="3624"/>
              </a:lnSpc>
              <a:buFont typeface="Arial"/>
              <a:buChar char="•"/>
            </a:pPr>
            <a:r>
              <a:rPr lang="en-US" sz="2249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Tuned model using GridSearchCV for optimal C value.</a:t>
            </a:r>
          </a:p>
        </p:txBody>
      </p:sp>
      <p:sp>
        <p:nvSpPr>
          <p:cNvPr id="13" name="Freeform 13"/>
          <p:cNvSpPr/>
          <p:nvPr/>
        </p:nvSpPr>
        <p:spPr>
          <a:xfrm>
            <a:off x="7434852" y="3288937"/>
            <a:ext cx="9554402" cy="5286834"/>
          </a:xfrm>
          <a:custGeom>
            <a:avLst/>
            <a:gdLst/>
            <a:ahLst/>
            <a:cxnLst/>
            <a:rect l="l" t="t" r="r" b="b"/>
            <a:pathLst>
              <a:path w="9554402" h="5286834">
                <a:moveTo>
                  <a:pt x="0" y="0"/>
                </a:moveTo>
                <a:lnTo>
                  <a:pt x="9554403" y="0"/>
                </a:lnTo>
                <a:lnTo>
                  <a:pt x="9554403" y="5286834"/>
                </a:lnTo>
                <a:lnTo>
                  <a:pt x="0" y="52868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91971" y="664689"/>
            <a:ext cx="8704056" cy="638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4"/>
              </a:lnSpc>
            </a:pPr>
            <a:r>
              <a:rPr lang="en-US" sz="6749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Model Performance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90092" y="7404141"/>
            <a:ext cx="4518272" cy="1161454"/>
            <a:chOff x="0" y="0"/>
            <a:chExt cx="6024363" cy="15486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024372" cy="1548638"/>
            </a:xfrm>
            <a:custGeom>
              <a:avLst/>
              <a:gdLst/>
              <a:ahLst/>
              <a:cxnLst/>
              <a:rect l="l" t="t" r="r" b="b"/>
              <a:pathLst>
                <a:path w="6024372" h="1548638">
                  <a:moveTo>
                    <a:pt x="0" y="26162"/>
                  </a:moveTo>
                  <a:cubicBezTo>
                    <a:pt x="0" y="11684"/>
                    <a:pt x="11684" y="0"/>
                    <a:pt x="26162" y="0"/>
                  </a:cubicBezTo>
                  <a:lnTo>
                    <a:pt x="5998210" y="0"/>
                  </a:lnTo>
                  <a:cubicBezTo>
                    <a:pt x="6012688" y="0"/>
                    <a:pt x="6024372" y="11684"/>
                    <a:pt x="6024372" y="26162"/>
                  </a:cubicBezTo>
                  <a:lnTo>
                    <a:pt x="6024372" y="1522476"/>
                  </a:lnTo>
                  <a:cubicBezTo>
                    <a:pt x="6024372" y="1536954"/>
                    <a:pt x="6012688" y="1548638"/>
                    <a:pt x="5998210" y="1548638"/>
                  </a:cubicBezTo>
                  <a:lnTo>
                    <a:pt x="26162" y="1548638"/>
                  </a:lnTo>
                  <a:cubicBezTo>
                    <a:pt x="11684" y="1548638"/>
                    <a:pt x="0" y="1536954"/>
                    <a:pt x="0" y="1522476"/>
                  </a:cubicBezTo>
                  <a:close/>
                </a:path>
              </a:pathLst>
            </a:custGeom>
            <a:solidFill>
              <a:srgbClr val="31525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89115" y="7553704"/>
            <a:ext cx="3520231" cy="86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Baseline Model Accuracy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881690" y="7404141"/>
            <a:ext cx="4518272" cy="1161454"/>
            <a:chOff x="0" y="0"/>
            <a:chExt cx="6024363" cy="154860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024372" cy="1548638"/>
            </a:xfrm>
            <a:custGeom>
              <a:avLst/>
              <a:gdLst/>
              <a:ahLst/>
              <a:cxnLst/>
              <a:rect l="l" t="t" r="r" b="b"/>
              <a:pathLst>
                <a:path w="6024372" h="1548638">
                  <a:moveTo>
                    <a:pt x="0" y="26162"/>
                  </a:moveTo>
                  <a:cubicBezTo>
                    <a:pt x="0" y="11684"/>
                    <a:pt x="11684" y="0"/>
                    <a:pt x="26162" y="0"/>
                  </a:cubicBezTo>
                  <a:lnTo>
                    <a:pt x="5998210" y="0"/>
                  </a:lnTo>
                  <a:cubicBezTo>
                    <a:pt x="6012688" y="0"/>
                    <a:pt x="6024372" y="11684"/>
                    <a:pt x="6024372" y="26162"/>
                  </a:cubicBezTo>
                  <a:lnTo>
                    <a:pt x="6024372" y="1522476"/>
                  </a:lnTo>
                  <a:cubicBezTo>
                    <a:pt x="6024372" y="1536954"/>
                    <a:pt x="6012688" y="1548638"/>
                    <a:pt x="5998210" y="1548638"/>
                  </a:cubicBezTo>
                  <a:lnTo>
                    <a:pt x="26162" y="1548638"/>
                  </a:lnTo>
                  <a:cubicBezTo>
                    <a:pt x="11684" y="1548638"/>
                    <a:pt x="0" y="1536954"/>
                    <a:pt x="0" y="1522476"/>
                  </a:cubicBezTo>
                  <a:close/>
                </a:path>
              </a:pathLst>
            </a:custGeom>
            <a:solidFill>
              <a:srgbClr val="31525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380713" y="7553704"/>
            <a:ext cx="3520231" cy="86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Tuned Model Accuracy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00819" y="2552260"/>
            <a:ext cx="5667866" cy="4429509"/>
          </a:xfrm>
          <a:custGeom>
            <a:avLst/>
            <a:gdLst/>
            <a:ahLst/>
            <a:cxnLst/>
            <a:rect l="l" t="t" r="r" b="b"/>
            <a:pathLst>
              <a:path w="5667866" h="4429509">
                <a:moveTo>
                  <a:pt x="0" y="0"/>
                </a:moveTo>
                <a:lnTo>
                  <a:pt x="5667866" y="0"/>
                </a:lnTo>
                <a:lnTo>
                  <a:pt x="5667866" y="4429509"/>
                </a:lnTo>
                <a:lnTo>
                  <a:pt x="0" y="4429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097096" y="2599889"/>
            <a:ext cx="5629762" cy="4381880"/>
          </a:xfrm>
          <a:custGeom>
            <a:avLst/>
            <a:gdLst/>
            <a:ahLst/>
            <a:cxnLst/>
            <a:rect l="l" t="t" r="r" b="b"/>
            <a:pathLst>
              <a:path w="5629762" h="4381880">
                <a:moveTo>
                  <a:pt x="0" y="0"/>
                </a:moveTo>
                <a:lnTo>
                  <a:pt x="5629763" y="0"/>
                </a:lnTo>
                <a:lnTo>
                  <a:pt x="5629763" y="4381880"/>
                </a:lnTo>
                <a:lnTo>
                  <a:pt x="0" y="4381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8035117" y="6765602"/>
            <a:ext cx="1546491" cy="638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4"/>
              </a:lnSpc>
            </a:pPr>
            <a:r>
              <a:rPr lang="en-US" sz="6749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VS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9540726" y="2440476"/>
            <a:ext cx="8194939" cy="6626530"/>
          </a:xfrm>
          <a:custGeom>
            <a:avLst/>
            <a:gdLst/>
            <a:ahLst/>
            <a:cxnLst/>
            <a:rect l="l" t="t" r="r" b="b"/>
            <a:pathLst>
              <a:path w="8194939" h="6626530">
                <a:moveTo>
                  <a:pt x="0" y="0"/>
                </a:moveTo>
                <a:lnTo>
                  <a:pt x="8194939" y="0"/>
                </a:lnTo>
                <a:lnTo>
                  <a:pt x="8194939" y="6626530"/>
                </a:lnTo>
                <a:lnTo>
                  <a:pt x="0" y="6626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19250" y="664689"/>
            <a:ext cx="15049499" cy="76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4"/>
              </a:lnSpc>
            </a:pPr>
            <a:r>
              <a:rPr lang="en-US" sz="6749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Accuracy vs. Regularization Strength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6048" y="2345226"/>
            <a:ext cx="8697951" cy="6502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F9EEE7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Regularization Strength (C): </a:t>
            </a: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Low C values increase regularization, reducing overfitting but lowering accuracy. High C values reduce regularization, improving fit but risking overfitting.</a:t>
            </a:r>
          </a:p>
          <a:p>
            <a:pPr marL="348754" lvl="1" indent="-174377" algn="l">
              <a:lnSpc>
                <a:spcPts val="3750"/>
              </a:lnSpc>
            </a:pPr>
            <a:endParaRPr lang="en-US" sz="2312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F9EEE7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Optimal C: </a:t>
            </a: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The best C value found is {best_C}, achieving the highest cross-validation accuracy.</a:t>
            </a:r>
          </a:p>
          <a:p>
            <a:pPr marL="348754" lvl="1" indent="-174377" algn="l">
              <a:lnSpc>
                <a:spcPts val="3750"/>
              </a:lnSpc>
            </a:pPr>
            <a:endParaRPr lang="en-US" sz="2312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F9EEE7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Trend Observation: </a:t>
            </a: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Accuracy initially improves with increasing C, peaks at the optimal value, and then stabilizes or declines due to overfitting.</a:t>
            </a:r>
          </a:p>
          <a:p>
            <a:pPr marL="348754" lvl="1" indent="-174377" algn="l">
              <a:lnSpc>
                <a:spcPts val="3750"/>
              </a:lnSpc>
            </a:pPr>
            <a:endParaRPr lang="en-US" sz="2312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F9EEE7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Deployment Insight: </a:t>
            </a:r>
            <a:r>
              <a:rPr lang="en-US" sz="2312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Using the optimal C ensures the model balances accuracy and generalizability.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42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333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55451" y="893365"/>
            <a:ext cx="9941210" cy="1001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Key Outcomes and 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95525" y="3610172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95526" y="4220512"/>
            <a:ext cx="8738040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Achieved improved accuracy after hyperparameter tuning.</a:t>
            </a: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Saved the model for deployment (</a:t>
            </a:r>
            <a:r>
              <a:rPr lang="en-US" sz="2312" dirty="0" err="1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best_logistic_model.pkl</a:t>
            </a:r>
            <a:r>
              <a:rPr lang="en-US" sz="2312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).</a:t>
            </a:r>
          </a:p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The tuned model offers robust predictions for CKD detection.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5526" y="6476969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Future Scope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95526" y="6991781"/>
            <a:ext cx="8738040" cy="63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031" lvl="1" indent="-188516" algn="l">
              <a:lnSpc>
                <a:spcPts val="3749"/>
              </a:lnSpc>
              <a:buFont typeface="Arial"/>
              <a:buChar char="•"/>
            </a:pPr>
            <a:r>
              <a:rPr lang="en-US" sz="2499" spc="2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Integrate additional features and test on a larger dataset.</a:t>
            </a:r>
          </a:p>
        </p:txBody>
      </p:sp>
      <p:sp>
        <p:nvSpPr>
          <p:cNvPr id="11" name="Freeform 11"/>
          <p:cNvSpPr/>
          <p:nvPr/>
        </p:nvSpPr>
        <p:spPr>
          <a:xfrm>
            <a:off x="555451" y="2718480"/>
            <a:ext cx="7744496" cy="5867909"/>
          </a:xfrm>
          <a:custGeom>
            <a:avLst/>
            <a:gdLst/>
            <a:ahLst/>
            <a:cxnLst/>
            <a:rect l="l" t="t" r="r" b="b"/>
            <a:pathLst>
              <a:path w="7744496" h="5867909">
                <a:moveTo>
                  <a:pt x="0" y="0"/>
                </a:moveTo>
                <a:lnTo>
                  <a:pt x="7744497" y="0"/>
                </a:lnTo>
                <a:lnTo>
                  <a:pt x="7744497" y="5867909"/>
                </a:lnTo>
                <a:lnTo>
                  <a:pt x="0" y="5867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284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Quattrocento Bold</vt:lpstr>
      <vt:lpstr>Quattrocento</vt:lpstr>
      <vt:lpstr>TT Rounds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Aejaz Ansari</dc:creator>
  <cp:lastModifiedBy>Aejaz Ansari</cp:lastModifiedBy>
  <cp:revision>2</cp:revision>
  <dcterms:created xsi:type="dcterms:W3CDTF">2006-08-16T00:00:00Z</dcterms:created>
  <dcterms:modified xsi:type="dcterms:W3CDTF">2024-12-14T19:34:34Z</dcterms:modified>
  <dc:identifier>DAGZS27fIM0</dc:identifier>
</cp:coreProperties>
</file>