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76" r:id="rId3"/>
    <p:sldId id="270" r:id="rId4"/>
    <p:sldId id="269" r:id="rId5"/>
    <p:sldId id="268" r:id="rId6"/>
    <p:sldId id="267" r:id="rId7"/>
    <p:sldId id="263" r:id="rId8"/>
    <p:sldId id="271" r:id="rId9"/>
    <p:sldId id="272" r:id="rId10"/>
    <p:sldId id="273" r:id="rId11"/>
    <p:sldId id="274" r:id="rId12"/>
    <p:sldId id="275" r:id="rId13"/>
  </p:sldIdLst>
  <p:sldSz cx="14630400" cy="8229600"/>
  <p:notesSz cx="8229600" cy="146304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attrocento" panose="020B060402020202020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19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2686113-8D03-74CA-DB3B-38F1AD1D3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637FC57-27FD-DF31-7066-F475BCCD0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2131BB1-136C-86E5-1F3A-371A3E7FF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C4EDAB-5BFA-2378-2652-82C80D9BB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2686113-8D03-74CA-DB3B-38F1AD1D3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637FC57-27FD-DF31-7066-F475BCCD0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2131BB1-136C-86E5-1F3A-371A3E7FF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C4EDAB-5BFA-2378-2652-82C80D9BB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205DBD-912B-7757-47DA-B51D928B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FC8B0D1-EA44-F5FA-E265-749BC14B8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947CBAC-A23E-34CF-64B5-F27A558F5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C8B3A-9ADE-E5C0-952E-0D583E9A9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6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57F7FF3-020B-ED81-153F-C4428A031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61CA1B9-4FF5-D46B-CE0E-03592CE1A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BF40017-7E3F-BAB3-EF00-06DD51B7A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D40168-D556-B654-8143-2EF11A9F2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FCD1E2-9C08-4BF2-72B6-B971AB6DF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0C58D3B-8C5C-139E-00D2-E8E0D314B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F2B0497-936B-BE93-ED11-A0B318173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AC1BFD-B992-6689-7CDB-889866CEE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FCD1E2-9C08-4BF2-72B6-B971AB6DF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0C58D3B-8C5C-139E-00D2-E8E0D314B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F2B0497-936B-BE93-ED11-A0B318173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AC1BFD-B992-6689-7CDB-889866CEE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8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eb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99582E9-34A7-257F-C40E-179DE8D4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391" y="2255260"/>
            <a:ext cx="736396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K-Nearest Neighbors (KNN)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0706" y="878404"/>
            <a:ext cx="3622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Algorithm-2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5" t="29816" b="12783"/>
          <a:stretch/>
        </p:blipFill>
        <p:spPr>
          <a:xfrm>
            <a:off x="8543322" y="-1"/>
            <a:ext cx="6087078" cy="82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88338"/>
            <a:ext cx="13277669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Comparison of Model Performance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74434"/>
            <a:ext cx="6677172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2905164" y="27923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325098"/>
            <a:ext cx="5774699" cy="1542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correctly classified instances.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    </a:t>
            </a:r>
            <a:endParaRPr lang="en-US" sz="1850" b="1" dirty="0" smtClean="0">
              <a:solidFill>
                <a:srgbClr val="F9EEE7"/>
              </a:solidFill>
              <a:latin typeface="Quattrocent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(TP+TN)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(TP+TN+FP+FN)</a:t>
            </a:r>
            <a:endParaRPr lang="en-US" sz="1850" b="1" dirty="0"/>
          </a:p>
        </p:txBody>
      </p:sp>
      <p:sp>
        <p:nvSpPr>
          <p:cNvPr id="7" name="Shape 4"/>
          <p:cNvSpPr/>
          <p:nvPr/>
        </p:nvSpPr>
        <p:spPr>
          <a:xfrm>
            <a:off x="8232704" y="2755345"/>
            <a:ext cx="6029834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752116" y="28576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502869" y="3311832"/>
            <a:ext cx="561252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predicted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        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TP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(TP+FP)</a:t>
            </a:r>
            <a:endParaRPr lang="en-US" sz="1850" b="1" dirty="0"/>
          </a:p>
        </p:txBody>
      </p:sp>
      <p:sp>
        <p:nvSpPr>
          <p:cNvPr id="10" name="Shape 7"/>
          <p:cNvSpPr/>
          <p:nvPr/>
        </p:nvSpPr>
        <p:spPr>
          <a:xfrm>
            <a:off x="837723" y="5219502"/>
            <a:ext cx="6677173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2703333" y="52886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(Sensitivity)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5439" y="5709749"/>
            <a:ext cx="635027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actual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endParaRPr lang="en-US" sz="18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	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TP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(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FN+TP)</a:t>
            </a:r>
          </a:p>
        </p:txBody>
      </p:sp>
      <p:sp>
        <p:nvSpPr>
          <p:cNvPr id="13" name="Shape 10"/>
          <p:cNvSpPr/>
          <p:nvPr/>
        </p:nvSpPr>
        <p:spPr>
          <a:xfrm>
            <a:off x="8232704" y="5219502"/>
            <a:ext cx="6103406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10752116" y="52963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502869" y="5742090"/>
            <a:ext cx="5759669" cy="147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harmonic mean of precision and recall.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2*Precision*Recall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+ Recall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2A3BDED-D041-5D65-80D8-97279768EE9A}"/>
              </a:ext>
            </a:extLst>
          </p:cNvPr>
          <p:cNvCxnSpPr/>
          <p:nvPr/>
        </p:nvCxnSpPr>
        <p:spPr>
          <a:xfrm>
            <a:off x="2575639" y="4483100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F5EF567-BDFA-5C6A-3E14-3839FA97E893}"/>
              </a:ext>
            </a:extLst>
          </p:cNvPr>
          <p:cNvCxnSpPr>
            <a:cxnSpLocks/>
          </p:cNvCxnSpPr>
          <p:nvPr/>
        </p:nvCxnSpPr>
        <p:spPr>
          <a:xfrm>
            <a:off x="10028052" y="4434628"/>
            <a:ext cx="9110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5F0E77-38B0-B9C0-AC8E-7B981EE9C0B4}"/>
              </a:ext>
            </a:extLst>
          </p:cNvPr>
          <p:cNvSpPr txBox="1"/>
          <p:nvPr/>
        </p:nvSpPr>
        <p:spPr>
          <a:xfrm>
            <a:off x="8560611" y="4249962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=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382EB-7CDC-D032-4945-FA0B7489E8E3}"/>
              </a:ext>
            </a:extLst>
          </p:cNvPr>
          <p:cNvSpPr txBox="1"/>
          <p:nvPr/>
        </p:nvSpPr>
        <p:spPr>
          <a:xfrm>
            <a:off x="1206024" y="4278868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 =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D8E0F7-6CF8-7BB0-A2DC-EE114D4A9C00}"/>
              </a:ext>
            </a:extLst>
          </p:cNvPr>
          <p:cNvSpPr txBox="1"/>
          <p:nvPr/>
        </p:nvSpPr>
        <p:spPr>
          <a:xfrm>
            <a:off x="1161787" y="6674156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=</a:t>
            </a:r>
            <a:endParaRPr lang="en-IN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2984D4E-2F4D-1309-0900-B3E5234070DA}"/>
              </a:ext>
            </a:extLst>
          </p:cNvPr>
          <p:cNvCxnSpPr/>
          <p:nvPr/>
        </p:nvCxnSpPr>
        <p:spPr>
          <a:xfrm>
            <a:off x="2251513" y="6858821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BC6E82-0F15-F996-E074-1B927AAE9C45}"/>
              </a:ext>
            </a:extLst>
          </p:cNvPr>
          <p:cNvCxnSpPr>
            <a:cxnSpLocks/>
          </p:cNvCxnSpPr>
          <p:nvPr/>
        </p:nvCxnSpPr>
        <p:spPr>
          <a:xfrm>
            <a:off x="9825898" y="6519608"/>
            <a:ext cx="18524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971D8D-1BD1-C93B-FDCB-7497E2BDB3E0}"/>
              </a:ext>
            </a:extLst>
          </p:cNvPr>
          <p:cNvSpPr txBox="1"/>
          <p:nvPr/>
        </p:nvSpPr>
        <p:spPr>
          <a:xfrm>
            <a:off x="8502869" y="6343731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=</a:t>
            </a:r>
            <a:endParaRPr lang="en-IN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88338"/>
            <a:ext cx="13277669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Comparison of Model Performance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74434"/>
            <a:ext cx="6677172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2905164" y="27923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325098"/>
            <a:ext cx="5774699" cy="1542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correctly classified instances.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    </a:t>
            </a:r>
            <a:endParaRPr lang="en-US" sz="1850" b="1" dirty="0" smtClean="0">
              <a:solidFill>
                <a:srgbClr val="F9EEE7"/>
              </a:solidFill>
              <a:latin typeface="Quattrocent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(TP+TN)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(TP+TN+FP+FN)</a:t>
            </a:r>
            <a:endParaRPr lang="en-US" sz="1850" b="1" dirty="0"/>
          </a:p>
        </p:txBody>
      </p:sp>
      <p:sp>
        <p:nvSpPr>
          <p:cNvPr id="7" name="Shape 4"/>
          <p:cNvSpPr/>
          <p:nvPr/>
        </p:nvSpPr>
        <p:spPr>
          <a:xfrm>
            <a:off x="8232704" y="2755345"/>
            <a:ext cx="6029834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752116" y="28576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502869" y="3311832"/>
            <a:ext cx="561252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predicted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        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TP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(TP+FP)</a:t>
            </a:r>
            <a:endParaRPr lang="en-US" sz="1850" b="1" dirty="0"/>
          </a:p>
        </p:txBody>
      </p:sp>
      <p:sp>
        <p:nvSpPr>
          <p:cNvPr id="10" name="Shape 7"/>
          <p:cNvSpPr/>
          <p:nvPr/>
        </p:nvSpPr>
        <p:spPr>
          <a:xfrm>
            <a:off x="837723" y="5219502"/>
            <a:ext cx="6677173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2703333" y="52886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(Sensitivity)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5439" y="5709749"/>
            <a:ext cx="635027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actual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endParaRPr lang="en-US" sz="18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	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TP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(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FN+TP)</a:t>
            </a:r>
          </a:p>
        </p:txBody>
      </p:sp>
      <p:sp>
        <p:nvSpPr>
          <p:cNvPr id="13" name="Shape 10"/>
          <p:cNvSpPr/>
          <p:nvPr/>
        </p:nvSpPr>
        <p:spPr>
          <a:xfrm>
            <a:off x="8232704" y="5219502"/>
            <a:ext cx="6103406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10752116" y="52963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502869" y="5742090"/>
            <a:ext cx="5759669" cy="147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harmonic mean of precision and recall.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2*Precision*Recall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+ Recall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2A3BDED-D041-5D65-80D8-97279768EE9A}"/>
              </a:ext>
            </a:extLst>
          </p:cNvPr>
          <p:cNvCxnSpPr/>
          <p:nvPr/>
        </p:nvCxnSpPr>
        <p:spPr>
          <a:xfrm>
            <a:off x="2575639" y="4483100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F5EF567-BDFA-5C6A-3E14-3839FA97E893}"/>
              </a:ext>
            </a:extLst>
          </p:cNvPr>
          <p:cNvCxnSpPr>
            <a:cxnSpLocks/>
          </p:cNvCxnSpPr>
          <p:nvPr/>
        </p:nvCxnSpPr>
        <p:spPr>
          <a:xfrm>
            <a:off x="10028052" y="4434628"/>
            <a:ext cx="9110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5F0E77-38B0-B9C0-AC8E-7B981EE9C0B4}"/>
              </a:ext>
            </a:extLst>
          </p:cNvPr>
          <p:cNvSpPr txBox="1"/>
          <p:nvPr/>
        </p:nvSpPr>
        <p:spPr>
          <a:xfrm>
            <a:off x="8560611" y="4249962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=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382EB-7CDC-D032-4945-FA0B7489E8E3}"/>
              </a:ext>
            </a:extLst>
          </p:cNvPr>
          <p:cNvSpPr txBox="1"/>
          <p:nvPr/>
        </p:nvSpPr>
        <p:spPr>
          <a:xfrm>
            <a:off x="1206024" y="4278868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 =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D8E0F7-6CF8-7BB0-A2DC-EE114D4A9C00}"/>
              </a:ext>
            </a:extLst>
          </p:cNvPr>
          <p:cNvSpPr txBox="1"/>
          <p:nvPr/>
        </p:nvSpPr>
        <p:spPr>
          <a:xfrm>
            <a:off x="1161787" y="6674156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=</a:t>
            </a:r>
            <a:endParaRPr lang="en-IN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2984D4E-2F4D-1309-0900-B3E5234070DA}"/>
              </a:ext>
            </a:extLst>
          </p:cNvPr>
          <p:cNvCxnSpPr/>
          <p:nvPr/>
        </p:nvCxnSpPr>
        <p:spPr>
          <a:xfrm>
            <a:off x="2251513" y="6858821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BC6E82-0F15-F996-E074-1B927AAE9C45}"/>
              </a:ext>
            </a:extLst>
          </p:cNvPr>
          <p:cNvCxnSpPr>
            <a:cxnSpLocks/>
          </p:cNvCxnSpPr>
          <p:nvPr/>
        </p:nvCxnSpPr>
        <p:spPr>
          <a:xfrm>
            <a:off x="9825898" y="6519608"/>
            <a:ext cx="18524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971D8D-1BD1-C93B-FDCB-7497E2BDB3E0}"/>
              </a:ext>
            </a:extLst>
          </p:cNvPr>
          <p:cNvSpPr txBox="1"/>
          <p:nvPr/>
        </p:nvSpPr>
        <p:spPr>
          <a:xfrm>
            <a:off x="8502869" y="6343731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=</a:t>
            </a:r>
            <a:endParaRPr lang="en-IN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6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88338"/>
            <a:ext cx="13277669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Comparison of Model Performance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74434"/>
            <a:ext cx="6677172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2905164" y="27923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325098"/>
            <a:ext cx="5774699" cy="1542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correctly classified instances.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    </a:t>
            </a:r>
            <a:endParaRPr lang="en-US" sz="1850" b="1" dirty="0" smtClean="0">
              <a:solidFill>
                <a:srgbClr val="F9EEE7"/>
              </a:solidFill>
              <a:latin typeface="Quattrocent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(TP+TN)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(TP+TN+FP+FN)</a:t>
            </a:r>
            <a:endParaRPr lang="en-US" sz="1850" b="1" dirty="0"/>
          </a:p>
        </p:txBody>
      </p:sp>
      <p:sp>
        <p:nvSpPr>
          <p:cNvPr id="7" name="Shape 4"/>
          <p:cNvSpPr/>
          <p:nvPr/>
        </p:nvSpPr>
        <p:spPr>
          <a:xfrm>
            <a:off x="8232704" y="2755345"/>
            <a:ext cx="6029834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752116" y="28576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502869" y="3311832"/>
            <a:ext cx="561252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predicted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        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TP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(TP+FP)</a:t>
            </a:r>
            <a:endParaRPr lang="en-US" sz="1850" b="1" dirty="0"/>
          </a:p>
        </p:txBody>
      </p:sp>
      <p:sp>
        <p:nvSpPr>
          <p:cNvPr id="10" name="Shape 7"/>
          <p:cNvSpPr/>
          <p:nvPr/>
        </p:nvSpPr>
        <p:spPr>
          <a:xfrm>
            <a:off x="837723" y="5219502"/>
            <a:ext cx="6677173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2703333" y="52886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(Sensitivity)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5439" y="5709749"/>
            <a:ext cx="635027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actual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endParaRPr lang="en-US" sz="18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	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TP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(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FN+TP)</a:t>
            </a:r>
          </a:p>
        </p:txBody>
      </p:sp>
      <p:sp>
        <p:nvSpPr>
          <p:cNvPr id="13" name="Shape 10"/>
          <p:cNvSpPr/>
          <p:nvPr/>
        </p:nvSpPr>
        <p:spPr>
          <a:xfrm>
            <a:off x="8232704" y="5219502"/>
            <a:ext cx="6103406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10752116" y="52963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502869" y="5742090"/>
            <a:ext cx="5759669" cy="147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harmonic mean of precision and recall.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2*Precision*Recall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+ Recall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2A3BDED-D041-5D65-80D8-97279768EE9A}"/>
              </a:ext>
            </a:extLst>
          </p:cNvPr>
          <p:cNvCxnSpPr/>
          <p:nvPr/>
        </p:nvCxnSpPr>
        <p:spPr>
          <a:xfrm>
            <a:off x="2575639" y="4483100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F5EF567-BDFA-5C6A-3E14-3839FA97E893}"/>
              </a:ext>
            </a:extLst>
          </p:cNvPr>
          <p:cNvCxnSpPr>
            <a:cxnSpLocks/>
          </p:cNvCxnSpPr>
          <p:nvPr/>
        </p:nvCxnSpPr>
        <p:spPr>
          <a:xfrm>
            <a:off x="10028052" y="4434628"/>
            <a:ext cx="9110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5F0E77-38B0-B9C0-AC8E-7B981EE9C0B4}"/>
              </a:ext>
            </a:extLst>
          </p:cNvPr>
          <p:cNvSpPr txBox="1"/>
          <p:nvPr/>
        </p:nvSpPr>
        <p:spPr>
          <a:xfrm>
            <a:off x="8560611" y="4249962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=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382EB-7CDC-D032-4945-FA0B7489E8E3}"/>
              </a:ext>
            </a:extLst>
          </p:cNvPr>
          <p:cNvSpPr txBox="1"/>
          <p:nvPr/>
        </p:nvSpPr>
        <p:spPr>
          <a:xfrm>
            <a:off x="1206024" y="4278868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 =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D8E0F7-6CF8-7BB0-A2DC-EE114D4A9C00}"/>
              </a:ext>
            </a:extLst>
          </p:cNvPr>
          <p:cNvSpPr txBox="1"/>
          <p:nvPr/>
        </p:nvSpPr>
        <p:spPr>
          <a:xfrm>
            <a:off x="1161787" y="6674156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=</a:t>
            </a:r>
            <a:endParaRPr lang="en-IN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2984D4E-2F4D-1309-0900-B3E5234070DA}"/>
              </a:ext>
            </a:extLst>
          </p:cNvPr>
          <p:cNvCxnSpPr/>
          <p:nvPr/>
        </p:nvCxnSpPr>
        <p:spPr>
          <a:xfrm>
            <a:off x="2251513" y="6858821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BC6E82-0F15-F996-E074-1B927AAE9C45}"/>
              </a:ext>
            </a:extLst>
          </p:cNvPr>
          <p:cNvCxnSpPr>
            <a:cxnSpLocks/>
          </p:cNvCxnSpPr>
          <p:nvPr/>
        </p:nvCxnSpPr>
        <p:spPr>
          <a:xfrm>
            <a:off x="9825898" y="6519608"/>
            <a:ext cx="18524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971D8D-1BD1-C93B-FDCB-7497E2BDB3E0}"/>
              </a:ext>
            </a:extLst>
          </p:cNvPr>
          <p:cNvSpPr txBox="1"/>
          <p:nvPr/>
        </p:nvSpPr>
        <p:spPr>
          <a:xfrm>
            <a:off x="8502869" y="6343731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=</a:t>
            </a:r>
            <a:endParaRPr lang="en-IN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4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99582E9-34A7-257F-C40E-179DE8D4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F1308B00-7200-3AA8-AB2B-288793302185}"/>
              </a:ext>
            </a:extLst>
          </p:cNvPr>
          <p:cNvSpPr/>
          <p:nvPr/>
        </p:nvSpPr>
        <p:spPr>
          <a:xfrm>
            <a:off x="439459" y="384612"/>
            <a:ext cx="14190941" cy="17749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K-Nearest Neighbors (KNN) Analysis CKD Dataset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F2359A48-D59F-C78A-1A36-F81E1010F2D8}"/>
              </a:ext>
            </a:extLst>
          </p:cNvPr>
          <p:cNvSpPr/>
          <p:nvPr/>
        </p:nvSpPr>
        <p:spPr>
          <a:xfrm>
            <a:off x="825024" y="1754043"/>
            <a:ext cx="2816185" cy="813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Introduction to KNN</a:t>
            </a:r>
            <a:endParaRPr lang="en-US" sz="3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ED66E07C-879C-25CB-E7B2-D512E9942883}"/>
              </a:ext>
            </a:extLst>
          </p:cNvPr>
          <p:cNvSpPr/>
          <p:nvPr/>
        </p:nvSpPr>
        <p:spPr>
          <a:xfrm>
            <a:off x="837724" y="2479010"/>
            <a:ext cx="6185535" cy="521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K-Nearest Neighbors (KNN) is a supervised machine learning algorithm.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It classifies data points based on the majority class of their nearest neighbors.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Used for both classification and regression tasks.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Here, KNN is applied to analyze the CKD dataset.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xmlns="" id="{464DC141-7CA3-F55C-AC50-1AC696BC006C}"/>
              </a:ext>
            </a:extLst>
          </p:cNvPr>
          <p:cNvSpPr/>
          <p:nvPr/>
        </p:nvSpPr>
        <p:spPr>
          <a:xfrm>
            <a:off x="7670978" y="1754043"/>
            <a:ext cx="2816185" cy="813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Overview</a:t>
            </a:r>
            <a:endParaRPr lang="en-US" sz="320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xmlns="" id="{66AC6813-69DD-7DD1-5BB4-C50716BE66DD}"/>
              </a:ext>
            </a:extLst>
          </p:cNvPr>
          <p:cNvSpPr/>
          <p:nvPr/>
        </p:nvSpPr>
        <p:spPr>
          <a:xfrm>
            <a:off x="7619841" y="2415008"/>
            <a:ext cx="6185535" cy="3391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Dataset: CKD (Chronic Kidney Disease)</a:t>
            </a:r>
          </a:p>
          <a:p>
            <a:pPr>
              <a:lnSpc>
                <a:spcPts val="3000"/>
              </a:lnSpc>
            </a:pPr>
            <a:endParaRPr lang="en-US" sz="240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Contains attributes related to kidney disease diagnosis.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used to train the KNN algorithm to predict outcomes.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058798-0A6B-8BE9-E5D8-6DE80D43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0DEB1325-FE0C-A95B-DDD8-757F669E6BA8}"/>
              </a:ext>
            </a:extLst>
          </p:cNvPr>
          <p:cNvSpPr/>
          <p:nvPr/>
        </p:nvSpPr>
        <p:spPr>
          <a:xfrm>
            <a:off x="942827" y="1009112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K-Nearest Neighbors (KNN): Methodology and Implementation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223B7900-0F2B-F594-C707-3CC7C40E308B}"/>
              </a:ext>
            </a:extLst>
          </p:cNvPr>
          <p:cNvSpPr/>
          <p:nvPr/>
        </p:nvSpPr>
        <p:spPr>
          <a:xfrm>
            <a:off x="837724" y="41400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Methodology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7BDC76A-95F6-0D73-5CA1-BBDEEC876587}"/>
              </a:ext>
            </a:extLst>
          </p:cNvPr>
          <p:cNvSpPr/>
          <p:nvPr/>
        </p:nvSpPr>
        <p:spPr>
          <a:xfrm>
            <a:off x="837724" y="4731306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KNN uses the distance between data points to find the k-nearest neighbors to a new data point, and predicts its class based on the majority class of its neighbors.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469B6C33-387A-1B32-5BD3-99502AC54364}"/>
              </a:ext>
            </a:extLst>
          </p:cNvPr>
          <p:cNvSpPr/>
          <p:nvPr/>
        </p:nvSpPr>
        <p:spPr>
          <a:xfrm>
            <a:off x="7614761" y="41400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Implementation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41161C26-BFC8-5420-FDE8-DCDEDFFCDDDC}"/>
              </a:ext>
            </a:extLst>
          </p:cNvPr>
          <p:cNvSpPr/>
          <p:nvPr/>
        </p:nvSpPr>
        <p:spPr>
          <a:xfrm>
            <a:off x="7614761" y="4731306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KNN is implemented by calculating the distance between data points and identifying the nearest neighbors based on a chosen metric, such as Euclidean distance.</a:t>
            </a:r>
            <a:endParaRPr lang="en-US" sz="18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692B2AC-86FF-9714-B48E-8FBB8CC21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xmlns="" id="{5D5FE907-C59D-366A-3ABA-0A3DDBDDCA0A}"/>
              </a:ext>
            </a:extLst>
          </p:cNvPr>
          <p:cNvSpPr/>
          <p:nvPr/>
        </p:nvSpPr>
        <p:spPr>
          <a:xfrm>
            <a:off x="666193" y="1593313"/>
            <a:ext cx="13138707" cy="4660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600"/>
              </a:lnSpc>
            </a:pPr>
            <a:r>
              <a:rPr lang="en-US" sz="288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1. Load and preprocesses the dataset</a:t>
            </a:r>
          </a:p>
          <a:p>
            <a:pPr>
              <a:lnSpc>
                <a:spcPts val="3600"/>
              </a:lnSpc>
            </a:pPr>
            <a:endParaRPr lang="en-US" sz="288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>
              <a:lnSpc>
                <a:spcPts val="3600"/>
              </a:lnSpc>
            </a:pPr>
            <a:r>
              <a:rPr lang="en-US" sz="288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2. Split the data into training and test sets</a:t>
            </a:r>
          </a:p>
          <a:p>
            <a:pPr>
              <a:lnSpc>
                <a:spcPts val="3600"/>
              </a:lnSpc>
            </a:pPr>
            <a:endParaRPr lang="en-US" sz="288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>
              <a:lnSpc>
                <a:spcPts val="3600"/>
              </a:lnSpc>
            </a:pPr>
            <a:r>
              <a:rPr lang="en-US" sz="288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3. Train the KNN Model</a:t>
            </a:r>
          </a:p>
          <a:p>
            <a:pPr>
              <a:lnSpc>
                <a:spcPts val="3600"/>
              </a:lnSpc>
            </a:pPr>
            <a:endParaRPr lang="en-US" sz="288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>
              <a:lnSpc>
                <a:spcPts val="3600"/>
              </a:lnSpc>
            </a:pPr>
            <a:r>
              <a:rPr lang="en-US" sz="288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4. Evaluate the model with accuracy and confusion matrix</a:t>
            </a:r>
          </a:p>
          <a:p>
            <a:pPr>
              <a:lnSpc>
                <a:spcPts val="3600"/>
              </a:lnSpc>
            </a:pPr>
            <a:endParaRPr lang="en-US" sz="288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>
              <a:lnSpc>
                <a:spcPts val="3600"/>
              </a:lnSpc>
            </a:pPr>
            <a:r>
              <a:rPr lang="en-US" sz="288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5. Plot the accuracy for varying k values</a:t>
            </a:r>
            <a:endParaRPr lang="en-US" sz="288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>
              <a:lnSpc>
                <a:spcPts val="3600"/>
              </a:lnSpc>
            </a:pPr>
            <a:endParaRPr lang="en-US" sz="288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>
              <a:lnSpc>
                <a:spcPts val="3600"/>
              </a:lnSpc>
            </a:pPr>
            <a:endParaRPr lang="en-US" sz="288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xmlns="" id="{7018626F-E067-273D-BD0B-08B626D3BAF6}"/>
              </a:ext>
            </a:extLst>
          </p:cNvPr>
          <p:cNvSpPr/>
          <p:nvPr/>
        </p:nvSpPr>
        <p:spPr>
          <a:xfrm>
            <a:off x="527352" y="461534"/>
            <a:ext cx="14759413" cy="2129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600"/>
              </a:lnSpc>
            </a:pPr>
            <a:r>
              <a:rPr lang="en-US" sz="5280" dirty="0">
                <a:solidFill>
                  <a:srgbClr val="FFD9BE"/>
                </a:solidFill>
                <a:latin typeface="Quattrocento" pitchFamily="34" charset="0"/>
              </a:rPr>
              <a:t>WORK FLOW</a:t>
            </a:r>
            <a:endParaRPr lang="en-US" sz="528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0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541B9FA-1D17-8D47-3DD3-99144880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xmlns="" id="{0A75272D-52B3-F2E3-E909-95BEFA3B5250}"/>
              </a:ext>
            </a:extLst>
          </p:cNvPr>
          <p:cNvSpPr/>
          <p:nvPr/>
        </p:nvSpPr>
        <p:spPr>
          <a:xfrm>
            <a:off x="666193" y="1593313"/>
            <a:ext cx="9720389" cy="5576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600"/>
              </a:lnSpc>
            </a:pPr>
            <a:r>
              <a:rPr lang="en-US" sz="288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1. Data Preprocessing:</a:t>
            </a:r>
          </a:p>
          <a:p>
            <a:pPr>
              <a:lnSpc>
                <a:spcPts val="3600"/>
              </a:lnSpc>
            </a:pPr>
            <a:r>
              <a:rPr lang="en-US" sz="28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- Handled missing values.</a:t>
            </a:r>
          </a:p>
          <a:p>
            <a:pPr>
              <a:lnSpc>
                <a:spcPts val="3600"/>
              </a:lnSpc>
            </a:pPr>
            <a:r>
              <a:rPr lang="en-US" sz="28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- Scaled the features for uniformity.</a:t>
            </a:r>
          </a:p>
          <a:p>
            <a:pPr>
              <a:lnSpc>
                <a:spcPts val="3600"/>
              </a:lnSpc>
            </a:pPr>
            <a:r>
              <a:rPr lang="en-US" sz="28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-Normalizes the data using </a:t>
            </a:r>
            <a:r>
              <a:rPr lang="en-US" sz="2880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Standard Scaler</a:t>
            </a:r>
            <a:r>
              <a:rPr lang="en-US" sz="28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</a:p>
          <a:p>
            <a:pPr>
              <a:lnSpc>
                <a:spcPts val="3600"/>
              </a:lnSpc>
            </a:pPr>
            <a:endParaRPr lang="en-US" sz="288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>
              <a:lnSpc>
                <a:spcPts val="3600"/>
              </a:lnSpc>
            </a:pPr>
            <a:r>
              <a:rPr lang="en-US" sz="288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2. Model Training:</a:t>
            </a:r>
          </a:p>
          <a:p>
            <a:pPr>
              <a:lnSpc>
                <a:spcPts val="3600"/>
              </a:lnSpc>
            </a:pPr>
            <a:r>
              <a:rPr lang="en-US" sz="28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- Split data into 70% training and 30% testing sets.</a:t>
            </a:r>
          </a:p>
          <a:p>
            <a:pPr>
              <a:lnSpc>
                <a:spcPts val="3600"/>
              </a:lnSpc>
            </a:pPr>
            <a:r>
              <a:rPr lang="en-US" sz="28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- Trained the model using different 'k' values.</a:t>
            </a:r>
          </a:p>
          <a:p>
            <a:pPr>
              <a:lnSpc>
                <a:spcPts val="3600"/>
              </a:lnSpc>
            </a:pPr>
            <a:endParaRPr lang="en-US" sz="288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>
              <a:lnSpc>
                <a:spcPts val="3600"/>
              </a:lnSpc>
            </a:pPr>
            <a:r>
              <a:rPr lang="en-US" sz="288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3. Model Evaluation:</a:t>
            </a:r>
          </a:p>
          <a:p>
            <a:pPr>
              <a:lnSpc>
                <a:spcPts val="3600"/>
              </a:lnSpc>
            </a:pPr>
            <a:r>
              <a:rPr lang="en-US" sz="28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- Computes the accuracy score.</a:t>
            </a:r>
          </a:p>
          <a:p>
            <a:pPr>
              <a:lnSpc>
                <a:spcPts val="3600"/>
              </a:lnSpc>
            </a:pPr>
            <a:r>
              <a:rPr lang="en-US" sz="28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- Displays a confusion matrix.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xmlns="" id="{F8D6262B-90F9-9AB6-310F-3B0DADAFBD00}"/>
              </a:ext>
            </a:extLst>
          </p:cNvPr>
          <p:cNvSpPr/>
          <p:nvPr/>
        </p:nvSpPr>
        <p:spPr>
          <a:xfrm>
            <a:off x="527352" y="461534"/>
            <a:ext cx="14759413" cy="2129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600"/>
              </a:lnSpc>
            </a:pPr>
            <a:r>
              <a:rPr lang="en-US" sz="528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KNN Model Implementation</a:t>
            </a:r>
            <a:endParaRPr lang="en-US" sz="528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9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541B9FA-1D17-8D47-3DD3-99144880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xmlns="" id="{442F9194-4CCA-0C46-C435-F2011D8CEDB0}"/>
              </a:ext>
            </a:extLst>
          </p:cNvPr>
          <p:cNvSpPr/>
          <p:nvPr/>
        </p:nvSpPr>
        <p:spPr>
          <a:xfrm>
            <a:off x="401359" y="54412"/>
            <a:ext cx="14190941" cy="669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 vs. Number of Neighbors (k)</a:t>
            </a:r>
            <a:endParaRPr lang="en-US" sz="4400" dirty="0"/>
          </a:p>
        </p:txBody>
      </p:sp>
      <p:pic>
        <p:nvPicPr>
          <p:cNvPr id="7" name="Picture 6" descr="Screenshot 2024-12-12 182711.png">
            <a:extLst>
              <a:ext uri="{FF2B5EF4-FFF2-40B4-BE49-F238E27FC236}">
                <a16:creationId xmlns:a16="http://schemas.microsoft.com/office/drawing/2014/main" xmlns="" id="{C72279D1-4F36-C53D-184F-600848FB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8" y="2794000"/>
            <a:ext cx="11282203" cy="5435600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xmlns="" id="{B99F7217-D72B-C5D4-4BD1-3A700AD3994F}"/>
              </a:ext>
            </a:extLst>
          </p:cNvPr>
          <p:cNvSpPr/>
          <p:nvPr/>
        </p:nvSpPr>
        <p:spPr>
          <a:xfrm>
            <a:off x="414059" y="764510"/>
            <a:ext cx="13060642" cy="2029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accuracy of the model was evaluated for different values of k (number of neighbors)</a:t>
            </a: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Observations: </a:t>
            </a:r>
          </a:p>
          <a:p>
            <a:pPr>
              <a:lnSpc>
                <a:spcPts val="3000"/>
              </a:lnSpc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-The accuracy fluctuates for small values of k, peaking at k=1,5,9,11 .</a:t>
            </a:r>
          </a:p>
          <a:p>
            <a:pPr>
              <a:lnSpc>
                <a:spcPts val="3000"/>
              </a:lnSpc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-Beyond k=15, the accuracy drops significantly. </a:t>
            </a:r>
          </a:p>
          <a:p>
            <a:pPr>
              <a:lnSpc>
                <a:spcPts val="3000"/>
              </a:lnSpc>
            </a:pPr>
            <a:r>
              <a:rPr lang="en-US" sz="2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-Optimal k value appears to be 1 or 9 for highest accuracy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1185" y="7705129"/>
            <a:ext cx="2150637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88338"/>
            <a:ext cx="13277669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Comparison of Model Performance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74434"/>
            <a:ext cx="6677172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2905164" y="27923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325098"/>
            <a:ext cx="5774699" cy="1542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correctly classified instances.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    </a:t>
            </a:r>
            <a:endParaRPr lang="en-US" sz="1850" b="1" dirty="0" smtClean="0">
              <a:solidFill>
                <a:srgbClr val="F9EEE7"/>
              </a:solidFill>
              <a:latin typeface="Quattrocent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(TP+TN)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(TP+TN+FP+FN)</a:t>
            </a:r>
            <a:endParaRPr lang="en-US" sz="1850" b="1" dirty="0"/>
          </a:p>
        </p:txBody>
      </p:sp>
      <p:sp>
        <p:nvSpPr>
          <p:cNvPr id="7" name="Shape 4"/>
          <p:cNvSpPr/>
          <p:nvPr/>
        </p:nvSpPr>
        <p:spPr>
          <a:xfrm>
            <a:off x="8232704" y="2755345"/>
            <a:ext cx="6029834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752116" y="28576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502869" y="3311832"/>
            <a:ext cx="561252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predicted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        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TP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(TP+FP)</a:t>
            </a:r>
            <a:endParaRPr lang="en-US" sz="1850" b="1" dirty="0"/>
          </a:p>
        </p:txBody>
      </p:sp>
      <p:sp>
        <p:nvSpPr>
          <p:cNvPr id="10" name="Shape 7"/>
          <p:cNvSpPr/>
          <p:nvPr/>
        </p:nvSpPr>
        <p:spPr>
          <a:xfrm>
            <a:off x="837723" y="5219502"/>
            <a:ext cx="6677173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2703333" y="52886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(Sensitivity)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5439" y="5709749"/>
            <a:ext cx="635027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actual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endParaRPr lang="en-US" sz="18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	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TP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(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FN+TP)</a:t>
            </a:r>
          </a:p>
        </p:txBody>
      </p:sp>
      <p:sp>
        <p:nvSpPr>
          <p:cNvPr id="13" name="Shape 10"/>
          <p:cNvSpPr/>
          <p:nvPr/>
        </p:nvSpPr>
        <p:spPr>
          <a:xfrm>
            <a:off x="8232704" y="5219502"/>
            <a:ext cx="6103406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10752116" y="52963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502869" y="5742090"/>
            <a:ext cx="5759669" cy="147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harmonic mean of precision and recall.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2*Precision*Recall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+ Recall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2A3BDED-D041-5D65-80D8-97279768EE9A}"/>
              </a:ext>
            </a:extLst>
          </p:cNvPr>
          <p:cNvCxnSpPr/>
          <p:nvPr/>
        </p:nvCxnSpPr>
        <p:spPr>
          <a:xfrm>
            <a:off x="2575639" y="4483100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F5EF567-BDFA-5C6A-3E14-3839FA97E893}"/>
              </a:ext>
            </a:extLst>
          </p:cNvPr>
          <p:cNvCxnSpPr>
            <a:cxnSpLocks/>
          </p:cNvCxnSpPr>
          <p:nvPr/>
        </p:nvCxnSpPr>
        <p:spPr>
          <a:xfrm>
            <a:off x="10028052" y="4434628"/>
            <a:ext cx="9110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5F0E77-38B0-B9C0-AC8E-7B981EE9C0B4}"/>
              </a:ext>
            </a:extLst>
          </p:cNvPr>
          <p:cNvSpPr txBox="1"/>
          <p:nvPr/>
        </p:nvSpPr>
        <p:spPr>
          <a:xfrm>
            <a:off x="8560611" y="4249962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=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382EB-7CDC-D032-4945-FA0B7489E8E3}"/>
              </a:ext>
            </a:extLst>
          </p:cNvPr>
          <p:cNvSpPr txBox="1"/>
          <p:nvPr/>
        </p:nvSpPr>
        <p:spPr>
          <a:xfrm>
            <a:off x="1206024" y="4278868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 =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D8E0F7-6CF8-7BB0-A2DC-EE114D4A9C00}"/>
              </a:ext>
            </a:extLst>
          </p:cNvPr>
          <p:cNvSpPr txBox="1"/>
          <p:nvPr/>
        </p:nvSpPr>
        <p:spPr>
          <a:xfrm>
            <a:off x="1161787" y="6674156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=</a:t>
            </a:r>
            <a:endParaRPr lang="en-IN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2984D4E-2F4D-1309-0900-B3E5234070DA}"/>
              </a:ext>
            </a:extLst>
          </p:cNvPr>
          <p:cNvCxnSpPr/>
          <p:nvPr/>
        </p:nvCxnSpPr>
        <p:spPr>
          <a:xfrm>
            <a:off x="2251513" y="6858821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BC6E82-0F15-F996-E074-1B927AAE9C45}"/>
              </a:ext>
            </a:extLst>
          </p:cNvPr>
          <p:cNvCxnSpPr>
            <a:cxnSpLocks/>
          </p:cNvCxnSpPr>
          <p:nvPr/>
        </p:nvCxnSpPr>
        <p:spPr>
          <a:xfrm>
            <a:off x="9825898" y="6519608"/>
            <a:ext cx="18524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971D8D-1BD1-C93B-FDCB-7497E2BDB3E0}"/>
              </a:ext>
            </a:extLst>
          </p:cNvPr>
          <p:cNvSpPr txBox="1"/>
          <p:nvPr/>
        </p:nvSpPr>
        <p:spPr>
          <a:xfrm>
            <a:off x="8502869" y="6343731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=</a:t>
            </a:r>
            <a:endParaRPr lang="en-IN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88338"/>
            <a:ext cx="13277669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Comparison of Model Performance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74434"/>
            <a:ext cx="6677172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2905164" y="27923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325098"/>
            <a:ext cx="5774699" cy="1542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correctly classified instances.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    </a:t>
            </a:r>
            <a:endParaRPr lang="en-US" sz="1850" b="1" dirty="0" smtClean="0">
              <a:solidFill>
                <a:srgbClr val="F9EEE7"/>
              </a:solidFill>
              <a:latin typeface="Quattrocent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(TP+TN)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(TP+TN+FP+FN)</a:t>
            </a:r>
            <a:endParaRPr lang="en-US" sz="1850" b="1" dirty="0"/>
          </a:p>
        </p:txBody>
      </p:sp>
      <p:sp>
        <p:nvSpPr>
          <p:cNvPr id="7" name="Shape 4"/>
          <p:cNvSpPr/>
          <p:nvPr/>
        </p:nvSpPr>
        <p:spPr>
          <a:xfrm>
            <a:off x="8232704" y="2755345"/>
            <a:ext cx="6029834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752116" y="28576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502869" y="3311832"/>
            <a:ext cx="561252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predicted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        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TP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(TP+FP)</a:t>
            </a:r>
            <a:endParaRPr lang="en-US" sz="1850" b="1" dirty="0"/>
          </a:p>
        </p:txBody>
      </p:sp>
      <p:sp>
        <p:nvSpPr>
          <p:cNvPr id="10" name="Shape 7"/>
          <p:cNvSpPr/>
          <p:nvPr/>
        </p:nvSpPr>
        <p:spPr>
          <a:xfrm>
            <a:off x="837723" y="5219502"/>
            <a:ext cx="6677173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2703333" y="52886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(Sensitivity)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5439" y="5709749"/>
            <a:ext cx="635027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actual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endParaRPr lang="en-US" sz="18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	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TP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(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FN+TP)</a:t>
            </a:r>
          </a:p>
        </p:txBody>
      </p:sp>
      <p:sp>
        <p:nvSpPr>
          <p:cNvPr id="13" name="Shape 10"/>
          <p:cNvSpPr/>
          <p:nvPr/>
        </p:nvSpPr>
        <p:spPr>
          <a:xfrm>
            <a:off x="8232704" y="5219502"/>
            <a:ext cx="6103406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10752116" y="52963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502869" y="5742090"/>
            <a:ext cx="5759669" cy="147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harmonic mean of precision and recall.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2*Precision*Recall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+ Recall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2A3BDED-D041-5D65-80D8-97279768EE9A}"/>
              </a:ext>
            </a:extLst>
          </p:cNvPr>
          <p:cNvCxnSpPr/>
          <p:nvPr/>
        </p:nvCxnSpPr>
        <p:spPr>
          <a:xfrm>
            <a:off x="2575639" y="4483100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F5EF567-BDFA-5C6A-3E14-3839FA97E893}"/>
              </a:ext>
            </a:extLst>
          </p:cNvPr>
          <p:cNvCxnSpPr>
            <a:cxnSpLocks/>
          </p:cNvCxnSpPr>
          <p:nvPr/>
        </p:nvCxnSpPr>
        <p:spPr>
          <a:xfrm>
            <a:off x="10028052" y="4434628"/>
            <a:ext cx="9110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5F0E77-38B0-B9C0-AC8E-7B981EE9C0B4}"/>
              </a:ext>
            </a:extLst>
          </p:cNvPr>
          <p:cNvSpPr txBox="1"/>
          <p:nvPr/>
        </p:nvSpPr>
        <p:spPr>
          <a:xfrm>
            <a:off x="8560611" y="4249962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=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382EB-7CDC-D032-4945-FA0B7489E8E3}"/>
              </a:ext>
            </a:extLst>
          </p:cNvPr>
          <p:cNvSpPr txBox="1"/>
          <p:nvPr/>
        </p:nvSpPr>
        <p:spPr>
          <a:xfrm>
            <a:off x="1206024" y="4278868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 =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D8E0F7-6CF8-7BB0-A2DC-EE114D4A9C00}"/>
              </a:ext>
            </a:extLst>
          </p:cNvPr>
          <p:cNvSpPr txBox="1"/>
          <p:nvPr/>
        </p:nvSpPr>
        <p:spPr>
          <a:xfrm>
            <a:off x="1161787" y="6674156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=</a:t>
            </a:r>
            <a:endParaRPr lang="en-IN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2984D4E-2F4D-1309-0900-B3E5234070DA}"/>
              </a:ext>
            </a:extLst>
          </p:cNvPr>
          <p:cNvCxnSpPr/>
          <p:nvPr/>
        </p:nvCxnSpPr>
        <p:spPr>
          <a:xfrm>
            <a:off x="2251513" y="6858821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BC6E82-0F15-F996-E074-1B927AAE9C45}"/>
              </a:ext>
            </a:extLst>
          </p:cNvPr>
          <p:cNvCxnSpPr>
            <a:cxnSpLocks/>
          </p:cNvCxnSpPr>
          <p:nvPr/>
        </p:nvCxnSpPr>
        <p:spPr>
          <a:xfrm>
            <a:off x="9825898" y="6519608"/>
            <a:ext cx="18524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971D8D-1BD1-C93B-FDCB-7497E2BDB3E0}"/>
              </a:ext>
            </a:extLst>
          </p:cNvPr>
          <p:cNvSpPr txBox="1"/>
          <p:nvPr/>
        </p:nvSpPr>
        <p:spPr>
          <a:xfrm>
            <a:off x="8502869" y="6343731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=</a:t>
            </a:r>
            <a:endParaRPr lang="en-IN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88338"/>
            <a:ext cx="13277669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Comparison of Model Performance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74434"/>
            <a:ext cx="6677172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2905164" y="27923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325098"/>
            <a:ext cx="5774699" cy="1542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correctly classified instances.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    </a:t>
            </a:r>
            <a:endParaRPr lang="en-US" sz="1850" b="1" dirty="0" smtClean="0">
              <a:solidFill>
                <a:srgbClr val="F9EEE7"/>
              </a:solidFill>
              <a:latin typeface="Quattrocent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</a:rPr>
              <a:t>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(TP+TN)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(TP+TN+FP+FN)</a:t>
            </a:r>
            <a:endParaRPr lang="en-US" sz="1850" b="1" dirty="0"/>
          </a:p>
        </p:txBody>
      </p:sp>
      <p:sp>
        <p:nvSpPr>
          <p:cNvPr id="7" name="Shape 4"/>
          <p:cNvSpPr/>
          <p:nvPr/>
        </p:nvSpPr>
        <p:spPr>
          <a:xfrm>
            <a:off x="8232704" y="2755345"/>
            <a:ext cx="6029834" cy="2147014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752116" y="28576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502869" y="3311832"/>
            <a:ext cx="561252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predicted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        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TP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</a:rPr>
              <a:t>                           (TP+FP)</a:t>
            </a:r>
            <a:endParaRPr lang="en-US" sz="1850" b="1" dirty="0"/>
          </a:p>
        </p:txBody>
      </p:sp>
      <p:sp>
        <p:nvSpPr>
          <p:cNvPr id="10" name="Shape 7"/>
          <p:cNvSpPr/>
          <p:nvPr/>
        </p:nvSpPr>
        <p:spPr>
          <a:xfrm>
            <a:off x="837723" y="5219502"/>
            <a:ext cx="6677173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2703333" y="52886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(Sensitivity)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5439" y="5709749"/>
            <a:ext cx="635027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proportion of true positives among actual positives.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endParaRPr lang="en-US" sz="1850" dirty="0" smtClean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		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TP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(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FN+TP)</a:t>
            </a:r>
          </a:p>
        </p:txBody>
      </p:sp>
      <p:sp>
        <p:nvSpPr>
          <p:cNvPr id="13" name="Shape 10"/>
          <p:cNvSpPr/>
          <p:nvPr/>
        </p:nvSpPr>
        <p:spPr>
          <a:xfrm>
            <a:off x="8232704" y="5219502"/>
            <a:ext cx="6103406" cy="2375098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10752116" y="52963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502869" y="5742090"/>
            <a:ext cx="5759669" cy="147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harmonic mean of precision and recall.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2*Precision*Recall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                    </a:t>
            </a:r>
            <a:r>
              <a:rPr lang="en-US" sz="1850" b="1" dirty="0" smtClean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+ Recall</a:t>
            </a:r>
            <a:endParaRPr lang="en-US" sz="1850" b="1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2A3BDED-D041-5D65-80D8-97279768EE9A}"/>
              </a:ext>
            </a:extLst>
          </p:cNvPr>
          <p:cNvCxnSpPr/>
          <p:nvPr/>
        </p:nvCxnSpPr>
        <p:spPr>
          <a:xfrm>
            <a:off x="2575639" y="4483100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F5EF567-BDFA-5C6A-3E14-3839FA97E893}"/>
              </a:ext>
            </a:extLst>
          </p:cNvPr>
          <p:cNvCxnSpPr>
            <a:cxnSpLocks/>
          </p:cNvCxnSpPr>
          <p:nvPr/>
        </p:nvCxnSpPr>
        <p:spPr>
          <a:xfrm>
            <a:off x="10028052" y="4434628"/>
            <a:ext cx="9110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5F0E77-38B0-B9C0-AC8E-7B981EE9C0B4}"/>
              </a:ext>
            </a:extLst>
          </p:cNvPr>
          <p:cNvSpPr txBox="1"/>
          <p:nvPr/>
        </p:nvSpPr>
        <p:spPr>
          <a:xfrm>
            <a:off x="8560611" y="4249962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 =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382EB-7CDC-D032-4945-FA0B7489E8E3}"/>
              </a:ext>
            </a:extLst>
          </p:cNvPr>
          <p:cNvSpPr txBox="1"/>
          <p:nvPr/>
        </p:nvSpPr>
        <p:spPr>
          <a:xfrm>
            <a:off x="1206024" y="4278868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 =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D8E0F7-6CF8-7BB0-A2DC-EE114D4A9C00}"/>
              </a:ext>
            </a:extLst>
          </p:cNvPr>
          <p:cNvSpPr txBox="1"/>
          <p:nvPr/>
        </p:nvSpPr>
        <p:spPr>
          <a:xfrm>
            <a:off x="1161787" y="6674156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 =</a:t>
            </a:r>
            <a:endParaRPr lang="en-IN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2984D4E-2F4D-1309-0900-B3E5234070DA}"/>
              </a:ext>
            </a:extLst>
          </p:cNvPr>
          <p:cNvCxnSpPr/>
          <p:nvPr/>
        </p:nvCxnSpPr>
        <p:spPr>
          <a:xfrm>
            <a:off x="2251513" y="6858821"/>
            <a:ext cx="16407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BC6E82-0F15-F996-E074-1B927AAE9C45}"/>
              </a:ext>
            </a:extLst>
          </p:cNvPr>
          <p:cNvCxnSpPr>
            <a:cxnSpLocks/>
          </p:cNvCxnSpPr>
          <p:nvPr/>
        </p:nvCxnSpPr>
        <p:spPr>
          <a:xfrm>
            <a:off x="9825898" y="6519608"/>
            <a:ext cx="18524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971D8D-1BD1-C93B-FDCB-7497E2BDB3E0}"/>
              </a:ext>
            </a:extLst>
          </p:cNvPr>
          <p:cNvSpPr txBox="1"/>
          <p:nvPr/>
        </p:nvSpPr>
        <p:spPr>
          <a:xfrm>
            <a:off x="8502869" y="6343731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r>
              <a:rPr lang="en-US" sz="18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=</a:t>
            </a:r>
            <a:endParaRPr lang="en-IN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9" y="7705129"/>
            <a:ext cx="3592744" cy="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761</Words>
  <Application>Microsoft Office PowerPoint</Application>
  <PresentationFormat>Custom</PresentationFormat>
  <Paragraphs>201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Quattrocento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6</cp:revision>
  <dcterms:created xsi:type="dcterms:W3CDTF">2024-12-14T15:19:09Z</dcterms:created>
  <dcterms:modified xsi:type="dcterms:W3CDTF">2024-12-14T19:43:48Z</dcterms:modified>
</cp:coreProperties>
</file>