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69"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9" d="100"/>
          <a:sy n="89" d="100"/>
        </p:scale>
        <p:origin x="46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BBF9E86-F3E6-485E-BF99-5220B876B169}" type="datetimeFigureOut">
              <a:rPr lang="en-IN" smtClean="0"/>
              <a:t>18-10-2023</a:t>
            </a:fld>
            <a:endParaRPr lang="en-IN"/>
          </a:p>
        </p:txBody>
      </p:sp>
      <p:sp>
        <p:nvSpPr>
          <p:cNvPr id="5" name="Footer Placeholder 4"/>
          <p:cNvSpPr>
            <a:spLocks noGrp="1"/>
          </p:cNvSpPr>
          <p:nvPr>
            <p:ph type="ftr" sz="quarter" idx="11"/>
          </p:nvPr>
        </p:nvSpPr>
        <p:spPr>
          <a:xfrm>
            <a:off x="5332412" y="5883275"/>
            <a:ext cx="4324044" cy="365125"/>
          </a:xfrm>
        </p:spPr>
        <p:txBody>
          <a:bodyPr/>
          <a:lstStyle/>
          <a:p>
            <a:endParaRPr lang="en-IN"/>
          </a:p>
        </p:txBody>
      </p:sp>
      <p:sp>
        <p:nvSpPr>
          <p:cNvPr id="6" name="Slide Number Placeholder 5"/>
          <p:cNvSpPr>
            <a:spLocks noGrp="1"/>
          </p:cNvSpPr>
          <p:nvPr>
            <p:ph type="sldNum" sz="quarter" idx="12"/>
          </p:nvPr>
        </p:nvSpPr>
        <p:spPr/>
        <p:txBody>
          <a:bodyPr/>
          <a:lstStyle/>
          <a:p>
            <a:fld id="{A98D2D02-4C0D-4E20-A9B6-B4B57947470A}" type="slidenum">
              <a:rPr lang="en-IN" smtClean="0"/>
              <a:t>‹#›</a:t>
            </a:fld>
            <a:endParaRPr lang="en-IN"/>
          </a:p>
        </p:txBody>
      </p:sp>
    </p:spTree>
    <p:extLst>
      <p:ext uri="{BB962C8B-B14F-4D97-AF65-F5344CB8AC3E}">
        <p14:creationId xmlns:p14="http://schemas.microsoft.com/office/powerpoint/2010/main" val="10197810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BBF9E86-F3E6-485E-BF99-5220B876B169}" type="datetimeFigureOut">
              <a:rPr lang="en-IN" smtClean="0"/>
              <a:t>18-10-2023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98D2D02-4C0D-4E20-A9B6-B4B57947470A}" type="slidenum">
              <a:rPr lang="en-IN" smtClean="0"/>
              <a:t>‹#›</a:t>
            </a:fld>
            <a:endParaRPr lang="en-IN"/>
          </a:p>
        </p:txBody>
      </p:sp>
    </p:spTree>
    <p:extLst>
      <p:ext uri="{BB962C8B-B14F-4D97-AF65-F5344CB8AC3E}">
        <p14:creationId xmlns:p14="http://schemas.microsoft.com/office/powerpoint/2010/main" val="21186693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BBF9E86-F3E6-485E-BF99-5220B876B169}" type="datetimeFigureOut">
              <a:rPr lang="en-IN" smtClean="0"/>
              <a:t>18-10-2023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98D2D02-4C0D-4E20-A9B6-B4B57947470A}" type="slidenum">
              <a:rPr lang="en-IN" smtClean="0"/>
              <a:t>‹#›</a:t>
            </a:fld>
            <a:endParaRPr lang="en-IN"/>
          </a:p>
        </p:txBody>
      </p:sp>
    </p:spTree>
    <p:extLst>
      <p:ext uri="{BB962C8B-B14F-4D97-AF65-F5344CB8AC3E}">
        <p14:creationId xmlns:p14="http://schemas.microsoft.com/office/powerpoint/2010/main" val="20986018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BBF9E86-F3E6-485E-BF99-5220B876B169}" type="datetimeFigureOut">
              <a:rPr lang="en-IN" smtClean="0"/>
              <a:t>18-10-2023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98D2D02-4C0D-4E20-A9B6-B4B57947470A}" type="slidenum">
              <a:rPr lang="en-IN" smtClean="0"/>
              <a:t>‹#›</a:t>
            </a:fld>
            <a:endParaRPr lang="en-IN"/>
          </a:p>
        </p:txBody>
      </p:sp>
    </p:spTree>
    <p:extLst>
      <p:ext uri="{BB962C8B-B14F-4D97-AF65-F5344CB8AC3E}">
        <p14:creationId xmlns:p14="http://schemas.microsoft.com/office/powerpoint/2010/main" val="11253581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BBF9E86-F3E6-485E-BF99-5220B876B169}" type="datetimeFigureOut">
              <a:rPr lang="en-IN" smtClean="0"/>
              <a:t>18-10-2023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98D2D02-4C0D-4E20-A9B6-B4B57947470A}" type="slidenum">
              <a:rPr lang="en-IN" smtClean="0"/>
              <a:t>‹#›</a:t>
            </a:fld>
            <a:endParaRPr lang="en-IN"/>
          </a:p>
        </p:txBody>
      </p:sp>
    </p:spTree>
    <p:extLst>
      <p:ext uri="{BB962C8B-B14F-4D97-AF65-F5344CB8AC3E}">
        <p14:creationId xmlns:p14="http://schemas.microsoft.com/office/powerpoint/2010/main" val="24297011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BBF9E86-F3E6-485E-BF99-5220B876B169}" type="datetimeFigureOut">
              <a:rPr lang="en-IN" smtClean="0"/>
              <a:t>18-10-2023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98D2D02-4C0D-4E20-A9B6-B4B57947470A}" type="slidenum">
              <a:rPr lang="en-IN" smtClean="0"/>
              <a:t>‹#›</a:t>
            </a:fld>
            <a:endParaRPr lang="en-IN"/>
          </a:p>
        </p:txBody>
      </p:sp>
    </p:spTree>
    <p:extLst>
      <p:ext uri="{BB962C8B-B14F-4D97-AF65-F5344CB8AC3E}">
        <p14:creationId xmlns:p14="http://schemas.microsoft.com/office/powerpoint/2010/main" val="33203462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BBF9E86-F3E6-485E-BF99-5220B876B169}" type="datetimeFigureOut">
              <a:rPr lang="en-IN" smtClean="0"/>
              <a:t>18-10-2023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98D2D02-4C0D-4E20-A9B6-B4B57947470A}" type="slidenum">
              <a:rPr lang="en-IN" smtClean="0"/>
              <a:t>‹#›</a:t>
            </a:fld>
            <a:endParaRPr lang="en-IN"/>
          </a:p>
        </p:txBody>
      </p:sp>
    </p:spTree>
    <p:extLst>
      <p:ext uri="{BB962C8B-B14F-4D97-AF65-F5344CB8AC3E}">
        <p14:creationId xmlns:p14="http://schemas.microsoft.com/office/powerpoint/2010/main" val="15796782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BBF9E86-F3E6-485E-BF99-5220B876B169}" type="datetimeFigureOut">
              <a:rPr lang="en-IN" smtClean="0"/>
              <a:t>18-10-2023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98D2D02-4C0D-4E20-A9B6-B4B57947470A}" type="slidenum">
              <a:rPr lang="en-IN" smtClean="0"/>
              <a:t>‹#›</a:t>
            </a:fld>
            <a:endParaRPr lang="en-IN"/>
          </a:p>
        </p:txBody>
      </p:sp>
    </p:spTree>
    <p:extLst>
      <p:ext uri="{BB962C8B-B14F-4D97-AF65-F5344CB8AC3E}">
        <p14:creationId xmlns:p14="http://schemas.microsoft.com/office/powerpoint/2010/main" val="213579455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BBF9E86-F3E6-485E-BF99-5220B876B169}" type="datetimeFigureOut">
              <a:rPr lang="en-IN" smtClean="0"/>
              <a:t>18-10-2023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98D2D02-4C0D-4E20-A9B6-B4B57947470A}" type="slidenum">
              <a:rPr lang="en-IN" smtClean="0"/>
              <a:t>‹#›</a:t>
            </a:fld>
            <a:endParaRPr lang="en-IN"/>
          </a:p>
        </p:txBody>
      </p:sp>
    </p:spTree>
    <p:extLst>
      <p:ext uri="{BB962C8B-B14F-4D97-AF65-F5344CB8AC3E}">
        <p14:creationId xmlns:p14="http://schemas.microsoft.com/office/powerpoint/2010/main" val="25071336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BBF9E86-F3E6-485E-BF99-5220B876B169}" type="datetimeFigureOut">
              <a:rPr lang="en-IN" smtClean="0"/>
              <a:t>18-10-2023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951856" y="5867131"/>
            <a:ext cx="551167" cy="365125"/>
          </a:xfrm>
        </p:spPr>
        <p:txBody>
          <a:bodyPr/>
          <a:lstStyle/>
          <a:p>
            <a:fld id="{A98D2D02-4C0D-4E20-A9B6-B4B57947470A}" type="slidenum">
              <a:rPr lang="en-IN" smtClean="0"/>
              <a:t>‹#›</a:t>
            </a:fld>
            <a:endParaRPr lang="en-IN"/>
          </a:p>
        </p:txBody>
      </p:sp>
    </p:spTree>
    <p:extLst>
      <p:ext uri="{BB962C8B-B14F-4D97-AF65-F5344CB8AC3E}">
        <p14:creationId xmlns:p14="http://schemas.microsoft.com/office/powerpoint/2010/main" val="36632760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BBF9E86-F3E6-485E-BF99-5220B876B169}" type="datetimeFigureOut">
              <a:rPr lang="en-IN" smtClean="0"/>
              <a:t>18-10-2023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98D2D02-4C0D-4E20-A9B6-B4B57947470A}" type="slidenum">
              <a:rPr lang="en-IN" smtClean="0"/>
              <a:t>‹#›</a:t>
            </a:fld>
            <a:endParaRPr lang="en-IN"/>
          </a:p>
        </p:txBody>
      </p:sp>
    </p:spTree>
    <p:extLst>
      <p:ext uri="{BB962C8B-B14F-4D97-AF65-F5344CB8AC3E}">
        <p14:creationId xmlns:p14="http://schemas.microsoft.com/office/powerpoint/2010/main" val="9370624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BBF9E86-F3E6-485E-BF99-5220B876B169}" type="datetimeFigureOut">
              <a:rPr lang="en-IN" smtClean="0"/>
              <a:t>18-10-2023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98D2D02-4C0D-4E20-A9B6-B4B57947470A}" type="slidenum">
              <a:rPr lang="en-IN" smtClean="0"/>
              <a:t>‹#›</a:t>
            </a:fld>
            <a:endParaRPr lang="en-IN"/>
          </a:p>
        </p:txBody>
      </p:sp>
    </p:spTree>
    <p:extLst>
      <p:ext uri="{BB962C8B-B14F-4D97-AF65-F5344CB8AC3E}">
        <p14:creationId xmlns:p14="http://schemas.microsoft.com/office/powerpoint/2010/main" val="40624389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BBF9E86-F3E6-485E-BF99-5220B876B169}" type="datetimeFigureOut">
              <a:rPr lang="en-IN" smtClean="0"/>
              <a:t>18-10-2023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98D2D02-4C0D-4E20-A9B6-B4B57947470A}" type="slidenum">
              <a:rPr lang="en-IN" smtClean="0"/>
              <a:t>‹#›</a:t>
            </a:fld>
            <a:endParaRPr lang="en-IN"/>
          </a:p>
        </p:txBody>
      </p:sp>
    </p:spTree>
    <p:extLst>
      <p:ext uri="{BB962C8B-B14F-4D97-AF65-F5344CB8AC3E}">
        <p14:creationId xmlns:p14="http://schemas.microsoft.com/office/powerpoint/2010/main" val="38679956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BBF9E86-F3E6-485E-BF99-5220B876B169}" type="datetimeFigureOut">
              <a:rPr lang="en-IN" smtClean="0"/>
              <a:t>18-10-2023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98D2D02-4C0D-4E20-A9B6-B4B57947470A}" type="slidenum">
              <a:rPr lang="en-IN" smtClean="0"/>
              <a:t>‹#›</a:t>
            </a:fld>
            <a:endParaRPr lang="en-IN"/>
          </a:p>
        </p:txBody>
      </p:sp>
    </p:spTree>
    <p:extLst>
      <p:ext uri="{BB962C8B-B14F-4D97-AF65-F5344CB8AC3E}">
        <p14:creationId xmlns:p14="http://schemas.microsoft.com/office/powerpoint/2010/main" val="15086917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BBF9E86-F3E6-485E-BF99-5220B876B169}" type="datetimeFigureOut">
              <a:rPr lang="en-IN" smtClean="0"/>
              <a:t>18-10-2023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98D2D02-4C0D-4E20-A9B6-B4B57947470A}" type="slidenum">
              <a:rPr lang="en-IN" smtClean="0"/>
              <a:t>‹#›</a:t>
            </a:fld>
            <a:endParaRPr lang="en-IN"/>
          </a:p>
        </p:txBody>
      </p:sp>
    </p:spTree>
    <p:extLst>
      <p:ext uri="{BB962C8B-B14F-4D97-AF65-F5344CB8AC3E}">
        <p14:creationId xmlns:p14="http://schemas.microsoft.com/office/powerpoint/2010/main" val="23923429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BBF9E86-F3E6-485E-BF99-5220B876B169}" type="datetimeFigureOut">
              <a:rPr lang="en-IN" smtClean="0"/>
              <a:t>18-10-2023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98D2D02-4C0D-4E20-A9B6-B4B57947470A}" type="slidenum">
              <a:rPr lang="en-IN" smtClean="0"/>
              <a:t>‹#›</a:t>
            </a:fld>
            <a:endParaRPr lang="en-IN"/>
          </a:p>
        </p:txBody>
      </p:sp>
    </p:spTree>
    <p:extLst>
      <p:ext uri="{BB962C8B-B14F-4D97-AF65-F5344CB8AC3E}">
        <p14:creationId xmlns:p14="http://schemas.microsoft.com/office/powerpoint/2010/main" val="21226297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BBF9E86-F3E6-485E-BF99-5220B876B169}" type="datetimeFigureOut">
              <a:rPr lang="en-IN" smtClean="0"/>
              <a:t>18-10-2023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98D2D02-4C0D-4E20-A9B6-B4B57947470A}" type="slidenum">
              <a:rPr lang="en-IN" smtClean="0"/>
              <a:t>‹#›</a:t>
            </a:fld>
            <a:endParaRPr lang="en-IN"/>
          </a:p>
        </p:txBody>
      </p:sp>
    </p:spTree>
    <p:extLst>
      <p:ext uri="{BB962C8B-B14F-4D97-AF65-F5344CB8AC3E}">
        <p14:creationId xmlns:p14="http://schemas.microsoft.com/office/powerpoint/2010/main" val="17311813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BBF9E86-F3E6-485E-BF99-5220B876B169}" type="datetimeFigureOut">
              <a:rPr lang="en-IN" smtClean="0"/>
              <a:t>18-10-2023</a:t>
            </a:fld>
            <a:endParaRPr lang="en-IN"/>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98D2D02-4C0D-4E20-A9B6-B4B57947470A}" type="slidenum">
              <a:rPr lang="en-IN" smtClean="0"/>
              <a:t>‹#›</a:t>
            </a:fld>
            <a:endParaRPr lang="en-IN"/>
          </a:p>
        </p:txBody>
      </p:sp>
    </p:spTree>
    <p:extLst>
      <p:ext uri="{BB962C8B-B14F-4D97-AF65-F5344CB8AC3E}">
        <p14:creationId xmlns:p14="http://schemas.microsoft.com/office/powerpoint/2010/main" val="1421434706"/>
      </p:ext>
    </p:extLst>
  </p:cSld>
  <p:clrMap bg1="lt1" tx1="dk1" bg2="lt2" tx2="dk2" accent1="accent1" accent2="accent2" accent3="accent3" accent4="accent4" accent5="accent5" accent6="accent6" hlink="hlink" folHlink="folHlink"/>
  <p:sldLayoutIdLst>
    <p:sldLayoutId id="2147483970" r:id="rId1"/>
    <p:sldLayoutId id="2147483971" r:id="rId2"/>
    <p:sldLayoutId id="2147483972" r:id="rId3"/>
    <p:sldLayoutId id="2147483973" r:id="rId4"/>
    <p:sldLayoutId id="2147483974" r:id="rId5"/>
    <p:sldLayoutId id="2147483975" r:id="rId6"/>
    <p:sldLayoutId id="2147483976" r:id="rId7"/>
    <p:sldLayoutId id="2147483977" r:id="rId8"/>
    <p:sldLayoutId id="2147483978" r:id="rId9"/>
    <p:sldLayoutId id="2147483979" r:id="rId10"/>
    <p:sldLayoutId id="2147483980" r:id="rId11"/>
    <p:sldLayoutId id="2147483981" r:id="rId12"/>
    <p:sldLayoutId id="2147483982" r:id="rId13"/>
    <p:sldLayoutId id="2147483983" r:id="rId14"/>
    <p:sldLayoutId id="2147483984" r:id="rId15"/>
    <p:sldLayoutId id="2147483985" r:id="rId16"/>
    <p:sldLayoutId id="2147483986"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2D88D-9BDB-AAAC-C0C1-27DA08A35E21}"/>
              </a:ext>
            </a:extLst>
          </p:cNvPr>
          <p:cNvSpPr>
            <a:spLocks noGrp="1"/>
          </p:cNvSpPr>
          <p:nvPr>
            <p:ph type="ctrTitle"/>
          </p:nvPr>
        </p:nvSpPr>
        <p:spPr>
          <a:xfrm>
            <a:off x="2704114" y="86106"/>
            <a:ext cx="8574622" cy="2616199"/>
          </a:xfrm>
        </p:spPr>
        <p:txBody>
          <a:bodyPr/>
          <a:lstStyle/>
          <a:p>
            <a:r>
              <a:rPr lang="en-IN" dirty="0">
                <a:latin typeface="Times New Roman" panose="02020603050405020304" pitchFamily="18" charset="0"/>
                <a:cs typeface="Times New Roman" panose="02020603050405020304" pitchFamily="18" charset="0"/>
              </a:rPr>
              <a:t>IOT Development Project</a:t>
            </a:r>
          </a:p>
        </p:txBody>
      </p:sp>
      <p:sp>
        <p:nvSpPr>
          <p:cNvPr id="3" name="Subtitle 2">
            <a:extLst>
              <a:ext uri="{FF2B5EF4-FFF2-40B4-BE49-F238E27FC236}">
                <a16:creationId xmlns:a16="http://schemas.microsoft.com/office/drawing/2014/main" id="{708FB18A-AA63-A322-0112-2CF2DB980751}"/>
              </a:ext>
            </a:extLst>
          </p:cNvPr>
          <p:cNvSpPr>
            <a:spLocks noGrp="1"/>
          </p:cNvSpPr>
          <p:nvPr>
            <p:ph type="subTitle" idx="1"/>
          </p:nvPr>
        </p:nvSpPr>
        <p:spPr>
          <a:xfrm>
            <a:off x="3989166" y="2734733"/>
            <a:ext cx="6987645" cy="1388534"/>
          </a:xfrm>
        </p:spPr>
        <p:txBody>
          <a:bodyPr>
            <a:normAutofit/>
          </a:bodyPr>
          <a:lstStyle/>
          <a:p>
            <a:r>
              <a:rPr lang="en-IN" sz="3600" b="1" dirty="0"/>
              <a:t>Environmental Monitoring</a:t>
            </a:r>
          </a:p>
        </p:txBody>
      </p:sp>
    </p:spTree>
    <p:extLst>
      <p:ext uri="{BB962C8B-B14F-4D97-AF65-F5344CB8AC3E}">
        <p14:creationId xmlns:p14="http://schemas.microsoft.com/office/powerpoint/2010/main" val="37931007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3D4844-C954-D0AE-4D8E-089F27D640DD}"/>
              </a:ext>
            </a:extLst>
          </p:cNvPr>
          <p:cNvSpPr>
            <a:spLocks noGrp="1"/>
          </p:cNvSpPr>
          <p:nvPr>
            <p:ph type="title"/>
          </p:nvPr>
        </p:nvSpPr>
        <p:spPr>
          <a:xfrm>
            <a:off x="1484311" y="685801"/>
            <a:ext cx="9566127" cy="608162"/>
          </a:xfrm>
        </p:spPr>
        <p:txBody>
          <a:bodyPr>
            <a:normAutofit fontScale="90000"/>
          </a:bodyPr>
          <a:lstStyle/>
          <a:p>
            <a:r>
              <a:rPr lang="en-IN" b="1" dirty="0">
                <a:latin typeface="Times New Roman" panose="02020603050405020304" pitchFamily="18" charset="0"/>
                <a:cs typeface="Times New Roman" panose="02020603050405020304" pitchFamily="18" charset="0"/>
              </a:rPr>
              <a:t>Introduction</a:t>
            </a:r>
            <a:br>
              <a:rPr lang="en-IN" dirty="0"/>
            </a:br>
            <a:endParaRPr lang="en-IN" dirty="0"/>
          </a:p>
        </p:txBody>
      </p:sp>
      <p:sp>
        <p:nvSpPr>
          <p:cNvPr id="3" name="Content Placeholder 2">
            <a:extLst>
              <a:ext uri="{FF2B5EF4-FFF2-40B4-BE49-F238E27FC236}">
                <a16:creationId xmlns:a16="http://schemas.microsoft.com/office/drawing/2014/main" id="{2FDA1967-318D-0FA1-B0D0-5749FBEB0048}"/>
              </a:ext>
            </a:extLst>
          </p:cNvPr>
          <p:cNvSpPr>
            <a:spLocks noGrp="1"/>
          </p:cNvSpPr>
          <p:nvPr>
            <p:ph idx="1"/>
          </p:nvPr>
        </p:nvSpPr>
        <p:spPr>
          <a:xfrm>
            <a:off x="1639586" y="1200508"/>
            <a:ext cx="10018713" cy="3124201"/>
          </a:xfrm>
        </p:spPr>
        <p:txBody>
          <a:bodyPr/>
          <a:lstStyle/>
          <a:p>
            <a:r>
              <a:rPr lang="en-US" dirty="0">
                <a:latin typeface="Times New Roman" panose="02020603050405020304" pitchFamily="18" charset="0"/>
                <a:cs typeface="Times New Roman" panose="02020603050405020304" pitchFamily="18" charset="0"/>
              </a:rPr>
              <a:t>Advancing Environmental Monitoring through IoT technology is crucial for sustainable development. This project aims to leverage the power of IoT to collect real-time data on air quality, water pollution, and climate conditions. By integrating environmental sensors with IoT devices, we can obtain accurate and timely information to make informed decisions for preserving our planet.</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IN" dirty="0"/>
          </a:p>
        </p:txBody>
      </p:sp>
      <p:pic>
        <p:nvPicPr>
          <p:cNvPr id="1026" name="Picture 2" descr="Environmental Management Software Market is foreseen to grow at CAGR of  +12% by 2030">
            <a:extLst>
              <a:ext uri="{FF2B5EF4-FFF2-40B4-BE49-F238E27FC236}">
                <a16:creationId xmlns:a16="http://schemas.microsoft.com/office/drawing/2014/main" id="{26040795-3EE2-A194-0836-211928B4386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69478" y="3429000"/>
            <a:ext cx="4589517" cy="2815655"/>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196845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4A9AAD-DC26-5E50-3C9A-CF43A41858A6}"/>
              </a:ext>
            </a:extLst>
          </p:cNvPr>
          <p:cNvSpPr>
            <a:spLocks noGrp="1"/>
          </p:cNvSpPr>
          <p:nvPr>
            <p:ph type="title"/>
          </p:nvPr>
        </p:nvSpPr>
        <p:spPr>
          <a:xfrm>
            <a:off x="1484311" y="685800"/>
            <a:ext cx="10018713" cy="711679"/>
          </a:xfrm>
        </p:spPr>
        <p:txBody>
          <a:bodyPr/>
          <a:lstStyle/>
          <a:p>
            <a:r>
              <a:rPr lang="en-IN" dirty="0"/>
              <a:t>Environmental Sensors</a:t>
            </a:r>
          </a:p>
        </p:txBody>
      </p:sp>
      <p:pic>
        <p:nvPicPr>
          <p:cNvPr id="2050" name="Picture 2" descr="Environmental Sensor Devices : MicroBot Alert">
            <a:extLst>
              <a:ext uri="{FF2B5EF4-FFF2-40B4-BE49-F238E27FC236}">
                <a16:creationId xmlns:a16="http://schemas.microsoft.com/office/drawing/2014/main" id="{C86B0C13-3B78-173A-D862-B96D84509D6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524921" y="2130725"/>
            <a:ext cx="3258616" cy="3075230"/>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A8AAA9A6-42C2-624C-0884-1DD7D1EF74D0}"/>
              </a:ext>
            </a:extLst>
          </p:cNvPr>
          <p:cNvSpPr txBox="1"/>
          <p:nvPr/>
        </p:nvSpPr>
        <p:spPr>
          <a:xfrm>
            <a:off x="1846052" y="2216987"/>
            <a:ext cx="6426680" cy="3046988"/>
          </a:xfrm>
          <a:prstGeom prst="rect">
            <a:avLst/>
          </a:prstGeom>
          <a:noFill/>
        </p:spPr>
        <p:txBody>
          <a:bodyPr wrap="square">
            <a:spAutoFit/>
          </a:bodyPr>
          <a:lstStyle/>
          <a:p>
            <a:r>
              <a:rPr lang="en-US" sz="2400" dirty="0">
                <a:latin typeface="Times New Roman" panose="02020603050405020304" pitchFamily="18" charset="0"/>
                <a:cs typeface="Times New Roman" panose="02020603050405020304" pitchFamily="18" charset="0"/>
              </a:rPr>
              <a:t>High-quality sensors are the foundation of effective environmental monitoring. These sensors can measure various parameters such as </a:t>
            </a:r>
            <a:r>
              <a:rPr lang="en-US" sz="2400" b="1" dirty="0">
                <a:latin typeface="Times New Roman" panose="02020603050405020304" pitchFamily="18" charset="0"/>
                <a:cs typeface="Times New Roman" panose="02020603050405020304" pitchFamily="18" charset="0"/>
              </a:rPr>
              <a:t>temperature, humidity, CO2 levels</a:t>
            </a:r>
            <a:r>
              <a:rPr lang="en-US" sz="2400" dirty="0">
                <a:latin typeface="Times New Roman" panose="02020603050405020304" pitchFamily="18" charset="0"/>
                <a:cs typeface="Times New Roman" panose="02020603050405020304" pitchFamily="18" charset="0"/>
              </a:rPr>
              <a:t>, and </a:t>
            </a:r>
            <a:r>
              <a:rPr lang="en-US" sz="2400" b="1" dirty="0">
                <a:latin typeface="Times New Roman" panose="02020603050405020304" pitchFamily="18" charset="0"/>
                <a:cs typeface="Times New Roman" panose="02020603050405020304" pitchFamily="18" charset="0"/>
              </a:rPr>
              <a:t>particulate matter</a:t>
            </a:r>
            <a:r>
              <a:rPr lang="en-US" sz="2400" dirty="0">
                <a:latin typeface="Times New Roman" panose="02020603050405020304" pitchFamily="18" charset="0"/>
                <a:cs typeface="Times New Roman" panose="02020603050405020304" pitchFamily="18" charset="0"/>
              </a:rPr>
              <a:t>. By deploying these sensors in strategic locations, we can gather precise data that helps us understand the environmental impact of human activities.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061278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E91777-5EBB-7C1A-744E-CDAE7D9C83CC}"/>
              </a:ext>
            </a:extLst>
          </p:cNvPr>
          <p:cNvSpPr>
            <a:spLocks noGrp="1"/>
          </p:cNvSpPr>
          <p:nvPr>
            <p:ph type="title"/>
          </p:nvPr>
        </p:nvSpPr>
        <p:spPr>
          <a:xfrm>
            <a:off x="1785668" y="400890"/>
            <a:ext cx="9993401" cy="1800045"/>
          </a:xfrm>
        </p:spPr>
        <p:txBody>
          <a:bodyPr/>
          <a:lstStyle/>
          <a:p>
            <a:r>
              <a:rPr lang="en-US" dirty="0">
                <a:latin typeface="Times New Roman" panose="02020603050405020304" pitchFamily="18" charset="0"/>
                <a:cs typeface="Times New Roman" panose="02020603050405020304" pitchFamily="18" charset="0"/>
              </a:rPr>
              <a:t>New technology in Environmental monitoring</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7D0196F-5228-2534-3982-7549D2F0CC07}"/>
              </a:ext>
            </a:extLst>
          </p:cNvPr>
          <p:cNvSpPr>
            <a:spLocks noGrp="1"/>
          </p:cNvSpPr>
          <p:nvPr>
            <p:ph idx="1"/>
          </p:nvPr>
        </p:nvSpPr>
        <p:spPr>
          <a:xfrm>
            <a:off x="1647645" y="1733912"/>
            <a:ext cx="9898510" cy="2677061"/>
          </a:xfrm>
        </p:spPr>
        <p:txBody>
          <a:bodyPr/>
          <a:lstStyle/>
          <a:p>
            <a:r>
              <a:rPr lang="en-US" b="0" i="0" dirty="0">
                <a:solidFill>
                  <a:srgbClr val="202124"/>
                </a:solidFill>
                <a:effectLst/>
                <a:latin typeface="Times New Roman" panose="02020603050405020304" pitchFamily="18" charset="0"/>
                <a:cs typeface="Times New Roman" panose="02020603050405020304" pitchFamily="18" charset="0"/>
              </a:rPr>
              <a:t>Sensor Technology: Areas of Application</a:t>
            </a:r>
          </a:p>
          <a:p>
            <a:r>
              <a:rPr lang="en-US" b="0" i="0" dirty="0">
                <a:solidFill>
                  <a:srgbClr val="040C28"/>
                </a:solidFill>
                <a:effectLst/>
                <a:latin typeface="Times New Roman" panose="02020603050405020304" pitchFamily="18" charset="0"/>
                <a:cs typeface="Times New Roman" panose="02020603050405020304" pitchFamily="18" charset="0"/>
              </a:rPr>
              <a:t>Next-generation sensors</a:t>
            </a:r>
            <a:r>
              <a:rPr lang="en-US" b="0" i="0" dirty="0">
                <a:solidFill>
                  <a:srgbClr val="202124"/>
                </a:solidFill>
                <a:effectLst/>
                <a:latin typeface="Times New Roman" panose="02020603050405020304" pitchFamily="18" charset="0"/>
                <a:cs typeface="Times New Roman" panose="02020603050405020304" pitchFamily="18" charset="0"/>
              </a:rPr>
              <a:t> are transforming air quality monitoring, enabling accurate and real-time detection of pollutants, aiding in the prevention of respiratory diseases, and improving overall environmental health</a:t>
            </a:r>
            <a:endParaRPr lang="en-IN" dirty="0">
              <a:latin typeface="Times New Roman" panose="02020603050405020304" pitchFamily="18" charset="0"/>
              <a:cs typeface="Times New Roman" panose="02020603050405020304" pitchFamily="18" charset="0"/>
            </a:endParaRPr>
          </a:p>
        </p:txBody>
      </p:sp>
      <p:sp>
        <p:nvSpPr>
          <p:cNvPr id="5" name="Rectangle 1">
            <a:extLst>
              <a:ext uri="{FF2B5EF4-FFF2-40B4-BE49-F238E27FC236}">
                <a16:creationId xmlns:a16="http://schemas.microsoft.com/office/drawing/2014/main" id="{513CAADE-D0B3-D2E2-CAFA-8F5EAFFEC864}"/>
              </a:ext>
            </a:extLst>
          </p:cNvPr>
          <p:cNvSpPr>
            <a:spLocks noChangeArrowheads="1"/>
          </p:cNvSpPr>
          <p:nvPr/>
        </p:nvSpPr>
        <p:spPr bwMode="auto">
          <a:xfrm>
            <a:off x="405441" y="265023"/>
            <a:ext cx="43815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38088"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000" b="0" i="0" u="none" strike="noStrike" cap="none" normalizeH="0" baseline="0">
                <a:ln>
                  <a:noFill/>
                </a:ln>
                <a:solidFill>
                  <a:srgbClr val="202124"/>
                </a:solidFill>
                <a:effectLst/>
                <a:latin typeface="Arial" panose="020B0604020202020204" pitchFamily="34" charset="0"/>
                <a:cs typeface="Arial" panose="020B0604020202020204" pitchFamily="34" charset="0"/>
              </a:rPr>
            </a:br>
            <a:endParaRPr kumimoji="0" lang="en-US" altLang="en-US" sz="1000" b="0" i="0" u="none" strike="noStrike" cap="none" normalizeH="0" baseline="0">
              <a:ln>
                <a:noFill/>
              </a:ln>
              <a:solidFill>
                <a:srgbClr val="202124"/>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 name="Rectangle 4">
            <a:extLst>
              <a:ext uri="{FF2B5EF4-FFF2-40B4-BE49-F238E27FC236}">
                <a16:creationId xmlns:a16="http://schemas.microsoft.com/office/drawing/2014/main" id="{15B0AB05-BD78-A14F-FB00-58942D3218C9}"/>
              </a:ext>
            </a:extLst>
          </p:cNvPr>
          <p:cNvSpPr>
            <a:spLocks noChangeArrowheads="1"/>
          </p:cNvSpPr>
          <p:nvPr/>
        </p:nvSpPr>
        <p:spPr bwMode="auto">
          <a:xfrm>
            <a:off x="0" y="127000"/>
            <a:ext cx="43815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38088"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000" b="0" i="0" u="none" strike="noStrike" cap="none" normalizeH="0" baseline="0">
                <a:ln>
                  <a:noFill/>
                </a:ln>
                <a:solidFill>
                  <a:srgbClr val="202124"/>
                </a:solidFill>
                <a:effectLst/>
                <a:latin typeface="Arial" panose="020B0604020202020204" pitchFamily="34" charset="0"/>
                <a:cs typeface="Arial" panose="020B0604020202020204" pitchFamily="34" charset="0"/>
              </a:rPr>
            </a:br>
            <a:endParaRPr kumimoji="0" lang="en-US" altLang="en-US" sz="1000" b="0" i="0" u="none" strike="noStrike" cap="none" normalizeH="0" baseline="0">
              <a:ln>
                <a:noFill/>
              </a:ln>
              <a:solidFill>
                <a:srgbClr val="202124"/>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162433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C1E609-0886-101C-F6CB-B4248600D4EC}"/>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Challenges and Solutions</a:t>
            </a:r>
          </a:p>
        </p:txBody>
      </p:sp>
      <p:sp>
        <p:nvSpPr>
          <p:cNvPr id="3" name="Content Placeholder 2">
            <a:extLst>
              <a:ext uri="{FF2B5EF4-FFF2-40B4-BE49-F238E27FC236}">
                <a16:creationId xmlns:a16="http://schemas.microsoft.com/office/drawing/2014/main" id="{12F64B4D-E1B6-C141-D341-8FC741A3A61A}"/>
              </a:ext>
            </a:extLst>
          </p:cNvPr>
          <p:cNvSpPr>
            <a:spLocks noGrp="1"/>
          </p:cNvSpPr>
          <p:nvPr>
            <p:ph idx="1"/>
          </p:nvPr>
        </p:nvSpPr>
        <p:spPr>
          <a:xfrm>
            <a:off x="2096787" y="2438399"/>
            <a:ext cx="5175281" cy="3124201"/>
          </a:xfrm>
        </p:spPr>
        <p:txBody>
          <a:bodyPr>
            <a:normAutofit fontScale="85000" lnSpcReduction="10000"/>
          </a:bodyPr>
          <a:lstStyle/>
          <a:p>
            <a:r>
              <a:rPr lang="en-US" dirty="0">
                <a:latin typeface="Times New Roman" panose="02020603050405020304" pitchFamily="18" charset="0"/>
                <a:cs typeface="Times New Roman" panose="02020603050405020304" pitchFamily="18" charset="0"/>
              </a:rPr>
              <a:t>Implementing an IoT-based environmental monitoring project comes with challenges. </a:t>
            </a:r>
          </a:p>
          <a:p>
            <a:r>
              <a:rPr lang="en-US" dirty="0">
                <a:latin typeface="Times New Roman" panose="02020603050405020304" pitchFamily="18" charset="0"/>
                <a:cs typeface="Times New Roman" panose="02020603050405020304" pitchFamily="18" charset="0"/>
              </a:rPr>
              <a:t>Some of these include </a:t>
            </a:r>
            <a:r>
              <a:rPr lang="en-US" b="1" dirty="0">
                <a:latin typeface="Times New Roman" panose="02020603050405020304" pitchFamily="18" charset="0"/>
                <a:cs typeface="Times New Roman" panose="02020603050405020304" pitchFamily="18" charset="0"/>
              </a:rPr>
              <a:t>data security, scalability, and sensor calibration</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However, these challenges can be overcome through encryption, cloud-based infrastructure, and regular maintenance. By addressing these concerns, we can ensure the reliability and longevity of the IoT system.</a:t>
            </a:r>
            <a:endParaRPr lang="en-IN" dirty="0">
              <a:latin typeface="Times New Roman" panose="02020603050405020304" pitchFamily="18" charset="0"/>
              <a:cs typeface="Times New Roman" panose="02020603050405020304" pitchFamily="18" charset="0"/>
            </a:endParaRPr>
          </a:p>
        </p:txBody>
      </p:sp>
      <p:pic>
        <p:nvPicPr>
          <p:cNvPr id="4098" name="Picture 2" descr="IoT Security Challenges and Solutions – Bridgera">
            <a:extLst>
              <a:ext uri="{FF2B5EF4-FFF2-40B4-BE49-F238E27FC236}">
                <a16:creationId xmlns:a16="http://schemas.microsoft.com/office/drawing/2014/main" id="{AD7E4992-189A-953D-D2E3-D7651A3F598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5784" r="2718" b="4465"/>
          <a:stretch/>
        </p:blipFill>
        <p:spPr bwMode="auto">
          <a:xfrm>
            <a:off x="7410943" y="2316013"/>
            <a:ext cx="3219107" cy="3137579"/>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9905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F68529-A775-D8E0-ED6E-726104FA730D}"/>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1E7F6AC-6E0C-5500-76E0-1D635109D0FD}"/>
              </a:ext>
            </a:extLst>
          </p:cNvPr>
          <p:cNvSpPr>
            <a:spLocks noGrp="1"/>
          </p:cNvSpPr>
          <p:nvPr>
            <p:ph idx="1"/>
          </p:nvPr>
        </p:nvSpPr>
        <p:spPr>
          <a:xfrm>
            <a:off x="2303819" y="1866899"/>
            <a:ext cx="10018713" cy="3124201"/>
          </a:xfrm>
        </p:spPr>
        <p:txBody>
          <a:bodyPr/>
          <a:lstStyle/>
          <a:p>
            <a:pPr lvl="2"/>
            <a:r>
              <a:rPr lang="en-IN" sz="2200" dirty="0">
                <a:latin typeface="Times New Roman" panose="02020603050405020304" pitchFamily="18" charset="0"/>
                <a:cs typeface="Times New Roman" panose="02020603050405020304" pitchFamily="18" charset="0"/>
              </a:rPr>
              <a:t>Real-time data</a:t>
            </a:r>
          </a:p>
          <a:p>
            <a:pPr lvl="2"/>
            <a:r>
              <a:rPr lang="en-IN" sz="2200" dirty="0">
                <a:latin typeface="Times New Roman" panose="02020603050405020304" pitchFamily="18" charset="0"/>
                <a:cs typeface="Times New Roman" panose="02020603050405020304" pitchFamily="18" charset="0"/>
              </a:rPr>
              <a:t>Gain valuable insights</a:t>
            </a:r>
          </a:p>
          <a:p>
            <a:pPr lvl="2"/>
            <a:r>
              <a:rPr lang="en-IN" sz="2200" dirty="0">
                <a:latin typeface="Times New Roman" panose="02020603050405020304" pitchFamily="18" charset="0"/>
                <a:cs typeface="Times New Roman" panose="02020603050405020304" pitchFamily="18" charset="0"/>
              </a:rPr>
              <a:t>New technology used</a:t>
            </a:r>
          </a:p>
          <a:p>
            <a:pPr lvl="2"/>
            <a:r>
              <a:rPr lang="en-US" sz="2200" dirty="0">
                <a:latin typeface="Times New Roman" panose="02020603050405020304" pitchFamily="18" charset="0"/>
                <a:cs typeface="Times New Roman" panose="02020603050405020304" pitchFamily="18" charset="0"/>
              </a:rPr>
              <a:t>conservation and technological innovation go hand in hand</a:t>
            </a:r>
            <a:endParaRPr lang="en-IN" sz="2200" dirty="0">
              <a:latin typeface="Times New Roman" panose="02020603050405020304" pitchFamily="18" charset="0"/>
              <a:cs typeface="Times New Roman" panose="02020603050405020304" pitchFamily="18" charset="0"/>
            </a:endParaRPr>
          </a:p>
          <a:p>
            <a:pPr lvl="2"/>
            <a:endParaRPr lang="en-IN" sz="2200" dirty="0">
              <a:latin typeface="Times New Roman" panose="02020603050405020304" pitchFamily="18" charset="0"/>
              <a:cs typeface="Times New Roman" panose="02020603050405020304" pitchFamily="18" charset="0"/>
            </a:endParaRPr>
          </a:p>
          <a:p>
            <a:pPr lvl="3"/>
            <a:endParaRPr lang="en-IN" dirty="0"/>
          </a:p>
        </p:txBody>
      </p:sp>
    </p:spTree>
    <p:extLst>
      <p:ext uri="{BB962C8B-B14F-4D97-AF65-F5344CB8AC3E}">
        <p14:creationId xmlns:p14="http://schemas.microsoft.com/office/powerpoint/2010/main" val="366658937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8BB434"/>
      </a:accent1>
      <a:accent2>
        <a:srgbClr val="33A583"/>
      </a:accent2>
      <a:accent3>
        <a:srgbClr val="3594B4"/>
      </a:accent3>
      <a:accent4>
        <a:srgbClr val="6063B4"/>
      </a:accent4>
      <a:accent5>
        <a:srgbClr val="D35731"/>
      </a:accent5>
      <a:accent6>
        <a:srgbClr val="EBAC4B"/>
      </a:accent6>
      <a:hlink>
        <a:srgbClr val="65AD30"/>
      </a:hlink>
      <a:folHlink>
        <a:srgbClr val="8ED25B"/>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1A9F9826-882C-40B9-8F38-5A3B8CFD196D}"/>
    </a:ext>
  </a:extLst>
</a:theme>
</file>

<file path=docProps/app.xml><?xml version="1.0" encoding="utf-8"?>
<Properties xmlns="http://schemas.openxmlformats.org/officeDocument/2006/extended-properties" xmlns:vt="http://schemas.openxmlformats.org/officeDocument/2006/docPropsVTypes">
  <Template>TM03457496[[fn=Parallax]]</Template>
  <TotalTime>102</TotalTime>
  <Words>241</Words>
  <Application>Microsoft Office PowerPoint</Application>
  <PresentationFormat>Widescreen</PresentationFormat>
  <Paragraphs>20</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Corbel</vt:lpstr>
      <vt:lpstr>Times New Roman</vt:lpstr>
      <vt:lpstr>Parallax</vt:lpstr>
      <vt:lpstr>IOT Development Project</vt:lpstr>
      <vt:lpstr>Introduction </vt:lpstr>
      <vt:lpstr>Environmental Sensors</vt:lpstr>
      <vt:lpstr>New technology in Environmental monitoring</vt:lpstr>
      <vt:lpstr>Challenges and Solutions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IOT Development Project</dc:title>
  <dc:creator>Vishnupriyan S</dc:creator>
  <cp:lastModifiedBy>Vishnupriyan S</cp:lastModifiedBy>
  <cp:revision>1</cp:revision>
  <dcterms:created xsi:type="dcterms:W3CDTF">2023-10-18T04:39:31Z</dcterms:created>
  <dcterms:modified xsi:type="dcterms:W3CDTF">2023-10-18T06:21:52Z</dcterms:modified>
</cp:coreProperties>
</file>