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1"/>
  </p:notesMasterIdLst>
  <p:handoutMasterIdLst>
    <p:handoutMasterId r:id="rId52"/>
  </p:handoutMasterIdLst>
  <p:sldIdLst>
    <p:sldId id="268" r:id="rId2"/>
    <p:sldId id="319" r:id="rId3"/>
    <p:sldId id="382" r:id="rId4"/>
    <p:sldId id="383" r:id="rId5"/>
    <p:sldId id="384" r:id="rId6"/>
    <p:sldId id="423" r:id="rId7"/>
    <p:sldId id="385" r:id="rId8"/>
    <p:sldId id="386" r:id="rId9"/>
    <p:sldId id="387" r:id="rId10"/>
    <p:sldId id="388" r:id="rId11"/>
    <p:sldId id="389" r:id="rId12"/>
    <p:sldId id="390" r:id="rId13"/>
    <p:sldId id="391" r:id="rId14"/>
    <p:sldId id="392" r:id="rId15"/>
    <p:sldId id="393" r:id="rId16"/>
    <p:sldId id="394" r:id="rId17"/>
    <p:sldId id="395" r:id="rId18"/>
    <p:sldId id="403" r:id="rId19"/>
    <p:sldId id="397" r:id="rId20"/>
    <p:sldId id="396" r:id="rId21"/>
    <p:sldId id="404" r:id="rId22"/>
    <p:sldId id="398" r:id="rId23"/>
    <p:sldId id="399" r:id="rId24"/>
    <p:sldId id="400" r:id="rId25"/>
    <p:sldId id="401" r:id="rId26"/>
    <p:sldId id="405" r:id="rId27"/>
    <p:sldId id="402" r:id="rId28"/>
    <p:sldId id="406" r:id="rId29"/>
    <p:sldId id="407" r:id="rId30"/>
    <p:sldId id="422" r:id="rId31"/>
    <p:sldId id="408" r:id="rId32"/>
    <p:sldId id="409" r:id="rId33"/>
    <p:sldId id="413" r:id="rId34"/>
    <p:sldId id="414" r:id="rId35"/>
    <p:sldId id="415" r:id="rId36"/>
    <p:sldId id="416" r:id="rId37"/>
    <p:sldId id="410" r:id="rId38"/>
    <p:sldId id="411" r:id="rId39"/>
    <p:sldId id="412" r:id="rId40"/>
    <p:sldId id="377" r:id="rId41"/>
    <p:sldId id="417" r:id="rId42"/>
    <p:sldId id="421" r:id="rId43"/>
    <p:sldId id="418" r:id="rId44"/>
    <p:sldId id="419" r:id="rId45"/>
    <p:sldId id="420" r:id="rId46"/>
    <p:sldId id="369" r:id="rId47"/>
    <p:sldId id="370" r:id="rId48"/>
    <p:sldId id="380" r:id="rId49"/>
    <p:sldId id="381" r:id="rId50"/>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za" initials="L" lastIdx="25" clrIdx="0"/>
  <p:cmAuthor id="1" name="MindTree" initials="M"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187"/>
    <a:srgbClr val="206F84"/>
    <a:srgbClr val="17C7DF"/>
    <a:srgbClr val="14B1C6"/>
    <a:srgbClr val="16C8E0"/>
    <a:srgbClr val="23D1E9"/>
    <a:srgbClr val="42D8EC"/>
    <a:srgbClr val="12A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5" autoAdjust="0"/>
    <p:restoredTop sz="70034" autoAdjust="0"/>
  </p:normalViewPr>
  <p:slideViewPr>
    <p:cSldViewPr>
      <p:cViewPr varScale="1">
        <p:scale>
          <a:sx n="53" d="100"/>
          <a:sy n="53" d="100"/>
        </p:scale>
        <p:origin x="1638" y="66"/>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20" y="84"/>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pPr>
              <a:defRPr/>
            </a:pPr>
            <a:fld id="{49DC15E9-C55A-4526-A2A7-56D57E55630A}" type="datetimeFigureOut">
              <a:rPr lang="en-US"/>
              <a:pPr>
                <a:defRPr/>
              </a:pPr>
              <a:t>10/10/2014</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pPr>
              <a:defRPr/>
            </a:pPr>
            <a:fld id="{8F697E94-517D-45E0-A240-3D1A5BB6B5A8}" type="slidenum">
              <a:rPr lang="en-US"/>
              <a:pPr>
                <a:defRPr/>
              </a:pPr>
              <a:t>‹#›</a:t>
            </a:fld>
            <a:endParaRPr lang="en-US" dirty="0"/>
          </a:p>
        </p:txBody>
      </p:sp>
    </p:spTree>
    <p:extLst>
      <p:ext uri="{BB962C8B-B14F-4D97-AF65-F5344CB8AC3E}">
        <p14:creationId xmlns:p14="http://schemas.microsoft.com/office/powerpoint/2010/main" val="695827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2492" tIns="46246" rIns="92492" bIns="46246" rtlCol="0"/>
          <a:lstStyle>
            <a:lvl1pPr algn="l" fontAlgn="auto">
              <a:spcBef>
                <a:spcPts val="0"/>
              </a:spcBef>
              <a:spcAft>
                <a:spcPts val="0"/>
              </a:spcAft>
              <a:defRPr sz="1200">
                <a:latin typeface="+mn-lt"/>
              </a:defRPr>
            </a:lvl1pPr>
          </a:lstStyle>
          <a:p>
            <a:pPr>
              <a:defRPr/>
            </a:pPr>
            <a:endParaRPr lang="en-AU" dirty="0"/>
          </a:p>
        </p:txBody>
      </p:sp>
      <p:sp>
        <p:nvSpPr>
          <p:cNvPr id="3" name="Date Placeholder 2"/>
          <p:cNvSpPr>
            <a:spLocks noGrp="1"/>
          </p:cNvSpPr>
          <p:nvPr>
            <p:ph type="dt" idx="1"/>
          </p:nvPr>
        </p:nvSpPr>
        <p:spPr>
          <a:xfrm>
            <a:off x="3937000" y="0"/>
            <a:ext cx="3011488" cy="461963"/>
          </a:xfrm>
          <a:prstGeom prst="rect">
            <a:avLst/>
          </a:prstGeom>
        </p:spPr>
        <p:txBody>
          <a:bodyPr vert="horz" lIns="92492" tIns="46246" rIns="92492" bIns="46246" rtlCol="0"/>
          <a:lstStyle>
            <a:lvl1pPr algn="r" fontAlgn="auto">
              <a:spcBef>
                <a:spcPts val="0"/>
              </a:spcBef>
              <a:spcAft>
                <a:spcPts val="0"/>
              </a:spcAft>
              <a:defRPr sz="1200">
                <a:latin typeface="+mn-lt"/>
              </a:defRPr>
            </a:lvl1pPr>
          </a:lstStyle>
          <a:p>
            <a:pPr>
              <a:defRPr/>
            </a:pPr>
            <a:fld id="{0482470A-54C0-4401-AD47-7347817C90EA}" type="datetimeFigureOut">
              <a:rPr lang="en-US"/>
              <a:pPr>
                <a:defRPr/>
              </a:pPr>
              <a:t>10/10/2014</a:t>
            </a:fld>
            <a:endParaRPr lang="en-AU"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pPr lvl="0"/>
            <a:endParaRPr lang="en-AU"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2492" tIns="46246" rIns="92492" bIns="4624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a:p>
        </p:txBody>
      </p:sp>
      <p:sp>
        <p:nvSpPr>
          <p:cNvPr id="6" name="Footer Placeholder 5"/>
          <p:cNvSpPr>
            <a:spLocks noGrp="1"/>
          </p:cNvSpPr>
          <p:nvPr>
            <p:ph type="ftr" sz="quarter" idx="4"/>
          </p:nvPr>
        </p:nvSpPr>
        <p:spPr>
          <a:xfrm>
            <a:off x="0" y="8772525"/>
            <a:ext cx="3011488" cy="461963"/>
          </a:xfrm>
          <a:prstGeom prst="rect">
            <a:avLst/>
          </a:prstGeom>
        </p:spPr>
        <p:txBody>
          <a:bodyPr vert="horz" lIns="92492" tIns="46246" rIns="92492" bIns="46246" rtlCol="0" anchor="b"/>
          <a:lstStyle>
            <a:lvl1pPr algn="l" fontAlgn="auto">
              <a:spcBef>
                <a:spcPts val="0"/>
              </a:spcBef>
              <a:spcAft>
                <a:spcPts val="0"/>
              </a:spcAft>
              <a:defRPr sz="1200">
                <a:latin typeface="+mn-lt"/>
              </a:defRPr>
            </a:lvl1pPr>
          </a:lstStyle>
          <a:p>
            <a:pPr>
              <a:defRPr/>
            </a:pPr>
            <a:endParaRPr lang="en-AU"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2492" tIns="46246" rIns="92492" bIns="46246" rtlCol="0" anchor="b"/>
          <a:lstStyle>
            <a:lvl1pPr algn="r" fontAlgn="auto">
              <a:spcBef>
                <a:spcPts val="0"/>
              </a:spcBef>
              <a:spcAft>
                <a:spcPts val="0"/>
              </a:spcAft>
              <a:defRPr sz="1200">
                <a:latin typeface="+mn-lt"/>
              </a:defRPr>
            </a:lvl1pPr>
          </a:lstStyle>
          <a:p>
            <a:pPr>
              <a:defRPr/>
            </a:pPr>
            <a:fld id="{B183D2A2-D01C-4439-8ECA-7ECE4CACBAD1}" type="slidenum">
              <a:rPr lang="en-AU"/>
              <a:pPr>
                <a:defRPr/>
              </a:pPr>
              <a:t>‹#›</a:t>
            </a:fld>
            <a:endParaRPr lang="en-AU" dirty="0"/>
          </a:p>
        </p:txBody>
      </p:sp>
    </p:spTree>
    <p:extLst>
      <p:ext uri="{BB962C8B-B14F-4D97-AF65-F5344CB8AC3E}">
        <p14:creationId xmlns:p14="http://schemas.microsoft.com/office/powerpoint/2010/main" val="2065194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wnload.oracle.com/javase/1.4.2/docs/api/java/sql/Connection.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download.oracle.com/javase/1.4.2/docs/api/java/sql/SQLException.html" TargetMode="External"/><Relationship Id="rId4" Type="http://schemas.openxmlformats.org/officeDocument/2006/relationships/hyperlink" Target="http://download.oracle.com/javase/1.4.2/docs/api/java/lang/String.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dirty="0" smtClean="0"/>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ACA6D-4D5C-4DEC-924D-682797E340AE}" type="slidenum">
              <a:rPr lang="en-AU" smtClean="0"/>
              <a:pPr fontAlgn="base">
                <a:spcBef>
                  <a:spcPct val="0"/>
                </a:spcBef>
                <a:spcAft>
                  <a:spcPct val="0"/>
                </a:spcAft>
                <a:defRPr/>
              </a:pPr>
              <a:t>1</a:t>
            </a:fld>
            <a:endParaRPr lang="en-AU" dirty="0" smtClean="0"/>
          </a:p>
        </p:txBody>
      </p:sp>
    </p:spTree>
    <p:extLst>
      <p:ext uri="{BB962C8B-B14F-4D97-AF65-F5344CB8AC3E}">
        <p14:creationId xmlns:p14="http://schemas.microsoft.com/office/powerpoint/2010/main" val="277650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an object of type </a:t>
            </a:r>
            <a:r>
              <a:rPr lang="en-US" dirty="0" err="1" smtClean="0"/>
              <a:t>java.sql.PreparedStatement</a:t>
            </a:r>
            <a:r>
              <a:rPr lang="en-US" baseline="0" dirty="0" smtClean="0"/>
              <a:t> is precompiled, for every iteration you need to set “IN” parameters and execute.</a:t>
            </a:r>
          </a:p>
          <a:p>
            <a:endParaRPr lang="en-US" baseline="0" dirty="0" smtClean="0"/>
          </a:p>
          <a:p>
            <a:r>
              <a:rPr lang="en-US" baseline="0" dirty="0" smtClean="0"/>
              <a:t>If </a:t>
            </a:r>
            <a:r>
              <a:rPr lang="en-US" baseline="0" dirty="0" err="1" smtClean="0"/>
              <a:t>java.sql.Statement</a:t>
            </a:r>
            <a:r>
              <a:rPr lang="en-US" baseline="0" dirty="0" smtClean="0"/>
              <a:t> was used instead of </a:t>
            </a:r>
            <a:r>
              <a:rPr lang="en-US" baseline="0" dirty="0" err="1" smtClean="0"/>
              <a:t>java.sql.PreparedStatement</a:t>
            </a:r>
            <a:r>
              <a:rPr lang="en-US" baseline="0" dirty="0" smtClean="0"/>
              <a:t>, then for every Iteration “SQL” needs to be formed and executed.</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49702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21</a:t>
            </a:fld>
            <a:endParaRPr lang="en-AU" dirty="0"/>
          </a:p>
        </p:txBody>
      </p:sp>
    </p:spTree>
    <p:extLst>
      <p:ext uri="{BB962C8B-B14F-4D97-AF65-F5344CB8AC3E}">
        <p14:creationId xmlns:p14="http://schemas.microsoft.com/office/powerpoint/2010/main" val="994275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change the delimiter</a:t>
            </a:r>
            <a:r>
              <a:rPr lang="en-US" baseline="0" dirty="0" smtClean="0"/>
              <a:t> to anything other than “;” before creating stored procedure.</a:t>
            </a:r>
          </a:p>
          <a:p>
            <a:r>
              <a:rPr lang="en-US" baseline="0" dirty="0" smtClean="0"/>
              <a:t>Set the delimiter back to “;” after creating stored procedure.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22</a:t>
            </a:fld>
            <a:endParaRPr lang="en-AU" dirty="0"/>
          </a:p>
        </p:txBody>
      </p:sp>
    </p:spTree>
    <p:extLst>
      <p:ext uri="{BB962C8B-B14F-4D97-AF65-F5344CB8AC3E}">
        <p14:creationId xmlns:p14="http://schemas.microsoft.com/office/powerpoint/2010/main" val="170150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 creating Procedures vary for</a:t>
            </a:r>
            <a:r>
              <a:rPr lang="en-US" baseline="0" dirty="0" smtClean="0"/>
              <a:t> each database.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24</a:t>
            </a:fld>
            <a:endParaRPr lang="en-AU" dirty="0"/>
          </a:p>
        </p:txBody>
      </p:sp>
    </p:spTree>
    <p:extLst>
      <p:ext uri="{BB962C8B-B14F-4D97-AF65-F5344CB8AC3E}">
        <p14:creationId xmlns:p14="http://schemas.microsoft.com/office/powerpoint/2010/main" val="2332171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25</a:t>
            </a:fld>
            <a:endParaRPr lang="en-AU" dirty="0"/>
          </a:p>
        </p:txBody>
      </p:sp>
    </p:spTree>
    <p:extLst>
      <p:ext uri="{BB962C8B-B14F-4D97-AF65-F5344CB8AC3E}">
        <p14:creationId xmlns:p14="http://schemas.microsoft.com/office/powerpoint/2010/main" val="417841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Direction:</a:t>
            </a:r>
          </a:p>
          <a:p>
            <a:r>
              <a:rPr lang="en-US" sz="2000" kern="1200" dirty="0" smtClean="0">
                <a:solidFill>
                  <a:schemeClr val="tx1"/>
                </a:solidFill>
                <a:latin typeface="Trebuchet MS" pitchFamily="34" charset="0"/>
                <a:ea typeface="+mn-ea"/>
                <a:cs typeface="+mn-cs"/>
              </a:rPr>
              <a:t>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has the capability of setting the direction in which you want to process the results: FETCH_FORWARD, FETCH_REVERSE</a:t>
            </a:r>
          </a:p>
          <a:p>
            <a:r>
              <a:rPr lang="en-US" sz="2000" kern="1200" dirty="0" smtClean="0">
                <a:solidFill>
                  <a:schemeClr val="tx1"/>
                </a:solidFill>
                <a:latin typeface="Trebuchet MS" pitchFamily="34" charset="0"/>
                <a:ea typeface="+mn-ea"/>
                <a:cs typeface="+mn-cs"/>
              </a:rPr>
              <a:t>	Initially find the direction by using </a:t>
            </a:r>
            <a:r>
              <a:rPr lang="en-US" sz="2000" kern="1200" dirty="0" err="1" smtClean="0">
                <a:solidFill>
                  <a:schemeClr val="tx1"/>
                </a:solidFill>
                <a:latin typeface="Trebuchet MS" pitchFamily="34" charset="0"/>
                <a:ea typeface="+mn-ea"/>
                <a:cs typeface="+mn-cs"/>
              </a:rPr>
              <a:t>ResultSet.getFetchDirection</a:t>
            </a:r>
            <a:r>
              <a:rPr lang="en-US" sz="2000" kern="1200" dirty="0" smtClean="0">
                <a:solidFill>
                  <a:schemeClr val="tx1"/>
                </a:solidFill>
                <a:latin typeface="Trebuchet MS" pitchFamily="34" charset="0"/>
                <a:ea typeface="+mn-ea"/>
                <a:cs typeface="+mn-cs"/>
              </a:rPr>
              <a:t>(); </a:t>
            </a:r>
          </a:p>
          <a:p>
            <a:r>
              <a:rPr lang="en-US" sz="2000" kern="1200" dirty="0" smtClean="0">
                <a:solidFill>
                  <a:schemeClr val="tx1"/>
                </a:solidFill>
                <a:latin typeface="Trebuchet MS" pitchFamily="34" charset="0"/>
                <a:ea typeface="+mn-ea"/>
                <a:cs typeface="+mn-cs"/>
              </a:rPr>
              <a:t>	and then set the direction accordingly </a:t>
            </a:r>
            <a:r>
              <a:rPr lang="en-US" sz="2000" kern="1200" dirty="0" err="1" smtClean="0">
                <a:solidFill>
                  <a:schemeClr val="tx1"/>
                </a:solidFill>
                <a:latin typeface="Trebuchet MS" pitchFamily="34" charset="0"/>
                <a:ea typeface="+mn-ea"/>
                <a:cs typeface="+mn-cs"/>
              </a:rPr>
              <a:t>ResultSet.setFetchDirection</a:t>
            </a:r>
            <a:r>
              <a:rPr lang="en-US" sz="2000" kern="1200" dirty="0" smtClean="0">
                <a:solidFill>
                  <a:schemeClr val="tx1"/>
                </a:solidFill>
                <a:latin typeface="Trebuchet MS" pitchFamily="34" charset="0"/>
                <a:ea typeface="+mn-ea"/>
                <a:cs typeface="+mn-cs"/>
              </a:rPr>
              <a:t>(FETCH_REVERSE);</a:t>
            </a:r>
          </a:p>
          <a:p>
            <a:endParaRPr lang="en-US" sz="2000" kern="1200" dirty="0" smtClean="0">
              <a:solidFill>
                <a:schemeClr val="tx1"/>
              </a:solidFill>
              <a:latin typeface="Trebuchet MS" pitchFamily="34" charset="0"/>
              <a:ea typeface="+mn-ea"/>
              <a:cs typeface="+mn-cs"/>
            </a:endParaRPr>
          </a:p>
          <a:p>
            <a:endParaRPr lang="en-US" sz="2000" kern="1200" dirty="0" smtClean="0">
              <a:solidFill>
                <a:schemeClr val="tx1"/>
              </a:solidFill>
              <a:latin typeface="Trebuchet MS" pitchFamily="34" charset="0"/>
              <a:ea typeface="+mn-ea"/>
              <a:cs typeface="+mn-cs"/>
            </a:endParaRPr>
          </a:p>
          <a:p>
            <a:r>
              <a:rPr lang="en-US" sz="2000" kern="1200" dirty="0" smtClean="0">
                <a:solidFill>
                  <a:schemeClr val="tx1"/>
                </a:solidFill>
                <a:latin typeface="Trebuchet MS" pitchFamily="34" charset="0"/>
                <a:ea typeface="+mn-ea"/>
                <a:cs typeface="+mn-cs"/>
              </a:rPr>
              <a:t>Close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when finished:</a:t>
            </a:r>
          </a:p>
          <a:p>
            <a:r>
              <a:rPr lang="en-US" sz="2000" kern="1200" dirty="0" smtClean="0">
                <a:solidFill>
                  <a:schemeClr val="tx1"/>
                </a:solidFill>
                <a:latin typeface="Trebuchet MS" pitchFamily="34" charset="0"/>
                <a:ea typeface="+mn-ea"/>
                <a:cs typeface="+mn-cs"/>
              </a:rPr>
              <a:t>	Close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object as soon as you finish working with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object even though Statement object closes the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object implicitly when it closes, closing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explicitly gives chance to garbage collector to recollect memory as early as 	possible because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object may occupy lot of memory depending on query. </a:t>
            </a:r>
          </a:p>
          <a:p>
            <a:r>
              <a:rPr lang="en-US" sz="2000" kern="1200" dirty="0" smtClean="0">
                <a:solidFill>
                  <a:schemeClr val="tx1"/>
                </a:solidFill>
                <a:latin typeface="Trebuchet MS" pitchFamily="34" charset="0"/>
                <a:ea typeface="+mn-ea"/>
                <a:cs typeface="+mn-cs"/>
              </a:rPr>
              <a:t>	</a:t>
            </a:r>
          </a:p>
          <a:p>
            <a:endParaRPr lang="en-US" sz="2000" kern="1200" dirty="0" smtClean="0">
              <a:solidFill>
                <a:schemeClr val="tx1"/>
              </a:solidFill>
              <a:latin typeface="Trebuchet MS" pitchFamily="34" charset="0"/>
              <a:ea typeface="+mn-ea"/>
              <a:cs typeface="+mn-cs"/>
            </a:endParaRPr>
          </a:p>
          <a:p>
            <a:r>
              <a:rPr lang="en-US" sz="2000" kern="1200" dirty="0" smtClean="0">
                <a:solidFill>
                  <a:schemeClr val="tx1"/>
                </a:solidFill>
                <a:latin typeface="Trebuchet MS" pitchFamily="34" charset="0"/>
                <a:ea typeface="+mn-ea"/>
                <a:cs typeface="+mn-cs"/>
              </a:rPr>
              <a:t>Optimization with SQL Query:</a:t>
            </a:r>
          </a:p>
          <a:p>
            <a:r>
              <a:rPr lang="en-US" sz="2000" kern="1200" dirty="0" smtClean="0">
                <a:solidFill>
                  <a:schemeClr val="tx1"/>
                </a:solidFill>
                <a:latin typeface="Trebuchet MS" pitchFamily="34" charset="0"/>
                <a:ea typeface="+mn-ea"/>
                <a:cs typeface="+mn-cs"/>
              </a:rPr>
              <a:t>	Statement stmt = </a:t>
            </a:r>
            <a:r>
              <a:rPr lang="en-US" sz="2000" kern="1200" dirty="0" err="1" smtClean="0">
                <a:solidFill>
                  <a:schemeClr val="tx1"/>
                </a:solidFill>
                <a:latin typeface="Trebuchet MS" pitchFamily="34" charset="0"/>
                <a:ea typeface="+mn-ea"/>
                <a:cs typeface="+mn-cs"/>
              </a:rPr>
              <a:t>connection.createStatement</a:t>
            </a:r>
            <a:r>
              <a:rPr lang="en-US" sz="2000" kern="1200" dirty="0" smtClean="0">
                <a:solidFill>
                  <a:schemeClr val="tx1"/>
                </a:solidFill>
                <a:latin typeface="Trebuchet MS" pitchFamily="34" charset="0"/>
                <a:ea typeface="+mn-ea"/>
                <a:cs typeface="+mn-cs"/>
              </a:rPr>
              <a:t>();</a:t>
            </a:r>
          </a:p>
          <a:p>
            <a:r>
              <a:rPr lang="en-US" sz="2000" kern="1200" dirty="0" smtClean="0">
                <a:solidFill>
                  <a:schemeClr val="tx1"/>
                </a:solidFill>
                <a:latin typeface="Trebuchet MS" pitchFamily="34" charset="0"/>
                <a:ea typeface="+mn-ea"/>
                <a:cs typeface="+mn-cs"/>
              </a:rPr>
              <a:t>	</a:t>
            </a:r>
            <a:r>
              <a:rPr lang="en-US" sz="2000" kern="1200" dirty="0" err="1" smtClean="0">
                <a:solidFill>
                  <a:schemeClr val="tx1"/>
                </a:solidFill>
                <a:latin typeface="Trebuchet MS" pitchFamily="34" charset="0"/>
                <a:ea typeface="+mn-ea"/>
                <a:cs typeface="+mn-cs"/>
              </a:rPr>
              <a:t>ResultSet</a:t>
            </a:r>
            <a:r>
              <a:rPr lang="en-US" sz="2000" kern="1200" dirty="0" smtClean="0">
                <a:solidFill>
                  <a:schemeClr val="tx1"/>
                </a:solidFill>
                <a:latin typeface="Trebuchet MS" pitchFamily="34" charset="0"/>
                <a:ea typeface="+mn-ea"/>
                <a:cs typeface="+mn-cs"/>
              </a:rPr>
              <a:t> </a:t>
            </a:r>
            <a:r>
              <a:rPr lang="en-US" sz="2000" kern="1200" dirty="0" err="1" smtClean="0">
                <a:solidFill>
                  <a:schemeClr val="tx1"/>
                </a:solidFill>
                <a:latin typeface="Trebuchet MS" pitchFamily="34" charset="0"/>
                <a:ea typeface="+mn-ea"/>
                <a:cs typeface="+mn-cs"/>
              </a:rPr>
              <a:t>rs</a:t>
            </a:r>
            <a:r>
              <a:rPr lang="en-US" sz="2000" kern="1200" dirty="0" smtClean="0">
                <a:solidFill>
                  <a:schemeClr val="tx1"/>
                </a:solidFill>
                <a:latin typeface="Trebuchet MS" pitchFamily="34" charset="0"/>
                <a:ea typeface="+mn-ea"/>
                <a:cs typeface="+mn-cs"/>
              </a:rPr>
              <a:t> = </a:t>
            </a:r>
            <a:r>
              <a:rPr lang="en-US" sz="2000" kern="1200" dirty="0" err="1" smtClean="0">
                <a:solidFill>
                  <a:schemeClr val="tx1"/>
                </a:solidFill>
                <a:latin typeface="Trebuchet MS" pitchFamily="34" charset="0"/>
                <a:ea typeface="+mn-ea"/>
                <a:cs typeface="+mn-cs"/>
              </a:rPr>
              <a:t>stmt.executeQuery</a:t>
            </a:r>
            <a:r>
              <a:rPr lang="en-US" sz="2000" kern="1200" dirty="0" smtClean="0">
                <a:solidFill>
                  <a:schemeClr val="tx1"/>
                </a:solidFill>
                <a:latin typeface="Trebuchet MS" pitchFamily="34" charset="0"/>
                <a:ea typeface="+mn-ea"/>
                <a:cs typeface="+mn-cs"/>
              </a:rPr>
              <a:t>("select * from employee where name=‘</a:t>
            </a:r>
            <a:r>
              <a:rPr lang="en-US" sz="2000" kern="1200" dirty="0" err="1" smtClean="0">
                <a:solidFill>
                  <a:schemeClr val="tx1"/>
                </a:solidFill>
                <a:latin typeface="Trebuchet MS" pitchFamily="34" charset="0"/>
                <a:ea typeface="+mn-ea"/>
                <a:cs typeface="+mn-cs"/>
              </a:rPr>
              <a:t>Banu</a:t>
            </a:r>
            <a:r>
              <a:rPr lang="en-US" sz="2000" kern="1200" dirty="0" smtClean="0">
                <a:solidFill>
                  <a:schemeClr val="tx1"/>
                </a:solidFill>
                <a:latin typeface="Trebuchet MS" pitchFamily="34" charset="0"/>
                <a:ea typeface="+mn-ea"/>
                <a:cs typeface="+mn-cs"/>
              </a:rPr>
              <a:t> </a:t>
            </a:r>
            <a:r>
              <a:rPr lang="en-US" sz="2000" kern="1200" dirty="0" err="1" smtClean="0">
                <a:solidFill>
                  <a:schemeClr val="tx1"/>
                </a:solidFill>
                <a:latin typeface="Trebuchet MS" pitchFamily="34" charset="0"/>
                <a:ea typeface="+mn-ea"/>
                <a:cs typeface="+mn-cs"/>
              </a:rPr>
              <a:t>Prakash</a:t>
            </a:r>
            <a:r>
              <a:rPr lang="en-US" sz="2000" kern="1200" dirty="0" smtClean="0">
                <a:solidFill>
                  <a:schemeClr val="tx1"/>
                </a:solidFill>
                <a:latin typeface="Trebuchet MS" pitchFamily="34" charset="0"/>
                <a:ea typeface="+mn-ea"/>
                <a:cs typeface="+mn-cs"/>
              </a:rPr>
              <a:t>’");</a:t>
            </a:r>
          </a:p>
          <a:p>
            <a:r>
              <a:rPr lang="en-US" sz="2000" kern="1200" dirty="0" smtClean="0">
                <a:solidFill>
                  <a:schemeClr val="tx1"/>
                </a:solidFill>
                <a:latin typeface="Trebuchet MS" pitchFamily="34" charset="0"/>
                <a:ea typeface="+mn-ea"/>
                <a:cs typeface="+mn-cs"/>
              </a:rPr>
              <a:t>		The returned result set contains all the columns data. </a:t>
            </a:r>
          </a:p>
          <a:p>
            <a:r>
              <a:rPr lang="en-US" sz="2000" kern="1200" dirty="0" smtClean="0">
                <a:solidFill>
                  <a:schemeClr val="tx1"/>
                </a:solidFill>
                <a:latin typeface="Trebuchet MS" pitchFamily="34" charset="0"/>
                <a:ea typeface="+mn-ea"/>
                <a:cs typeface="+mn-cs"/>
              </a:rPr>
              <a:t>		You may not need all the column data and want only salary for </a:t>
            </a:r>
            <a:r>
              <a:rPr lang="en-US" sz="2000" kern="1200" dirty="0" err="1" smtClean="0">
                <a:solidFill>
                  <a:schemeClr val="tx1"/>
                </a:solidFill>
                <a:latin typeface="Trebuchet MS" pitchFamily="34" charset="0"/>
                <a:ea typeface="+mn-ea"/>
                <a:cs typeface="+mn-cs"/>
              </a:rPr>
              <a:t>Banu</a:t>
            </a:r>
            <a:r>
              <a:rPr lang="en-US" sz="2000" kern="1200" baseline="0" dirty="0" smtClean="0">
                <a:solidFill>
                  <a:schemeClr val="tx1"/>
                </a:solidFill>
                <a:latin typeface="Trebuchet MS" pitchFamily="34" charset="0"/>
                <a:ea typeface="+mn-ea"/>
                <a:cs typeface="+mn-cs"/>
              </a:rPr>
              <a:t> </a:t>
            </a:r>
            <a:r>
              <a:rPr lang="en-US" sz="2000" kern="1200" baseline="0" dirty="0" err="1" smtClean="0">
                <a:solidFill>
                  <a:schemeClr val="tx1"/>
                </a:solidFill>
                <a:latin typeface="Trebuchet MS" pitchFamily="34" charset="0"/>
                <a:ea typeface="+mn-ea"/>
                <a:cs typeface="+mn-cs"/>
              </a:rPr>
              <a:t>Prakash</a:t>
            </a:r>
            <a:r>
              <a:rPr lang="en-US" sz="2000" kern="1200" dirty="0" smtClean="0">
                <a:solidFill>
                  <a:schemeClr val="tx1"/>
                </a:solidFill>
                <a:latin typeface="Trebuchet MS" pitchFamily="34" charset="0"/>
                <a:ea typeface="+mn-ea"/>
                <a:cs typeface="+mn-cs"/>
              </a:rPr>
              <a:t>.</a:t>
            </a:r>
          </a:p>
          <a:p>
            <a:r>
              <a:rPr lang="en-US" sz="2000" kern="1200" dirty="0" smtClean="0">
                <a:solidFill>
                  <a:schemeClr val="tx1"/>
                </a:solidFill>
                <a:latin typeface="Trebuchet MS" pitchFamily="34" charset="0"/>
                <a:ea typeface="+mn-ea"/>
                <a:cs typeface="+mn-cs"/>
              </a:rPr>
              <a:t>	The better query is "select salary from employee where name=‘</a:t>
            </a:r>
            <a:r>
              <a:rPr lang="en-US" sz="2000" kern="1200" dirty="0" err="1" smtClean="0">
                <a:solidFill>
                  <a:schemeClr val="tx1"/>
                </a:solidFill>
                <a:latin typeface="Trebuchet MS" pitchFamily="34" charset="0"/>
                <a:ea typeface="+mn-ea"/>
                <a:cs typeface="+mn-cs"/>
              </a:rPr>
              <a:t>Banu</a:t>
            </a:r>
            <a:r>
              <a:rPr lang="en-US" sz="2000" kern="1200" dirty="0" smtClean="0">
                <a:solidFill>
                  <a:schemeClr val="tx1"/>
                </a:solidFill>
                <a:latin typeface="Trebuchet MS" pitchFamily="34" charset="0"/>
                <a:ea typeface="+mn-ea"/>
                <a:cs typeface="+mn-cs"/>
              </a:rPr>
              <a:t> </a:t>
            </a:r>
            <a:r>
              <a:rPr lang="en-US" sz="2000" kern="1200" dirty="0" err="1" smtClean="0">
                <a:solidFill>
                  <a:schemeClr val="tx1"/>
                </a:solidFill>
                <a:latin typeface="Trebuchet MS" pitchFamily="34" charset="0"/>
                <a:ea typeface="+mn-ea"/>
                <a:cs typeface="+mn-cs"/>
              </a:rPr>
              <a:t>Prakash</a:t>
            </a:r>
            <a:r>
              <a:rPr lang="en-US" sz="2000" kern="1200" dirty="0" smtClean="0">
                <a:solidFill>
                  <a:schemeClr val="tx1"/>
                </a:solidFill>
                <a:latin typeface="Trebuchet MS" pitchFamily="34" charset="0"/>
                <a:ea typeface="+mn-ea"/>
                <a:cs typeface="+mn-cs"/>
              </a:rPr>
              <a:t>’"</a:t>
            </a:r>
          </a:p>
          <a:p>
            <a:r>
              <a:rPr lang="en-US" sz="2000" kern="1200" dirty="0" smtClean="0">
                <a:solidFill>
                  <a:schemeClr val="tx1"/>
                </a:solidFill>
                <a:latin typeface="Trebuchet MS" pitchFamily="34" charset="0"/>
                <a:ea typeface="+mn-ea"/>
                <a:cs typeface="+mn-cs"/>
              </a:rPr>
              <a:t>	It returns the required data  and reduces unnecessary data retrieval.</a:t>
            </a:r>
          </a:p>
          <a:p>
            <a:endParaRPr lang="en-US" sz="2000" kern="1200" dirty="0" smtClean="0">
              <a:solidFill>
                <a:schemeClr val="tx1"/>
              </a:solidFill>
              <a:latin typeface="Trebuchet MS" pitchFamily="34" charset="0"/>
              <a:ea typeface="+mn-ea"/>
              <a:cs typeface="+mn-cs"/>
            </a:endParaRPr>
          </a:p>
          <a:p>
            <a:r>
              <a:rPr lang="en-US" sz="2000" kern="1200" dirty="0" smtClean="0">
                <a:solidFill>
                  <a:schemeClr val="tx1"/>
                </a:solidFill>
                <a:latin typeface="Trebuchet MS" pitchFamily="34" charset="0"/>
                <a:ea typeface="+mn-ea"/>
                <a:cs typeface="+mn-cs"/>
              </a:rPr>
              <a:t>Refer </a:t>
            </a:r>
            <a:r>
              <a:rPr lang="en-US" sz="2000" kern="1200" dirty="0" err="1" smtClean="0">
                <a:solidFill>
                  <a:schemeClr val="tx1"/>
                </a:solidFill>
                <a:latin typeface="Trebuchet MS" pitchFamily="34" charset="0"/>
                <a:ea typeface="+mn-ea"/>
                <a:cs typeface="+mn-cs"/>
              </a:rPr>
              <a:t>RowSet</a:t>
            </a:r>
            <a:r>
              <a:rPr lang="en-US" sz="2000" kern="1200" baseline="0" dirty="0" smtClean="0">
                <a:solidFill>
                  <a:schemeClr val="tx1"/>
                </a:solidFill>
                <a:latin typeface="Trebuchet MS" pitchFamily="34" charset="0"/>
                <a:ea typeface="+mn-ea"/>
                <a:cs typeface="+mn-cs"/>
              </a:rPr>
              <a:t> Tutorial: http://java.sun.com/developer/Books/JDBCTutorial/chapter5.html</a:t>
            </a:r>
          </a:p>
          <a:p>
            <a:endParaRPr lang="en-US" sz="2000" kern="1200" dirty="0" smtClean="0">
              <a:solidFill>
                <a:schemeClr val="tx1"/>
              </a:solidFill>
              <a:latin typeface="Trebuchet MS"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1559246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ResultSet</a:t>
            </a:r>
            <a:r>
              <a:rPr lang="en-US" baseline="0" dirty="0" smtClean="0"/>
              <a:t> methods :</a:t>
            </a:r>
          </a:p>
          <a:p>
            <a:r>
              <a:rPr lang="en-US" dirty="0" smtClean="0"/>
              <a:t>getXXX(</a:t>
            </a:r>
            <a:r>
              <a:rPr lang="en-US" baseline="0" dirty="0" smtClean="0"/>
              <a:t> </a:t>
            </a:r>
            <a:r>
              <a:rPr lang="en-US" baseline="0" dirty="0" err="1" smtClean="0"/>
              <a:t>int</a:t>
            </a:r>
            <a:r>
              <a:rPr lang="en-US" baseline="0" dirty="0" smtClean="0"/>
              <a:t> </a:t>
            </a:r>
            <a:r>
              <a:rPr lang="en-US" baseline="0" dirty="0" err="1" smtClean="0"/>
              <a:t>columnNumber</a:t>
            </a:r>
            <a:r>
              <a:rPr lang="en-US" baseline="0" dirty="0" smtClean="0"/>
              <a:t>) // You can specify column numbers instead of  column names.</a:t>
            </a:r>
          </a:p>
          <a:p>
            <a:endParaRPr lang="en-US" baseline="0" dirty="0" smtClean="0"/>
          </a:p>
          <a:p>
            <a:r>
              <a:rPr lang="en-US" baseline="0" dirty="0" smtClean="0"/>
              <a:t>Example: to get </a:t>
            </a:r>
            <a:r>
              <a:rPr lang="en-US" baseline="0" dirty="0" err="1" smtClean="0"/>
              <a:t>product_id</a:t>
            </a:r>
            <a:r>
              <a:rPr lang="en-US" baseline="0" dirty="0" smtClean="0"/>
              <a:t>  you can use :  </a:t>
            </a:r>
            <a:r>
              <a:rPr lang="en-US" baseline="0" dirty="0" err="1" smtClean="0"/>
              <a:t>int</a:t>
            </a:r>
            <a:r>
              <a:rPr lang="en-US" baseline="0" dirty="0" smtClean="0"/>
              <a:t> </a:t>
            </a:r>
            <a:r>
              <a:rPr lang="en-US" baseline="0" dirty="0" err="1" smtClean="0"/>
              <a:t>productId</a:t>
            </a:r>
            <a:r>
              <a:rPr lang="en-US" baseline="0" dirty="0" smtClean="0"/>
              <a:t> = </a:t>
            </a:r>
            <a:r>
              <a:rPr lang="en-US" baseline="0" dirty="0" err="1" smtClean="0"/>
              <a:t>productResultSet.getInt</a:t>
            </a:r>
            <a:r>
              <a:rPr lang="en-US" baseline="0" dirty="0" smtClean="0"/>
              <a:t>(1); </a:t>
            </a:r>
          </a:p>
          <a:p>
            <a:endParaRPr lang="en-US" baseline="0" dirty="0" smtClean="0"/>
          </a:p>
          <a:p>
            <a:r>
              <a:rPr lang="en-US" baseline="0" dirty="0" smtClean="0"/>
              <a:t>Remember in table it is “1” based index and not “0” based.</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70718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757835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Refer : AutoGeneratedKeysExample.java for complete working code.</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296920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mn-lt"/>
                <a:ea typeface="+mn-ea"/>
                <a:cs typeface="+mn-cs"/>
              </a:rPr>
              <a:t>Refer : JDBC Transaction example </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http://goo.gl/iE6ta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33</a:t>
            </a:fld>
            <a:endParaRPr lang="en-AU" dirty="0"/>
          </a:p>
        </p:txBody>
      </p:sp>
    </p:spTree>
    <p:extLst>
      <p:ext uri="{BB962C8B-B14F-4D97-AF65-F5344CB8AC3E}">
        <p14:creationId xmlns:p14="http://schemas.microsoft.com/office/powerpoint/2010/main" val="88267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row is a product instance.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2172365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34</a:t>
            </a:fld>
            <a:endParaRPr lang="en-AU" dirty="0"/>
          </a:p>
        </p:txBody>
      </p:sp>
    </p:spTree>
    <p:extLst>
      <p:ext uri="{BB962C8B-B14F-4D97-AF65-F5344CB8AC3E}">
        <p14:creationId xmlns:p14="http://schemas.microsoft.com/office/powerpoint/2010/main" val="4055772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35</a:t>
            </a:fld>
            <a:endParaRPr lang="en-AU" dirty="0"/>
          </a:p>
        </p:txBody>
      </p:sp>
    </p:spTree>
    <p:extLst>
      <p:ext uri="{BB962C8B-B14F-4D97-AF65-F5344CB8AC3E}">
        <p14:creationId xmlns:p14="http://schemas.microsoft.com/office/powerpoint/2010/main" val="2368487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37</a:t>
            </a:fld>
            <a:endParaRPr lang="en-AU" dirty="0"/>
          </a:p>
        </p:txBody>
      </p:sp>
    </p:spTree>
    <p:extLst>
      <p:ext uri="{BB962C8B-B14F-4D97-AF65-F5344CB8AC3E}">
        <p14:creationId xmlns:p14="http://schemas.microsoft.com/office/powerpoint/2010/main" val="3048534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39</a:t>
            </a:fld>
            <a:endParaRPr lang="en-AU" dirty="0"/>
          </a:p>
        </p:txBody>
      </p:sp>
    </p:spTree>
    <p:extLst>
      <p:ext uri="{BB962C8B-B14F-4D97-AF65-F5344CB8AC3E}">
        <p14:creationId xmlns:p14="http://schemas.microsoft.com/office/powerpoint/2010/main" val="121543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41</a:t>
            </a:fld>
            <a:endParaRPr lang="en-AU" dirty="0"/>
          </a:p>
        </p:txBody>
      </p:sp>
    </p:spTree>
    <p:extLst>
      <p:ext uri="{BB962C8B-B14F-4D97-AF65-F5344CB8AC3E}">
        <p14:creationId xmlns:p14="http://schemas.microsoft.com/office/powerpoint/2010/main" val="2805332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44</a:t>
            </a:fld>
            <a:endParaRPr lang="en-AU" dirty="0"/>
          </a:p>
        </p:txBody>
      </p:sp>
    </p:spTree>
    <p:extLst>
      <p:ext uri="{BB962C8B-B14F-4D97-AF65-F5344CB8AC3E}">
        <p14:creationId xmlns:p14="http://schemas.microsoft.com/office/powerpoint/2010/main" val="286742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39627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Database specific</a:t>
            </a:r>
            <a:r>
              <a:rPr lang="en-US" baseline="0" dirty="0" smtClean="0"/>
              <a:t> jar files</a:t>
            </a:r>
            <a:endParaRPr lang="en-US" dirty="0" smtClean="0"/>
          </a:p>
          <a:p>
            <a:r>
              <a:rPr lang="en-US" dirty="0" smtClean="0"/>
              <a:t>for mySQL : mysql-connector-java-5.1.7-bin.jar</a:t>
            </a:r>
          </a:p>
          <a:p>
            <a:r>
              <a:rPr lang="en-US" dirty="0" smtClean="0"/>
              <a:t>for</a:t>
            </a:r>
            <a:r>
              <a:rPr lang="en-US" baseline="0" dirty="0" smtClean="0"/>
              <a:t> Oracle : classes12.jar or ojdbc.jar</a:t>
            </a:r>
          </a:p>
          <a:p>
            <a:r>
              <a:rPr lang="en-US" baseline="0" dirty="0" smtClean="0"/>
              <a:t>for ODBC: rt.jar ( bundled with JDK )</a:t>
            </a:r>
          </a:p>
          <a:p>
            <a:endParaRPr lang="en-US" baseline="0" dirty="0" smtClean="0"/>
          </a:p>
          <a:p>
            <a:r>
              <a:rPr lang="en-US" b="1" baseline="0" dirty="0" smtClean="0"/>
              <a:t>Refer: </a:t>
            </a:r>
            <a:r>
              <a:rPr lang="en-US" sz="1200" b="0" i="0" kern="1200" dirty="0" smtClean="0">
                <a:solidFill>
                  <a:schemeClr val="tx1"/>
                </a:solidFill>
                <a:latin typeface="+mn-lt"/>
                <a:ea typeface="+mn-ea"/>
                <a:cs typeface="+mn-cs"/>
              </a:rPr>
              <a:t>Here’s an example to show you how to connect to </a:t>
            </a:r>
            <a:r>
              <a:rPr lang="en-US" sz="1200" b="0" i="0" kern="1200" dirty="0" err="1" smtClean="0">
                <a:solidFill>
                  <a:schemeClr val="tx1"/>
                </a:solidFill>
                <a:latin typeface="+mn-lt"/>
                <a:ea typeface="+mn-ea"/>
                <a:cs typeface="+mn-cs"/>
              </a:rPr>
              <a:t>MySQL</a:t>
            </a:r>
            <a:r>
              <a:rPr lang="en-US" sz="1200" b="0" i="0" kern="1200" dirty="0" smtClean="0">
                <a:solidFill>
                  <a:schemeClr val="tx1"/>
                </a:solidFill>
                <a:latin typeface="+mn-lt"/>
                <a:ea typeface="+mn-ea"/>
                <a:cs typeface="+mn-cs"/>
              </a:rPr>
              <a:t> database via JDBC driver. http://goo.gl/ujZK3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1421621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getConnection</a:t>
            </a:r>
          </a:p>
          <a:p>
            <a:r>
              <a:rPr lang="en-US" dirty="0" smtClean="0"/>
              <a:t>public static </a:t>
            </a:r>
            <a:r>
              <a:rPr lang="en-US" dirty="0" smtClean="0">
                <a:hlinkClick r:id="rId3" action="ppaction://hlinkfile" tooltip="interface in java.sql"/>
              </a:rPr>
              <a:t>Connection</a:t>
            </a:r>
            <a:r>
              <a:rPr lang="en-US" dirty="0" smtClean="0"/>
              <a:t> </a:t>
            </a:r>
            <a:r>
              <a:rPr lang="en-US" b="1" dirty="0" err="1" smtClean="0"/>
              <a:t>getConnection</a:t>
            </a:r>
            <a:r>
              <a:rPr lang="en-US" dirty="0" smtClean="0"/>
              <a:t>(</a:t>
            </a:r>
            <a:r>
              <a:rPr lang="en-US" dirty="0" smtClean="0">
                <a:hlinkClick r:id="rId4" action="ppaction://hlinkfile" tooltip="class in java.lang"/>
              </a:rPr>
              <a:t>String</a:t>
            </a:r>
            <a:r>
              <a:rPr lang="en-US" dirty="0" smtClean="0"/>
              <a:t> </a:t>
            </a:r>
            <a:r>
              <a:rPr lang="en-US" dirty="0" err="1" smtClean="0"/>
              <a:t>url</a:t>
            </a:r>
            <a:r>
              <a:rPr lang="en-US" dirty="0" smtClean="0"/>
              <a:t>, </a:t>
            </a:r>
            <a:r>
              <a:rPr lang="en-US" dirty="0" smtClean="0">
                <a:hlinkClick r:id="rId4" action="ppaction://hlinkfile" tooltip="class in java.lang"/>
              </a:rPr>
              <a:t>String</a:t>
            </a:r>
            <a:r>
              <a:rPr lang="en-US" dirty="0" smtClean="0"/>
              <a:t> user, </a:t>
            </a:r>
            <a:r>
              <a:rPr lang="en-US" dirty="0" smtClean="0">
                <a:hlinkClick r:id="rId4" action="ppaction://hlinkfile" tooltip="class in java.lang"/>
              </a:rPr>
              <a:t>String</a:t>
            </a:r>
            <a:r>
              <a:rPr lang="en-US" dirty="0" smtClean="0"/>
              <a:t> password) throws </a:t>
            </a:r>
            <a:r>
              <a:rPr lang="en-US" dirty="0" err="1" smtClean="0">
                <a:hlinkClick r:id="rId5" action="ppaction://hlinkfile" tooltip="class in java.sql"/>
              </a:rPr>
              <a:t>SQLException</a:t>
            </a:r>
            <a:r>
              <a:rPr lang="en-US" dirty="0" smtClean="0"/>
              <a:t> </a:t>
            </a:r>
          </a:p>
          <a:p>
            <a:r>
              <a:rPr lang="en-US" b="1" dirty="0" smtClean="0"/>
              <a:t>Parameters:</a:t>
            </a:r>
            <a:r>
              <a:rPr lang="en-US" dirty="0" smtClean="0"/>
              <a:t> </a:t>
            </a:r>
            <a:r>
              <a:rPr lang="en-US" dirty="0" err="1" smtClean="0"/>
              <a:t>url</a:t>
            </a:r>
            <a:r>
              <a:rPr lang="en-US" dirty="0" smtClean="0"/>
              <a:t> - a database </a:t>
            </a:r>
            <a:r>
              <a:rPr lang="en-US" dirty="0" err="1" smtClean="0"/>
              <a:t>url</a:t>
            </a:r>
            <a:r>
              <a:rPr lang="en-US" dirty="0" smtClean="0"/>
              <a:t> of the form </a:t>
            </a:r>
            <a:r>
              <a:rPr lang="en-US" dirty="0" err="1" smtClean="0"/>
              <a:t>jdbc:</a:t>
            </a:r>
            <a:r>
              <a:rPr lang="en-US" i="1" dirty="0" err="1" smtClean="0"/>
              <a:t>subprotocol</a:t>
            </a:r>
            <a:r>
              <a:rPr lang="en-US" dirty="0" err="1" smtClean="0"/>
              <a:t>:</a:t>
            </a:r>
            <a:r>
              <a:rPr lang="en-US" i="1" dirty="0" err="1" smtClean="0"/>
              <a:t>subname</a:t>
            </a:r>
            <a:r>
              <a:rPr lang="en-US" dirty="0" smtClean="0"/>
              <a:t> </a:t>
            </a:r>
          </a:p>
          <a:p>
            <a:r>
              <a:rPr lang="en-US" dirty="0" smtClean="0"/>
              <a:t>	user - the database user on whose behalf the connection is being made </a:t>
            </a:r>
          </a:p>
          <a:p>
            <a:r>
              <a:rPr lang="en-US" dirty="0" smtClean="0"/>
              <a:t>	password - the user's password </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166455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latin typeface="+mn-lt"/>
                <a:ea typeface="+mn-ea"/>
                <a:cs typeface="+mn-cs"/>
              </a:rPr>
              <a:t>JDBC &amp; Statement - </a:t>
            </a:r>
            <a:r>
              <a:rPr lang="en-US" sz="1200" b="0" i="0" kern="1200" dirty="0" smtClean="0">
                <a:solidFill>
                  <a:schemeClr val="tx1"/>
                </a:solidFill>
                <a:latin typeface="+mn-lt"/>
                <a:ea typeface="+mn-ea"/>
                <a:cs typeface="+mn-cs"/>
              </a:rPr>
              <a:t>The “Statement” interface is used to execute a simple SQL statement with no parameters. For create, insert, update or delete statement, uses “</a:t>
            </a:r>
            <a:r>
              <a:rPr lang="en-US" sz="1200" b="0" i="0" kern="1200" dirty="0" err="1" smtClean="0">
                <a:solidFill>
                  <a:schemeClr val="tx1"/>
                </a:solidFill>
                <a:latin typeface="+mn-lt"/>
                <a:ea typeface="+mn-ea"/>
                <a:cs typeface="+mn-cs"/>
              </a:rPr>
              <a:t>Statement.executeUpdate</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sql</a:t>
            </a:r>
            <a:r>
              <a:rPr lang="en-US" sz="1200" b="0" i="0" kern="1200" dirty="0" smtClean="0">
                <a:solidFill>
                  <a:schemeClr val="tx1"/>
                </a:solidFill>
                <a:latin typeface="+mn-lt"/>
                <a:ea typeface="+mn-ea"/>
                <a:cs typeface="+mn-cs"/>
              </a:rPr>
              <a:t>)“; select query, uses “</a:t>
            </a:r>
            <a:r>
              <a:rPr lang="en-US" sz="1200" b="0" i="0" kern="1200" dirty="0" err="1" smtClean="0">
                <a:solidFill>
                  <a:schemeClr val="tx1"/>
                </a:solidFill>
                <a:latin typeface="+mn-lt"/>
                <a:ea typeface="+mn-ea"/>
                <a:cs typeface="+mn-cs"/>
              </a:rPr>
              <a:t>Statement.executeQuery</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sql</a:t>
            </a:r>
            <a:r>
              <a:rPr lang="en-US" sz="1200" b="0" i="0" kern="1200" dirty="0" smtClean="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latin typeface="+mn-lt"/>
                <a:ea typeface="+mn-ea"/>
                <a:cs typeface="+mn-cs"/>
              </a:rPr>
              <a:t>JDBC &amp; </a:t>
            </a:r>
            <a:r>
              <a:rPr lang="en-US" sz="1200" b="1" i="0" kern="1200" dirty="0" err="1" smtClean="0">
                <a:solidFill>
                  <a:schemeClr val="tx1"/>
                </a:solidFill>
                <a:latin typeface="+mn-lt"/>
                <a:ea typeface="+mn-ea"/>
                <a:cs typeface="+mn-cs"/>
              </a:rPr>
              <a:t>PreparedStatement</a:t>
            </a:r>
            <a:r>
              <a:rPr lang="en-US" sz="1200" b="1" i="0"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PreparedStatement</a:t>
            </a:r>
            <a:r>
              <a:rPr lang="en-US" sz="1200" b="0" i="0" kern="1200" dirty="0" smtClean="0">
                <a:solidFill>
                  <a:schemeClr val="tx1"/>
                </a:solidFill>
                <a:latin typeface="+mn-lt"/>
                <a:ea typeface="+mn-ea"/>
                <a:cs typeface="+mn-cs"/>
              </a:rPr>
              <a:t>” interface is extended “Statement”, with extra feature to send a pre-compiled SQL statement with parameters. For create, insert, update or delete statement, uses “</a:t>
            </a:r>
            <a:r>
              <a:rPr lang="en-US" sz="1200" b="0" i="0" kern="1200" dirty="0" err="1" smtClean="0">
                <a:solidFill>
                  <a:schemeClr val="tx1"/>
                </a:solidFill>
                <a:latin typeface="+mn-lt"/>
                <a:ea typeface="+mn-ea"/>
                <a:cs typeface="+mn-cs"/>
              </a:rPr>
              <a:t>PreparedStatement.executeUpdate</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sql</a:t>
            </a:r>
            <a:r>
              <a:rPr lang="en-US" sz="1200" b="0" i="0" kern="1200" dirty="0" smtClean="0">
                <a:solidFill>
                  <a:schemeClr val="tx1"/>
                </a:solidFill>
                <a:latin typeface="+mn-lt"/>
                <a:ea typeface="+mn-ea"/>
                <a:cs typeface="+mn-cs"/>
              </a:rPr>
              <a:t>)“; select query, uses “</a:t>
            </a:r>
            <a:r>
              <a:rPr lang="en-US" sz="1200" b="0" i="0" kern="1200" dirty="0" err="1" smtClean="0">
                <a:solidFill>
                  <a:schemeClr val="tx1"/>
                </a:solidFill>
                <a:latin typeface="+mn-lt"/>
                <a:ea typeface="+mn-ea"/>
                <a:cs typeface="+mn-cs"/>
              </a:rPr>
              <a:t>PreparedStatement.executeQuery</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sql</a:t>
            </a:r>
            <a:r>
              <a:rPr lang="en-US" sz="1200" b="0" i="0" kern="1200" dirty="0" smtClean="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latin typeface="+mn-lt"/>
                <a:ea typeface="+mn-ea"/>
                <a:cs typeface="+mn-cs"/>
              </a:rPr>
              <a:t>JDBC &amp; Stored Procedure - </a:t>
            </a:r>
            <a:r>
              <a:rPr lang="en-US" sz="1200" b="0" i="0" kern="1200" dirty="0" smtClean="0">
                <a:solidFill>
                  <a:schemeClr val="tx1"/>
                </a:solidFill>
                <a:latin typeface="+mn-lt"/>
                <a:ea typeface="+mn-ea"/>
                <a:cs typeface="+mn-cs"/>
              </a:rPr>
              <a:t>JDBC </a:t>
            </a:r>
            <a:r>
              <a:rPr lang="en-US" sz="1200" b="0" i="0" kern="1200" dirty="0" err="1" smtClean="0">
                <a:solidFill>
                  <a:schemeClr val="tx1"/>
                </a:solidFill>
                <a:latin typeface="+mn-lt"/>
                <a:ea typeface="+mn-ea"/>
                <a:cs typeface="+mn-cs"/>
              </a:rPr>
              <a:t>CallableStatement</a:t>
            </a:r>
            <a:r>
              <a:rPr lang="en-US" sz="1200" b="0" i="0" kern="1200" dirty="0" smtClean="0">
                <a:solidFill>
                  <a:schemeClr val="tx1"/>
                </a:solidFill>
                <a:latin typeface="+mn-lt"/>
                <a:ea typeface="+mn-ea"/>
                <a:cs typeface="+mn-cs"/>
              </a:rPr>
              <a:t> and Stored Procedure, IN, OUT, CURSOR examples.</a:t>
            </a:r>
            <a:endParaRPr lang="en-US" sz="1200" b="1" i="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188412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84521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347711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a:t>
            </a:r>
            <a:r>
              <a:rPr lang="en-US" baseline="0" dirty="0" smtClean="0"/>
              <a:t> “?” is an IN PARAMETER in </a:t>
            </a:r>
            <a:r>
              <a:rPr lang="en-US" baseline="0" dirty="0" err="1" smtClean="0"/>
              <a:t>PreparedStatment</a:t>
            </a:r>
            <a:r>
              <a:rPr lang="en-US" baseline="0" dirty="0" smtClean="0"/>
              <a:t>.	</a:t>
            </a:r>
          </a:p>
          <a:p>
            <a:r>
              <a:rPr lang="en-US" baseline="0" dirty="0" smtClean="0"/>
              <a:t>Values for IN parameter are set using </a:t>
            </a:r>
            <a:r>
              <a:rPr lang="en-US" baseline="0" dirty="0" err="1" smtClean="0"/>
              <a:t>setXXX</a:t>
            </a:r>
            <a:r>
              <a:rPr lang="en-US" baseline="0" dirty="0" smtClean="0"/>
              <a:t>() before the statement is executed, where XXX is a data type.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310018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ext Box 39"/>
          <p:cNvSpPr txBox="1">
            <a:spLocks noChangeArrowheads="1"/>
          </p:cNvSpPr>
          <p:nvPr userDrawn="1"/>
        </p:nvSpPr>
        <p:spPr bwMode="auto">
          <a:xfrm>
            <a:off x="0" y="6567488"/>
            <a:ext cx="2438400" cy="301625"/>
          </a:xfrm>
          <a:prstGeom prst="rect">
            <a:avLst/>
          </a:prstGeom>
          <a:noFill/>
          <a:ln w="12700" algn="ctr">
            <a:noFill/>
            <a:miter lim="800000"/>
            <a:headEnd/>
            <a:tailEnd/>
          </a:ln>
        </p:spPr>
        <p:txBody>
          <a:bodyPr wrap="none" lIns="137160" anchor="ctr"/>
          <a:lstStyle/>
          <a:p>
            <a:pPr marL="342900" indent="-342900" algn="ctr" fontAlgn="base">
              <a:spcBef>
                <a:spcPct val="0"/>
              </a:spcBef>
              <a:spcAft>
                <a:spcPct val="0"/>
              </a:spcAft>
            </a:pPr>
            <a:r>
              <a:rPr lang="en-US" sz="800" dirty="0">
                <a:solidFill>
                  <a:prstClr val="white"/>
                </a:solidFill>
              </a:rPr>
              <a:t>CONFIDENTIAL: For limited circulation only</a:t>
            </a:r>
          </a:p>
        </p:txBody>
      </p:sp>
      <p:sp>
        <p:nvSpPr>
          <p:cNvPr id="17" name="Title 1"/>
          <p:cNvSpPr>
            <a:spLocks noGrp="1"/>
          </p:cNvSpPr>
          <p:nvPr>
            <p:ph type="ctrTitle"/>
          </p:nvPr>
        </p:nvSpPr>
        <p:spPr>
          <a:xfrm>
            <a:off x="4572000" y="3962401"/>
            <a:ext cx="4419600" cy="990600"/>
          </a:xfrm>
          <a:prstGeom prst="rect">
            <a:avLst/>
          </a:prstGeom>
        </p:spPr>
        <p:txBody>
          <a:bodyPr anchor="ctr"/>
          <a:lstStyle>
            <a:lvl1pPr>
              <a:defRPr sz="2800" b="1">
                <a:solidFill>
                  <a:schemeClr val="tx1"/>
                </a:solidFill>
              </a:defRPr>
            </a:lvl1pPr>
          </a:lstStyle>
          <a:p>
            <a:r>
              <a:rPr lang="en-US" smtClean="0"/>
              <a:t>Click to edit Master title style</a:t>
            </a:r>
            <a:endParaRPr lang="en-AU" dirty="0"/>
          </a:p>
        </p:txBody>
      </p:sp>
      <p:sp>
        <p:nvSpPr>
          <p:cNvPr id="18" name="Subtitle 2"/>
          <p:cNvSpPr>
            <a:spLocks noGrp="1"/>
          </p:cNvSpPr>
          <p:nvPr>
            <p:ph type="subTitle" idx="1"/>
          </p:nvPr>
        </p:nvSpPr>
        <p:spPr>
          <a:xfrm>
            <a:off x="4572000" y="5029200"/>
            <a:ext cx="4419600" cy="457200"/>
          </a:xfrm>
          <a:prstGeom prst="rect">
            <a:avLst/>
          </a:prstGeom>
        </p:spPr>
        <p:txBody>
          <a:bodyPr anchor="ct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12776"/>
            <a:ext cx="2057400" cy="4713387"/>
          </a:xfrm>
          <a:prstGeom prst="rect">
            <a:avLst/>
          </a:prstGeo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412776"/>
            <a:ext cx="6019800" cy="471338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Freeform 26"/>
          <p:cNvSpPr/>
          <p:nvPr userDrawn="1"/>
        </p:nvSpPr>
        <p:spPr>
          <a:xfrm>
            <a:off x="6872288" y="333375"/>
            <a:ext cx="2271712" cy="431800"/>
          </a:xfrm>
          <a:custGeom>
            <a:avLst/>
            <a:gdLst>
              <a:gd name="connsiteX0" fmla="*/ 0 w 2635832"/>
              <a:gd name="connsiteY0" fmla="*/ 360000 h 360000"/>
              <a:gd name="connsiteX1" fmla="*/ 351724 w 2635832"/>
              <a:gd name="connsiteY1" fmla="*/ 0 h 360000"/>
              <a:gd name="connsiteX2" fmla="*/ 2635832 w 2635832"/>
              <a:gd name="connsiteY2" fmla="*/ 0 h 360000"/>
              <a:gd name="connsiteX3" fmla="*/ 2284108 w 2635832"/>
              <a:gd name="connsiteY3" fmla="*/ 360000 h 360000"/>
              <a:gd name="connsiteX4" fmla="*/ 0 w 2635832"/>
              <a:gd name="connsiteY4" fmla="*/ 360000 h 360000"/>
              <a:gd name="connsiteX0" fmla="*/ 0 w 2284108"/>
              <a:gd name="connsiteY0" fmla="*/ 388464 h 388464"/>
              <a:gd name="connsiteX1" fmla="*/ 351724 w 2284108"/>
              <a:gd name="connsiteY1" fmla="*/ 28464 h 388464"/>
              <a:gd name="connsiteX2" fmla="*/ 2271938 w 2284108"/>
              <a:gd name="connsiteY2" fmla="*/ 0 h 388464"/>
              <a:gd name="connsiteX3" fmla="*/ 2284108 w 2284108"/>
              <a:gd name="connsiteY3" fmla="*/ 388464 h 388464"/>
              <a:gd name="connsiteX4" fmla="*/ 0 w 2284108"/>
              <a:gd name="connsiteY4" fmla="*/ 388464 h 388464"/>
              <a:gd name="connsiteX0" fmla="*/ 0 w 2271938"/>
              <a:gd name="connsiteY0" fmla="*/ 388464 h 432048"/>
              <a:gd name="connsiteX1" fmla="*/ 351724 w 2271938"/>
              <a:gd name="connsiteY1" fmla="*/ 28464 h 432048"/>
              <a:gd name="connsiteX2" fmla="*/ 2271938 w 2271938"/>
              <a:gd name="connsiteY2" fmla="*/ 0 h 432048"/>
              <a:gd name="connsiteX3" fmla="*/ 2271938 w 2271938"/>
              <a:gd name="connsiteY3" fmla="*/ 432048 h 432048"/>
              <a:gd name="connsiteX4" fmla="*/ 0 w 2271938"/>
              <a:gd name="connsiteY4" fmla="*/ 388464 h 432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938" h="432048">
                <a:moveTo>
                  <a:pt x="0" y="388464"/>
                </a:moveTo>
                <a:lnTo>
                  <a:pt x="351724" y="28464"/>
                </a:lnTo>
                <a:lnTo>
                  <a:pt x="2271938" y="0"/>
                </a:lnTo>
                <a:lnTo>
                  <a:pt x="2271938" y="432048"/>
                </a:lnTo>
                <a:lnTo>
                  <a:pt x="0" y="3884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dirty="0">
              <a:solidFill>
                <a:prstClr val="white"/>
              </a:solidFill>
            </a:endParaRPr>
          </a:p>
        </p:txBody>
      </p:sp>
      <p:pic>
        <p:nvPicPr>
          <p:cNvPr id="29" name="Picture 3"/>
          <p:cNvPicPr>
            <a:picLocks noChangeAspect="1" noChangeArrowheads="1"/>
          </p:cNvPicPr>
          <p:nvPr userDrawn="1"/>
        </p:nvPicPr>
        <p:blipFill>
          <a:blip r:embed="rId2" cstate="print"/>
          <a:srcRect b="20798"/>
          <a:stretch>
            <a:fillRect/>
          </a:stretch>
        </p:blipFill>
        <p:spPr bwMode="auto">
          <a:xfrm>
            <a:off x="0" y="-7928"/>
            <a:ext cx="9144000" cy="700088"/>
          </a:xfrm>
          <a:prstGeom prst="rect">
            <a:avLst/>
          </a:prstGeom>
          <a:noFill/>
          <a:ln w="9525">
            <a:noFill/>
            <a:miter lim="800000"/>
            <a:headEnd/>
            <a:tailEnd/>
          </a:ln>
        </p:spPr>
      </p:pic>
      <p:sp>
        <p:nvSpPr>
          <p:cNvPr id="33" name="Freeform 32"/>
          <p:cNvSpPr/>
          <p:nvPr userDrawn="1"/>
        </p:nvSpPr>
        <p:spPr>
          <a:xfrm>
            <a:off x="6872288" y="322263"/>
            <a:ext cx="2271712" cy="412750"/>
          </a:xfrm>
          <a:custGeom>
            <a:avLst/>
            <a:gdLst>
              <a:gd name="connsiteX0" fmla="*/ 0 w 2635832"/>
              <a:gd name="connsiteY0" fmla="*/ 360000 h 360000"/>
              <a:gd name="connsiteX1" fmla="*/ 351724 w 2635832"/>
              <a:gd name="connsiteY1" fmla="*/ 0 h 360000"/>
              <a:gd name="connsiteX2" fmla="*/ 2635832 w 2635832"/>
              <a:gd name="connsiteY2" fmla="*/ 0 h 360000"/>
              <a:gd name="connsiteX3" fmla="*/ 2284108 w 2635832"/>
              <a:gd name="connsiteY3" fmla="*/ 360000 h 360000"/>
              <a:gd name="connsiteX4" fmla="*/ 0 w 2635832"/>
              <a:gd name="connsiteY4" fmla="*/ 360000 h 360000"/>
              <a:gd name="connsiteX0" fmla="*/ 0 w 2284108"/>
              <a:gd name="connsiteY0" fmla="*/ 388464 h 388464"/>
              <a:gd name="connsiteX1" fmla="*/ 351724 w 2284108"/>
              <a:gd name="connsiteY1" fmla="*/ 28464 h 388464"/>
              <a:gd name="connsiteX2" fmla="*/ 2271938 w 2284108"/>
              <a:gd name="connsiteY2" fmla="*/ 0 h 388464"/>
              <a:gd name="connsiteX3" fmla="*/ 2284108 w 2284108"/>
              <a:gd name="connsiteY3" fmla="*/ 388464 h 388464"/>
              <a:gd name="connsiteX4" fmla="*/ 0 w 2284108"/>
              <a:gd name="connsiteY4" fmla="*/ 388464 h 388464"/>
              <a:gd name="connsiteX0" fmla="*/ 0 w 2271938"/>
              <a:gd name="connsiteY0" fmla="*/ 388464 h 432048"/>
              <a:gd name="connsiteX1" fmla="*/ 351724 w 2271938"/>
              <a:gd name="connsiteY1" fmla="*/ 28464 h 432048"/>
              <a:gd name="connsiteX2" fmla="*/ 2271938 w 2271938"/>
              <a:gd name="connsiteY2" fmla="*/ 0 h 432048"/>
              <a:gd name="connsiteX3" fmla="*/ 2271938 w 2271938"/>
              <a:gd name="connsiteY3" fmla="*/ 432048 h 432048"/>
              <a:gd name="connsiteX4" fmla="*/ 0 w 2271938"/>
              <a:gd name="connsiteY4" fmla="*/ 388464 h 432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938" h="432048">
                <a:moveTo>
                  <a:pt x="0" y="388464"/>
                </a:moveTo>
                <a:lnTo>
                  <a:pt x="351724" y="28464"/>
                </a:lnTo>
                <a:lnTo>
                  <a:pt x="2271938" y="0"/>
                </a:lnTo>
                <a:lnTo>
                  <a:pt x="2271938" y="432048"/>
                </a:lnTo>
                <a:lnTo>
                  <a:pt x="0" y="3884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dirty="0">
              <a:solidFill>
                <a:prstClr val="white"/>
              </a:solidFill>
            </a:endParaRPr>
          </a:p>
        </p:txBody>
      </p:sp>
      <p:sp>
        <p:nvSpPr>
          <p:cNvPr id="36" name="Rectangle 35"/>
          <p:cNvSpPr/>
          <p:nvPr userDrawn="1"/>
        </p:nvSpPr>
        <p:spPr>
          <a:xfrm>
            <a:off x="0" y="2492896"/>
            <a:ext cx="9144000" cy="4104456"/>
          </a:xfrm>
          <a:prstGeom prst="rect">
            <a:avLst/>
          </a:prstGeom>
          <a:gradFill>
            <a:gsLst>
              <a:gs pos="29000">
                <a:schemeClr val="bg1"/>
              </a:gs>
              <a:gs pos="57000">
                <a:schemeClr val="bg1">
                  <a:lumMod val="95000"/>
                </a:schemeClr>
              </a:gs>
              <a:gs pos="70000">
                <a:schemeClr val="bg1">
                  <a:lumMod val="85000"/>
                  <a:alpha val="7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dirty="0">
              <a:solidFill>
                <a:prstClr val="white"/>
              </a:solidFill>
            </a:endParaRPr>
          </a:p>
        </p:txBody>
      </p:sp>
      <p:sp>
        <p:nvSpPr>
          <p:cNvPr id="37" name="Content Placeholder 2"/>
          <p:cNvSpPr>
            <a:spLocks noGrp="1"/>
          </p:cNvSpPr>
          <p:nvPr>
            <p:ph idx="1"/>
          </p:nvPr>
        </p:nvSpPr>
        <p:spPr>
          <a:xfrm>
            <a:off x="457200" y="1600200"/>
            <a:ext cx="8229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9" name="Title Placeholder 1"/>
          <p:cNvSpPr>
            <a:spLocks noGrp="1"/>
          </p:cNvSpPr>
          <p:nvPr>
            <p:ph type="title"/>
          </p:nvPr>
        </p:nvSpPr>
        <p:spPr bwMode="auto">
          <a:xfrm>
            <a:off x="363488" y="301142"/>
            <a:ext cx="6781800"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Title Placeholder 1"/>
          <p:cNvSpPr>
            <a:spLocks noGrp="1"/>
          </p:cNvSpPr>
          <p:nvPr>
            <p:ph type="title"/>
          </p:nvPr>
        </p:nvSpPr>
        <p:spPr bwMode="auto">
          <a:xfrm>
            <a:off x="363488" y="301142"/>
            <a:ext cx="6781800"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1" name="Title Placeholder 1"/>
          <p:cNvSpPr>
            <a:spLocks noGrp="1"/>
          </p:cNvSpPr>
          <p:nvPr>
            <p:ph type="title"/>
          </p:nvPr>
        </p:nvSpPr>
        <p:spPr bwMode="auto">
          <a:xfrm>
            <a:off x="363488" y="301142"/>
            <a:ext cx="6781800"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363488" y="301142"/>
            <a:ext cx="6512768"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363488" y="301142"/>
            <a:ext cx="6512768"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
        <p:nvSpPr>
          <p:cNvPr id="3" name="Rectangle 2"/>
          <p:cNvSpPr/>
          <p:nvPr userDrawn="1"/>
        </p:nvSpPr>
        <p:spPr>
          <a:xfrm>
            <a:off x="0" y="1268413"/>
            <a:ext cx="9144000" cy="5329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dirty="0"/>
          </a:p>
        </p:txBody>
      </p:sp>
    </p:spTree>
    <p:extLst>
      <p:ext uri="{BB962C8B-B14F-4D97-AF65-F5344CB8AC3E}">
        <p14:creationId xmlns:p14="http://schemas.microsoft.com/office/powerpoint/2010/main" val="89614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1268759"/>
            <a:ext cx="5486400" cy="3458815"/>
          </a:xfrm>
          <a:prstGeom prst="rect">
            <a:avLst/>
          </a:prstGeo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Title Placeholder 1"/>
          <p:cNvSpPr>
            <a:spLocks noGrp="1"/>
          </p:cNvSpPr>
          <p:nvPr>
            <p:ph type="title"/>
          </p:nvPr>
        </p:nvSpPr>
        <p:spPr bwMode="auto">
          <a:xfrm>
            <a:off x="363488" y="301142"/>
            <a:ext cx="6512768"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 name="Picture 6" descr="Picture1.jpg"/>
          <p:cNvPicPr>
            <a:picLocks noChangeAspect="1"/>
          </p:cNvPicPr>
          <p:nvPr/>
        </p:nvPicPr>
        <p:blipFill>
          <a:blip r:embed="rId12" cstate="print"/>
          <a:srcRect t="13251"/>
          <a:stretch>
            <a:fillRect/>
          </a:stretch>
        </p:blipFill>
        <p:spPr bwMode="auto">
          <a:xfrm>
            <a:off x="0" y="908050"/>
            <a:ext cx="9144000" cy="5949950"/>
          </a:xfrm>
          <a:prstGeom prst="rect">
            <a:avLst/>
          </a:prstGeom>
          <a:noFill/>
          <a:ln w="9525">
            <a:noFill/>
            <a:miter lim="800000"/>
            <a:headEnd/>
            <a:tailEnd/>
          </a:ln>
        </p:spPr>
      </p:pic>
      <p:pic>
        <p:nvPicPr>
          <p:cNvPr id="31" name="Picture 3"/>
          <p:cNvPicPr>
            <a:picLocks noChangeAspect="1" noChangeArrowheads="1"/>
          </p:cNvPicPr>
          <p:nvPr userDrawn="1"/>
        </p:nvPicPr>
        <p:blipFill>
          <a:blip r:embed="rId13" cstate="print"/>
          <a:srcRect b="20798"/>
          <a:stretch>
            <a:fillRect/>
          </a:stretch>
        </p:blipFill>
        <p:spPr bwMode="auto">
          <a:xfrm>
            <a:off x="0" y="-7928"/>
            <a:ext cx="9144000" cy="700088"/>
          </a:xfrm>
          <a:prstGeom prst="rect">
            <a:avLst/>
          </a:prstGeom>
          <a:noFill/>
          <a:ln w="9525">
            <a:noFill/>
            <a:miter lim="800000"/>
            <a:headEnd/>
            <a:tailEnd/>
          </a:ln>
        </p:spPr>
      </p:pic>
      <p:sp>
        <p:nvSpPr>
          <p:cNvPr id="34" name="Freeform 33"/>
          <p:cNvSpPr/>
          <p:nvPr userDrawn="1"/>
        </p:nvSpPr>
        <p:spPr>
          <a:xfrm>
            <a:off x="6872288" y="322263"/>
            <a:ext cx="2271712" cy="412750"/>
          </a:xfrm>
          <a:custGeom>
            <a:avLst/>
            <a:gdLst>
              <a:gd name="connsiteX0" fmla="*/ 0 w 2635832"/>
              <a:gd name="connsiteY0" fmla="*/ 360000 h 360000"/>
              <a:gd name="connsiteX1" fmla="*/ 351724 w 2635832"/>
              <a:gd name="connsiteY1" fmla="*/ 0 h 360000"/>
              <a:gd name="connsiteX2" fmla="*/ 2635832 w 2635832"/>
              <a:gd name="connsiteY2" fmla="*/ 0 h 360000"/>
              <a:gd name="connsiteX3" fmla="*/ 2284108 w 2635832"/>
              <a:gd name="connsiteY3" fmla="*/ 360000 h 360000"/>
              <a:gd name="connsiteX4" fmla="*/ 0 w 2635832"/>
              <a:gd name="connsiteY4" fmla="*/ 360000 h 360000"/>
              <a:gd name="connsiteX0" fmla="*/ 0 w 2284108"/>
              <a:gd name="connsiteY0" fmla="*/ 388464 h 388464"/>
              <a:gd name="connsiteX1" fmla="*/ 351724 w 2284108"/>
              <a:gd name="connsiteY1" fmla="*/ 28464 h 388464"/>
              <a:gd name="connsiteX2" fmla="*/ 2271938 w 2284108"/>
              <a:gd name="connsiteY2" fmla="*/ 0 h 388464"/>
              <a:gd name="connsiteX3" fmla="*/ 2284108 w 2284108"/>
              <a:gd name="connsiteY3" fmla="*/ 388464 h 388464"/>
              <a:gd name="connsiteX4" fmla="*/ 0 w 2284108"/>
              <a:gd name="connsiteY4" fmla="*/ 388464 h 388464"/>
              <a:gd name="connsiteX0" fmla="*/ 0 w 2271938"/>
              <a:gd name="connsiteY0" fmla="*/ 388464 h 432048"/>
              <a:gd name="connsiteX1" fmla="*/ 351724 w 2271938"/>
              <a:gd name="connsiteY1" fmla="*/ 28464 h 432048"/>
              <a:gd name="connsiteX2" fmla="*/ 2271938 w 2271938"/>
              <a:gd name="connsiteY2" fmla="*/ 0 h 432048"/>
              <a:gd name="connsiteX3" fmla="*/ 2271938 w 2271938"/>
              <a:gd name="connsiteY3" fmla="*/ 432048 h 432048"/>
              <a:gd name="connsiteX4" fmla="*/ 0 w 2271938"/>
              <a:gd name="connsiteY4" fmla="*/ 388464 h 432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938" h="432048">
                <a:moveTo>
                  <a:pt x="0" y="388464"/>
                </a:moveTo>
                <a:lnTo>
                  <a:pt x="351724" y="28464"/>
                </a:lnTo>
                <a:lnTo>
                  <a:pt x="2271938" y="0"/>
                </a:lnTo>
                <a:lnTo>
                  <a:pt x="2271938" y="432048"/>
                </a:lnTo>
                <a:lnTo>
                  <a:pt x="0" y="3884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dirty="0">
              <a:solidFill>
                <a:prstClr val="white"/>
              </a:solidFill>
            </a:endParaRPr>
          </a:p>
        </p:txBody>
      </p:sp>
      <p:sp>
        <p:nvSpPr>
          <p:cNvPr id="36" name="Slide Number Placeholder 3"/>
          <p:cNvSpPr txBox="1">
            <a:spLocks/>
          </p:cNvSpPr>
          <p:nvPr/>
        </p:nvSpPr>
        <p:spPr>
          <a:xfrm>
            <a:off x="6858000" y="6596170"/>
            <a:ext cx="2133600" cy="247650"/>
          </a:xfrm>
          <a:prstGeom prst="rect">
            <a:avLst/>
          </a:prstGeom>
        </p:spPr>
        <p:txBody>
          <a:bodyPr vert="horz" lIns="91440" tIns="45720" rIns="91440" bIns="45720" rtlCol="0" anchor="ctr"/>
          <a:lstStyle/>
          <a:p>
            <a:pPr algn="r">
              <a:defRPr/>
            </a:pPr>
            <a:r>
              <a:rPr lang="en-US" sz="800" dirty="0">
                <a:solidFill>
                  <a:prstClr val="white"/>
                </a:solidFill>
              </a:rPr>
              <a:t>Slide </a:t>
            </a:r>
            <a:fld id="{EB0EB40E-7802-44F3-A704-1BEA1DA8F1CE}" type="slidenum">
              <a:rPr lang="en-US" sz="800">
                <a:solidFill>
                  <a:prstClr val="white"/>
                </a:solidFill>
              </a:rPr>
              <a:pPr algn="r">
                <a:defRPr/>
              </a:pPr>
              <a:t>‹#›</a:t>
            </a:fld>
            <a:r>
              <a:rPr lang="en-US" sz="800" dirty="0">
                <a:solidFill>
                  <a:prstClr val="white"/>
                </a:solidFill>
              </a:rPr>
              <a:t>  </a:t>
            </a:r>
          </a:p>
        </p:txBody>
      </p:sp>
      <p:sp>
        <p:nvSpPr>
          <p:cNvPr id="37" name="Title Placeholder 1"/>
          <p:cNvSpPr>
            <a:spLocks noGrp="1"/>
          </p:cNvSpPr>
          <p:nvPr>
            <p:ph type="title"/>
          </p:nvPr>
        </p:nvSpPr>
        <p:spPr bwMode="auto">
          <a:xfrm>
            <a:off x="363488" y="301142"/>
            <a:ext cx="6781800"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l" rtl="0" eaLnBrk="1" fontAlgn="base" hangingPunct="1">
              <a:spcBef>
                <a:spcPct val="0"/>
              </a:spcBef>
              <a:spcAft>
                <a:spcPct val="0"/>
              </a:spcAft>
            </a:pPr>
            <a:r>
              <a:rPr lang="en-US" dirty="0" smtClean="0"/>
              <a:t>Click to edit Master title style</a:t>
            </a:r>
            <a:endParaRPr lang="en-AU" dirty="0" smtClean="0"/>
          </a:p>
        </p:txBody>
      </p:sp>
      <p:sp>
        <p:nvSpPr>
          <p:cNvPr id="38" name="Rectangle 37"/>
          <p:cNvSpPr/>
          <p:nvPr/>
        </p:nvSpPr>
        <p:spPr>
          <a:xfrm>
            <a:off x="0" y="2492896"/>
            <a:ext cx="9144000" cy="4104456"/>
          </a:xfrm>
          <a:prstGeom prst="rect">
            <a:avLst/>
          </a:prstGeom>
          <a:gradFill>
            <a:gsLst>
              <a:gs pos="29000">
                <a:schemeClr val="bg1"/>
              </a:gs>
              <a:gs pos="57000">
                <a:schemeClr val="bg1">
                  <a:lumMod val="95000"/>
                </a:schemeClr>
              </a:gs>
              <a:gs pos="70000">
                <a:schemeClr val="bg1">
                  <a:lumMod val="85000"/>
                  <a:alpha val="7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dirty="0">
              <a:solidFill>
                <a:prstClr val="white"/>
              </a:solidFill>
            </a:endParaRPr>
          </a:p>
        </p:txBody>
      </p:sp>
      <p:sp>
        <p:nvSpPr>
          <p:cNvPr id="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40" name="Text Box 39"/>
          <p:cNvSpPr txBox="1">
            <a:spLocks noChangeArrowheads="1"/>
          </p:cNvSpPr>
          <p:nvPr/>
        </p:nvSpPr>
        <p:spPr bwMode="auto">
          <a:xfrm>
            <a:off x="0" y="6567488"/>
            <a:ext cx="2438400" cy="301625"/>
          </a:xfrm>
          <a:prstGeom prst="rect">
            <a:avLst/>
          </a:prstGeom>
          <a:noFill/>
          <a:ln w="12700" algn="ctr">
            <a:noFill/>
            <a:miter lim="800000"/>
            <a:headEnd/>
            <a:tailEnd/>
          </a:ln>
        </p:spPr>
        <p:txBody>
          <a:bodyPr wrap="none" lIns="137160" anchor="ctr"/>
          <a:lstStyle/>
          <a:p>
            <a:pPr marL="342900" indent="-342900" algn="ctr" fontAlgn="base">
              <a:spcBef>
                <a:spcPct val="0"/>
              </a:spcBef>
              <a:spcAft>
                <a:spcPct val="0"/>
              </a:spcAft>
            </a:pPr>
            <a:r>
              <a:rPr lang="en-US" sz="800" dirty="0">
                <a:solidFill>
                  <a:prstClr val="white"/>
                </a:solidFill>
              </a:rPr>
              <a:t>CONFIDENTIAL: For limited circulation only</a:t>
            </a:r>
          </a:p>
        </p:txBody>
      </p:sp>
    </p:spTree>
  </p:cSld>
  <p:clrMap bg1="lt1" tx1="dk1" bg2="lt2" tx2="dk2" accent1="accent1" accent2="accent2" accent3="accent3" accent4="accent4" accent5="accent5" accent6="accent6" hlink="hlink" folHlink="folHlink"/>
  <p:sldLayoutIdLst>
    <p:sldLayoutId id="2147483973" r:id="rId1"/>
    <p:sldLayoutId id="2147483983" r:id="rId2"/>
    <p:sldLayoutId id="2147483975" r:id="rId3"/>
    <p:sldLayoutId id="2147483976" r:id="rId4"/>
    <p:sldLayoutId id="2147483977" r:id="rId5"/>
    <p:sldLayoutId id="2147483984" r:id="rId6"/>
    <p:sldLayoutId id="2147483978" r:id="rId7"/>
    <p:sldLayoutId id="2147483980" r:id="rId8"/>
    <p:sldLayoutId id="2147483981" r:id="rId9"/>
    <p:sldLayoutId id="2147483982" r:id="rId10"/>
  </p:sldLayoutIdLst>
  <p:txStyles>
    <p:titleStyle>
      <a:lvl1pPr algn="l" rtl="0" eaLnBrk="0" fontAlgn="base" hangingPunct="0">
        <a:spcBef>
          <a:spcPct val="0"/>
        </a:spcBef>
        <a:spcAft>
          <a:spcPct val="0"/>
        </a:spcAft>
        <a:defRPr lang="en-AU" sz="2000" kern="1200" dirty="0" smtClean="0">
          <a:solidFill>
            <a:schemeClr val="bg1"/>
          </a:solidFill>
          <a:latin typeface="Trebuchet MS" pitchFamily="34" charset="0"/>
          <a:ea typeface="+mj-ea"/>
          <a:cs typeface="+mj-cs"/>
        </a:defRPr>
      </a:lvl1pPr>
      <a:lvl2pPr algn="l" rtl="0" eaLnBrk="0" fontAlgn="base" hangingPunct="0">
        <a:spcBef>
          <a:spcPct val="0"/>
        </a:spcBef>
        <a:spcAft>
          <a:spcPct val="0"/>
        </a:spcAft>
        <a:defRPr sz="2000">
          <a:solidFill>
            <a:schemeClr val="tx1"/>
          </a:solidFill>
          <a:latin typeface="Trebuchet MS" pitchFamily="34" charset="0"/>
        </a:defRPr>
      </a:lvl2pPr>
      <a:lvl3pPr algn="l" rtl="0" eaLnBrk="0" fontAlgn="base" hangingPunct="0">
        <a:spcBef>
          <a:spcPct val="0"/>
        </a:spcBef>
        <a:spcAft>
          <a:spcPct val="0"/>
        </a:spcAft>
        <a:defRPr sz="2000">
          <a:solidFill>
            <a:schemeClr val="tx1"/>
          </a:solidFill>
          <a:latin typeface="Trebuchet MS" pitchFamily="34" charset="0"/>
        </a:defRPr>
      </a:lvl3pPr>
      <a:lvl4pPr algn="l" rtl="0" eaLnBrk="0" fontAlgn="base" hangingPunct="0">
        <a:spcBef>
          <a:spcPct val="0"/>
        </a:spcBef>
        <a:spcAft>
          <a:spcPct val="0"/>
        </a:spcAft>
        <a:defRPr sz="2000">
          <a:solidFill>
            <a:schemeClr val="tx1"/>
          </a:solidFill>
          <a:latin typeface="Trebuchet MS" pitchFamily="34" charset="0"/>
        </a:defRPr>
      </a:lvl4pPr>
      <a:lvl5pPr algn="l" rtl="0" eaLnBrk="0" fontAlgn="base" hangingPunct="0">
        <a:spcBef>
          <a:spcPct val="0"/>
        </a:spcBef>
        <a:spcAft>
          <a:spcPct val="0"/>
        </a:spcAft>
        <a:defRPr sz="20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C00000"/>
        </a:buClr>
        <a:buSzPct val="150000"/>
        <a:buFont typeface="Trebuchet MS" pitchFamily="34" charset="0"/>
        <a:buChar char="●"/>
        <a:defRPr sz="2000" kern="1200">
          <a:solidFill>
            <a:schemeClr val="tx1"/>
          </a:solidFill>
          <a:latin typeface="Trebuchet MS" pitchFamily="34" charset="0"/>
          <a:ea typeface="+mn-ea"/>
          <a:cs typeface="+mn-cs"/>
        </a:defRPr>
      </a:lvl1pPr>
      <a:lvl2pPr marL="742950" indent="-285750" algn="l" rtl="0" eaLnBrk="0" fontAlgn="base" hangingPunct="0">
        <a:spcBef>
          <a:spcPct val="20000"/>
        </a:spcBef>
        <a:spcAft>
          <a:spcPct val="0"/>
        </a:spcAft>
        <a:buClr>
          <a:srgbClr val="7F7F7F"/>
        </a:buClr>
        <a:buSzPct val="150000"/>
        <a:buFont typeface="Trebuchet MS" pitchFamily="34" charset="0"/>
        <a:buChar char="●"/>
        <a:defRPr kern="1200">
          <a:solidFill>
            <a:schemeClr val="tx1"/>
          </a:solidFill>
          <a:latin typeface="Trebuchet MS" pitchFamily="34" charset="0"/>
          <a:ea typeface="+mn-ea"/>
          <a:cs typeface="+mn-cs"/>
        </a:defRPr>
      </a:lvl2pPr>
      <a:lvl3pPr marL="1143000" indent="-228600" algn="l" rtl="0" eaLnBrk="0" fontAlgn="base" hangingPunct="0">
        <a:spcBef>
          <a:spcPct val="20000"/>
        </a:spcBef>
        <a:spcAft>
          <a:spcPct val="0"/>
        </a:spcAft>
        <a:buClr>
          <a:srgbClr val="C00000"/>
        </a:buClr>
        <a:buFont typeface="Symbol" pitchFamily="18" charset="2"/>
        <a:buChar char="·"/>
        <a:defRPr sz="1600" kern="1200">
          <a:solidFill>
            <a:schemeClr val="tx1"/>
          </a:solidFill>
          <a:latin typeface="Trebuchet MS" pitchFamily="34" charset="0"/>
          <a:ea typeface="+mn-ea"/>
          <a:cs typeface="+mn-cs"/>
        </a:defRPr>
      </a:lvl3pPr>
      <a:lvl4pPr marL="1600200" indent="-228600" algn="l" rtl="0" eaLnBrk="0" fontAlgn="base" hangingPunct="0">
        <a:spcBef>
          <a:spcPct val="20000"/>
        </a:spcBef>
        <a:spcAft>
          <a:spcPct val="0"/>
        </a:spcAft>
        <a:buClr>
          <a:srgbClr val="7F7F7F"/>
        </a:buClr>
        <a:buFont typeface="Symbol" pitchFamily="18" charset="2"/>
        <a:buChar char="·"/>
        <a:defRPr sz="1400" kern="1200">
          <a:solidFill>
            <a:schemeClr val="tx1"/>
          </a:solidFill>
          <a:latin typeface="Trebuchet MS" pitchFamily="34" charset="0"/>
          <a:ea typeface="+mn-ea"/>
          <a:cs typeface="+mn-cs"/>
        </a:defRPr>
      </a:lvl4pPr>
      <a:lvl5pPr marL="2057400" indent="-228600" algn="l" rtl="0" eaLnBrk="0" fontAlgn="base" hangingPunct="0">
        <a:spcBef>
          <a:spcPct val="20000"/>
        </a:spcBef>
        <a:spcAft>
          <a:spcPct val="0"/>
        </a:spcAft>
        <a:buClr>
          <a:srgbClr val="C00000"/>
        </a:buClr>
        <a:buFont typeface="Trebuchet MS" pitchFamily="34" charset="0"/>
        <a:buChar char="•"/>
        <a:defRPr sz="12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c/cb/Native_API_driver.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upload.wikimedia.org/wikipedia/en/e/e0/Network_Protocol_driver.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pload.wikimedia.org/wikipedia/en/9/9c/Native_Protocol_driver.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wnload.oracle.com/javase/1.4.2/docs/api/java/lang/String.html" TargetMode="External"/><Relationship Id="rId2" Type="http://schemas.openxmlformats.org/officeDocument/2006/relationships/hyperlink" Target="http://download.oracle.com/javase/1.4.2/docs/api/java/sql/Statement.html" TargetMode="External"/><Relationship Id="rId1" Type="http://schemas.openxmlformats.org/officeDocument/2006/relationships/slideLayout" Target="../slideLayouts/slideLayout2.xml"/><Relationship Id="rId4" Type="http://schemas.openxmlformats.org/officeDocument/2006/relationships/hyperlink" Target="http://download.oracle.com/javase/1.4.2/docs/api/java/sql/ResultSe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Subroutine" TargetMode="External"/><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en.wikipedia.org/wiki/SQL" TargetMode="External"/><Relationship Id="rId5" Type="http://schemas.openxmlformats.org/officeDocument/2006/relationships/hyperlink" Target="http://en.wikipedia.org/wiki/Database_management_system" TargetMode="External"/><Relationship Id="rId4" Type="http://schemas.openxmlformats.org/officeDocument/2006/relationships/hyperlink" Target="http://en.wikipedia.org/wiki/Relational_databas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download.oracle.com/javase/1.4.2/docs/api/java/sql/PreparedStatemen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s://projects.mindtree.com/docman/index.php?module=file&amp;objectId=707709"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oo.gl/nCLsQ"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download.oracle.com/javase/1.5.0/docs/api/java/sql/ResultSetMetaData.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goo.gl/23b3P" TargetMode="External"/><Relationship Id="rId2" Type="http://schemas.openxmlformats.org/officeDocument/2006/relationships/hyperlink" Target="http://goo.gl/PFeE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java.sun.com/blueprints/corej2eepatterns/Patterns/DataAccessObject.html" TargetMode="External"/><Relationship Id="rId2" Type="http://schemas.openxmlformats.org/officeDocument/2006/relationships/hyperlink" Target="http://java.sun.com/developer/Books/JDBCTutorial/" TargetMode="External"/><Relationship Id="rId1" Type="http://schemas.openxmlformats.org/officeDocument/2006/relationships/slideLayout" Target="../slideLayouts/slideLayout2.xml"/><Relationship Id="rId5" Type="http://schemas.openxmlformats.org/officeDocument/2006/relationships/hyperlink" Target="http://goo.gl/n70cI" TargetMode="External"/><Relationship Id="rId4" Type="http://schemas.openxmlformats.org/officeDocument/2006/relationships/hyperlink" Target="http://db.apache.org/derby/manuals/develop/develop71.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3/38/JDBC_driver.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p:txBody>
          <a:bodyPr/>
          <a:lstStyle/>
          <a:p>
            <a:r>
              <a:rPr lang="en-US" dirty="0" smtClean="0"/>
              <a:t>Java Database Connectivity (JDBC)</a:t>
            </a:r>
            <a:endParaRPr lang="en-US" dirty="0"/>
          </a:p>
        </p:txBody>
      </p:sp>
      <p:sp>
        <p:nvSpPr>
          <p:cNvPr id="4" name="Subtitle 3"/>
          <p:cNvSpPr>
            <a:spLocks noGrp="1"/>
          </p:cNvSpPr>
          <p:nvPr>
            <p:ph type="subTitle" idx="1"/>
          </p:nvPr>
        </p:nvSpPr>
        <p:spPr/>
        <p:txBody>
          <a:bodyPr/>
          <a:lstStyle/>
          <a:p>
            <a:r>
              <a:rPr lang="en-US" sz="1800" dirty="0" smtClean="0"/>
              <a:t>Campus Mind 2011</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5257808" cy="4724400"/>
          </a:xfrm>
        </p:spPr>
        <p:txBody>
          <a:bodyPr/>
          <a:lstStyle/>
          <a:p>
            <a:r>
              <a:rPr lang="en-US" dirty="0" smtClean="0"/>
              <a:t>Type 2 Drivers uses drivers provided by database vendors. These drivers are known as client-side libraries of the database.</a:t>
            </a:r>
          </a:p>
          <a:p>
            <a:r>
              <a:rPr lang="en-US" dirty="0" smtClean="0"/>
              <a:t>The Driver is compiled to be used with the particular operating system.</a:t>
            </a:r>
          </a:p>
          <a:p>
            <a:endParaRPr lang="en-US" dirty="0" smtClean="0"/>
          </a:p>
          <a:p>
            <a:endParaRPr lang="en-US" dirty="0" smtClean="0"/>
          </a:p>
          <a:p>
            <a:r>
              <a:rPr lang="en-US" dirty="0" smtClean="0"/>
              <a:t>Disadvantages</a:t>
            </a:r>
          </a:p>
          <a:p>
            <a:pPr lvl="1"/>
            <a:r>
              <a:rPr lang="en-US" dirty="0" smtClean="0"/>
              <a:t>Not all the databases have a client side library</a:t>
            </a:r>
          </a:p>
          <a:p>
            <a:pPr lvl="1"/>
            <a:r>
              <a:rPr lang="en-US" dirty="0" smtClean="0"/>
              <a:t>This driver is platform dependent</a:t>
            </a:r>
          </a:p>
        </p:txBody>
      </p:sp>
      <p:sp>
        <p:nvSpPr>
          <p:cNvPr id="3" name="Title 2"/>
          <p:cNvSpPr>
            <a:spLocks noGrp="1"/>
          </p:cNvSpPr>
          <p:nvPr>
            <p:ph type="title"/>
          </p:nvPr>
        </p:nvSpPr>
        <p:spPr/>
        <p:txBody>
          <a:bodyPr/>
          <a:lstStyle/>
          <a:p>
            <a:r>
              <a:rPr lang="en-US" b="1" dirty="0"/>
              <a:t>Type 2 Driver - Native-API Driver specification</a:t>
            </a:r>
            <a:endParaRPr lang="en-US" dirty="0"/>
          </a:p>
        </p:txBody>
      </p:sp>
      <p:pic>
        <p:nvPicPr>
          <p:cNvPr id="83970" name="Picture 2" descr="File:Native API driver.png">
            <a:hlinkClick r:id="rId2"/>
          </p:cNvPr>
          <p:cNvPicPr>
            <a:picLocks noChangeAspect="1" noChangeArrowheads="1"/>
          </p:cNvPicPr>
          <p:nvPr/>
        </p:nvPicPr>
        <p:blipFill>
          <a:blip r:embed="rId3" cstate="print"/>
          <a:srcRect/>
          <a:stretch>
            <a:fillRect/>
          </a:stretch>
        </p:blipFill>
        <p:spPr bwMode="auto">
          <a:xfrm>
            <a:off x="5643570" y="1714488"/>
            <a:ext cx="3276600" cy="42005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4829180" cy="4724400"/>
          </a:xfrm>
        </p:spPr>
        <p:txBody>
          <a:bodyPr/>
          <a:lstStyle/>
          <a:p>
            <a:r>
              <a:rPr lang="en-US" dirty="0" smtClean="0"/>
              <a:t>Type 3 driver makes use of a middle tier between the calling programs and the database. The middle-tier converts JDBC calls into vendor-specific database  protocol.</a:t>
            </a:r>
          </a:p>
          <a:p>
            <a:endParaRPr lang="en-US" dirty="0" smtClean="0"/>
          </a:p>
          <a:p>
            <a:r>
              <a:rPr lang="en-US" dirty="0" smtClean="0"/>
              <a:t>Advantages</a:t>
            </a:r>
          </a:p>
          <a:p>
            <a:pPr lvl="1"/>
            <a:r>
              <a:rPr lang="en-US" dirty="0" smtClean="0"/>
              <a:t>No need for Database vendor libraries in client machine.</a:t>
            </a:r>
          </a:p>
          <a:p>
            <a:r>
              <a:rPr lang="en-US" dirty="0" smtClean="0"/>
              <a:t>Disadvantages</a:t>
            </a:r>
          </a:p>
          <a:p>
            <a:pPr lvl="1"/>
            <a:r>
              <a:rPr lang="en-US" dirty="0" smtClean="0"/>
              <a:t>An extra layer added  between client and database.</a:t>
            </a:r>
          </a:p>
        </p:txBody>
      </p:sp>
      <p:sp>
        <p:nvSpPr>
          <p:cNvPr id="3" name="Title 2"/>
          <p:cNvSpPr>
            <a:spLocks noGrp="1"/>
          </p:cNvSpPr>
          <p:nvPr>
            <p:ph type="title"/>
          </p:nvPr>
        </p:nvSpPr>
        <p:spPr/>
        <p:txBody>
          <a:bodyPr/>
          <a:lstStyle/>
          <a:p>
            <a:r>
              <a:rPr lang="en-US" b="1" dirty="0"/>
              <a:t>Type 3 Driver - Network-Protocol Driver</a:t>
            </a:r>
            <a:endParaRPr lang="en-US" dirty="0"/>
          </a:p>
        </p:txBody>
      </p:sp>
      <p:pic>
        <p:nvPicPr>
          <p:cNvPr id="84994" name="Picture 2" descr="File:Network Protocol driver.png">
            <a:hlinkClick r:id="rId2"/>
          </p:cNvPr>
          <p:cNvPicPr>
            <a:picLocks noChangeAspect="1" noChangeArrowheads="1"/>
          </p:cNvPicPr>
          <p:nvPr/>
        </p:nvPicPr>
        <p:blipFill>
          <a:blip r:embed="rId3" cstate="print"/>
          <a:srcRect/>
          <a:stretch>
            <a:fillRect/>
          </a:stretch>
        </p:blipFill>
        <p:spPr bwMode="auto">
          <a:xfrm>
            <a:off x="5357818" y="1357298"/>
            <a:ext cx="3248025" cy="50292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5114932" cy="4724400"/>
          </a:xfrm>
        </p:spPr>
        <p:txBody>
          <a:bodyPr/>
          <a:lstStyle/>
          <a:p>
            <a:r>
              <a:rPr lang="en-US" dirty="0" smtClean="0"/>
              <a:t>The Type 4 driver written completely in Java, is also known as Pure Java Driver.</a:t>
            </a:r>
          </a:p>
          <a:p>
            <a:r>
              <a:rPr lang="en-US" dirty="0" smtClean="0"/>
              <a:t>This database driver implementation that converts  JDBC calls directly into a vendor-specific database protocol. Therefore it is called a THIN driver.</a:t>
            </a:r>
          </a:p>
          <a:p>
            <a:endParaRPr lang="en-US" dirty="0" smtClean="0"/>
          </a:p>
          <a:p>
            <a:r>
              <a:rPr lang="en-US" dirty="0" smtClean="0"/>
              <a:t>Advantages:</a:t>
            </a:r>
          </a:p>
          <a:p>
            <a:pPr lvl="1"/>
            <a:r>
              <a:rPr lang="en-US" dirty="0" smtClean="0"/>
              <a:t>Type 4 drivers are Platform independent</a:t>
            </a:r>
            <a:endParaRPr lang="en-US" dirty="0"/>
          </a:p>
        </p:txBody>
      </p:sp>
      <p:sp>
        <p:nvSpPr>
          <p:cNvPr id="3" name="Title 2"/>
          <p:cNvSpPr>
            <a:spLocks noGrp="1"/>
          </p:cNvSpPr>
          <p:nvPr>
            <p:ph type="title"/>
          </p:nvPr>
        </p:nvSpPr>
        <p:spPr/>
        <p:txBody>
          <a:bodyPr/>
          <a:lstStyle/>
          <a:p>
            <a:r>
              <a:rPr lang="en-US" b="1" dirty="0"/>
              <a:t>Type 4 Driver - Native-Protocol Driver</a:t>
            </a:r>
            <a:endParaRPr lang="en-US" dirty="0"/>
          </a:p>
        </p:txBody>
      </p:sp>
      <p:pic>
        <p:nvPicPr>
          <p:cNvPr id="86018" name="Picture 2" descr="File:Native Protocol driver.png">
            <a:hlinkClick r:id="rId2"/>
          </p:cNvPr>
          <p:cNvPicPr>
            <a:picLocks noChangeAspect="1" noChangeArrowheads="1"/>
          </p:cNvPicPr>
          <p:nvPr/>
        </p:nvPicPr>
        <p:blipFill>
          <a:blip r:embed="rId3" cstate="print"/>
          <a:srcRect/>
          <a:stretch>
            <a:fillRect/>
          </a:stretch>
        </p:blipFill>
        <p:spPr bwMode="auto">
          <a:xfrm>
            <a:off x="5715008" y="1785926"/>
            <a:ext cx="3267075" cy="39433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85926"/>
            <a:ext cx="9144000" cy="4714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357158" y="1071546"/>
            <a:ext cx="8429684" cy="5429288"/>
          </a:xfrm>
        </p:spPr>
        <p:txBody>
          <a:bodyPr/>
          <a:lstStyle/>
          <a:p>
            <a:r>
              <a:rPr lang="en-US" dirty="0" smtClean="0"/>
              <a:t>Step 1 : Load the Driver</a:t>
            </a:r>
          </a:p>
          <a:p>
            <a:pPr lvl="1"/>
            <a:r>
              <a:rPr lang="en-US" dirty="0" smtClean="0"/>
              <a:t>Add the Database specific jar file to classpath and load the driver class</a:t>
            </a:r>
            <a:endParaRPr lang="en-US" dirty="0"/>
          </a:p>
        </p:txBody>
      </p:sp>
      <p:sp>
        <p:nvSpPr>
          <p:cNvPr id="3" name="Title 2"/>
          <p:cNvSpPr>
            <a:spLocks noGrp="1"/>
          </p:cNvSpPr>
          <p:nvPr>
            <p:ph type="title"/>
          </p:nvPr>
        </p:nvSpPr>
        <p:spPr/>
        <p:txBody>
          <a:bodyPr/>
          <a:lstStyle/>
          <a:p>
            <a:r>
              <a:rPr lang="en-US" dirty="0" smtClean="0"/>
              <a:t>Steps in using JDBC</a:t>
            </a:r>
            <a:endParaRPr lang="en-US" dirty="0"/>
          </a:p>
        </p:txBody>
      </p:sp>
      <p:pic>
        <p:nvPicPr>
          <p:cNvPr id="87042" name="Picture 2"/>
          <p:cNvPicPr>
            <a:picLocks noChangeAspect="1" noChangeArrowheads="1"/>
          </p:cNvPicPr>
          <p:nvPr/>
        </p:nvPicPr>
        <p:blipFill>
          <a:blip r:embed="rId3" cstate="print"/>
          <a:srcRect/>
          <a:stretch>
            <a:fillRect/>
          </a:stretch>
        </p:blipFill>
        <p:spPr bwMode="auto">
          <a:xfrm>
            <a:off x="571472" y="1857364"/>
            <a:ext cx="7391400"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428736"/>
            <a:ext cx="8229600" cy="4724400"/>
          </a:xfrm>
        </p:spPr>
        <p:txBody>
          <a:bodyPr/>
          <a:lstStyle/>
          <a:p>
            <a:r>
              <a:rPr lang="en-US" dirty="0" smtClean="0"/>
              <a:t>The getConnection( ) method of DriverManager attempts to select an appropriate driver from the set of registered JDBC drivers and attempts to establish a connection to the given database URL</a:t>
            </a:r>
            <a:endParaRPr lang="en-US" dirty="0"/>
          </a:p>
        </p:txBody>
      </p:sp>
      <p:sp>
        <p:nvSpPr>
          <p:cNvPr id="3" name="Title 2"/>
          <p:cNvSpPr>
            <a:spLocks noGrp="1"/>
          </p:cNvSpPr>
          <p:nvPr>
            <p:ph type="title"/>
          </p:nvPr>
        </p:nvSpPr>
        <p:spPr/>
        <p:txBody>
          <a:bodyPr/>
          <a:lstStyle/>
          <a:p>
            <a:r>
              <a:rPr lang="en-US" dirty="0" smtClean="0"/>
              <a:t>Step 2: Establish a database connection.</a:t>
            </a:r>
            <a:endParaRPr lang="en-US" dirty="0"/>
          </a:p>
        </p:txBody>
      </p:sp>
      <p:pic>
        <p:nvPicPr>
          <p:cNvPr id="88067" name="Picture 3"/>
          <p:cNvPicPr>
            <a:picLocks noChangeAspect="1" noChangeArrowheads="1"/>
          </p:cNvPicPr>
          <p:nvPr/>
        </p:nvPicPr>
        <p:blipFill>
          <a:blip r:embed="rId3" cstate="print"/>
          <a:srcRect/>
          <a:stretch>
            <a:fillRect/>
          </a:stretch>
        </p:blipFill>
        <p:spPr bwMode="auto">
          <a:xfrm>
            <a:off x="0" y="2428868"/>
            <a:ext cx="9002717" cy="39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142984"/>
            <a:ext cx="8429684" cy="5357850"/>
          </a:xfrm>
        </p:spPr>
        <p:txBody>
          <a:bodyPr/>
          <a:lstStyle/>
          <a:p>
            <a:r>
              <a:rPr lang="en-US" sz="2400" dirty="0" smtClean="0"/>
              <a:t>The java.sql package provides 3 interfaces for sending SQL statements</a:t>
            </a:r>
          </a:p>
          <a:p>
            <a:pPr marL="800100" lvl="1" indent="-342900">
              <a:buFont typeface="+mj-lt"/>
              <a:buAutoNum type="arabicPeriod"/>
            </a:pPr>
            <a:r>
              <a:rPr lang="en-US" sz="2000" dirty="0" smtClean="0"/>
              <a:t>Statement</a:t>
            </a:r>
          </a:p>
          <a:p>
            <a:pPr marL="1200150" lvl="2" indent="-342900"/>
            <a:r>
              <a:rPr lang="en-US" sz="1800" dirty="0" smtClean="0"/>
              <a:t>Represents the base statements interface.</a:t>
            </a:r>
          </a:p>
          <a:p>
            <a:pPr marL="1200150" lvl="2" indent="-342900"/>
            <a:r>
              <a:rPr lang="en-US" sz="1800" dirty="0" smtClean="0"/>
              <a:t>In terms of efficiency, it is suitable to use </a:t>
            </a:r>
            <a:r>
              <a:rPr lang="en-US" sz="1800" i="1" dirty="0" smtClean="0"/>
              <a:t>Statement</a:t>
            </a:r>
            <a:r>
              <a:rPr lang="en-US" sz="1800" dirty="0" smtClean="0"/>
              <a:t> only when we know that we will not need to execute the SQL query multiple times</a:t>
            </a:r>
          </a:p>
          <a:p>
            <a:pPr marL="1200150" lvl="2" indent="-342900"/>
            <a:endParaRPr lang="en-US" sz="1800" dirty="0" smtClean="0"/>
          </a:p>
          <a:p>
            <a:pPr marL="800100" lvl="1" indent="-342900">
              <a:buFont typeface="+mj-lt"/>
              <a:buAutoNum type="arabicPeriod"/>
            </a:pPr>
            <a:r>
              <a:rPr lang="en-US" sz="2000" dirty="0" smtClean="0"/>
              <a:t>PreparedStatement</a:t>
            </a:r>
          </a:p>
          <a:p>
            <a:pPr marL="1200150" lvl="2" indent="-342900"/>
            <a:r>
              <a:rPr lang="en-US" sz="1800" dirty="0" smtClean="0"/>
              <a:t>Also know as precomplied or parameterized statements are more efficient for multiple executions.</a:t>
            </a:r>
          </a:p>
          <a:p>
            <a:pPr marL="1200150" lvl="2" indent="-342900"/>
            <a:r>
              <a:rPr lang="en-US" sz="1800" dirty="0" smtClean="0"/>
              <a:t>Supports only “IN” parameters.</a:t>
            </a:r>
          </a:p>
          <a:p>
            <a:pPr marL="1200150" lvl="2" indent="-342900"/>
            <a:endParaRPr lang="en-US" sz="1800" dirty="0" smtClean="0"/>
          </a:p>
          <a:p>
            <a:pPr marL="800100" lvl="1" indent="-342900">
              <a:buFont typeface="+mj-lt"/>
              <a:buAutoNum type="arabicPeriod"/>
            </a:pPr>
            <a:r>
              <a:rPr lang="en-US" sz="2000" dirty="0" smtClean="0"/>
              <a:t>CallableStatement.</a:t>
            </a:r>
          </a:p>
          <a:p>
            <a:pPr marL="1200150" lvl="2" indent="-342900"/>
            <a:r>
              <a:rPr lang="en-US" sz="1800" dirty="0" smtClean="0"/>
              <a:t>This interface is used for executing the SQL stored procedures</a:t>
            </a:r>
          </a:p>
          <a:p>
            <a:pPr marL="1200150" lvl="2" indent="-342900"/>
            <a:r>
              <a:rPr lang="en-US" sz="1800" dirty="0" smtClean="0"/>
              <a:t>Supports “IN”, “OUT” and “INOUT” parameters.</a:t>
            </a:r>
            <a:endParaRPr lang="en-US" sz="1800" dirty="0"/>
          </a:p>
        </p:txBody>
      </p:sp>
      <p:sp>
        <p:nvSpPr>
          <p:cNvPr id="3" name="Title 2"/>
          <p:cNvSpPr>
            <a:spLocks noGrp="1"/>
          </p:cNvSpPr>
          <p:nvPr>
            <p:ph type="title"/>
          </p:nvPr>
        </p:nvSpPr>
        <p:spPr/>
        <p:txBody>
          <a:bodyPr/>
          <a:lstStyle/>
          <a:p>
            <a:r>
              <a:rPr lang="en-US" dirty="0" smtClean="0"/>
              <a:t>Step 3: Send SQL statements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071546"/>
            <a:ext cx="8429684" cy="5429288"/>
          </a:xfrm>
        </p:spPr>
        <p:txBody>
          <a:bodyPr/>
          <a:lstStyle/>
          <a:p>
            <a:r>
              <a:rPr lang="en-US" dirty="0" smtClean="0"/>
              <a:t>Some important methods:</a:t>
            </a:r>
          </a:p>
          <a:p>
            <a:pPr>
              <a:buNone/>
            </a:pPr>
            <a:r>
              <a:rPr lang="en-US" dirty="0" smtClean="0"/>
              <a:t> </a:t>
            </a:r>
            <a:r>
              <a:rPr lang="en-US" dirty="0" err="1" smtClean="0"/>
              <a:t>int</a:t>
            </a:r>
            <a:r>
              <a:rPr lang="en-US" dirty="0" smtClean="0"/>
              <a:t> </a:t>
            </a:r>
            <a:r>
              <a:rPr lang="en-US" b="1" dirty="0" smtClean="0">
                <a:hlinkClick r:id="rId2" action="ppaction://hlinkfile"/>
              </a:rPr>
              <a:t>executeUpdate</a:t>
            </a:r>
            <a:r>
              <a:rPr lang="en-US" dirty="0" smtClean="0"/>
              <a:t>(</a:t>
            </a:r>
            <a:r>
              <a:rPr lang="en-US" dirty="0" smtClean="0">
                <a:hlinkClick r:id="rId3" action="ppaction://hlinkfile" tooltip="class in java.lang"/>
              </a:rPr>
              <a:t>String</a:t>
            </a:r>
            <a:r>
              <a:rPr lang="en-US" dirty="0" smtClean="0"/>
              <a:t> sql) </a:t>
            </a:r>
            <a:br>
              <a:rPr lang="en-US" dirty="0" smtClean="0"/>
            </a:br>
            <a:r>
              <a:rPr lang="en-US" dirty="0" smtClean="0"/>
              <a:t>          Executes the given SQL statement, which may be an INSERT, UPDATE, or DELETE statement.</a:t>
            </a:r>
          </a:p>
          <a:p>
            <a:pPr>
              <a:buNone/>
            </a:pPr>
            <a:r>
              <a:rPr lang="en-US" dirty="0" smtClean="0"/>
              <a:t>		   Returns the row count.</a:t>
            </a:r>
          </a:p>
          <a:p>
            <a:pPr>
              <a:buNone/>
            </a:pPr>
            <a:r>
              <a:rPr lang="en-US" dirty="0" smtClean="0"/>
              <a:t> </a:t>
            </a:r>
            <a:r>
              <a:rPr lang="en-US" dirty="0" err="1" smtClean="0"/>
              <a:t>int</a:t>
            </a:r>
            <a:r>
              <a:rPr lang="en-US" dirty="0" smtClean="0"/>
              <a:t> </a:t>
            </a:r>
            <a:r>
              <a:rPr lang="en-US" b="1" dirty="0" smtClean="0">
                <a:hlinkClick r:id="rId2" action="ppaction://hlinkfile"/>
              </a:rPr>
              <a:t>executeUpdate</a:t>
            </a:r>
            <a:r>
              <a:rPr lang="en-US" dirty="0" smtClean="0"/>
              <a:t>(</a:t>
            </a:r>
            <a:r>
              <a:rPr lang="en-US" dirty="0" smtClean="0">
                <a:hlinkClick r:id="rId3" action="ppaction://hlinkfile" tooltip="class in java.lang"/>
              </a:rPr>
              <a:t>String</a:t>
            </a:r>
            <a:r>
              <a:rPr lang="en-US" dirty="0" smtClean="0"/>
              <a:t> sql, </a:t>
            </a:r>
            <a:r>
              <a:rPr lang="en-US" dirty="0" err="1" smtClean="0"/>
              <a:t>int</a:t>
            </a:r>
            <a:r>
              <a:rPr lang="en-US" dirty="0" smtClean="0"/>
              <a:t> </a:t>
            </a:r>
            <a:r>
              <a:rPr lang="en-US" dirty="0" err="1" smtClean="0"/>
              <a:t>autoGeneratedKeys</a:t>
            </a:r>
            <a:r>
              <a:rPr lang="en-US" dirty="0" smtClean="0"/>
              <a:t>) </a:t>
            </a:r>
            <a:br>
              <a:rPr lang="en-US" dirty="0" smtClean="0"/>
            </a:br>
            <a:r>
              <a:rPr lang="en-US" dirty="0" smtClean="0"/>
              <a:t>        Similar to previous method but signals the driver that the auto-generated keys produced by this Statement object should be made available for retrieval.</a:t>
            </a:r>
          </a:p>
          <a:p>
            <a:pPr>
              <a:buNone/>
            </a:pPr>
            <a:r>
              <a:rPr lang="en-US" dirty="0" smtClean="0"/>
              <a:t>		Returns the row count.</a:t>
            </a:r>
          </a:p>
          <a:p>
            <a:pPr>
              <a:buNone/>
            </a:pPr>
            <a:r>
              <a:rPr lang="en-US" dirty="0" smtClean="0"/>
              <a:t> </a:t>
            </a:r>
            <a:r>
              <a:rPr lang="en-US" dirty="0" smtClean="0">
                <a:hlinkClick r:id="rId4" action="ppaction://hlinkfile" tooltip="interface in java.sql"/>
              </a:rPr>
              <a:t>ResultSet</a:t>
            </a:r>
            <a:r>
              <a:rPr lang="en-US" dirty="0" smtClean="0"/>
              <a:t> </a:t>
            </a:r>
            <a:r>
              <a:rPr lang="en-US" b="1" dirty="0" err="1" smtClean="0">
                <a:hlinkClick r:id="rId2" action="ppaction://hlinkfile"/>
              </a:rPr>
              <a:t>executeQuery</a:t>
            </a:r>
            <a:r>
              <a:rPr lang="en-US" dirty="0" smtClean="0"/>
              <a:t>(</a:t>
            </a:r>
            <a:r>
              <a:rPr lang="en-US" dirty="0" smtClean="0">
                <a:hlinkClick r:id="rId3" action="ppaction://hlinkfile" tooltip="class in java.lang"/>
              </a:rPr>
              <a:t>String</a:t>
            </a:r>
            <a:r>
              <a:rPr lang="en-US" dirty="0" smtClean="0"/>
              <a:t> sql) </a:t>
            </a:r>
            <a:br>
              <a:rPr lang="en-US" dirty="0" smtClean="0"/>
            </a:br>
            <a:r>
              <a:rPr lang="en-US" dirty="0" smtClean="0"/>
              <a:t>          Executes the given SQL statement, which returns a single ResultSet object</a:t>
            </a:r>
          </a:p>
          <a:p>
            <a:pPr>
              <a:buNone/>
            </a:pPr>
            <a:r>
              <a:rPr lang="en-US" dirty="0" smtClean="0"/>
              <a:t> </a:t>
            </a:r>
            <a:r>
              <a:rPr lang="en-US" dirty="0" smtClean="0">
                <a:hlinkClick r:id="rId4" action="ppaction://hlinkfile" tooltip="interface in java.sql"/>
              </a:rPr>
              <a:t>ResultSet</a:t>
            </a:r>
            <a:r>
              <a:rPr lang="en-US" dirty="0" smtClean="0"/>
              <a:t> </a:t>
            </a:r>
            <a:r>
              <a:rPr lang="en-US" b="1" dirty="0" err="1" smtClean="0">
                <a:hlinkClick r:id="rId2" action="ppaction://hlinkfile"/>
              </a:rPr>
              <a:t>getGeneratedKeys</a:t>
            </a:r>
            <a:r>
              <a:rPr lang="en-US" dirty="0" smtClean="0"/>
              <a:t>() </a:t>
            </a:r>
            <a:br>
              <a:rPr lang="en-US" dirty="0" smtClean="0"/>
            </a:br>
            <a:r>
              <a:rPr lang="en-US" dirty="0" smtClean="0"/>
              <a:t>          Retrieves any auto-generated keys created as a result of executing this Statement object.</a:t>
            </a:r>
            <a:endParaRPr lang="en-US" dirty="0"/>
          </a:p>
        </p:txBody>
      </p:sp>
      <p:sp>
        <p:nvSpPr>
          <p:cNvPr id="3" name="Title 2"/>
          <p:cNvSpPr>
            <a:spLocks noGrp="1"/>
          </p:cNvSpPr>
          <p:nvPr>
            <p:ph type="title"/>
          </p:nvPr>
        </p:nvSpPr>
        <p:spPr/>
        <p:txBody>
          <a:bodyPr/>
          <a:lstStyle/>
          <a:p>
            <a:r>
              <a:rPr lang="en-US" dirty="0" smtClean="0"/>
              <a:t>java.sql.Statement interface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using Statement interface</a:t>
            </a:r>
            <a:endParaRPr lang="en-US" dirty="0"/>
          </a:p>
        </p:txBody>
      </p:sp>
      <p:pic>
        <p:nvPicPr>
          <p:cNvPr id="89091" name="Picture 3"/>
          <p:cNvPicPr>
            <a:picLocks noChangeAspect="1" noChangeArrowheads="1"/>
          </p:cNvPicPr>
          <p:nvPr/>
        </p:nvPicPr>
        <p:blipFill>
          <a:blip r:embed="rId3" cstate="print"/>
          <a:srcRect/>
          <a:stretch>
            <a:fillRect/>
          </a:stretch>
        </p:blipFill>
        <p:spPr bwMode="auto">
          <a:xfrm>
            <a:off x="0" y="1428736"/>
            <a:ext cx="9144000"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 Example:</a:t>
            </a:r>
          </a:p>
          <a:p>
            <a:pPr lvl="1"/>
            <a:r>
              <a:rPr lang="en-US" dirty="0" smtClean="0"/>
              <a:t>Refer: StatementExample.java</a:t>
            </a:r>
          </a:p>
          <a:p>
            <a:pPr lvl="2"/>
            <a:r>
              <a:rPr lang="en-US" dirty="0" smtClean="0"/>
              <a:t>Illustrates basic steps required to interact with database</a:t>
            </a:r>
          </a:p>
          <a:p>
            <a:pPr lvl="2"/>
            <a:r>
              <a:rPr lang="en-US" dirty="0" smtClean="0"/>
              <a:t>Illustrates how to use executeUpdate() of </a:t>
            </a:r>
            <a:r>
              <a:rPr lang="en-US" dirty="0" err="1" smtClean="0"/>
              <a:t>java.sql.Statement</a:t>
            </a:r>
            <a:r>
              <a:rPr lang="en-US" dirty="0" smtClean="0"/>
              <a:t>.</a:t>
            </a:r>
          </a:p>
          <a:p>
            <a:pPr lvl="1"/>
            <a:endParaRPr lang="en-US" dirty="0" smtClean="0"/>
          </a:p>
          <a:p>
            <a:pPr lvl="1"/>
            <a:r>
              <a:rPr lang="en-US" dirty="0" smtClean="0"/>
              <a:t>Table used for this example is PRODUCT</a:t>
            </a:r>
          </a:p>
          <a:p>
            <a:pPr lvl="1"/>
            <a:r>
              <a:rPr lang="en-US" dirty="0" smtClean="0"/>
              <a:t>SQL Script:</a:t>
            </a:r>
          </a:p>
          <a:p>
            <a:pPr lvl="1">
              <a:buNone/>
            </a:pPr>
            <a:r>
              <a:rPr lang="en-US" dirty="0" smtClean="0"/>
              <a:t>	create table PRODUCT</a:t>
            </a:r>
          </a:p>
          <a:p>
            <a:pPr lvl="1">
              <a:buNone/>
            </a:pPr>
            <a:r>
              <a:rPr lang="en-US" dirty="0" smtClean="0"/>
              <a:t>   	   (PRODUCT_ID </a:t>
            </a:r>
            <a:r>
              <a:rPr lang="en-US" dirty="0" err="1" smtClean="0"/>
              <a:t>int</a:t>
            </a:r>
            <a:r>
              <a:rPr lang="en-US" dirty="0" smtClean="0"/>
              <a:t> PRIMARY_KEY AUTO INCREMENT,</a:t>
            </a:r>
          </a:p>
          <a:p>
            <a:pPr lvl="1">
              <a:buNone/>
            </a:pPr>
            <a:r>
              <a:rPr lang="en-US" dirty="0" smtClean="0"/>
              <a:t>     	 PRODUCT_NAME </a:t>
            </a:r>
            <a:r>
              <a:rPr lang="en-US" dirty="0" err="1" smtClean="0"/>
              <a:t>varchar</a:t>
            </a:r>
            <a:r>
              <a:rPr lang="en-US" dirty="0" smtClean="0"/>
              <a:t>(50) unique not null,</a:t>
            </a:r>
          </a:p>
          <a:p>
            <a:pPr lvl="1">
              <a:buNone/>
            </a:pPr>
            <a:r>
              <a:rPr lang="en-US" dirty="0" smtClean="0"/>
              <a:t>     	 PRODUCT_QTY </a:t>
            </a:r>
            <a:r>
              <a:rPr lang="en-US" dirty="0" err="1" smtClean="0"/>
              <a:t>int</a:t>
            </a:r>
            <a:r>
              <a:rPr lang="en-US" dirty="0" smtClean="0"/>
              <a:t>,</a:t>
            </a:r>
          </a:p>
          <a:p>
            <a:pPr lvl="1">
              <a:buNone/>
            </a:pPr>
            <a:r>
              <a:rPr lang="en-US" dirty="0" smtClean="0"/>
              <a:t>     	 PRODUCT_PRICE double);</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PreparedStatement extends java.sql.Statement interface.</a:t>
            </a:r>
          </a:p>
          <a:p>
            <a:r>
              <a:rPr lang="en-US" dirty="0" smtClean="0"/>
              <a:t>A SQL statement is precompiled and stored in a PreparedStatement object. This object can then be used to efficiently execute this statement multiple times. </a:t>
            </a:r>
          </a:p>
          <a:p>
            <a:r>
              <a:rPr lang="en-US" dirty="0" smtClean="0"/>
              <a:t>PreparedStatement takes “IN” parameter.</a:t>
            </a:r>
          </a:p>
          <a:p>
            <a:r>
              <a:rPr lang="en-US" dirty="0" smtClean="0"/>
              <a:t>In the following example of setting a parameter, con represents an active connection: </a:t>
            </a:r>
          </a:p>
          <a:p>
            <a:pPr>
              <a:buNone/>
            </a:pPr>
            <a:r>
              <a:rPr lang="en-US" dirty="0" smtClean="0"/>
              <a:t>	PreparedStatement </a:t>
            </a:r>
            <a:r>
              <a:rPr lang="en-US" dirty="0" err="1" smtClean="0"/>
              <a:t>pstmt</a:t>
            </a:r>
            <a:r>
              <a:rPr lang="en-US" dirty="0" smtClean="0"/>
              <a:t> = </a:t>
            </a:r>
          </a:p>
          <a:p>
            <a:pPr lvl="1">
              <a:buNone/>
            </a:pPr>
            <a:r>
              <a:rPr lang="en-US" sz="2000" dirty="0" err="1" smtClean="0"/>
              <a:t>con.prepareStatement</a:t>
            </a:r>
            <a:endParaRPr lang="en-US" sz="2000" dirty="0" smtClean="0"/>
          </a:p>
          <a:p>
            <a:pPr lvl="1">
              <a:buNone/>
            </a:pPr>
            <a:r>
              <a:rPr lang="en-US" sz="2000" dirty="0" smtClean="0"/>
              <a:t>	("UPDATE EMPLOYEES SET SALARY = ? WHERE ID = ?"); </a:t>
            </a:r>
          </a:p>
          <a:p>
            <a:pPr>
              <a:buNone/>
            </a:pPr>
            <a:r>
              <a:rPr lang="en-US" dirty="0" smtClean="0"/>
              <a:t>	</a:t>
            </a:r>
            <a:r>
              <a:rPr lang="en-US" dirty="0" err="1" smtClean="0"/>
              <a:t>pstmt.setBigDecimal</a:t>
            </a:r>
            <a:r>
              <a:rPr lang="en-US" dirty="0" smtClean="0"/>
              <a:t>(1, 153833.00);</a:t>
            </a:r>
          </a:p>
          <a:p>
            <a:pPr>
              <a:buNone/>
            </a:pPr>
            <a:r>
              <a:rPr lang="en-US" dirty="0" smtClean="0"/>
              <a:t>	</a:t>
            </a:r>
            <a:r>
              <a:rPr lang="en-US" dirty="0" err="1" smtClean="0"/>
              <a:t>pstmt.setInt</a:t>
            </a:r>
            <a:r>
              <a:rPr lang="en-US" dirty="0" smtClean="0"/>
              <a:t>(2, 100);</a:t>
            </a:r>
          </a:p>
        </p:txBody>
      </p:sp>
      <p:sp>
        <p:nvSpPr>
          <p:cNvPr id="3" name="Title 2"/>
          <p:cNvSpPr>
            <a:spLocks noGrp="1"/>
          </p:cNvSpPr>
          <p:nvPr>
            <p:ph type="title"/>
          </p:nvPr>
        </p:nvSpPr>
        <p:spPr/>
        <p:txBody>
          <a:bodyPr/>
          <a:lstStyle/>
          <a:p>
            <a:r>
              <a:rPr lang="en-US" dirty="0" smtClean="0"/>
              <a:t>java.sql.PreparedStatement interface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Overview of JDBC technology</a:t>
            </a:r>
          </a:p>
          <a:p>
            <a:r>
              <a:rPr lang="en-US" b="1" dirty="0" smtClean="0"/>
              <a:t>JDBC drivers</a:t>
            </a:r>
          </a:p>
          <a:p>
            <a:r>
              <a:rPr lang="en-US" b="1" dirty="0" smtClean="0"/>
              <a:t>Basic steps in using JDBC</a:t>
            </a:r>
          </a:p>
          <a:p>
            <a:r>
              <a:rPr lang="en-US" b="1" dirty="0" smtClean="0"/>
              <a:t>Using Statement, PreparedStatement and CallableStatement</a:t>
            </a:r>
          </a:p>
          <a:p>
            <a:r>
              <a:rPr lang="en-US" b="1" dirty="0" smtClean="0"/>
              <a:t>Retrieving data from a ResultSet</a:t>
            </a:r>
          </a:p>
          <a:p>
            <a:r>
              <a:rPr lang="en-US" b="1" dirty="0" smtClean="0"/>
              <a:t>Handling SQL exceptions</a:t>
            </a:r>
          </a:p>
          <a:p>
            <a:r>
              <a:rPr lang="en-US" b="1" dirty="0" smtClean="0"/>
              <a:t>Submitting multiple statements as a transaction</a:t>
            </a:r>
          </a:p>
          <a:p>
            <a:r>
              <a:rPr lang="en-US" b="1" dirty="0" smtClean="0"/>
              <a:t>Good  JDBC programming practices.</a:t>
            </a:r>
            <a:endParaRPr lang="en-US" dirty="0" smtClean="0"/>
          </a:p>
          <a:p>
            <a:endParaRPr lang="en-US" dirty="0"/>
          </a:p>
        </p:txBody>
      </p:sp>
      <p:sp>
        <p:nvSpPr>
          <p:cNvPr id="3" name="Title 2"/>
          <p:cNvSpPr>
            <a:spLocks noGrp="1"/>
          </p:cNvSpPr>
          <p:nvPr>
            <p:ph type="title"/>
          </p:nvPr>
        </p:nvSpPr>
        <p:spPr>
          <a:xfrm>
            <a:off x="363488" y="0"/>
            <a:ext cx="6781800" cy="719200"/>
          </a:xfrm>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java.sql.PreparedStatement interface</a:t>
            </a:r>
            <a:endParaRPr lang="en-US" dirty="0"/>
          </a:p>
        </p:txBody>
      </p:sp>
      <p:pic>
        <p:nvPicPr>
          <p:cNvPr id="90114" name="Picture 2"/>
          <p:cNvPicPr>
            <a:picLocks noChangeAspect="1" noChangeArrowheads="1"/>
          </p:cNvPicPr>
          <p:nvPr/>
        </p:nvPicPr>
        <p:blipFill>
          <a:blip r:embed="rId3" cstate="print"/>
          <a:srcRect/>
          <a:stretch>
            <a:fillRect/>
          </a:stretch>
        </p:blipFill>
        <p:spPr bwMode="auto">
          <a:xfrm>
            <a:off x="0" y="857232"/>
            <a:ext cx="88011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 Example:</a:t>
            </a:r>
          </a:p>
          <a:p>
            <a:pPr lvl="1"/>
            <a:r>
              <a:rPr lang="en-US" dirty="0" smtClean="0"/>
              <a:t>Refer: PreparedStatementExample.java</a:t>
            </a:r>
          </a:p>
          <a:p>
            <a:pPr lvl="2"/>
            <a:r>
              <a:rPr lang="en-US" dirty="0" smtClean="0"/>
              <a:t>Illustrates how to use </a:t>
            </a:r>
            <a:r>
              <a:rPr lang="en-US" dirty="0" err="1" smtClean="0"/>
              <a:t>PreparedStatement</a:t>
            </a:r>
            <a:endParaRPr lang="en-US" dirty="0" smtClean="0"/>
          </a:p>
          <a:p>
            <a:endParaRPr lang="en-US" dirty="0" smtClean="0"/>
          </a:p>
          <a:p>
            <a:endParaRPr lang="en-US" dirty="0" smtClean="0"/>
          </a:p>
          <a:p>
            <a:pPr lvl="1">
              <a:buNone/>
            </a:pPr>
            <a:r>
              <a:rPr lang="en-US" dirty="0" smtClean="0"/>
              <a:t>Table used for this example is PRODUCT</a:t>
            </a:r>
          </a:p>
          <a:p>
            <a:pPr lvl="1"/>
            <a:r>
              <a:rPr lang="en-US" dirty="0" smtClean="0"/>
              <a:t>SQL Script:</a:t>
            </a:r>
          </a:p>
          <a:p>
            <a:pPr lvl="1">
              <a:buNone/>
            </a:pPr>
            <a:r>
              <a:rPr lang="en-US" dirty="0" smtClean="0"/>
              <a:t>	create table PRODUCT</a:t>
            </a:r>
          </a:p>
          <a:p>
            <a:pPr lvl="1">
              <a:buNone/>
            </a:pPr>
            <a:r>
              <a:rPr lang="en-US" dirty="0" smtClean="0"/>
              <a:t>   	   (PRODUCT_ID </a:t>
            </a:r>
            <a:r>
              <a:rPr lang="en-US" dirty="0" err="1" smtClean="0"/>
              <a:t>int</a:t>
            </a:r>
            <a:r>
              <a:rPr lang="en-US" dirty="0" smtClean="0"/>
              <a:t> PRIMARY_KEY AUTO INCREMENT,</a:t>
            </a:r>
          </a:p>
          <a:p>
            <a:pPr lvl="1">
              <a:buNone/>
            </a:pPr>
            <a:r>
              <a:rPr lang="en-US" dirty="0" smtClean="0"/>
              <a:t>     	 PRODUCT_NAME </a:t>
            </a:r>
            <a:r>
              <a:rPr lang="en-US" dirty="0" err="1" smtClean="0"/>
              <a:t>varchar</a:t>
            </a:r>
            <a:r>
              <a:rPr lang="en-US" dirty="0" smtClean="0"/>
              <a:t>(50) unique not null,</a:t>
            </a:r>
          </a:p>
          <a:p>
            <a:pPr lvl="1">
              <a:buNone/>
            </a:pPr>
            <a:r>
              <a:rPr lang="en-US" dirty="0" smtClean="0"/>
              <a:t>     	 PRODUCT_QTY </a:t>
            </a:r>
            <a:r>
              <a:rPr lang="en-US" dirty="0" err="1" smtClean="0"/>
              <a:t>int</a:t>
            </a:r>
            <a:r>
              <a:rPr lang="en-US" dirty="0" smtClean="0"/>
              <a:t>,</a:t>
            </a:r>
          </a:p>
          <a:p>
            <a:pPr lvl="1">
              <a:buNone/>
            </a:pPr>
            <a:r>
              <a:rPr lang="en-US" dirty="0" smtClean="0"/>
              <a:t>     	 PRODUCT_PRICE double);</a:t>
            </a: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285860"/>
            <a:ext cx="8229600" cy="4724400"/>
          </a:xfrm>
        </p:spPr>
        <p:txBody>
          <a:bodyPr/>
          <a:lstStyle/>
          <a:p>
            <a:r>
              <a:rPr lang="en-US" dirty="0" smtClean="0"/>
              <a:t>Stored Procedure: A </a:t>
            </a:r>
            <a:r>
              <a:rPr lang="en-US" b="1" dirty="0" smtClean="0"/>
              <a:t>stored procedure</a:t>
            </a:r>
            <a:r>
              <a:rPr lang="en-US" dirty="0" smtClean="0"/>
              <a:t> is a </a:t>
            </a:r>
            <a:r>
              <a:rPr lang="en-US" dirty="0" smtClean="0">
                <a:hlinkClick r:id="rId3" action="ppaction://hlinkfile" tooltip="Subroutine"/>
              </a:rPr>
              <a:t>subroutine</a:t>
            </a:r>
            <a:r>
              <a:rPr lang="en-US" dirty="0" smtClean="0"/>
              <a:t> available to applications accessing a </a:t>
            </a:r>
            <a:r>
              <a:rPr lang="en-US" dirty="0" smtClean="0">
                <a:hlinkClick r:id="rId4" action="ppaction://hlinkfile" tooltip="Relational database"/>
              </a:rPr>
              <a:t>relational</a:t>
            </a:r>
            <a:r>
              <a:rPr lang="en-US" dirty="0" smtClean="0"/>
              <a:t> </a:t>
            </a:r>
            <a:r>
              <a:rPr lang="en-US" dirty="0" smtClean="0">
                <a:hlinkClick r:id="rId5" action="ppaction://hlinkfile" tooltip="Database management system"/>
              </a:rPr>
              <a:t>database system</a:t>
            </a:r>
            <a:r>
              <a:rPr lang="en-US" dirty="0" smtClean="0"/>
              <a:t>.</a:t>
            </a:r>
          </a:p>
          <a:p>
            <a:pPr lvl="1"/>
            <a:r>
              <a:rPr lang="en-US" dirty="0" smtClean="0"/>
              <a:t>Uses are :</a:t>
            </a:r>
          </a:p>
          <a:p>
            <a:pPr lvl="2"/>
            <a:r>
              <a:rPr lang="en-US" dirty="0" smtClean="0"/>
              <a:t>Extensive or complex processing that requires the execution of several </a:t>
            </a:r>
            <a:r>
              <a:rPr lang="en-US" dirty="0" smtClean="0">
                <a:hlinkClick r:id="rId6" action="ppaction://hlinkfile" tooltip="SQL"/>
              </a:rPr>
              <a:t>SQL</a:t>
            </a:r>
            <a:r>
              <a:rPr lang="en-US" dirty="0" smtClean="0"/>
              <a:t> statements</a:t>
            </a:r>
          </a:p>
          <a:p>
            <a:pPr lvl="2"/>
            <a:r>
              <a:rPr lang="en-US" dirty="0" smtClean="0"/>
              <a:t>centralize logic for different applications.</a:t>
            </a:r>
          </a:p>
          <a:p>
            <a:r>
              <a:rPr lang="en-US" sz="2200" dirty="0" smtClean="0"/>
              <a:t>Example of how to create a stored procedure in mySQL.</a:t>
            </a:r>
            <a:endParaRPr lang="en-US" dirty="0" smtClean="0"/>
          </a:p>
        </p:txBody>
      </p:sp>
      <p:sp>
        <p:nvSpPr>
          <p:cNvPr id="3" name="Title 2"/>
          <p:cNvSpPr>
            <a:spLocks noGrp="1"/>
          </p:cNvSpPr>
          <p:nvPr>
            <p:ph type="title"/>
          </p:nvPr>
        </p:nvSpPr>
        <p:spPr/>
        <p:txBody>
          <a:bodyPr/>
          <a:lstStyle/>
          <a:p>
            <a:r>
              <a:rPr lang="en-US" dirty="0" smtClean="0"/>
              <a:t>Stored Procedures.</a:t>
            </a:r>
            <a:endParaRPr lang="en-US" dirty="0"/>
          </a:p>
        </p:txBody>
      </p:sp>
      <p:pic>
        <p:nvPicPr>
          <p:cNvPr id="91138" name="Picture 2"/>
          <p:cNvPicPr>
            <a:picLocks noChangeAspect="1" noChangeArrowheads="1"/>
          </p:cNvPicPr>
          <p:nvPr/>
        </p:nvPicPr>
        <p:blipFill>
          <a:blip r:embed="rId7" cstate="print"/>
          <a:srcRect/>
          <a:stretch>
            <a:fillRect/>
          </a:stretch>
        </p:blipFill>
        <p:spPr bwMode="auto">
          <a:xfrm>
            <a:off x="80390" y="3786190"/>
            <a:ext cx="9063610"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28736"/>
            <a:ext cx="8229600" cy="4724400"/>
          </a:xfrm>
        </p:spPr>
        <p:txBody>
          <a:bodyPr/>
          <a:lstStyle/>
          <a:p>
            <a:r>
              <a:rPr lang="en-US" dirty="0" smtClean="0"/>
              <a:t>This interface is used to execute SQL stored procedures.</a:t>
            </a:r>
          </a:p>
          <a:p>
            <a:endParaRPr lang="en-US" dirty="0" smtClean="0"/>
          </a:p>
          <a:p>
            <a:r>
              <a:rPr lang="en-US" dirty="0" smtClean="0"/>
              <a:t>Usage Syntax:</a:t>
            </a:r>
          </a:p>
          <a:p>
            <a:pPr lvl="1"/>
            <a:r>
              <a:rPr lang="en-US" sz="2000" dirty="0" smtClean="0"/>
              <a:t>{?= call &lt;procedure-name&gt;[&lt;arg1&gt;,&lt;arg2&gt;, ...]} </a:t>
            </a:r>
          </a:p>
          <a:p>
            <a:pPr lvl="1"/>
            <a:r>
              <a:rPr lang="en-US" sz="2000" dirty="0" smtClean="0"/>
              <a:t>{call &lt;procedure-name&gt;[&lt;arg1&gt;,&lt;arg2&gt;, ...]}</a:t>
            </a:r>
          </a:p>
          <a:p>
            <a:pPr lvl="1"/>
            <a:endParaRPr lang="en-US" sz="2000" dirty="0" smtClean="0"/>
          </a:p>
          <a:p>
            <a:r>
              <a:rPr lang="en-US" sz="2200" dirty="0" smtClean="0"/>
              <a:t>IN parameter values are set using the set methods inherited from </a:t>
            </a:r>
            <a:r>
              <a:rPr lang="en-US" sz="2200" dirty="0" smtClean="0">
                <a:hlinkClick r:id="rId2" action="ppaction://hlinkfile" tooltip="interface in java.sql"/>
              </a:rPr>
              <a:t>PreparedStatement</a:t>
            </a:r>
            <a:r>
              <a:rPr lang="en-US" sz="2200" dirty="0" smtClean="0"/>
              <a:t>.</a:t>
            </a:r>
          </a:p>
          <a:p>
            <a:endParaRPr lang="en-US" sz="2200" dirty="0" smtClean="0"/>
          </a:p>
          <a:p>
            <a:r>
              <a:rPr lang="en-US" sz="2400" dirty="0" smtClean="0"/>
              <a:t>OUT parameters must be registered prior to executing the stored procedure; their values are retrieved after execution via the get methods</a:t>
            </a:r>
            <a:endParaRPr lang="en-US" dirty="0"/>
          </a:p>
        </p:txBody>
      </p:sp>
      <p:sp>
        <p:nvSpPr>
          <p:cNvPr id="3" name="Title 2"/>
          <p:cNvSpPr>
            <a:spLocks noGrp="1"/>
          </p:cNvSpPr>
          <p:nvPr>
            <p:ph type="title"/>
          </p:nvPr>
        </p:nvSpPr>
        <p:spPr/>
        <p:txBody>
          <a:bodyPr/>
          <a:lstStyle/>
          <a:p>
            <a:r>
              <a:rPr lang="en-US" dirty="0" smtClean="0"/>
              <a:t>java.sql.Callable interface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using CallableStatement</a:t>
            </a:r>
            <a:endParaRPr lang="en-US" dirty="0"/>
          </a:p>
        </p:txBody>
      </p:sp>
      <p:pic>
        <p:nvPicPr>
          <p:cNvPr id="92162" name="Picture 2"/>
          <p:cNvPicPr>
            <a:picLocks noChangeAspect="1" noChangeArrowheads="1"/>
          </p:cNvPicPr>
          <p:nvPr/>
        </p:nvPicPr>
        <p:blipFill>
          <a:blip r:embed="rId3" cstate="print"/>
          <a:srcRect/>
          <a:stretch>
            <a:fillRect/>
          </a:stretch>
        </p:blipFill>
        <p:spPr bwMode="auto">
          <a:xfrm>
            <a:off x="0" y="1285860"/>
            <a:ext cx="8658225" cy="48339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using CallableStatement OUT parameter</a:t>
            </a:r>
            <a:endParaRPr lang="en-US" dirty="0"/>
          </a:p>
        </p:txBody>
      </p:sp>
      <p:pic>
        <p:nvPicPr>
          <p:cNvPr id="93187" name="Picture 3"/>
          <p:cNvPicPr>
            <a:picLocks noChangeAspect="1" noChangeArrowheads="1"/>
          </p:cNvPicPr>
          <p:nvPr/>
        </p:nvPicPr>
        <p:blipFill>
          <a:blip r:embed="rId3" cstate="print"/>
          <a:srcRect/>
          <a:stretch>
            <a:fillRect/>
          </a:stretch>
        </p:blipFill>
        <p:spPr bwMode="auto">
          <a:xfrm>
            <a:off x="214314" y="1696140"/>
            <a:ext cx="8643966" cy="3804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000108"/>
            <a:ext cx="8358246" cy="5500726"/>
          </a:xfrm>
        </p:spPr>
        <p:txBody>
          <a:bodyPr/>
          <a:lstStyle/>
          <a:p>
            <a:r>
              <a:rPr lang="en-US" dirty="0" smtClean="0"/>
              <a:t>Code Example:</a:t>
            </a:r>
          </a:p>
          <a:p>
            <a:pPr lvl="1"/>
            <a:r>
              <a:rPr lang="en-US" dirty="0" smtClean="0"/>
              <a:t>Refer: CallableStatementExample.java</a:t>
            </a:r>
          </a:p>
          <a:p>
            <a:pPr lvl="2"/>
            <a:r>
              <a:rPr lang="en-US" dirty="0" smtClean="0"/>
              <a:t>Illustrates how to call stored procedures and to set “IN” parameters , register “OUT” parameters </a:t>
            </a:r>
          </a:p>
          <a:p>
            <a:pPr lvl="2"/>
            <a:endParaRPr lang="en-US" dirty="0" smtClean="0"/>
          </a:p>
          <a:p>
            <a:pPr>
              <a:buNone/>
            </a:pPr>
            <a:r>
              <a:rPr lang="en-US" sz="1800" dirty="0" smtClean="0"/>
              <a:t>Create the following stored procedures required by this example to check “IN” and “OUT” parameters .</a:t>
            </a:r>
          </a:p>
          <a:p>
            <a:pPr>
              <a:buNone/>
            </a:pPr>
            <a:endParaRPr lang="en-US" sz="1400" dirty="0" smtClean="0"/>
          </a:p>
          <a:p>
            <a:pPr>
              <a:buNone/>
            </a:pPr>
            <a:r>
              <a:rPr lang="en-US" sz="1400" dirty="0" smtClean="0"/>
              <a:t>create procedure INSERT_PRODUCT</a:t>
            </a:r>
          </a:p>
          <a:p>
            <a:pPr>
              <a:buNone/>
            </a:pPr>
            <a:r>
              <a:rPr lang="en-US" sz="1400" dirty="0" smtClean="0"/>
              <a:t>      	(IN </a:t>
            </a:r>
            <a:r>
              <a:rPr lang="en-US" sz="1400" dirty="0" err="1" smtClean="0"/>
              <a:t>pid</a:t>
            </a:r>
            <a:r>
              <a:rPr lang="en-US" sz="1400" dirty="0" smtClean="0"/>
              <a:t> INT, IN </a:t>
            </a:r>
            <a:r>
              <a:rPr lang="en-US" sz="1400" dirty="0" err="1" smtClean="0"/>
              <a:t>pname</a:t>
            </a:r>
            <a:r>
              <a:rPr lang="en-US" sz="1400" dirty="0" smtClean="0"/>
              <a:t> VARCHAR(50), IN price DOUBLE)</a:t>
            </a:r>
          </a:p>
          <a:p>
            <a:pPr>
              <a:buNone/>
            </a:pPr>
            <a:r>
              <a:rPr lang="en-US" sz="1400" dirty="0" smtClean="0"/>
              <a:t>     BEGIN</a:t>
            </a:r>
          </a:p>
          <a:p>
            <a:pPr>
              <a:buNone/>
            </a:pPr>
            <a:r>
              <a:rPr lang="en-US" sz="1400" dirty="0" smtClean="0"/>
              <a:t>	      insert into PRODUCT (PRODUCT_ID,PRODUCT_NAME,PRODUCT_PRICE) </a:t>
            </a:r>
          </a:p>
          <a:p>
            <a:pPr>
              <a:buNone/>
            </a:pPr>
            <a:r>
              <a:rPr lang="en-US" sz="1400" dirty="0" smtClean="0"/>
              <a:t>		values (</a:t>
            </a:r>
            <a:r>
              <a:rPr lang="en-US" sz="1400" dirty="0" err="1" smtClean="0"/>
              <a:t>pid,pname,price</a:t>
            </a:r>
            <a:r>
              <a:rPr lang="en-US" sz="1400" dirty="0" smtClean="0"/>
              <a:t>);</a:t>
            </a:r>
          </a:p>
          <a:p>
            <a:pPr>
              <a:buNone/>
            </a:pPr>
            <a:r>
              <a:rPr lang="en-US" sz="1400" dirty="0" smtClean="0"/>
              <a:t>      END;</a:t>
            </a:r>
          </a:p>
          <a:p>
            <a:pPr>
              <a:buNone/>
            </a:pPr>
            <a:endParaRPr lang="en-US" sz="1400" dirty="0" smtClean="0"/>
          </a:p>
          <a:p>
            <a:pPr>
              <a:buNone/>
            </a:pPr>
            <a:r>
              <a:rPr lang="en-US" sz="1400" dirty="0" smtClean="0"/>
              <a:t>create procedure GET_SUM_PRICE (OUT total INT)</a:t>
            </a:r>
          </a:p>
          <a:p>
            <a:pPr>
              <a:buNone/>
            </a:pPr>
            <a:r>
              <a:rPr lang="en-US" sz="1400" dirty="0" smtClean="0"/>
              <a:t>      BEGIN</a:t>
            </a:r>
          </a:p>
          <a:p>
            <a:pPr>
              <a:buNone/>
            </a:pPr>
            <a:r>
              <a:rPr lang="en-US" sz="1400" dirty="0" smtClean="0"/>
              <a:t>	     select sum(PRODUCT_PRICE) into total from PRODUCT;</a:t>
            </a:r>
          </a:p>
          <a:p>
            <a:pPr>
              <a:buNone/>
            </a:pPr>
            <a:r>
              <a:rPr lang="en-US" sz="1400" dirty="0" smtClean="0"/>
              <a:t>    END;</a:t>
            </a:r>
            <a:endParaRPr lang="en-US" sz="1400" dirty="0"/>
          </a:p>
        </p:txBody>
      </p:sp>
      <p:sp>
        <p:nvSpPr>
          <p:cNvPr id="3" name="Title 2"/>
          <p:cNvSpPr>
            <a:spLocks noGrp="1"/>
          </p:cNvSpPr>
          <p:nvPr>
            <p:ph type="title"/>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28736"/>
            <a:ext cx="8229600" cy="4724400"/>
          </a:xfrm>
        </p:spPr>
        <p:txBody>
          <a:bodyPr/>
          <a:lstStyle/>
          <a:p>
            <a:r>
              <a:rPr lang="en-US" dirty="0" smtClean="0"/>
              <a:t>ResultSet is a table of data representing a database result set, which is usually generated by executing a statement that queries the database. </a:t>
            </a:r>
          </a:p>
          <a:p>
            <a:r>
              <a:rPr lang="en-US" dirty="0" smtClean="0"/>
              <a:t>A ResultSet object maintains a cursor pointing to its current row of data. Initially the cursor is positioned before the first row. </a:t>
            </a:r>
          </a:p>
          <a:p>
            <a:r>
              <a:rPr lang="en-US" dirty="0" smtClean="0"/>
              <a:t>The boolean next( ) method moves the cursor to the next row, and because it returns false when there are no more rows  in ResultSet Object.</a:t>
            </a:r>
          </a:p>
          <a:p>
            <a:endParaRPr lang="en-US" dirty="0"/>
          </a:p>
        </p:txBody>
      </p:sp>
      <p:sp>
        <p:nvSpPr>
          <p:cNvPr id="3" name="Title 2"/>
          <p:cNvSpPr>
            <a:spLocks noGrp="1"/>
          </p:cNvSpPr>
          <p:nvPr>
            <p:ph type="title"/>
          </p:nvPr>
        </p:nvSpPr>
        <p:spPr/>
        <p:txBody>
          <a:bodyPr/>
          <a:lstStyle/>
          <a:p>
            <a:r>
              <a:rPr lang="en-US" dirty="0" smtClean="0"/>
              <a:t>ResultSet</a:t>
            </a:r>
            <a:endParaRPr lang="en-US" dirty="0"/>
          </a:p>
        </p:txBody>
      </p:sp>
      <p:graphicFrame>
        <p:nvGraphicFramePr>
          <p:cNvPr id="4" name="Table 3"/>
          <p:cNvGraphicFramePr>
            <a:graphicFrameLocks noGrp="1"/>
          </p:cNvGraphicFramePr>
          <p:nvPr/>
        </p:nvGraphicFramePr>
        <p:xfrm>
          <a:off x="2000232" y="4429132"/>
          <a:ext cx="6715173" cy="1714513"/>
        </p:xfrm>
        <a:graphic>
          <a:graphicData uri="http://schemas.openxmlformats.org/drawingml/2006/table">
            <a:tbl>
              <a:tblPr firstRow="1" bandRow="1">
                <a:tableStyleId>{2A488322-F2BA-4B5B-9748-0D474271808F}</a:tableStyleId>
              </a:tblPr>
              <a:tblGrid>
                <a:gridCol w="1294491"/>
                <a:gridCol w="2420285"/>
                <a:gridCol w="1500198"/>
                <a:gridCol w="1500199"/>
              </a:tblGrid>
              <a:tr h="579922">
                <a:tc>
                  <a:txBody>
                    <a:bodyPr/>
                    <a:lstStyle/>
                    <a:p>
                      <a:r>
                        <a:rPr lang="en-US" dirty="0" smtClean="0"/>
                        <a:t>PROD_ID</a:t>
                      </a:r>
                      <a:endParaRPr lang="en-US" dirty="0"/>
                    </a:p>
                  </a:txBody>
                  <a:tcPr/>
                </a:tc>
                <a:tc>
                  <a:txBody>
                    <a:bodyPr/>
                    <a:lstStyle/>
                    <a:p>
                      <a:r>
                        <a:rPr lang="en-US" dirty="0" smtClean="0"/>
                        <a:t>PROD_NAME</a:t>
                      </a:r>
                      <a:endParaRPr lang="en-US" dirty="0"/>
                    </a:p>
                  </a:txBody>
                  <a:tcPr/>
                </a:tc>
                <a:tc>
                  <a:txBody>
                    <a:bodyPr/>
                    <a:lstStyle/>
                    <a:p>
                      <a:r>
                        <a:rPr lang="en-US" dirty="0" smtClean="0"/>
                        <a:t>PROD_QTY</a:t>
                      </a:r>
                      <a:endParaRPr lang="en-US" dirty="0"/>
                    </a:p>
                  </a:txBody>
                  <a:tcPr/>
                </a:tc>
                <a:tc>
                  <a:txBody>
                    <a:bodyPr/>
                    <a:lstStyle/>
                    <a:p>
                      <a:r>
                        <a:rPr lang="en-US" dirty="0" smtClean="0"/>
                        <a:t>PROD_PRICE</a:t>
                      </a:r>
                      <a:endParaRPr lang="en-US" dirty="0"/>
                    </a:p>
                  </a:txBody>
                  <a:tcPr/>
                </a:tc>
              </a:tr>
              <a:tr h="378197">
                <a:tc>
                  <a:txBody>
                    <a:bodyPr/>
                    <a:lstStyle/>
                    <a:p>
                      <a:r>
                        <a:rPr lang="en-US" dirty="0" smtClean="0"/>
                        <a:t>100</a:t>
                      </a:r>
                      <a:endParaRPr lang="en-US" dirty="0"/>
                    </a:p>
                  </a:txBody>
                  <a:tcPr/>
                </a:tc>
                <a:tc>
                  <a:txBody>
                    <a:bodyPr/>
                    <a:lstStyle/>
                    <a:p>
                      <a:r>
                        <a:rPr lang="en-US" dirty="0" smtClean="0"/>
                        <a:t>Dell Laptop</a:t>
                      </a:r>
                      <a:endParaRPr lang="en-US" dirty="0"/>
                    </a:p>
                  </a:txBody>
                  <a:tcPr/>
                </a:tc>
                <a:tc>
                  <a:txBody>
                    <a:bodyPr/>
                    <a:lstStyle/>
                    <a:p>
                      <a:r>
                        <a:rPr lang="en-US" dirty="0" smtClean="0"/>
                        <a:t>100</a:t>
                      </a:r>
                      <a:endParaRPr lang="en-US" dirty="0"/>
                    </a:p>
                  </a:txBody>
                  <a:tcPr/>
                </a:tc>
                <a:tc>
                  <a:txBody>
                    <a:bodyPr/>
                    <a:lstStyle/>
                    <a:p>
                      <a:r>
                        <a:rPr lang="en-US" dirty="0" smtClean="0"/>
                        <a:t>45000.55</a:t>
                      </a:r>
                      <a:endParaRPr lang="en-US" dirty="0"/>
                    </a:p>
                  </a:txBody>
                  <a:tcPr/>
                </a:tc>
              </a:tr>
              <a:tr h="378197">
                <a:tc>
                  <a:txBody>
                    <a:bodyPr/>
                    <a:lstStyle/>
                    <a:p>
                      <a:r>
                        <a:rPr lang="en-US" dirty="0" smtClean="0"/>
                        <a:t>101</a:t>
                      </a:r>
                      <a:endParaRPr lang="en-US" dirty="0"/>
                    </a:p>
                  </a:txBody>
                  <a:tcPr/>
                </a:tc>
                <a:tc>
                  <a:txBody>
                    <a:bodyPr/>
                    <a:lstStyle/>
                    <a:p>
                      <a:r>
                        <a:rPr lang="en-US" dirty="0" smtClean="0"/>
                        <a:t>Logitech</a:t>
                      </a:r>
                      <a:r>
                        <a:rPr lang="en-US" baseline="0" dirty="0" smtClean="0"/>
                        <a:t> Mouse</a:t>
                      </a:r>
                      <a:endParaRPr lang="en-US" dirty="0"/>
                    </a:p>
                  </a:txBody>
                  <a:tcPr/>
                </a:tc>
                <a:tc>
                  <a:txBody>
                    <a:bodyPr/>
                    <a:lstStyle/>
                    <a:p>
                      <a:r>
                        <a:rPr lang="en-US" dirty="0" smtClean="0"/>
                        <a:t>500</a:t>
                      </a:r>
                      <a:endParaRPr lang="en-US" dirty="0"/>
                    </a:p>
                  </a:txBody>
                  <a:tcPr/>
                </a:tc>
                <a:tc>
                  <a:txBody>
                    <a:bodyPr/>
                    <a:lstStyle/>
                    <a:p>
                      <a:r>
                        <a:rPr lang="en-US" dirty="0" smtClean="0"/>
                        <a:t>250.33</a:t>
                      </a:r>
                      <a:endParaRPr lang="en-US" dirty="0"/>
                    </a:p>
                  </a:txBody>
                  <a:tcPr/>
                </a:tc>
              </a:tr>
              <a:tr h="378197">
                <a:tc>
                  <a:txBody>
                    <a:bodyPr/>
                    <a:lstStyle/>
                    <a:p>
                      <a:r>
                        <a:rPr lang="en-US" dirty="0" smtClean="0"/>
                        <a:t>102</a:t>
                      </a:r>
                      <a:endParaRPr lang="en-US" dirty="0"/>
                    </a:p>
                  </a:txBody>
                  <a:tcPr/>
                </a:tc>
                <a:tc>
                  <a:txBody>
                    <a:bodyPr/>
                    <a:lstStyle/>
                    <a:p>
                      <a:r>
                        <a:rPr lang="en-US" dirty="0" smtClean="0"/>
                        <a:t>Samsung</a:t>
                      </a:r>
                      <a:r>
                        <a:rPr lang="en-US" baseline="0" dirty="0" smtClean="0"/>
                        <a:t> LCD Monitor</a:t>
                      </a:r>
                      <a:endParaRPr lang="en-US" dirty="0"/>
                    </a:p>
                  </a:txBody>
                  <a:tcPr/>
                </a:tc>
                <a:tc>
                  <a:txBody>
                    <a:bodyPr/>
                    <a:lstStyle/>
                    <a:p>
                      <a:r>
                        <a:rPr lang="en-US" dirty="0" smtClean="0"/>
                        <a:t>333</a:t>
                      </a:r>
                      <a:endParaRPr lang="en-US" dirty="0"/>
                    </a:p>
                  </a:txBody>
                  <a:tcPr/>
                </a:tc>
                <a:tc>
                  <a:txBody>
                    <a:bodyPr/>
                    <a:lstStyle/>
                    <a:p>
                      <a:r>
                        <a:rPr lang="en-US" dirty="0" smtClean="0"/>
                        <a:t>7500.44</a:t>
                      </a:r>
                      <a:endParaRPr lang="en-US" dirty="0"/>
                    </a:p>
                  </a:txBody>
                  <a:tcPr/>
                </a:tc>
              </a:tr>
            </a:tbl>
          </a:graphicData>
        </a:graphic>
      </p:graphicFrame>
      <p:sp>
        <p:nvSpPr>
          <p:cNvPr id="5" name="TextBox 4"/>
          <p:cNvSpPr txBox="1"/>
          <p:nvPr/>
        </p:nvSpPr>
        <p:spPr>
          <a:xfrm>
            <a:off x="285720" y="4214818"/>
            <a:ext cx="1214446" cy="369332"/>
          </a:xfrm>
          <a:prstGeom prst="rect">
            <a:avLst/>
          </a:prstGeom>
          <a:noFill/>
          <a:ln>
            <a:solidFill>
              <a:schemeClr val="accent1"/>
            </a:solidFill>
          </a:ln>
        </p:spPr>
        <p:txBody>
          <a:bodyPr wrap="square" rtlCol="0">
            <a:spAutoFit/>
          </a:bodyPr>
          <a:lstStyle/>
          <a:p>
            <a:r>
              <a:rPr lang="en-US" dirty="0" smtClean="0"/>
              <a:t>ResultSet</a:t>
            </a:r>
            <a:endParaRPr lang="en-US" dirty="0"/>
          </a:p>
        </p:txBody>
      </p:sp>
      <p:cxnSp>
        <p:nvCxnSpPr>
          <p:cNvPr id="7" name="Shape 6"/>
          <p:cNvCxnSpPr/>
          <p:nvPr/>
        </p:nvCxnSpPr>
        <p:spPr>
          <a:xfrm rot="16200000" flipH="1">
            <a:off x="1166907" y="4690954"/>
            <a:ext cx="630800" cy="11072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hape 8"/>
          <p:cNvCxnSpPr/>
          <p:nvPr/>
        </p:nvCxnSpPr>
        <p:spPr>
          <a:xfrm rot="16200000" flipH="1">
            <a:off x="988312" y="4940987"/>
            <a:ext cx="987990" cy="11072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p:nvPr/>
        </p:nvCxnSpPr>
        <p:spPr>
          <a:xfrm rot="16200000" flipH="1">
            <a:off x="1166907" y="4333764"/>
            <a:ext cx="630800" cy="11072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214282" y="5357826"/>
            <a:ext cx="857256" cy="369332"/>
          </a:xfrm>
          <a:prstGeom prst="rect">
            <a:avLst/>
          </a:prstGeom>
          <a:noFill/>
        </p:spPr>
        <p:txBody>
          <a:bodyPr wrap="square" rtlCol="0">
            <a:spAutoFit/>
          </a:bodyPr>
          <a:lstStyle/>
          <a:p>
            <a:r>
              <a:rPr lang="en-US" dirty="0" smtClean="0"/>
              <a:t>next(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ResultSet methods</a:t>
            </a:r>
            <a:endParaRPr lang="en-US" dirty="0"/>
          </a:p>
        </p:txBody>
      </p:sp>
      <p:graphicFrame>
        <p:nvGraphicFramePr>
          <p:cNvPr id="6" name="Table 5"/>
          <p:cNvGraphicFramePr>
            <a:graphicFrameLocks noGrp="1"/>
          </p:cNvGraphicFramePr>
          <p:nvPr/>
        </p:nvGraphicFramePr>
        <p:xfrm>
          <a:off x="642910" y="1428736"/>
          <a:ext cx="7358113" cy="5034655"/>
        </p:xfrm>
        <a:graphic>
          <a:graphicData uri="http://schemas.openxmlformats.org/drawingml/2006/table">
            <a:tbl>
              <a:tblPr firstRow="1" bandRow="1">
                <a:tableStyleId>{2A488322-F2BA-4B5B-9748-0D474271808F}</a:tableStyleId>
              </a:tblPr>
              <a:tblGrid>
                <a:gridCol w="1826474"/>
                <a:gridCol w="3414922"/>
                <a:gridCol w="2116717"/>
              </a:tblGrid>
              <a:tr h="481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SQL data type</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Java Type</a:t>
                      </a:r>
                    </a:p>
                  </a:txBody>
                  <a:tcPr/>
                </a:tc>
                <a:tc>
                  <a:txBody>
                    <a:bodyPr/>
                    <a:lstStyle/>
                    <a:p>
                      <a:r>
                        <a:rPr lang="en-US" dirty="0" smtClean="0"/>
                        <a:t>Get</a:t>
                      </a:r>
                      <a:r>
                        <a:rPr lang="en-US" baseline="0" dirty="0" smtClean="0"/>
                        <a:t> Method</a:t>
                      </a:r>
                      <a:endParaRPr lang="en-US" dirty="0"/>
                    </a:p>
                  </a:txBody>
                  <a:tcPr/>
                </a:tc>
              </a:tr>
              <a:tr h="591260">
                <a:tc>
                  <a:txBody>
                    <a:bodyPr/>
                    <a:lstStyle/>
                    <a:p>
                      <a:r>
                        <a:rPr lang="en-US" dirty="0" smtClean="0"/>
                        <a:t>CHAR</a:t>
                      </a:r>
                      <a:endParaRPr lang="en-US" dirty="0"/>
                    </a:p>
                  </a:txBody>
                  <a:tcPr/>
                </a:tc>
                <a:tc>
                  <a:txBody>
                    <a:bodyPr/>
                    <a:lstStyle/>
                    <a:p>
                      <a:r>
                        <a:rPr lang="en-US" dirty="0" smtClean="0"/>
                        <a:t>String</a:t>
                      </a:r>
                      <a:endParaRPr lang="en-US" dirty="0"/>
                    </a:p>
                  </a:txBody>
                  <a:tcPr/>
                </a:tc>
                <a:tc>
                  <a:txBody>
                    <a:bodyPr/>
                    <a:lstStyle/>
                    <a:p>
                      <a:r>
                        <a:rPr lang="en-US" dirty="0" err="1" smtClean="0"/>
                        <a:t>getString</a:t>
                      </a:r>
                      <a:r>
                        <a:rPr lang="en-US" dirty="0" smtClean="0"/>
                        <a:t>(</a:t>
                      </a:r>
                      <a:r>
                        <a:rPr lang="en-US" baseline="0" dirty="0" smtClean="0"/>
                        <a:t>  )</a:t>
                      </a:r>
                      <a:endParaRPr lang="en-US" dirty="0"/>
                    </a:p>
                  </a:txBody>
                  <a:tcPr/>
                </a:tc>
              </a:tr>
              <a:tr h="591260">
                <a:tc>
                  <a:txBody>
                    <a:bodyPr/>
                    <a:lstStyle/>
                    <a:p>
                      <a:r>
                        <a:rPr lang="en-US" dirty="0" smtClean="0"/>
                        <a:t>VARCHAR</a:t>
                      </a:r>
                      <a:endParaRPr lang="en-US" dirty="0"/>
                    </a:p>
                  </a:txBody>
                  <a:tcPr/>
                </a:tc>
                <a:tc>
                  <a:txBody>
                    <a:bodyPr/>
                    <a:lstStyle/>
                    <a:p>
                      <a:r>
                        <a:rPr lang="en-US" dirty="0" smtClean="0"/>
                        <a:t>String</a:t>
                      </a:r>
                      <a:endParaRPr lang="en-US" dirty="0"/>
                    </a:p>
                  </a:txBody>
                  <a:tcPr/>
                </a:tc>
                <a:tc>
                  <a:txBody>
                    <a:bodyPr/>
                    <a:lstStyle/>
                    <a:p>
                      <a:r>
                        <a:rPr lang="en-US" dirty="0" err="1" smtClean="0"/>
                        <a:t>getString</a:t>
                      </a:r>
                      <a:r>
                        <a:rPr lang="en-US" dirty="0" smtClean="0"/>
                        <a:t>(</a:t>
                      </a:r>
                      <a:r>
                        <a:rPr lang="en-US" baseline="0" dirty="0" smtClean="0"/>
                        <a:t>  )</a:t>
                      </a:r>
                      <a:endParaRPr lang="en-US" dirty="0"/>
                    </a:p>
                  </a:txBody>
                  <a:tcPr/>
                </a:tc>
              </a:tr>
              <a:tr h="5912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BIT</a:t>
                      </a:r>
                    </a:p>
                  </a:txBody>
                  <a:tcPr/>
                </a:tc>
                <a:tc>
                  <a:txBody>
                    <a:bodyPr/>
                    <a:lstStyle/>
                    <a:p>
                      <a:r>
                        <a:rPr lang="en-US" dirty="0" smtClean="0"/>
                        <a:t>Boolean</a:t>
                      </a:r>
                      <a:endParaRPr lang="en-US" dirty="0"/>
                    </a:p>
                  </a:txBody>
                  <a:tcPr/>
                </a:tc>
                <a:tc>
                  <a:txBody>
                    <a:bodyPr/>
                    <a:lstStyle/>
                    <a:p>
                      <a:r>
                        <a:rPr lang="en-US" dirty="0" err="1" smtClean="0"/>
                        <a:t>getBoolean</a:t>
                      </a:r>
                      <a:r>
                        <a:rPr lang="en-US" dirty="0" smtClean="0"/>
                        <a:t>( )</a:t>
                      </a:r>
                      <a:endParaRPr lang="en-US" dirty="0"/>
                    </a:p>
                  </a:txBody>
                  <a:tcPr/>
                </a:tc>
              </a:tr>
              <a:tr h="66858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TINYINT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Byte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rPr>
                        <a:t>getByte</a:t>
                      </a:r>
                      <a:r>
                        <a:rPr kumimoji="0" lang="en-US" sz="1800" b="0" i="0" u="none" strike="noStrike" cap="none" normalizeH="0" baseline="0" dirty="0" smtClean="0">
                          <a:ln>
                            <a:noFill/>
                          </a:ln>
                          <a:solidFill>
                            <a:schemeClr val="tx1"/>
                          </a:solidFill>
                          <a:effectLst/>
                          <a:latin typeface="Arial" pitchFamily="34" charset="0"/>
                        </a:rPr>
                        <a:t>()</a:t>
                      </a:r>
                    </a:p>
                    <a:p>
                      <a:endParaRPr lang="en-US" dirty="0"/>
                    </a:p>
                  </a:txBody>
                  <a:tcPr/>
                </a:tc>
              </a:tr>
              <a:tr h="66858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INTEGER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Integer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rPr>
                        <a:t>getInt</a:t>
                      </a:r>
                      <a:r>
                        <a:rPr kumimoji="0" lang="en-US" sz="1800" b="0" i="0" u="none" strike="noStrike" cap="none" normalizeH="0" baseline="0" dirty="0" smtClean="0">
                          <a:ln>
                            <a:noFill/>
                          </a:ln>
                          <a:solidFill>
                            <a:schemeClr val="tx1"/>
                          </a:solidFill>
                          <a:effectLst/>
                          <a:latin typeface="Arial" pitchFamily="34" charset="0"/>
                        </a:rPr>
                        <a:t>()</a:t>
                      </a:r>
                    </a:p>
                    <a:p>
                      <a:endParaRPr lang="en-US" dirty="0"/>
                    </a:p>
                  </a:txBody>
                  <a:tcPr/>
                </a:tc>
              </a:tr>
              <a:tr h="66858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DOUBLE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Double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rPr>
                        <a:t>getDouble</a:t>
                      </a:r>
                      <a:r>
                        <a:rPr kumimoji="0" lang="en-US" sz="1800" b="0" i="0" u="none" strike="noStrike" cap="none" normalizeH="0" baseline="0" dirty="0" smtClean="0">
                          <a:ln>
                            <a:noFill/>
                          </a:ln>
                          <a:solidFill>
                            <a:schemeClr val="tx1"/>
                          </a:solidFill>
                          <a:effectLst/>
                          <a:latin typeface="Arial" pitchFamily="34" charset="0"/>
                        </a:rPr>
                        <a:t>()</a:t>
                      </a:r>
                    </a:p>
                    <a:p>
                      <a:endParaRPr lang="en-US" dirty="0"/>
                    </a:p>
                  </a:txBody>
                  <a:tcPr/>
                </a:tc>
              </a:tr>
              <a:tr h="66858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DATE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pitchFamily="34" charset="0"/>
                        </a:rPr>
                        <a:t>java.sql.Date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rPr>
                        <a:t>getDate</a:t>
                      </a:r>
                      <a:r>
                        <a:rPr kumimoji="0" lang="en-US" sz="1800" b="0" i="0" u="none" strike="noStrike" cap="none" normalizeH="0" baseline="0" dirty="0" smtClean="0">
                          <a:ln>
                            <a:noFill/>
                          </a:ln>
                          <a:solidFill>
                            <a:schemeClr val="tx1"/>
                          </a:solidFill>
                          <a:effectLst/>
                          <a:latin typeface="Arial" pitchFamily="34" charset="0"/>
                        </a:rPr>
                        <a:t>()</a:t>
                      </a:r>
                    </a:p>
                    <a:p>
                      <a:endParaRPr lang="en-US" dirty="0"/>
                    </a:p>
                  </a:txBody>
                  <a:tcPr/>
                </a:tc>
              </a:tr>
            </a:tbl>
          </a:graphicData>
        </a:graphic>
      </p:graphicFrame>
      <p:sp>
        <p:nvSpPr>
          <p:cNvPr id="7" name="TextBox 6"/>
          <p:cNvSpPr txBox="1"/>
          <p:nvPr/>
        </p:nvSpPr>
        <p:spPr>
          <a:xfrm>
            <a:off x="571472" y="928670"/>
            <a:ext cx="6858048" cy="369332"/>
          </a:xfrm>
          <a:prstGeom prst="rect">
            <a:avLst/>
          </a:prstGeom>
          <a:noFill/>
        </p:spPr>
        <p:txBody>
          <a:bodyPr wrap="square" rtlCol="0">
            <a:spAutoFit/>
          </a:bodyPr>
          <a:lstStyle/>
          <a:p>
            <a:r>
              <a:rPr lang="en-US" dirty="0" smtClean="0"/>
              <a:t>Some important </a:t>
            </a:r>
            <a:r>
              <a:rPr lang="en-US" b="1" dirty="0" smtClean="0"/>
              <a:t>getXXX</a:t>
            </a:r>
            <a:r>
              <a:rPr lang="en-US" dirty="0" smtClean="0"/>
              <a:t>( ) methods or ResultSet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 using ResultSet</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85720" y="1071546"/>
            <a:ext cx="8556652" cy="48720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2071678"/>
            <a:ext cx="9144000" cy="4500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28596" y="1428736"/>
            <a:ext cx="8229600" cy="4724400"/>
          </a:xfrm>
        </p:spPr>
        <p:txBody>
          <a:bodyPr/>
          <a:lstStyle/>
          <a:p>
            <a:r>
              <a:rPr lang="en-US" dirty="0" smtClean="0"/>
              <a:t>A database is a container that holds tables and other SQL structures related to that table.</a:t>
            </a:r>
            <a:endParaRPr lang="en-US" dirty="0"/>
          </a:p>
        </p:txBody>
      </p:sp>
      <p:sp>
        <p:nvSpPr>
          <p:cNvPr id="3" name="Title 2"/>
          <p:cNvSpPr>
            <a:spLocks noGrp="1"/>
          </p:cNvSpPr>
          <p:nvPr>
            <p:ph type="title"/>
          </p:nvPr>
        </p:nvSpPr>
        <p:spPr/>
        <p:txBody>
          <a:bodyPr/>
          <a:lstStyle/>
          <a:p>
            <a:r>
              <a:rPr lang="en-US" dirty="0" smtClean="0"/>
              <a:t>What is a database?</a:t>
            </a:r>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3500430" y="3214686"/>
            <a:ext cx="790575" cy="3009900"/>
          </a:xfrm>
          <a:prstGeom prst="rect">
            <a:avLst/>
          </a:prstGeom>
          <a:noFill/>
          <a:ln w="9525">
            <a:noFill/>
            <a:miter lim="800000"/>
            <a:headEnd/>
            <a:tailEnd/>
          </a:ln>
          <a:effectLst/>
        </p:spPr>
      </p:pic>
      <p:sp>
        <p:nvSpPr>
          <p:cNvPr id="5" name="Flowchart: Magnetic Disk 4"/>
          <p:cNvSpPr/>
          <p:nvPr/>
        </p:nvSpPr>
        <p:spPr>
          <a:xfrm>
            <a:off x="5429256" y="3714752"/>
            <a:ext cx="1143008" cy="642942"/>
          </a:xfrm>
          <a:prstGeom prst="flowChartMagneticDisk">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29256" y="4000504"/>
            <a:ext cx="1143008" cy="276999"/>
          </a:xfrm>
          <a:prstGeom prst="rect">
            <a:avLst/>
          </a:prstGeom>
          <a:noFill/>
        </p:spPr>
        <p:txBody>
          <a:bodyPr wrap="square" rtlCol="0">
            <a:spAutoFit/>
          </a:bodyPr>
          <a:lstStyle/>
          <a:p>
            <a:r>
              <a:rPr lang="en-US" sz="1200" dirty="0" smtClean="0"/>
              <a:t>Bank Account</a:t>
            </a:r>
            <a:endParaRPr lang="en-US" sz="1200" dirty="0"/>
          </a:p>
        </p:txBody>
      </p:sp>
      <p:sp>
        <p:nvSpPr>
          <p:cNvPr id="7" name="Flowchart: Magnetic Disk 6"/>
          <p:cNvSpPr/>
          <p:nvPr/>
        </p:nvSpPr>
        <p:spPr>
          <a:xfrm>
            <a:off x="5429256" y="4857760"/>
            <a:ext cx="1143008" cy="642942"/>
          </a:xfrm>
          <a:prstGeom prst="flowChartMagneticDisk">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29256" y="5143512"/>
            <a:ext cx="1143008" cy="276999"/>
          </a:xfrm>
          <a:prstGeom prst="rect">
            <a:avLst/>
          </a:prstGeom>
          <a:noFill/>
        </p:spPr>
        <p:txBody>
          <a:bodyPr wrap="square" rtlCol="0">
            <a:spAutoFit/>
          </a:bodyPr>
          <a:lstStyle/>
          <a:p>
            <a:pPr algn="ctr"/>
            <a:r>
              <a:rPr lang="en-US" sz="1200" dirty="0" smtClean="0"/>
              <a:t>Library Card</a:t>
            </a:r>
            <a:endParaRPr lang="en-US" sz="1200" dirty="0"/>
          </a:p>
        </p:txBody>
      </p:sp>
      <p:sp>
        <p:nvSpPr>
          <p:cNvPr id="9" name="Flowchart: Magnetic Disk 8"/>
          <p:cNvSpPr/>
          <p:nvPr/>
        </p:nvSpPr>
        <p:spPr>
          <a:xfrm>
            <a:off x="1000100" y="3500438"/>
            <a:ext cx="1143008" cy="642942"/>
          </a:xfrm>
          <a:prstGeom prst="flowChartMagneticDisk">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00100" y="3786190"/>
            <a:ext cx="1143008" cy="276999"/>
          </a:xfrm>
          <a:prstGeom prst="rect">
            <a:avLst/>
          </a:prstGeom>
          <a:noFill/>
        </p:spPr>
        <p:txBody>
          <a:bodyPr wrap="square" rtlCol="0">
            <a:spAutoFit/>
          </a:bodyPr>
          <a:lstStyle/>
          <a:p>
            <a:pPr algn="ctr"/>
            <a:r>
              <a:rPr lang="en-US" sz="1200" dirty="0" smtClean="0"/>
              <a:t>Student info</a:t>
            </a:r>
            <a:endParaRPr lang="en-US" sz="1200" dirty="0"/>
          </a:p>
        </p:txBody>
      </p:sp>
      <p:sp>
        <p:nvSpPr>
          <p:cNvPr id="11" name="Flowchart: Magnetic Disk 10"/>
          <p:cNvSpPr/>
          <p:nvPr/>
        </p:nvSpPr>
        <p:spPr>
          <a:xfrm>
            <a:off x="1500166" y="5357826"/>
            <a:ext cx="1143008" cy="642942"/>
          </a:xfrm>
          <a:prstGeom prst="flowChartMagneticDisk">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00166" y="5643578"/>
            <a:ext cx="1143008" cy="276999"/>
          </a:xfrm>
          <a:prstGeom prst="rect">
            <a:avLst/>
          </a:prstGeom>
          <a:noFill/>
        </p:spPr>
        <p:txBody>
          <a:bodyPr wrap="square" rtlCol="0">
            <a:spAutoFit/>
          </a:bodyPr>
          <a:lstStyle/>
          <a:p>
            <a:pPr algn="ctr"/>
            <a:r>
              <a:rPr lang="en-US" sz="1200" dirty="0" smtClean="0"/>
              <a:t>Employee</a:t>
            </a:r>
            <a:endParaRPr lang="en-US" sz="1200" dirty="0"/>
          </a:p>
        </p:txBody>
      </p:sp>
      <p:sp>
        <p:nvSpPr>
          <p:cNvPr id="13" name="Flowchart: Magnetic Disk 12"/>
          <p:cNvSpPr/>
          <p:nvPr/>
        </p:nvSpPr>
        <p:spPr>
          <a:xfrm>
            <a:off x="1500166" y="4286256"/>
            <a:ext cx="1143008" cy="642942"/>
          </a:xfrm>
          <a:prstGeom prst="flowChartMagneticDisk">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00166" y="4572008"/>
            <a:ext cx="1143008" cy="276999"/>
          </a:xfrm>
          <a:prstGeom prst="rect">
            <a:avLst/>
          </a:prstGeom>
          <a:noFill/>
        </p:spPr>
        <p:txBody>
          <a:bodyPr wrap="square" rtlCol="0">
            <a:spAutoFit/>
          </a:bodyPr>
          <a:lstStyle/>
          <a:p>
            <a:pPr algn="ctr"/>
            <a:r>
              <a:rPr lang="en-US" sz="1200" dirty="0" smtClean="0"/>
              <a:t>Credit card</a:t>
            </a:r>
            <a:endParaRPr lang="en-US" sz="1200" dirty="0"/>
          </a:p>
        </p:txBody>
      </p:sp>
      <p:sp>
        <p:nvSpPr>
          <p:cNvPr id="16" name="Freeform 15"/>
          <p:cNvSpPr/>
          <p:nvPr/>
        </p:nvSpPr>
        <p:spPr>
          <a:xfrm>
            <a:off x="2661313" y="4184962"/>
            <a:ext cx="750627" cy="494536"/>
          </a:xfrm>
          <a:custGeom>
            <a:avLst/>
            <a:gdLst>
              <a:gd name="connsiteX0" fmla="*/ 750627 w 750627"/>
              <a:gd name="connsiteY0" fmla="*/ 0 h 494536"/>
              <a:gd name="connsiteX1" fmla="*/ 504968 w 750627"/>
              <a:gd name="connsiteY1" fmla="*/ 109182 h 494536"/>
              <a:gd name="connsiteX2" fmla="*/ 409433 w 750627"/>
              <a:gd name="connsiteY2" fmla="*/ 177420 h 494536"/>
              <a:gd name="connsiteX3" fmla="*/ 300251 w 750627"/>
              <a:gd name="connsiteY3" fmla="*/ 245659 h 494536"/>
              <a:gd name="connsiteX4" fmla="*/ 218365 w 750627"/>
              <a:gd name="connsiteY4" fmla="*/ 327546 h 494536"/>
              <a:gd name="connsiteX5" fmla="*/ 150126 w 750627"/>
              <a:gd name="connsiteY5" fmla="*/ 395785 h 494536"/>
              <a:gd name="connsiteX6" fmla="*/ 95535 w 750627"/>
              <a:gd name="connsiteY6" fmla="*/ 409432 h 494536"/>
              <a:gd name="connsiteX7" fmla="*/ 40944 w 750627"/>
              <a:gd name="connsiteY7" fmla="*/ 450376 h 494536"/>
              <a:gd name="connsiteX8" fmla="*/ 13648 w 750627"/>
              <a:gd name="connsiteY8" fmla="*/ 491319 h 494536"/>
              <a:gd name="connsiteX9" fmla="*/ 0 w 750627"/>
              <a:gd name="connsiteY9" fmla="*/ 491319 h 49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0627" h="494536">
                <a:moveTo>
                  <a:pt x="750627" y="0"/>
                </a:moveTo>
                <a:cubicBezTo>
                  <a:pt x="668741" y="36394"/>
                  <a:pt x="585873" y="70656"/>
                  <a:pt x="504968" y="109182"/>
                </a:cubicBezTo>
                <a:cubicBezTo>
                  <a:pt x="483599" y="119358"/>
                  <a:pt x="423755" y="167872"/>
                  <a:pt x="409433" y="177420"/>
                </a:cubicBezTo>
                <a:cubicBezTo>
                  <a:pt x="404355" y="180805"/>
                  <a:pt x="315514" y="232092"/>
                  <a:pt x="300251" y="245659"/>
                </a:cubicBezTo>
                <a:cubicBezTo>
                  <a:pt x="271400" y="271305"/>
                  <a:pt x="239778" y="295428"/>
                  <a:pt x="218365" y="327546"/>
                </a:cubicBezTo>
                <a:cubicBezTo>
                  <a:pt x="194103" y="363938"/>
                  <a:pt x="192584" y="377589"/>
                  <a:pt x="150126" y="395785"/>
                </a:cubicBezTo>
                <a:cubicBezTo>
                  <a:pt x="132886" y="403174"/>
                  <a:pt x="113732" y="404883"/>
                  <a:pt x="95535" y="409432"/>
                </a:cubicBezTo>
                <a:cubicBezTo>
                  <a:pt x="77338" y="423080"/>
                  <a:pt x="57028" y="434292"/>
                  <a:pt x="40944" y="450376"/>
                </a:cubicBezTo>
                <a:cubicBezTo>
                  <a:pt x="29346" y="461974"/>
                  <a:pt x="25247" y="479721"/>
                  <a:pt x="13648" y="491319"/>
                </a:cubicBezTo>
                <a:cubicBezTo>
                  <a:pt x="10431" y="494536"/>
                  <a:pt x="4549" y="491319"/>
                  <a:pt x="0" y="49131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606722" y="5031123"/>
            <a:ext cx="832514" cy="709683"/>
          </a:xfrm>
          <a:custGeom>
            <a:avLst/>
            <a:gdLst>
              <a:gd name="connsiteX0" fmla="*/ 832514 w 832514"/>
              <a:gd name="connsiteY0" fmla="*/ 0 h 709683"/>
              <a:gd name="connsiteX1" fmla="*/ 791571 w 832514"/>
              <a:gd name="connsiteY1" fmla="*/ 27295 h 709683"/>
              <a:gd name="connsiteX2" fmla="*/ 518615 w 832514"/>
              <a:gd name="connsiteY2" fmla="*/ 232012 h 709683"/>
              <a:gd name="connsiteX3" fmla="*/ 464024 w 832514"/>
              <a:gd name="connsiteY3" fmla="*/ 259307 h 709683"/>
              <a:gd name="connsiteX4" fmla="*/ 368490 w 832514"/>
              <a:gd name="connsiteY4" fmla="*/ 368489 h 709683"/>
              <a:gd name="connsiteX5" fmla="*/ 327547 w 832514"/>
              <a:gd name="connsiteY5" fmla="*/ 450376 h 709683"/>
              <a:gd name="connsiteX6" fmla="*/ 272956 w 832514"/>
              <a:gd name="connsiteY6" fmla="*/ 491319 h 709683"/>
              <a:gd name="connsiteX7" fmla="*/ 191069 w 832514"/>
              <a:gd name="connsiteY7" fmla="*/ 573206 h 709683"/>
              <a:gd name="connsiteX8" fmla="*/ 150126 w 832514"/>
              <a:gd name="connsiteY8" fmla="*/ 614149 h 709683"/>
              <a:gd name="connsiteX9" fmla="*/ 109182 w 832514"/>
              <a:gd name="connsiteY9" fmla="*/ 627797 h 709683"/>
              <a:gd name="connsiteX10" fmla="*/ 0 w 832514"/>
              <a:gd name="connsiteY10" fmla="*/ 709683 h 70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514" h="709683">
                <a:moveTo>
                  <a:pt x="832514" y="0"/>
                </a:moveTo>
                <a:cubicBezTo>
                  <a:pt x="818866" y="9098"/>
                  <a:pt x="804761" y="17546"/>
                  <a:pt x="791571" y="27295"/>
                </a:cubicBezTo>
                <a:cubicBezTo>
                  <a:pt x="700111" y="94896"/>
                  <a:pt x="611423" y="166273"/>
                  <a:pt x="518615" y="232012"/>
                </a:cubicBezTo>
                <a:cubicBezTo>
                  <a:pt x="502013" y="243772"/>
                  <a:pt x="482221" y="250209"/>
                  <a:pt x="464024" y="259307"/>
                </a:cubicBezTo>
                <a:cubicBezTo>
                  <a:pt x="428243" y="295088"/>
                  <a:pt x="396260" y="324057"/>
                  <a:pt x="368490" y="368489"/>
                </a:cubicBezTo>
                <a:cubicBezTo>
                  <a:pt x="331491" y="427688"/>
                  <a:pt x="383532" y="394391"/>
                  <a:pt x="327547" y="450376"/>
                </a:cubicBezTo>
                <a:cubicBezTo>
                  <a:pt x="311463" y="466460"/>
                  <a:pt x="289863" y="476103"/>
                  <a:pt x="272956" y="491319"/>
                </a:cubicBezTo>
                <a:cubicBezTo>
                  <a:pt x="244263" y="517142"/>
                  <a:pt x="218365" y="545910"/>
                  <a:pt x="191069" y="573206"/>
                </a:cubicBezTo>
                <a:cubicBezTo>
                  <a:pt x="177421" y="586854"/>
                  <a:pt x="168436" y="608046"/>
                  <a:pt x="150126" y="614149"/>
                </a:cubicBezTo>
                <a:cubicBezTo>
                  <a:pt x="136478" y="618698"/>
                  <a:pt x="121758" y="620810"/>
                  <a:pt x="109182" y="627797"/>
                </a:cubicBezTo>
                <a:cubicBezTo>
                  <a:pt x="39740" y="666376"/>
                  <a:pt x="41413" y="668272"/>
                  <a:pt x="0" y="7096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4353636" y="3707290"/>
            <a:ext cx="1050877" cy="369228"/>
          </a:xfrm>
          <a:custGeom>
            <a:avLst/>
            <a:gdLst>
              <a:gd name="connsiteX0" fmla="*/ 0 w 1050877"/>
              <a:gd name="connsiteY0" fmla="*/ 0 h 369228"/>
              <a:gd name="connsiteX1" fmla="*/ 313898 w 1050877"/>
              <a:gd name="connsiteY1" fmla="*/ 109182 h 369228"/>
              <a:gd name="connsiteX2" fmla="*/ 368489 w 1050877"/>
              <a:gd name="connsiteY2" fmla="*/ 136477 h 369228"/>
              <a:gd name="connsiteX3" fmla="*/ 436728 w 1050877"/>
              <a:gd name="connsiteY3" fmla="*/ 191069 h 369228"/>
              <a:gd name="connsiteX4" fmla="*/ 518615 w 1050877"/>
              <a:gd name="connsiteY4" fmla="*/ 245660 h 369228"/>
              <a:gd name="connsiteX5" fmla="*/ 559558 w 1050877"/>
              <a:gd name="connsiteY5" fmla="*/ 272955 h 369228"/>
              <a:gd name="connsiteX6" fmla="*/ 600501 w 1050877"/>
              <a:gd name="connsiteY6" fmla="*/ 300251 h 369228"/>
              <a:gd name="connsiteX7" fmla="*/ 668740 w 1050877"/>
              <a:gd name="connsiteY7" fmla="*/ 313898 h 369228"/>
              <a:gd name="connsiteX8" fmla="*/ 723331 w 1050877"/>
              <a:gd name="connsiteY8" fmla="*/ 327546 h 369228"/>
              <a:gd name="connsiteX9" fmla="*/ 873457 w 1050877"/>
              <a:gd name="connsiteY9" fmla="*/ 341194 h 369228"/>
              <a:gd name="connsiteX10" fmla="*/ 1050877 w 1050877"/>
              <a:gd name="connsiteY10" fmla="*/ 354842 h 36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0877" h="369228">
                <a:moveTo>
                  <a:pt x="0" y="0"/>
                </a:moveTo>
                <a:cubicBezTo>
                  <a:pt x="134825" y="33707"/>
                  <a:pt x="81833" y="18374"/>
                  <a:pt x="313898" y="109182"/>
                </a:cubicBezTo>
                <a:cubicBezTo>
                  <a:pt x="332844" y="116596"/>
                  <a:pt x="351561" y="125192"/>
                  <a:pt x="368489" y="136477"/>
                </a:cubicBezTo>
                <a:cubicBezTo>
                  <a:pt x="392726" y="152635"/>
                  <a:pt x="413170" y="173936"/>
                  <a:pt x="436728" y="191069"/>
                </a:cubicBezTo>
                <a:cubicBezTo>
                  <a:pt x="463259" y="210364"/>
                  <a:pt x="491319" y="227463"/>
                  <a:pt x="518615" y="245660"/>
                </a:cubicBezTo>
                <a:lnTo>
                  <a:pt x="559558" y="272955"/>
                </a:lnTo>
                <a:cubicBezTo>
                  <a:pt x="573206" y="282054"/>
                  <a:pt x="584417" y="297034"/>
                  <a:pt x="600501" y="300251"/>
                </a:cubicBezTo>
                <a:cubicBezTo>
                  <a:pt x="623247" y="304800"/>
                  <a:pt x="646096" y="308866"/>
                  <a:pt x="668740" y="313898"/>
                </a:cubicBezTo>
                <a:cubicBezTo>
                  <a:pt x="687050" y="317967"/>
                  <a:pt x="704738" y="325067"/>
                  <a:pt x="723331" y="327546"/>
                </a:cubicBezTo>
                <a:cubicBezTo>
                  <a:pt x="773139" y="334187"/>
                  <a:pt x="823415" y="336645"/>
                  <a:pt x="873457" y="341194"/>
                </a:cubicBezTo>
                <a:cubicBezTo>
                  <a:pt x="957558" y="369228"/>
                  <a:pt x="900014" y="354842"/>
                  <a:pt x="1050877" y="35484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4271749" y="4730872"/>
            <a:ext cx="1146412" cy="504967"/>
          </a:xfrm>
          <a:custGeom>
            <a:avLst/>
            <a:gdLst>
              <a:gd name="connsiteX0" fmla="*/ 0 w 1146412"/>
              <a:gd name="connsiteY0" fmla="*/ 0 h 504967"/>
              <a:gd name="connsiteX1" fmla="*/ 40944 w 1146412"/>
              <a:gd name="connsiteY1" fmla="*/ 13648 h 504967"/>
              <a:gd name="connsiteX2" fmla="*/ 327547 w 1146412"/>
              <a:gd name="connsiteY2" fmla="*/ 177421 h 504967"/>
              <a:gd name="connsiteX3" fmla="*/ 423081 w 1146412"/>
              <a:gd name="connsiteY3" fmla="*/ 204716 h 504967"/>
              <a:gd name="connsiteX4" fmla="*/ 464024 w 1146412"/>
              <a:gd name="connsiteY4" fmla="*/ 245660 h 504967"/>
              <a:gd name="connsiteX5" fmla="*/ 504967 w 1146412"/>
              <a:gd name="connsiteY5" fmla="*/ 259307 h 504967"/>
              <a:gd name="connsiteX6" fmla="*/ 518615 w 1146412"/>
              <a:gd name="connsiteY6" fmla="*/ 300251 h 504967"/>
              <a:gd name="connsiteX7" fmla="*/ 559558 w 1146412"/>
              <a:gd name="connsiteY7" fmla="*/ 341194 h 504967"/>
              <a:gd name="connsiteX8" fmla="*/ 696036 w 1146412"/>
              <a:gd name="connsiteY8" fmla="*/ 436728 h 504967"/>
              <a:gd name="connsiteX9" fmla="*/ 764275 w 1146412"/>
              <a:gd name="connsiteY9" fmla="*/ 464024 h 504967"/>
              <a:gd name="connsiteX10" fmla="*/ 914400 w 1146412"/>
              <a:gd name="connsiteY10" fmla="*/ 504967 h 504967"/>
              <a:gd name="connsiteX11" fmla="*/ 1146412 w 1146412"/>
              <a:gd name="connsiteY11" fmla="*/ 491319 h 50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6412" h="504967">
                <a:moveTo>
                  <a:pt x="0" y="0"/>
                </a:moveTo>
                <a:cubicBezTo>
                  <a:pt x="13648" y="4549"/>
                  <a:pt x="28294" y="6796"/>
                  <a:pt x="40944" y="13648"/>
                </a:cubicBezTo>
                <a:cubicBezTo>
                  <a:pt x="137694" y="66054"/>
                  <a:pt x="223162" y="142625"/>
                  <a:pt x="327547" y="177421"/>
                </a:cubicBezTo>
                <a:cubicBezTo>
                  <a:pt x="386284" y="197001"/>
                  <a:pt x="354534" y="187580"/>
                  <a:pt x="423081" y="204716"/>
                </a:cubicBezTo>
                <a:cubicBezTo>
                  <a:pt x="436729" y="218364"/>
                  <a:pt x="447965" y="234954"/>
                  <a:pt x="464024" y="245660"/>
                </a:cubicBezTo>
                <a:cubicBezTo>
                  <a:pt x="475994" y="253640"/>
                  <a:pt x="494795" y="249135"/>
                  <a:pt x="504967" y="259307"/>
                </a:cubicBezTo>
                <a:cubicBezTo>
                  <a:pt x="515140" y="269480"/>
                  <a:pt x="510635" y="288281"/>
                  <a:pt x="518615" y="300251"/>
                </a:cubicBezTo>
                <a:cubicBezTo>
                  <a:pt x="529321" y="316310"/>
                  <a:pt x="545033" y="328484"/>
                  <a:pt x="559558" y="341194"/>
                </a:cubicBezTo>
                <a:cubicBezTo>
                  <a:pt x="603424" y="379577"/>
                  <a:pt x="643876" y="410648"/>
                  <a:pt x="696036" y="436728"/>
                </a:cubicBezTo>
                <a:cubicBezTo>
                  <a:pt x="717948" y="447684"/>
                  <a:pt x="741034" y="456277"/>
                  <a:pt x="764275" y="464024"/>
                </a:cubicBezTo>
                <a:cubicBezTo>
                  <a:pt x="812938" y="480245"/>
                  <a:pt x="864439" y="492477"/>
                  <a:pt x="914400" y="504967"/>
                </a:cubicBezTo>
                <a:lnTo>
                  <a:pt x="1146412" y="49131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2210937" y="3529869"/>
            <a:ext cx="1091821" cy="272955"/>
          </a:xfrm>
          <a:custGeom>
            <a:avLst/>
            <a:gdLst>
              <a:gd name="connsiteX0" fmla="*/ 1091821 w 1091821"/>
              <a:gd name="connsiteY0" fmla="*/ 40943 h 272955"/>
              <a:gd name="connsiteX1" fmla="*/ 873457 w 1091821"/>
              <a:gd name="connsiteY1" fmla="*/ 13648 h 272955"/>
              <a:gd name="connsiteX2" fmla="*/ 805218 w 1091821"/>
              <a:gd name="connsiteY2" fmla="*/ 0 h 272955"/>
              <a:gd name="connsiteX3" fmla="*/ 614150 w 1091821"/>
              <a:gd name="connsiteY3" fmla="*/ 13648 h 272955"/>
              <a:gd name="connsiteX4" fmla="*/ 504967 w 1091821"/>
              <a:gd name="connsiteY4" fmla="*/ 81887 h 272955"/>
              <a:gd name="connsiteX5" fmla="*/ 423081 w 1091821"/>
              <a:gd name="connsiteY5" fmla="*/ 136478 h 272955"/>
              <a:gd name="connsiteX6" fmla="*/ 327547 w 1091821"/>
              <a:gd name="connsiteY6" fmla="*/ 177421 h 272955"/>
              <a:gd name="connsiteX7" fmla="*/ 245660 w 1091821"/>
              <a:gd name="connsiteY7" fmla="*/ 204716 h 272955"/>
              <a:gd name="connsiteX8" fmla="*/ 204717 w 1091821"/>
              <a:gd name="connsiteY8" fmla="*/ 218364 h 272955"/>
              <a:gd name="connsiteX9" fmla="*/ 163773 w 1091821"/>
              <a:gd name="connsiteY9" fmla="*/ 232012 h 272955"/>
              <a:gd name="connsiteX10" fmla="*/ 68239 w 1091821"/>
              <a:gd name="connsiteY10" fmla="*/ 245660 h 272955"/>
              <a:gd name="connsiteX11" fmla="*/ 0 w 1091821"/>
              <a:gd name="connsiteY11" fmla="*/ 272955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1821" h="272955">
                <a:moveTo>
                  <a:pt x="1091821" y="40943"/>
                </a:moveTo>
                <a:lnTo>
                  <a:pt x="873457" y="13648"/>
                </a:lnTo>
                <a:cubicBezTo>
                  <a:pt x="850493" y="10367"/>
                  <a:pt x="828415" y="0"/>
                  <a:pt x="805218" y="0"/>
                </a:cubicBezTo>
                <a:cubicBezTo>
                  <a:pt x="741366" y="0"/>
                  <a:pt x="677839" y="9099"/>
                  <a:pt x="614150" y="13648"/>
                </a:cubicBezTo>
                <a:cubicBezTo>
                  <a:pt x="523369" y="59037"/>
                  <a:pt x="593550" y="19879"/>
                  <a:pt x="504967" y="81887"/>
                </a:cubicBezTo>
                <a:cubicBezTo>
                  <a:pt x="478092" y="100699"/>
                  <a:pt x="454203" y="126105"/>
                  <a:pt x="423081" y="136478"/>
                </a:cubicBezTo>
                <a:cubicBezTo>
                  <a:pt x="291296" y="180404"/>
                  <a:pt x="496180" y="109968"/>
                  <a:pt x="327547" y="177421"/>
                </a:cubicBezTo>
                <a:cubicBezTo>
                  <a:pt x="300833" y="188107"/>
                  <a:pt x="272956" y="195618"/>
                  <a:pt x="245660" y="204716"/>
                </a:cubicBezTo>
                <a:lnTo>
                  <a:pt x="204717" y="218364"/>
                </a:lnTo>
                <a:cubicBezTo>
                  <a:pt x="191069" y="222913"/>
                  <a:pt x="178015" y="229977"/>
                  <a:pt x="163773" y="232012"/>
                </a:cubicBezTo>
                <a:lnTo>
                  <a:pt x="68239" y="245660"/>
                </a:lnTo>
                <a:cubicBezTo>
                  <a:pt x="17645" y="262524"/>
                  <a:pt x="40163" y="252873"/>
                  <a:pt x="0" y="27295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loud Callout 20"/>
          <p:cNvSpPr/>
          <p:nvPr/>
        </p:nvSpPr>
        <p:spPr>
          <a:xfrm>
            <a:off x="5500694" y="2571744"/>
            <a:ext cx="2000264" cy="642942"/>
          </a:xfrm>
          <a:prstGeom prst="cloudCallout">
            <a:avLst>
              <a:gd name="adj1" fmla="val -97250"/>
              <a:gd name="adj2" fmla="val 83727"/>
            </a:avLst>
          </a:prstGeom>
          <a:solidFill>
            <a:schemeClr val="accent6">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929322" y="2643182"/>
            <a:ext cx="1143008" cy="461665"/>
          </a:xfrm>
          <a:prstGeom prst="rect">
            <a:avLst/>
          </a:prstGeom>
          <a:noFill/>
        </p:spPr>
        <p:txBody>
          <a:bodyPr wrap="square" rtlCol="0">
            <a:spAutoFit/>
          </a:bodyPr>
          <a:lstStyle/>
          <a:p>
            <a:pPr algn="ctr"/>
            <a:r>
              <a:rPr lang="en-US" sz="1200" dirty="0" smtClean="0"/>
              <a:t>They’re everywhere</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 Example:</a:t>
            </a:r>
          </a:p>
          <a:p>
            <a:pPr lvl="1"/>
            <a:r>
              <a:rPr lang="en-US" dirty="0" smtClean="0"/>
              <a:t>Refer: ResultSetExample.java</a:t>
            </a:r>
          </a:p>
          <a:p>
            <a:pPr lvl="2"/>
            <a:r>
              <a:rPr lang="en-US" dirty="0" smtClean="0"/>
              <a:t>Illustrates how to traverse through the retrieved results from database</a:t>
            </a:r>
          </a:p>
          <a:p>
            <a:pPr lvl="1"/>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285860"/>
            <a:ext cx="8358246" cy="5214974"/>
          </a:xfrm>
        </p:spPr>
        <p:txBody>
          <a:bodyPr/>
          <a:lstStyle/>
          <a:p>
            <a:r>
              <a:rPr lang="en-US" dirty="0" smtClean="0"/>
              <a:t>JDBC 3.0's auto generated keys feature provides a way to retrieve values from columns that are part of an index or have a default value assigned.</a:t>
            </a:r>
          </a:p>
          <a:p>
            <a:endParaRPr lang="en-US" dirty="0" smtClean="0"/>
          </a:p>
          <a:p>
            <a:r>
              <a:rPr lang="en-US" dirty="0" smtClean="0"/>
              <a:t>mySQL supports the auto increment feature, which allows users to create columns in tables for which the database system automatically assigns increasing integer values.</a:t>
            </a:r>
          </a:p>
          <a:p>
            <a:endParaRPr lang="en-US" dirty="0" smtClean="0"/>
          </a:p>
          <a:p>
            <a:pPr lvl="1">
              <a:buNone/>
            </a:pPr>
            <a:r>
              <a:rPr lang="en-US" dirty="0" smtClean="0"/>
              <a:t>create table PRODUCT</a:t>
            </a:r>
          </a:p>
          <a:p>
            <a:pPr lvl="1">
              <a:buNone/>
            </a:pPr>
            <a:r>
              <a:rPr lang="en-US" dirty="0" smtClean="0"/>
              <a:t>      ( PRODUCT_ID </a:t>
            </a:r>
            <a:r>
              <a:rPr lang="en-US" dirty="0" err="1" smtClean="0"/>
              <a:t>int</a:t>
            </a:r>
            <a:r>
              <a:rPr lang="en-US" dirty="0" smtClean="0"/>
              <a:t> PRIMARY KEY </a:t>
            </a:r>
            <a:r>
              <a:rPr lang="en-US" b="1" dirty="0" smtClean="0">
                <a:solidFill>
                  <a:srgbClr val="FF0000"/>
                </a:solidFill>
              </a:rPr>
              <a:t>AUTO_INCREMENT</a:t>
            </a:r>
            <a:r>
              <a:rPr lang="en-US" dirty="0" smtClean="0"/>
              <a:t>,</a:t>
            </a:r>
          </a:p>
          <a:p>
            <a:pPr lvl="1">
              <a:buNone/>
            </a:pPr>
            <a:r>
              <a:rPr lang="en-US" dirty="0" smtClean="0"/>
              <a:t>      PRODUCT_NAME </a:t>
            </a:r>
            <a:r>
              <a:rPr lang="en-US" dirty="0" err="1" smtClean="0"/>
              <a:t>varchar</a:t>
            </a:r>
            <a:r>
              <a:rPr lang="en-US" dirty="0" smtClean="0"/>
              <a:t>(50) unique not null,</a:t>
            </a:r>
          </a:p>
          <a:p>
            <a:pPr lvl="1">
              <a:buNone/>
            </a:pPr>
            <a:r>
              <a:rPr lang="en-US" dirty="0" smtClean="0"/>
              <a:t>      PRODUCT_QTY </a:t>
            </a:r>
            <a:r>
              <a:rPr lang="en-US" dirty="0" err="1" smtClean="0"/>
              <a:t>int</a:t>
            </a:r>
            <a:r>
              <a:rPr lang="en-US" dirty="0" smtClean="0"/>
              <a:t>,</a:t>
            </a:r>
          </a:p>
          <a:p>
            <a:pPr lvl="1">
              <a:buNone/>
            </a:pPr>
            <a:r>
              <a:rPr lang="en-US" dirty="0" smtClean="0"/>
              <a:t>      PRODUCT_PRICE double );</a:t>
            </a:r>
          </a:p>
          <a:p>
            <a:pPr lvl="1">
              <a:buNone/>
            </a:pPr>
            <a:endParaRPr lang="en-US" dirty="0" smtClean="0"/>
          </a:p>
          <a:p>
            <a:r>
              <a:rPr lang="en-US" i="1" dirty="0" err="1" smtClean="0"/>
              <a:t>Statement.getGeneratedKeys</a:t>
            </a:r>
            <a:r>
              <a:rPr lang="en-US" i="1" dirty="0" smtClean="0"/>
              <a:t>( )</a:t>
            </a:r>
            <a:r>
              <a:rPr lang="en-US" dirty="0" smtClean="0"/>
              <a:t> can be called to retrieve the value of such a column.</a:t>
            </a:r>
            <a:endParaRPr lang="en-US" dirty="0"/>
          </a:p>
        </p:txBody>
      </p:sp>
      <p:sp>
        <p:nvSpPr>
          <p:cNvPr id="3" name="Title 2"/>
          <p:cNvSpPr>
            <a:spLocks noGrp="1"/>
          </p:cNvSpPr>
          <p:nvPr>
            <p:ph type="title"/>
          </p:nvPr>
        </p:nvSpPr>
        <p:spPr/>
        <p:txBody>
          <a:bodyPr/>
          <a:lstStyle/>
          <a:p>
            <a:r>
              <a:rPr lang="en-US" b="1" dirty="0"/>
              <a:t>Retrieving Automatically Generated </a:t>
            </a:r>
            <a:r>
              <a:rPr lang="en-US" b="1" dirty="0" smtClean="0"/>
              <a:t>Keys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Auto generated keys.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0" y="1142984"/>
            <a:ext cx="8810625"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214422"/>
            <a:ext cx="8286808" cy="5072098"/>
          </a:xfrm>
        </p:spPr>
        <p:txBody>
          <a:bodyPr/>
          <a:lstStyle/>
          <a:p>
            <a:r>
              <a:rPr lang="en-US" sz="2400" dirty="0" smtClean="0"/>
              <a:t>A transaction is a set of one or more statements that is executed as a unit, so either all of the statements are executed, or none of the statements is executed.</a:t>
            </a:r>
          </a:p>
          <a:p>
            <a:endParaRPr lang="en-US" sz="2400" dirty="0" smtClean="0"/>
          </a:p>
          <a:p>
            <a:r>
              <a:rPr lang="en-US" sz="2400" dirty="0" smtClean="0"/>
              <a:t>Example: Assume you need to transfer funds between two accounts 230 and 500, it involve two updates</a:t>
            </a:r>
          </a:p>
          <a:p>
            <a:pPr lvl="1"/>
            <a:r>
              <a:rPr lang="en-US" sz="2200" dirty="0" smtClean="0"/>
              <a:t>Withdraw</a:t>
            </a:r>
          </a:p>
          <a:p>
            <a:pPr lvl="2"/>
            <a:r>
              <a:rPr lang="en-US" sz="2000" dirty="0" smtClean="0"/>
              <a:t>Update Account set balance = balance – amount where </a:t>
            </a:r>
            <a:r>
              <a:rPr lang="en-US" sz="2000" dirty="0" err="1" smtClean="0"/>
              <a:t>acc_no</a:t>
            </a:r>
            <a:r>
              <a:rPr lang="en-US" sz="2000" dirty="0" smtClean="0"/>
              <a:t> = 230.</a:t>
            </a:r>
          </a:p>
          <a:p>
            <a:pPr lvl="1"/>
            <a:r>
              <a:rPr lang="en-US" sz="2200" dirty="0" smtClean="0"/>
              <a:t>Deposit</a:t>
            </a:r>
          </a:p>
          <a:p>
            <a:pPr lvl="2"/>
            <a:r>
              <a:rPr lang="en-US" sz="2000" dirty="0" smtClean="0"/>
              <a:t>Update Account set balance = balance + amount where </a:t>
            </a:r>
            <a:r>
              <a:rPr lang="en-US" sz="2000" dirty="0" err="1" smtClean="0"/>
              <a:t>acc_no</a:t>
            </a:r>
            <a:r>
              <a:rPr lang="en-US" sz="2000" dirty="0" smtClean="0"/>
              <a:t> = 500.</a:t>
            </a:r>
          </a:p>
          <a:p>
            <a:pPr lvl="1"/>
            <a:r>
              <a:rPr lang="en-US" sz="2200" dirty="0" smtClean="0"/>
              <a:t>Both these statements has to execute or none.</a:t>
            </a:r>
            <a:endParaRPr lang="en-US" sz="2200" dirty="0"/>
          </a:p>
        </p:txBody>
      </p:sp>
      <p:sp>
        <p:nvSpPr>
          <p:cNvPr id="3" name="Title 2"/>
          <p:cNvSpPr>
            <a:spLocks noGrp="1"/>
          </p:cNvSpPr>
          <p:nvPr>
            <p:ph type="title"/>
          </p:nvPr>
        </p:nvSpPr>
        <p:spPr/>
        <p:txBody>
          <a:bodyPr/>
          <a:lstStyle/>
          <a:p>
            <a:r>
              <a:rPr lang="en-US" dirty="0" smtClean="0"/>
              <a:t>Transaction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500174"/>
            <a:ext cx="8143900" cy="4724400"/>
          </a:xfrm>
        </p:spPr>
        <p:txBody>
          <a:bodyPr/>
          <a:lstStyle/>
          <a:p>
            <a:r>
              <a:rPr lang="en-US" dirty="0" smtClean="0"/>
              <a:t>Disable Auto-Commit mode.</a:t>
            </a:r>
          </a:p>
          <a:p>
            <a:pPr lvl="1"/>
            <a:r>
              <a:rPr lang="en-US" dirty="0" smtClean="0"/>
              <a:t>con.setAutoCommit(false);</a:t>
            </a:r>
          </a:p>
          <a:p>
            <a:pPr lvl="1"/>
            <a:endParaRPr lang="en-US" dirty="0" smtClean="0"/>
          </a:p>
          <a:p>
            <a:r>
              <a:rPr lang="en-US" dirty="0" smtClean="0"/>
              <a:t>Commit transaction.</a:t>
            </a:r>
          </a:p>
          <a:p>
            <a:pPr lvl="1"/>
            <a:r>
              <a:rPr lang="en-US" dirty="0" smtClean="0"/>
              <a:t>After the auto-commit mode is disabled, no SQL statements are committed until you call the method commit() explicitly.</a:t>
            </a:r>
          </a:p>
          <a:p>
            <a:pPr lvl="1"/>
            <a:endParaRPr lang="en-US" dirty="0" smtClean="0"/>
          </a:p>
          <a:p>
            <a:r>
              <a:rPr lang="en-US" dirty="0" smtClean="0"/>
              <a:t>Rollback transaction.</a:t>
            </a:r>
          </a:p>
          <a:p>
            <a:pPr lvl="1"/>
            <a:r>
              <a:rPr lang="en-US" dirty="0" smtClean="0"/>
              <a:t>calling the method rollback() terminates a transaction and returns any values that were modified to their previous values. </a:t>
            </a:r>
            <a:endParaRPr lang="en-US" dirty="0"/>
          </a:p>
        </p:txBody>
      </p:sp>
      <p:sp>
        <p:nvSpPr>
          <p:cNvPr id="3" name="Title 2"/>
          <p:cNvSpPr>
            <a:spLocks noGrp="1"/>
          </p:cNvSpPr>
          <p:nvPr>
            <p:ph type="title"/>
          </p:nvPr>
        </p:nvSpPr>
        <p:spPr/>
        <p:txBody>
          <a:bodyPr/>
          <a:lstStyle/>
          <a:p>
            <a:r>
              <a:rPr lang="en-US" dirty="0" smtClean="0"/>
              <a:t>JDBC Transaction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Snippet: JDBC transaction</a:t>
            </a:r>
            <a:endParaRPr lang="en-US" dirty="0"/>
          </a:p>
        </p:txBody>
      </p:sp>
      <p:pic>
        <p:nvPicPr>
          <p:cNvPr id="4" name="Picture 2"/>
          <p:cNvPicPr>
            <a:picLocks noGrp="1" noChangeAspect="1" noChangeArrowheads="1"/>
          </p:cNvPicPr>
          <p:nvPr>
            <p:ph idx="4294967295"/>
          </p:nvPr>
        </p:nvPicPr>
        <p:blipFill>
          <a:blip r:embed="rId3" cstate="print"/>
          <a:srcRect/>
          <a:stretch>
            <a:fillRect/>
          </a:stretch>
        </p:blipFill>
        <p:spPr bwMode="auto">
          <a:xfrm>
            <a:off x="0" y="1236663"/>
            <a:ext cx="9144000" cy="469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857232"/>
            <a:ext cx="8143932" cy="5786478"/>
          </a:xfrm>
        </p:spPr>
        <p:txBody>
          <a:bodyPr/>
          <a:lstStyle/>
          <a:p>
            <a:r>
              <a:rPr lang="en-US" dirty="0" smtClean="0"/>
              <a:t>Code Example: </a:t>
            </a:r>
            <a:r>
              <a:rPr lang="en-US" dirty="0" smtClean="0">
                <a:hlinkClick r:id="rId2" action="ppaction://hlinkfile"/>
              </a:rPr>
              <a:t>ShoppingExample.zip </a:t>
            </a:r>
            <a:endParaRPr lang="en-US" dirty="0" smtClean="0"/>
          </a:p>
          <a:p>
            <a:pPr lvl="1"/>
            <a:r>
              <a:rPr lang="en-US" dirty="0" smtClean="0"/>
              <a:t>Code contains complete java project</a:t>
            </a:r>
          </a:p>
          <a:p>
            <a:pPr lvl="1"/>
            <a:r>
              <a:rPr lang="en-US" dirty="0" smtClean="0"/>
              <a:t>Illustrates database application using DAO pattern.</a:t>
            </a:r>
          </a:p>
          <a:p>
            <a:pPr lvl="1"/>
            <a:r>
              <a:rPr lang="en-US" dirty="0" smtClean="0"/>
              <a:t>Steps </a:t>
            </a:r>
          </a:p>
          <a:p>
            <a:pPr lvl="2"/>
            <a:r>
              <a:rPr lang="en-US" dirty="0" smtClean="0"/>
              <a:t>Create database</a:t>
            </a:r>
          </a:p>
          <a:p>
            <a:pPr lvl="2"/>
            <a:r>
              <a:rPr lang="en-US" dirty="0" smtClean="0"/>
              <a:t>Run sql’s provided in shopDB.sql</a:t>
            </a:r>
          </a:p>
          <a:p>
            <a:pPr lvl="2"/>
            <a:r>
              <a:rPr lang="en-US" dirty="0" smtClean="0"/>
              <a:t>Modify “database.properties” as applicable</a:t>
            </a:r>
          </a:p>
          <a:p>
            <a:pPr lvl="2"/>
            <a:r>
              <a:rPr lang="en-US" dirty="0" smtClean="0"/>
              <a:t>Execute Client.java</a:t>
            </a:r>
          </a:p>
          <a:p>
            <a:pPr lvl="1"/>
            <a:r>
              <a:rPr lang="en-US" dirty="0" smtClean="0"/>
              <a:t>Things to observe</a:t>
            </a:r>
          </a:p>
          <a:p>
            <a:pPr lvl="2"/>
            <a:r>
              <a:rPr lang="en-US" dirty="0" smtClean="0"/>
              <a:t>Modularity</a:t>
            </a:r>
          </a:p>
          <a:p>
            <a:pPr lvl="2"/>
            <a:r>
              <a:rPr lang="en-US" dirty="0" smtClean="0"/>
              <a:t>Exception funneling</a:t>
            </a:r>
          </a:p>
          <a:p>
            <a:pPr lvl="2"/>
            <a:r>
              <a:rPr lang="en-US" dirty="0" smtClean="0"/>
              <a:t>Program to interface</a:t>
            </a:r>
          </a:p>
          <a:p>
            <a:pPr lvl="2"/>
            <a:r>
              <a:rPr lang="en-US" dirty="0" smtClean="0"/>
              <a:t>Association between entity classes</a:t>
            </a:r>
          </a:p>
          <a:p>
            <a:pPr lvl="2"/>
            <a:r>
              <a:rPr lang="en-US" dirty="0" smtClean="0"/>
              <a:t>Transaction</a:t>
            </a:r>
          </a:p>
          <a:p>
            <a:pPr lvl="3"/>
            <a:r>
              <a:rPr lang="en-US" dirty="0" smtClean="0"/>
              <a:t>Inserting Order and all line items should be a single transaction</a:t>
            </a:r>
          </a:p>
          <a:p>
            <a:pPr lvl="2"/>
            <a:r>
              <a:rPr lang="en-US" dirty="0" smtClean="0"/>
              <a:t>Using java.sql.Date</a:t>
            </a:r>
          </a:p>
          <a:p>
            <a:pPr lvl="1"/>
            <a:r>
              <a:rPr lang="en-US" dirty="0" smtClean="0"/>
              <a:t>Add reporting functionality to this application</a:t>
            </a:r>
          </a:p>
          <a:p>
            <a:pPr lvl="2"/>
            <a:r>
              <a:rPr lang="en-US" dirty="0" smtClean="0"/>
              <a:t>List Orders placed between two dates.</a:t>
            </a:r>
          </a:p>
          <a:p>
            <a:pPr lvl="3"/>
            <a:r>
              <a:rPr lang="en-US" dirty="0" smtClean="0"/>
              <a:t>It should also display  item details</a:t>
            </a:r>
          </a:p>
          <a:p>
            <a:pPr lvl="3"/>
            <a:endParaRPr lang="en-US" dirty="0"/>
          </a:p>
        </p:txBody>
      </p:sp>
      <p:sp>
        <p:nvSpPr>
          <p:cNvPr id="3" name="Title 2"/>
          <p:cNvSpPr>
            <a:spLocks noGrp="1"/>
          </p:cNvSpPr>
          <p:nvPr>
            <p:ph type="title"/>
          </p:nvPr>
        </p:nvSpPr>
        <p:spPr/>
        <p:txBody>
          <a:bodyPr/>
          <a:lstStyle/>
          <a:p>
            <a:r>
              <a:rPr lang="en-US" dirty="0" smtClean="0"/>
              <a:t>Example :Complete DAO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28736"/>
            <a:ext cx="8229600" cy="4724400"/>
          </a:xfrm>
        </p:spPr>
        <p:txBody>
          <a:bodyPr/>
          <a:lstStyle/>
          <a:p>
            <a:r>
              <a:rPr lang="en-US" dirty="0" smtClean="0"/>
              <a:t>Always close Statements, ResultSet, and Connection: </a:t>
            </a:r>
          </a:p>
          <a:p>
            <a:pPr lvl="1"/>
            <a:r>
              <a:rPr lang="en-US" dirty="0" smtClean="0"/>
              <a:t>This practice involves always closing JDBC objects in a </a:t>
            </a:r>
            <a:r>
              <a:rPr lang="en-US" b="1" dirty="0" smtClean="0"/>
              <a:t>finally</a:t>
            </a:r>
            <a:r>
              <a:rPr lang="en-US" dirty="0" smtClean="0"/>
              <a:t> block to avoid resource limitations found in many databases.</a:t>
            </a:r>
          </a:p>
          <a:p>
            <a:r>
              <a:rPr lang="en-US" dirty="0" smtClean="0"/>
              <a:t>Consolidate formation of SQL statement strings: </a:t>
            </a:r>
          </a:p>
          <a:p>
            <a:pPr lvl="1"/>
            <a:r>
              <a:rPr lang="en-US" dirty="0" smtClean="0"/>
              <a:t>This practice involves placing the SQL statement text in a field that is declared static final to reduce string processing as well as make SQL statements easy to identify and read.</a:t>
            </a:r>
          </a:p>
          <a:p>
            <a:r>
              <a:rPr lang="en-US" dirty="0" smtClean="0"/>
              <a:t>Use Date, Time, and Timestamp objects for temporal fields (avoid using strings): </a:t>
            </a:r>
          </a:p>
          <a:p>
            <a:pPr lvl="1"/>
            <a:r>
              <a:rPr lang="en-US" dirty="0" smtClean="0"/>
              <a:t>This practice eliminates conversion overhead in the database and often the application.</a:t>
            </a:r>
          </a:p>
          <a:p>
            <a:r>
              <a:rPr lang="en-US" dirty="0" smtClean="0"/>
              <a:t>Always specify a column list with a select statement (avoid  "select *") and with an insert statement: </a:t>
            </a:r>
          </a:p>
          <a:p>
            <a:pPr lvl="1"/>
            <a:r>
              <a:rPr lang="en-US" dirty="0" smtClean="0"/>
              <a:t>This practice insulates your code against tuning activities of database administrators.</a:t>
            </a:r>
            <a:endParaRPr lang="en-US" dirty="0"/>
          </a:p>
        </p:txBody>
      </p:sp>
      <p:sp>
        <p:nvSpPr>
          <p:cNvPr id="3" name="Title 2"/>
          <p:cNvSpPr>
            <a:spLocks noGrp="1"/>
          </p:cNvSpPr>
          <p:nvPr>
            <p:ph type="title"/>
          </p:nvPr>
        </p:nvSpPr>
        <p:spPr/>
        <p:txBody>
          <a:bodyPr/>
          <a:lstStyle/>
          <a:p>
            <a:r>
              <a:rPr lang="en-US" dirty="0" smtClean="0"/>
              <a:t>Core JDBC Best Practices.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071546"/>
            <a:ext cx="8429684" cy="5572164"/>
          </a:xfrm>
        </p:spPr>
        <p:txBody>
          <a:bodyPr/>
          <a:lstStyle/>
          <a:p>
            <a:r>
              <a:rPr lang="en-US" b="1" i="1" dirty="0" smtClean="0"/>
              <a:t>Query Fetch Size for Large Result Sets</a:t>
            </a:r>
          </a:p>
          <a:p>
            <a:pPr lvl="1"/>
            <a:r>
              <a:rPr lang="en-US" dirty="0" smtClean="0"/>
              <a:t>The fetch size is the number of rows physically retrieved from the database at one time by the JDBC driver as you scroll through a query ResultSet with next(). </a:t>
            </a:r>
          </a:p>
          <a:p>
            <a:pPr lvl="1"/>
            <a:endParaRPr lang="en-US" dirty="0" smtClean="0"/>
          </a:p>
          <a:p>
            <a:pPr lvl="1"/>
            <a:r>
              <a:rPr lang="en-US" dirty="0" smtClean="0"/>
              <a:t>For example, you set the query fetch size to 100. When you retrieve the first row, the JDBC driver retrieves the first 100 rows (or all of them if fewer than 100 rows satisfy the query). </a:t>
            </a:r>
          </a:p>
          <a:p>
            <a:pPr lvl="1">
              <a:buNone/>
            </a:pPr>
            <a:r>
              <a:rPr lang="en-US" dirty="0" smtClean="0"/>
              <a:t>	When you retrieve the second row, the JDBC driver merely returns the row from local memory - it doesn't have to retrieve that row from the database. </a:t>
            </a:r>
          </a:p>
          <a:p>
            <a:pPr lvl="1">
              <a:buNone/>
            </a:pPr>
            <a:r>
              <a:rPr lang="en-US" dirty="0" smtClean="0"/>
              <a:t>	This feature improves performance by reducing the number of calls to the database.</a:t>
            </a:r>
          </a:p>
          <a:p>
            <a:pPr lvl="1"/>
            <a:endParaRPr lang="en-US" dirty="0" smtClean="0"/>
          </a:p>
          <a:p>
            <a:pPr lvl="1"/>
            <a:r>
              <a:rPr lang="en-US" dirty="0" smtClean="0"/>
              <a:t>Performance increases vary depending upon the speed of the network and also the fetch size should be based on your JVM heap memory setting</a:t>
            </a:r>
          </a:p>
        </p:txBody>
      </p:sp>
      <p:sp>
        <p:nvSpPr>
          <p:cNvPr id="3" name="Title 2"/>
          <p:cNvSpPr>
            <a:spLocks noGrp="1"/>
          </p:cNvSpPr>
          <p:nvPr>
            <p:ph type="title"/>
          </p:nvPr>
        </p:nvSpPr>
        <p:spPr/>
        <p:txBody>
          <a:bodyPr/>
          <a:lstStyle/>
          <a:p>
            <a:r>
              <a:rPr lang="en-US" dirty="0" smtClean="0"/>
              <a:t>Other JDBC Best practices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142984"/>
            <a:ext cx="8572560" cy="5500726"/>
          </a:xfrm>
        </p:spPr>
        <p:txBody>
          <a:bodyPr/>
          <a:lstStyle/>
          <a:p>
            <a:r>
              <a:rPr lang="en-US" dirty="0" smtClean="0"/>
              <a:t>Connection Pooling</a:t>
            </a:r>
          </a:p>
          <a:p>
            <a:pPr lvl="1"/>
            <a:r>
              <a:rPr lang="en-US" dirty="0" smtClean="0"/>
              <a:t>Connection pooling provides a way for database connections to be established separately before your application needs them. They are used and reused throughout the lifetime of application.</a:t>
            </a:r>
          </a:p>
          <a:p>
            <a:pPr lvl="1"/>
            <a:r>
              <a:rPr lang="en-US" dirty="0" smtClean="0"/>
              <a:t>It eliminates the latency involved in creating a connection and closing those resources.</a:t>
            </a:r>
          </a:p>
          <a:p>
            <a:r>
              <a:rPr lang="en-US" dirty="0" smtClean="0"/>
              <a:t>Batch Updates</a:t>
            </a:r>
          </a:p>
          <a:p>
            <a:pPr lvl="1"/>
            <a:r>
              <a:rPr lang="en-US" dirty="0" smtClean="0"/>
              <a:t>Consider an baking application, if you are transferring funds between two accounts it involves. Two updates on accounts and one insert into transaction table. All these statements can be treated as a batch and submitted to database for processing as a batch. </a:t>
            </a:r>
          </a:p>
          <a:p>
            <a:pPr lvl="1"/>
            <a:r>
              <a:rPr lang="en-US" dirty="0" smtClean="0"/>
              <a:t>Refer : </a:t>
            </a:r>
            <a:r>
              <a:rPr lang="en-US" dirty="0" smtClean="0">
                <a:hlinkClick r:id="rId3"/>
              </a:rPr>
              <a:t>http://goo.gl/nCLsQ</a:t>
            </a:r>
            <a:endParaRPr lang="en-US" dirty="0" smtClean="0"/>
          </a:p>
          <a:p>
            <a:r>
              <a:rPr lang="en-US" dirty="0" smtClean="0"/>
              <a:t>Stored Procedures</a:t>
            </a:r>
          </a:p>
          <a:p>
            <a:pPr lvl="1"/>
            <a:r>
              <a:rPr lang="en-US" dirty="0" smtClean="0"/>
              <a:t>Check how many network transmissions will be saved by calling a stored procedure.</a:t>
            </a:r>
          </a:p>
          <a:p>
            <a:pPr lvl="1"/>
            <a:r>
              <a:rPr lang="en-US" dirty="0" smtClean="0"/>
              <a:t>Stored procedures are not portable. Also not all databases support stored procedures.</a:t>
            </a:r>
          </a:p>
          <a:p>
            <a:endParaRPr lang="en-US" dirty="0"/>
          </a:p>
        </p:txBody>
      </p:sp>
      <p:sp>
        <p:nvSpPr>
          <p:cNvPr id="3" name="Title 2"/>
          <p:cNvSpPr>
            <a:spLocks noGrp="1"/>
          </p:cNvSpPr>
          <p:nvPr>
            <p:ph type="title"/>
          </p:nvPr>
        </p:nvSpPr>
        <p:spPr/>
        <p:txBody>
          <a:bodyPr/>
          <a:lstStyle/>
          <a:p>
            <a:r>
              <a:rPr lang="en-US" dirty="0"/>
              <a:t>Other JDBC Best practices.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643050"/>
            <a:ext cx="8229600" cy="4724400"/>
          </a:xfrm>
        </p:spPr>
        <p:txBody>
          <a:bodyPr/>
          <a:lstStyle/>
          <a:p>
            <a:r>
              <a:rPr lang="en-US" dirty="0" smtClean="0"/>
              <a:t>A table is the structure inside your database that contains data, organized in columns and rows.</a:t>
            </a:r>
          </a:p>
          <a:p>
            <a:r>
              <a:rPr lang="en-US" dirty="0" smtClean="0"/>
              <a:t>Columns are like your instance variables, correspond to attributes of the class.</a:t>
            </a:r>
          </a:p>
          <a:p>
            <a:r>
              <a:rPr lang="en-US" dirty="0" smtClean="0"/>
              <a:t>Row contains all the information about one object in  your table.</a:t>
            </a:r>
            <a:endParaRPr lang="en-US" dirty="0"/>
          </a:p>
        </p:txBody>
      </p:sp>
      <p:sp>
        <p:nvSpPr>
          <p:cNvPr id="3" name="Title 2"/>
          <p:cNvSpPr>
            <a:spLocks noGrp="1"/>
          </p:cNvSpPr>
          <p:nvPr>
            <p:ph type="title"/>
          </p:nvPr>
        </p:nvSpPr>
        <p:spPr/>
        <p:txBody>
          <a:bodyPr/>
          <a:lstStyle/>
          <a:p>
            <a:r>
              <a:rPr lang="en-US" dirty="0" smtClean="0"/>
              <a:t>What is a table?</a:t>
            </a:r>
            <a:endParaRPr lang="en-US" dirty="0"/>
          </a:p>
        </p:txBody>
      </p:sp>
      <p:graphicFrame>
        <p:nvGraphicFramePr>
          <p:cNvPr id="4" name="Table 3"/>
          <p:cNvGraphicFramePr>
            <a:graphicFrameLocks noGrp="1"/>
          </p:cNvGraphicFramePr>
          <p:nvPr/>
        </p:nvGraphicFramePr>
        <p:xfrm>
          <a:off x="714348" y="4319606"/>
          <a:ext cx="6715173" cy="1681162"/>
        </p:xfrm>
        <a:graphic>
          <a:graphicData uri="http://schemas.openxmlformats.org/drawingml/2006/table">
            <a:tbl>
              <a:tblPr firstRow="1" bandRow="1">
                <a:tableStyleId>{2A488322-F2BA-4B5B-9748-0D474271808F}</a:tableStyleId>
              </a:tblPr>
              <a:tblGrid>
                <a:gridCol w="1294491"/>
                <a:gridCol w="2420285"/>
                <a:gridCol w="1500198"/>
                <a:gridCol w="1500199"/>
              </a:tblGrid>
              <a:tr h="568642">
                <a:tc>
                  <a:txBody>
                    <a:bodyPr/>
                    <a:lstStyle/>
                    <a:p>
                      <a:r>
                        <a:rPr lang="en-US" dirty="0" smtClean="0"/>
                        <a:t>PROD_ID</a:t>
                      </a:r>
                      <a:endParaRPr lang="en-US" dirty="0"/>
                    </a:p>
                  </a:txBody>
                  <a:tcPr/>
                </a:tc>
                <a:tc>
                  <a:txBody>
                    <a:bodyPr/>
                    <a:lstStyle/>
                    <a:p>
                      <a:r>
                        <a:rPr lang="en-US" dirty="0" smtClean="0"/>
                        <a:t>PROD_NAME</a:t>
                      </a:r>
                      <a:endParaRPr lang="en-US" dirty="0"/>
                    </a:p>
                  </a:txBody>
                  <a:tcPr/>
                </a:tc>
                <a:tc>
                  <a:txBody>
                    <a:bodyPr/>
                    <a:lstStyle/>
                    <a:p>
                      <a:r>
                        <a:rPr lang="en-US" dirty="0" smtClean="0"/>
                        <a:t>PROD_QTY</a:t>
                      </a:r>
                      <a:endParaRPr lang="en-US" dirty="0"/>
                    </a:p>
                  </a:txBody>
                  <a:tcPr/>
                </a:tc>
                <a:tc>
                  <a:txBody>
                    <a:bodyPr/>
                    <a:lstStyle/>
                    <a:p>
                      <a:r>
                        <a:rPr lang="en-US" dirty="0" smtClean="0"/>
                        <a:t>PROD_PRICE</a:t>
                      </a:r>
                      <a:endParaRPr lang="en-US" dirty="0"/>
                    </a:p>
                  </a:txBody>
                  <a:tcPr/>
                </a:tc>
              </a:tr>
              <a:tr h="370840">
                <a:tc>
                  <a:txBody>
                    <a:bodyPr/>
                    <a:lstStyle/>
                    <a:p>
                      <a:r>
                        <a:rPr lang="en-US" dirty="0" smtClean="0"/>
                        <a:t>100</a:t>
                      </a:r>
                      <a:endParaRPr lang="en-US" dirty="0"/>
                    </a:p>
                  </a:txBody>
                  <a:tcPr/>
                </a:tc>
                <a:tc>
                  <a:txBody>
                    <a:bodyPr/>
                    <a:lstStyle/>
                    <a:p>
                      <a:r>
                        <a:rPr lang="en-US" dirty="0" smtClean="0"/>
                        <a:t>Dell Laptop</a:t>
                      </a:r>
                      <a:endParaRPr lang="en-US" dirty="0"/>
                    </a:p>
                  </a:txBody>
                  <a:tcPr/>
                </a:tc>
                <a:tc>
                  <a:txBody>
                    <a:bodyPr/>
                    <a:lstStyle/>
                    <a:p>
                      <a:r>
                        <a:rPr lang="en-US" dirty="0" smtClean="0"/>
                        <a:t>100</a:t>
                      </a:r>
                      <a:endParaRPr lang="en-US" dirty="0"/>
                    </a:p>
                  </a:txBody>
                  <a:tcPr/>
                </a:tc>
                <a:tc>
                  <a:txBody>
                    <a:bodyPr/>
                    <a:lstStyle/>
                    <a:p>
                      <a:r>
                        <a:rPr lang="en-US" dirty="0" smtClean="0"/>
                        <a:t>45000.55</a:t>
                      </a:r>
                      <a:endParaRPr lang="en-US" dirty="0"/>
                    </a:p>
                  </a:txBody>
                  <a:tcPr/>
                </a:tc>
              </a:tr>
              <a:tr h="370840">
                <a:tc>
                  <a:txBody>
                    <a:bodyPr/>
                    <a:lstStyle/>
                    <a:p>
                      <a:r>
                        <a:rPr lang="en-US" dirty="0" smtClean="0"/>
                        <a:t>101</a:t>
                      </a:r>
                      <a:endParaRPr lang="en-US" dirty="0"/>
                    </a:p>
                  </a:txBody>
                  <a:tcPr/>
                </a:tc>
                <a:tc>
                  <a:txBody>
                    <a:bodyPr/>
                    <a:lstStyle/>
                    <a:p>
                      <a:r>
                        <a:rPr lang="en-US" dirty="0" smtClean="0"/>
                        <a:t>Logitech</a:t>
                      </a:r>
                      <a:r>
                        <a:rPr lang="en-US" baseline="0" dirty="0" smtClean="0"/>
                        <a:t> Mouse</a:t>
                      </a:r>
                      <a:endParaRPr lang="en-US" dirty="0"/>
                    </a:p>
                  </a:txBody>
                  <a:tcPr/>
                </a:tc>
                <a:tc>
                  <a:txBody>
                    <a:bodyPr/>
                    <a:lstStyle/>
                    <a:p>
                      <a:r>
                        <a:rPr lang="en-US" dirty="0" smtClean="0"/>
                        <a:t>500</a:t>
                      </a:r>
                      <a:endParaRPr lang="en-US" dirty="0"/>
                    </a:p>
                  </a:txBody>
                  <a:tcPr/>
                </a:tc>
                <a:tc>
                  <a:txBody>
                    <a:bodyPr/>
                    <a:lstStyle/>
                    <a:p>
                      <a:r>
                        <a:rPr lang="en-US" dirty="0" smtClean="0"/>
                        <a:t>250.33</a:t>
                      </a:r>
                      <a:endParaRPr lang="en-US" dirty="0"/>
                    </a:p>
                  </a:txBody>
                  <a:tcPr/>
                </a:tc>
              </a:tr>
              <a:tr h="370840">
                <a:tc>
                  <a:txBody>
                    <a:bodyPr/>
                    <a:lstStyle/>
                    <a:p>
                      <a:r>
                        <a:rPr lang="en-US" dirty="0" smtClean="0"/>
                        <a:t>102</a:t>
                      </a:r>
                      <a:endParaRPr lang="en-US" dirty="0"/>
                    </a:p>
                  </a:txBody>
                  <a:tcPr/>
                </a:tc>
                <a:tc>
                  <a:txBody>
                    <a:bodyPr/>
                    <a:lstStyle/>
                    <a:p>
                      <a:r>
                        <a:rPr lang="en-US" dirty="0" smtClean="0"/>
                        <a:t>Samsung</a:t>
                      </a:r>
                      <a:r>
                        <a:rPr lang="en-US" baseline="0" dirty="0" smtClean="0"/>
                        <a:t> LCD Monitor</a:t>
                      </a:r>
                      <a:endParaRPr lang="en-US" dirty="0"/>
                    </a:p>
                  </a:txBody>
                  <a:tcPr/>
                </a:tc>
                <a:tc>
                  <a:txBody>
                    <a:bodyPr/>
                    <a:lstStyle/>
                    <a:p>
                      <a:r>
                        <a:rPr lang="en-US" dirty="0" smtClean="0"/>
                        <a:t>333</a:t>
                      </a:r>
                      <a:endParaRPr lang="en-US" dirty="0"/>
                    </a:p>
                  </a:txBody>
                  <a:tcPr/>
                </a:tc>
                <a:tc>
                  <a:txBody>
                    <a:bodyPr/>
                    <a:lstStyle/>
                    <a:p>
                      <a:r>
                        <a:rPr lang="en-US" dirty="0" smtClean="0"/>
                        <a:t>7500.44</a:t>
                      </a:r>
                      <a:endParaRPr lang="en-US" dirty="0"/>
                    </a:p>
                  </a:txBody>
                  <a:tcPr/>
                </a:tc>
              </a:tr>
            </a:tbl>
          </a:graphicData>
        </a:graphic>
      </p:graphicFrame>
      <p:sp>
        <p:nvSpPr>
          <p:cNvPr id="5" name="TextBox 4"/>
          <p:cNvSpPr txBox="1"/>
          <p:nvPr/>
        </p:nvSpPr>
        <p:spPr>
          <a:xfrm>
            <a:off x="785786" y="3643314"/>
            <a:ext cx="2143140" cy="369332"/>
          </a:xfrm>
          <a:prstGeom prst="rect">
            <a:avLst/>
          </a:prstGeom>
          <a:noFill/>
        </p:spPr>
        <p:txBody>
          <a:bodyPr wrap="square" rtlCol="0">
            <a:spAutoFit/>
          </a:bodyPr>
          <a:lstStyle/>
          <a:p>
            <a:r>
              <a:rPr lang="en-US" dirty="0" smtClean="0"/>
              <a:t>PRODUCT TABLE</a:t>
            </a:r>
            <a:endParaRPr lang="en-US" dirty="0"/>
          </a:p>
        </p:txBody>
      </p:sp>
      <p:sp>
        <p:nvSpPr>
          <p:cNvPr id="6" name="TextBox 5"/>
          <p:cNvSpPr txBox="1"/>
          <p:nvPr/>
        </p:nvSpPr>
        <p:spPr>
          <a:xfrm>
            <a:off x="6715140" y="3429000"/>
            <a:ext cx="1143008" cy="369332"/>
          </a:xfrm>
          <a:prstGeom prst="rect">
            <a:avLst/>
          </a:prstGeom>
          <a:noFill/>
        </p:spPr>
        <p:txBody>
          <a:bodyPr wrap="square" rtlCol="0">
            <a:spAutoFit/>
          </a:bodyPr>
          <a:lstStyle/>
          <a:p>
            <a:r>
              <a:rPr lang="en-US" dirty="0" smtClean="0"/>
              <a:t>Columns</a:t>
            </a:r>
            <a:endParaRPr lang="en-US" dirty="0"/>
          </a:p>
        </p:txBody>
      </p:sp>
      <p:sp>
        <p:nvSpPr>
          <p:cNvPr id="7" name="TextBox 6"/>
          <p:cNvSpPr txBox="1"/>
          <p:nvPr/>
        </p:nvSpPr>
        <p:spPr>
          <a:xfrm>
            <a:off x="7786710" y="5214950"/>
            <a:ext cx="928694" cy="307777"/>
          </a:xfrm>
          <a:prstGeom prst="rect">
            <a:avLst/>
          </a:prstGeom>
          <a:noFill/>
        </p:spPr>
        <p:txBody>
          <a:bodyPr wrap="square" rtlCol="0">
            <a:spAutoFit/>
          </a:bodyPr>
          <a:lstStyle/>
          <a:p>
            <a:r>
              <a:rPr lang="en-US" sz="1400" dirty="0" smtClean="0"/>
              <a:t>ROWS</a:t>
            </a:r>
            <a:endParaRPr lang="en-US" sz="1400" dirty="0"/>
          </a:p>
        </p:txBody>
      </p:sp>
      <p:sp>
        <p:nvSpPr>
          <p:cNvPr id="8" name="Right Brace 7"/>
          <p:cNvSpPr/>
          <p:nvPr/>
        </p:nvSpPr>
        <p:spPr>
          <a:xfrm>
            <a:off x="7429520" y="4891110"/>
            <a:ext cx="214314" cy="107157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p:nvPr/>
        </p:nvCxnSpPr>
        <p:spPr>
          <a:xfrm rot="10800000" flipV="1">
            <a:off x="6215074" y="3857628"/>
            <a:ext cx="642942" cy="5000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5286380" y="3786190"/>
            <a:ext cx="1571636" cy="5715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3571868" y="3714752"/>
            <a:ext cx="3214710" cy="7143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1928794" y="3643314"/>
            <a:ext cx="4786346" cy="71438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a:t>
            </a:r>
            <a:endParaRPr lang="en-US" dirty="0"/>
          </a:p>
        </p:txBody>
      </p:sp>
      <p:sp>
        <p:nvSpPr>
          <p:cNvPr id="3" name="Subtitle 2"/>
          <p:cNvSpPr>
            <a:spLocks noGrp="1"/>
          </p:cNvSpPr>
          <p:nvPr>
            <p:ph type="subTitle" idx="1"/>
          </p:nvPr>
        </p:nvSpPr>
        <p:spPr/>
        <p:txBody>
          <a:bodyPr/>
          <a:lstStyle/>
          <a:p>
            <a:r>
              <a:rPr lang="en-US" dirty="0" smtClean="0"/>
              <a:t>Some quiz questions to reinforce the classroom learning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do you load database  drivers?</a:t>
            </a:r>
          </a:p>
          <a:p>
            <a:endParaRPr lang="en-US" dirty="0" smtClean="0"/>
          </a:p>
          <a:p>
            <a:r>
              <a:rPr lang="en-US" dirty="0" smtClean="0"/>
              <a:t>Which of the following supports IN parameters?</a:t>
            </a:r>
          </a:p>
          <a:p>
            <a:pPr lvl="1"/>
            <a:r>
              <a:rPr lang="en-US" dirty="0" smtClean="0"/>
              <a:t>Connection</a:t>
            </a:r>
          </a:p>
          <a:p>
            <a:pPr lvl="1"/>
            <a:r>
              <a:rPr lang="en-US" dirty="0" smtClean="0"/>
              <a:t>Statement</a:t>
            </a:r>
          </a:p>
          <a:p>
            <a:pPr lvl="1"/>
            <a:r>
              <a:rPr lang="en-US" dirty="0" smtClean="0"/>
              <a:t>PreparedStatement</a:t>
            </a:r>
          </a:p>
          <a:p>
            <a:pPr lvl="1"/>
            <a:r>
              <a:rPr lang="en-US" dirty="0" smtClean="0"/>
              <a:t>CallableStatement.</a:t>
            </a:r>
          </a:p>
          <a:p>
            <a:pPr lvl="1"/>
            <a:endParaRPr lang="en-US" dirty="0" smtClean="0"/>
          </a:p>
          <a:p>
            <a:r>
              <a:rPr lang="en-US" dirty="0" smtClean="0"/>
              <a:t>What is the return type of executeUpdate( ) and what does it represent?</a:t>
            </a:r>
          </a:p>
          <a:p>
            <a:endParaRPr lang="en-US" dirty="0" smtClean="0"/>
          </a:p>
          <a:p>
            <a:r>
              <a:rPr lang="en-US" dirty="0" smtClean="0"/>
              <a:t>Which method of Statement should be used to invoke “SELECT” SQL statements?</a:t>
            </a:r>
            <a:endParaRPr lang="en-US" dirty="0"/>
          </a:p>
        </p:txBody>
      </p:sp>
      <p:sp>
        <p:nvSpPr>
          <p:cNvPr id="3" name="Title 2"/>
          <p:cNvSpPr>
            <a:spLocks noGrp="1"/>
          </p:cNvSpPr>
          <p:nvPr>
            <p:ph type="title"/>
          </p:nvPr>
        </p:nvSpPr>
        <p:spPr/>
        <p:txBody>
          <a:bodyPr/>
          <a:lstStyle/>
          <a:p>
            <a:r>
              <a:rPr lang="en-US" dirty="0" smtClean="0"/>
              <a:t>Quiz questions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do you use CallableStatement?</a:t>
            </a:r>
          </a:p>
          <a:p>
            <a:endParaRPr lang="en-US" dirty="0" smtClean="0"/>
          </a:p>
          <a:p>
            <a:r>
              <a:rPr lang="en-US" dirty="0" smtClean="0"/>
              <a:t>Do we need to call commit after executing “INSERT”, “DELETE” or “UPDATE” sql statements from java.</a:t>
            </a:r>
          </a:p>
          <a:p>
            <a:endParaRPr lang="en-US" dirty="0" smtClean="0"/>
          </a:p>
          <a:p>
            <a:r>
              <a:rPr lang="en-US" dirty="0" smtClean="0"/>
              <a:t>State True or False:</a:t>
            </a:r>
          </a:p>
          <a:p>
            <a:pPr lvl="1"/>
            <a:r>
              <a:rPr lang="en-US" dirty="0" smtClean="0"/>
              <a:t>ResultSet can be used to read information from a single table only.</a:t>
            </a:r>
            <a:endParaRPr lang="en-US" dirty="0"/>
          </a:p>
        </p:txBody>
      </p:sp>
      <p:sp>
        <p:nvSpPr>
          <p:cNvPr id="3" name="Title 2"/>
          <p:cNvSpPr>
            <a:spLocks noGrp="1"/>
          </p:cNvSpPr>
          <p:nvPr>
            <p:ph type="title"/>
          </p:nvPr>
        </p:nvSpPr>
        <p:spPr/>
        <p:txBody>
          <a:bodyPr/>
          <a:lstStyle/>
          <a:p>
            <a:r>
              <a:rPr lang="en-US" dirty="0" smtClean="0"/>
              <a:t>Quiz questions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DatabaseMetaData can be</a:t>
            </a:r>
          </a:p>
          <a:p>
            <a:pPr lvl="1"/>
            <a:r>
              <a:rPr lang="en-US" dirty="0" smtClean="0"/>
              <a:t>Used to Discover database schema and catalog information.</a:t>
            </a:r>
          </a:p>
          <a:p>
            <a:pPr lvl="1"/>
            <a:r>
              <a:rPr lang="en-US" dirty="0" smtClean="0"/>
              <a:t>Discover database users, tables, views, and stored procedures.	</a:t>
            </a:r>
          </a:p>
          <a:p>
            <a:pPr lvl="1"/>
            <a:r>
              <a:rPr lang="en-US" dirty="0" smtClean="0"/>
              <a:t>Understand and analyze the result sets returned by SQL queries.</a:t>
            </a:r>
          </a:p>
          <a:p>
            <a:pPr lvl="1"/>
            <a:r>
              <a:rPr lang="en-US" dirty="0" smtClean="0"/>
              <a:t>Find out the table, view, or column privileges.</a:t>
            </a:r>
          </a:p>
          <a:p>
            <a:pPr lvl="1"/>
            <a:r>
              <a:rPr lang="en-US" dirty="0" smtClean="0"/>
              <a:t>Determine the signature of a specific stored procedure in the database.</a:t>
            </a:r>
          </a:p>
          <a:p>
            <a:pPr lvl="1"/>
            <a:r>
              <a:rPr lang="en-US" dirty="0" smtClean="0"/>
              <a:t>Identify the primary/foreign keys for a given table.</a:t>
            </a:r>
          </a:p>
          <a:p>
            <a:pPr>
              <a:buNone/>
            </a:pPr>
            <a:endParaRPr lang="en-US" dirty="0" smtClean="0"/>
          </a:p>
          <a:p>
            <a:pPr>
              <a:buNone/>
            </a:pPr>
            <a:r>
              <a:rPr lang="en-US" dirty="0" smtClean="0"/>
              <a:t>ResultSetMetadata can be used to</a:t>
            </a:r>
          </a:p>
          <a:p>
            <a:pPr lvl="1"/>
            <a:r>
              <a:rPr lang="en-US" dirty="0" smtClean="0"/>
              <a:t>Get information about types and properties of columns in a ResultSet object.</a:t>
            </a:r>
          </a:p>
          <a:p>
            <a:pPr lvl="1"/>
            <a:endParaRPr lang="en-US" dirty="0"/>
          </a:p>
        </p:txBody>
      </p:sp>
      <p:sp>
        <p:nvSpPr>
          <p:cNvPr id="3" name="Title 2"/>
          <p:cNvSpPr>
            <a:spLocks noGrp="1"/>
          </p:cNvSpPr>
          <p:nvPr>
            <p:ph type="title"/>
          </p:nvPr>
        </p:nvSpPr>
        <p:spPr/>
        <p:txBody>
          <a:bodyPr/>
          <a:lstStyle/>
          <a:p>
            <a:r>
              <a:rPr lang="en-US" b="1" dirty="0" smtClean="0"/>
              <a:t>JDBC Metadata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785794"/>
          <a:ext cx="8429684" cy="5180662"/>
        </p:xfrm>
        <a:graphic>
          <a:graphicData uri="http://schemas.openxmlformats.org/drawingml/2006/table">
            <a:tbl>
              <a:tblPr firstRow="1" bandRow="1">
                <a:tableStyleId>{5C22544A-7EE6-4342-B048-85BDC9FD1C3A}</a:tableStyleId>
              </a:tblPr>
              <a:tblGrid>
                <a:gridCol w="4214842"/>
                <a:gridCol w="4214842"/>
              </a:tblGrid>
              <a:tr h="603254">
                <a:tc>
                  <a:txBody>
                    <a:bodyPr/>
                    <a:lstStyle/>
                    <a:p>
                      <a:r>
                        <a:rPr lang="en-US" sz="1800" b="1" i="1" kern="1200" dirty="0" smtClean="0">
                          <a:solidFill>
                            <a:schemeClr val="lt1"/>
                          </a:solidFill>
                          <a:latin typeface="+mn-lt"/>
                          <a:ea typeface="+mn-ea"/>
                          <a:cs typeface="+mn-cs"/>
                        </a:rPr>
                        <a:t>Method</a:t>
                      </a:r>
                      <a:br>
                        <a:rPr lang="en-US" sz="1800" b="1" i="1" kern="1200" dirty="0" smtClean="0">
                          <a:solidFill>
                            <a:schemeClr val="lt1"/>
                          </a:solidFill>
                          <a:latin typeface="+mn-lt"/>
                          <a:ea typeface="+mn-ea"/>
                          <a:cs typeface="+mn-cs"/>
                        </a:rPr>
                      </a:br>
                      <a:r>
                        <a:rPr lang="en-US" sz="1800" b="1" i="1" kern="1200" dirty="0" smtClean="0">
                          <a:solidFill>
                            <a:schemeClr val="lt1"/>
                          </a:solidFill>
                          <a:latin typeface="+mn-lt"/>
                          <a:ea typeface="+mn-ea"/>
                          <a:cs typeface="+mn-cs"/>
                        </a:rPr>
                        <a:t>Name</a:t>
                      </a:r>
                      <a:endParaRPr lang="en-US" dirty="0"/>
                    </a:p>
                  </a:txBody>
                  <a:tcPr/>
                </a:tc>
                <a:tc>
                  <a:txBody>
                    <a:bodyPr/>
                    <a:lstStyle/>
                    <a:p>
                      <a:r>
                        <a:rPr lang="en-US" sz="1800" b="1" i="1" kern="1200" dirty="0" smtClean="0">
                          <a:solidFill>
                            <a:schemeClr val="lt1"/>
                          </a:solidFill>
                          <a:latin typeface="+mn-lt"/>
                          <a:ea typeface="+mn-ea"/>
                          <a:cs typeface="+mn-cs"/>
                        </a:rPr>
                        <a:t>Description</a:t>
                      </a:r>
                      <a:endParaRPr lang="en-US" dirty="0"/>
                    </a:p>
                  </a:txBody>
                  <a:tcPr/>
                </a:tc>
              </a:tr>
              <a:tr h="1431622">
                <a:tc>
                  <a:txBody>
                    <a:bodyPr/>
                    <a:lstStyle/>
                    <a:p>
                      <a:r>
                        <a:rPr lang="en-US" sz="1800" b="0" i="1" kern="1200" dirty="0" err="1" smtClean="0">
                          <a:solidFill>
                            <a:schemeClr val="dk1"/>
                          </a:solidFill>
                          <a:latin typeface="+mn-lt"/>
                          <a:ea typeface="+mn-ea"/>
                          <a:cs typeface="+mn-cs"/>
                        </a:rPr>
                        <a:t>getSchemas</a:t>
                      </a:r>
                      <a:r>
                        <a:rPr lang="en-US" sz="1800" b="0" i="1" kern="1200" dirty="0" smtClean="0">
                          <a:solidFill>
                            <a:schemeClr val="dk1"/>
                          </a:solidFill>
                          <a:latin typeface="+mn-lt"/>
                          <a:ea typeface="+mn-ea"/>
                          <a:cs typeface="+mn-cs"/>
                        </a:rPr>
                        <a:t>()</a:t>
                      </a:r>
                      <a:endParaRPr lang="en-US" dirty="0"/>
                    </a:p>
                  </a:txBody>
                  <a:tcPr/>
                </a:tc>
                <a:tc>
                  <a:txBody>
                    <a:bodyPr/>
                    <a:lstStyle/>
                    <a:p>
                      <a:r>
                        <a:rPr lang="en-US" sz="1800" b="0" i="1" kern="1200" dirty="0" smtClean="0">
                          <a:solidFill>
                            <a:schemeClr val="dk1"/>
                          </a:solidFill>
                          <a:latin typeface="+mn-lt"/>
                          <a:ea typeface="+mn-ea"/>
                          <a:cs typeface="+mn-cs"/>
                        </a:rPr>
                        <a:t>Schemas provide a logical classification of database objects (tables, views, aliases, stored procedures, user-defined types, and triggers) in an RDBMS.</a:t>
                      </a:r>
                      <a:endParaRPr lang="en-US" dirty="0"/>
                    </a:p>
                  </a:txBody>
                  <a:tcPr/>
                </a:tc>
              </a:tr>
              <a:tr h="861792">
                <a:tc>
                  <a:txBody>
                    <a:bodyPr/>
                    <a:lstStyle/>
                    <a:p>
                      <a:r>
                        <a:rPr lang="en-US" sz="1800" b="0" i="1" kern="1200" dirty="0" err="1" smtClean="0">
                          <a:solidFill>
                            <a:schemeClr val="dk1"/>
                          </a:solidFill>
                          <a:latin typeface="+mn-lt"/>
                          <a:ea typeface="+mn-ea"/>
                          <a:cs typeface="+mn-cs"/>
                        </a:rPr>
                        <a:t>getTables</a:t>
                      </a:r>
                      <a:r>
                        <a:rPr lang="en-US" sz="1800" b="0" i="1" kern="1200" dirty="0" smtClean="0">
                          <a:solidFill>
                            <a:schemeClr val="dk1"/>
                          </a:solidFill>
                          <a:latin typeface="+mn-lt"/>
                          <a:ea typeface="+mn-ea"/>
                          <a:cs typeface="+mn-cs"/>
                        </a:rPr>
                        <a:t>(catalog, schema, </a:t>
                      </a:r>
                      <a:r>
                        <a:rPr lang="en-US" sz="1800" b="0" i="1" kern="1200" dirty="0" err="1" smtClean="0">
                          <a:solidFill>
                            <a:schemeClr val="dk1"/>
                          </a:solidFill>
                          <a:latin typeface="+mn-lt"/>
                          <a:ea typeface="+mn-ea"/>
                          <a:cs typeface="+mn-cs"/>
                        </a:rPr>
                        <a:t>tableNames</a:t>
                      </a:r>
                      <a:r>
                        <a:rPr lang="en-US" sz="1800" b="0" i="1" kern="1200" dirty="0" smtClean="0">
                          <a:solidFill>
                            <a:schemeClr val="dk1"/>
                          </a:solidFill>
                          <a:latin typeface="+mn-lt"/>
                          <a:ea typeface="+mn-ea"/>
                          <a:cs typeface="+mn-cs"/>
                        </a:rPr>
                        <a:t>,</a:t>
                      </a:r>
                      <a:br>
                        <a:rPr lang="en-US" sz="1800" b="0" i="1" kern="1200" dirty="0" smtClean="0">
                          <a:solidFill>
                            <a:schemeClr val="dk1"/>
                          </a:solidFill>
                          <a:latin typeface="+mn-lt"/>
                          <a:ea typeface="+mn-ea"/>
                          <a:cs typeface="+mn-cs"/>
                        </a:rPr>
                      </a:br>
                      <a:r>
                        <a:rPr lang="en-US" sz="1800" b="0" i="1" kern="1200" dirty="0" err="1" smtClean="0">
                          <a:solidFill>
                            <a:schemeClr val="dk1"/>
                          </a:solidFill>
                          <a:latin typeface="+mn-lt"/>
                          <a:ea typeface="+mn-ea"/>
                          <a:cs typeface="+mn-cs"/>
                        </a:rPr>
                        <a:t>columnNames</a:t>
                      </a:r>
                      <a:r>
                        <a:rPr lang="en-US" sz="1800" b="0" i="1" kern="1200" dirty="0" smtClean="0">
                          <a:solidFill>
                            <a:schemeClr val="dk1"/>
                          </a:solidFill>
                          <a:latin typeface="+mn-lt"/>
                          <a:ea typeface="+mn-ea"/>
                          <a:cs typeface="+mn-cs"/>
                        </a:rPr>
                        <a:t>)</a:t>
                      </a:r>
                      <a:endParaRPr lang="en-US" dirty="0"/>
                    </a:p>
                  </a:txBody>
                  <a:tcPr/>
                </a:tc>
                <a:tc>
                  <a:txBody>
                    <a:bodyPr/>
                    <a:lstStyle/>
                    <a:p>
                      <a:r>
                        <a:rPr lang="en-US" sz="1800" b="0" i="1" kern="1200" dirty="0" smtClean="0">
                          <a:solidFill>
                            <a:schemeClr val="dk1"/>
                          </a:solidFill>
                          <a:latin typeface="+mn-lt"/>
                          <a:ea typeface="+mn-ea"/>
                          <a:cs typeface="+mn-cs"/>
                        </a:rPr>
                        <a:t>Returns table names for all tables matching </a:t>
                      </a:r>
                      <a:r>
                        <a:rPr lang="en-US" sz="1800" b="0" i="1" kern="1200" dirty="0" err="1" smtClean="0">
                          <a:solidFill>
                            <a:schemeClr val="dk1"/>
                          </a:solidFill>
                          <a:latin typeface="+mn-lt"/>
                          <a:ea typeface="+mn-ea"/>
                          <a:cs typeface="+mn-cs"/>
                        </a:rPr>
                        <a:t>tableNames</a:t>
                      </a:r>
                      <a:r>
                        <a:rPr lang="en-US" sz="1800" b="0" i="1" kern="1200" dirty="0" smtClean="0">
                          <a:solidFill>
                            <a:schemeClr val="dk1"/>
                          </a:solidFill>
                          <a:latin typeface="+mn-lt"/>
                          <a:ea typeface="+mn-ea"/>
                          <a:cs typeface="+mn-cs"/>
                        </a:rPr>
                        <a:t> and all columns matching </a:t>
                      </a:r>
                      <a:r>
                        <a:rPr lang="en-US" sz="1800" b="0" i="1" kern="1200" dirty="0" err="1" smtClean="0">
                          <a:solidFill>
                            <a:schemeClr val="dk1"/>
                          </a:solidFill>
                          <a:latin typeface="+mn-lt"/>
                          <a:ea typeface="+mn-ea"/>
                          <a:cs typeface="+mn-cs"/>
                        </a:rPr>
                        <a:t>columnNames</a:t>
                      </a:r>
                      <a:r>
                        <a:rPr lang="en-US" sz="1800" b="0" i="1" kern="1200" dirty="0" smtClean="0">
                          <a:solidFill>
                            <a:schemeClr val="dk1"/>
                          </a:solidFill>
                          <a:latin typeface="+mn-lt"/>
                          <a:ea typeface="+mn-ea"/>
                          <a:cs typeface="+mn-cs"/>
                        </a:rPr>
                        <a:t>.</a:t>
                      </a:r>
                      <a:endParaRPr lang="en-US" dirty="0"/>
                    </a:p>
                  </a:txBody>
                  <a:tcPr/>
                </a:tc>
              </a:tr>
              <a:tr h="861792">
                <a:tc>
                  <a:txBody>
                    <a:bodyPr/>
                    <a:lstStyle/>
                    <a:p>
                      <a:r>
                        <a:rPr lang="en-US" sz="1800" b="0" i="1" kern="1200" dirty="0" err="1" smtClean="0">
                          <a:solidFill>
                            <a:schemeClr val="dk1"/>
                          </a:solidFill>
                          <a:latin typeface="+mn-lt"/>
                          <a:ea typeface="+mn-ea"/>
                          <a:cs typeface="+mn-cs"/>
                        </a:rPr>
                        <a:t>getColumns</a:t>
                      </a:r>
                      <a:r>
                        <a:rPr lang="en-US" sz="1800" b="0" i="1" kern="1200" dirty="0" smtClean="0">
                          <a:solidFill>
                            <a:schemeClr val="dk1"/>
                          </a:solidFill>
                          <a:latin typeface="+mn-lt"/>
                          <a:ea typeface="+mn-ea"/>
                          <a:cs typeface="+mn-cs"/>
                        </a:rPr>
                        <a:t>(catalog, schema, </a:t>
                      </a:r>
                      <a:r>
                        <a:rPr lang="en-US" sz="1800" b="0" i="1" kern="1200" dirty="0" err="1" smtClean="0">
                          <a:solidFill>
                            <a:schemeClr val="dk1"/>
                          </a:solidFill>
                          <a:latin typeface="+mn-lt"/>
                          <a:ea typeface="+mn-ea"/>
                          <a:cs typeface="+mn-cs"/>
                        </a:rPr>
                        <a:t>tableNames,columnNames</a:t>
                      </a:r>
                      <a:r>
                        <a:rPr lang="en-US" sz="1800" b="0" i="1" kern="1200" dirty="0" smtClean="0">
                          <a:solidFill>
                            <a:schemeClr val="dk1"/>
                          </a:solidFill>
                          <a:latin typeface="+mn-lt"/>
                          <a:ea typeface="+mn-ea"/>
                          <a:cs typeface="+mn-cs"/>
                        </a:rPr>
                        <a:t>)</a:t>
                      </a:r>
                      <a:endParaRPr lang="en-US" dirty="0"/>
                    </a:p>
                  </a:txBody>
                  <a:tcPr/>
                </a:tc>
                <a:tc>
                  <a:txBody>
                    <a:bodyPr/>
                    <a:lstStyle/>
                    <a:p>
                      <a:r>
                        <a:rPr lang="en-US" sz="1800" b="0" i="1" kern="1200" dirty="0" smtClean="0">
                          <a:solidFill>
                            <a:schemeClr val="dk1"/>
                          </a:solidFill>
                          <a:latin typeface="+mn-lt"/>
                          <a:ea typeface="+mn-ea"/>
                          <a:cs typeface="+mn-cs"/>
                        </a:rPr>
                        <a:t>Returns table column names for all tables matching </a:t>
                      </a:r>
                      <a:r>
                        <a:rPr lang="en-US" sz="1800" b="0" i="1" kern="1200" dirty="0" err="1" smtClean="0">
                          <a:solidFill>
                            <a:schemeClr val="dk1"/>
                          </a:solidFill>
                          <a:latin typeface="+mn-lt"/>
                          <a:ea typeface="+mn-ea"/>
                          <a:cs typeface="+mn-cs"/>
                        </a:rPr>
                        <a:t>tableNames</a:t>
                      </a:r>
                      <a:r>
                        <a:rPr lang="en-US" sz="1800" b="0" i="1" kern="1200" dirty="0" smtClean="0">
                          <a:solidFill>
                            <a:schemeClr val="dk1"/>
                          </a:solidFill>
                          <a:latin typeface="+mn-lt"/>
                          <a:ea typeface="+mn-ea"/>
                          <a:cs typeface="+mn-cs"/>
                        </a:rPr>
                        <a:t> and all columns matching </a:t>
                      </a:r>
                      <a:r>
                        <a:rPr lang="en-US" sz="1800" b="0" i="1" kern="1200" dirty="0" err="1" smtClean="0">
                          <a:solidFill>
                            <a:schemeClr val="dk1"/>
                          </a:solidFill>
                          <a:latin typeface="+mn-lt"/>
                          <a:ea typeface="+mn-ea"/>
                          <a:cs typeface="+mn-cs"/>
                        </a:rPr>
                        <a:t>columnNames</a:t>
                      </a:r>
                      <a:r>
                        <a:rPr lang="en-US" sz="1800" b="0" i="1" kern="1200" dirty="0" smtClean="0">
                          <a:solidFill>
                            <a:schemeClr val="dk1"/>
                          </a:solidFill>
                          <a:latin typeface="+mn-lt"/>
                          <a:ea typeface="+mn-ea"/>
                          <a:cs typeface="+mn-cs"/>
                        </a:rPr>
                        <a:t>.</a:t>
                      </a:r>
                      <a:endParaRPr lang="en-US" dirty="0"/>
                    </a:p>
                  </a:txBody>
                  <a:tcPr/>
                </a:tc>
              </a:tr>
              <a:tr h="603254">
                <a:tc>
                  <a:txBody>
                    <a:bodyPr/>
                    <a:lstStyle/>
                    <a:p>
                      <a:r>
                        <a:rPr lang="en-US" sz="1800" b="0" i="1" kern="1200" dirty="0" err="1" smtClean="0">
                          <a:solidFill>
                            <a:schemeClr val="dk1"/>
                          </a:solidFill>
                          <a:latin typeface="+mn-lt"/>
                          <a:ea typeface="+mn-ea"/>
                          <a:cs typeface="+mn-cs"/>
                        </a:rPr>
                        <a:t>getURL</a:t>
                      </a:r>
                      <a:r>
                        <a:rPr lang="en-US" sz="1800" b="0" i="1" kern="1200" dirty="0" smtClean="0">
                          <a:solidFill>
                            <a:schemeClr val="dk1"/>
                          </a:solidFill>
                          <a:latin typeface="+mn-lt"/>
                          <a:ea typeface="+mn-ea"/>
                          <a:cs typeface="+mn-cs"/>
                        </a:rPr>
                        <a:t>()</a:t>
                      </a:r>
                      <a:endParaRPr lang="en-US" dirty="0"/>
                    </a:p>
                  </a:txBody>
                  <a:tcPr/>
                </a:tc>
                <a:tc>
                  <a:txBody>
                    <a:bodyPr/>
                    <a:lstStyle/>
                    <a:p>
                      <a:r>
                        <a:rPr lang="en-US" sz="1800" b="0" i="1" kern="1200" dirty="0" smtClean="0">
                          <a:solidFill>
                            <a:schemeClr val="dk1"/>
                          </a:solidFill>
                          <a:latin typeface="+mn-lt"/>
                          <a:ea typeface="+mn-ea"/>
                          <a:cs typeface="+mn-cs"/>
                        </a:rPr>
                        <a:t>Gets the name of the URL you are connected to.</a:t>
                      </a:r>
                      <a:endParaRPr lang="en-US" dirty="0"/>
                    </a:p>
                  </a:txBody>
                  <a:tcPr/>
                </a:tc>
              </a:tr>
              <a:tr h="603254">
                <a:tc>
                  <a:txBody>
                    <a:bodyPr/>
                    <a:lstStyle/>
                    <a:p>
                      <a:r>
                        <a:rPr lang="en-US" sz="1800" b="0" i="1" kern="1200" dirty="0" err="1" smtClean="0">
                          <a:solidFill>
                            <a:schemeClr val="dk1"/>
                          </a:solidFill>
                          <a:latin typeface="+mn-lt"/>
                          <a:ea typeface="+mn-ea"/>
                          <a:cs typeface="+mn-cs"/>
                        </a:rPr>
                        <a:t>getDriverName</a:t>
                      </a:r>
                      <a:r>
                        <a:rPr lang="en-US" sz="1800" b="0" i="1" kern="1200" dirty="0" smtClean="0">
                          <a:solidFill>
                            <a:schemeClr val="dk1"/>
                          </a:solidFill>
                          <a:latin typeface="+mn-lt"/>
                          <a:ea typeface="+mn-ea"/>
                          <a:cs typeface="+mn-cs"/>
                        </a:rPr>
                        <a:t>()</a:t>
                      </a:r>
                      <a:endParaRPr lang="en-US" dirty="0"/>
                    </a:p>
                  </a:txBody>
                  <a:tcPr/>
                </a:tc>
                <a:tc>
                  <a:txBody>
                    <a:bodyPr/>
                    <a:lstStyle/>
                    <a:p>
                      <a:r>
                        <a:rPr lang="en-US" sz="1800" b="0" i="1" kern="1200" dirty="0" smtClean="0">
                          <a:solidFill>
                            <a:schemeClr val="dk1"/>
                          </a:solidFill>
                          <a:latin typeface="+mn-lt"/>
                          <a:ea typeface="+mn-ea"/>
                          <a:cs typeface="+mn-cs"/>
                        </a:rPr>
                        <a:t>Gets the name of the database driver you are connected to.</a:t>
                      </a:r>
                      <a:endParaRPr lang="en-US" dirty="0"/>
                    </a:p>
                  </a:txBody>
                  <a:tcPr/>
                </a:tc>
              </a:tr>
            </a:tbl>
          </a:graphicData>
        </a:graphic>
      </p:graphicFrame>
      <p:sp>
        <p:nvSpPr>
          <p:cNvPr id="3" name="Title 2"/>
          <p:cNvSpPr>
            <a:spLocks noGrp="1"/>
          </p:cNvSpPr>
          <p:nvPr>
            <p:ph type="title"/>
          </p:nvPr>
        </p:nvSpPr>
        <p:spPr/>
        <p:txBody>
          <a:bodyPr/>
          <a:lstStyle/>
          <a:p>
            <a:r>
              <a:rPr lang="en-US" dirty="0" smtClean="0"/>
              <a:t>Some methods of DatabaseMetaData.</a:t>
            </a:r>
            <a:endParaRPr lang="en-US" dirty="0"/>
          </a:p>
        </p:txBody>
      </p:sp>
      <p:sp>
        <p:nvSpPr>
          <p:cNvPr id="5" name="TextBox 4"/>
          <p:cNvSpPr txBox="1"/>
          <p:nvPr/>
        </p:nvSpPr>
        <p:spPr>
          <a:xfrm>
            <a:off x="357158" y="6072206"/>
            <a:ext cx="7572428" cy="369332"/>
          </a:xfrm>
          <a:prstGeom prst="rect">
            <a:avLst/>
          </a:prstGeom>
          <a:noFill/>
        </p:spPr>
        <p:txBody>
          <a:bodyPr wrap="square" rtlCol="0">
            <a:spAutoFit/>
          </a:bodyPr>
          <a:lstStyle/>
          <a:p>
            <a:r>
              <a:rPr lang="en-US" dirty="0" smtClean="0"/>
              <a:t>Refer : http://goo.gl/Cz5F9</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929330"/>
            <a:ext cx="8229600" cy="323832"/>
          </a:xfrm>
        </p:spPr>
        <p:txBody>
          <a:bodyPr/>
          <a:lstStyle/>
          <a:p>
            <a:pPr>
              <a:buNone/>
            </a:pPr>
            <a:r>
              <a:rPr lang="en-US" dirty="0" smtClean="0"/>
              <a:t>Refer: http://goo.gl/BbsN1</a:t>
            </a:r>
            <a:endParaRPr lang="en-US" dirty="0"/>
          </a:p>
        </p:txBody>
      </p:sp>
      <p:sp>
        <p:nvSpPr>
          <p:cNvPr id="3" name="Title 2"/>
          <p:cNvSpPr>
            <a:spLocks noGrp="1"/>
          </p:cNvSpPr>
          <p:nvPr>
            <p:ph type="title"/>
          </p:nvPr>
        </p:nvSpPr>
        <p:spPr/>
        <p:txBody>
          <a:bodyPr/>
          <a:lstStyle/>
          <a:p>
            <a:r>
              <a:rPr lang="en-US" dirty="0" smtClean="0"/>
              <a:t>Some important methods of ResultSetMetaData</a:t>
            </a:r>
            <a:endParaRPr lang="en-US" dirty="0"/>
          </a:p>
        </p:txBody>
      </p:sp>
      <p:graphicFrame>
        <p:nvGraphicFramePr>
          <p:cNvPr id="4" name="Table 3"/>
          <p:cNvGraphicFramePr>
            <a:graphicFrameLocks noGrp="1"/>
          </p:cNvGraphicFramePr>
          <p:nvPr/>
        </p:nvGraphicFramePr>
        <p:xfrm>
          <a:off x="285720" y="1357298"/>
          <a:ext cx="7858180" cy="3576320"/>
        </p:xfrm>
        <a:graphic>
          <a:graphicData uri="http://schemas.openxmlformats.org/drawingml/2006/table">
            <a:tbl>
              <a:tblPr firstRow="1" bandRow="1">
                <a:tableStyleId>{5C22544A-7EE6-4342-B048-85BDC9FD1C3A}</a:tableStyleId>
              </a:tblPr>
              <a:tblGrid>
                <a:gridCol w="3929090"/>
                <a:gridCol w="3929090"/>
              </a:tblGrid>
              <a:tr h="370840">
                <a:tc>
                  <a:txBody>
                    <a:bodyPr/>
                    <a:lstStyle/>
                    <a:p>
                      <a:r>
                        <a:rPr lang="en-US" dirty="0" smtClean="0"/>
                        <a:t>Method Name</a:t>
                      </a:r>
                      <a:endParaRPr lang="en-US" dirty="0"/>
                    </a:p>
                  </a:txBody>
                  <a:tcPr/>
                </a:tc>
                <a:tc>
                  <a:txBody>
                    <a:bodyPr/>
                    <a:lstStyle/>
                    <a:p>
                      <a:r>
                        <a:rPr lang="en-US" dirty="0" smtClean="0"/>
                        <a:t>Description</a:t>
                      </a:r>
                      <a:endParaRPr lang="en-US" dirty="0"/>
                    </a:p>
                  </a:txBody>
                  <a:tcPr/>
                </a:tc>
              </a:tr>
              <a:tr h="370840">
                <a:tc>
                  <a:txBody>
                    <a:bodyPr/>
                    <a:lstStyle/>
                    <a:p>
                      <a:r>
                        <a:rPr lang="en-US" sz="1800" b="1" i="0" kern="1200" dirty="0" smtClean="0">
                          <a:solidFill>
                            <a:schemeClr val="dk1"/>
                          </a:solidFill>
                          <a:latin typeface="+mn-lt"/>
                          <a:ea typeface="+mn-ea"/>
                          <a:cs typeface="+mn-cs"/>
                          <a:hlinkClick r:id="rId2"/>
                        </a:rPr>
                        <a:t>String  </a:t>
                      </a:r>
                      <a:r>
                        <a:rPr lang="en-US" sz="1800" b="1" i="0" kern="1200" dirty="0" err="1" smtClean="0">
                          <a:solidFill>
                            <a:schemeClr val="dk1"/>
                          </a:solidFill>
                          <a:latin typeface="+mn-lt"/>
                          <a:ea typeface="+mn-ea"/>
                          <a:cs typeface="+mn-cs"/>
                          <a:hlinkClick r:id="rId2"/>
                        </a:rPr>
                        <a:t>getColumnLabel</a:t>
                      </a: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column) </a:t>
                      </a:r>
                      <a:endParaRPr lang="en-US" dirty="0"/>
                    </a:p>
                  </a:txBody>
                  <a:tcPr/>
                </a:tc>
                <a:tc>
                  <a:txBody>
                    <a:bodyPr/>
                    <a:lstStyle/>
                    <a:p>
                      <a:r>
                        <a:rPr lang="en-US" sz="1800" b="0" i="0" kern="1200" dirty="0" smtClean="0">
                          <a:solidFill>
                            <a:schemeClr val="dk1"/>
                          </a:solidFill>
                          <a:latin typeface="+mn-lt"/>
                          <a:ea typeface="+mn-ea"/>
                          <a:cs typeface="+mn-cs"/>
                        </a:rPr>
                        <a:t>Gets the designated column's suggested title for use in printouts and displays</a:t>
                      </a:r>
                      <a:endParaRPr lang="en-US" dirty="0"/>
                    </a:p>
                  </a:txBody>
                  <a:tcPr/>
                </a:tc>
              </a:tr>
              <a:tr h="370840">
                <a:tc>
                  <a:txBody>
                    <a:bodyPr/>
                    <a:lstStyle/>
                    <a:p>
                      <a:r>
                        <a:rPr lang="en-US" sz="1800" b="1" i="0" kern="1200" dirty="0" smtClean="0">
                          <a:solidFill>
                            <a:schemeClr val="dk1"/>
                          </a:solidFill>
                          <a:latin typeface="+mn-lt"/>
                          <a:ea typeface="+mn-ea"/>
                          <a:cs typeface="+mn-cs"/>
                          <a:hlinkClick r:id="rId2"/>
                        </a:rPr>
                        <a:t>String </a:t>
                      </a:r>
                      <a:r>
                        <a:rPr lang="en-US" sz="1800" b="1" i="0" kern="1200" dirty="0" smtClean="0">
                          <a:solidFill>
                            <a:schemeClr val="dk1"/>
                          </a:solidFill>
                          <a:latin typeface="+mn-lt"/>
                          <a:ea typeface="+mn-ea"/>
                          <a:cs typeface="+mn-cs"/>
                        </a:rPr>
                        <a:t> </a:t>
                      </a:r>
                      <a:r>
                        <a:rPr lang="en-US" sz="1800" b="1" i="0" kern="1200" dirty="0" err="1" smtClean="0">
                          <a:solidFill>
                            <a:schemeClr val="dk1"/>
                          </a:solidFill>
                          <a:latin typeface="+mn-lt"/>
                          <a:ea typeface="+mn-ea"/>
                          <a:cs typeface="+mn-cs"/>
                          <a:hlinkClick r:id="rId2"/>
                        </a:rPr>
                        <a:t>getColumnName</a:t>
                      </a: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column) </a:t>
                      </a:r>
                      <a:endParaRPr lang="en-US" dirty="0"/>
                    </a:p>
                  </a:txBody>
                  <a:tcPr/>
                </a:tc>
                <a:tc>
                  <a:txBody>
                    <a:bodyPr/>
                    <a:lstStyle/>
                    <a:p>
                      <a:r>
                        <a:rPr lang="en-US" sz="1800" b="0" i="0" kern="1200" dirty="0" smtClean="0">
                          <a:solidFill>
                            <a:schemeClr val="dk1"/>
                          </a:solidFill>
                          <a:latin typeface="+mn-lt"/>
                          <a:ea typeface="+mn-ea"/>
                          <a:cs typeface="+mn-cs"/>
                        </a:rPr>
                        <a:t>Get the designated column's name.</a:t>
                      </a:r>
                      <a:endParaRPr lang="en-US" dirty="0"/>
                    </a:p>
                  </a:txBody>
                  <a:tcPr/>
                </a:tc>
              </a:tr>
              <a:tr h="370840">
                <a:tc>
                  <a:txBody>
                    <a:bodyPr/>
                    <a:lstStyle/>
                    <a:p>
                      <a:r>
                        <a:rPr lang="en-US" dirty="0" err="1" smtClean="0"/>
                        <a:t>int</a:t>
                      </a:r>
                      <a:r>
                        <a:rPr lang="en-US" dirty="0" smtClean="0"/>
                        <a:t> </a:t>
                      </a:r>
                      <a:r>
                        <a:rPr lang="en-US" sz="1800" b="1" i="0" kern="1200" dirty="0" err="1" smtClean="0">
                          <a:solidFill>
                            <a:schemeClr val="dk1"/>
                          </a:solidFill>
                          <a:latin typeface="+mn-lt"/>
                          <a:ea typeface="+mn-ea"/>
                          <a:cs typeface="+mn-cs"/>
                          <a:hlinkClick r:id="rId2"/>
                        </a:rPr>
                        <a:t>getColumnType</a:t>
                      </a: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column)</a:t>
                      </a:r>
                      <a:endParaRPr lang="en-US" dirty="0"/>
                    </a:p>
                  </a:txBody>
                  <a:tcPr/>
                </a:tc>
                <a:tc>
                  <a:txBody>
                    <a:bodyPr/>
                    <a:lstStyle/>
                    <a:p>
                      <a:r>
                        <a:rPr lang="en-US" sz="1800" b="0" i="0" kern="1200" dirty="0" smtClean="0">
                          <a:solidFill>
                            <a:schemeClr val="dk1"/>
                          </a:solidFill>
                          <a:latin typeface="+mn-lt"/>
                          <a:ea typeface="+mn-ea"/>
                          <a:cs typeface="+mn-cs"/>
                        </a:rPr>
                        <a:t> Retrieves the designated column's SQL type.</a:t>
                      </a:r>
                      <a:endParaRPr lang="en-US" dirty="0"/>
                    </a:p>
                  </a:txBody>
                  <a:tcPr/>
                </a:tc>
              </a:tr>
              <a:tr h="370840">
                <a:tc>
                  <a:txBody>
                    <a:bodyPr/>
                    <a:lstStyle/>
                    <a:p>
                      <a:r>
                        <a:rPr lang="en-US" dirty="0" err="1" smtClean="0"/>
                        <a:t>boolean</a:t>
                      </a:r>
                      <a:r>
                        <a:rPr lang="en-US" dirty="0" smtClean="0"/>
                        <a:t> </a:t>
                      </a:r>
                      <a:r>
                        <a:rPr lang="en-US" sz="1800" b="1" i="0" kern="1200" dirty="0" err="1" smtClean="0">
                          <a:solidFill>
                            <a:schemeClr val="dk1"/>
                          </a:solidFill>
                          <a:latin typeface="+mn-lt"/>
                          <a:ea typeface="+mn-ea"/>
                          <a:cs typeface="+mn-cs"/>
                          <a:hlinkClick r:id="rId2"/>
                        </a:rPr>
                        <a:t>isAutoIncrement</a:t>
                      </a: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column) </a:t>
                      </a:r>
                      <a:endParaRPr lang="en-US" dirty="0"/>
                    </a:p>
                  </a:txBody>
                  <a:tcPr/>
                </a:tc>
                <a:tc>
                  <a:txBody>
                    <a:bodyPr/>
                    <a:lstStyle/>
                    <a:p>
                      <a:r>
                        <a:rPr lang="en-US" sz="1800" b="0" i="0" kern="1200" dirty="0" smtClean="0">
                          <a:solidFill>
                            <a:schemeClr val="dk1"/>
                          </a:solidFill>
                          <a:latin typeface="+mn-lt"/>
                          <a:ea typeface="+mn-ea"/>
                          <a:cs typeface="+mn-cs"/>
                        </a:rPr>
                        <a:t>Indicates whether the designated column is automatically numbered, thus read-only</a:t>
                      </a:r>
                      <a:endParaRPr lang="en-US" dirty="0"/>
                    </a:p>
                  </a:txBody>
                  <a:tcPr/>
                </a:tc>
              </a:tr>
              <a:tr h="370840">
                <a:tc>
                  <a:txBody>
                    <a:bodyPr/>
                    <a:lstStyle/>
                    <a:p>
                      <a:r>
                        <a:rPr lang="en-US" dirty="0" err="1" smtClean="0"/>
                        <a:t>int</a:t>
                      </a:r>
                      <a:r>
                        <a:rPr lang="en-US" baseline="0" dirty="0" smtClean="0"/>
                        <a:t> </a:t>
                      </a:r>
                      <a:r>
                        <a:rPr lang="en-US" sz="1800" b="1" i="0" kern="1200" dirty="0" err="1" smtClean="0">
                          <a:solidFill>
                            <a:schemeClr val="dk1"/>
                          </a:solidFill>
                          <a:latin typeface="+mn-lt"/>
                          <a:ea typeface="+mn-ea"/>
                          <a:cs typeface="+mn-cs"/>
                          <a:hlinkClick r:id="rId2"/>
                        </a:rPr>
                        <a:t>getColumnCount</a:t>
                      </a:r>
                      <a:r>
                        <a:rPr lang="en-US" sz="1800" b="0" i="0" kern="1200" dirty="0" smtClean="0">
                          <a:solidFill>
                            <a:schemeClr val="dk1"/>
                          </a:solidFill>
                          <a:latin typeface="+mn-lt"/>
                          <a:ea typeface="+mn-ea"/>
                          <a:cs typeface="+mn-cs"/>
                        </a:rPr>
                        <a:t>() </a:t>
                      </a:r>
                      <a:endParaRPr lang="en-US" dirty="0"/>
                    </a:p>
                  </a:txBody>
                  <a:tcPr/>
                </a:tc>
                <a:tc>
                  <a:txBody>
                    <a:bodyPr/>
                    <a:lstStyle/>
                    <a:p>
                      <a:r>
                        <a:rPr lang="en-US" sz="1800" b="0" i="0" kern="1200" dirty="0" smtClean="0">
                          <a:solidFill>
                            <a:schemeClr val="dk1"/>
                          </a:solidFill>
                          <a:latin typeface="+mn-lt"/>
                          <a:ea typeface="+mn-ea"/>
                          <a:cs typeface="+mn-cs"/>
                        </a:rPr>
                        <a:t>Returns the number of columns in this ResultSet object.</a:t>
                      </a:r>
                      <a:endParaRPr lang="en-US" dirty="0"/>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Explore More!!</a:t>
            </a:r>
            <a:endParaRPr lang="en-US" dirty="0"/>
          </a:p>
        </p:txBody>
      </p:sp>
      <p:sp>
        <p:nvSpPr>
          <p:cNvPr id="3" name="Subtitle 2"/>
          <p:cNvSpPr>
            <a:spLocks noGrp="1"/>
          </p:cNvSpPr>
          <p:nvPr>
            <p:ph type="subTitle" idx="1"/>
          </p:nvPr>
        </p:nvSpPr>
        <p:spPr/>
        <p:txBody>
          <a:bodyPr/>
          <a:lstStyle/>
          <a:p>
            <a:r>
              <a:rPr lang="en-US" dirty="0" smtClean="0"/>
              <a:t>Never let your curiosity die!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Using JDBC Updateable ResultSet</a:t>
            </a:r>
          </a:p>
          <a:p>
            <a:pPr lvl="1"/>
            <a:r>
              <a:rPr lang="en-US" b="1" dirty="0" smtClean="0">
                <a:hlinkClick r:id="rId2"/>
              </a:rPr>
              <a:t>http://goo.gl/PFeET</a:t>
            </a:r>
            <a:endParaRPr lang="en-US" b="1" dirty="0" smtClean="0"/>
          </a:p>
          <a:p>
            <a:pPr lvl="1"/>
            <a:endParaRPr lang="en-US" b="1" dirty="0" smtClean="0"/>
          </a:p>
          <a:p>
            <a:r>
              <a:rPr lang="en-US" b="1" dirty="0" smtClean="0"/>
              <a:t>How to traverse back word's using  ResultSet</a:t>
            </a:r>
          </a:p>
          <a:p>
            <a:pPr lvl="1"/>
            <a:r>
              <a:rPr lang="en-US" b="1" dirty="0" smtClean="0">
                <a:hlinkClick r:id="rId2"/>
              </a:rPr>
              <a:t>http://goo.gl/PFeET</a:t>
            </a:r>
            <a:endParaRPr lang="en-US" b="1" dirty="0" smtClean="0"/>
          </a:p>
          <a:p>
            <a:pPr lvl="1">
              <a:buNone/>
            </a:pPr>
            <a:endParaRPr lang="en-US" b="1" dirty="0" smtClean="0"/>
          </a:p>
          <a:p>
            <a:pPr lvl="1"/>
            <a:endParaRPr lang="en-US" b="1" dirty="0" smtClean="0"/>
          </a:p>
          <a:p>
            <a:r>
              <a:rPr lang="en-US" b="1" dirty="0" err="1" smtClean="0"/>
              <a:t>RowSet</a:t>
            </a:r>
            <a:endParaRPr lang="en-US" b="1" dirty="0" smtClean="0"/>
          </a:p>
          <a:p>
            <a:pPr lvl="1"/>
            <a:r>
              <a:rPr lang="en-US" b="1" dirty="0" smtClean="0"/>
              <a:t>How to view results in disconnected mode</a:t>
            </a:r>
          </a:p>
          <a:p>
            <a:pPr lvl="1"/>
            <a:r>
              <a:rPr lang="en-US" b="1" dirty="0" smtClean="0">
                <a:hlinkClick r:id="rId3"/>
              </a:rPr>
              <a:t>http://goo.gl/23b3P</a:t>
            </a:r>
            <a:endParaRPr lang="en-US" b="1" dirty="0" smtClean="0"/>
          </a:p>
          <a:p>
            <a:endParaRPr lang="en-US" b="1" dirty="0" smtClean="0"/>
          </a:p>
          <a:p>
            <a:r>
              <a:rPr lang="en-US" b="1" dirty="0" smtClean="0"/>
              <a:t>Explore how to connect to database using JDBC:ODBC driver.</a:t>
            </a:r>
          </a:p>
          <a:p>
            <a:pPr lvl="1"/>
            <a:r>
              <a:rPr lang="en-US" b="1" dirty="0" smtClean="0"/>
              <a:t>Check if it supports concurrent access.</a:t>
            </a:r>
          </a:p>
          <a:p>
            <a:pPr lvl="1"/>
            <a:endParaRPr lang="en-US" altLang="zh-TW" dirty="0" smtClean="0"/>
          </a:p>
        </p:txBody>
      </p:sp>
      <p:sp>
        <p:nvSpPr>
          <p:cNvPr id="3" name="Title 2"/>
          <p:cNvSpPr>
            <a:spLocks noGrp="1"/>
          </p:cNvSpPr>
          <p:nvPr>
            <p:ph type="title"/>
          </p:nvPr>
        </p:nvSpPr>
        <p:spPr/>
        <p:txBody>
          <a:bodyPr/>
          <a:lstStyle/>
          <a:p>
            <a:r>
              <a:rPr lang="en-US" dirty="0" smtClean="0"/>
              <a:t>Advanced Topic</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Subtitle 2"/>
          <p:cNvSpPr>
            <a:spLocks noGrp="1"/>
          </p:cNvSpPr>
          <p:nvPr>
            <p:ph type="subTitle" idx="1"/>
          </p:nvPr>
        </p:nvSpPr>
        <p:spPr/>
        <p:txBody>
          <a:bodyPr/>
          <a:lstStyle/>
          <a:p>
            <a:r>
              <a:rPr lang="en-US" dirty="0" smtClean="0"/>
              <a:t>Contains the reference that will supplement the self learning and will be needed for completing the assignments &amp; practice questions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JDBC Tutorial</a:t>
            </a:r>
          </a:p>
          <a:p>
            <a:pPr lvl="1"/>
            <a:r>
              <a:rPr lang="en-US" dirty="0" smtClean="0">
                <a:hlinkClick r:id="rId2"/>
              </a:rPr>
              <a:t>http://java.sun.com/developer/Books/JDBCTutorial/</a:t>
            </a:r>
            <a:endParaRPr lang="en-US" dirty="0" smtClean="0"/>
          </a:p>
          <a:p>
            <a:pPr lvl="1"/>
            <a:endParaRPr lang="en-US" dirty="0" smtClean="0"/>
          </a:p>
          <a:p>
            <a:r>
              <a:rPr lang="en-US" b="1" dirty="0" smtClean="0"/>
              <a:t>Core J2EE Patterns - Data Access Object</a:t>
            </a:r>
          </a:p>
          <a:p>
            <a:pPr lvl="1"/>
            <a:r>
              <a:rPr lang="en-US" dirty="0" smtClean="0">
                <a:hlinkClick r:id="rId3"/>
              </a:rPr>
              <a:t>http://java.sun.com/blueprints/corej2eepatterns/Patterns/DataAccessObject.html</a:t>
            </a:r>
            <a:endParaRPr lang="en-US" dirty="0" smtClean="0"/>
          </a:p>
          <a:p>
            <a:pPr lvl="1"/>
            <a:endParaRPr lang="en-US" dirty="0" smtClean="0"/>
          </a:p>
          <a:p>
            <a:r>
              <a:rPr lang="en-US" b="1" dirty="0" smtClean="0"/>
              <a:t>Isolation Levels and Concurrency</a:t>
            </a:r>
          </a:p>
          <a:p>
            <a:pPr lvl="1"/>
            <a:r>
              <a:rPr lang="en-US" dirty="0" smtClean="0">
                <a:hlinkClick r:id="rId4"/>
              </a:rPr>
              <a:t>http://db.apache.org/derby/manuals/develop/develop71.html</a:t>
            </a:r>
            <a:endParaRPr lang="en-US" dirty="0" smtClean="0"/>
          </a:p>
          <a:p>
            <a:endParaRPr lang="en-US" dirty="0" smtClean="0"/>
          </a:p>
          <a:p>
            <a:r>
              <a:rPr lang="en-US" dirty="0" smtClean="0"/>
              <a:t>JDBC Code Examples</a:t>
            </a:r>
          </a:p>
          <a:p>
            <a:pPr lvl="1"/>
            <a:r>
              <a:rPr lang="en-US" dirty="0" smtClean="0">
                <a:hlinkClick r:id="rId5"/>
              </a:rPr>
              <a:t>http://goo.gl/n70cI</a:t>
            </a:r>
            <a:r>
              <a:rPr lang="en-US" dirty="0" smtClean="0"/>
              <a:t> </a:t>
            </a:r>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JDBC (Java Database Connectivity) provides a standard library for accessing relational databases.</a:t>
            </a:r>
          </a:p>
          <a:p>
            <a:endParaRPr lang="en-US" b="1" dirty="0" smtClean="0"/>
          </a:p>
          <a:p>
            <a:pPr lvl="1"/>
            <a:r>
              <a:rPr lang="en-US" b="1" dirty="0" smtClean="0"/>
              <a:t>API standardizes</a:t>
            </a:r>
          </a:p>
          <a:p>
            <a:pPr lvl="2"/>
            <a:r>
              <a:rPr lang="en-US" b="1" dirty="0" smtClean="0"/>
              <a:t>Way to establish connection to database.</a:t>
            </a:r>
          </a:p>
          <a:p>
            <a:pPr lvl="2"/>
            <a:r>
              <a:rPr lang="en-US" dirty="0" smtClean="0"/>
              <a:t>Approach to instate queries.</a:t>
            </a:r>
          </a:p>
          <a:p>
            <a:pPr lvl="1"/>
            <a:r>
              <a:rPr lang="en-US" dirty="0" smtClean="0"/>
              <a:t>API does not standardize SQL syntax</a:t>
            </a:r>
          </a:p>
          <a:p>
            <a:pPr lvl="1"/>
            <a:endParaRPr lang="en-US" dirty="0" smtClean="0"/>
          </a:p>
          <a:p>
            <a:pPr lvl="1"/>
            <a:endParaRPr lang="en-US" dirty="0" smtClean="0"/>
          </a:p>
          <a:p>
            <a:r>
              <a:rPr lang="en-US" dirty="0" smtClean="0"/>
              <a:t>JDBC classes are in java.sql package.</a:t>
            </a:r>
            <a:endParaRPr lang="en-US" dirty="0"/>
          </a:p>
        </p:txBody>
      </p:sp>
      <p:sp>
        <p:nvSpPr>
          <p:cNvPr id="3" name="Title 2"/>
          <p:cNvSpPr>
            <a:spLocks noGrp="1"/>
          </p:cNvSpPr>
          <p:nvPr>
            <p:ph type="title"/>
          </p:nvPr>
        </p:nvSpPr>
        <p:spPr/>
        <p:txBody>
          <a:bodyPr/>
          <a:lstStyle/>
          <a:p>
            <a:r>
              <a:rPr lang="en-US" dirty="0" smtClean="0"/>
              <a:t>JDBC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JDBC standardizes</a:t>
            </a:r>
          </a:p>
          <a:p>
            <a:pPr lvl="1"/>
            <a:r>
              <a:rPr lang="en-US" dirty="0" smtClean="0"/>
              <a:t>Mechanism for connecting to the Database</a:t>
            </a:r>
          </a:p>
          <a:p>
            <a:pPr lvl="1"/>
            <a:r>
              <a:rPr lang="en-US" dirty="0" smtClean="0"/>
              <a:t>Syntax for sending SQL queries</a:t>
            </a:r>
          </a:p>
          <a:p>
            <a:pPr lvl="1"/>
            <a:r>
              <a:rPr lang="en-US" dirty="0" smtClean="0"/>
              <a:t>The data structure of query result (table)</a:t>
            </a:r>
          </a:p>
          <a:p>
            <a:pPr lvl="1"/>
            <a:endParaRPr lang="en-US" dirty="0" smtClean="0"/>
          </a:p>
          <a:p>
            <a:r>
              <a:rPr lang="en-US" dirty="0" smtClean="0"/>
              <a:t>JDBC does not standardize</a:t>
            </a:r>
          </a:p>
          <a:p>
            <a:pPr lvl="1"/>
            <a:r>
              <a:rPr lang="en-US" dirty="0" smtClean="0"/>
              <a:t>SQL syntax ( JDBC is not embedded SQL)</a:t>
            </a:r>
          </a:p>
          <a:p>
            <a:pPr lvl="1"/>
            <a:r>
              <a:rPr lang="en-US" dirty="0" smtClean="0"/>
              <a:t>Dialects</a:t>
            </a:r>
          </a:p>
          <a:p>
            <a:pPr lvl="1"/>
            <a:r>
              <a:rPr lang="en-US" dirty="0" smtClean="0"/>
              <a:t>Extensions like OODBMS</a:t>
            </a:r>
          </a:p>
          <a:p>
            <a:pPr lvl="1"/>
            <a:endParaRPr lang="en-US" dirty="0"/>
          </a:p>
        </p:txBody>
      </p:sp>
      <p:sp>
        <p:nvSpPr>
          <p:cNvPr id="3" name="Title 2"/>
          <p:cNvSpPr>
            <a:spLocks noGrp="1"/>
          </p:cNvSpPr>
          <p:nvPr>
            <p:ph type="title"/>
          </p:nvPr>
        </p:nvSpPr>
        <p:spPr/>
        <p:txBody>
          <a:bodyPr/>
          <a:lstStyle/>
          <a:p>
            <a:r>
              <a:rPr lang="en-US" dirty="0" smtClean="0"/>
              <a:t>JDBC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JDBC Drivers are required to access a database from Java application.</a:t>
            </a:r>
          </a:p>
          <a:p>
            <a:r>
              <a:rPr lang="en-US" dirty="0" smtClean="0"/>
              <a:t>Different databases require different drivers.</a:t>
            </a:r>
          </a:p>
          <a:p>
            <a:r>
              <a:rPr lang="en-US" dirty="0" smtClean="0"/>
              <a:t>Drivers may be supplied by database vendors or a third party.</a:t>
            </a:r>
          </a:p>
          <a:p>
            <a:r>
              <a:rPr lang="en-US" dirty="0" smtClean="0"/>
              <a:t>When Java program issues SQL commands, the driver forwards them to the database.</a:t>
            </a:r>
            <a:endParaRPr lang="en-US" dirty="0"/>
          </a:p>
        </p:txBody>
      </p:sp>
      <p:sp>
        <p:nvSpPr>
          <p:cNvPr id="3" name="Title 2"/>
          <p:cNvSpPr>
            <a:spLocks noGrp="1"/>
          </p:cNvSpPr>
          <p:nvPr>
            <p:ph type="title"/>
          </p:nvPr>
        </p:nvSpPr>
        <p:spPr/>
        <p:txBody>
          <a:bodyPr/>
          <a:lstStyle/>
          <a:p>
            <a:r>
              <a:rPr lang="en-US" dirty="0" smtClean="0"/>
              <a:t>JDBC Drivers</a:t>
            </a:r>
            <a:endParaRPr lang="en-US" dirty="0"/>
          </a:p>
        </p:txBody>
      </p:sp>
      <p:sp>
        <p:nvSpPr>
          <p:cNvPr id="4" name="Rectangle 3"/>
          <p:cNvSpPr/>
          <p:nvPr/>
        </p:nvSpPr>
        <p:spPr>
          <a:xfrm>
            <a:off x="571472" y="4143380"/>
            <a:ext cx="171451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14348" y="4286256"/>
            <a:ext cx="1357322" cy="646331"/>
          </a:xfrm>
          <a:prstGeom prst="rect">
            <a:avLst/>
          </a:prstGeom>
          <a:noFill/>
        </p:spPr>
        <p:txBody>
          <a:bodyPr wrap="square" rtlCol="0">
            <a:spAutoFit/>
          </a:bodyPr>
          <a:lstStyle/>
          <a:p>
            <a:pPr algn="ctr"/>
            <a:r>
              <a:rPr lang="en-US" dirty="0" smtClean="0">
                <a:solidFill>
                  <a:schemeClr val="bg1"/>
                </a:solidFill>
              </a:rPr>
              <a:t>Java  application</a:t>
            </a:r>
            <a:endParaRPr lang="en-US" dirty="0">
              <a:solidFill>
                <a:schemeClr val="bg1"/>
              </a:solidFill>
            </a:endParaRPr>
          </a:p>
        </p:txBody>
      </p:sp>
      <p:sp>
        <p:nvSpPr>
          <p:cNvPr id="6" name="Rectangle 5"/>
          <p:cNvSpPr/>
          <p:nvPr/>
        </p:nvSpPr>
        <p:spPr>
          <a:xfrm>
            <a:off x="2928926" y="4143380"/>
            <a:ext cx="171451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71802" y="4286256"/>
            <a:ext cx="1357322" cy="646331"/>
          </a:xfrm>
          <a:prstGeom prst="rect">
            <a:avLst/>
          </a:prstGeom>
          <a:noFill/>
        </p:spPr>
        <p:txBody>
          <a:bodyPr wrap="square" rtlCol="0">
            <a:spAutoFit/>
          </a:bodyPr>
          <a:lstStyle/>
          <a:p>
            <a:pPr algn="ctr"/>
            <a:r>
              <a:rPr lang="en-US" dirty="0" smtClean="0">
                <a:solidFill>
                  <a:schemeClr val="bg1"/>
                </a:solidFill>
              </a:rPr>
              <a:t>JDBC Driver</a:t>
            </a:r>
            <a:endParaRPr lang="en-US" dirty="0">
              <a:solidFill>
                <a:schemeClr val="bg1"/>
              </a:solidFill>
            </a:endParaRPr>
          </a:p>
        </p:txBody>
      </p:sp>
      <p:sp>
        <p:nvSpPr>
          <p:cNvPr id="11" name="Rectangle 10"/>
          <p:cNvSpPr/>
          <p:nvPr/>
        </p:nvSpPr>
        <p:spPr>
          <a:xfrm>
            <a:off x="5214942" y="4143380"/>
            <a:ext cx="171451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57818" y="4286256"/>
            <a:ext cx="1357322" cy="584775"/>
          </a:xfrm>
          <a:prstGeom prst="rect">
            <a:avLst/>
          </a:prstGeom>
          <a:noFill/>
        </p:spPr>
        <p:txBody>
          <a:bodyPr wrap="square" rtlCol="0">
            <a:spAutoFit/>
          </a:bodyPr>
          <a:lstStyle/>
          <a:p>
            <a:pPr algn="ctr"/>
            <a:r>
              <a:rPr lang="en-US" sz="1600" dirty="0" smtClean="0">
                <a:solidFill>
                  <a:schemeClr val="bg1"/>
                </a:solidFill>
              </a:rPr>
              <a:t>Database Server</a:t>
            </a:r>
            <a:endParaRPr lang="en-US" sz="1600" dirty="0">
              <a:solidFill>
                <a:schemeClr val="bg1"/>
              </a:solidFill>
            </a:endParaRPr>
          </a:p>
        </p:txBody>
      </p:sp>
      <p:sp>
        <p:nvSpPr>
          <p:cNvPr id="13" name="Flowchart: Magnetic Disk 12"/>
          <p:cNvSpPr/>
          <p:nvPr/>
        </p:nvSpPr>
        <p:spPr>
          <a:xfrm>
            <a:off x="7358082" y="4143380"/>
            <a:ext cx="1143008"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358082" y="4429132"/>
            <a:ext cx="1143008" cy="584775"/>
          </a:xfrm>
          <a:prstGeom prst="rect">
            <a:avLst/>
          </a:prstGeom>
          <a:noFill/>
        </p:spPr>
        <p:txBody>
          <a:bodyPr wrap="square" rtlCol="0">
            <a:spAutoFit/>
          </a:bodyPr>
          <a:lstStyle/>
          <a:p>
            <a:pPr algn="ctr"/>
            <a:r>
              <a:rPr lang="en-US" sz="1600" dirty="0" smtClean="0">
                <a:solidFill>
                  <a:schemeClr val="bg1"/>
                </a:solidFill>
              </a:rPr>
              <a:t>Database Tables</a:t>
            </a:r>
            <a:endParaRPr lang="en-US" sz="1600" dirty="0">
              <a:solidFill>
                <a:schemeClr val="bg1"/>
              </a:solidFill>
            </a:endParaRPr>
          </a:p>
        </p:txBody>
      </p:sp>
      <p:cxnSp>
        <p:nvCxnSpPr>
          <p:cNvPr id="16" name="Straight Connector 15"/>
          <p:cNvCxnSpPr>
            <a:stCxn id="4" idx="3"/>
            <a:endCxn id="6" idx="1"/>
          </p:cNvCxnSpPr>
          <p:nvPr/>
        </p:nvCxnSpPr>
        <p:spPr>
          <a:xfrm>
            <a:off x="2285984" y="4643446"/>
            <a:ext cx="642942" cy="1588"/>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1"/>
          </p:cNvCxnSpPr>
          <p:nvPr/>
        </p:nvCxnSpPr>
        <p:spPr>
          <a:xfrm>
            <a:off x="4643438" y="4643446"/>
            <a:ext cx="571504" cy="1588"/>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29454" y="4714884"/>
            <a:ext cx="428628" cy="1588"/>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JDBC drivers</a:t>
            </a:r>
            <a:r>
              <a:rPr lang="en-US" dirty="0" smtClean="0"/>
              <a:t> are divided into four types or levels:</a:t>
            </a:r>
          </a:p>
          <a:p>
            <a:pPr lvl="1"/>
            <a:endParaRPr lang="en-US" dirty="0" smtClean="0"/>
          </a:p>
          <a:p>
            <a:pPr lvl="1"/>
            <a:r>
              <a:rPr lang="en-US" b="1" dirty="0" smtClean="0"/>
              <a:t>Type 1 Driver - JDBC-ODBC bridge</a:t>
            </a:r>
          </a:p>
          <a:p>
            <a:pPr lvl="1"/>
            <a:endParaRPr lang="en-US" b="1" dirty="0" smtClean="0"/>
          </a:p>
          <a:p>
            <a:pPr lvl="1"/>
            <a:r>
              <a:rPr lang="en-US" b="1" dirty="0" smtClean="0"/>
              <a:t>Type 2 Driver - Native-API Driver specification</a:t>
            </a:r>
          </a:p>
          <a:p>
            <a:pPr lvl="1"/>
            <a:endParaRPr lang="en-US" b="1" dirty="0" smtClean="0"/>
          </a:p>
          <a:p>
            <a:pPr lvl="1"/>
            <a:r>
              <a:rPr lang="en-US" b="1" dirty="0" smtClean="0"/>
              <a:t>Type 3 Driver - Network-Protocol Driver</a:t>
            </a:r>
          </a:p>
          <a:p>
            <a:pPr lvl="1"/>
            <a:endParaRPr lang="en-US" b="1" dirty="0" smtClean="0"/>
          </a:p>
          <a:p>
            <a:pPr lvl="1"/>
            <a:r>
              <a:rPr lang="en-US" b="1" dirty="0" smtClean="0"/>
              <a:t>Type 4 Driver - Native-Protocol Driver</a:t>
            </a:r>
            <a:endParaRPr lang="en-US" dirty="0"/>
          </a:p>
        </p:txBody>
      </p:sp>
      <p:sp>
        <p:nvSpPr>
          <p:cNvPr id="3" name="Title 2"/>
          <p:cNvSpPr>
            <a:spLocks noGrp="1"/>
          </p:cNvSpPr>
          <p:nvPr>
            <p:ph type="title"/>
          </p:nvPr>
        </p:nvSpPr>
        <p:spPr/>
        <p:txBody>
          <a:bodyPr/>
          <a:lstStyle/>
          <a:p>
            <a:r>
              <a:rPr lang="en-US" dirty="0" smtClean="0"/>
              <a:t>JDBC Driver types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5114932" cy="5038740"/>
          </a:xfrm>
        </p:spPr>
        <p:txBody>
          <a:bodyPr/>
          <a:lstStyle/>
          <a:p>
            <a:r>
              <a:rPr lang="en-US" dirty="0" smtClean="0"/>
              <a:t>The driver converts JDBC method calls into ODBC (Open Database Connectivity) function calls.</a:t>
            </a:r>
          </a:p>
          <a:p>
            <a:r>
              <a:rPr lang="en-US" dirty="0" smtClean="0"/>
              <a:t>Sun (Oracle) provides a JDBC-ODBC Bridge driver -&gt; “sun.jdbc.odbc.JdbcOdbcDriver”. </a:t>
            </a:r>
          </a:p>
          <a:p>
            <a:r>
              <a:rPr lang="en-US" b="1" dirty="0" smtClean="0"/>
              <a:t>Advantages</a:t>
            </a:r>
          </a:p>
          <a:p>
            <a:pPr lvl="1"/>
            <a:r>
              <a:rPr lang="en-US" dirty="0" smtClean="0"/>
              <a:t>Easy to connect.</a:t>
            </a:r>
          </a:p>
          <a:p>
            <a:r>
              <a:rPr lang="en-US" b="1" dirty="0" smtClean="0"/>
              <a:t>Disadvantages</a:t>
            </a:r>
          </a:p>
          <a:p>
            <a:pPr lvl="1"/>
            <a:r>
              <a:rPr lang="en-US" dirty="0" smtClean="0"/>
              <a:t>Performance overhead since every call has to go through the </a:t>
            </a:r>
            <a:r>
              <a:rPr lang="en-US" dirty="0" err="1" smtClean="0"/>
              <a:t>jdbc</a:t>
            </a:r>
            <a:r>
              <a:rPr lang="en-US" dirty="0" smtClean="0"/>
              <a:t> –</a:t>
            </a:r>
            <a:r>
              <a:rPr lang="en-US" dirty="0" err="1" smtClean="0"/>
              <a:t>odbc</a:t>
            </a:r>
            <a:r>
              <a:rPr lang="en-US" dirty="0" smtClean="0"/>
              <a:t> bridge and to the ODBC driver, then to the native db connectivity interface.</a:t>
            </a:r>
          </a:p>
          <a:p>
            <a:pPr lvl="1"/>
            <a:r>
              <a:rPr lang="en-US" dirty="0" smtClean="0"/>
              <a:t>The ODBC driver needs to be installed on the client machine.</a:t>
            </a:r>
          </a:p>
          <a:p>
            <a:pPr lvl="1"/>
            <a:r>
              <a:rPr lang="en-US" dirty="0" smtClean="0"/>
              <a:t>Compared to other driver types it's slow.</a:t>
            </a:r>
          </a:p>
          <a:p>
            <a:endParaRPr lang="en-US" dirty="0" smtClean="0"/>
          </a:p>
          <a:p>
            <a:endParaRPr lang="en-US" dirty="0"/>
          </a:p>
        </p:txBody>
      </p:sp>
      <p:sp>
        <p:nvSpPr>
          <p:cNvPr id="3" name="Title 2"/>
          <p:cNvSpPr>
            <a:spLocks noGrp="1"/>
          </p:cNvSpPr>
          <p:nvPr>
            <p:ph type="title"/>
          </p:nvPr>
        </p:nvSpPr>
        <p:spPr/>
        <p:txBody>
          <a:bodyPr/>
          <a:lstStyle/>
          <a:p>
            <a:r>
              <a:rPr lang="en-US" b="1" dirty="0"/>
              <a:t>Type 1 Driver - JDBC-ODBC bridge</a:t>
            </a:r>
            <a:endParaRPr lang="en-US" dirty="0"/>
          </a:p>
        </p:txBody>
      </p:sp>
      <p:pic>
        <p:nvPicPr>
          <p:cNvPr id="69634" name="Picture 2" descr="File:JDBC driver.png">
            <a:hlinkClick r:id="rId2"/>
          </p:cNvPr>
          <p:cNvPicPr>
            <a:picLocks noChangeAspect="1" noChangeArrowheads="1"/>
          </p:cNvPicPr>
          <p:nvPr/>
        </p:nvPicPr>
        <p:blipFill>
          <a:blip r:embed="rId3" cstate="print"/>
          <a:srcRect/>
          <a:stretch>
            <a:fillRect/>
          </a:stretch>
        </p:blipFill>
        <p:spPr bwMode="auto">
          <a:xfrm>
            <a:off x="5500694" y="1785926"/>
            <a:ext cx="3048000" cy="430530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20331</TotalTime>
  <Words>2635</Words>
  <Application>Microsoft Office PowerPoint</Application>
  <PresentationFormat>On-screen Show (4:3)</PresentationFormat>
  <Paragraphs>512</Paragraphs>
  <Slides>49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新細明體</vt:lpstr>
      <vt:lpstr>Arial</vt:lpstr>
      <vt:lpstr>Calibri</vt:lpstr>
      <vt:lpstr>Symbol</vt:lpstr>
      <vt:lpstr>Trebuchet MS</vt:lpstr>
      <vt:lpstr>Office Theme</vt:lpstr>
      <vt:lpstr>Java Database Connectivity (JDBC)</vt:lpstr>
      <vt:lpstr>Objectives</vt:lpstr>
      <vt:lpstr>What is a database?</vt:lpstr>
      <vt:lpstr>What is a table?</vt:lpstr>
      <vt:lpstr>JDBC</vt:lpstr>
      <vt:lpstr>JDBC</vt:lpstr>
      <vt:lpstr>JDBC Drivers</vt:lpstr>
      <vt:lpstr>JDBC Driver types</vt:lpstr>
      <vt:lpstr>Type 1 Driver - JDBC-ODBC bridge</vt:lpstr>
      <vt:lpstr>Type 2 Driver - Native-API Driver specification</vt:lpstr>
      <vt:lpstr>Type 3 Driver - Network-Protocol Driver</vt:lpstr>
      <vt:lpstr>Type 4 Driver - Native-Protocol Driver</vt:lpstr>
      <vt:lpstr>Steps in using JDBC</vt:lpstr>
      <vt:lpstr>Step 2: Establish a database connection.</vt:lpstr>
      <vt:lpstr>Step 3: Send SQL statements</vt:lpstr>
      <vt:lpstr>java.sql.Statement interface</vt:lpstr>
      <vt:lpstr>Code Snippet: using Statement interface</vt:lpstr>
      <vt:lpstr>Example</vt:lpstr>
      <vt:lpstr>java.sql.PreparedStatement interface</vt:lpstr>
      <vt:lpstr>Code Snippet: java.sql.PreparedStatement interface</vt:lpstr>
      <vt:lpstr>Example</vt:lpstr>
      <vt:lpstr>Stored Procedures.</vt:lpstr>
      <vt:lpstr>java.sql.Callable interface</vt:lpstr>
      <vt:lpstr>Code Snippet: using CallableStatement</vt:lpstr>
      <vt:lpstr>Code Snippet: using CallableStatement OUT parameter</vt:lpstr>
      <vt:lpstr>Example</vt:lpstr>
      <vt:lpstr>ResultSet</vt:lpstr>
      <vt:lpstr>ResultSet methods</vt:lpstr>
      <vt:lpstr>Code Snippet : using ResultSet</vt:lpstr>
      <vt:lpstr>Example</vt:lpstr>
      <vt:lpstr>Retrieving Automatically Generated Keys</vt:lpstr>
      <vt:lpstr>Code Snippet: Auto generated keys.</vt:lpstr>
      <vt:lpstr>Transaction</vt:lpstr>
      <vt:lpstr>JDBC Transaction</vt:lpstr>
      <vt:lpstr>Code Snippet: JDBC transaction</vt:lpstr>
      <vt:lpstr>Example :Complete DAO </vt:lpstr>
      <vt:lpstr>Core JDBC Best Practices.</vt:lpstr>
      <vt:lpstr>Other JDBC Best practices</vt:lpstr>
      <vt:lpstr>Other JDBC Best practices.</vt:lpstr>
      <vt:lpstr>Quiz!</vt:lpstr>
      <vt:lpstr>Quiz questions</vt:lpstr>
      <vt:lpstr>Quiz questions</vt:lpstr>
      <vt:lpstr>JDBC Metadata</vt:lpstr>
      <vt:lpstr>Some methods of DatabaseMetaData.</vt:lpstr>
      <vt:lpstr>Some important methods of ResultSetMetaData</vt:lpstr>
      <vt:lpstr>Explore More!!</vt:lpstr>
      <vt:lpstr>Advanced Topic</vt:lpstr>
      <vt:lpstr>References</vt:lpstr>
      <vt:lpstr>References</vt:lpstr>
    </vt:vector>
  </TitlesOfParts>
  <Company>MindTree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MindTree Ltd</dc:title>
  <dc:subject>Corporate Presentation</dc:subject>
  <dc:creator>MindTree Ltd</dc:creator>
  <cp:lastModifiedBy>Banu Prakash</cp:lastModifiedBy>
  <cp:revision>1273</cp:revision>
  <dcterms:created xsi:type="dcterms:W3CDTF">2010-06-17T03:34:49Z</dcterms:created>
  <dcterms:modified xsi:type="dcterms:W3CDTF">2014-10-10T09:55:39Z</dcterms:modified>
</cp:coreProperties>
</file>