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9" r:id="rId2"/>
    <p:sldId id="370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87" r:id="rId11"/>
    <p:sldId id="384" r:id="rId12"/>
    <p:sldId id="379" r:id="rId13"/>
    <p:sldId id="388" r:id="rId14"/>
    <p:sldId id="385" r:id="rId15"/>
    <p:sldId id="380" r:id="rId16"/>
    <p:sldId id="386" r:id="rId17"/>
    <p:sldId id="382" r:id="rId18"/>
    <p:sldId id="383" r:id="rId19"/>
    <p:sldId id="295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5">
            <a:hueOff val="-587578"/>
            <a:satOff val="-94461"/>
            <a:lumOff val="-40417"/>
          </a:schemeClr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792"/>
    <a:srgbClr val="FF2A6B"/>
    <a:srgbClr val="0096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5">
            <a:hueOff val="-587578"/>
            <a:satOff val="-94461"/>
            <a:lumOff val="-40417"/>
          </a:schemeClr>
        </a:fontRef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chemeClr val="accent5">
          <a:hueOff val="-587578"/>
          <a:satOff val="-94461"/>
          <a:lumOff val="-40417"/>
        </a:schemeClr>
      </a:tcTxStyle>
      <a:tcStyle>
        <a:tcBdr>
          <a:lef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0422" autoAdjust="0"/>
  </p:normalViewPr>
  <p:slideViewPr>
    <p:cSldViewPr snapToGrid="0" snapToObjects="1">
      <p:cViewPr>
        <p:scale>
          <a:sx n="43" d="100"/>
          <a:sy n="43" d="100"/>
        </p:scale>
        <p:origin x="536" y="59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6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587578"/>
            <a:satOff val="-94461"/>
            <a:lumOff val="-40417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2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8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12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3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1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0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3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chemeClr val="accent5">
              <a:hueOff val="-587578"/>
              <a:satOff val="-94461"/>
              <a:lumOff val="-40417"/>
            </a:schemeClr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O4s6w-gom6p-2Q8n-6g41M_L9J8C8qpF4Ry86SJSl9c/ed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luster.readthedocs.io/en/latest/" TargetMode="External"/><Relationship Id="rId4" Type="http://schemas.openxmlformats.org/officeDocument/2006/relationships/hyperlink" Target="http://review.gluster.org/#/q/owner:%22Manikandan+Selvaganesh%22" TargetMode="External"/><Relationship Id="rId5" Type="http://schemas.openxmlformats.org/officeDocument/2006/relationships/hyperlink" Target="https://github.com/Manikandan-Selvaganesh/" TargetMode="External"/><Relationship Id="rId6" Type="http://schemas.openxmlformats.org/officeDocument/2006/relationships/hyperlink" Target="https://manikandanselvaganesh.wordpress.com/" TargetMode="External"/><Relationship Id="rId7" Type="http://schemas.openxmlformats.org/officeDocument/2006/relationships/hyperlink" Target="http://www.slideshare.net/ManikandanSelvaganes/aninsightaboutglusterfsanditsenforcementtechniqu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view.gluster.org/#/c/13897/" TargetMode="External"/><Relationship Id="rId4" Type="http://schemas.openxmlformats.org/officeDocument/2006/relationships/hyperlink" Target="http://review.gluster.org/#/c/13762/" TargetMode="External"/><Relationship Id="rId5" Type="http://schemas.openxmlformats.org/officeDocument/2006/relationships/hyperlink" Target="https://github.com/Manikandan-Selvaganesh/web-crawler" TargetMode="External"/><Relationship Id="rId6" Type="http://schemas.openxmlformats.org/officeDocument/2006/relationships/hyperlink" Target="http://review.gluster.org/#/c/12386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10"/>
          <p:cNvSpPr/>
          <p:nvPr/>
        </p:nvSpPr>
        <p:spPr>
          <a:xfrm>
            <a:off x="0" y="0"/>
            <a:ext cx="24670457" cy="14191082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28800" y="3507611"/>
            <a:ext cx="1200912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Condensed" charset="0"/>
                <a:ea typeface="Avenir Next Condensed" charset="0"/>
                <a:cs typeface="Avenir Next Condensed" charset="0"/>
                <a:sym typeface="Helvetica Light"/>
              </a:rPr>
              <a:t>Manikandan</a:t>
            </a:r>
            <a:r>
              <a:rPr lang="en-US" sz="8800" dirty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kumimoji="0" lang="en-US" sz="8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Condensed" charset="0"/>
                <a:ea typeface="Avenir Next Condensed" charset="0"/>
                <a:cs typeface="Avenir Next Condensed" charset="0"/>
                <a:sym typeface="Helvetica Light"/>
              </a:rPr>
              <a:t>Selvaganesan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7" name="Shape 311"/>
          <p:cNvSpPr/>
          <p:nvPr/>
        </p:nvSpPr>
        <p:spPr>
          <a:xfrm>
            <a:off x="670561" y="6792053"/>
            <a:ext cx="14020799" cy="411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15000" spc="-449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2000" i="1" spc="300" dirty="0" smtClean="0">
                <a:latin typeface="Avenir Next Condensed Ultra Light" charset="0"/>
                <a:ea typeface="Avenir Next Condensed Ultra Light" charset="0"/>
                <a:cs typeface="Avenir Next Condensed Ultra Light" charset="0"/>
              </a:rPr>
              <a:t>Software Engineer @ Cisco</a:t>
            </a:r>
          </a:p>
          <a:p>
            <a:pPr algn="l">
              <a:defRPr sz="15000" spc="-449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 sz="13800" i="1" spc="3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508" y="2495313"/>
            <a:ext cx="7071360" cy="85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1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9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4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Challenges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4640" y="3012550"/>
            <a:ext cx="12527280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 not break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existing features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kumimoji="0" lang="en-US" sz="5000" b="0" i="0" u="none" strike="noStrike" cap="none" spc="0" normalizeH="0" dirty="0" smtClean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How to store limits and differentiate - </a:t>
            </a:r>
            <a:r>
              <a:rPr lang="en-US" dirty="0" err="1" smtClean="0"/>
              <a:t>Quota.conf</a:t>
            </a:r>
            <a:endParaRPr lang="en-US" dirty="0" smtClean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 smtClean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Upgrade scenario – from 3.6 to 3.7/later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Setting the correct </a:t>
            </a:r>
            <a:r>
              <a:rPr lang="en-US" dirty="0" err="1" smtClean="0"/>
              <a:t>inode</a:t>
            </a:r>
            <a:r>
              <a:rPr lang="en-US" dirty="0" smtClean="0"/>
              <a:t> context and healing the extended attributes – root, differentiate between quota/</a:t>
            </a:r>
            <a:r>
              <a:rPr lang="en-US" dirty="0" err="1" smtClean="0"/>
              <a:t>inode</a:t>
            </a:r>
            <a:r>
              <a:rPr lang="en-US" dirty="0" smtClean="0"/>
              <a:t>-quota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 smtClean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3012550"/>
            <a:ext cx="9311640" cy="92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Code walkthrough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2080" y="3256390"/>
            <a:ext cx="13441680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Keywords: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Translators,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Graph,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Winding,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Unwinding.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Will </a:t>
            </a:r>
            <a:r>
              <a:rPr lang="en-US" dirty="0" smtClean="0"/>
              <a:t>just go </a:t>
            </a:r>
            <a:r>
              <a:rPr lang="en-US" dirty="0" smtClean="0"/>
              <a:t>through: </a:t>
            </a:r>
            <a:r>
              <a:rPr lang="en-US" b="1" dirty="0" err="1" smtClean="0"/>
              <a:t>Xlators</a:t>
            </a:r>
            <a:r>
              <a:rPr lang="en-US" b="1" dirty="0" smtClean="0"/>
              <a:t>/features/quota/*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Soft limit logger method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One fop – rename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Basic functions</a:t>
            </a:r>
            <a:endParaRPr lang="en-US" dirty="0" smtClean="0"/>
          </a:p>
          <a:p>
            <a:pPr marL="685800" marR="0" indent="-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17" y="3256390"/>
            <a:ext cx="7620000" cy="75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6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Simple examples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3627120"/>
            <a:ext cx="20116800" cy="87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4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A bit harder – rename algorithm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3575013"/>
            <a:ext cx="23286720" cy="86081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dirty="0"/>
              <a:t>1) </a:t>
            </a:r>
            <a:r>
              <a:rPr lang="en-US" dirty="0" smtClean="0"/>
              <a:t>Set </a:t>
            </a:r>
            <a:r>
              <a:rPr lang="en-US" dirty="0" err="1"/>
              <a:t>inodelk</a:t>
            </a:r>
            <a:r>
              <a:rPr lang="en-US" dirty="0"/>
              <a:t> on </a:t>
            </a:r>
            <a:r>
              <a:rPr lang="en-US" dirty="0" err="1" smtClean="0"/>
              <a:t>src</a:t>
            </a:r>
            <a:r>
              <a:rPr lang="en-US" dirty="0" smtClean="0"/>
              <a:t>-parent.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2) </a:t>
            </a:r>
            <a:r>
              <a:rPr lang="en-US" dirty="0" smtClean="0"/>
              <a:t>Lookup </a:t>
            </a:r>
            <a:r>
              <a:rPr lang="en-US" dirty="0"/>
              <a:t>contribution to </a:t>
            </a:r>
            <a:r>
              <a:rPr lang="en-US" dirty="0" err="1"/>
              <a:t>src</a:t>
            </a:r>
            <a:r>
              <a:rPr lang="en-US" dirty="0"/>
              <a:t>-parent on </a:t>
            </a:r>
            <a:r>
              <a:rPr lang="en-US" dirty="0" err="1" smtClean="0"/>
              <a:t>src-inode</a:t>
            </a:r>
            <a:r>
              <a:rPr lang="en-US" dirty="0" smtClean="0"/>
              <a:t>. We </a:t>
            </a:r>
            <a:r>
              <a:rPr lang="en-US" dirty="0"/>
              <a:t>need to save the contribution info for use at step-8.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3) </a:t>
            </a:r>
            <a:r>
              <a:rPr lang="en-US" dirty="0" smtClean="0"/>
              <a:t>Wind rename.</a:t>
            </a: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Remove </a:t>
            </a:r>
            <a:r>
              <a:rPr lang="en-US" dirty="0" err="1"/>
              <a:t>xattr</a:t>
            </a:r>
            <a:r>
              <a:rPr lang="en-US" dirty="0"/>
              <a:t> on </a:t>
            </a:r>
            <a:r>
              <a:rPr lang="en-US" dirty="0" err="1" smtClean="0"/>
              <a:t>src</a:t>
            </a:r>
            <a:r>
              <a:rPr lang="en-US" dirty="0" smtClean="0"/>
              <a:t>-loc.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en-US" dirty="0" smtClean="0"/>
              <a:t>Remove </a:t>
            </a:r>
            <a:r>
              <a:rPr lang="en-US" dirty="0"/>
              <a:t>contribution node corresponding to </a:t>
            </a:r>
            <a:r>
              <a:rPr lang="en-US" dirty="0" err="1"/>
              <a:t>src</a:t>
            </a:r>
            <a:r>
              <a:rPr lang="en-US" dirty="0"/>
              <a:t>-parent from the in-memory</a:t>
            </a:r>
          </a:p>
          <a:p>
            <a:pPr algn="l"/>
            <a:r>
              <a:rPr lang="en-US" dirty="0"/>
              <a:t>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Rename algorithm – continues</a:t>
            </a:r>
            <a:r>
              <a:rPr lang="is-I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…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461" y="1559976"/>
            <a:ext cx="22857899" cy="12455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6</a:t>
            </a:r>
            <a:r>
              <a:rPr lang="en-US" dirty="0"/>
              <a:t>) unwind rename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7) release </a:t>
            </a:r>
            <a:r>
              <a:rPr lang="en-US" dirty="0" err="1"/>
              <a:t>inodelk</a:t>
            </a:r>
            <a:r>
              <a:rPr lang="en-US" dirty="0"/>
              <a:t> on </a:t>
            </a:r>
            <a:r>
              <a:rPr lang="en-US" dirty="0" err="1"/>
              <a:t>src</a:t>
            </a:r>
            <a:r>
              <a:rPr lang="en-US" dirty="0"/>
              <a:t>-parent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8) Initiate </a:t>
            </a:r>
            <a:r>
              <a:rPr lang="en-US" dirty="0" err="1"/>
              <a:t>mq_reduce_parent_size_txn</a:t>
            </a:r>
            <a:r>
              <a:rPr lang="en-US" dirty="0"/>
              <a:t> on </a:t>
            </a:r>
            <a:r>
              <a:rPr lang="en-US" dirty="0" err="1"/>
              <a:t>src</a:t>
            </a:r>
            <a:r>
              <a:rPr lang="en-US" dirty="0"/>
              <a:t>-parent to remove </a:t>
            </a:r>
            <a:r>
              <a:rPr lang="en-US" dirty="0" smtClean="0"/>
              <a:t>contribution of </a:t>
            </a:r>
            <a:r>
              <a:rPr lang="en-US" dirty="0" err="1"/>
              <a:t>src-inode</a:t>
            </a:r>
            <a:r>
              <a:rPr lang="en-US" dirty="0"/>
              <a:t> to </a:t>
            </a:r>
            <a:r>
              <a:rPr lang="en-US" dirty="0" err="1"/>
              <a:t>src</a:t>
            </a:r>
            <a:r>
              <a:rPr lang="en-US" dirty="0"/>
              <a:t>-parent. </a:t>
            </a:r>
            <a:endParaRPr lang="en-US" dirty="0" smtClean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dirty="0"/>
              <a:t>9) Initiate </a:t>
            </a:r>
            <a:r>
              <a:rPr lang="en-US" dirty="0" err="1"/>
              <a:t>mq_reduce_parent_size_txn</a:t>
            </a:r>
            <a:r>
              <a:rPr lang="en-US" dirty="0"/>
              <a:t> on </a:t>
            </a:r>
            <a:r>
              <a:rPr lang="en-US" dirty="0" err="1"/>
              <a:t>dst</a:t>
            </a:r>
            <a:r>
              <a:rPr lang="en-US" dirty="0"/>
              <a:t>-parent if </a:t>
            </a:r>
            <a:r>
              <a:rPr lang="en-US" dirty="0" err="1"/>
              <a:t>dst-inode</a:t>
            </a:r>
            <a:r>
              <a:rPr lang="en-US" dirty="0"/>
              <a:t> exists.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10) create contribution </a:t>
            </a:r>
            <a:r>
              <a:rPr lang="en-US" dirty="0" err="1"/>
              <a:t>xattr</a:t>
            </a:r>
            <a:r>
              <a:rPr lang="en-US" dirty="0"/>
              <a:t> to </a:t>
            </a:r>
            <a:r>
              <a:rPr lang="en-US" dirty="0" err="1"/>
              <a:t>dst</a:t>
            </a:r>
            <a:r>
              <a:rPr lang="en-US" dirty="0"/>
              <a:t>-parent on </a:t>
            </a:r>
            <a:r>
              <a:rPr lang="en-US" dirty="0" err="1"/>
              <a:t>src-inode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To read more visit: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docs.google.com/document/d/1O4s6w-gom6p-2Q8n-6g41M_L9J8C8qpF4Ry86SJSl9c/edit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444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Demo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94720" y="7037504"/>
            <a:ext cx="1182624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 worries, I will be done soon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4148842"/>
            <a:ext cx="7132320" cy="75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9607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To know more -&gt;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2497062"/>
            <a:ext cx="23682959" cy="10916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Gluster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dirty="0"/>
              <a:t>docs – </a:t>
            </a:r>
            <a:r>
              <a:rPr lang="en-US" dirty="0">
                <a:hlinkClick r:id="rId3"/>
              </a:rPr>
              <a:t>http://gluster.readthedocs.io/en/latest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endParaRPr kumimoji="0" lang="en-US" sz="5000" b="0" i="0" u="none" strike="noStrike" cap="none" spc="0" normalizeH="0" baseline="0" dirty="0" smtClean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dirty="0" smtClean="0"/>
              <a:t>My 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Code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contributions to </a:t>
            </a:r>
            <a:r>
              <a:rPr kumimoji="0" lang="en-US" sz="5000" b="0" i="0" u="none" strike="noStrike" cap="none" spc="0" normalizeH="0" dirty="0" err="1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GlusterFS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dirty="0"/>
              <a:t>– </a:t>
            </a:r>
            <a:r>
              <a:rPr lang="en-US" dirty="0">
                <a:hlinkClick r:id="rId4"/>
              </a:rPr>
              <a:t>http://review.gluster.org/#/q/owner:%</a:t>
            </a:r>
            <a:r>
              <a:rPr lang="en-US" dirty="0" smtClean="0">
                <a:hlinkClick r:id="rId4"/>
              </a:rPr>
              <a:t>22Manikandan+Selvaganesh%22</a:t>
            </a:r>
            <a:endParaRPr lang="en-US" dirty="0" smtClean="0"/>
          </a:p>
          <a:p>
            <a:pPr algn="l"/>
            <a:endParaRPr kumimoji="0" lang="en-US" sz="5000" b="0" i="0" u="none" strike="noStrike" cap="none" spc="0" normalizeH="0" dirty="0" smtClean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baseline="0" dirty="0" smtClean="0"/>
              <a:t>GitHub </a:t>
            </a:r>
            <a:r>
              <a:rPr lang="en-US" dirty="0"/>
              <a:t>Profile - </a:t>
            </a:r>
            <a:r>
              <a:rPr lang="en-US" dirty="0">
                <a:hlinkClick r:id="rId5"/>
              </a:rPr>
              <a:t>https://github.com/Manikandan-Selvaganesh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algn="l"/>
            <a:endParaRPr lang="en-US" baseline="0" dirty="0" smtClean="0"/>
          </a:p>
          <a:p>
            <a:pPr algn="l"/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Blog </a:t>
            </a:r>
            <a:r>
              <a:rPr lang="en-US" dirty="0"/>
              <a:t>- </a:t>
            </a:r>
            <a:r>
              <a:rPr lang="en-US" dirty="0">
                <a:hlinkClick r:id="rId6"/>
              </a:rPr>
              <a:t>https://manikandanselvaganesh.wordpress.com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GlusterFS</a:t>
            </a:r>
            <a:r>
              <a:rPr lang="en-US" dirty="0" smtClean="0"/>
              <a:t> </a:t>
            </a:r>
            <a:r>
              <a:rPr lang="en-US" dirty="0"/>
              <a:t>Quota IEEE Paper -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www.slideshare.net/ManikandanSelvaganes/aninsightaboutglusterfsanditsenforcementtechniques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0041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Some more interesting projects!!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3266500"/>
            <a:ext cx="23682959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dirty="0" smtClean="0"/>
              <a:t>Enhancement </a:t>
            </a:r>
            <a:r>
              <a:rPr lang="en-US" dirty="0"/>
              <a:t>of quota crawling </a:t>
            </a:r>
            <a:r>
              <a:rPr lang="en-US" dirty="0" smtClean="0"/>
              <a:t>process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http://review.gluster.org/#/c/13897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685800" indent="-685800" algn="l">
              <a:buFont typeface="Wingdings" charset="2"/>
              <a:buChar char="ü"/>
            </a:pPr>
            <a:endParaRPr lang="en-US" dirty="0"/>
          </a:p>
          <a:p>
            <a:pPr marL="685800" indent="-685800" algn="l">
              <a:buFont typeface="Wingdings" charset="2"/>
              <a:buChar char="ü"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SELinux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implementation for </a:t>
            </a: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GlusterFS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://review.gluster.org/#/c/13762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85800" indent="-685800" algn="l">
              <a:buFont typeface="Wingdings" charset="2"/>
              <a:buChar char="ü"/>
            </a:pPr>
            <a:endParaRPr kumimoji="0" lang="en-US" sz="5000" b="0" i="0" u="none" strike="noStrike" cap="none" spc="0" normalizeH="0" baseline="0" dirty="0" smtClean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indent="-685800" algn="l">
              <a:buFont typeface="Wingdings" charset="2"/>
              <a:buChar char="ü"/>
            </a:pPr>
            <a:r>
              <a:rPr lang="en-US" dirty="0" smtClean="0"/>
              <a:t>Web </a:t>
            </a:r>
            <a:r>
              <a:rPr lang="en-US" dirty="0"/>
              <a:t>crawlers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github.com/Manikandan-Selvaganesh/web-crawler</a:t>
            </a:r>
            <a:endParaRPr lang="en-US" dirty="0" smtClean="0"/>
          </a:p>
          <a:p>
            <a:pPr marL="685800" indent="-685800" algn="l">
              <a:buFont typeface="Wingdings" charset="2"/>
              <a:buChar char="ü"/>
            </a:pPr>
            <a:endParaRPr kumimoji="0" lang="en-US" sz="5000" b="0" i="0" u="none" strike="noStrike" cap="none" spc="0" normalizeH="0" baseline="0" dirty="0" smtClean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Data structures optimization test on Search Engine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/>
          </a:p>
          <a:p>
            <a:pPr marL="685800" indent="-685800" algn="l">
              <a:buFont typeface="Wingdings" charset="2"/>
              <a:buChar char="ü"/>
            </a:pPr>
            <a:r>
              <a:rPr lang="en-US" dirty="0"/>
              <a:t>Quota versioning implementation - </a:t>
            </a:r>
            <a:r>
              <a:rPr lang="en-US" dirty="0">
                <a:hlinkClick r:id="rId6"/>
              </a:rPr>
              <a:t>http://review.gluster.org/#/c/12386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 smtClean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is-IS" b="1" dirty="0" smtClean="0"/>
              <a:t>…........!!!!!</a:t>
            </a:r>
            <a:endParaRPr lang="en-US" b="1" dirty="0" smtClean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53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thumbs-up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3972" y="6881024"/>
            <a:ext cx="8994357" cy="67457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311"/>
          <p:cNvSpPr/>
          <p:nvPr/>
        </p:nvSpPr>
        <p:spPr>
          <a:xfrm>
            <a:off x="-286457" y="2788356"/>
            <a:ext cx="24670457" cy="2067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15000" spc="-449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 lang="en-US" sz="12500" dirty="0" smtClean="0">
                <a:solidFill>
                  <a:srgbClr val="14A792"/>
                </a:solidFill>
                <a:latin typeface="Avenir Next Condensed Ultra Light" charset="0"/>
                <a:ea typeface="Avenir Next Condensed Ultra Light" charset="0"/>
                <a:cs typeface="Avenir Next Condensed Ultra Light" charset="0"/>
              </a:rPr>
              <a:t>Thank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442282" y="6198093"/>
            <a:ext cx="5602355" cy="7040880"/>
            <a:chOff x="14168438" y="3190454"/>
            <a:chExt cx="5300906" cy="5300906"/>
          </a:xfrm>
        </p:grpSpPr>
        <p:sp>
          <p:nvSpPr>
            <p:cNvPr id="33" name="Rounded Rectangle 32"/>
            <p:cNvSpPr/>
            <p:nvPr/>
          </p:nvSpPr>
          <p:spPr>
            <a:xfrm>
              <a:off x="14168438" y="3190454"/>
              <a:ext cx="5300906" cy="5300906"/>
            </a:xfrm>
            <a:prstGeom prst="roundRect">
              <a:avLst>
                <a:gd name="adj" fmla="val 13718"/>
              </a:avLst>
            </a:prstGeom>
            <a:solidFill>
              <a:srgbClr val="14A792">
                <a:alpha val="20000"/>
              </a:srgbClr>
            </a:solidFill>
            <a:ln w="76200" cap="flat">
              <a:solidFill>
                <a:srgbClr val="14A79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Shape 311"/>
            <p:cNvSpPr/>
            <p:nvPr/>
          </p:nvSpPr>
          <p:spPr>
            <a:xfrm>
              <a:off x="14168438" y="7189398"/>
              <a:ext cx="5300906" cy="7342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lvl="0">
                <a:defRPr sz="15000" spc="-449">
                  <a:solidFill>
                    <a:srgbClr val="FFFFFF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r>
                <a:rPr lang="en-US" sz="5400" spc="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Avenir Next Condensed" charset="0"/>
                  <a:ea typeface="Avenir Next Condensed" charset="0"/>
                  <a:cs typeface="Avenir Next Condensed" charset="0"/>
                  <a:sym typeface="Avenir Next Condensed"/>
                </a:rPr>
                <a:t>Software Engineer II</a:t>
              </a:r>
              <a:endParaRPr lang="en-US" sz="5400" spc="50" dirty="0">
                <a:solidFill>
                  <a:srgbClr val="000000">
                    <a:lumMod val="65000"/>
                    <a:lumOff val="35000"/>
                  </a:srgbClr>
                </a:solidFill>
                <a:latin typeface="Avenir Next Condensed" charset="0"/>
                <a:ea typeface="Avenir Next Condensed" charset="0"/>
                <a:cs typeface="Avenir Next Condensed" charset="0"/>
                <a:sym typeface="Avenir Next Condensed"/>
              </a:endParaRPr>
            </a:p>
          </p:txBody>
        </p:sp>
      </p:grpSp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There to here .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45194" y="6198692"/>
            <a:ext cx="5602355" cy="7040880"/>
            <a:chOff x="9124537" y="3499364"/>
            <a:chExt cx="5300906" cy="6629309"/>
          </a:xfrm>
        </p:grpSpPr>
        <p:sp>
          <p:nvSpPr>
            <p:cNvPr id="17" name="Rounded Rectangle 16"/>
            <p:cNvSpPr/>
            <p:nvPr/>
          </p:nvSpPr>
          <p:spPr>
            <a:xfrm>
              <a:off x="9124537" y="3499364"/>
              <a:ext cx="5300906" cy="6629309"/>
            </a:xfrm>
            <a:prstGeom prst="roundRect">
              <a:avLst>
                <a:gd name="adj" fmla="val 13718"/>
              </a:avLst>
            </a:prstGeom>
            <a:solidFill>
              <a:srgbClr val="14A792">
                <a:alpha val="20000"/>
              </a:srgbClr>
            </a:solidFill>
            <a:ln w="76200" cap="flat">
              <a:solidFill>
                <a:srgbClr val="14A79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Shape 311"/>
            <p:cNvSpPr/>
            <p:nvPr/>
          </p:nvSpPr>
          <p:spPr>
            <a:xfrm>
              <a:off x="9403210" y="7677916"/>
              <a:ext cx="4826865" cy="1874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defRPr sz="15000" spc="-449">
                  <a:solidFill>
                    <a:srgbClr val="FFFFFF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r>
                <a:rPr lang="en-US" sz="4000" spc="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Open source enthusiast,</a:t>
              </a:r>
            </a:p>
            <a:p>
              <a:pPr algn="l">
                <a:defRPr sz="15000" spc="-449">
                  <a:solidFill>
                    <a:srgbClr val="FFFFFF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r>
                <a:rPr lang="en-US" sz="4000" spc="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Intern at Red Hat , security tester(hobby)</a:t>
              </a:r>
              <a:endParaRPr lang="en-US" sz="40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3706" y="2707182"/>
            <a:ext cx="5930175" cy="7040880"/>
            <a:chOff x="9124537" y="3499364"/>
            <a:chExt cx="5611088" cy="5294981"/>
          </a:xfrm>
        </p:grpSpPr>
        <p:sp>
          <p:nvSpPr>
            <p:cNvPr id="27" name="Rounded Rectangle 26"/>
            <p:cNvSpPr/>
            <p:nvPr/>
          </p:nvSpPr>
          <p:spPr>
            <a:xfrm>
              <a:off x="9124537" y="3499364"/>
              <a:ext cx="5300906" cy="5294981"/>
            </a:xfrm>
            <a:prstGeom prst="roundRect">
              <a:avLst>
                <a:gd name="adj" fmla="val 13718"/>
              </a:avLst>
            </a:prstGeom>
            <a:solidFill>
              <a:srgbClr val="14A792">
                <a:alpha val="20000"/>
              </a:srgbClr>
            </a:solidFill>
            <a:ln w="76200" cap="flat">
              <a:solidFill>
                <a:srgbClr val="14A79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Shape 311"/>
            <p:cNvSpPr/>
            <p:nvPr/>
          </p:nvSpPr>
          <p:spPr>
            <a:xfrm>
              <a:off x="9342191" y="7339837"/>
              <a:ext cx="5393434" cy="12194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defRPr sz="15000" spc="-449">
                  <a:solidFill>
                    <a:srgbClr val="FFFFFF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r>
                <a:rPr lang="en-US" sz="4800" spc="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Condensed" charset="0"/>
                  <a:ea typeface="Avenir Next Condensed" charset="0"/>
                  <a:cs typeface="Avenir Next Condensed" charset="0"/>
                </a:rPr>
                <a:t>B.E (CSE), a lot of facts to add too.</a:t>
              </a:r>
              <a:endParaRPr sz="480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370092" y="2861037"/>
            <a:ext cx="6105581" cy="7212230"/>
            <a:chOff x="9124537" y="3499364"/>
            <a:chExt cx="5777055" cy="6790642"/>
          </a:xfrm>
        </p:grpSpPr>
        <p:sp>
          <p:nvSpPr>
            <p:cNvPr id="36" name="Rounded Rectangle 35"/>
            <p:cNvSpPr/>
            <p:nvPr/>
          </p:nvSpPr>
          <p:spPr>
            <a:xfrm>
              <a:off x="9124537" y="3499364"/>
              <a:ext cx="5300906" cy="6629309"/>
            </a:xfrm>
            <a:prstGeom prst="roundRect">
              <a:avLst>
                <a:gd name="adj" fmla="val 13718"/>
              </a:avLst>
            </a:prstGeom>
            <a:solidFill>
              <a:srgbClr val="14A792">
                <a:alpha val="20000"/>
              </a:srgbClr>
            </a:solidFill>
            <a:ln w="76200" cap="flat">
              <a:solidFill>
                <a:srgbClr val="14A79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7" name="Shape 311"/>
            <p:cNvSpPr/>
            <p:nvPr/>
          </p:nvSpPr>
          <p:spPr>
            <a:xfrm>
              <a:off x="9508158" y="8067713"/>
              <a:ext cx="5393434" cy="22222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lvl="0" algn="l">
                <a:defRPr sz="15000" spc="-449">
                  <a:solidFill>
                    <a:srgbClr val="FFFFFF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r>
                <a:rPr lang="en-US" sz="4800" spc="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Avenir Next Condensed" charset="0"/>
                  <a:ea typeface="Avenir Next Condensed" charset="0"/>
                  <a:cs typeface="Avenir Next Condensed" charset="0"/>
                  <a:sym typeface="Avenir Next Condensed"/>
                </a:rPr>
                <a:t>Software Engineer, Co-Maintainer of three components in </a:t>
              </a:r>
              <a:r>
                <a:rPr lang="en-US" sz="4800" spc="5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Avenir Next Condensed" charset="0"/>
                  <a:ea typeface="Avenir Next Condensed" charset="0"/>
                  <a:cs typeface="Avenir Next Condensed" charset="0"/>
                  <a:sym typeface="Avenir Next Condensed"/>
                </a:rPr>
                <a:t>Gluster</a:t>
              </a:r>
              <a:endParaRPr lang="en-US" sz="4800" spc="50" dirty="0">
                <a:solidFill>
                  <a:srgbClr val="000000">
                    <a:lumMod val="65000"/>
                    <a:lumOff val="35000"/>
                  </a:srgbClr>
                </a:solidFill>
                <a:latin typeface="Avenir Next Condensed" charset="0"/>
                <a:ea typeface="Avenir Next Condensed" charset="0"/>
                <a:cs typeface="Avenir Next Condensed" charset="0"/>
                <a:sym typeface="Avenir Next Condensed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0" y="3512401"/>
            <a:ext cx="4664884" cy="3887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65" y="7123186"/>
            <a:ext cx="3824655" cy="3666733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691" y="4039788"/>
            <a:ext cx="4569301" cy="3046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097" y="7085987"/>
            <a:ext cx="4650116" cy="366961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ent-Up Arrow 46"/>
          <p:cNvSpPr/>
          <p:nvPr/>
        </p:nvSpPr>
        <p:spPr>
          <a:xfrm rot="5400000">
            <a:off x="3814381" y="10016720"/>
            <a:ext cx="2360341" cy="2247742"/>
          </a:xfrm>
          <a:prstGeom prst="bentUpArrow">
            <a:avLst>
              <a:gd name="adj1" fmla="val 11877"/>
              <a:gd name="adj2" fmla="val 26312"/>
              <a:gd name="adj3" fmla="val 25000"/>
            </a:avLst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Bent-Up Arrow 47"/>
          <p:cNvSpPr/>
          <p:nvPr/>
        </p:nvSpPr>
        <p:spPr>
          <a:xfrm rot="5400000" flipH="1">
            <a:off x="9970918" y="3674894"/>
            <a:ext cx="2360341" cy="2247742"/>
          </a:xfrm>
          <a:prstGeom prst="bentUpArrow">
            <a:avLst>
              <a:gd name="adj1" fmla="val 11877"/>
              <a:gd name="adj2" fmla="val 26312"/>
              <a:gd name="adj3" fmla="val 25000"/>
            </a:avLst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Bent-Up Arrow 48"/>
          <p:cNvSpPr/>
          <p:nvPr/>
        </p:nvSpPr>
        <p:spPr>
          <a:xfrm rot="5400000">
            <a:off x="16005356" y="10083937"/>
            <a:ext cx="2360341" cy="2247742"/>
          </a:xfrm>
          <a:prstGeom prst="bentUpArrow">
            <a:avLst>
              <a:gd name="adj1" fmla="val 11877"/>
              <a:gd name="adj2" fmla="val 26312"/>
              <a:gd name="adj3" fmla="val 25000"/>
            </a:avLst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3737" y="2951807"/>
            <a:ext cx="910304" cy="910304"/>
          </a:xfrm>
          <a:prstGeom prst="ellipse">
            <a:avLst/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5398" y="2978438"/>
            <a:ext cx="698643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1</a:t>
            </a:r>
            <a:endParaRPr kumimoji="0" lang="en-US" sz="54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571920" y="6440521"/>
            <a:ext cx="910304" cy="910304"/>
          </a:xfrm>
          <a:prstGeom prst="ellipse">
            <a:avLst/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3581" y="6467152"/>
            <a:ext cx="698643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2</a:t>
            </a:r>
            <a:endParaRPr kumimoji="0" lang="en-US" sz="54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618324" y="3097030"/>
            <a:ext cx="910304" cy="910304"/>
          </a:xfrm>
          <a:prstGeom prst="ellipse">
            <a:avLst/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29985" y="3123661"/>
            <a:ext cx="698643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3</a:t>
            </a:r>
            <a:endParaRPr kumimoji="0" lang="en-US" sz="54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8723436" y="6440521"/>
            <a:ext cx="910304" cy="910304"/>
          </a:xfrm>
          <a:prstGeom prst="ellipse">
            <a:avLst/>
          </a:prstGeom>
          <a:solidFill>
            <a:srgbClr val="14A792"/>
          </a:solidFill>
          <a:ln w="12700" cap="flat">
            <a:noFill/>
            <a:miter lim="400000"/>
          </a:ln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935097" y="6467152"/>
            <a:ext cx="698643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4</a:t>
            </a:r>
            <a:endParaRPr kumimoji="0" lang="en-US" sz="54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1685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err="1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GlusterFS</a:t>
            </a: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 - Quota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461" y="5833902"/>
            <a:ext cx="13195739" cy="4760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dirty="0" smtClean="0"/>
              <a:t>Scalable Network(Distributed) File System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dedicated Metadata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servers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baseline="0" dirty="0" smtClean="0"/>
              <a:t>User</a:t>
            </a:r>
            <a:r>
              <a:rPr lang="en-US" dirty="0" smtClean="0"/>
              <a:t> space file system</a:t>
            </a: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features – Replication, Snapshot, </a:t>
            </a:r>
            <a:r>
              <a:rPr lang="en-US" dirty="0" err="1"/>
              <a:t>T</a:t>
            </a:r>
            <a:r>
              <a:rPr kumimoji="0" lang="en-US" sz="5000" b="0" i="0" u="none" strike="noStrike" cap="none" spc="0" normalizeH="0" dirty="0" err="1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iering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Quota, Geo-replication</a:t>
            </a:r>
            <a:endParaRPr lang="en-US" dirty="0"/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060" y="5405120"/>
            <a:ext cx="5697220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Quota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461" y="5449182"/>
            <a:ext cx="11976539" cy="5530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i="1" dirty="0" smtClean="0"/>
              <a:t>Noun</a:t>
            </a:r>
          </a:p>
          <a:p>
            <a:pPr algn="l"/>
            <a:endParaRPr lang="en-US" dirty="0"/>
          </a:p>
          <a:p>
            <a:pPr algn="just"/>
            <a:r>
              <a:rPr lang="en-US" dirty="0"/>
              <a:t>a limited or fixed number or amount of people or things, in </a:t>
            </a:r>
            <a:r>
              <a:rPr lang="en-US" dirty="0" smtClean="0"/>
              <a:t>particular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813" y="4470596"/>
            <a:ext cx="10058400" cy="65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7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Is limit really important?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2566" y="12473965"/>
            <a:ext cx="1399032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Of course,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yes!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1" y="3912697"/>
            <a:ext cx="5138420" cy="515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70" y="5152045"/>
            <a:ext cx="10058400" cy="3495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059" y="3197515"/>
            <a:ext cx="7052353" cy="740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1" y="9181723"/>
            <a:ext cx="544532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People/Process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5840" y="9665075"/>
            <a:ext cx="5608320" cy="936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Resource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62886" y="10935083"/>
            <a:ext cx="6907754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 now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know what happens when there is no limit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981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Day to day  - College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461" y="10485464"/>
            <a:ext cx="810557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Student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9600" y="10485463"/>
            <a:ext cx="658368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Faculties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2522484"/>
            <a:ext cx="3251200" cy="5981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0" y="5943599"/>
            <a:ext cx="3251200" cy="2560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0" y="3012550"/>
            <a:ext cx="3251200" cy="36320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6480" y="8531023"/>
            <a:ext cx="399288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Global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accent5">
                    <a:hueOff val="-587578"/>
                    <a:satOff val="-94461"/>
                    <a:lumOff val="-4041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Storage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accent5">
                  <a:hueOff val="-587578"/>
                  <a:satOff val="-94461"/>
                  <a:lumOff val="-40417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5000017"/>
            <a:ext cx="3962400" cy="5485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0" y="5344658"/>
            <a:ext cx="6858000" cy="45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err="1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Inode</a:t>
            </a: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 Quota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461" y="5449183"/>
            <a:ext cx="13195739" cy="5530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b="1" dirty="0" smtClean="0"/>
              <a:t>Restricts based on the count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dirty="0" smtClean="0"/>
              <a:t>Exam attempts for a student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dirty="0" smtClean="0"/>
              <a:t>OTP/Password retries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dirty="0" smtClean="0"/>
              <a:t>Number of movie tickets for one person</a:t>
            </a:r>
          </a:p>
          <a:p>
            <a:pPr marL="685800" lvl="1" indent="-685800" algn="l" defTabSz="914400" hangingPunct="1">
              <a:buFont typeface="Wingdings" charset="2"/>
              <a:buChar char="ü"/>
            </a:pPr>
            <a:r>
              <a:rPr lang="en-US" dirty="0" smtClean="0"/>
              <a:t>Anywhere where one needs to restrict based on count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920" y="4084320"/>
            <a:ext cx="43180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5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Architecture Overview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77440"/>
            <a:ext cx="20543520" cy="113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10"/>
          <p:cNvSpPr/>
          <p:nvPr/>
        </p:nvSpPr>
        <p:spPr>
          <a:xfrm>
            <a:off x="0" y="0"/>
            <a:ext cx="24384000" cy="2377440"/>
          </a:xfrm>
          <a:prstGeom prst="rect">
            <a:avLst/>
          </a:prstGeom>
          <a:solidFill>
            <a:srgbClr val="14A7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l">
              <a:defRPr sz="16400" spc="-491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77461" y="635110"/>
            <a:ext cx="2260775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chemeClr val="bg1"/>
                </a:solidFill>
                <a:latin typeface="Avenir Next Condensed Medium" charset="0"/>
                <a:ea typeface="Avenir Next Condensed Medium" charset="0"/>
                <a:cs typeface="Avenir Next Condensed Medium" charset="0"/>
              </a:rPr>
              <a:t>An insight</a:t>
            </a:r>
            <a:endParaRPr kumimoji="0" lang="en-US" sz="7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Condensed" charset="0"/>
              <a:ea typeface="Avenir Next Condensed" charset="0"/>
              <a:cs typeface="Avenir Next Condensed" charset="0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522485"/>
            <a:ext cx="16337280" cy="102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3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  <a:effectStyle>
          <a:effectLst>
            <a:outerShdw blurRad="63500" dist="127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  <a:effectStyle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chemeClr val="accent5">
              <a:hueOff val="-587578"/>
              <a:satOff val="-94461"/>
              <a:lumOff val="-40417"/>
              <a:alpha val="50000"/>
            </a:scheme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hueOff val="-587578"/>
              <a:satOff val="-94461"/>
              <a:lumOff val="-4041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chemeClr val="accent5">
                <a:hueOff val="-587578"/>
                <a:satOff val="-94461"/>
                <a:lumOff val="-40417"/>
              </a:schemeClr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  <a:effectStyle>
          <a:effectLst>
            <a:outerShdw blurRad="63500" dist="127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  <a:effectStyle>
          <a:effectLst>
            <a:outerShdw blurRad="50800" dist="25400" dir="5400000" rotWithShape="0">
              <a:schemeClr val="accent5">
                <a:hueOff val="-587578"/>
                <a:satOff val="-94461"/>
                <a:lumOff val="-40417"/>
                <a:alpha val="5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chemeClr val="accent5">
              <a:hueOff val="-587578"/>
              <a:satOff val="-94461"/>
              <a:lumOff val="-40417"/>
              <a:alpha val="50000"/>
            </a:scheme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hueOff val="-587578"/>
              <a:satOff val="-94461"/>
              <a:lumOff val="-4041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chemeClr val="accent5">
                <a:hueOff val="-587578"/>
                <a:satOff val="-94461"/>
                <a:lumOff val="-40417"/>
              </a:schemeClr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386</Words>
  <Application>Microsoft Macintosh PowerPoint</Application>
  <PresentationFormat>Custom</PresentationFormat>
  <Paragraphs>106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Avenir Next Condensed</vt:lpstr>
      <vt:lpstr>Avenir Next Condensed Medium</vt:lpstr>
      <vt:lpstr>Avenir Next Condensed Ultra Light</vt:lpstr>
      <vt:lpstr>Helvetica Light</vt:lpstr>
      <vt:lpstr>Helvetica Neue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439</cp:revision>
  <dcterms:modified xsi:type="dcterms:W3CDTF">2016-12-01T13:04:53Z</dcterms:modified>
</cp:coreProperties>
</file>