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457200" indent="-298450">
              <a:spcBef>
                <a:spcPts val="0"/>
              </a:spcBef>
              <a:spcAft>
                <a:spcPts val="0"/>
              </a:spcAft>
              <a:buSzPts val="1100"/>
              <a:buFont typeface="Droid Sans"/>
              <a:buChar char="●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1593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9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1081497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5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4245665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9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5830077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73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043149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6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86575729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0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791028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3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1976053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7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0999840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1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6638917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5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2959918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9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8934520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3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3139517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7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8052757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1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0496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473119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2107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5004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2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9206826" y="2963333"/>
            <a:ext cx="2982000" cy="3209011"/>
            <a:chOff x="9206826" y="2963333"/>
            <a:chExt cx="2982000" cy="3209011"/>
          </a:xfrm>
        </p:grpSpPr>
        <p:cxnSp>
          <p:nvCxnSpPr>
            <p:cNvPr id="20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1275926" y="2963333"/>
              <a:ext cx="912900" cy="912899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21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9206826" y="3190344"/>
              <a:ext cx="2982000" cy="29820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22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292225" y="3285067"/>
              <a:ext cx="1896599" cy="18966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23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443126" y="3131080"/>
              <a:ext cx="1745700" cy="17457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24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918926" y="3683001"/>
              <a:ext cx="1269899" cy="12699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cxnSp>
      </p:grpSp>
      <p:sp>
        <p:nvSpPr>
          <p:cNvPr id="1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4211" y="2006600"/>
            <a:ext cx="8534400" cy="22815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84213" y="4495800"/>
            <a:ext cx="8534400" cy="1498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l">
              <a:spcBef>
                <a:spcPts val="36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9904412" y="6172200"/>
            <a:ext cx="1600200" cy="365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4212" y="6172200"/>
            <a:ext cx="7543800" cy="365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63199" y="5578475"/>
            <a:ext cx="1142100" cy="669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3200" b="0" i="0" u="none" strike="noStrike" kern="0" cap="none" spc="0" baseline="0">
                <a:solidFill>
                  <a:srgbClr val="09304A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  <a:sym typeface="Century Gothic" pitchFamily="0" charset="0"/>
              </a:rPr>
              <a:t>&lt;#&gt;</a:t>
            </a:fld>
            <a:endParaRPr lang="zh-CN" altLang="en-US" sz="3200" b="0" i="0" u="none" strike="noStrike" cap="none">
              <a:solidFill>
                <a:srgbClr val="09304A"/>
              </a:solidFill>
              <a:latin typeface="Century Gothic" pitchFamily="0" charset="0"/>
              <a:ea typeface="Century Gothic" pitchFamily="0" charset="0"/>
              <a:cs typeface="Century Gothic" pitchFamily="0" charset="0"/>
              <a:sym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2534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8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9206826" y="2963333"/>
            <a:ext cx="2982000" cy="3209011"/>
            <a:chOff x="9206826" y="2963333"/>
            <a:chExt cx="2982000" cy="3209011"/>
          </a:xfrm>
        </p:grpSpPr>
        <p:cxnSp>
          <p:nvCxnSpPr>
            <p:cNvPr id="78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1275926" y="2963333"/>
              <a:ext cx="912900" cy="912899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79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9206826" y="3190344"/>
              <a:ext cx="2982000" cy="29820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80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292225" y="3285067"/>
              <a:ext cx="1896599" cy="18966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81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443126" y="3131080"/>
              <a:ext cx="1745700" cy="17457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82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918926" y="3683001"/>
              <a:ext cx="1269899" cy="12699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cxnSp>
      </p:grpSp>
      <p:sp>
        <p:nvSpPr>
          <p:cNvPr id="7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4212" y="4487332"/>
            <a:ext cx="8534400" cy="150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9904412" y="6172200"/>
            <a:ext cx="1600200" cy="365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4212" y="6172200"/>
            <a:ext cx="7543800" cy="365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63199" y="5578475"/>
            <a:ext cx="1142100" cy="669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3200" b="0" i="0" u="none" strike="noStrike" kern="0" cap="none" spc="0" baseline="0">
                <a:solidFill>
                  <a:srgbClr val="09304A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  <a:sym typeface="Century Gothic" pitchFamily="0" charset="0"/>
              </a:rPr>
              <a:t>&lt;#&gt;</a:t>
            </a:fld>
            <a:endParaRPr lang="zh-CN" altLang="en-US" sz="3200" b="0" i="0" u="none" strike="noStrike" cap="none">
              <a:solidFill>
                <a:srgbClr val="09304A"/>
              </a:solidFill>
              <a:latin typeface="Century Gothic" pitchFamily="0" charset="0"/>
              <a:ea typeface="Century Gothic" pitchFamily="0" charset="0"/>
              <a:cs typeface="Century Gothic" pitchFamily="0" charset="0"/>
              <a:sym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6008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9050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6518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9787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11055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5158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5859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5956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8267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"/>
          <p:cNvGrpSpPr>
            <a:grpSpLocks/>
          </p:cNvGrpSpPr>
          <p:nvPr/>
        </p:nvGrpSpPr>
        <p:grpSpPr>
          <a:xfrm>
            <a:off x="9206826" y="2963333"/>
            <a:ext cx="2982000" cy="3209011"/>
            <a:chOff x="9206826" y="2963333"/>
            <a:chExt cx="2982000" cy="3209011"/>
          </a:xfrm>
        </p:grpSpPr>
        <p:cxnSp>
          <p:nvCxnSpPr>
            <p:cNvPr id="2" name="直线连接线"/>
            <p:cNvCxnSpPr>
              <a:cxnSpLocks/>
            </p:cNvCxnSpPr>
            <p:nvPr/>
          </p:nvCxnSpPr>
          <p:spPr>
            <a:xfrm flipH="1" rot="21600000">
              <a:off x="11275926" y="2963333"/>
              <a:ext cx="912900" cy="912899"/>
            </a:xfrm>
            <a:prstGeom prst="straightConnector1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3" name="直线连接线"/>
            <p:cNvCxnSpPr>
              <a:cxnSpLocks/>
            </p:cNvCxnSpPr>
            <p:nvPr/>
          </p:nvCxnSpPr>
          <p:spPr>
            <a:xfrm flipH="1" rot="21600000">
              <a:off x="9206826" y="3190344"/>
              <a:ext cx="2982000" cy="2982000"/>
            </a:xfrm>
            <a:prstGeom prst="straightConnector1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4" name="直线连接线"/>
            <p:cNvCxnSpPr>
              <a:cxnSpLocks/>
            </p:cNvCxnSpPr>
            <p:nvPr/>
          </p:nvCxnSpPr>
          <p:spPr>
            <a:xfrm flipH="1" rot="21600000">
              <a:off x="10292225" y="3285067"/>
              <a:ext cx="1896599" cy="1896600"/>
            </a:xfrm>
            <a:prstGeom prst="straightConnector1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5" name="直线连接线"/>
            <p:cNvCxnSpPr>
              <a:cxnSpLocks/>
            </p:cNvCxnSpPr>
            <p:nvPr/>
          </p:nvCxnSpPr>
          <p:spPr>
            <a:xfrm flipH="1" rot="21600000">
              <a:off x="10443126" y="3131080"/>
              <a:ext cx="1745700" cy="1745700"/>
            </a:xfrm>
            <a:prstGeom prst="straightConnector1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6" name="直线连接线"/>
            <p:cNvCxnSpPr>
              <a:cxnSpLocks/>
            </p:cNvCxnSpPr>
            <p:nvPr/>
          </p:nvCxnSpPr>
          <p:spPr>
            <a:xfrm flipH="1" rot="21600000">
              <a:off x="10918926" y="3683001"/>
              <a:ext cx="1269899" cy="1269900"/>
            </a:xfrm>
            <a:prstGeom prst="straightConnector1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cxnSp>
      </p:grpSp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684212" y="685800"/>
            <a:ext cx="8534400" cy="3615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457200" indent="-3302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 pitchFamily="0" charset="0"/>
              <a:buChar char="▶"/>
            </a:pPr>
            <a:endParaRPr lang="zh-CN" altLang="en-US"/>
          </a:p>
        </p:txBody>
      </p:sp>
      <p:sp>
        <p:nvSpPr>
          <p:cNvPr id="10" name="文本框"/>
          <p:cNvSpPr>
            <a:spLocks noGrp="1"/>
          </p:cNvSpPr>
          <p:nvPr>
            <p:ph type="dt" idx="10"/>
          </p:nvPr>
        </p:nvSpPr>
        <p:spPr>
          <a:xfrm rot="0">
            <a:off x="9904412" y="6172200"/>
            <a:ext cx="1600200" cy="365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ftr"/>
          </p:nvPr>
        </p:nvSpPr>
        <p:spPr>
          <a:xfrm rot="0">
            <a:off x="684212" y="6172200"/>
            <a:ext cx="7543800" cy="365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/>
          </p:nvPr>
        </p:nvSpPr>
        <p:spPr>
          <a:xfrm rot="0">
            <a:off x="10363199" y="5578475"/>
            <a:ext cx="1142100" cy="669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3200" b="0" i="0" u="none" strike="noStrike" kern="0" cap="none" spc="0" baseline="0">
                <a:solidFill>
                  <a:srgbClr val="09304A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  <a:sym typeface="Century Gothic" pitchFamily="0" charset="0"/>
              </a:rPr>
              <a:t>&lt;#&gt;</a:t>
            </a:fld>
            <a:endParaRPr lang="zh-CN" altLang="en-US" sz="3200" b="0" i="0" u="none" strike="noStrike" cap="none">
              <a:solidFill>
                <a:srgbClr val="09304A"/>
              </a:solidFill>
              <a:latin typeface="Century Gothic" pitchFamily="0" charset="0"/>
              <a:ea typeface="Century Gothic" pitchFamily="0" charset="0"/>
              <a:cs typeface="Century Gothic" pitchFamily="0" charset="0"/>
              <a:sym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4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1828798" y="396240"/>
            <a:ext cx="8534401" cy="13410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sng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EMPLOYEE DATA ANALYSIS USING EXCEL</a:t>
            </a:r>
            <a:endParaRPr lang="zh-CN" altLang="en-US" sz="3600" b="1" i="0" u="sng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2017096" y="2505231"/>
            <a:ext cx="8534400" cy="3515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STUDENT NAME : 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C. MANIKANDAN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REGISTER NO    : 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asunm1611d22cm105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DEPARTMENT    : B.COM (GENERAL)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COLLEGE         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: PATRICIAN COLLEGE OF ARTS AND SCIENCE </a:t>
            </a:r>
            <a:endParaRPr lang="en-US" altLang="zh-CN" sz="2400" b="1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          COLLEGE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lang="zh-CN" altLang="en-US" sz="1800" b="1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5791763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724851" y="185420"/>
            <a:ext cx="8534401" cy="970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MODELLING: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body" idx="1"/>
          </p:nvPr>
        </p:nvSpPr>
        <p:spPr>
          <a:xfrm rot="0">
            <a:off x="987266" y="1539240"/>
            <a:ext cx="10818600" cy="4536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1. Data Collection</a:t>
            </a:r>
            <a:r>
              <a:rPr lang="en-US" altLang="zh-CN" sz="29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: 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Gather employee data: name, ID, job role, department, etc.- Collect performance metrics: sales, customer satisfaction, project completion, etc</a:t>
            </a:r>
            <a:r>
              <a:rPr lang="en-US" altLang="zh-CN" sz="21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.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2.</a:t>
            </a: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Data Organization</a:t>
            </a:r>
            <a:r>
              <a:rPr lang="en-US" altLang="zh-CN" sz="29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027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Create an Excel worksheet for each employee or team- Set up tables for performance metrics and ratings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303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3.Rating Scale Setup</a:t>
            </a:r>
            <a:r>
              <a:rPr lang="en-US" altLang="zh-CN" sz="35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Create a standardized rating scale (e.g., 1-5)- Define criteria for each rating level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08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4.</a:t>
            </a: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pivot table features: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571500" indent="-57150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ct val="8000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Drag-and-drop interface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571500" indent="-57150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ct val="8000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Row and column labels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847"/>
              </a:spcBef>
              <a:spcAft>
                <a:spcPts val="0"/>
              </a:spcAft>
              <a:buNone/>
            </a:pPr>
            <a:endParaRPr lang="en-US" altLang="zh-CN" sz="12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None/>
            </a:pPr>
            <a:endParaRPr lang="zh-CN" altLang="en-US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741870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flipH="1" rot="0">
            <a:off x="12192118" y="-193040"/>
            <a:ext cx="45600" cy="27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body" idx="1"/>
          </p:nvPr>
        </p:nvSpPr>
        <p:spPr>
          <a:xfrm rot="0">
            <a:off x="955039" y="1015999"/>
            <a:ext cx="10139700" cy="5659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Values area for aggregated data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Filters for narrowing data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Grouping and ungrouping dataPivot tables simplify complex data analysis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5.Data Entry: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Enter employee performance data into Excel tables- Use formulas to calculate weighted scores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6.Charting and Visualization: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Create charts and graphs to illustrate performance trends- Use Excel tools: PivotTables, Conditional Formatting, Charts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Analysis and Insights- Identify strengths, weaknesses, and areas for improvement- Use Excel filters and sorting to analyze data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1613310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541971" y="116160"/>
            <a:ext cx="8534400" cy="991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RESULTS:</a:t>
            </a:r>
            <a:endParaRPr lang="zh-CN" altLang="en-US" sz="44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71" name="文本框"/>
          <p:cNvSpPr>
            <a:spLocks noGrp="1"/>
          </p:cNvSpPr>
          <p:nvPr>
            <p:ph type="body" idx="1"/>
          </p:nvPr>
        </p:nvSpPr>
        <p:spPr>
          <a:xfrm rot="10800000">
            <a:off x="-893962" y="6035158"/>
            <a:ext cx="45600" cy="45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9782211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1737360" y="995679"/>
            <a:ext cx="8341499" cy="5364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355846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 rot="0">
            <a:off x="481011" y="426720"/>
            <a:ext cx="8534400" cy="9752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CONCLUSION:</a:t>
            </a:r>
            <a:endParaRPr lang="zh-CN" altLang="en-US" sz="44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1178560" y="1920240"/>
            <a:ext cx="9834900" cy="4592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The conclusion of employee performance analysis using Excel is: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Data-driven insights inform decisions.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Improved performance and productivity.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Enhanced accountability and fairness.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Strategic alignment with organizational goal.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Identified training needs and succession planning.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Competitive advantage through optimized talent management.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Excel-based performance analysis drives business success by optimizing employee performance and talent management.</a:t>
            </a:r>
            <a:endParaRPr lang="zh-CN" altLang="en-US" sz="20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6644824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title"/>
          </p:nvPr>
        </p:nvSpPr>
        <p:spPr>
          <a:xfrm rot="0">
            <a:off x="1588451" y="284480"/>
            <a:ext cx="8534401" cy="12960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PROJECT TITLE:</a:t>
            </a:r>
            <a:endParaRPr lang="zh-CN" altLang="en-US" sz="4800" b="1" i="0" u="sng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1828800" y="2606040"/>
            <a:ext cx="8534401" cy="1498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EMPLOYEE PERFORMANCE ANALYSIS USING EXCEL</a:t>
            </a:r>
            <a:endParaRPr lang="zh-CN" altLang="en-US" sz="5400" b="1" i="0" u="none" strike="noStrike" kern="0" cap="none" spc="0" baseline="0">
              <a:solidFill>
                <a:srgbClr val="262626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1859210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420053" y="116840"/>
            <a:ext cx="8534400" cy="1107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AGENDA: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3241039" y="1356360"/>
            <a:ext cx="8426099" cy="48311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Problem statement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Project overview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End users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Our solution and proposition 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Dataset Description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Modelling Approch</a:t>
            </a:r>
            <a:endParaRPr lang="en-US" altLang="zh-CN" sz="2800" b="1" i="0" u="none" strike="noStrike" kern="0" cap="none" spc="0" baseline="0">
              <a:solidFill>
                <a:srgbClr val="262626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Result and Discussion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Conclusion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773" indent="-251333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773" indent="-251333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7970354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572451" y="279400"/>
            <a:ext cx="8534400" cy="1219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PROBLEM STATEMENT: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1205706" y="2230120"/>
            <a:ext cx="9943200" cy="4546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By analyzing employee performance, organizations can make informed decisions, drive growth, and enhance overall success.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Identifies areas for growth, sets goals, and develops plans for enhancement.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Sets clear expectations, goals, and standards for employees.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Aligns individual efforts with organizational objectives.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Ensures individual performance aligns with organizational goals and objectives.</a:t>
            </a:r>
            <a:endParaRPr lang="zh-CN" altLang="en-US" sz="24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5154014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176211" y="0"/>
            <a:ext cx="8534400" cy="1214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PROJECT OVERVIEW: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1073626" y="1650999"/>
            <a:ext cx="10044600" cy="46379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 performance analysis is a systematic process to evaluate employee performance, identify strengths and weaknesses, and provide feedback for growth and development.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None/>
            </a:pPr>
            <a:r>
              <a:rPr lang="en-US" altLang="zh-CN" sz="1700" b="0" i="0" u="none" strike="noStrike" kern="0" cap="none" spc="0" baseline="0">
                <a:solidFill>
                  <a:srgbClr val="0F486F"/>
                </a:solidFill>
                <a:latin typeface="Arial" pitchFamily="0" charset="0"/>
                <a:ea typeface="Arial" pitchFamily="0" charset="0"/>
                <a:cs typeface="Lucida Sans"/>
              </a:rPr>
              <a:t> It involves: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Setting clear goals and expectations.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Gathering data on performance metrics.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Evaluating performance against goals and metrics.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Providing constructive feedback and coaching.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Identifying areas for improvement and development.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Informing decisions on promotions, training, and resource allocation.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5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In summary, employee performance analysis is a crucial process to optimize employee performance, inform decisions, and drive business success.</a:t>
            </a:r>
            <a:endParaRPr lang="zh-CN" altLang="en-US" sz="17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9794438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70851" y="80600"/>
            <a:ext cx="8534400" cy="1498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WHO ARE THE END USERS?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3813493" y="2413000"/>
            <a:ext cx="8534401" cy="3967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Employers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Manager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Organizations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Customers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shareholders</a:t>
            </a:r>
            <a:endParaRPr lang="zh-CN" altLang="en-US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3151536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735013" y="761319"/>
            <a:ext cx="8534400" cy="1290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OUR SOLUTION AND ITS VALUE PROPOSITION:</a:t>
            </a:r>
            <a:endParaRPr lang="zh-CN" altLang="en-US" sz="44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2086292" y="2768600"/>
            <a:ext cx="9313200" cy="3896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Conditional formatting –missing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Filter-remove</a:t>
            </a:r>
            <a:endParaRPr lang="en-US" altLang="zh-CN" sz="28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Formula-performance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Pivot-summary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Gragh,pie chart-data visualization </a:t>
            </a:r>
            <a:endParaRPr lang="zh-CN" altLang="en-US" sz="28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6147352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title"/>
          </p:nvPr>
        </p:nvSpPr>
        <p:spPr>
          <a:xfrm rot="0">
            <a:off x="430212" y="489879"/>
            <a:ext cx="8534400" cy="10320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DATA DESCRIPTION: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3518852" y="1833880"/>
            <a:ext cx="9861899" cy="47294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 data-Kaggle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26-features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9-features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Employees id – number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Business unit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Name-text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Employees type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Performance level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Gender-male,female</a:t>
            </a:r>
            <a:endParaRPr lang="en-US" altLang="zh-CN" sz="20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 rating-number</a:t>
            </a:r>
            <a:endParaRPr lang="zh-CN" altLang="en-US" sz="20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8083092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643572" y="243839"/>
            <a:ext cx="8534400" cy="1498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THE “WOW”IN OUR SOLUTION:</a:t>
            </a:r>
            <a:endParaRPr lang="zh-CN" altLang="en-US" sz="44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body" idx="1"/>
          </p:nvPr>
        </p:nvSpPr>
        <p:spPr>
          <a:xfrm rot="0">
            <a:off x="1436052" y="2722880"/>
            <a:ext cx="10105800" cy="44195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Arial" pitchFamily="0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PERFORMANCE LEVEL=IFS(J2&gt;=5,”VERY HIGH”,J2&gt;=4,”HIGH”,J2&gt;=3,”MED”,TRUE,”LOW”)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 pitchFamily="0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GRAPH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 pitchFamily="0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PIE CHART</a:t>
            </a:r>
            <a:endParaRPr lang="zh-CN" altLang="en-US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905682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76DBF4"/>
      </a:dk2>
      <a:lt2>
        <a:srgbClr val="14619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lic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2024-09-09T01:18:34Z</dcterms:modified>
</cp:coreProperties>
</file>