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8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andan M" userId="e937158fa8c26625" providerId="LiveId" clId="{04545B69-5E30-4292-B294-C0745C115697}"/>
    <pc:docChg chg="modSld">
      <pc:chgData name="Manikandan M" userId="e937158fa8c26625" providerId="LiveId" clId="{04545B69-5E30-4292-B294-C0745C115697}" dt="2024-04-04T16:43:39.918" v="26" actId="14100"/>
      <pc:docMkLst>
        <pc:docMk/>
      </pc:docMkLst>
      <pc:sldChg chg="modSp mod">
        <pc:chgData name="Manikandan M" userId="e937158fa8c26625" providerId="LiveId" clId="{04545B69-5E30-4292-B294-C0745C115697}" dt="2024-04-04T16:41:09.750" v="17" actId="20577"/>
        <pc:sldMkLst>
          <pc:docMk/>
          <pc:sldMk cId="0" sldId="256"/>
        </pc:sldMkLst>
        <pc:spChg chg="mod">
          <ac:chgData name="Manikandan M" userId="e937158fa8c26625" providerId="LiveId" clId="{04545B69-5E30-4292-B294-C0745C115697}" dt="2024-04-04T16:41:09.750" v="17" actId="20577"/>
          <ac:spMkLst>
            <pc:docMk/>
            <pc:sldMk cId="0" sldId="256"/>
            <ac:spMk id="7" creationId="{00000000-0000-0000-0000-000000000000}"/>
          </ac:spMkLst>
        </pc:spChg>
      </pc:sldChg>
      <pc:sldChg chg="modSp mod">
        <pc:chgData name="Manikandan M" userId="e937158fa8c26625" providerId="LiveId" clId="{04545B69-5E30-4292-B294-C0745C115697}" dt="2024-04-02T15:38:38.364" v="0" actId="255"/>
        <pc:sldMkLst>
          <pc:docMk/>
          <pc:sldMk cId="0" sldId="257"/>
        </pc:sldMkLst>
        <pc:spChg chg="mod">
          <ac:chgData name="Manikandan M" userId="e937158fa8c26625" providerId="LiveId" clId="{04545B69-5E30-4292-B294-C0745C115697}" dt="2024-04-02T15:38:38.364" v="0" actId="255"/>
          <ac:spMkLst>
            <pc:docMk/>
            <pc:sldMk cId="0" sldId="257"/>
            <ac:spMk id="23" creationId="{00000000-0000-0000-0000-000000000000}"/>
          </ac:spMkLst>
        </pc:spChg>
      </pc:sldChg>
      <pc:sldChg chg="modSp mod">
        <pc:chgData name="Manikandan M" userId="e937158fa8c26625" providerId="LiveId" clId="{04545B69-5E30-4292-B294-C0745C115697}" dt="2024-04-04T16:43:39.918" v="26" actId="14100"/>
        <pc:sldMkLst>
          <pc:docMk/>
          <pc:sldMk cId="0" sldId="265"/>
        </pc:sldMkLst>
        <pc:spChg chg="mod">
          <ac:chgData name="Manikandan M" userId="e937158fa8c26625" providerId="LiveId" clId="{04545B69-5E30-4292-B294-C0745C115697}" dt="2024-04-04T16:43:39.918" v="26" actId="14100"/>
          <ac:spMkLst>
            <pc:docMk/>
            <pc:sldMk cId="0" sldId="265"/>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B03DC4A-13AF-45E2-83FF-D78FFB1E35AC}"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E17C33-C4C1-4443-B71C-B46A5EE8E7DC}" type="slidenum">
              <a:rPr lang="en-IN" smtClean="0"/>
              <a:t>‹#›</a:t>
            </a:fld>
            <a:endParaRPr lang="en-IN"/>
          </a:p>
        </p:txBody>
      </p:sp>
    </p:spTree>
    <p:extLst>
      <p:ext uri="{BB962C8B-B14F-4D97-AF65-F5344CB8AC3E}">
        <p14:creationId xmlns:p14="http://schemas.microsoft.com/office/powerpoint/2010/main" val="286087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E17C33-C4C1-4443-B71C-B46A5EE8E7DC}" type="slidenum">
              <a:rPr lang="en-IN" smtClean="0"/>
              <a:t>1</a:t>
            </a:fld>
            <a:endParaRPr lang="en-IN"/>
          </a:p>
        </p:txBody>
      </p:sp>
    </p:spTree>
    <p:extLst>
      <p:ext uri="{BB962C8B-B14F-4D97-AF65-F5344CB8AC3E}">
        <p14:creationId xmlns:p14="http://schemas.microsoft.com/office/powerpoint/2010/main" val="290783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docs.live.net/e937158fa8c26625/Documents/Custom%20Office%20Templates"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73366" y="1902835"/>
            <a:ext cx="7086600" cy="1986441"/>
          </a:xfrm>
          <a:prstGeom prst="rect">
            <a:avLst/>
          </a:prstGeom>
        </p:spPr>
        <p:txBody>
          <a:bodyPr vert="horz" wrap="square" lIns="0" tIns="16510" rIns="0" bIns="0" rtlCol="0">
            <a:spAutoFit/>
          </a:bodyPr>
          <a:lstStyle/>
          <a:p>
            <a:pPr marL="3213735">
              <a:lnSpc>
                <a:spcPct val="100000"/>
              </a:lnSpc>
              <a:spcBef>
                <a:spcPts val="130"/>
              </a:spcBef>
            </a:pPr>
            <a:r>
              <a:rPr lang="en-US" spc="15" dirty="0"/>
              <a:t>M.MANIKANDAN</a:t>
            </a:r>
            <a:br>
              <a:rPr lang="en-US" spc="15" dirty="0"/>
            </a:br>
            <a:r>
              <a:rPr lang="en-US" spc="15" dirty="0"/>
              <a:t>(813821205029)</a:t>
            </a:r>
            <a:br>
              <a:rPr lang="en-US" spc="15" dirty="0"/>
            </a:br>
            <a:br>
              <a:rPr lang="en-US" spc="15" dirty="0"/>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5562600" y="4150886"/>
            <a:ext cx="4800600" cy="523220"/>
          </a:xfrm>
          <a:prstGeom prst="rect">
            <a:avLst/>
          </a:prstGeom>
          <a:noFill/>
        </p:spPr>
        <p:txBody>
          <a:bodyPr wrap="square" rtlCol="0">
            <a:spAutoFit/>
          </a:bodyPr>
          <a:lstStyle/>
          <a:p>
            <a:r>
              <a:rPr lang="en-US" sz="2800" b="0" i="0" dirty="0">
                <a:effectLst/>
                <a:latin typeface="Söhne"/>
              </a:rPr>
              <a:t>TEXT GENERATION WITH LSTM</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19372" y="6145921"/>
            <a:ext cx="8015028" cy="262892"/>
          </a:xfrm>
          <a:prstGeom prst="rect">
            <a:avLst/>
          </a:prstGeom>
        </p:spPr>
        <p:txBody>
          <a:bodyPr vert="horz" wrap="square" lIns="0" tIns="16510" rIns="0" bIns="0" rtlCol="0">
            <a:spAutoFit/>
          </a:bodyPr>
          <a:lstStyle/>
          <a:p>
            <a:pPr marL="12700">
              <a:lnSpc>
                <a:spcPct val="100000"/>
              </a:lnSpc>
              <a:spcBef>
                <a:spcPts val="130"/>
              </a:spcBef>
            </a:pPr>
            <a:r>
              <a:rPr sz="1600" u="heavy" spc="-130" dirty="0">
                <a:solidFill>
                  <a:srgbClr val="006FC0"/>
                </a:solidFill>
                <a:uFill>
                  <a:solidFill>
                    <a:srgbClr val="006FC0"/>
                  </a:solidFill>
                </a:uFill>
                <a:latin typeface="Trebuchet MS"/>
                <a:cs typeface="Trebuchet MS"/>
              </a:rPr>
              <a:t> </a:t>
            </a:r>
            <a:r>
              <a:rPr lang="en-US" sz="1600" u="heavy" spc="25" dirty="0">
                <a:solidFill>
                  <a:srgbClr val="006FC0"/>
                </a:solidFill>
                <a:uFill>
                  <a:solidFill>
                    <a:srgbClr val="006FC0"/>
                  </a:solidFill>
                </a:uFill>
                <a:latin typeface="Trebuchet MS"/>
                <a:cs typeface="Trebuchet MS"/>
                <a:hlinkClick r:id="rId3" tooltip="https://drive.google.com/drive/u/0/folders/1tJF7__q3g3JIuh7i6xJ8DGa1sQIrQQS8"/>
              </a:rPr>
              <a:t>https://drive.google.com/drive/u/0/folders/1tJF7__q3g3JIuh7i6xJ8DGa1sQIrQQS8</a:t>
            </a:r>
            <a:endParaRPr sz="1600" dirty="0">
              <a:latin typeface="Trebuchet MS"/>
              <a:cs typeface="Trebuchet MS"/>
            </a:endParaRPr>
          </a:p>
        </p:txBody>
      </p:sp>
      <p:sp>
        <p:nvSpPr>
          <p:cNvPr id="11" name="TextBox 10"/>
          <p:cNvSpPr txBox="1"/>
          <p:nvPr/>
        </p:nvSpPr>
        <p:spPr>
          <a:xfrm>
            <a:off x="519372" y="1447801"/>
            <a:ext cx="8472228" cy="3970318"/>
          </a:xfrm>
          <a:prstGeom prst="rect">
            <a:avLst/>
          </a:prstGeom>
          <a:noFill/>
        </p:spPr>
        <p:txBody>
          <a:bodyPr wrap="square" rtlCol="0">
            <a:spAutoFit/>
          </a:bodyPr>
          <a:lstStyle/>
          <a:p>
            <a:r>
              <a:rPr lang="en-US" sz="2800" dirty="0"/>
              <a:t>* </a:t>
            </a:r>
            <a:r>
              <a:rPr lang="en-US" sz="2800" b="0" i="0" dirty="0">
                <a:effectLst/>
                <a:latin typeface="Söhne"/>
              </a:rPr>
              <a:t>Display generated text samples.</a:t>
            </a:r>
            <a:endParaRPr lang="en-IN" sz="2800" b="1" dirty="0"/>
          </a:p>
          <a:p>
            <a:r>
              <a:rPr lang="en-US" sz="2800" b="1" dirty="0"/>
              <a:t>* </a:t>
            </a:r>
            <a:r>
              <a:rPr lang="en-US" sz="2800" b="0" i="0" dirty="0">
                <a:effectLst/>
                <a:latin typeface="Söhne"/>
              </a:rPr>
              <a:t>Assess coherence and logical flow.</a:t>
            </a:r>
            <a:endParaRPr lang="en-IN" sz="2800" b="1" dirty="0"/>
          </a:p>
          <a:p>
            <a:r>
              <a:rPr lang="en-US" sz="2800" b="1" dirty="0"/>
              <a:t>* </a:t>
            </a:r>
            <a:r>
              <a:rPr lang="en-US" sz="2800" b="0" i="0" dirty="0">
                <a:effectLst/>
                <a:latin typeface="Söhne"/>
              </a:rPr>
              <a:t>Evaluate relevance to input.</a:t>
            </a:r>
            <a:endParaRPr lang="en-IN" sz="2800" b="1" dirty="0"/>
          </a:p>
          <a:p>
            <a:r>
              <a:rPr lang="en-US" sz="2800" b="1" dirty="0"/>
              <a:t>* </a:t>
            </a:r>
            <a:r>
              <a:rPr lang="en-US" sz="2800" b="0" i="0" dirty="0">
                <a:effectLst/>
                <a:latin typeface="Söhne"/>
              </a:rPr>
              <a:t>Check fluency and readability.</a:t>
            </a:r>
            <a:endParaRPr lang="en-US" sz="2800" b="1" dirty="0"/>
          </a:p>
          <a:p>
            <a:r>
              <a:rPr lang="en-US" sz="2800" b="1" dirty="0"/>
              <a:t>* </a:t>
            </a:r>
            <a:r>
              <a:rPr lang="en-US" sz="2800" b="0" i="0" dirty="0">
                <a:effectLst/>
                <a:latin typeface="Söhne"/>
              </a:rPr>
              <a:t>Analyze diversity of outputs.</a:t>
            </a:r>
            <a:endParaRPr lang="en-IN" sz="2800" b="1" dirty="0"/>
          </a:p>
          <a:p>
            <a:r>
              <a:rPr lang="en-US" sz="2800" b="1" dirty="0"/>
              <a:t>* </a:t>
            </a:r>
            <a:r>
              <a:rPr lang="en-US" sz="2800" b="0" i="0" dirty="0">
                <a:effectLst/>
                <a:latin typeface="Söhne"/>
              </a:rPr>
              <a:t>Compare with baseline methods.</a:t>
            </a:r>
            <a:endParaRPr lang="en-IN" sz="2800" b="1" dirty="0"/>
          </a:p>
          <a:p>
            <a:r>
              <a:rPr lang="en-US" sz="2800" b="1" dirty="0"/>
              <a:t>* </a:t>
            </a:r>
            <a:r>
              <a:rPr lang="en-US" sz="2800" b="0" i="0" dirty="0">
                <a:effectLst/>
                <a:latin typeface="Söhne"/>
              </a:rPr>
              <a:t>Calculate perplexity scores.</a:t>
            </a:r>
            <a:endParaRPr lang="en-US" sz="2800" b="1" dirty="0"/>
          </a:p>
          <a:p>
            <a:r>
              <a:rPr lang="en-US" sz="2800" b="1" dirty="0"/>
              <a:t>* </a:t>
            </a:r>
            <a:r>
              <a:rPr lang="en-US" sz="2800" b="0" i="0" dirty="0">
                <a:effectLst/>
                <a:latin typeface="Söhne"/>
              </a:rPr>
              <a:t>Compute BLEU score for similarity.</a:t>
            </a:r>
            <a:endParaRPr lang="en-US" sz="2800" b="1" dirty="0"/>
          </a:p>
          <a:p>
            <a:r>
              <a:rPr lang="en-IN" sz="2800" b="1" dirty="0"/>
              <a:t>* </a:t>
            </a:r>
            <a:r>
              <a:rPr lang="en-US" sz="2800" b="0" i="0" dirty="0">
                <a:effectLst/>
                <a:latin typeface="Söhne"/>
              </a:rPr>
              <a:t>Gather user feedback on quality.</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flipH="1">
            <a:off x="1447799" y="2337434"/>
            <a:ext cx="6138229" cy="1077218"/>
          </a:xfrm>
          <a:prstGeom prst="rect">
            <a:avLst/>
          </a:prstGeom>
          <a:noFill/>
        </p:spPr>
        <p:txBody>
          <a:bodyPr wrap="square" rtlCol="0">
            <a:spAutoFit/>
          </a:bodyPr>
          <a:lstStyle/>
          <a:p>
            <a:r>
              <a:rPr lang="en-US" sz="3200" b="0" i="0" dirty="0">
                <a:effectLst/>
                <a:latin typeface="Söhne"/>
              </a:rPr>
              <a:t>UNLEASHING CREATIVITY WITH   LSTM TEXT GENERATION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p:cNvSpPr txBox="1"/>
          <p:nvPr/>
        </p:nvSpPr>
        <p:spPr>
          <a:xfrm>
            <a:off x="1784636" y="2001453"/>
            <a:ext cx="8088402" cy="3539430"/>
          </a:xfrm>
          <a:prstGeom prst="rect">
            <a:avLst/>
          </a:prstGeom>
          <a:noFill/>
        </p:spPr>
        <p:txBody>
          <a:bodyPr wrap="square" rtlCol="0">
            <a:spAutoFit/>
          </a:bodyPr>
          <a:lstStyle/>
          <a:p>
            <a:r>
              <a:rPr lang="en-IN" sz="3200" dirty="0"/>
              <a:t>*</a:t>
            </a:r>
            <a:r>
              <a:rPr lang="en-US" sz="3200" dirty="0"/>
              <a:t> Introduction to Text Generation and LSTM</a:t>
            </a:r>
            <a:endParaRPr lang="en-IN" sz="3200" dirty="0"/>
          </a:p>
          <a:p>
            <a:r>
              <a:rPr lang="en-IN" sz="3200" dirty="0"/>
              <a:t>*</a:t>
            </a:r>
            <a:r>
              <a:rPr lang="en-US" sz="3200" dirty="0"/>
              <a:t> Data Collection and Preprocessing</a:t>
            </a:r>
            <a:endParaRPr lang="en-IN" sz="3200" dirty="0"/>
          </a:p>
          <a:p>
            <a:r>
              <a:rPr lang="en-IN" sz="3200" dirty="0"/>
              <a:t>*</a:t>
            </a:r>
            <a:r>
              <a:rPr lang="en-US" sz="3200" dirty="0"/>
              <a:t> </a:t>
            </a:r>
            <a:r>
              <a:rPr lang="en-US" sz="3200" b="0" i="0" dirty="0">
                <a:effectLst/>
                <a:latin typeface="Söhne"/>
              </a:rPr>
              <a:t>LSTM Architecture, Training Process, and Text                  Generation Techniques</a:t>
            </a:r>
            <a:endParaRPr lang="en-IN" sz="3200" dirty="0"/>
          </a:p>
          <a:p>
            <a:r>
              <a:rPr lang="en-IN" sz="3200" dirty="0"/>
              <a:t>* </a:t>
            </a:r>
            <a:r>
              <a:rPr lang="en-US" sz="3200" b="0" i="0" dirty="0">
                <a:effectLst/>
                <a:latin typeface="Söhne"/>
              </a:rPr>
              <a:t>Results, Challenges, Future Directions, and Conclusion</a:t>
            </a:r>
            <a:endParaRPr lang="en-US" sz="3200" dirty="0"/>
          </a:p>
          <a:p>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14337" y="1651539"/>
            <a:ext cx="8258175" cy="4154984"/>
          </a:xfrm>
          <a:prstGeom prst="rect">
            <a:avLst/>
          </a:prstGeom>
          <a:noFill/>
        </p:spPr>
        <p:txBody>
          <a:bodyPr wrap="square" rtlCol="0">
            <a:spAutoFit/>
          </a:bodyPr>
          <a:lstStyle/>
          <a:p>
            <a:pPr algn="just"/>
            <a:r>
              <a:rPr lang="en-US" sz="2400" b="0" i="0" dirty="0">
                <a:effectLst/>
                <a:latin typeface="Söhne"/>
              </a:rPr>
              <a:t>In response to the growing demand for coherent text generation, our project focuses on developing a program utilizing LSTM neural networks. These networks will learn from input text data to produce new, contextually relevant passages. Our goal is to overcome the limitations of traditional text generation methods by harnessing the power of LSTM networks. We aim to create a tool capable of generating original and meaningful text, facilitating creative writing, content generation, and dialogue simulation. By exploring the technical and creative potential of LSTM text generation, we seek to advance natural language processing and enrich human-machine interaction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1" y="829627"/>
            <a:ext cx="53936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533401" y="1695450"/>
            <a:ext cx="7772400" cy="4893647"/>
          </a:xfrm>
          <a:prstGeom prst="rect">
            <a:avLst/>
          </a:prstGeom>
          <a:noFill/>
        </p:spPr>
        <p:txBody>
          <a:bodyPr wrap="square" rtlCol="0">
            <a:spAutoFit/>
          </a:bodyPr>
          <a:lstStyle/>
          <a:p>
            <a:pPr algn="just"/>
            <a:r>
              <a:rPr lang="en-US" sz="2400" b="0" i="0" dirty="0">
                <a:effectLst/>
                <a:latin typeface="Söhne"/>
              </a:rPr>
              <a:t>Our project, titled 'Text Generation with LSTM,' aims to develop a program capable of generating coherent and meaningful text passages. Using LSTM neural networks, the program will learn from a given text dataset to produce original content resembling the input. Our focus is on exploring the technical intricacies of LSTM text generation while also delving into its creative potential. Through data collection, preprocessing, and model training, we seek to create a tool that enhances creative writing, content generation, and dialogue simulation. By evaluating results, addressing challenges, and identifying future directions, we aim to contribute to the advancement of natural language processing and human-machine interaction.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39775" y="1688319"/>
            <a:ext cx="7642225" cy="5016758"/>
          </a:xfrm>
          <a:prstGeom prst="rect">
            <a:avLst/>
          </a:prstGeom>
          <a:noFill/>
        </p:spPr>
        <p:txBody>
          <a:bodyPr wrap="square" rtlCol="0">
            <a:spAutoFit/>
          </a:bodyPr>
          <a:lstStyle/>
          <a:p>
            <a:pPr marL="342900" indent="-342900">
              <a:buFont typeface="Arial" panose="020B0604020202020204" pitchFamily="34" charset="0"/>
              <a:buChar char="•"/>
            </a:pPr>
            <a:r>
              <a:rPr lang="en-US" sz="4000" b="0" i="0" dirty="0">
                <a:effectLst/>
                <a:latin typeface="Söhne"/>
              </a:rPr>
              <a:t>Writers</a:t>
            </a:r>
          </a:p>
          <a:p>
            <a:pPr marL="342900" indent="-342900">
              <a:buFont typeface="Arial" panose="020B0604020202020204" pitchFamily="34" charset="0"/>
              <a:buChar char="•"/>
            </a:pPr>
            <a:r>
              <a:rPr lang="en-US" sz="4000" b="0" i="0" dirty="0">
                <a:effectLst/>
                <a:latin typeface="Söhne"/>
              </a:rPr>
              <a:t>Content creators</a:t>
            </a:r>
            <a:endParaRPr lang="en-US" sz="4000" dirty="0"/>
          </a:p>
          <a:p>
            <a:pPr marL="342900" indent="-342900">
              <a:buFont typeface="Arial" panose="020B0604020202020204" pitchFamily="34" charset="0"/>
              <a:buChar char="•"/>
            </a:pPr>
            <a:r>
              <a:rPr lang="en-US" sz="4000" b="0" i="0" dirty="0">
                <a:effectLst/>
                <a:latin typeface="Söhne"/>
              </a:rPr>
              <a:t>Educators</a:t>
            </a:r>
          </a:p>
          <a:p>
            <a:pPr marL="342900" indent="-342900">
              <a:buFont typeface="Arial" panose="020B0604020202020204" pitchFamily="34" charset="0"/>
              <a:buChar char="•"/>
            </a:pPr>
            <a:r>
              <a:rPr lang="en-US" sz="4000" b="0" i="0" dirty="0">
                <a:effectLst/>
                <a:latin typeface="Söhne"/>
              </a:rPr>
              <a:t>Marketers</a:t>
            </a:r>
            <a:endParaRPr lang="en-US" sz="4000" dirty="0"/>
          </a:p>
          <a:p>
            <a:pPr marL="342900" indent="-342900">
              <a:buFont typeface="Arial" panose="020B0604020202020204" pitchFamily="34" charset="0"/>
              <a:buChar char="•"/>
            </a:pPr>
            <a:r>
              <a:rPr lang="en-US" sz="4000" b="0" i="0" dirty="0">
                <a:effectLst/>
                <a:latin typeface="Söhne"/>
              </a:rPr>
              <a:t>Researchers</a:t>
            </a:r>
            <a:endParaRPr lang="en-US" sz="4000" dirty="0"/>
          </a:p>
          <a:p>
            <a:pPr marL="342900" indent="-342900">
              <a:buFont typeface="Arial" panose="020B0604020202020204" pitchFamily="34" charset="0"/>
              <a:buChar char="•"/>
            </a:pPr>
            <a:r>
              <a:rPr lang="en-US" sz="4000" b="0" i="0" dirty="0">
                <a:effectLst/>
                <a:latin typeface="Söhne"/>
              </a:rPr>
              <a:t>Journalists</a:t>
            </a:r>
          </a:p>
          <a:p>
            <a:endParaRPr lang="en-US" sz="4000" dirty="0"/>
          </a:p>
          <a:p>
            <a:pPr marL="342900" indent="-342900">
              <a:buFont typeface="Arial" panose="020B0604020202020204" pitchFamily="34" charset="0"/>
              <a:buChar char="•"/>
            </a:pP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Rectangle 2"/>
          <p:cNvSpPr>
            <a:spLocks noChangeArrowheads="1"/>
          </p:cNvSpPr>
          <p:nvPr/>
        </p:nvSpPr>
        <p:spPr bwMode="auto">
          <a:xfrm>
            <a:off x="2882900" y="2232695"/>
            <a:ext cx="7556500" cy="4278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a:r>
              <a:rPr lang="en-US" b="1" i="0" dirty="0">
                <a:effectLst/>
                <a:latin typeface="Söhne"/>
              </a:rPr>
              <a:t>1.Efficiency</a:t>
            </a:r>
            <a:r>
              <a:rPr lang="en-US" b="0" i="0" dirty="0">
                <a:effectLst/>
                <a:latin typeface="Söhne"/>
              </a:rPr>
              <a:t>: Automates the process of generating content, saving time and effort for writers and content creators.</a:t>
            </a:r>
          </a:p>
          <a:p>
            <a:pPr algn="just"/>
            <a:r>
              <a:rPr lang="en-US" b="1" i="0" dirty="0">
                <a:effectLst/>
                <a:latin typeface="Söhne"/>
              </a:rPr>
              <a:t>2.Creativity</a:t>
            </a:r>
            <a:r>
              <a:rPr lang="en-US" b="0" i="0" dirty="0">
                <a:effectLst/>
                <a:latin typeface="Söhne"/>
              </a:rPr>
              <a:t>: Provides inspiration and assists in overcoming writer's block by generating original and contextually relevant text.</a:t>
            </a:r>
          </a:p>
          <a:p>
            <a:pPr algn="just"/>
            <a:r>
              <a:rPr lang="en-US" b="1" i="0" dirty="0">
                <a:effectLst/>
                <a:latin typeface="Söhne"/>
              </a:rPr>
              <a:t>3.Consistency</a:t>
            </a:r>
            <a:r>
              <a:rPr lang="en-US" b="0" i="0" dirty="0">
                <a:effectLst/>
                <a:latin typeface="Söhne"/>
              </a:rPr>
              <a:t>: Ensures consistency in tone, style, and quality of generated content, maintaining brand voice and messaging integrity.</a:t>
            </a:r>
          </a:p>
          <a:p>
            <a:pPr algn="just"/>
            <a:r>
              <a:rPr lang="en-US" b="1" i="0" dirty="0">
                <a:effectLst/>
                <a:latin typeface="Söhne"/>
              </a:rPr>
              <a:t>4.Versatility</a:t>
            </a:r>
            <a:r>
              <a:rPr lang="en-US" b="0" i="0" dirty="0">
                <a:effectLst/>
                <a:latin typeface="Söhne"/>
              </a:rPr>
              <a:t>: Adaptable for various applications, including creative writing, content generation, and dialogue simulation.</a:t>
            </a:r>
          </a:p>
          <a:p>
            <a:pPr algn="just"/>
            <a:r>
              <a:rPr lang="en-US" b="1" i="0" dirty="0">
                <a:effectLst/>
                <a:latin typeface="Söhne"/>
              </a:rPr>
              <a:t>5.Scalability</a:t>
            </a:r>
            <a:r>
              <a:rPr lang="en-US" b="0" i="0" dirty="0">
                <a:effectLst/>
                <a:latin typeface="Söhne"/>
              </a:rPr>
              <a:t>: Capable of handling large volumes of text data and generating content at scale to meet diverse needs.</a:t>
            </a:r>
          </a:p>
          <a:p>
            <a:pPr algn="just"/>
            <a:r>
              <a:rPr lang="en-US" b="1" i="0" dirty="0">
                <a:effectLst/>
                <a:latin typeface="Söhne"/>
              </a:rPr>
              <a:t>6.Accuracy</a:t>
            </a:r>
            <a:r>
              <a:rPr lang="en-US" b="0" i="0" dirty="0">
                <a:effectLst/>
                <a:latin typeface="Söhne"/>
              </a:rPr>
              <a:t>: Leverages advanced machine learning techniques to produce accurate and contextually appropriate text outputs.</a:t>
            </a:r>
          </a:p>
          <a:p>
            <a:pPr algn="just"/>
            <a:r>
              <a:rPr lang="en-US" b="1" i="0" dirty="0">
                <a:effectLst/>
                <a:latin typeface="Söhne"/>
              </a:rPr>
              <a:t>7.Learning Tool</a:t>
            </a:r>
            <a:r>
              <a:rPr lang="en-US" b="0" i="0" dirty="0">
                <a:effectLst/>
                <a:latin typeface="Söhne"/>
              </a:rPr>
              <a:t>: Serves as a valuable resource for educators, researchers, and language learners for study and experimentation purposes.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33230" y="1621572"/>
            <a:ext cx="6901295" cy="3785652"/>
          </a:xfrm>
          <a:prstGeom prst="rect">
            <a:avLst/>
          </a:prstGeom>
          <a:noFill/>
        </p:spPr>
        <p:txBody>
          <a:bodyPr wrap="square" rtlCol="0">
            <a:spAutoFit/>
          </a:bodyPr>
          <a:lstStyle/>
          <a:p>
            <a:pPr algn="just"/>
            <a:r>
              <a:rPr lang="en-US" sz="2000" b="0" i="0" dirty="0">
                <a:effectLst/>
                <a:latin typeface="Söhne"/>
              </a:rPr>
              <a:t>Our text generation solution with LSTM stands out for its ability to revolutionize content creation, offering seamless integration into existing workflows while unleashing boundless creativity and inspiration. By streamlining the process and delivering hyper-personalized outputs, it saves valuable time and resources, setting new standards for innovation and excellence. Powered by advanced AI, it provides deep insights into language patterns and trends, facilitating data-driven decision-making and content optimization. With its adaptive learning capability, it continuously evolves and refines its output quality based on user interactions, offering transformative impact across diverse domains.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Rectangle 10"/>
          <p:cNvSpPr/>
          <p:nvPr/>
        </p:nvSpPr>
        <p:spPr>
          <a:xfrm>
            <a:off x="752475" y="2019300"/>
            <a:ext cx="16097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rgbClr val="ECECEC"/>
                </a:solidFill>
                <a:effectLst/>
                <a:latin typeface="Söhne"/>
              </a:rPr>
              <a:t>Data Collection</a:t>
            </a:r>
            <a:endParaRPr lang="en-IN" sz="1400" dirty="0"/>
          </a:p>
        </p:txBody>
      </p:sp>
      <p:cxnSp>
        <p:nvCxnSpPr>
          <p:cNvPr id="13" name="Straight Arrow Connector 12"/>
          <p:cNvCxnSpPr>
            <a:stCxn id="11" idx="3"/>
          </p:cNvCxnSpPr>
          <p:nvPr/>
        </p:nvCxnSpPr>
        <p:spPr>
          <a:xfrm>
            <a:off x="2362200" y="2457450"/>
            <a:ext cx="11893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6191" y="2019300"/>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Data Preprocessing</a:t>
            </a:r>
            <a:endParaRPr lang="en-IN" dirty="0"/>
          </a:p>
        </p:txBody>
      </p:sp>
      <p:cxnSp>
        <p:nvCxnSpPr>
          <p:cNvPr id="18" name="Straight Arrow Connector 17"/>
          <p:cNvCxnSpPr>
            <a:stCxn id="16" idx="3"/>
          </p:cNvCxnSpPr>
          <p:nvPr/>
        </p:nvCxnSpPr>
        <p:spPr>
          <a:xfrm>
            <a:off x="5110191" y="2457450"/>
            <a:ext cx="10620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2047009"/>
            <a:ext cx="1524000"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Model Training</a:t>
            </a:r>
            <a:endParaRPr lang="en-IN" dirty="0"/>
          </a:p>
        </p:txBody>
      </p:sp>
      <p:cxnSp>
        <p:nvCxnSpPr>
          <p:cNvPr id="21" name="Straight Connector 20"/>
          <p:cNvCxnSpPr>
            <a:cxnSpLocks/>
            <a:stCxn id="19" idx="3"/>
          </p:cNvCxnSpPr>
          <p:nvPr/>
        </p:nvCxnSpPr>
        <p:spPr>
          <a:xfrm>
            <a:off x="7696200" y="2485159"/>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39775" y="3733800"/>
            <a:ext cx="162242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Deployment</a:t>
            </a:r>
            <a:endParaRPr lang="en-IN" dirty="0"/>
          </a:p>
        </p:txBody>
      </p:sp>
      <p:sp>
        <p:nvSpPr>
          <p:cNvPr id="25" name="Rectangle 24"/>
          <p:cNvSpPr/>
          <p:nvPr/>
        </p:nvSpPr>
        <p:spPr>
          <a:xfrm>
            <a:off x="2956877" y="3684842"/>
            <a:ext cx="1615123"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Fine-tuning</a:t>
            </a:r>
            <a:endParaRPr lang="en-IN" dirty="0"/>
          </a:p>
        </p:txBody>
      </p:sp>
      <p:sp>
        <p:nvSpPr>
          <p:cNvPr id="26" name="Rectangle 25"/>
          <p:cNvSpPr/>
          <p:nvPr/>
        </p:nvSpPr>
        <p:spPr>
          <a:xfrm>
            <a:off x="52578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Evaluation</a:t>
            </a:r>
            <a:endParaRPr lang="en-IN" dirty="0"/>
          </a:p>
        </p:txBody>
      </p:sp>
      <p:sp>
        <p:nvSpPr>
          <p:cNvPr id="27" name="Rectangle 26"/>
          <p:cNvSpPr/>
          <p:nvPr/>
        </p:nvSpPr>
        <p:spPr>
          <a:xfrm>
            <a:off x="7467600" y="3684842"/>
            <a:ext cx="1676400" cy="96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ECECEC"/>
                </a:solidFill>
                <a:effectLst/>
                <a:latin typeface="Söhne"/>
              </a:rPr>
              <a:t>Text Generation</a:t>
            </a:r>
            <a:endParaRPr lang="en-IN" dirty="0"/>
          </a:p>
        </p:txBody>
      </p:sp>
      <p:cxnSp>
        <p:nvCxnSpPr>
          <p:cNvPr id="29" name="Straight Arrow Connector 28"/>
          <p:cNvCxnSpPr/>
          <p:nvPr/>
        </p:nvCxnSpPr>
        <p:spPr>
          <a:xfrm>
            <a:off x="8534400" y="2485159"/>
            <a:ext cx="0" cy="1199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1"/>
            <a:endCxn id="26" idx="3"/>
          </p:cNvCxnSpPr>
          <p:nvPr/>
        </p:nvCxnSpPr>
        <p:spPr>
          <a:xfrm flipH="1">
            <a:off x="6934200" y="4166521"/>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6" idx="1"/>
            <a:endCxn id="25" idx="3"/>
          </p:cNvCxnSpPr>
          <p:nvPr/>
        </p:nvCxnSpPr>
        <p:spPr>
          <a:xfrm flipH="1">
            <a:off x="4572000" y="4166521"/>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1"/>
            <a:endCxn id="24" idx="3"/>
          </p:cNvCxnSpPr>
          <p:nvPr/>
        </p:nvCxnSpPr>
        <p:spPr>
          <a:xfrm flipH="1">
            <a:off x="2362200" y="4166521"/>
            <a:ext cx="594677" cy="2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TotalTime>
  <Words>696</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M.MANIKANDAN (813821205029)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S.VIBILAN B.ASWIN S.M.SRIVIGNESH K.RAMAMARIYAPPAN</dc:title>
  <dc:creator>dell</dc:creator>
  <cp:lastModifiedBy>Manikandan M</cp:lastModifiedBy>
  <cp:revision>9</cp:revision>
  <dcterms:created xsi:type="dcterms:W3CDTF">2024-04-01T15:34:00Z</dcterms:created>
  <dcterms:modified xsi:type="dcterms:W3CDTF">2024-04-04T16:43:49Z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