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8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nivagaim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DkLUXBIY6BSGtCrje56av4a655jen9E5/view?usp=drive_link"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drive.google.com/file/d/1DkLUXBIY6BSGtCrje56av4a655jen9E5/view?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732424"/>
            <a:ext cx="7620000" cy="2109552"/>
          </a:xfrm>
          <a:prstGeom prst="rect">
            <a:avLst/>
          </a:prstGeom>
        </p:spPr>
        <p:txBody>
          <a:bodyPr vert="horz" wrap="square" lIns="0" tIns="16510" rIns="0" bIns="0" rtlCol="0">
            <a:spAutoFit/>
          </a:bodyPr>
          <a:lstStyle/>
          <a:p>
            <a:pPr marL="3213735">
              <a:lnSpc>
                <a:spcPct val="100000"/>
              </a:lnSpc>
              <a:spcBef>
                <a:spcPts val="130"/>
              </a:spcBef>
            </a:pPr>
            <a:r>
              <a:rPr lang="en-US" sz="2800" b="1" spc="15" dirty="0">
                <a:solidFill>
                  <a:srgbClr val="00B050"/>
                </a:solidFill>
              </a:rPr>
              <a:t>FINAL PROJECT</a:t>
            </a:r>
            <a:br>
              <a:rPr lang="en-US" sz="2400" spc="15" dirty="0"/>
            </a:br>
            <a:r>
              <a:rPr lang="en-US" sz="2000" spc="15" dirty="0"/>
              <a:t>M.MANIKANDAN</a:t>
            </a:r>
            <a:br>
              <a:rPr lang="en-US" sz="2000" spc="15" dirty="0"/>
            </a:br>
            <a:r>
              <a:rPr lang="en-US" sz="1600" spc="15" dirty="0">
                <a:solidFill>
                  <a:schemeClr val="tx1">
                    <a:lumMod val="85000"/>
                    <a:lumOff val="15000"/>
                  </a:schemeClr>
                </a:solidFill>
              </a:rPr>
              <a:t>Reg no:813821205029</a:t>
            </a:r>
            <a:br>
              <a:rPr lang="en-US" sz="1600" spc="15" dirty="0">
                <a:solidFill>
                  <a:schemeClr val="tx1">
                    <a:lumMod val="85000"/>
                    <a:lumOff val="15000"/>
                  </a:schemeClr>
                </a:solidFill>
              </a:rPr>
            </a:br>
            <a:r>
              <a:rPr lang="en-US" sz="1600" spc="15" dirty="0">
                <a:solidFill>
                  <a:schemeClr val="tx1">
                    <a:lumMod val="85000"/>
                    <a:lumOff val="15000"/>
                  </a:schemeClr>
                </a:solidFill>
              </a:rPr>
              <a:t>NM Mail id: </a:t>
            </a:r>
            <a:r>
              <a:rPr lang="en-US" sz="1600" spc="15" dirty="0">
                <a:solidFill>
                  <a:schemeClr val="tx1">
                    <a:lumMod val="85000"/>
                    <a:lumOff val="15000"/>
                  </a:schemeClr>
                </a:solidFill>
                <a:hlinkClick r:id="rId3"/>
              </a:rPr>
              <a:t>manivagaimk@gmail.com</a:t>
            </a:r>
            <a:br>
              <a:rPr lang="en-US" sz="1600" spc="15" dirty="0">
                <a:solidFill>
                  <a:schemeClr val="tx1">
                    <a:lumMod val="85000"/>
                    <a:lumOff val="15000"/>
                  </a:schemeClr>
                </a:solidFill>
              </a:rPr>
            </a:br>
            <a:r>
              <a:rPr lang="en-US" sz="1600" spc="15" dirty="0">
                <a:solidFill>
                  <a:schemeClr val="tx1">
                    <a:lumMod val="85000"/>
                    <a:lumOff val="15000"/>
                  </a:schemeClr>
                </a:solidFill>
              </a:rPr>
              <a:t>College Name: </a:t>
            </a:r>
            <a:r>
              <a:rPr lang="en-US" sz="1600" spc="15">
                <a:solidFill>
                  <a:schemeClr val="tx1">
                    <a:lumMod val="85000"/>
                    <a:lumOff val="15000"/>
                  </a:schemeClr>
                </a:solidFill>
              </a:rPr>
              <a:t>Saranathan</a:t>
            </a:r>
            <a:r>
              <a:rPr lang="en-US" sz="1600" spc="15" dirty="0">
                <a:solidFill>
                  <a:schemeClr val="tx1">
                    <a:lumMod val="85000"/>
                    <a:lumOff val="15000"/>
                  </a:schemeClr>
                </a:solidFill>
              </a:rPr>
              <a:t> College Of  Engineering</a:t>
            </a:r>
            <a:br>
              <a:rPr lang="en-US" sz="2000" spc="15" dirty="0"/>
            </a:br>
            <a:endParaRPr sz="2400" spc="15"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FB353AFD-F7A4-E6E0-64BD-309C076F06BA}"/>
              </a:ext>
            </a:extLst>
          </p:cNvPr>
          <p:cNvSpPr txBox="1"/>
          <p:nvPr/>
        </p:nvSpPr>
        <p:spPr>
          <a:xfrm>
            <a:off x="838200" y="563881"/>
            <a:ext cx="9515475" cy="523220"/>
          </a:xfrm>
          <a:prstGeom prst="rect">
            <a:avLst/>
          </a:prstGeom>
          <a:noFill/>
        </p:spPr>
        <p:txBody>
          <a:bodyPr wrap="square" rtlCol="0">
            <a:spAutoFit/>
          </a:bodyPr>
          <a:lstStyle/>
          <a:p>
            <a:r>
              <a:rPr lang="en-US" sz="2800" b="0" i="0" dirty="0">
                <a:effectLst/>
                <a:latin typeface="Söhne"/>
              </a:rPr>
              <a:t>Deep Text Generation using Bidirectional LSTM Neural Networks</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a:hlinkClick r:id="rId3"/>
          </p:cNvPr>
          <p:cNvSpPr txBox="1"/>
          <p:nvPr/>
        </p:nvSpPr>
        <p:spPr>
          <a:xfrm>
            <a:off x="519372" y="6188151"/>
            <a:ext cx="8015028" cy="262892"/>
          </a:xfrm>
          <a:prstGeom prst="rect">
            <a:avLst/>
          </a:prstGeom>
        </p:spPr>
        <p:txBody>
          <a:bodyPr vert="horz" wrap="square" lIns="0" tIns="16510" rIns="0" bIns="0" rtlCol="0">
            <a:spAutoFit/>
          </a:bodyPr>
          <a:lstStyle/>
          <a:p>
            <a:pPr marL="12700">
              <a:lnSpc>
                <a:spcPct val="100000"/>
              </a:lnSpc>
              <a:spcBef>
                <a:spcPts val="130"/>
              </a:spcBef>
            </a:pPr>
            <a:r>
              <a:rPr lang="en-US" sz="1600" u="heavy" spc="-130" dirty="0">
                <a:solidFill>
                  <a:srgbClr val="006FC0"/>
                </a:solidFill>
                <a:uFill>
                  <a:solidFill>
                    <a:srgbClr val="006FC0"/>
                  </a:solidFill>
                </a:uFill>
                <a:latin typeface="Trebuchet MS"/>
                <a:cs typeface="Trebuchet MS"/>
                <a:hlinkClick r:id="rId4"/>
              </a:rPr>
              <a:t>https://drive.google.com/file/d/1DkLUXBIY6BSGtCrje56av4a655jen9E5/view?usp=sharing</a:t>
            </a:r>
            <a:endParaRPr sz="1600" dirty="0">
              <a:latin typeface="Trebuchet MS"/>
              <a:cs typeface="Trebuchet MS"/>
            </a:endParaRPr>
          </a:p>
        </p:txBody>
      </p:sp>
      <p:sp>
        <p:nvSpPr>
          <p:cNvPr id="11" name="TextBox 10"/>
          <p:cNvSpPr txBox="1"/>
          <p:nvPr/>
        </p:nvSpPr>
        <p:spPr>
          <a:xfrm>
            <a:off x="519372" y="1136399"/>
            <a:ext cx="8472228" cy="5016758"/>
          </a:xfrm>
          <a:prstGeom prst="rect">
            <a:avLst/>
          </a:prstGeom>
          <a:noFill/>
        </p:spPr>
        <p:txBody>
          <a:bodyPr wrap="square" rtlCol="0">
            <a:spAutoFit/>
          </a:bodyPr>
          <a:lstStyle/>
          <a:p>
            <a:r>
              <a:rPr lang="en-US" sz="3200" dirty="0"/>
              <a:t>* </a:t>
            </a:r>
            <a:r>
              <a:rPr lang="en-US" sz="3200" b="0" i="0" dirty="0">
                <a:effectLst/>
                <a:latin typeface="Söhne"/>
              </a:rPr>
              <a:t>Successful implementation of Bidirectional LSTM model</a:t>
            </a:r>
            <a:endParaRPr lang="en-IN" sz="3200" b="1" dirty="0"/>
          </a:p>
          <a:p>
            <a:r>
              <a:rPr lang="en-US" sz="3200" b="1" dirty="0"/>
              <a:t>* </a:t>
            </a:r>
            <a:r>
              <a:rPr lang="en-US" sz="3200" b="0" i="0" dirty="0">
                <a:effectLst/>
                <a:latin typeface="Söhne"/>
              </a:rPr>
              <a:t>Coherent and relevant text generation</a:t>
            </a:r>
          </a:p>
          <a:p>
            <a:r>
              <a:rPr lang="en-US" sz="3200" b="1" dirty="0"/>
              <a:t>*</a:t>
            </a:r>
            <a:r>
              <a:rPr lang="en-US" sz="3200" b="0" i="0" dirty="0">
                <a:effectLst/>
                <a:latin typeface="Söhne"/>
              </a:rPr>
              <a:t>Capture of long-term dependencies</a:t>
            </a:r>
            <a:endParaRPr lang="en-IN" sz="3200" b="1" dirty="0"/>
          </a:p>
          <a:p>
            <a:r>
              <a:rPr lang="en-US" sz="3200" b="1" dirty="0"/>
              <a:t>* </a:t>
            </a:r>
            <a:r>
              <a:rPr lang="en-US" sz="3200" b="0" i="0" dirty="0">
                <a:effectLst/>
                <a:latin typeface="Söhne"/>
              </a:rPr>
              <a:t>Positive user feedback on text quality</a:t>
            </a:r>
            <a:endParaRPr lang="en-US" sz="3200" b="1" dirty="0"/>
          </a:p>
          <a:p>
            <a:r>
              <a:rPr lang="en-US" sz="3200" b="1" dirty="0"/>
              <a:t>* </a:t>
            </a:r>
            <a:r>
              <a:rPr lang="en-US" sz="3200" b="0" i="0" dirty="0">
                <a:effectLst/>
                <a:latin typeface="Söhne"/>
              </a:rPr>
              <a:t>Validation through quantitative metrics</a:t>
            </a:r>
          </a:p>
          <a:p>
            <a:r>
              <a:rPr lang="en-US" sz="3200" b="1" dirty="0"/>
              <a:t>* </a:t>
            </a:r>
            <a:r>
              <a:rPr lang="en-US" sz="3200" b="0" i="0" dirty="0">
                <a:effectLst/>
                <a:latin typeface="Söhne"/>
              </a:rPr>
              <a:t>Adaptability for various tasks</a:t>
            </a:r>
          </a:p>
          <a:p>
            <a:r>
              <a:rPr lang="en-US" sz="3200" b="1" dirty="0"/>
              <a:t>* </a:t>
            </a:r>
            <a:r>
              <a:rPr lang="en-US" sz="3200" b="0" i="0" dirty="0">
                <a:effectLst/>
                <a:latin typeface="Söhne"/>
              </a:rPr>
              <a:t>Contribution to text generation research</a:t>
            </a:r>
          </a:p>
          <a:p>
            <a:r>
              <a:rPr lang="en-US" sz="3200" b="1" dirty="0"/>
              <a:t>*</a:t>
            </a:r>
            <a:r>
              <a:rPr lang="en-US" sz="3200" b="0" i="0" dirty="0">
                <a:effectLst/>
                <a:latin typeface="Söhne"/>
              </a:rPr>
              <a:t>Potential real-world applications</a:t>
            </a:r>
            <a:endParaRPr lang="en-US" sz="3200" b="1" dirty="0"/>
          </a:p>
          <a:p>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flipH="1">
            <a:off x="1371599" y="2311330"/>
            <a:ext cx="6138229" cy="1077218"/>
          </a:xfrm>
          <a:prstGeom prst="rect">
            <a:avLst/>
          </a:prstGeom>
          <a:noFill/>
        </p:spPr>
        <p:txBody>
          <a:bodyPr wrap="square" rtlCol="0">
            <a:spAutoFit/>
          </a:bodyPr>
          <a:lstStyle/>
          <a:p>
            <a:r>
              <a:rPr lang="en-US" sz="3200" b="0" i="0" dirty="0">
                <a:effectLst/>
                <a:latin typeface="Söhne"/>
              </a:rPr>
              <a:t>Deep Text Generation using Bidirectional LSTM Neural Networks</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a:t>
            </a:r>
            <a:r>
              <a:rPr lang="en-US" sz="3200" b="0" i="0" dirty="0">
                <a:effectLst/>
                <a:latin typeface="Söhne"/>
              </a:rPr>
              <a:t>Text Generation: Significance and evolution.</a:t>
            </a:r>
            <a:endParaRPr lang="en-IN" sz="3200" dirty="0"/>
          </a:p>
          <a:p>
            <a:r>
              <a:rPr lang="en-IN" sz="3200" dirty="0"/>
              <a:t>*</a:t>
            </a:r>
            <a:r>
              <a:rPr lang="en-US" sz="3200" dirty="0"/>
              <a:t> </a:t>
            </a:r>
            <a:r>
              <a:rPr lang="en-US" sz="3200" b="0" i="0" dirty="0">
                <a:effectLst/>
                <a:latin typeface="Söhne"/>
              </a:rPr>
              <a:t>Bidirectional LSTMs: Context capture from past and future sequences.</a:t>
            </a:r>
            <a:endParaRPr lang="en-IN" sz="3200" dirty="0"/>
          </a:p>
          <a:p>
            <a:r>
              <a:rPr lang="en-IN" sz="3200" dirty="0"/>
              <a:t>*</a:t>
            </a:r>
            <a:r>
              <a:rPr lang="en-US" sz="3200" dirty="0"/>
              <a:t> </a:t>
            </a:r>
            <a:r>
              <a:rPr lang="en-US" sz="3200" b="0" i="0" dirty="0">
                <a:effectLst/>
                <a:latin typeface="Söhne"/>
              </a:rPr>
              <a:t>Implementation: TensorFlow and </a:t>
            </a:r>
            <a:r>
              <a:rPr lang="en-US" sz="3200" b="0" i="0" dirty="0" err="1">
                <a:effectLst/>
                <a:latin typeface="Söhne"/>
              </a:rPr>
              <a:t>Keras</a:t>
            </a:r>
            <a:r>
              <a:rPr lang="en-US" sz="3200" b="0" i="0" dirty="0">
                <a:effectLst/>
                <a:latin typeface="Söhne"/>
              </a:rPr>
              <a:t> utilization.</a:t>
            </a:r>
            <a:endParaRPr lang="en-IN" sz="3200" dirty="0"/>
          </a:p>
          <a:p>
            <a:r>
              <a:rPr lang="en-IN" sz="3200" dirty="0"/>
              <a:t>* </a:t>
            </a:r>
            <a:r>
              <a:rPr lang="en-US" sz="3200" b="0" i="0" dirty="0">
                <a:effectLst/>
                <a:latin typeface="Söhne"/>
              </a:rPr>
              <a:t>Evaluation: Experimental findings and text coherence assessment.</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533400" y="1687429"/>
            <a:ext cx="8424863" cy="3785652"/>
          </a:xfrm>
          <a:prstGeom prst="rect">
            <a:avLst/>
          </a:prstGeom>
          <a:noFill/>
        </p:spPr>
        <p:txBody>
          <a:bodyPr wrap="square" rtlCol="0">
            <a:spAutoFit/>
          </a:bodyPr>
          <a:lstStyle/>
          <a:p>
            <a:pPr algn="just"/>
            <a:r>
              <a:rPr lang="en-US" sz="2400" b="0" i="0" dirty="0">
                <a:effectLst/>
                <a:latin typeface="Söhne"/>
              </a:rPr>
              <a:t>Text generation in natural language processing faces challenges due to traditional methods' limitations. Deep learning, especially Bidirectional LSTM networks, holds promise for enhanced context comprehension. This project seeks to implement and evaluate a Bidirectional LSTM model using TensorFlow and </a:t>
            </a:r>
            <a:r>
              <a:rPr lang="en-US" sz="2400" b="0" i="0" dirty="0" err="1">
                <a:effectLst/>
                <a:latin typeface="Söhne"/>
              </a:rPr>
              <a:t>Keras</a:t>
            </a:r>
            <a:r>
              <a:rPr lang="en-US" sz="2400" b="0" i="0" dirty="0">
                <a:effectLst/>
                <a:latin typeface="Söhne"/>
              </a:rPr>
              <a:t> for text generation, with a focus on coherence and relevance across various domains. It involves data preprocessing, model architecture definition, training, and assessment of text quality. The goal is to advance text generation research and applications through deep learning techniques.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1" y="1695450"/>
            <a:ext cx="7772400" cy="4401205"/>
          </a:xfrm>
          <a:prstGeom prst="rect">
            <a:avLst/>
          </a:prstGeom>
          <a:noFill/>
        </p:spPr>
        <p:txBody>
          <a:bodyPr wrap="square" rtlCol="0">
            <a:spAutoFit/>
          </a:bodyPr>
          <a:lstStyle/>
          <a:p>
            <a:pPr algn="just"/>
            <a:r>
              <a:rPr lang="en-US" sz="2800" b="0" i="0" dirty="0">
                <a:effectLst/>
                <a:latin typeface="Söhne"/>
              </a:rPr>
              <a:t>This project utilizes Bidirectional LSTM neural networks with TensorFlow and </a:t>
            </a:r>
            <a:r>
              <a:rPr lang="en-US" sz="2800" b="0" i="0" dirty="0" err="1">
                <a:effectLst/>
                <a:latin typeface="Söhne"/>
              </a:rPr>
              <a:t>Keras</a:t>
            </a:r>
            <a:r>
              <a:rPr lang="en-US" sz="2800" b="0" i="0" dirty="0">
                <a:effectLst/>
                <a:latin typeface="Söhne"/>
              </a:rPr>
              <a:t> to generate coherent text. It involves preprocessing raw text data, defining the model architecture, training, and evaluating text quality. Our goal is to advance text generation research in natural language processing. The project spans data preparation, model development, and evaluation stages. Through deep learning techniques, we aim to enhance text generation capabilities.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688319"/>
            <a:ext cx="7642225" cy="4401205"/>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Developers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Educational institutions</a:t>
            </a:r>
          </a:p>
          <a:p>
            <a:pPr marL="342900" indent="-342900">
              <a:buFont typeface="Arial" panose="020B0604020202020204" pitchFamily="34" charset="0"/>
              <a:buChar char="•"/>
            </a:pPr>
            <a:r>
              <a:rPr lang="en-US" sz="4000" b="0" i="0" dirty="0">
                <a:effectLst/>
                <a:latin typeface="Söhne"/>
              </a:rPr>
              <a:t>Marketing companies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Social media platforms</a:t>
            </a:r>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Rectangle 2"/>
          <p:cNvSpPr>
            <a:spLocks noChangeArrowheads="1"/>
          </p:cNvSpPr>
          <p:nvPr/>
        </p:nvSpPr>
        <p:spPr bwMode="auto">
          <a:xfrm>
            <a:off x="2882900" y="2094196"/>
            <a:ext cx="7556500" cy="45556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l">
              <a:buFont typeface="+mj-lt"/>
              <a:buAutoNum type="arabicPeriod"/>
            </a:pPr>
            <a:r>
              <a:rPr lang="en-US" b="1" i="0" dirty="0">
                <a:effectLst/>
                <a:latin typeface="Söhne"/>
              </a:rPr>
              <a:t>Bidirectional LSTM Neural Networks:</a:t>
            </a:r>
            <a:r>
              <a:rPr lang="en-US" b="0" i="0" dirty="0">
                <a:effectLst/>
                <a:latin typeface="Söhne"/>
              </a:rPr>
              <a:t> Utilizing Bidirectional LSTM networks offers enhanced context understanding by capturing both past and future sequences, resulting in more coherent and contextually relevant text generation.</a:t>
            </a:r>
          </a:p>
          <a:p>
            <a:pPr algn="l">
              <a:buFont typeface="+mj-lt"/>
              <a:buAutoNum type="arabicPeriod"/>
            </a:pPr>
            <a:r>
              <a:rPr lang="en-US" b="1" i="0" dirty="0">
                <a:effectLst/>
                <a:latin typeface="Söhne"/>
              </a:rPr>
              <a:t>TensorFlow and </a:t>
            </a:r>
            <a:r>
              <a:rPr lang="en-US" b="1" i="0" dirty="0" err="1">
                <a:effectLst/>
                <a:latin typeface="Söhne"/>
              </a:rPr>
              <a:t>Keras</a:t>
            </a:r>
            <a:r>
              <a:rPr lang="en-US" b="1" i="0" dirty="0">
                <a:effectLst/>
                <a:latin typeface="Söhne"/>
              </a:rPr>
              <a:t> Implementation:</a:t>
            </a:r>
            <a:r>
              <a:rPr lang="en-US" b="0" i="0" dirty="0">
                <a:effectLst/>
                <a:latin typeface="Söhne"/>
              </a:rPr>
              <a:t> Leveraging TensorFlow and </a:t>
            </a:r>
            <a:r>
              <a:rPr lang="en-US" b="0" i="0" dirty="0" err="1">
                <a:effectLst/>
                <a:latin typeface="Söhne"/>
              </a:rPr>
              <a:t>Keras</a:t>
            </a:r>
            <a:r>
              <a:rPr lang="en-US" b="0" i="0" dirty="0">
                <a:effectLst/>
                <a:latin typeface="Söhne"/>
              </a:rPr>
              <a:t> libraries provides a robust and efficient framework for implementing the Bidirectional LSTM model, streamlining the development process.</a:t>
            </a:r>
          </a:p>
          <a:p>
            <a:pPr algn="l">
              <a:buFont typeface="+mj-lt"/>
              <a:buAutoNum type="arabicPeriod"/>
            </a:pPr>
            <a:r>
              <a:rPr lang="en-US" b="1" i="0" dirty="0">
                <a:effectLst/>
                <a:latin typeface="Söhne"/>
              </a:rPr>
              <a:t>Preprocessing and Data Preparation:</a:t>
            </a:r>
            <a:r>
              <a:rPr lang="en-US" b="0" i="0" dirty="0">
                <a:effectLst/>
                <a:latin typeface="Söhne"/>
              </a:rPr>
              <a:t> Comprehensive preprocessing of raw text data ensures high-quality input for the model, enhancing its ability to learn and generate meaningful text.</a:t>
            </a:r>
          </a:p>
          <a:p>
            <a:pPr algn="l">
              <a:buFont typeface="+mj-lt"/>
              <a:buAutoNum type="arabicPeriod"/>
            </a:pPr>
            <a:r>
              <a:rPr lang="en-US" b="1" i="0" dirty="0">
                <a:effectLst/>
                <a:latin typeface="Söhne"/>
              </a:rPr>
              <a:t>Model Architecture Definition:</a:t>
            </a:r>
            <a:r>
              <a:rPr lang="en-US" b="0" i="0" dirty="0">
                <a:effectLst/>
                <a:latin typeface="Söhne"/>
              </a:rPr>
              <a:t> Careful definition of the model architecture, including embedding layers, Bidirectional LSTM layers, and dense output layers, optimizes the network's performance for text generation tasks.</a:t>
            </a:r>
          </a:p>
          <a:p>
            <a:pPr algn="l">
              <a:buFont typeface="+mj-lt"/>
              <a:buAutoNum type="arabicPeriod"/>
            </a:pPr>
            <a:r>
              <a:rPr lang="en-US" b="1" i="0" dirty="0">
                <a:effectLst/>
                <a:latin typeface="Söhne"/>
              </a:rPr>
              <a:t>Training and Optimization:</a:t>
            </a:r>
            <a:r>
              <a:rPr lang="en-US" b="0" i="0" dirty="0">
                <a:effectLst/>
                <a:latin typeface="Söhne"/>
              </a:rPr>
              <a:t> Rigorous training and optimization of the model parameters using techniques such as categorical cross-entropy loss and the Adam optimizer ensure optimal performance and convergence.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4893647"/>
          </a:xfrm>
          <a:prstGeom prst="rect">
            <a:avLst/>
          </a:prstGeom>
          <a:noFill/>
        </p:spPr>
        <p:txBody>
          <a:bodyPr wrap="square" rtlCol="0">
            <a:spAutoFit/>
          </a:bodyPr>
          <a:lstStyle/>
          <a:p>
            <a:pPr algn="just"/>
            <a:r>
              <a:rPr lang="en-US" sz="2400" b="0" i="0" dirty="0">
                <a:effectLst/>
                <a:latin typeface="Söhne"/>
              </a:rPr>
              <a:t>The "wow" in our solution lies in the seamless fusion of Bidirectional LSTM networks with TensorFlow and </a:t>
            </a:r>
            <a:r>
              <a:rPr lang="en-US" sz="2400" b="0" i="0" dirty="0" err="1">
                <a:effectLst/>
                <a:latin typeface="Söhne"/>
              </a:rPr>
              <a:t>Keras</a:t>
            </a:r>
            <a:r>
              <a:rPr lang="en-US" sz="2400" b="0" i="0" dirty="0">
                <a:effectLst/>
                <a:latin typeface="Söhne"/>
              </a:rPr>
              <a:t>, elevating text generation to new heights of accuracy and fluency. Through meticulous preprocessing, optimized architecture, and rigorous training, our model crafts text that surpasses traditional methods in coherence and relevance. Its versatility spans applications, from enhancing chatbot interactions to empowering content creators with creative prompts. Beyond revolutionizing text generation research, our solution reshapes how we perceive and engage with language, offering a transformative experience for users across industries.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Tokenization</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Text Generation</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Training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Architecture Definition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Sequence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TotalTime>
  <Words>660</Words>
  <Application>Microsoft Office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FINAL PROJECT M.MANIKANDAN Reg no:813821205029 NM Mail id: manivagaimk@gmail.com College Name: Saranathan College Of  Engineering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Manikandan M</cp:lastModifiedBy>
  <cp:revision>11</cp:revision>
  <dcterms:created xsi:type="dcterms:W3CDTF">2024-04-01T15:34:00Z</dcterms:created>
  <dcterms:modified xsi:type="dcterms:W3CDTF">2024-04-05T09:13:37Z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