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84" r:id="rId13"/>
    <p:sldId id="280" r:id="rId14"/>
    <p:sldId id="268" r:id="rId15"/>
    <p:sldId id="269" r:id="rId16"/>
    <p:sldId id="272" r:id="rId17"/>
    <p:sldId id="273" r:id="rId18"/>
    <p:sldId id="275" r:id="rId19"/>
    <p:sldId id="277" r:id="rId20"/>
    <p:sldId id="276" r:id="rId21"/>
    <p:sldId id="278" r:id="rId22"/>
    <p:sldId id="279" r:id="rId23"/>
    <p:sldId id="281" r:id="rId24"/>
    <p:sldId id="282"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3A3B3-434E-48D0-BA16-6201D04415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0D88D4-AB77-4E58-BD7B-E55E1DA920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A7F68C-4B99-4719-B8E0-5B6045000233}"/>
              </a:ext>
            </a:extLst>
          </p:cNvPr>
          <p:cNvSpPr>
            <a:spLocks noGrp="1"/>
          </p:cNvSpPr>
          <p:nvPr>
            <p:ph type="dt" sz="half" idx="10"/>
          </p:nvPr>
        </p:nvSpPr>
        <p:spPr/>
        <p:txBody>
          <a:bodyPr/>
          <a:lstStyle/>
          <a:p>
            <a:fld id="{1803F755-3D2D-4CF3-8217-8B9F0964FEB4}" type="datetimeFigureOut">
              <a:rPr lang="en-IN" smtClean="0"/>
              <a:t>18-09-2021</a:t>
            </a:fld>
            <a:endParaRPr lang="en-IN"/>
          </a:p>
        </p:txBody>
      </p:sp>
      <p:sp>
        <p:nvSpPr>
          <p:cNvPr id="5" name="Footer Placeholder 4">
            <a:extLst>
              <a:ext uri="{FF2B5EF4-FFF2-40B4-BE49-F238E27FC236}">
                <a16:creationId xmlns:a16="http://schemas.microsoft.com/office/drawing/2014/main" id="{DFBB4424-ADF0-4E84-A964-17D45CDAE3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DADE22-0EE5-4180-AF64-277A1C8216AD}"/>
              </a:ext>
            </a:extLst>
          </p:cNvPr>
          <p:cNvSpPr>
            <a:spLocks noGrp="1"/>
          </p:cNvSpPr>
          <p:nvPr>
            <p:ph type="sldNum" sz="quarter" idx="12"/>
          </p:nvPr>
        </p:nvSpPr>
        <p:spPr/>
        <p:txBody>
          <a:bodyPr/>
          <a:lstStyle/>
          <a:p>
            <a:fld id="{023D4A79-6A4A-4E00-BCB5-E79405434A13}" type="slidenum">
              <a:rPr lang="en-IN" smtClean="0"/>
              <a:t>‹#›</a:t>
            </a:fld>
            <a:endParaRPr lang="en-IN"/>
          </a:p>
        </p:txBody>
      </p:sp>
    </p:spTree>
    <p:extLst>
      <p:ext uri="{BB962C8B-B14F-4D97-AF65-F5344CB8AC3E}">
        <p14:creationId xmlns:p14="http://schemas.microsoft.com/office/powerpoint/2010/main" val="1018417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85923-1195-4DB8-A8C8-05D4509B2D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6220C1-484D-4E25-9BD0-BDA3C804AA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D1D2C2-A5A8-42E6-8268-A6569EAD97C5}"/>
              </a:ext>
            </a:extLst>
          </p:cNvPr>
          <p:cNvSpPr>
            <a:spLocks noGrp="1"/>
          </p:cNvSpPr>
          <p:nvPr>
            <p:ph type="dt" sz="half" idx="10"/>
          </p:nvPr>
        </p:nvSpPr>
        <p:spPr/>
        <p:txBody>
          <a:bodyPr/>
          <a:lstStyle/>
          <a:p>
            <a:fld id="{1803F755-3D2D-4CF3-8217-8B9F0964FEB4}" type="datetimeFigureOut">
              <a:rPr lang="en-IN" smtClean="0"/>
              <a:t>18-09-2021</a:t>
            </a:fld>
            <a:endParaRPr lang="en-IN"/>
          </a:p>
        </p:txBody>
      </p:sp>
      <p:sp>
        <p:nvSpPr>
          <p:cNvPr id="5" name="Footer Placeholder 4">
            <a:extLst>
              <a:ext uri="{FF2B5EF4-FFF2-40B4-BE49-F238E27FC236}">
                <a16:creationId xmlns:a16="http://schemas.microsoft.com/office/drawing/2014/main" id="{F09A171F-77AF-4BA6-ABEB-C83F551628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295E3C-7728-4F29-9848-4CE54A5854CA}"/>
              </a:ext>
            </a:extLst>
          </p:cNvPr>
          <p:cNvSpPr>
            <a:spLocks noGrp="1"/>
          </p:cNvSpPr>
          <p:nvPr>
            <p:ph type="sldNum" sz="quarter" idx="12"/>
          </p:nvPr>
        </p:nvSpPr>
        <p:spPr/>
        <p:txBody>
          <a:bodyPr/>
          <a:lstStyle/>
          <a:p>
            <a:fld id="{023D4A79-6A4A-4E00-BCB5-E79405434A13}" type="slidenum">
              <a:rPr lang="en-IN" smtClean="0"/>
              <a:t>‹#›</a:t>
            </a:fld>
            <a:endParaRPr lang="en-IN"/>
          </a:p>
        </p:txBody>
      </p:sp>
    </p:spTree>
    <p:extLst>
      <p:ext uri="{BB962C8B-B14F-4D97-AF65-F5344CB8AC3E}">
        <p14:creationId xmlns:p14="http://schemas.microsoft.com/office/powerpoint/2010/main" val="4137889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78C0EE-4656-444A-9533-42CFF3B715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1C4C55-4C5E-4059-9AE4-AD2B083889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2B53B2-AB68-4A18-9E24-CE3E54B98D20}"/>
              </a:ext>
            </a:extLst>
          </p:cNvPr>
          <p:cNvSpPr>
            <a:spLocks noGrp="1"/>
          </p:cNvSpPr>
          <p:nvPr>
            <p:ph type="dt" sz="half" idx="10"/>
          </p:nvPr>
        </p:nvSpPr>
        <p:spPr/>
        <p:txBody>
          <a:bodyPr/>
          <a:lstStyle/>
          <a:p>
            <a:fld id="{1803F755-3D2D-4CF3-8217-8B9F0964FEB4}" type="datetimeFigureOut">
              <a:rPr lang="en-IN" smtClean="0"/>
              <a:t>18-09-2021</a:t>
            </a:fld>
            <a:endParaRPr lang="en-IN"/>
          </a:p>
        </p:txBody>
      </p:sp>
      <p:sp>
        <p:nvSpPr>
          <p:cNvPr id="5" name="Footer Placeholder 4">
            <a:extLst>
              <a:ext uri="{FF2B5EF4-FFF2-40B4-BE49-F238E27FC236}">
                <a16:creationId xmlns:a16="http://schemas.microsoft.com/office/drawing/2014/main" id="{0AC69174-AC9E-4D29-94A3-E562665C24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A7C551-3B0F-44AA-A659-7F1F22DD840C}"/>
              </a:ext>
            </a:extLst>
          </p:cNvPr>
          <p:cNvSpPr>
            <a:spLocks noGrp="1"/>
          </p:cNvSpPr>
          <p:nvPr>
            <p:ph type="sldNum" sz="quarter" idx="12"/>
          </p:nvPr>
        </p:nvSpPr>
        <p:spPr/>
        <p:txBody>
          <a:bodyPr/>
          <a:lstStyle/>
          <a:p>
            <a:fld id="{023D4A79-6A4A-4E00-BCB5-E79405434A13}" type="slidenum">
              <a:rPr lang="en-IN" smtClean="0"/>
              <a:t>‹#›</a:t>
            </a:fld>
            <a:endParaRPr lang="en-IN"/>
          </a:p>
        </p:txBody>
      </p:sp>
    </p:spTree>
    <p:extLst>
      <p:ext uri="{BB962C8B-B14F-4D97-AF65-F5344CB8AC3E}">
        <p14:creationId xmlns:p14="http://schemas.microsoft.com/office/powerpoint/2010/main" val="2505413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E523-0C03-46B0-B1FE-7A4A648392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8DB33B-8260-40AB-9D8B-97E9A1F25C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586438-0A7D-4356-91C5-AA2A23EC64C3}"/>
              </a:ext>
            </a:extLst>
          </p:cNvPr>
          <p:cNvSpPr>
            <a:spLocks noGrp="1"/>
          </p:cNvSpPr>
          <p:nvPr>
            <p:ph type="dt" sz="half" idx="10"/>
          </p:nvPr>
        </p:nvSpPr>
        <p:spPr/>
        <p:txBody>
          <a:bodyPr/>
          <a:lstStyle/>
          <a:p>
            <a:fld id="{1803F755-3D2D-4CF3-8217-8B9F0964FEB4}" type="datetimeFigureOut">
              <a:rPr lang="en-IN" smtClean="0"/>
              <a:t>18-09-2021</a:t>
            </a:fld>
            <a:endParaRPr lang="en-IN"/>
          </a:p>
        </p:txBody>
      </p:sp>
      <p:sp>
        <p:nvSpPr>
          <p:cNvPr id="5" name="Footer Placeholder 4">
            <a:extLst>
              <a:ext uri="{FF2B5EF4-FFF2-40B4-BE49-F238E27FC236}">
                <a16:creationId xmlns:a16="http://schemas.microsoft.com/office/drawing/2014/main" id="{065EF3AA-E4E4-4B76-A195-A4AD5BC065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16D38B-CFF4-4847-B5EC-178E5E8AE740}"/>
              </a:ext>
            </a:extLst>
          </p:cNvPr>
          <p:cNvSpPr>
            <a:spLocks noGrp="1"/>
          </p:cNvSpPr>
          <p:nvPr>
            <p:ph type="sldNum" sz="quarter" idx="12"/>
          </p:nvPr>
        </p:nvSpPr>
        <p:spPr/>
        <p:txBody>
          <a:bodyPr/>
          <a:lstStyle/>
          <a:p>
            <a:fld id="{023D4A79-6A4A-4E00-BCB5-E79405434A13}" type="slidenum">
              <a:rPr lang="en-IN" smtClean="0"/>
              <a:t>‹#›</a:t>
            </a:fld>
            <a:endParaRPr lang="en-IN"/>
          </a:p>
        </p:txBody>
      </p:sp>
    </p:spTree>
    <p:extLst>
      <p:ext uri="{BB962C8B-B14F-4D97-AF65-F5344CB8AC3E}">
        <p14:creationId xmlns:p14="http://schemas.microsoft.com/office/powerpoint/2010/main" val="2838334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23F64-C120-4A10-9DFE-F48CA97611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AA9C5D-F263-47E9-B8DD-E39A4578C8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4804B2-CBEE-415D-A0E6-089C4B233917}"/>
              </a:ext>
            </a:extLst>
          </p:cNvPr>
          <p:cNvSpPr>
            <a:spLocks noGrp="1"/>
          </p:cNvSpPr>
          <p:nvPr>
            <p:ph type="dt" sz="half" idx="10"/>
          </p:nvPr>
        </p:nvSpPr>
        <p:spPr/>
        <p:txBody>
          <a:bodyPr/>
          <a:lstStyle/>
          <a:p>
            <a:fld id="{1803F755-3D2D-4CF3-8217-8B9F0964FEB4}" type="datetimeFigureOut">
              <a:rPr lang="en-IN" smtClean="0"/>
              <a:t>18-09-2021</a:t>
            </a:fld>
            <a:endParaRPr lang="en-IN"/>
          </a:p>
        </p:txBody>
      </p:sp>
      <p:sp>
        <p:nvSpPr>
          <p:cNvPr id="5" name="Footer Placeholder 4">
            <a:extLst>
              <a:ext uri="{FF2B5EF4-FFF2-40B4-BE49-F238E27FC236}">
                <a16:creationId xmlns:a16="http://schemas.microsoft.com/office/drawing/2014/main" id="{AF5FDC6D-90AB-4A1B-8661-01DAACD884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4E9F77-616D-4822-AF3B-AE705937D72F}"/>
              </a:ext>
            </a:extLst>
          </p:cNvPr>
          <p:cNvSpPr>
            <a:spLocks noGrp="1"/>
          </p:cNvSpPr>
          <p:nvPr>
            <p:ph type="sldNum" sz="quarter" idx="12"/>
          </p:nvPr>
        </p:nvSpPr>
        <p:spPr/>
        <p:txBody>
          <a:bodyPr/>
          <a:lstStyle/>
          <a:p>
            <a:fld id="{023D4A79-6A4A-4E00-BCB5-E79405434A13}" type="slidenum">
              <a:rPr lang="en-IN" smtClean="0"/>
              <a:t>‹#›</a:t>
            </a:fld>
            <a:endParaRPr lang="en-IN"/>
          </a:p>
        </p:txBody>
      </p:sp>
    </p:spTree>
    <p:extLst>
      <p:ext uri="{BB962C8B-B14F-4D97-AF65-F5344CB8AC3E}">
        <p14:creationId xmlns:p14="http://schemas.microsoft.com/office/powerpoint/2010/main" val="1677296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E9049-37A1-4018-81EE-3254D91564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3EE320-2EAF-4456-8FE2-4BCCD16BF8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A922A7-8AFB-46CC-A420-25E7373954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EB6682-7910-4CFD-AC45-2F32BFE8F7F8}"/>
              </a:ext>
            </a:extLst>
          </p:cNvPr>
          <p:cNvSpPr>
            <a:spLocks noGrp="1"/>
          </p:cNvSpPr>
          <p:nvPr>
            <p:ph type="dt" sz="half" idx="10"/>
          </p:nvPr>
        </p:nvSpPr>
        <p:spPr/>
        <p:txBody>
          <a:bodyPr/>
          <a:lstStyle/>
          <a:p>
            <a:fld id="{1803F755-3D2D-4CF3-8217-8B9F0964FEB4}" type="datetimeFigureOut">
              <a:rPr lang="en-IN" smtClean="0"/>
              <a:t>18-09-2021</a:t>
            </a:fld>
            <a:endParaRPr lang="en-IN"/>
          </a:p>
        </p:txBody>
      </p:sp>
      <p:sp>
        <p:nvSpPr>
          <p:cNvPr id="6" name="Footer Placeholder 5">
            <a:extLst>
              <a:ext uri="{FF2B5EF4-FFF2-40B4-BE49-F238E27FC236}">
                <a16:creationId xmlns:a16="http://schemas.microsoft.com/office/drawing/2014/main" id="{9CF5314B-01C3-4D9C-AD74-D8772AEA58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0F6C4C-8B6A-4BDB-8374-060F8D8A54BA}"/>
              </a:ext>
            </a:extLst>
          </p:cNvPr>
          <p:cNvSpPr>
            <a:spLocks noGrp="1"/>
          </p:cNvSpPr>
          <p:nvPr>
            <p:ph type="sldNum" sz="quarter" idx="12"/>
          </p:nvPr>
        </p:nvSpPr>
        <p:spPr/>
        <p:txBody>
          <a:bodyPr/>
          <a:lstStyle/>
          <a:p>
            <a:fld id="{023D4A79-6A4A-4E00-BCB5-E79405434A13}" type="slidenum">
              <a:rPr lang="en-IN" smtClean="0"/>
              <a:t>‹#›</a:t>
            </a:fld>
            <a:endParaRPr lang="en-IN"/>
          </a:p>
        </p:txBody>
      </p:sp>
    </p:spTree>
    <p:extLst>
      <p:ext uri="{BB962C8B-B14F-4D97-AF65-F5344CB8AC3E}">
        <p14:creationId xmlns:p14="http://schemas.microsoft.com/office/powerpoint/2010/main" val="1590755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CC785-C41A-4F85-BBD8-EED8E12428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0B1465-E703-484D-9BA5-9A156C1699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2F77EC-BA68-46B5-AF33-96AA4ADE7B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05EB-CBB3-4097-99B0-2809A0ADD3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637A6F-D220-467F-8B4F-E6CDDBE1B9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60E31B-3238-4022-8036-47E96E6CC292}"/>
              </a:ext>
            </a:extLst>
          </p:cNvPr>
          <p:cNvSpPr>
            <a:spLocks noGrp="1"/>
          </p:cNvSpPr>
          <p:nvPr>
            <p:ph type="dt" sz="half" idx="10"/>
          </p:nvPr>
        </p:nvSpPr>
        <p:spPr/>
        <p:txBody>
          <a:bodyPr/>
          <a:lstStyle/>
          <a:p>
            <a:fld id="{1803F755-3D2D-4CF3-8217-8B9F0964FEB4}" type="datetimeFigureOut">
              <a:rPr lang="en-IN" smtClean="0"/>
              <a:t>18-09-2021</a:t>
            </a:fld>
            <a:endParaRPr lang="en-IN"/>
          </a:p>
        </p:txBody>
      </p:sp>
      <p:sp>
        <p:nvSpPr>
          <p:cNvPr id="8" name="Footer Placeholder 7">
            <a:extLst>
              <a:ext uri="{FF2B5EF4-FFF2-40B4-BE49-F238E27FC236}">
                <a16:creationId xmlns:a16="http://schemas.microsoft.com/office/drawing/2014/main" id="{2473ADE4-0F39-458F-B04D-BF58D5D13C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245DC6E-079E-4208-A4B3-01A071398DFB}"/>
              </a:ext>
            </a:extLst>
          </p:cNvPr>
          <p:cNvSpPr>
            <a:spLocks noGrp="1"/>
          </p:cNvSpPr>
          <p:nvPr>
            <p:ph type="sldNum" sz="quarter" idx="12"/>
          </p:nvPr>
        </p:nvSpPr>
        <p:spPr/>
        <p:txBody>
          <a:bodyPr/>
          <a:lstStyle/>
          <a:p>
            <a:fld id="{023D4A79-6A4A-4E00-BCB5-E79405434A13}" type="slidenum">
              <a:rPr lang="en-IN" smtClean="0"/>
              <a:t>‹#›</a:t>
            </a:fld>
            <a:endParaRPr lang="en-IN"/>
          </a:p>
        </p:txBody>
      </p:sp>
    </p:spTree>
    <p:extLst>
      <p:ext uri="{BB962C8B-B14F-4D97-AF65-F5344CB8AC3E}">
        <p14:creationId xmlns:p14="http://schemas.microsoft.com/office/powerpoint/2010/main" val="409068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FA271-49A8-42D1-8781-A1A38D9425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8C4159-797C-4541-88BA-3ECA7B799684}"/>
              </a:ext>
            </a:extLst>
          </p:cNvPr>
          <p:cNvSpPr>
            <a:spLocks noGrp="1"/>
          </p:cNvSpPr>
          <p:nvPr>
            <p:ph type="dt" sz="half" idx="10"/>
          </p:nvPr>
        </p:nvSpPr>
        <p:spPr/>
        <p:txBody>
          <a:bodyPr/>
          <a:lstStyle/>
          <a:p>
            <a:fld id="{1803F755-3D2D-4CF3-8217-8B9F0964FEB4}" type="datetimeFigureOut">
              <a:rPr lang="en-IN" smtClean="0"/>
              <a:t>18-09-2021</a:t>
            </a:fld>
            <a:endParaRPr lang="en-IN"/>
          </a:p>
        </p:txBody>
      </p:sp>
      <p:sp>
        <p:nvSpPr>
          <p:cNvPr id="4" name="Footer Placeholder 3">
            <a:extLst>
              <a:ext uri="{FF2B5EF4-FFF2-40B4-BE49-F238E27FC236}">
                <a16:creationId xmlns:a16="http://schemas.microsoft.com/office/drawing/2014/main" id="{3CD7EA3E-263A-4D4C-A2E2-E01603FE54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DCEDA6-4DA9-418B-83E7-CE3171D0B510}"/>
              </a:ext>
            </a:extLst>
          </p:cNvPr>
          <p:cNvSpPr>
            <a:spLocks noGrp="1"/>
          </p:cNvSpPr>
          <p:nvPr>
            <p:ph type="sldNum" sz="quarter" idx="12"/>
          </p:nvPr>
        </p:nvSpPr>
        <p:spPr/>
        <p:txBody>
          <a:bodyPr/>
          <a:lstStyle/>
          <a:p>
            <a:fld id="{023D4A79-6A4A-4E00-BCB5-E79405434A13}" type="slidenum">
              <a:rPr lang="en-IN" smtClean="0"/>
              <a:t>‹#›</a:t>
            </a:fld>
            <a:endParaRPr lang="en-IN"/>
          </a:p>
        </p:txBody>
      </p:sp>
    </p:spTree>
    <p:extLst>
      <p:ext uri="{BB962C8B-B14F-4D97-AF65-F5344CB8AC3E}">
        <p14:creationId xmlns:p14="http://schemas.microsoft.com/office/powerpoint/2010/main" val="705403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697452-5F09-4DDB-8D1C-AB9387805DF6}"/>
              </a:ext>
            </a:extLst>
          </p:cNvPr>
          <p:cNvSpPr>
            <a:spLocks noGrp="1"/>
          </p:cNvSpPr>
          <p:nvPr>
            <p:ph type="dt" sz="half" idx="10"/>
          </p:nvPr>
        </p:nvSpPr>
        <p:spPr/>
        <p:txBody>
          <a:bodyPr/>
          <a:lstStyle/>
          <a:p>
            <a:fld id="{1803F755-3D2D-4CF3-8217-8B9F0964FEB4}" type="datetimeFigureOut">
              <a:rPr lang="en-IN" smtClean="0"/>
              <a:t>18-09-2021</a:t>
            </a:fld>
            <a:endParaRPr lang="en-IN"/>
          </a:p>
        </p:txBody>
      </p:sp>
      <p:sp>
        <p:nvSpPr>
          <p:cNvPr id="3" name="Footer Placeholder 2">
            <a:extLst>
              <a:ext uri="{FF2B5EF4-FFF2-40B4-BE49-F238E27FC236}">
                <a16:creationId xmlns:a16="http://schemas.microsoft.com/office/drawing/2014/main" id="{E1B4DA41-0726-44F9-8670-8EF9F1C164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63ABAF-528B-413B-A777-5622A425D6D2}"/>
              </a:ext>
            </a:extLst>
          </p:cNvPr>
          <p:cNvSpPr>
            <a:spLocks noGrp="1"/>
          </p:cNvSpPr>
          <p:nvPr>
            <p:ph type="sldNum" sz="quarter" idx="12"/>
          </p:nvPr>
        </p:nvSpPr>
        <p:spPr/>
        <p:txBody>
          <a:bodyPr/>
          <a:lstStyle/>
          <a:p>
            <a:fld id="{023D4A79-6A4A-4E00-BCB5-E79405434A13}" type="slidenum">
              <a:rPr lang="en-IN" smtClean="0"/>
              <a:t>‹#›</a:t>
            </a:fld>
            <a:endParaRPr lang="en-IN"/>
          </a:p>
        </p:txBody>
      </p:sp>
    </p:spTree>
    <p:extLst>
      <p:ext uri="{BB962C8B-B14F-4D97-AF65-F5344CB8AC3E}">
        <p14:creationId xmlns:p14="http://schemas.microsoft.com/office/powerpoint/2010/main" val="1475250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2933-DFB3-481E-9E67-D9AD429D0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63BBC7-34E6-46CD-ACB0-552A9DB9BB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5A20C3-8972-48CF-AA24-006D2043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4791C1-CB57-4C8B-B1BB-18F992A79483}"/>
              </a:ext>
            </a:extLst>
          </p:cNvPr>
          <p:cNvSpPr>
            <a:spLocks noGrp="1"/>
          </p:cNvSpPr>
          <p:nvPr>
            <p:ph type="dt" sz="half" idx="10"/>
          </p:nvPr>
        </p:nvSpPr>
        <p:spPr/>
        <p:txBody>
          <a:bodyPr/>
          <a:lstStyle/>
          <a:p>
            <a:fld id="{1803F755-3D2D-4CF3-8217-8B9F0964FEB4}" type="datetimeFigureOut">
              <a:rPr lang="en-IN" smtClean="0"/>
              <a:t>18-09-2021</a:t>
            </a:fld>
            <a:endParaRPr lang="en-IN"/>
          </a:p>
        </p:txBody>
      </p:sp>
      <p:sp>
        <p:nvSpPr>
          <p:cNvPr id="6" name="Footer Placeholder 5">
            <a:extLst>
              <a:ext uri="{FF2B5EF4-FFF2-40B4-BE49-F238E27FC236}">
                <a16:creationId xmlns:a16="http://schemas.microsoft.com/office/drawing/2014/main" id="{C5707845-441A-4415-A5D2-EC3791732C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ED60F1-BD5F-4C21-A569-3561B9137DF5}"/>
              </a:ext>
            </a:extLst>
          </p:cNvPr>
          <p:cNvSpPr>
            <a:spLocks noGrp="1"/>
          </p:cNvSpPr>
          <p:nvPr>
            <p:ph type="sldNum" sz="quarter" idx="12"/>
          </p:nvPr>
        </p:nvSpPr>
        <p:spPr/>
        <p:txBody>
          <a:bodyPr/>
          <a:lstStyle/>
          <a:p>
            <a:fld id="{023D4A79-6A4A-4E00-BCB5-E79405434A13}" type="slidenum">
              <a:rPr lang="en-IN" smtClean="0"/>
              <a:t>‹#›</a:t>
            </a:fld>
            <a:endParaRPr lang="en-IN"/>
          </a:p>
        </p:txBody>
      </p:sp>
    </p:spTree>
    <p:extLst>
      <p:ext uri="{BB962C8B-B14F-4D97-AF65-F5344CB8AC3E}">
        <p14:creationId xmlns:p14="http://schemas.microsoft.com/office/powerpoint/2010/main" val="2736000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BF836-E526-4D76-93FF-95AB305D1A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46DDC0-4C51-4838-85E5-6F8CAC24A2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F7E02F-F892-4D06-A36A-7E535D1F5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5F494C-083F-412F-A167-DBD259D29849}"/>
              </a:ext>
            </a:extLst>
          </p:cNvPr>
          <p:cNvSpPr>
            <a:spLocks noGrp="1"/>
          </p:cNvSpPr>
          <p:nvPr>
            <p:ph type="dt" sz="half" idx="10"/>
          </p:nvPr>
        </p:nvSpPr>
        <p:spPr/>
        <p:txBody>
          <a:bodyPr/>
          <a:lstStyle/>
          <a:p>
            <a:fld id="{1803F755-3D2D-4CF3-8217-8B9F0964FEB4}" type="datetimeFigureOut">
              <a:rPr lang="en-IN" smtClean="0"/>
              <a:t>18-09-2021</a:t>
            </a:fld>
            <a:endParaRPr lang="en-IN"/>
          </a:p>
        </p:txBody>
      </p:sp>
      <p:sp>
        <p:nvSpPr>
          <p:cNvPr id="6" name="Footer Placeholder 5">
            <a:extLst>
              <a:ext uri="{FF2B5EF4-FFF2-40B4-BE49-F238E27FC236}">
                <a16:creationId xmlns:a16="http://schemas.microsoft.com/office/drawing/2014/main" id="{6AB1C58C-410C-46D1-9969-F71E2F9771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58D6BB-02D7-4787-8E8E-D8EDC73EB98B}"/>
              </a:ext>
            </a:extLst>
          </p:cNvPr>
          <p:cNvSpPr>
            <a:spLocks noGrp="1"/>
          </p:cNvSpPr>
          <p:nvPr>
            <p:ph type="sldNum" sz="quarter" idx="12"/>
          </p:nvPr>
        </p:nvSpPr>
        <p:spPr/>
        <p:txBody>
          <a:bodyPr/>
          <a:lstStyle/>
          <a:p>
            <a:fld id="{023D4A79-6A4A-4E00-BCB5-E79405434A13}" type="slidenum">
              <a:rPr lang="en-IN" smtClean="0"/>
              <a:t>‹#›</a:t>
            </a:fld>
            <a:endParaRPr lang="en-IN"/>
          </a:p>
        </p:txBody>
      </p:sp>
    </p:spTree>
    <p:extLst>
      <p:ext uri="{BB962C8B-B14F-4D97-AF65-F5344CB8AC3E}">
        <p14:creationId xmlns:p14="http://schemas.microsoft.com/office/powerpoint/2010/main" val="2577522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07CC28-4E10-44FE-9319-032B6E3E22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B48189-0CDA-4EEF-B122-C322E5E50A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07875E-819E-4342-A379-4B3646239A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3F755-3D2D-4CF3-8217-8B9F0964FEB4}" type="datetimeFigureOut">
              <a:rPr lang="en-IN" smtClean="0"/>
              <a:t>18-09-2021</a:t>
            </a:fld>
            <a:endParaRPr lang="en-IN"/>
          </a:p>
        </p:txBody>
      </p:sp>
      <p:sp>
        <p:nvSpPr>
          <p:cNvPr id="5" name="Footer Placeholder 4">
            <a:extLst>
              <a:ext uri="{FF2B5EF4-FFF2-40B4-BE49-F238E27FC236}">
                <a16:creationId xmlns:a16="http://schemas.microsoft.com/office/drawing/2014/main" id="{70CB38E0-CE77-49C3-B289-13EFEF8685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AE55CA1-54BA-4526-8892-A0938AEE39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D4A79-6A4A-4E00-BCB5-E79405434A13}" type="slidenum">
              <a:rPr lang="en-IN" smtClean="0"/>
              <a:t>‹#›</a:t>
            </a:fld>
            <a:endParaRPr lang="en-IN"/>
          </a:p>
        </p:txBody>
      </p:sp>
    </p:spTree>
    <p:extLst>
      <p:ext uri="{BB962C8B-B14F-4D97-AF65-F5344CB8AC3E}">
        <p14:creationId xmlns:p14="http://schemas.microsoft.com/office/powerpoint/2010/main" val="1617509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cs.ansible.com/ansible/latest/user_guide/intro_patterns.html#id3"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02359-12D7-4FBF-9B08-FFF8EEFA70B5}"/>
              </a:ext>
            </a:extLst>
          </p:cNvPr>
          <p:cNvSpPr>
            <a:spLocks noGrp="1"/>
          </p:cNvSpPr>
          <p:nvPr>
            <p:ph type="ctrTitle"/>
          </p:nvPr>
        </p:nvSpPr>
        <p:spPr/>
        <p:txBody>
          <a:bodyPr/>
          <a:lstStyle/>
          <a:p>
            <a:r>
              <a:rPr lang="en-US" dirty="0"/>
              <a:t>Ansible</a:t>
            </a:r>
            <a:endParaRPr lang="en-IN" dirty="0"/>
          </a:p>
        </p:txBody>
      </p:sp>
      <p:sp>
        <p:nvSpPr>
          <p:cNvPr id="3" name="Subtitle 2">
            <a:extLst>
              <a:ext uri="{FF2B5EF4-FFF2-40B4-BE49-F238E27FC236}">
                <a16:creationId xmlns:a16="http://schemas.microsoft.com/office/drawing/2014/main" id="{7CA7632A-678B-4EC6-B3B2-FE6B930920D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37561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5742-DDC4-458B-993D-AEE867E53B0F}"/>
              </a:ext>
            </a:extLst>
          </p:cNvPr>
          <p:cNvSpPr>
            <a:spLocks noGrp="1"/>
          </p:cNvSpPr>
          <p:nvPr>
            <p:ph type="title"/>
          </p:nvPr>
        </p:nvSpPr>
        <p:spPr/>
        <p:txBody>
          <a:bodyPr/>
          <a:lstStyle/>
          <a:p>
            <a:r>
              <a:rPr lang="en-IN" b="1" i="0" dirty="0">
                <a:solidFill>
                  <a:srgbClr val="404040"/>
                </a:solidFill>
                <a:effectLst/>
                <a:latin typeface="Roboto Slab"/>
              </a:rPr>
              <a:t>Ansible concepts</a:t>
            </a:r>
            <a:endParaRPr lang="en-IN" dirty="0"/>
          </a:p>
        </p:txBody>
      </p:sp>
      <p:sp>
        <p:nvSpPr>
          <p:cNvPr id="3" name="Content Placeholder 2">
            <a:extLst>
              <a:ext uri="{FF2B5EF4-FFF2-40B4-BE49-F238E27FC236}">
                <a16:creationId xmlns:a16="http://schemas.microsoft.com/office/drawing/2014/main" id="{A9BF13E9-F1CE-43BC-A16F-24E78C8E8F0B}"/>
              </a:ext>
            </a:extLst>
          </p:cNvPr>
          <p:cNvSpPr>
            <a:spLocks noGrp="1"/>
          </p:cNvSpPr>
          <p:nvPr>
            <p:ph idx="1"/>
          </p:nvPr>
        </p:nvSpPr>
        <p:spPr/>
        <p:txBody>
          <a:bodyPr>
            <a:noAutofit/>
          </a:bodyPr>
          <a:lstStyle/>
          <a:p>
            <a:r>
              <a:rPr lang="en-US" sz="2400" dirty="0"/>
              <a:t>Inventory</a:t>
            </a:r>
          </a:p>
          <a:p>
            <a:pPr marL="0" indent="0">
              <a:buNone/>
            </a:pPr>
            <a:r>
              <a:rPr lang="en-US" sz="2400" dirty="0"/>
              <a:t>A list of managed nodes. An inventory file is also sometimes called a “</a:t>
            </a:r>
            <a:r>
              <a:rPr lang="en-US" sz="2400" dirty="0" err="1"/>
              <a:t>hostfile</a:t>
            </a:r>
            <a:r>
              <a:rPr lang="en-US" sz="2400" dirty="0"/>
              <a:t>”. Your inventory can specify information like IP address for each managed node. An inventory can also organize managed nodes, creating and nesting groups for easier scaling. </a:t>
            </a:r>
          </a:p>
          <a:p>
            <a:r>
              <a:rPr lang="en-US" sz="2400" dirty="0"/>
              <a:t>Collections</a:t>
            </a:r>
          </a:p>
          <a:p>
            <a:pPr marL="0" indent="0">
              <a:buNone/>
            </a:pPr>
            <a:r>
              <a:rPr lang="en-US" sz="2400" dirty="0"/>
              <a:t>Collections are a distribution format for Ansible content that can include playbooks, roles, modules, and plugins. You can install and use collections through Ansible Galaxy. </a:t>
            </a:r>
          </a:p>
        </p:txBody>
      </p:sp>
    </p:spTree>
    <p:extLst>
      <p:ext uri="{BB962C8B-B14F-4D97-AF65-F5344CB8AC3E}">
        <p14:creationId xmlns:p14="http://schemas.microsoft.com/office/powerpoint/2010/main" val="976938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5742-DDC4-458B-993D-AEE867E53B0F}"/>
              </a:ext>
            </a:extLst>
          </p:cNvPr>
          <p:cNvSpPr>
            <a:spLocks noGrp="1"/>
          </p:cNvSpPr>
          <p:nvPr>
            <p:ph type="title"/>
          </p:nvPr>
        </p:nvSpPr>
        <p:spPr/>
        <p:txBody>
          <a:bodyPr/>
          <a:lstStyle/>
          <a:p>
            <a:r>
              <a:rPr lang="en-IN" b="1" i="0" dirty="0">
                <a:solidFill>
                  <a:srgbClr val="404040"/>
                </a:solidFill>
                <a:effectLst/>
                <a:latin typeface="Roboto Slab"/>
              </a:rPr>
              <a:t>Ansible concepts</a:t>
            </a:r>
            <a:endParaRPr lang="en-IN" dirty="0"/>
          </a:p>
        </p:txBody>
      </p:sp>
      <p:sp>
        <p:nvSpPr>
          <p:cNvPr id="3" name="Content Placeholder 2">
            <a:extLst>
              <a:ext uri="{FF2B5EF4-FFF2-40B4-BE49-F238E27FC236}">
                <a16:creationId xmlns:a16="http://schemas.microsoft.com/office/drawing/2014/main" id="{A9BF13E9-F1CE-43BC-A16F-24E78C8E8F0B}"/>
              </a:ext>
            </a:extLst>
          </p:cNvPr>
          <p:cNvSpPr>
            <a:spLocks noGrp="1"/>
          </p:cNvSpPr>
          <p:nvPr>
            <p:ph idx="1"/>
          </p:nvPr>
        </p:nvSpPr>
        <p:spPr>
          <a:xfrm>
            <a:off x="762699" y="1422953"/>
            <a:ext cx="10515600" cy="5069922"/>
          </a:xfrm>
        </p:spPr>
        <p:txBody>
          <a:bodyPr>
            <a:noAutofit/>
          </a:bodyPr>
          <a:lstStyle/>
          <a:p>
            <a:r>
              <a:rPr lang="en-US" sz="2400" dirty="0"/>
              <a:t>Modules</a:t>
            </a:r>
          </a:p>
          <a:p>
            <a:pPr marL="0" indent="0">
              <a:buNone/>
            </a:pPr>
            <a:r>
              <a:rPr lang="en-US" sz="2400" dirty="0"/>
              <a:t>The units of code Ansible executes. Each module has a particular use, from administering users on a specific type of database to managing VLAN interfaces on a specific type of network device. You can invoke a single module with a task, or invoke several different modules in a playbook. </a:t>
            </a:r>
          </a:p>
          <a:p>
            <a:r>
              <a:rPr lang="en-US" sz="2400" dirty="0"/>
              <a:t>Tasks</a:t>
            </a:r>
          </a:p>
          <a:p>
            <a:pPr marL="0" indent="0">
              <a:buNone/>
            </a:pPr>
            <a:r>
              <a:rPr lang="en-US" sz="2400" dirty="0"/>
              <a:t>The units of action in Ansible. You can execute a single task once with an ad hoc command.</a:t>
            </a:r>
          </a:p>
          <a:p>
            <a:r>
              <a:rPr lang="en-US" sz="2400" dirty="0"/>
              <a:t>Playbooks</a:t>
            </a:r>
          </a:p>
          <a:p>
            <a:pPr marL="0" indent="0">
              <a:buNone/>
            </a:pPr>
            <a:r>
              <a:rPr lang="en-US" sz="2400" dirty="0"/>
              <a:t>Ordered lists of tasks, saved so you can run those tasks in that order repeatedly. Playbooks can include variables as well as tasks. Playbooks are written in YAML and are easy to read, write, share and understand. </a:t>
            </a:r>
            <a:endParaRPr lang="en-IN" sz="2400" dirty="0"/>
          </a:p>
        </p:txBody>
      </p:sp>
    </p:spTree>
    <p:extLst>
      <p:ext uri="{BB962C8B-B14F-4D97-AF65-F5344CB8AC3E}">
        <p14:creationId xmlns:p14="http://schemas.microsoft.com/office/powerpoint/2010/main" val="3639980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1FE0C-6022-47A6-89ED-D100CB87ADC8}"/>
              </a:ext>
            </a:extLst>
          </p:cNvPr>
          <p:cNvSpPr>
            <a:spLocks noGrp="1"/>
          </p:cNvSpPr>
          <p:nvPr>
            <p:ph type="title"/>
          </p:nvPr>
        </p:nvSpPr>
        <p:spPr/>
        <p:txBody>
          <a:bodyPr/>
          <a:lstStyle/>
          <a:p>
            <a:r>
              <a:rPr lang="en-US" dirty="0"/>
              <a:t>Installing ansible	</a:t>
            </a:r>
            <a:endParaRPr lang="en-IN" dirty="0"/>
          </a:p>
        </p:txBody>
      </p:sp>
      <p:sp>
        <p:nvSpPr>
          <p:cNvPr id="3" name="Content Placeholder 2">
            <a:extLst>
              <a:ext uri="{FF2B5EF4-FFF2-40B4-BE49-F238E27FC236}">
                <a16:creationId xmlns:a16="http://schemas.microsoft.com/office/drawing/2014/main" id="{3DA119E6-EEF7-4506-8FDB-F6E4E89D8261}"/>
              </a:ext>
            </a:extLst>
          </p:cNvPr>
          <p:cNvSpPr>
            <a:spLocks noGrp="1"/>
          </p:cNvSpPr>
          <p:nvPr>
            <p:ph idx="1"/>
          </p:nvPr>
        </p:nvSpPr>
        <p:spPr/>
        <p:txBody>
          <a:bodyPr>
            <a:normAutofit fontScale="70000" lnSpcReduction="20000"/>
          </a:bodyPr>
          <a:lstStyle/>
          <a:p>
            <a:r>
              <a:rPr lang="en-US" dirty="0"/>
              <a:t>Ansible Installation steps in Amazon Linux2</a:t>
            </a:r>
          </a:p>
          <a:p>
            <a:pPr marL="0" indent="0">
              <a:buNone/>
            </a:pPr>
            <a:r>
              <a:rPr lang="en-US" dirty="0"/>
              <a:t>Pre-requisites : Installation of Python3.8</a:t>
            </a:r>
          </a:p>
          <a:p>
            <a:pPr lvl="1"/>
            <a:r>
              <a:rPr lang="en-US" dirty="0"/>
              <a:t>amazon-</a:t>
            </a:r>
            <a:r>
              <a:rPr lang="en-US" dirty="0" err="1"/>
              <a:t>linux</a:t>
            </a:r>
            <a:r>
              <a:rPr lang="en-US" dirty="0"/>
              <a:t>-extras | grep -</a:t>
            </a:r>
            <a:r>
              <a:rPr lang="en-US" dirty="0" err="1"/>
              <a:t>i</a:t>
            </a:r>
            <a:r>
              <a:rPr lang="en-US" dirty="0"/>
              <a:t> python</a:t>
            </a:r>
          </a:p>
          <a:p>
            <a:pPr lvl="1"/>
            <a:r>
              <a:rPr lang="en-US" dirty="0" err="1"/>
              <a:t>sudo</a:t>
            </a:r>
            <a:r>
              <a:rPr lang="en-US" dirty="0"/>
              <a:t> amazon-</a:t>
            </a:r>
            <a:r>
              <a:rPr lang="en-US" dirty="0" err="1"/>
              <a:t>linux</a:t>
            </a:r>
            <a:r>
              <a:rPr lang="en-US" dirty="0"/>
              <a:t>-extras enable python3.8</a:t>
            </a:r>
          </a:p>
          <a:p>
            <a:pPr lvl="1"/>
            <a:r>
              <a:rPr lang="en-US" dirty="0" err="1"/>
              <a:t>sudo</a:t>
            </a:r>
            <a:r>
              <a:rPr lang="en-US" dirty="0"/>
              <a:t> yum install python3.8 </a:t>
            </a:r>
          </a:p>
          <a:p>
            <a:pPr lvl="1"/>
            <a:r>
              <a:rPr lang="en-US" dirty="0"/>
              <a:t>cd /</a:t>
            </a:r>
            <a:r>
              <a:rPr lang="en-US" dirty="0" err="1"/>
              <a:t>usr</a:t>
            </a:r>
            <a:r>
              <a:rPr lang="en-US" dirty="0"/>
              <a:t>/bin</a:t>
            </a:r>
          </a:p>
          <a:p>
            <a:pPr lvl="1"/>
            <a:r>
              <a:rPr lang="en-US" dirty="0" err="1"/>
              <a:t>sudo</a:t>
            </a:r>
            <a:r>
              <a:rPr lang="en-US" dirty="0"/>
              <a:t> rm -f python3</a:t>
            </a:r>
          </a:p>
          <a:p>
            <a:pPr lvl="1"/>
            <a:r>
              <a:rPr lang="en-US" dirty="0" err="1"/>
              <a:t>sudo</a:t>
            </a:r>
            <a:r>
              <a:rPr lang="en-US" dirty="0"/>
              <a:t> ln -s python3.8 python3</a:t>
            </a:r>
          </a:p>
          <a:p>
            <a:pPr marL="0" indent="0">
              <a:buNone/>
            </a:pPr>
            <a:endParaRPr lang="en-US" dirty="0"/>
          </a:p>
          <a:p>
            <a:pPr marL="0" indent="0">
              <a:buNone/>
            </a:pPr>
            <a:r>
              <a:rPr lang="en-US" dirty="0"/>
              <a:t>Installing pip and ansible </a:t>
            </a:r>
          </a:p>
          <a:p>
            <a:pPr marL="0" indent="0">
              <a:buNone/>
            </a:pPr>
            <a:endParaRPr lang="en-US" dirty="0"/>
          </a:p>
          <a:p>
            <a:pPr lvl="1"/>
            <a:r>
              <a:rPr lang="en-US" dirty="0"/>
              <a:t>curl https://bootstrap.pypa.io/get-pip.py -o get-pip.py</a:t>
            </a:r>
          </a:p>
          <a:p>
            <a:pPr lvl="1"/>
            <a:r>
              <a:rPr lang="en-US" dirty="0"/>
              <a:t>$ </a:t>
            </a:r>
            <a:r>
              <a:rPr lang="en-US" dirty="0" err="1"/>
              <a:t>sudo</a:t>
            </a:r>
            <a:r>
              <a:rPr lang="en-US" dirty="0"/>
              <a:t> python3 get-pip.py</a:t>
            </a:r>
          </a:p>
          <a:p>
            <a:pPr lvl="1"/>
            <a:r>
              <a:rPr lang="en-US" dirty="0"/>
              <a:t>$ </a:t>
            </a:r>
            <a:r>
              <a:rPr lang="en-US" dirty="0" err="1"/>
              <a:t>sudo</a:t>
            </a:r>
            <a:r>
              <a:rPr lang="en-US" dirty="0"/>
              <a:t> python3 -m pip install ansible</a:t>
            </a:r>
          </a:p>
          <a:p>
            <a:r>
              <a:rPr lang="en-US" dirty="0"/>
              <a:t>Reference  : https://docs.ansible.com/ansible/latest/installation_guide/intro_installation.html</a:t>
            </a:r>
            <a:endParaRPr lang="en-IN" dirty="0"/>
          </a:p>
        </p:txBody>
      </p:sp>
    </p:spTree>
    <p:extLst>
      <p:ext uri="{BB962C8B-B14F-4D97-AF65-F5344CB8AC3E}">
        <p14:creationId xmlns:p14="http://schemas.microsoft.com/office/powerpoint/2010/main" val="2584292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BDEEB8E-11D7-45E1-9832-542D69779AC1}"/>
              </a:ext>
            </a:extLst>
          </p:cNvPr>
          <p:cNvSpPr>
            <a:spLocks noGrp="1"/>
          </p:cNvSpPr>
          <p:nvPr>
            <p:ph type="title"/>
          </p:nvPr>
        </p:nvSpPr>
        <p:spPr>
          <a:xfrm>
            <a:off x="376806" y="101788"/>
            <a:ext cx="10515600" cy="1325563"/>
          </a:xfrm>
        </p:spPr>
        <p:txBody>
          <a:bodyPr/>
          <a:lstStyle/>
          <a:p>
            <a:r>
              <a:rPr lang="en-US" dirty="0"/>
              <a:t>Ansible Configuration file	</a:t>
            </a:r>
            <a:endParaRPr lang="en-IN" dirty="0"/>
          </a:p>
        </p:txBody>
      </p:sp>
      <p:sp>
        <p:nvSpPr>
          <p:cNvPr id="8" name="Content Placeholder 2">
            <a:extLst>
              <a:ext uri="{FF2B5EF4-FFF2-40B4-BE49-F238E27FC236}">
                <a16:creationId xmlns:a16="http://schemas.microsoft.com/office/drawing/2014/main" id="{485E1FFB-E960-463C-88CB-C399B10E8C8B}"/>
              </a:ext>
            </a:extLst>
          </p:cNvPr>
          <p:cNvSpPr>
            <a:spLocks noGrp="1"/>
          </p:cNvSpPr>
          <p:nvPr>
            <p:ph idx="1"/>
          </p:nvPr>
        </p:nvSpPr>
        <p:spPr>
          <a:xfrm>
            <a:off x="376806" y="1045447"/>
            <a:ext cx="10663105" cy="4784901"/>
          </a:xfrm>
        </p:spPr>
        <p:txBody>
          <a:bodyPr>
            <a:noAutofit/>
          </a:bodyPr>
          <a:lstStyle/>
          <a:p>
            <a:pPr marL="0" indent="0">
              <a:lnSpc>
                <a:spcPct val="100000"/>
              </a:lnSpc>
              <a:spcBef>
                <a:spcPts val="0"/>
              </a:spcBef>
              <a:buNone/>
            </a:pPr>
            <a:r>
              <a:rPr lang="en-US" sz="1600" dirty="0"/>
              <a:t>The configuration file (</a:t>
            </a:r>
            <a:r>
              <a:rPr lang="en-US" sz="1600" dirty="0" err="1"/>
              <a:t>ansible.cfg</a:t>
            </a:r>
            <a:r>
              <a:rPr lang="en-US" sz="1600" dirty="0"/>
              <a:t>)</a:t>
            </a:r>
          </a:p>
          <a:p>
            <a:pPr marL="0" indent="0">
              <a:lnSpc>
                <a:spcPct val="100000"/>
              </a:lnSpc>
              <a:spcBef>
                <a:spcPts val="0"/>
              </a:spcBef>
              <a:buNone/>
            </a:pPr>
            <a:endParaRPr lang="en-US" sz="1600" dirty="0"/>
          </a:p>
          <a:p>
            <a:pPr marL="0" indent="0">
              <a:lnSpc>
                <a:spcPct val="100000"/>
              </a:lnSpc>
              <a:spcBef>
                <a:spcPts val="0"/>
              </a:spcBef>
              <a:buNone/>
            </a:pPr>
            <a:r>
              <a:rPr lang="en-US" sz="1600" dirty="0"/>
              <a:t>Changes can be made and used in a configuration file which will be searched for in the following order:</a:t>
            </a:r>
          </a:p>
          <a:p>
            <a:pPr marL="0" indent="0">
              <a:lnSpc>
                <a:spcPct val="100000"/>
              </a:lnSpc>
              <a:spcBef>
                <a:spcPts val="0"/>
              </a:spcBef>
              <a:buNone/>
            </a:pPr>
            <a:endParaRPr lang="en-US" sz="1600" dirty="0"/>
          </a:p>
          <a:p>
            <a:pPr>
              <a:lnSpc>
                <a:spcPct val="100000"/>
              </a:lnSpc>
              <a:spcBef>
                <a:spcPts val="0"/>
              </a:spcBef>
            </a:pPr>
            <a:r>
              <a:rPr lang="en-US" sz="1600" dirty="0"/>
              <a:t>ANSIBLE_CONFIG (environment variable if set)</a:t>
            </a:r>
          </a:p>
          <a:p>
            <a:pPr>
              <a:lnSpc>
                <a:spcPct val="100000"/>
              </a:lnSpc>
              <a:spcBef>
                <a:spcPts val="0"/>
              </a:spcBef>
            </a:pPr>
            <a:endParaRPr lang="en-US" sz="1600" dirty="0"/>
          </a:p>
          <a:p>
            <a:pPr>
              <a:lnSpc>
                <a:spcPct val="100000"/>
              </a:lnSpc>
              <a:spcBef>
                <a:spcPts val="0"/>
              </a:spcBef>
            </a:pPr>
            <a:r>
              <a:rPr lang="en-US" sz="1600" dirty="0" err="1"/>
              <a:t>ansible.cfg</a:t>
            </a:r>
            <a:r>
              <a:rPr lang="en-US" sz="1600" dirty="0"/>
              <a:t> (in the current directory)</a:t>
            </a:r>
          </a:p>
          <a:p>
            <a:pPr>
              <a:lnSpc>
                <a:spcPct val="100000"/>
              </a:lnSpc>
              <a:spcBef>
                <a:spcPts val="0"/>
              </a:spcBef>
            </a:pPr>
            <a:endParaRPr lang="en-US" sz="1600" dirty="0"/>
          </a:p>
          <a:p>
            <a:pPr>
              <a:lnSpc>
                <a:spcPct val="100000"/>
              </a:lnSpc>
              <a:spcBef>
                <a:spcPts val="0"/>
              </a:spcBef>
            </a:pPr>
            <a:r>
              <a:rPr lang="en-US" sz="1600" dirty="0"/>
              <a:t>~/.</a:t>
            </a:r>
            <a:r>
              <a:rPr lang="en-US" sz="1600" dirty="0" err="1"/>
              <a:t>ansible.cfg</a:t>
            </a:r>
            <a:r>
              <a:rPr lang="en-US" sz="1600" dirty="0"/>
              <a:t> (in the home directory)</a:t>
            </a:r>
          </a:p>
          <a:p>
            <a:pPr>
              <a:lnSpc>
                <a:spcPct val="100000"/>
              </a:lnSpc>
              <a:spcBef>
                <a:spcPts val="0"/>
              </a:spcBef>
            </a:pPr>
            <a:endParaRPr lang="en-US" sz="1600" dirty="0"/>
          </a:p>
          <a:p>
            <a:pPr>
              <a:lnSpc>
                <a:spcPct val="100000"/>
              </a:lnSpc>
              <a:spcBef>
                <a:spcPts val="0"/>
              </a:spcBef>
            </a:pPr>
            <a:r>
              <a:rPr lang="en-US" sz="1600" dirty="0"/>
              <a:t>/</a:t>
            </a:r>
            <a:r>
              <a:rPr lang="en-US" sz="1600" dirty="0" err="1"/>
              <a:t>etc</a:t>
            </a:r>
            <a:r>
              <a:rPr lang="en-US" sz="1600" dirty="0"/>
              <a:t>/ansible/</a:t>
            </a:r>
            <a:r>
              <a:rPr lang="en-US" sz="1600" dirty="0" err="1"/>
              <a:t>ansible.cfg</a:t>
            </a:r>
            <a:endParaRPr lang="en-US" sz="1600" dirty="0"/>
          </a:p>
          <a:p>
            <a:pPr marL="0" indent="0">
              <a:lnSpc>
                <a:spcPct val="100000"/>
              </a:lnSpc>
              <a:spcBef>
                <a:spcPts val="0"/>
              </a:spcBef>
              <a:buNone/>
            </a:pPr>
            <a:endParaRPr lang="en-US" sz="1600" dirty="0"/>
          </a:p>
          <a:p>
            <a:pPr marL="0" indent="0">
              <a:lnSpc>
                <a:spcPct val="100000"/>
              </a:lnSpc>
              <a:spcBef>
                <a:spcPts val="0"/>
              </a:spcBef>
              <a:buNone/>
            </a:pPr>
            <a:r>
              <a:rPr lang="en-US" sz="1600" dirty="0"/>
              <a:t>Ansible will process the above list and use the first file found, all others are ignored</a:t>
            </a:r>
          </a:p>
          <a:p>
            <a:pPr marL="0" indent="0">
              <a:lnSpc>
                <a:spcPct val="100000"/>
              </a:lnSpc>
              <a:spcBef>
                <a:spcPts val="0"/>
              </a:spcBef>
              <a:buNone/>
            </a:pPr>
            <a:r>
              <a:rPr lang="en-US" sz="1600" dirty="0"/>
              <a:t>For more Details : Refer to this link </a:t>
            </a:r>
          </a:p>
          <a:p>
            <a:pPr marL="0" indent="0">
              <a:lnSpc>
                <a:spcPct val="100000"/>
              </a:lnSpc>
              <a:spcBef>
                <a:spcPts val="0"/>
              </a:spcBef>
              <a:buNone/>
            </a:pPr>
            <a:endParaRPr lang="en-US" sz="1600" dirty="0"/>
          </a:p>
          <a:p>
            <a:pPr marL="0" indent="0">
              <a:lnSpc>
                <a:spcPct val="100000"/>
              </a:lnSpc>
              <a:spcBef>
                <a:spcPts val="0"/>
              </a:spcBef>
              <a:buNone/>
            </a:pPr>
            <a:r>
              <a:rPr lang="en-US" sz="1600" dirty="0"/>
              <a:t>https://docs.ansible.com/ansible/latest/reference_appendices/config.html#ansible-configuration-settings</a:t>
            </a:r>
          </a:p>
        </p:txBody>
      </p:sp>
    </p:spTree>
    <p:extLst>
      <p:ext uri="{BB962C8B-B14F-4D97-AF65-F5344CB8AC3E}">
        <p14:creationId xmlns:p14="http://schemas.microsoft.com/office/powerpoint/2010/main" val="3746276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A906CC-ADC9-451D-860C-85077D9ED92C}"/>
              </a:ext>
            </a:extLst>
          </p:cNvPr>
          <p:cNvPicPr>
            <a:picLocks noChangeAspect="1"/>
          </p:cNvPicPr>
          <p:nvPr/>
        </p:nvPicPr>
        <p:blipFill>
          <a:blip r:embed="rId2"/>
          <a:stretch>
            <a:fillRect/>
          </a:stretch>
        </p:blipFill>
        <p:spPr>
          <a:xfrm>
            <a:off x="662730" y="519060"/>
            <a:ext cx="8596356" cy="5689100"/>
          </a:xfrm>
          <a:prstGeom prst="rect">
            <a:avLst/>
          </a:prstGeom>
        </p:spPr>
      </p:pic>
    </p:spTree>
    <p:extLst>
      <p:ext uri="{BB962C8B-B14F-4D97-AF65-F5344CB8AC3E}">
        <p14:creationId xmlns:p14="http://schemas.microsoft.com/office/powerpoint/2010/main" val="2286857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7CB953-8CA8-4826-9AA3-1EEF012B00E3}"/>
              </a:ext>
            </a:extLst>
          </p:cNvPr>
          <p:cNvSpPr>
            <a:spLocks noGrp="1"/>
          </p:cNvSpPr>
          <p:nvPr>
            <p:ph idx="1"/>
          </p:nvPr>
        </p:nvSpPr>
        <p:spPr>
          <a:xfrm>
            <a:off x="838200" y="1825625"/>
            <a:ext cx="3767356" cy="4351338"/>
          </a:xfrm>
        </p:spPr>
        <p:txBody>
          <a:bodyPr>
            <a:normAutofit fontScale="92500" lnSpcReduction="20000"/>
          </a:bodyPr>
          <a:lstStyle/>
          <a:p>
            <a:r>
              <a:rPr lang="en-IN" dirty="0"/>
              <a:t>mail.example.com</a:t>
            </a:r>
          </a:p>
          <a:p>
            <a:endParaRPr lang="en-IN" dirty="0"/>
          </a:p>
          <a:p>
            <a:r>
              <a:rPr lang="en-IN" dirty="0"/>
              <a:t>[webservers]</a:t>
            </a:r>
          </a:p>
          <a:p>
            <a:r>
              <a:rPr lang="en-IN" dirty="0"/>
              <a:t>foo.example.com</a:t>
            </a:r>
          </a:p>
          <a:p>
            <a:r>
              <a:rPr lang="en-IN" dirty="0"/>
              <a:t>bar.example.com</a:t>
            </a:r>
          </a:p>
          <a:p>
            <a:endParaRPr lang="en-IN" dirty="0"/>
          </a:p>
          <a:p>
            <a:r>
              <a:rPr lang="en-IN" dirty="0"/>
              <a:t>[</a:t>
            </a:r>
            <a:r>
              <a:rPr lang="en-IN" dirty="0" err="1"/>
              <a:t>dbservers</a:t>
            </a:r>
            <a:r>
              <a:rPr lang="en-IN" dirty="0"/>
              <a:t>]</a:t>
            </a:r>
          </a:p>
          <a:p>
            <a:r>
              <a:rPr lang="en-IN" dirty="0"/>
              <a:t>one.example.com</a:t>
            </a:r>
          </a:p>
          <a:p>
            <a:r>
              <a:rPr lang="en-IN" dirty="0"/>
              <a:t>two.example.com</a:t>
            </a:r>
          </a:p>
          <a:p>
            <a:r>
              <a:rPr lang="en-IN" dirty="0"/>
              <a:t>three.example.com</a:t>
            </a:r>
          </a:p>
        </p:txBody>
      </p:sp>
      <p:sp>
        <p:nvSpPr>
          <p:cNvPr id="6" name="Title 1">
            <a:extLst>
              <a:ext uri="{FF2B5EF4-FFF2-40B4-BE49-F238E27FC236}">
                <a16:creationId xmlns:a16="http://schemas.microsoft.com/office/drawing/2014/main" id="{4BDEEB8E-11D7-45E1-9832-542D69779AC1}"/>
              </a:ext>
            </a:extLst>
          </p:cNvPr>
          <p:cNvSpPr>
            <a:spLocks noGrp="1"/>
          </p:cNvSpPr>
          <p:nvPr>
            <p:ph type="title"/>
          </p:nvPr>
        </p:nvSpPr>
        <p:spPr>
          <a:xfrm>
            <a:off x="838200" y="365125"/>
            <a:ext cx="10515600" cy="1325563"/>
          </a:xfrm>
        </p:spPr>
        <p:txBody>
          <a:bodyPr/>
          <a:lstStyle/>
          <a:p>
            <a:r>
              <a:rPr lang="en-US" dirty="0"/>
              <a:t>Inventory</a:t>
            </a:r>
            <a:endParaRPr lang="en-IN" dirty="0"/>
          </a:p>
        </p:txBody>
      </p:sp>
      <p:sp>
        <p:nvSpPr>
          <p:cNvPr id="7" name="Content Placeholder 2">
            <a:extLst>
              <a:ext uri="{FF2B5EF4-FFF2-40B4-BE49-F238E27FC236}">
                <a16:creationId xmlns:a16="http://schemas.microsoft.com/office/drawing/2014/main" id="{255BA60B-E207-4800-BFAE-3537B5B0B89F}"/>
              </a:ext>
            </a:extLst>
          </p:cNvPr>
          <p:cNvSpPr txBox="1">
            <a:spLocks/>
          </p:cNvSpPr>
          <p:nvPr/>
        </p:nvSpPr>
        <p:spPr>
          <a:xfrm>
            <a:off x="6661558" y="1849015"/>
            <a:ext cx="3767356" cy="435133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all:</a:t>
            </a:r>
          </a:p>
          <a:p>
            <a:pPr marL="0" indent="0">
              <a:buNone/>
            </a:pPr>
            <a:r>
              <a:rPr lang="en-IN" dirty="0"/>
              <a:t>  hosts:</a:t>
            </a:r>
          </a:p>
          <a:p>
            <a:pPr marL="0" indent="0">
              <a:buNone/>
            </a:pPr>
            <a:r>
              <a:rPr lang="en-IN" dirty="0"/>
              <a:t>    mail.example.com:</a:t>
            </a:r>
          </a:p>
          <a:p>
            <a:pPr marL="0" indent="0">
              <a:buNone/>
            </a:pPr>
            <a:r>
              <a:rPr lang="en-IN" dirty="0"/>
              <a:t>  children:</a:t>
            </a:r>
          </a:p>
          <a:p>
            <a:pPr marL="0" indent="0">
              <a:buNone/>
            </a:pPr>
            <a:r>
              <a:rPr lang="en-IN" dirty="0"/>
              <a:t>    webservers:</a:t>
            </a:r>
          </a:p>
          <a:p>
            <a:pPr marL="0" indent="0">
              <a:buNone/>
            </a:pPr>
            <a:r>
              <a:rPr lang="en-IN" dirty="0"/>
              <a:t>      hosts:</a:t>
            </a:r>
          </a:p>
          <a:p>
            <a:pPr marL="0" indent="0">
              <a:buNone/>
            </a:pPr>
            <a:r>
              <a:rPr lang="en-IN" dirty="0"/>
              <a:t>        foo.example.com:</a:t>
            </a:r>
          </a:p>
          <a:p>
            <a:pPr marL="0" indent="0">
              <a:buNone/>
            </a:pPr>
            <a:r>
              <a:rPr lang="en-IN" dirty="0"/>
              <a:t>        bar.example.com:</a:t>
            </a:r>
          </a:p>
          <a:p>
            <a:pPr marL="0" indent="0">
              <a:buNone/>
            </a:pPr>
            <a:r>
              <a:rPr lang="en-IN" dirty="0"/>
              <a:t>    </a:t>
            </a:r>
            <a:r>
              <a:rPr lang="en-IN" dirty="0" err="1"/>
              <a:t>dbservers</a:t>
            </a:r>
            <a:r>
              <a:rPr lang="en-IN" dirty="0"/>
              <a:t>:</a:t>
            </a:r>
          </a:p>
          <a:p>
            <a:pPr marL="0" indent="0">
              <a:buNone/>
            </a:pPr>
            <a:r>
              <a:rPr lang="en-IN" dirty="0"/>
              <a:t>      hosts:</a:t>
            </a:r>
          </a:p>
          <a:p>
            <a:pPr marL="0" indent="0">
              <a:buNone/>
            </a:pPr>
            <a:r>
              <a:rPr lang="en-IN" dirty="0"/>
              <a:t>        one.example.com:</a:t>
            </a:r>
          </a:p>
          <a:p>
            <a:pPr marL="0" indent="0">
              <a:buNone/>
            </a:pPr>
            <a:r>
              <a:rPr lang="en-IN" dirty="0"/>
              <a:t>        two.example.com:</a:t>
            </a:r>
          </a:p>
          <a:p>
            <a:pPr marL="0" indent="0">
              <a:buNone/>
            </a:pPr>
            <a:r>
              <a:rPr lang="en-IN" dirty="0"/>
              <a:t>        three.example.com:</a:t>
            </a:r>
          </a:p>
        </p:txBody>
      </p:sp>
    </p:spTree>
    <p:extLst>
      <p:ext uri="{BB962C8B-B14F-4D97-AF65-F5344CB8AC3E}">
        <p14:creationId xmlns:p14="http://schemas.microsoft.com/office/powerpoint/2010/main" val="817487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BDEEB8E-11D7-45E1-9832-542D69779AC1}"/>
              </a:ext>
            </a:extLst>
          </p:cNvPr>
          <p:cNvSpPr>
            <a:spLocks noGrp="1"/>
          </p:cNvSpPr>
          <p:nvPr>
            <p:ph type="title"/>
          </p:nvPr>
        </p:nvSpPr>
        <p:spPr>
          <a:xfrm>
            <a:off x="838200" y="365125"/>
            <a:ext cx="10515600" cy="1325563"/>
          </a:xfrm>
        </p:spPr>
        <p:txBody>
          <a:bodyPr/>
          <a:lstStyle/>
          <a:p>
            <a:r>
              <a:rPr lang="en-US" dirty="0"/>
              <a:t>Inventory (Groups)</a:t>
            </a:r>
            <a:endParaRPr lang="en-IN" dirty="0"/>
          </a:p>
        </p:txBody>
      </p:sp>
      <p:sp>
        <p:nvSpPr>
          <p:cNvPr id="8" name="Content Placeholder 2">
            <a:extLst>
              <a:ext uri="{FF2B5EF4-FFF2-40B4-BE49-F238E27FC236}">
                <a16:creationId xmlns:a16="http://schemas.microsoft.com/office/drawing/2014/main" id="{485E1FFB-E960-463C-88CB-C399B10E8C8B}"/>
              </a:ext>
            </a:extLst>
          </p:cNvPr>
          <p:cNvSpPr>
            <a:spLocks noGrp="1"/>
          </p:cNvSpPr>
          <p:nvPr>
            <p:ph idx="1"/>
          </p:nvPr>
        </p:nvSpPr>
        <p:spPr>
          <a:xfrm>
            <a:off x="762699" y="1422953"/>
            <a:ext cx="5268985" cy="5069922"/>
          </a:xfrm>
        </p:spPr>
        <p:txBody>
          <a:bodyPr>
            <a:noAutofit/>
          </a:bodyPr>
          <a:lstStyle/>
          <a:p>
            <a:r>
              <a:rPr lang="en-US" sz="2400" dirty="0"/>
              <a:t>two default groups: all and ungrouped</a:t>
            </a:r>
          </a:p>
          <a:p>
            <a:r>
              <a:rPr lang="en-US" sz="2400" dirty="0"/>
              <a:t>Multiple groups</a:t>
            </a:r>
          </a:p>
          <a:p>
            <a:pPr marL="0" indent="0">
              <a:lnSpc>
                <a:spcPct val="100000"/>
              </a:lnSpc>
              <a:spcBef>
                <a:spcPts val="0"/>
              </a:spcBef>
              <a:buNone/>
            </a:pPr>
            <a:endParaRPr lang="en-IN" sz="1400" dirty="0"/>
          </a:p>
        </p:txBody>
      </p:sp>
      <p:sp>
        <p:nvSpPr>
          <p:cNvPr id="11" name="Content Placeholder 2">
            <a:extLst>
              <a:ext uri="{FF2B5EF4-FFF2-40B4-BE49-F238E27FC236}">
                <a16:creationId xmlns:a16="http://schemas.microsoft.com/office/drawing/2014/main" id="{18262900-8C92-4403-A612-39790CDF8205}"/>
              </a:ext>
            </a:extLst>
          </p:cNvPr>
          <p:cNvSpPr txBox="1">
            <a:spLocks/>
          </p:cNvSpPr>
          <p:nvPr/>
        </p:nvSpPr>
        <p:spPr>
          <a:xfrm>
            <a:off x="6031684" y="711286"/>
            <a:ext cx="5268985" cy="56391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IN" sz="1200" b="1" dirty="0"/>
              <a:t>all:</a:t>
            </a:r>
          </a:p>
          <a:p>
            <a:pPr marL="0" indent="0">
              <a:lnSpc>
                <a:spcPct val="100000"/>
              </a:lnSpc>
              <a:spcBef>
                <a:spcPts val="0"/>
              </a:spcBef>
              <a:buFont typeface="Arial" panose="020B0604020202020204" pitchFamily="34" charset="0"/>
              <a:buNone/>
            </a:pPr>
            <a:r>
              <a:rPr lang="en-IN" sz="1200" b="1" dirty="0"/>
              <a:t>  hosts:</a:t>
            </a:r>
          </a:p>
          <a:p>
            <a:pPr marL="0" indent="0">
              <a:lnSpc>
                <a:spcPct val="100000"/>
              </a:lnSpc>
              <a:spcBef>
                <a:spcPts val="0"/>
              </a:spcBef>
              <a:buFont typeface="Arial" panose="020B0604020202020204" pitchFamily="34" charset="0"/>
              <a:buNone/>
            </a:pPr>
            <a:r>
              <a:rPr lang="en-IN" sz="1200" b="1" dirty="0"/>
              <a:t>    mail.example.com:</a:t>
            </a:r>
          </a:p>
          <a:p>
            <a:pPr marL="0" indent="0">
              <a:lnSpc>
                <a:spcPct val="100000"/>
              </a:lnSpc>
              <a:spcBef>
                <a:spcPts val="0"/>
              </a:spcBef>
              <a:buFont typeface="Arial" panose="020B0604020202020204" pitchFamily="34" charset="0"/>
              <a:buNone/>
            </a:pPr>
            <a:r>
              <a:rPr lang="en-IN" sz="1200" b="1" dirty="0"/>
              <a:t>  children:</a:t>
            </a:r>
          </a:p>
          <a:p>
            <a:pPr marL="0" indent="0">
              <a:lnSpc>
                <a:spcPct val="100000"/>
              </a:lnSpc>
              <a:spcBef>
                <a:spcPts val="0"/>
              </a:spcBef>
              <a:buFont typeface="Arial" panose="020B0604020202020204" pitchFamily="34" charset="0"/>
              <a:buNone/>
            </a:pPr>
            <a:r>
              <a:rPr lang="en-IN" sz="1200" b="1" dirty="0"/>
              <a:t>    webservers:</a:t>
            </a:r>
          </a:p>
          <a:p>
            <a:pPr marL="0" indent="0">
              <a:lnSpc>
                <a:spcPct val="100000"/>
              </a:lnSpc>
              <a:spcBef>
                <a:spcPts val="0"/>
              </a:spcBef>
              <a:buFont typeface="Arial" panose="020B0604020202020204" pitchFamily="34" charset="0"/>
              <a:buNone/>
            </a:pPr>
            <a:r>
              <a:rPr lang="en-IN" sz="1200" b="1" dirty="0"/>
              <a:t>      hosts:</a:t>
            </a:r>
          </a:p>
          <a:p>
            <a:pPr marL="0" indent="0">
              <a:lnSpc>
                <a:spcPct val="100000"/>
              </a:lnSpc>
              <a:spcBef>
                <a:spcPts val="0"/>
              </a:spcBef>
              <a:buFont typeface="Arial" panose="020B0604020202020204" pitchFamily="34" charset="0"/>
              <a:buNone/>
            </a:pPr>
            <a:r>
              <a:rPr lang="en-IN" sz="1200" b="1" dirty="0"/>
              <a:t>        foo.example.com:</a:t>
            </a:r>
          </a:p>
          <a:p>
            <a:pPr marL="0" indent="0">
              <a:lnSpc>
                <a:spcPct val="100000"/>
              </a:lnSpc>
              <a:spcBef>
                <a:spcPts val="0"/>
              </a:spcBef>
              <a:buFont typeface="Arial" panose="020B0604020202020204" pitchFamily="34" charset="0"/>
              <a:buNone/>
            </a:pPr>
            <a:r>
              <a:rPr lang="en-IN" sz="1200" b="1" dirty="0"/>
              <a:t>        bar.example.com:</a:t>
            </a:r>
          </a:p>
          <a:p>
            <a:pPr marL="0" indent="0">
              <a:lnSpc>
                <a:spcPct val="100000"/>
              </a:lnSpc>
              <a:spcBef>
                <a:spcPts val="0"/>
              </a:spcBef>
              <a:buFont typeface="Arial" panose="020B0604020202020204" pitchFamily="34" charset="0"/>
              <a:buNone/>
            </a:pPr>
            <a:r>
              <a:rPr lang="en-IN" sz="1200" b="1" dirty="0"/>
              <a:t>    </a:t>
            </a:r>
            <a:r>
              <a:rPr lang="en-IN" sz="1200" b="1" dirty="0" err="1"/>
              <a:t>dbservers</a:t>
            </a:r>
            <a:r>
              <a:rPr lang="en-IN" sz="1200" b="1" dirty="0"/>
              <a:t>:</a:t>
            </a:r>
          </a:p>
          <a:p>
            <a:pPr marL="0" indent="0">
              <a:lnSpc>
                <a:spcPct val="100000"/>
              </a:lnSpc>
              <a:spcBef>
                <a:spcPts val="0"/>
              </a:spcBef>
              <a:buFont typeface="Arial" panose="020B0604020202020204" pitchFamily="34" charset="0"/>
              <a:buNone/>
            </a:pPr>
            <a:r>
              <a:rPr lang="en-IN" sz="1200" b="1" dirty="0"/>
              <a:t>      hosts:</a:t>
            </a:r>
          </a:p>
          <a:p>
            <a:pPr marL="0" indent="0">
              <a:lnSpc>
                <a:spcPct val="100000"/>
              </a:lnSpc>
              <a:spcBef>
                <a:spcPts val="0"/>
              </a:spcBef>
              <a:buFont typeface="Arial" panose="020B0604020202020204" pitchFamily="34" charset="0"/>
              <a:buNone/>
            </a:pPr>
            <a:r>
              <a:rPr lang="en-IN" sz="1200" b="1" dirty="0"/>
              <a:t>        one.example.com:</a:t>
            </a:r>
          </a:p>
          <a:p>
            <a:pPr marL="0" indent="0">
              <a:lnSpc>
                <a:spcPct val="100000"/>
              </a:lnSpc>
              <a:spcBef>
                <a:spcPts val="0"/>
              </a:spcBef>
              <a:buFont typeface="Arial" panose="020B0604020202020204" pitchFamily="34" charset="0"/>
              <a:buNone/>
            </a:pPr>
            <a:r>
              <a:rPr lang="en-IN" sz="1200" b="1" dirty="0"/>
              <a:t>        two.example.com:</a:t>
            </a:r>
          </a:p>
          <a:p>
            <a:pPr marL="0" indent="0">
              <a:lnSpc>
                <a:spcPct val="100000"/>
              </a:lnSpc>
              <a:spcBef>
                <a:spcPts val="0"/>
              </a:spcBef>
              <a:buFont typeface="Arial" panose="020B0604020202020204" pitchFamily="34" charset="0"/>
              <a:buNone/>
            </a:pPr>
            <a:r>
              <a:rPr lang="en-IN" sz="1200" b="1" dirty="0"/>
              <a:t>        three.example.com:</a:t>
            </a:r>
          </a:p>
          <a:p>
            <a:pPr marL="0" indent="0">
              <a:lnSpc>
                <a:spcPct val="100000"/>
              </a:lnSpc>
              <a:spcBef>
                <a:spcPts val="0"/>
              </a:spcBef>
              <a:buFont typeface="Arial" panose="020B0604020202020204" pitchFamily="34" charset="0"/>
              <a:buNone/>
            </a:pPr>
            <a:r>
              <a:rPr lang="en-IN" sz="1200" b="1" dirty="0"/>
              <a:t>    east:</a:t>
            </a:r>
          </a:p>
          <a:p>
            <a:pPr marL="0" indent="0">
              <a:lnSpc>
                <a:spcPct val="100000"/>
              </a:lnSpc>
              <a:spcBef>
                <a:spcPts val="0"/>
              </a:spcBef>
              <a:buFont typeface="Arial" panose="020B0604020202020204" pitchFamily="34" charset="0"/>
              <a:buNone/>
            </a:pPr>
            <a:r>
              <a:rPr lang="en-IN" sz="1200" b="1" dirty="0"/>
              <a:t>      hosts:</a:t>
            </a:r>
          </a:p>
          <a:p>
            <a:pPr marL="0" indent="0">
              <a:lnSpc>
                <a:spcPct val="100000"/>
              </a:lnSpc>
              <a:spcBef>
                <a:spcPts val="0"/>
              </a:spcBef>
              <a:buFont typeface="Arial" panose="020B0604020202020204" pitchFamily="34" charset="0"/>
              <a:buNone/>
            </a:pPr>
            <a:r>
              <a:rPr lang="en-IN" sz="1200" b="1" dirty="0"/>
              <a:t>        foo.example.com:</a:t>
            </a:r>
          </a:p>
          <a:p>
            <a:pPr marL="0" indent="0">
              <a:lnSpc>
                <a:spcPct val="100000"/>
              </a:lnSpc>
              <a:spcBef>
                <a:spcPts val="0"/>
              </a:spcBef>
              <a:buFont typeface="Arial" panose="020B0604020202020204" pitchFamily="34" charset="0"/>
              <a:buNone/>
            </a:pPr>
            <a:r>
              <a:rPr lang="en-IN" sz="1200" b="1" dirty="0"/>
              <a:t>        one.example.com:</a:t>
            </a:r>
          </a:p>
          <a:p>
            <a:pPr marL="0" indent="0">
              <a:lnSpc>
                <a:spcPct val="100000"/>
              </a:lnSpc>
              <a:spcBef>
                <a:spcPts val="0"/>
              </a:spcBef>
              <a:buFont typeface="Arial" panose="020B0604020202020204" pitchFamily="34" charset="0"/>
              <a:buNone/>
            </a:pPr>
            <a:r>
              <a:rPr lang="en-IN" sz="1200" b="1" dirty="0"/>
              <a:t>        two.example.com:</a:t>
            </a:r>
          </a:p>
          <a:p>
            <a:pPr marL="0" indent="0">
              <a:lnSpc>
                <a:spcPct val="100000"/>
              </a:lnSpc>
              <a:spcBef>
                <a:spcPts val="0"/>
              </a:spcBef>
              <a:buFont typeface="Arial" panose="020B0604020202020204" pitchFamily="34" charset="0"/>
              <a:buNone/>
            </a:pPr>
            <a:r>
              <a:rPr lang="en-IN" sz="1200" b="1" dirty="0"/>
              <a:t>    west:</a:t>
            </a:r>
          </a:p>
          <a:p>
            <a:pPr marL="0" indent="0">
              <a:lnSpc>
                <a:spcPct val="100000"/>
              </a:lnSpc>
              <a:spcBef>
                <a:spcPts val="0"/>
              </a:spcBef>
              <a:buFont typeface="Arial" panose="020B0604020202020204" pitchFamily="34" charset="0"/>
              <a:buNone/>
            </a:pPr>
            <a:r>
              <a:rPr lang="en-IN" sz="1200" b="1" dirty="0"/>
              <a:t>      hosts:</a:t>
            </a:r>
          </a:p>
          <a:p>
            <a:pPr marL="0" indent="0">
              <a:lnSpc>
                <a:spcPct val="100000"/>
              </a:lnSpc>
              <a:spcBef>
                <a:spcPts val="0"/>
              </a:spcBef>
              <a:buFont typeface="Arial" panose="020B0604020202020204" pitchFamily="34" charset="0"/>
              <a:buNone/>
            </a:pPr>
            <a:r>
              <a:rPr lang="en-IN" sz="1200" b="1" dirty="0"/>
              <a:t>        bar.example.com:</a:t>
            </a:r>
          </a:p>
          <a:p>
            <a:pPr marL="0" indent="0">
              <a:lnSpc>
                <a:spcPct val="100000"/>
              </a:lnSpc>
              <a:spcBef>
                <a:spcPts val="0"/>
              </a:spcBef>
              <a:buFont typeface="Arial" panose="020B0604020202020204" pitchFamily="34" charset="0"/>
              <a:buNone/>
            </a:pPr>
            <a:r>
              <a:rPr lang="en-IN" sz="1200" b="1" dirty="0"/>
              <a:t>        three.example.com:</a:t>
            </a:r>
          </a:p>
          <a:p>
            <a:pPr marL="0" indent="0">
              <a:lnSpc>
                <a:spcPct val="100000"/>
              </a:lnSpc>
              <a:spcBef>
                <a:spcPts val="0"/>
              </a:spcBef>
              <a:buFont typeface="Arial" panose="020B0604020202020204" pitchFamily="34" charset="0"/>
              <a:buNone/>
            </a:pPr>
            <a:r>
              <a:rPr lang="en-IN" sz="1200" b="1" dirty="0"/>
              <a:t>    prod:</a:t>
            </a:r>
          </a:p>
          <a:p>
            <a:pPr marL="0" indent="0">
              <a:lnSpc>
                <a:spcPct val="100000"/>
              </a:lnSpc>
              <a:spcBef>
                <a:spcPts val="0"/>
              </a:spcBef>
              <a:buFont typeface="Arial" panose="020B0604020202020204" pitchFamily="34" charset="0"/>
              <a:buNone/>
            </a:pPr>
            <a:r>
              <a:rPr lang="en-IN" sz="1200" b="1" dirty="0"/>
              <a:t>      hosts:</a:t>
            </a:r>
          </a:p>
          <a:p>
            <a:pPr marL="0" indent="0">
              <a:lnSpc>
                <a:spcPct val="100000"/>
              </a:lnSpc>
              <a:spcBef>
                <a:spcPts val="0"/>
              </a:spcBef>
              <a:buFont typeface="Arial" panose="020B0604020202020204" pitchFamily="34" charset="0"/>
              <a:buNone/>
            </a:pPr>
            <a:r>
              <a:rPr lang="en-IN" sz="1200" b="1" dirty="0"/>
              <a:t>        foo.example.com:</a:t>
            </a:r>
          </a:p>
          <a:p>
            <a:pPr marL="0" indent="0">
              <a:lnSpc>
                <a:spcPct val="100000"/>
              </a:lnSpc>
              <a:spcBef>
                <a:spcPts val="0"/>
              </a:spcBef>
              <a:buFont typeface="Arial" panose="020B0604020202020204" pitchFamily="34" charset="0"/>
              <a:buNone/>
            </a:pPr>
            <a:r>
              <a:rPr lang="en-IN" sz="1200" b="1" dirty="0"/>
              <a:t>        one.example.com:</a:t>
            </a:r>
          </a:p>
          <a:p>
            <a:pPr marL="0" indent="0">
              <a:lnSpc>
                <a:spcPct val="100000"/>
              </a:lnSpc>
              <a:spcBef>
                <a:spcPts val="0"/>
              </a:spcBef>
              <a:buFont typeface="Arial" panose="020B0604020202020204" pitchFamily="34" charset="0"/>
              <a:buNone/>
            </a:pPr>
            <a:r>
              <a:rPr lang="en-IN" sz="1200" b="1" dirty="0"/>
              <a:t>        two.example.com:</a:t>
            </a:r>
          </a:p>
          <a:p>
            <a:pPr marL="0" indent="0">
              <a:lnSpc>
                <a:spcPct val="100000"/>
              </a:lnSpc>
              <a:spcBef>
                <a:spcPts val="0"/>
              </a:spcBef>
              <a:buFont typeface="Arial" panose="020B0604020202020204" pitchFamily="34" charset="0"/>
              <a:buNone/>
            </a:pPr>
            <a:r>
              <a:rPr lang="en-IN" sz="1200" b="1" dirty="0"/>
              <a:t>    test:</a:t>
            </a:r>
          </a:p>
          <a:p>
            <a:pPr marL="0" indent="0">
              <a:lnSpc>
                <a:spcPct val="100000"/>
              </a:lnSpc>
              <a:spcBef>
                <a:spcPts val="0"/>
              </a:spcBef>
              <a:buFont typeface="Arial" panose="020B0604020202020204" pitchFamily="34" charset="0"/>
              <a:buNone/>
            </a:pPr>
            <a:r>
              <a:rPr lang="en-IN" sz="1200" b="1" dirty="0"/>
              <a:t>      hosts:</a:t>
            </a:r>
          </a:p>
          <a:p>
            <a:pPr marL="0" indent="0">
              <a:lnSpc>
                <a:spcPct val="100000"/>
              </a:lnSpc>
              <a:spcBef>
                <a:spcPts val="0"/>
              </a:spcBef>
              <a:buFont typeface="Arial" panose="020B0604020202020204" pitchFamily="34" charset="0"/>
              <a:buNone/>
            </a:pPr>
            <a:r>
              <a:rPr lang="en-IN" sz="1200" b="1" dirty="0"/>
              <a:t>        bar.example.com:</a:t>
            </a:r>
          </a:p>
        </p:txBody>
      </p:sp>
    </p:spTree>
    <p:extLst>
      <p:ext uri="{BB962C8B-B14F-4D97-AF65-F5344CB8AC3E}">
        <p14:creationId xmlns:p14="http://schemas.microsoft.com/office/powerpoint/2010/main" val="2049272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BDEEB8E-11D7-45E1-9832-542D69779AC1}"/>
              </a:ext>
            </a:extLst>
          </p:cNvPr>
          <p:cNvSpPr>
            <a:spLocks noGrp="1"/>
          </p:cNvSpPr>
          <p:nvPr>
            <p:ph type="title"/>
          </p:nvPr>
        </p:nvSpPr>
        <p:spPr>
          <a:xfrm>
            <a:off x="376806" y="101788"/>
            <a:ext cx="10515600" cy="1325563"/>
          </a:xfrm>
        </p:spPr>
        <p:txBody>
          <a:bodyPr/>
          <a:lstStyle/>
          <a:p>
            <a:r>
              <a:rPr lang="en-US" dirty="0"/>
              <a:t>Inventory (Range of hosts)</a:t>
            </a:r>
            <a:endParaRPr lang="en-IN" dirty="0"/>
          </a:p>
        </p:txBody>
      </p:sp>
      <p:sp>
        <p:nvSpPr>
          <p:cNvPr id="8" name="Content Placeholder 2">
            <a:extLst>
              <a:ext uri="{FF2B5EF4-FFF2-40B4-BE49-F238E27FC236}">
                <a16:creationId xmlns:a16="http://schemas.microsoft.com/office/drawing/2014/main" id="{485E1FFB-E960-463C-88CB-C399B10E8C8B}"/>
              </a:ext>
            </a:extLst>
          </p:cNvPr>
          <p:cNvSpPr>
            <a:spLocks noGrp="1"/>
          </p:cNvSpPr>
          <p:nvPr>
            <p:ph idx="1"/>
          </p:nvPr>
        </p:nvSpPr>
        <p:spPr>
          <a:xfrm>
            <a:off x="376806" y="1045449"/>
            <a:ext cx="10663105" cy="381902"/>
          </a:xfrm>
        </p:spPr>
        <p:txBody>
          <a:bodyPr>
            <a:noAutofit/>
          </a:bodyPr>
          <a:lstStyle/>
          <a:p>
            <a:pPr>
              <a:lnSpc>
                <a:spcPct val="100000"/>
              </a:lnSpc>
              <a:spcBef>
                <a:spcPts val="0"/>
              </a:spcBef>
            </a:pPr>
            <a:r>
              <a:rPr lang="en-US" sz="1600" dirty="0"/>
              <a:t>If you have a lot of hosts with a similar pattern, you can add them as a range rather than listing each hostname separately:</a:t>
            </a:r>
          </a:p>
          <a:p>
            <a:pPr marL="0" indent="0">
              <a:lnSpc>
                <a:spcPct val="100000"/>
              </a:lnSpc>
              <a:spcBef>
                <a:spcPts val="0"/>
              </a:spcBef>
              <a:buNone/>
            </a:pPr>
            <a:endParaRPr lang="en-US" sz="1600" dirty="0"/>
          </a:p>
          <a:p>
            <a:pPr marL="0" indent="0">
              <a:lnSpc>
                <a:spcPct val="100000"/>
              </a:lnSpc>
              <a:spcBef>
                <a:spcPts val="0"/>
              </a:spcBef>
              <a:buNone/>
            </a:pPr>
            <a:endParaRPr lang="en-IN" sz="1600" dirty="0"/>
          </a:p>
        </p:txBody>
      </p:sp>
      <p:sp>
        <p:nvSpPr>
          <p:cNvPr id="5" name="Content Placeholder 2">
            <a:extLst>
              <a:ext uri="{FF2B5EF4-FFF2-40B4-BE49-F238E27FC236}">
                <a16:creationId xmlns:a16="http://schemas.microsoft.com/office/drawing/2014/main" id="{4D6CB935-6182-4ABD-ACD8-5F9251229BE3}"/>
              </a:ext>
            </a:extLst>
          </p:cNvPr>
          <p:cNvSpPr txBox="1">
            <a:spLocks/>
          </p:cNvSpPr>
          <p:nvPr/>
        </p:nvSpPr>
        <p:spPr>
          <a:xfrm>
            <a:off x="376806" y="1427351"/>
            <a:ext cx="4329418" cy="10557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600" dirty="0"/>
              <a:t>In INI:</a:t>
            </a:r>
          </a:p>
          <a:p>
            <a:pPr marL="0" indent="0">
              <a:lnSpc>
                <a:spcPct val="100000"/>
              </a:lnSpc>
              <a:spcBef>
                <a:spcPts val="0"/>
              </a:spcBef>
              <a:buFont typeface="Arial" panose="020B0604020202020204" pitchFamily="34" charset="0"/>
              <a:buNone/>
            </a:pPr>
            <a:endParaRPr lang="en-US" sz="1600" dirty="0"/>
          </a:p>
          <a:p>
            <a:pPr marL="0" indent="0">
              <a:lnSpc>
                <a:spcPct val="100000"/>
              </a:lnSpc>
              <a:spcBef>
                <a:spcPts val="0"/>
              </a:spcBef>
              <a:buFont typeface="Arial" panose="020B0604020202020204" pitchFamily="34" charset="0"/>
              <a:buNone/>
            </a:pPr>
            <a:r>
              <a:rPr lang="en-US" sz="1600" dirty="0"/>
              <a:t>[webservers]</a:t>
            </a:r>
          </a:p>
          <a:p>
            <a:pPr marL="0" indent="0">
              <a:lnSpc>
                <a:spcPct val="100000"/>
              </a:lnSpc>
              <a:spcBef>
                <a:spcPts val="0"/>
              </a:spcBef>
              <a:buFont typeface="Arial" panose="020B0604020202020204" pitchFamily="34" charset="0"/>
              <a:buNone/>
            </a:pPr>
            <a:r>
              <a:rPr lang="en-US" sz="1600" dirty="0"/>
              <a:t>www[01:50].example.com</a:t>
            </a:r>
          </a:p>
          <a:p>
            <a:pPr marL="0" indent="0">
              <a:lnSpc>
                <a:spcPct val="100000"/>
              </a:lnSpc>
              <a:spcBef>
                <a:spcPts val="0"/>
              </a:spcBef>
              <a:buFont typeface="Arial" panose="020B0604020202020204" pitchFamily="34" charset="0"/>
              <a:buNone/>
            </a:pPr>
            <a:endParaRPr lang="en-IN" sz="1600" dirty="0"/>
          </a:p>
        </p:txBody>
      </p:sp>
      <p:sp>
        <p:nvSpPr>
          <p:cNvPr id="7" name="Content Placeholder 2">
            <a:extLst>
              <a:ext uri="{FF2B5EF4-FFF2-40B4-BE49-F238E27FC236}">
                <a16:creationId xmlns:a16="http://schemas.microsoft.com/office/drawing/2014/main" id="{8E444CCD-791F-4189-9D5E-56756A641CC7}"/>
              </a:ext>
            </a:extLst>
          </p:cNvPr>
          <p:cNvSpPr txBox="1">
            <a:spLocks/>
          </p:cNvSpPr>
          <p:nvPr/>
        </p:nvSpPr>
        <p:spPr>
          <a:xfrm>
            <a:off x="6562988" y="1427351"/>
            <a:ext cx="4329418" cy="12822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600" dirty="0"/>
              <a:t>In YAML:</a:t>
            </a:r>
          </a:p>
          <a:p>
            <a:pPr marL="0" indent="0">
              <a:lnSpc>
                <a:spcPct val="100000"/>
              </a:lnSpc>
              <a:spcBef>
                <a:spcPts val="0"/>
              </a:spcBef>
              <a:buFont typeface="Arial" panose="020B0604020202020204" pitchFamily="34" charset="0"/>
              <a:buNone/>
            </a:pPr>
            <a:r>
              <a:rPr lang="en-US" sz="1600" dirty="0"/>
              <a:t>...</a:t>
            </a:r>
          </a:p>
          <a:p>
            <a:pPr marL="0" indent="0">
              <a:lnSpc>
                <a:spcPct val="100000"/>
              </a:lnSpc>
              <a:spcBef>
                <a:spcPts val="0"/>
              </a:spcBef>
              <a:buFont typeface="Arial" panose="020B0604020202020204" pitchFamily="34" charset="0"/>
              <a:buNone/>
            </a:pPr>
            <a:r>
              <a:rPr lang="en-US" sz="1600" dirty="0"/>
              <a:t>  webservers:</a:t>
            </a:r>
          </a:p>
          <a:p>
            <a:pPr marL="0" indent="0">
              <a:lnSpc>
                <a:spcPct val="100000"/>
              </a:lnSpc>
              <a:spcBef>
                <a:spcPts val="0"/>
              </a:spcBef>
              <a:buFont typeface="Arial" panose="020B0604020202020204" pitchFamily="34" charset="0"/>
              <a:buNone/>
            </a:pPr>
            <a:r>
              <a:rPr lang="en-US" sz="1600" dirty="0"/>
              <a:t>    hosts:</a:t>
            </a:r>
          </a:p>
          <a:p>
            <a:pPr marL="0" indent="0">
              <a:lnSpc>
                <a:spcPct val="100000"/>
              </a:lnSpc>
              <a:spcBef>
                <a:spcPts val="0"/>
              </a:spcBef>
              <a:buFont typeface="Arial" panose="020B0604020202020204" pitchFamily="34" charset="0"/>
              <a:buNone/>
            </a:pPr>
            <a:r>
              <a:rPr lang="en-US" sz="1600" dirty="0"/>
              <a:t>      www[01:50].example.com:</a:t>
            </a:r>
          </a:p>
        </p:txBody>
      </p:sp>
      <p:sp>
        <p:nvSpPr>
          <p:cNvPr id="9" name="Content Placeholder 2">
            <a:extLst>
              <a:ext uri="{FF2B5EF4-FFF2-40B4-BE49-F238E27FC236}">
                <a16:creationId xmlns:a16="http://schemas.microsoft.com/office/drawing/2014/main" id="{1386B4F2-2FBF-44F4-98C7-DF8982514353}"/>
              </a:ext>
            </a:extLst>
          </p:cNvPr>
          <p:cNvSpPr txBox="1">
            <a:spLocks/>
          </p:cNvSpPr>
          <p:nvPr/>
        </p:nvSpPr>
        <p:spPr>
          <a:xfrm>
            <a:off x="376806" y="3362033"/>
            <a:ext cx="10663105" cy="3819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1600" dirty="0"/>
              <a:t>You can specify a stride (increments between sequence numbers) when defining a numeric range of hosts:</a:t>
            </a:r>
          </a:p>
        </p:txBody>
      </p:sp>
      <p:sp>
        <p:nvSpPr>
          <p:cNvPr id="10" name="Content Placeholder 2">
            <a:extLst>
              <a:ext uri="{FF2B5EF4-FFF2-40B4-BE49-F238E27FC236}">
                <a16:creationId xmlns:a16="http://schemas.microsoft.com/office/drawing/2014/main" id="{79A84157-48AC-4311-BE03-0C0495EA63A5}"/>
              </a:ext>
            </a:extLst>
          </p:cNvPr>
          <p:cNvSpPr txBox="1">
            <a:spLocks/>
          </p:cNvSpPr>
          <p:nvPr/>
        </p:nvSpPr>
        <p:spPr>
          <a:xfrm>
            <a:off x="376806" y="3743935"/>
            <a:ext cx="4329418" cy="11061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600" dirty="0"/>
              <a:t>In INI:</a:t>
            </a:r>
          </a:p>
          <a:p>
            <a:pPr marL="0" indent="0">
              <a:lnSpc>
                <a:spcPct val="100000"/>
              </a:lnSpc>
              <a:spcBef>
                <a:spcPts val="0"/>
              </a:spcBef>
              <a:buFont typeface="Arial" panose="020B0604020202020204" pitchFamily="34" charset="0"/>
              <a:buNone/>
            </a:pPr>
            <a:endParaRPr lang="en-US" sz="1600" dirty="0"/>
          </a:p>
          <a:p>
            <a:pPr marL="0" indent="0">
              <a:lnSpc>
                <a:spcPct val="100000"/>
              </a:lnSpc>
              <a:spcBef>
                <a:spcPts val="0"/>
              </a:spcBef>
              <a:buFont typeface="Arial" panose="020B0604020202020204" pitchFamily="34" charset="0"/>
              <a:buNone/>
            </a:pPr>
            <a:r>
              <a:rPr lang="en-US" sz="1600" dirty="0"/>
              <a:t>[webservers]</a:t>
            </a:r>
          </a:p>
          <a:p>
            <a:pPr marL="0" indent="0">
              <a:lnSpc>
                <a:spcPct val="100000"/>
              </a:lnSpc>
              <a:spcBef>
                <a:spcPts val="0"/>
              </a:spcBef>
              <a:buFont typeface="Arial" panose="020B0604020202020204" pitchFamily="34" charset="0"/>
              <a:buNone/>
            </a:pPr>
            <a:r>
              <a:rPr lang="en-US" sz="1600" dirty="0"/>
              <a:t>www[01:50:2].example.com</a:t>
            </a:r>
          </a:p>
        </p:txBody>
      </p:sp>
      <p:sp>
        <p:nvSpPr>
          <p:cNvPr id="12" name="Content Placeholder 2">
            <a:extLst>
              <a:ext uri="{FF2B5EF4-FFF2-40B4-BE49-F238E27FC236}">
                <a16:creationId xmlns:a16="http://schemas.microsoft.com/office/drawing/2014/main" id="{514B2B30-A074-4B55-9FD4-4B351B891C63}"/>
              </a:ext>
            </a:extLst>
          </p:cNvPr>
          <p:cNvSpPr txBox="1">
            <a:spLocks/>
          </p:cNvSpPr>
          <p:nvPr/>
        </p:nvSpPr>
        <p:spPr>
          <a:xfrm>
            <a:off x="6562988" y="3743935"/>
            <a:ext cx="4329418" cy="13042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600" dirty="0"/>
              <a:t>In YAML:</a:t>
            </a:r>
          </a:p>
          <a:p>
            <a:pPr marL="0" indent="0">
              <a:lnSpc>
                <a:spcPct val="100000"/>
              </a:lnSpc>
              <a:spcBef>
                <a:spcPts val="0"/>
              </a:spcBef>
              <a:buFont typeface="Arial" panose="020B0604020202020204" pitchFamily="34" charset="0"/>
              <a:buNone/>
            </a:pPr>
            <a:r>
              <a:rPr lang="en-US" sz="1600" dirty="0"/>
              <a:t>...</a:t>
            </a:r>
          </a:p>
          <a:p>
            <a:pPr marL="0" indent="0">
              <a:lnSpc>
                <a:spcPct val="100000"/>
              </a:lnSpc>
              <a:spcBef>
                <a:spcPts val="0"/>
              </a:spcBef>
              <a:buFont typeface="Arial" panose="020B0604020202020204" pitchFamily="34" charset="0"/>
              <a:buNone/>
            </a:pPr>
            <a:r>
              <a:rPr lang="en-US" sz="1600" dirty="0"/>
              <a:t>  webservers:</a:t>
            </a:r>
          </a:p>
          <a:p>
            <a:pPr marL="0" indent="0">
              <a:lnSpc>
                <a:spcPct val="100000"/>
              </a:lnSpc>
              <a:spcBef>
                <a:spcPts val="0"/>
              </a:spcBef>
              <a:buFont typeface="Arial" panose="020B0604020202020204" pitchFamily="34" charset="0"/>
              <a:buNone/>
            </a:pPr>
            <a:r>
              <a:rPr lang="en-US" sz="1600" dirty="0"/>
              <a:t>    hosts:</a:t>
            </a:r>
          </a:p>
          <a:p>
            <a:pPr marL="0" indent="0">
              <a:lnSpc>
                <a:spcPct val="100000"/>
              </a:lnSpc>
              <a:spcBef>
                <a:spcPts val="0"/>
              </a:spcBef>
              <a:buFont typeface="Arial" panose="020B0604020202020204" pitchFamily="34" charset="0"/>
              <a:buNone/>
            </a:pPr>
            <a:r>
              <a:rPr lang="en-US" sz="1600" dirty="0"/>
              <a:t>      www[01:50:2].example.com:</a:t>
            </a:r>
          </a:p>
        </p:txBody>
      </p:sp>
    </p:spTree>
    <p:extLst>
      <p:ext uri="{BB962C8B-B14F-4D97-AF65-F5344CB8AC3E}">
        <p14:creationId xmlns:p14="http://schemas.microsoft.com/office/powerpoint/2010/main" val="2610333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BDEEB8E-11D7-45E1-9832-542D69779AC1}"/>
              </a:ext>
            </a:extLst>
          </p:cNvPr>
          <p:cNvSpPr>
            <a:spLocks noGrp="1"/>
          </p:cNvSpPr>
          <p:nvPr>
            <p:ph type="title"/>
          </p:nvPr>
        </p:nvSpPr>
        <p:spPr>
          <a:xfrm>
            <a:off x="376806" y="101788"/>
            <a:ext cx="10515600" cy="1325563"/>
          </a:xfrm>
        </p:spPr>
        <p:txBody>
          <a:bodyPr/>
          <a:lstStyle/>
          <a:p>
            <a:r>
              <a:rPr lang="en-US" dirty="0"/>
              <a:t>Inventory (Range of hosts)</a:t>
            </a:r>
            <a:endParaRPr lang="en-IN" dirty="0"/>
          </a:p>
        </p:txBody>
      </p:sp>
      <p:sp>
        <p:nvSpPr>
          <p:cNvPr id="8" name="Content Placeholder 2">
            <a:extLst>
              <a:ext uri="{FF2B5EF4-FFF2-40B4-BE49-F238E27FC236}">
                <a16:creationId xmlns:a16="http://schemas.microsoft.com/office/drawing/2014/main" id="{485E1FFB-E960-463C-88CB-C399B10E8C8B}"/>
              </a:ext>
            </a:extLst>
          </p:cNvPr>
          <p:cNvSpPr>
            <a:spLocks noGrp="1"/>
          </p:cNvSpPr>
          <p:nvPr>
            <p:ph idx="1"/>
          </p:nvPr>
        </p:nvSpPr>
        <p:spPr>
          <a:xfrm>
            <a:off x="376806" y="1045449"/>
            <a:ext cx="10663105" cy="381902"/>
          </a:xfrm>
        </p:spPr>
        <p:txBody>
          <a:bodyPr>
            <a:noAutofit/>
          </a:bodyPr>
          <a:lstStyle/>
          <a:p>
            <a:pPr>
              <a:lnSpc>
                <a:spcPct val="100000"/>
              </a:lnSpc>
              <a:spcBef>
                <a:spcPts val="0"/>
              </a:spcBef>
            </a:pPr>
            <a:r>
              <a:rPr lang="en-US" sz="1600" dirty="0"/>
              <a:t>For numeric patterns, leading zeros can be included or removed, as desired. Ranges are inclusive. You can also define alphabetic ranges:</a:t>
            </a:r>
          </a:p>
        </p:txBody>
      </p:sp>
      <p:sp>
        <p:nvSpPr>
          <p:cNvPr id="5" name="Content Placeholder 2">
            <a:extLst>
              <a:ext uri="{FF2B5EF4-FFF2-40B4-BE49-F238E27FC236}">
                <a16:creationId xmlns:a16="http://schemas.microsoft.com/office/drawing/2014/main" id="{4D6CB935-6182-4ABD-ACD8-5F9251229BE3}"/>
              </a:ext>
            </a:extLst>
          </p:cNvPr>
          <p:cNvSpPr txBox="1">
            <a:spLocks/>
          </p:cNvSpPr>
          <p:nvPr/>
        </p:nvSpPr>
        <p:spPr>
          <a:xfrm>
            <a:off x="376806" y="1620298"/>
            <a:ext cx="4329418" cy="50699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600" dirty="0"/>
              <a:t>In INI:</a:t>
            </a:r>
          </a:p>
          <a:p>
            <a:pPr marL="0" indent="0">
              <a:lnSpc>
                <a:spcPct val="100000"/>
              </a:lnSpc>
              <a:spcBef>
                <a:spcPts val="0"/>
              </a:spcBef>
              <a:buFont typeface="Arial" panose="020B0604020202020204" pitchFamily="34" charset="0"/>
              <a:buNone/>
            </a:pPr>
            <a:endParaRPr lang="en-US" sz="1600" dirty="0"/>
          </a:p>
          <a:p>
            <a:pPr marL="0" indent="0">
              <a:lnSpc>
                <a:spcPct val="100000"/>
              </a:lnSpc>
              <a:spcBef>
                <a:spcPts val="0"/>
              </a:spcBef>
              <a:buFont typeface="Arial" panose="020B0604020202020204" pitchFamily="34" charset="0"/>
              <a:buNone/>
            </a:pPr>
            <a:r>
              <a:rPr lang="en-US" sz="1600" dirty="0"/>
              <a:t>[databases]</a:t>
            </a:r>
          </a:p>
          <a:p>
            <a:pPr marL="0" indent="0">
              <a:lnSpc>
                <a:spcPct val="100000"/>
              </a:lnSpc>
              <a:spcBef>
                <a:spcPts val="0"/>
              </a:spcBef>
              <a:buFont typeface="Arial" panose="020B0604020202020204" pitchFamily="34" charset="0"/>
              <a:buNone/>
            </a:pPr>
            <a:r>
              <a:rPr lang="en-US" sz="1600" dirty="0" err="1"/>
              <a:t>db</a:t>
            </a:r>
            <a:r>
              <a:rPr lang="en-US" sz="1600" dirty="0"/>
              <a:t>-[</a:t>
            </a:r>
            <a:r>
              <a:rPr lang="en-US" sz="1600" dirty="0" err="1"/>
              <a:t>a:f</a:t>
            </a:r>
            <a:r>
              <a:rPr lang="en-US" sz="1600" dirty="0"/>
              <a:t>].example.com</a:t>
            </a:r>
            <a:endParaRPr lang="en-IN" sz="1600" dirty="0"/>
          </a:p>
        </p:txBody>
      </p:sp>
      <p:sp>
        <p:nvSpPr>
          <p:cNvPr id="7" name="Content Placeholder 2">
            <a:extLst>
              <a:ext uri="{FF2B5EF4-FFF2-40B4-BE49-F238E27FC236}">
                <a16:creationId xmlns:a16="http://schemas.microsoft.com/office/drawing/2014/main" id="{8E444CCD-791F-4189-9D5E-56756A641CC7}"/>
              </a:ext>
            </a:extLst>
          </p:cNvPr>
          <p:cNvSpPr txBox="1">
            <a:spLocks/>
          </p:cNvSpPr>
          <p:nvPr/>
        </p:nvSpPr>
        <p:spPr>
          <a:xfrm>
            <a:off x="6562988" y="1427351"/>
            <a:ext cx="4329418" cy="50699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600" dirty="0"/>
              <a:t>In YAML:</a:t>
            </a:r>
          </a:p>
          <a:p>
            <a:pPr marL="0" indent="0">
              <a:lnSpc>
                <a:spcPct val="100000"/>
              </a:lnSpc>
              <a:spcBef>
                <a:spcPts val="0"/>
              </a:spcBef>
              <a:buFont typeface="Arial" panose="020B0604020202020204" pitchFamily="34" charset="0"/>
              <a:buNone/>
            </a:pPr>
            <a:r>
              <a:rPr lang="en-US" sz="1600" dirty="0"/>
              <a:t>...</a:t>
            </a:r>
          </a:p>
          <a:p>
            <a:pPr marL="0" indent="0">
              <a:lnSpc>
                <a:spcPct val="100000"/>
              </a:lnSpc>
              <a:spcBef>
                <a:spcPts val="0"/>
              </a:spcBef>
              <a:buFont typeface="Arial" panose="020B0604020202020204" pitchFamily="34" charset="0"/>
              <a:buNone/>
            </a:pPr>
            <a:r>
              <a:rPr lang="en-US" sz="1600" dirty="0"/>
              <a:t>databases:</a:t>
            </a:r>
          </a:p>
          <a:p>
            <a:pPr marL="0" indent="0">
              <a:lnSpc>
                <a:spcPct val="100000"/>
              </a:lnSpc>
              <a:spcBef>
                <a:spcPts val="0"/>
              </a:spcBef>
              <a:buFont typeface="Arial" panose="020B0604020202020204" pitchFamily="34" charset="0"/>
              <a:buNone/>
            </a:pPr>
            <a:r>
              <a:rPr lang="en-US" sz="1600" dirty="0"/>
              <a:t>    hosts:</a:t>
            </a:r>
          </a:p>
          <a:p>
            <a:pPr marL="0" indent="0">
              <a:lnSpc>
                <a:spcPct val="100000"/>
              </a:lnSpc>
              <a:spcBef>
                <a:spcPts val="0"/>
              </a:spcBef>
              <a:buFont typeface="Arial" panose="020B0604020202020204" pitchFamily="34" charset="0"/>
              <a:buNone/>
            </a:pPr>
            <a:r>
              <a:rPr lang="en-US" sz="1600" dirty="0"/>
              <a:t>        </a:t>
            </a:r>
            <a:r>
              <a:rPr lang="en-US" sz="1600" dirty="0" err="1"/>
              <a:t>db</a:t>
            </a:r>
            <a:r>
              <a:rPr lang="en-US" sz="1600" dirty="0"/>
              <a:t>-[</a:t>
            </a:r>
            <a:r>
              <a:rPr lang="en-US" sz="1600" dirty="0" err="1"/>
              <a:t>a:f</a:t>
            </a:r>
            <a:r>
              <a:rPr lang="en-US" sz="1600" dirty="0"/>
              <a:t>].example.com</a:t>
            </a:r>
            <a:endParaRPr lang="en-IN" sz="1600" dirty="0"/>
          </a:p>
        </p:txBody>
      </p:sp>
    </p:spTree>
    <p:extLst>
      <p:ext uri="{BB962C8B-B14F-4D97-AF65-F5344CB8AC3E}">
        <p14:creationId xmlns:p14="http://schemas.microsoft.com/office/powerpoint/2010/main" val="4074058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BDEEB8E-11D7-45E1-9832-542D69779AC1}"/>
              </a:ext>
            </a:extLst>
          </p:cNvPr>
          <p:cNvSpPr>
            <a:spLocks noGrp="1"/>
          </p:cNvSpPr>
          <p:nvPr>
            <p:ph type="title"/>
          </p:nvPr>
        </p:nvSpPr>
        <p:spPr>
          <a:xfrm>
            <a:off x="376806" y="101788"/>
            <a:ext cx="10515600" cy="1325563"/>
          </a:xfrm>
        </p:spPr>
        <p:txBody>
          <a:bodyPr/>
          <a:lstStyle/>
          <a:p>
            <a:r>
              <a:rPr lang="en-US" dirty="0"/>
              <a:t>Inventory (groups of groups)</a:t>
            </a:r>
            <a:endParaRPr lang="en-IN" dirty="0"/>
          </a:p>
        </p:txBody>
      </p:sp>
      <p:sp>
        <p:nvSpPr>
          <p:cNvPr id="8" name="Content Placeholder 2">
            <a:extLst>
              <a:ext uri="{FF2B5EF4-FFF2-40B4-BE49-F238E27FC236}">
                <a16:creationId xmlns:a16="http://schemas.microsoft.com/office/drawing/2014/main" id="{485E1FFB-E960-463C-88CB-C399B10E8C8B}"/>
              </a:ext>
            </a:extLst>
          </p:cNvPr>
          <p:cNvSpPr>
            <a:spLocks noGrp="1"/>
          </p:cNvSpPr>
          <p:nvPr>
            <p:ph idx="1"/>
          </p:nvPr>
        </p:nvSpPr>
        <p:spPr>
          <a:xfrm>
            <a:off x="376806" y="1045448"/>
            <a:ext cx="10663105" cy="574849"/>
          </a:xfrm>
        </p:spPr>
        <p:txBody>
          <a:bodyPr>
            <a:noAutofit/>
          </a:bodyPr>
          <a:lstStyle/>
          <a:p>
            <a:pPr>
              <a:lnSpc>
                <a:spcPct val="100000"/>
              </a:lnSpc>
              <a:spcBef>
                <a:spcPts val="0"/>
              </a:spcBef>
            </a:pPr>
            <a:r>
              <a:rPr lang="en-US" sz="1600" dirty="0"/>
              <a:t>If all hosts in a group share a variable value, you can apply that variable to an entire group at once. In INI:</a:t>
            </a:r>
          </a:p>
        </p:txBody>
      </p:sp>
      <p:sp>
        <p:nvSpPr>
          <p:cNvPr id="5" name="Content Placeholder 2">
            <a:extLst>
              <a:ext uri="{FF2B5EF4-FFF2-40B4-BE49-F238E27FC236}">
                <a16:creationId xmlns:a16="http://schemas.microsoft.com/office/drawing/2014/main" id="{4D6CB935-6182-4ABD-ACD8-5F9251229BE3}"/>
              </a:ext>
            </a:extLst>
          </p:cNvPr>
          <p:cNvSpPr txBox="1">
            <a:spLocks/>
          </p:cNvSpPr>
          <p:nvPr/>
        </p:nvSpPr>
        <p:spPr>
          <a:xfrm>
            <a:off x="376806" y="1427351"/>
            <a:ext cx="4329418" cy="57452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400" dirty="0"/>
              <a:t>[</a:t>
            </a:r>
            <a:r>
              <a:rPr lang="en-US" sz="1400" dirty="0" err="1"/>
              <a:t>atlanta</a:t>
            </a:r>
            <a:r>
              <a:rPr lang="en-US" sz="1400" dirty="0"/>
              <a:t>]</a:t>
            </a:r>
          </a:p>
          <a:p>
            <a:pPr marL="0" indent="0">
              <a:lnSpc>
                <a:spcPct val="100000"/>
              </a:lnSpc>
              <a:spcBef>
                <a:spcPts val="0"/>
              </a:spcBef>
              <a:buFont typeface="Arial" panose="020B0604020202020204" pitchFamily="34" charset="0"/>
              <a:buNone/>
            </a:pPr>
            <a:r>
              <a:rPr lang="en-US" sz="1400" dirty="0"/>
              <a:t>host1</a:t>
            </a:r>
          </a:p>
          <a:p>
            <a:pPr marL="0" indent="0">
              <a:lnSpc>
                <a:spcPct val="100000"/>
              </a:lnSpc>
              <a:spcBef>
                <a:spcPts val="0"/>
              </a:spcBef>
              <a:buFont typeface="Arial" panose="020B0604020202020204" pitchFamily="34" charset="0"/>
              <a:buNone/>
            </a:pPr>
            <a:r>
              <a:rPr lang="en-US" sz="1400" dirty="0"/>
              <a:t>host2</a:t>
            </a:r>
          </a:p>
          <a:p>
            <a:pPr marL="0" indent="0">
              <a:lnSpc>
                <a:spcPct val="100000"/>
              </a:lnSpc>
              <a:spcBef>
                <a:spcPts val="0"/>
              </a:spcBef>
              <a:buFont typeface="Arial" panose="020B0604020202020204" pitchFamily="34" charset="0"/>
              <a:buNone/>
            </a:pPr>
            <a:endParaRPr lang="en-US" sz="1400" dirty="0"/>
          </a:p>
          <a:p>
            <a:pPr marL="0" indent="0">
              <a:lnSpc>
                <a:spcPct val="100000"/>
              </a:lnSpc>
              <a:spcBef>
                <a:spcPts val="0"/>
              </a:spcBef>
              <a:buFont typeface="Arial" panose="020B0604020202020204" pitchFamily="34" charset="0"/>
              <a:buNone/>
            </a:pPr>
            <a:r>
              <a:rPr lang="en-US" sz="1400" dirty="0"/>
              <a:t>[</a:t>
            </a:r>
            <a:r>
              <a:rPr lang="en-US" sz="1400" dirty="0" err="1"/>
              <a:t>raleigh</a:t>
            </a:r>
            <a:r>
              <a:rPr lang="en-US" sz="1400" dirty="0"/>
              <a:t>]</a:t>
            </a:r>
          </a:p>
          <a:p>
            <a:pPr marL="0" indent="0">
              <a:lnSpc>
                <a:spcPct val="100000"/>
              </a:lnSpc>
              <a:spcBef>
                <a:spcPts val="0"/>
              </a:spcBef>
              <a:buFont typeface="Arial" panose="020B0604020202020204" pitchFamily="34" charset="0"/>
              <a:buNone/>
            </a:pPr>
            <a:r>
              <a:rPr lang="en-US" sz="1400" dirty="0"/>
              <a:t>host2</a:t>
            </a:r>
          </a:p>
          <a:p>
            <a:pPr marL="0" indent="0">
              <a:lnSpc>
                <a:spcPct val="100000"/>
              </a:lnSpc>
              <a:spcBef>
                <a:spcPts val="0"/>
              </a:spcBef>
              <a:buFont typeface="Arial" panose="020B0604020202020204" pitchFamily="34" charset="0"/>
              <a:buNone/>
            </a:pPr>
            <a:r>
              <a:rPr lang="en-US" sz="1400" dirty="0"/>
              <a:t>host3</a:t>
            </a:r>
          </a:p>
          <a:p>
            <a:pPr marL="0" indent="0">
              <a:lnSpc>
                <a:spcPct val="100000"/>
              </a:lnSpc>
              <a:spcBef>
                <a:spcPts val="0"/>
              </a:spcBef>
              <a:buFont typeface="Arial" panose="020B0604020202020204" pitchFamily="34" charset="0"/>
              <a:buNone/>
            </a:pPr>
            <a:endParaRPr lang="en-US" sz="1400" dirty="0"/>
          </a:p>
          <a:p>
            <a:pPr marL="0" indent="0">
              <a:lnSpc>
                <a:spcPct val="100000"/>
              </a:lnSpc>
              <a:spcBef>
                <a:spcPts val="0"/>
              </a:spcBef>
              <a:buFont typeface="Arial" panose="020B0604020202020204" pitchFamily="34" charset="0"/>
              <a:buNone/>
            </a:pPr>
            <a:r>
              <a:rPr lang="en-US" sz="1400" dirty="0"/>
              <a:t>[southeast: children]</a:t>
            </a:r>
          </a:p>
          <a:p>
            <a:pPr marL="0" indent="0">
              <a:lnSpc>
                <a:spcPct val="100000"/>
              </a:lnSpc>
              <a:spcBef>
                <a:spcPts val="0"/>
              </a:spcBef>
              <a:buFont typeface="Arial" panose="020B0604020202020204" pitchFamily="34" charset="0"/>
              <a:buNone/>
            </a:pPr>
            <a:r>
              <a:rPr lang="en-US" sz="1400" dirty="0" err="1"/>
              <a:t>atlanta</a:t>
            </a:r>
            <a:endParaRPr lang="en-US" sz="1400" dirty="0"/>
          </a:p>
          <a:p>
            <a:pPr marL="0" indent="0">
              <a:lnSpc>
                <a:spcPct val="100000"/>
              </a:lnSpc>
              <a:spcBef>
                <a:spcPts val="0"/>
              </a:spcBef>
              <a:buFont typeface="Arial" panose="020B0604020202020204" pitchFamily="34" charset="0"/>
              <a:buNone/>
            </a:pPr>
            <a:r>
              <a:rPr lang="en-US" sz="1400" dirty="0" err="1"/>
              <a:t>raleigh</a:t>
            </a:r>
            <a:endParaRPr lang="en-US" sz="1400" dirty="0"/>
          </a:p>
          <a:p>
            <a:pPr marL="0" indent="0">
              <a:lnSpc>
                <a:spcPct val="100000"/>
              </a:lnSpc>
              <a:spcBef>
                <a:spcPts val="0"/>
              </a:spcBef>
              <a:buFont typeface="Arial" panose="020B0604020202020204" pitchFamily="34" charset="0"/>
              <a:buNone/>
            </a:pPr>
            <a:endParaRPr lang="en-US" sz="1400" dirty="0"/>
          </a:p>
          <a:p>
            <a:pPr marL="0" indent="0">
              <a:lnSpc>
                <a:spcPct val="100000"/>
              </a:lnSpc>
              <a:spcBef>
                <a:spcPts val="0"/>
              </a:spcBef>
              <a:buFont typeface="Arial" panose="020B0604020202020204" pitchFamily="34" charset="0"/>
              <a:buNone/>
            </a:pPr>
            <a:r>
              <a:rPr lang="en-US" sz="1400" dirty="0"/>
              <a:t>[</a:t>
            </a:r>
            <a:r>
              <a:rPr lang="en-US" sz="1400" dirty="0" err="1"/>
              <a:t>usa:children</a:t>
            </a:r>
            <a:r>
              <a:rPr lang="en-US" sz="1400" dirty="0"/>
              <a:t>]</a:t>
            </a:r>
          </a:p>
          <a:p>
            <a:pPr marL="0" indent="0">
              <a:lnSpc>
                <a:spcPct val="100000"/>
              </a:lnSpc>
              <a:spcBef>
                <a:spcPts val="0"/>
              </a:spcBef>
              <a:buFont typeface="Arial" panose="020B0604020202020204" pitchFamily="34" charset="0"/>
              <a:buNone/>
            </a:pPr>
            <a:r>
              <a:rPr lang="en-US" sz="1400" dirty="0"/>
              <a:t>southeast</a:t>
            </a:r>
          </a:p>
          <a:p>
            <a:pPr marL="0" indent="0">
              <a:lnSpc>
                <a:spcPct val="100000"/>
              </a:lnSpc>
              <a:spcBef>
                <a:spcPts val="0"/>
              </a:spcBef>
              <a:buFont typeface="Arial" panose="020B0604020202020204" pitchFamily="34" charset="0"/>
              <a:buNone/>
            </a:pPr>
            <a:r>
              <a:rPr lang="en-US" sz="1400" dirty="0"/>
              <a:t>northeast</a:t>
            </a:r>
          </a:p>
          <a:p>
            <a:pPr marL="0" indent="0">
              <a:lnSpc>
                <a:spcPct val="100000"/>
              </a:lnSpc>
              <a:spcBef>
                <a:spcPts val="0"/>
              </a:spcBef>
              <a:buFont typeface="Arial" panose="020B0604020202020204" pitchFamily="34" charset="0"/>
              <a:buNone/>
            </a:pPr>
            <a:r>
              <a:rPr lang="en-US" sz="1400" dirty="0"/>
              <a:t>southwest</a:t>
            </a:r>
          </a:p>
          <a:p>
            <a:pPr marL="0" indent="0">
              <a:lnSpc>
                <a:spcPct val="100000"/>
              </a:lnSpc>
              <a:spcBef>
                <a:spcPts val="0"/>
              </a:spcBef>
              <a:buFont typeface="Arial" panose="020B0604020202020204" pitchFamily="34" charset="0"/>
              <a:buNone/>
            </a:pPr>
            <a:r>
              <a:rPr lang="en-US" sz="1400" dirty="0"/>
              <a:t>Northwest</a:t>
            </a:r>
          </a:p>
          <a:p>
            <a:pPr marL="0" indent="0">
              <a:lnSpc>
                <a:spcPct val="100000"/>
              </a:lnSpc>
              <a:spcBef>
                <a:spcPts val="0"/>
              </a:spcBef>
              <a:buFont typeface="Arial" panose="020B0604020202020204" pitchFamily="34" charset="0"/>
              <a:buNone/>
            </a:pPr>
            <a:endParaRPr lang="en-US" sz="1400" dirty="0"/>
          </a:p>
          <a:p>
            <a:pPr marL="0" indent="0">
              <a:lnSpc>
                <a:spcPct val="100000"/>
              </a:lnSpc>
              <a:spcBef>
                <a:spcPts val="0"/>
              </a:spcBef>
              <a:buFont typeface="Arial" panose="020B0604020202020204" pitchFamily="34" charset="0"/>
              <a:buNone/>
            </a:pPr>
            <a:r>
              <a:rPr lang="en-US" sz="1400" dirty="0"/>
              <a:t>[</a:t>
            </a:r>
            <a:r>
              <a:rPr lang="en-US" sz="1400" dirty="0" err="1"/>
              <a:t>southeast:vars</a:t>
            </a:r>
            <a:r>
              <a:rPr lang="en-US" sz="1400" dirty="0"/>
              <a:t>]</a:t>
            </a:r>
          </a:p>
          <a:p>
            <a:pPr marL="0" indent="0">
              <a:lnSpc>
                <a:spcPct val="100000"/>
              </a:lnSpc>
              <a:spcBef>
                <a:spcPts val="0"/>
              </a:spcBef>
              <a:buFont typeface="Arial" panose="020B0604020202020204" pitchFamily="34" charset="0"/>
              <a:buNone/>
            </a:pPr>
            <a:r>
              <a:rPr lang="en-US" sz="1400" dirty="0"/>
              <a:t>some_server=foo.southeast.example.com</a:t>
            </a:r>
          </a:p>
          <a:p>
            <a:pPr marL="0" indent="0">
              <a:lnSpc>
                <a:spcPct val="100000"/>
              </a:lnSpc>
              <a:spcBef>
                <a:spcPts val="0"/>
              </a:spcBef>
              <a:buFont typeface="Arial" panose="020B0604020202020204" pitchFamily="34" charset="0"/>
              <a:buNone/>
            </a:pPr>
            <a:r>
              <a:rPr lang="en-US" sz="1400" dirty="0" err="1"/>
              <a:t>halon_system_timeout</a:t>
            </a:r>
            <a:r>
              <a:rPr lang="en-US" sz="1400" dirty="0"/>
              <a:t>=30</a:t>
            </a:r>
          </a:p>
          <a:p>
            <a:pPr marL="0" indent="0">
              <a:lnSpc>
                <a:spcPct val="100000"/>
              </a:lnSpc>
              <a:spcBef>
                <a:spcPts val="0"/>
              </a:spcBef>
              <a:buFont typeface="Arial" panose="020B0604020202020204" pitchFamily="34" charset="0"/>
              <a:buNone/>
            </a:pPr>
            <a:r>
              <a:rPr lang="en-US" sz="1400" dirty="0" err="1"/>
              <a:t>self_destruct_countdown</a:t>
            </a:r>
            <a:r>
              <a:rPr lang="en-US" sz="1400" dirty="0"/>
              <a:t>=60</a:t>
            </a:r>
          </a:p>
          <a:p>
            <a:pPr marL="0" indent="0">
              <a:lnSpc>
                <a:spcPct val="100000"/>
              </a:lnSpc>
              <a:spcBef>
                <a:spcPts val="0"/>
              </a:spcBef>
              <a:buFont typeface="Arial" panose="020B0604020202020204" pitchFamily="34" charset="0"/>
              <a:buNone/>
            </a:pPr>
            <a:r>
              <a:rPr lang="en-US" sz="1400" dirty="0" err="1"/>
              <a:t>escape_pods</a:t>
            </a:r>
            <a:r>
              <a:rPr lang="en-US" sz="1400" dirty="0"/>
              <a:t>=2</a:t>
            </a:r>
          </a:p>
          <a:p>
            <a:pPr marL="0" indent="0">
              <a:lnSpc>
                <a:spcPct val="100000"/>
              </a:lnSpc>
              <a:spcBef>
                <a:spcPts val="0"/>
              </a:spcBef>
              <a:buFont typeface="Arial" panose="020B0604020202020204" pitchFamily="34" charset="0"/>
              <a:buNone/>
            </a:pPr>
            <a:endParaRPr lang="en-IN" sz="1400" dirty="0"/>
          </a:p>
        </p:txBody>
      </p:sp>
      <p:sp>
        <p:nvSpPr>
          <p:cNvPr id="7" name="Content Placeholder 2">
            <a:extLst>
              <a:ext uri="{FF2B5EF4-FFF2-40B4-BE49-F238E27FC236}">
                <a16:creationId xmlns:a16="http://schemas.microsoft.com/office/drawing/2014/main" id="{8E444CCD-791F-4189-9D5E-56756A641CC7}"/>
              </a:ext>
            </a:extLst>
          </p:cNvPr>
          <p:cNvSpPr txBox="1">
            <a:spLocks/>
          </p:cNvSpPr>
          <p:nvPr/>
        </p:nvSpPr>
        <p:spPr>
          <a:xfrm>
            <a:off x="6562988" y="1420184"/>
            <a:ext cx="4329418" cy="25549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400" dirty="0"/>
              <a:t>In YAML:</a:t>
            </a:r>
          </a:p>
          <a:p>
            <a:pPr marL="0" indent="0">
              <a:lnSpc>
                <a:spcPct val="100000"/>
              </a:lnSpc>
              <a:spcBef>
                <a:spcPts val="0"/>
              </a:spcBef>
              <a:buFont typeface="Arial" panose="020B0604020202020204" pitchFamily="34" charset="0"/>
              <a:buNone/>
            </a:pPr>
            <a:r>
              <a:rPr lang="en-US" sz="1400" dirty="0"/>
              <a:t>...</a:t>
            </a:r>
          </a:p>
          <a:p>
            <a:pPr marL="0" indent="0">
              <a:lnSpc>
                <a:spcPct val="100000"/>
              </a:lnSpc>
              <a:spcBef>
                <a:spcPts val="0"/>
              </a:spcBef>
              <a:buFont typeface="Arial" panose="020B0604020202020204" pitchFamily="34" charset="0"/>
              <a:buNone/>
            </a:pPr>
            <a:r>
              <a:rPr lang="en-US" sz="1400" dirty="0"/>
              <a:t>all:</a:t>
            </a:r>
          </a:p>
          <a:p>
            <a:pPr marL="0" indent="0">
              <a:lnSpc>
                <a:spcPct val="100000"/>
              </a:lnSpc>
              <a:spcBef>
                <a:spcPts val="0"/>
              </a:spcBef>
              <a:buFont typeface="Arial" panose="020B0604020202020204" pitchFamily="34" charset="0"/>
              <a:buNone/>
            </a:pPr>
            <a:r>
              <a:rPr lang="en-US" sz="1400" dirty="0"/>
              <a:t>  children:</a:t>
            </a:r>
          </a:p>
          <a:p>
            <a:pPr marL="0" indent="0">
              <a:lnSpc>
                <a:spcPct val="100000"/>
              </a:lnSpc>
              <a:spcBef>
                <a:spcPts val="0"/>
              </a:spcBef>
              <a:buFont typeface="Arial" panose="020B0604020202020204" pitchFamily="34" charset="0"/>
              <a:buNone/>
            </a:pPr>
            <a:r>
              <a:rPr lang="en-US" sz="1400" dirty="0"/>
              <a:t>    </a:t>
            </a:r>
            <a:r>
              <a:rPr lang="en-US" sz="1400" dirty="0" err="1"/>
              <a:t>usa</a:t>
            </a:r>
            <a:r>
              <a:rPr lang="en-US" sz="1400" dirty="0"/>
              <a:t>:</a:t>
            </a:r>
          </a:p>
          <a:p>
            <a:pPr marL="0" indent="0">
              <a:lnSpc>
                <a:spcPct val="100000"/>
              </a:lnSpc>
              <a:spcBef>
                <a:spcPts val="0"/>
              </a:spcBef>
              <a:buFont typeface="Arial" panose="020B0604020202020204" pitchFamily="34" charset="0"/>
              <a:buNone/>
            </a:pPr>
            <a:r>
              <a:rPr lang="en-US" sz="1400" dirty="0"/>
              <a:t>      children:</a:t>
            </a:r>
          </a:p>
          <a:p>
            <a:pPr marL="0" indent="0">
              <a:lnSpc>
                <a:spcPct val="100000"/>
              </a:lnSpc>
              <a:spcBef>
                <a:spcPts val="0"/>
              </a:spcBef>
              <a:buFont typeface="Arial" panose="020B0604020202020204" pitchFamily="34" charset="0"/>
              <a:buNone/>
            </a:pPr>
            <a:r>
              <a:rPr lang="en-US" sz="1400" dirty="0"/>
              <a:t>        southeast:</a:t>
            </a:r>
          </a:p>
          <a:p>
            <a:pPr marL="0" indent="0">
              <a:lnSpc>
                <a:spcPct val="100000"/>
              </a:lnSpc>
              <a:spcBef>
                <a:spcPts val="0"/>
              </a:spcBef>
              <a:buFont typeface="Arial" panose="020B0604020202020204" pitchFamily="34" charset="0"/>
              <a:buNone/>
            </a:pPr>
            <a:r>
              <a:rPr lang="en-US" sz="1400" dirty="0"/>
              <a:t>          children:</a:t>
            </a:r>
          </a:p>
          <a:p>
            <a:pPr marL="0" indent="0">
              <a:lnSpc>
                <a:spcPct val="100000"/>
              </a:lnSpc>
              <a:spcBef>
                <a:spcPts val="0"/>
              </a:spcBef>
              <a:buFont typeface="Arial" panose="020B0604020202020204" pitchFamily="34" charset="0"/>
              <a:buNone/>
            </a:pPr>
            <a:r>
              <a:rPr lang="en-US" sz="1400" dirty="0"/>
              <a:t>            </a:t>
            </a:r>
            <a:r>
              <a:rPr lang="en-US" sz="1400" dirty="0" err="1"/>
              <a:t>atlanta</a:t>
            </a:r>
            <a:r>
              <a:rPr lang="en-US" sz="1400" dirty="0"/>
              <a:t>:</a:t>
            </a:r>
          </a:p>
          <a:p>
            <a:pPr marL="0" indent="0">
              <a:lnSpc>
                <a:spcPct val="100000"/>
              </a:lnSpc>
              <a:spcBef>
                <a:spcPts val="0"/>
              </a:spcBef>
              <a:buFont typeface="Arial" panose="020B0604020202020204" pitchFamily="34" charset="0"/>
              <a:buNone/>
            </a:pPr>
            <a:r>
              <a:rPr lang="en-US" sz="1400" dirty="0"/>
              <a:t>              hosts:</a:t>
            </a:r>
          </a:p>
          <a:p>
            <a:pPr marL="0" indent="0">
              <a:lnSpc>
                <a:spcPct val="100000"/>
              </a:lnSpc>
              <a:spcBef>
                <a:spcPts val="0"/>
              </a:spcBef>
              <a:buFont typeface="Arial" panose="020B0604020202020204" pitchFamily="34" charset="0"/>
              <a:buNone/>
            </a:pPr>
            <a:r>
              <a:rPr lang="en-US" sz="1400" dirty="0"/>
              <a:t>                host1:</a:t>
            </a:r>
          </a:p>
          <a:p>
            <a:pPr marL="0" indent="0">
              <a:lnSpc>
                <a:spcPct val="100000"/>
              </a:lnSpc>
              <a:spcBef>
                <a:spcPts val="0"/>
              </a:spcBef>
              <a:buFont typeface="Arial" panose="020B0604020202020204" pitchFamily="34" charset="0"/>
              <a:buNone/>
            </a:pPr>
            <a:r>
              <a:rPr lang="en-US" sz="1400" dirty="0"/>
              <a:t>                host2:</a:t>
            </a:r>
          </a:p>
          <a:p>
            <a:pPr marL="0" indent="0">
              <a:lnSpc>
                <a:spcPct val="100000"/>
              </a:lnSpc>
              <a:spcBef>
                <a:spcPts val="0"/>
              </a:spcBef>
              <a:buFont typeface="Arial" panose="020B0604020202020204" pitchFamily="34" charset="0"/>
              <a:buNone/>
            </a:pPr>
            <a:r>
              <a:rPr lang="en-US" sz="1400" dirty="0"/>
              <a:t>            </a:t>
            </a:r>
            <a:r>
              <a:rPr lang="en-US" sz="1400" dirty="0" err="1"/>
              <a:t>raleigh</a:t>
            </a:r>
            <a:r>
              <a:rPr lang="en-US" sz="1400" dirty="0"/>
              <a:t>:</a:t>
            </a:r>
          </a:p>
          <a:p>
            <a:pPr marL="0" indent="0">
              <a:lnSpc>
                <a:spcPct val="100000"/>
              </a:lnSpc>
              <a:spcBef>
                <a:spcPts val="0"/>
              </a:spcBef>
              <a:buFont typeface="Arial" panose="020B0604020202020204" pitchFamily="34" charset="0"/>
              <a:buNone/>
            </a:pPr>
            <a:r>
              <a:rPr lang="en-US" sz="1400" dirty="0"/>
              <a:t>              hosts:</a:t>
            </a:r>
          </a:p>
          <a:p>
            <a:pPr marL="0" indent="0">
              <a:lnSpc>
                <a:spcPct val="100000"/>
              </a:lnSpc>
              <a:spcBef>
                <a:spcPts val="0"/>
              </a:spcBef>
              <a:buFont typeface="Arial" panose="020B0604020202020204" pitchFamily="34" charset="0"/>
              <a:buNone/>
            </a:pPr>
            <a:r>
              <a:rPr lang="en-US" sz="1400" dirty="0"/>
              <a:t>                host2:</a:t>
            </a:r>
          </a:p>
          <a:p>
            <a:pPr marL="0" indent="0">
              <a:lnSpc>
                <a:spcPct val="100000"/>
              </a:lnSpc>
              <a:spcBef>
                <a:spcPts val="0"/>
              </a:spcBef>
              <a:buFont typeface="Arial" panose="020B0604020202020204" pitchFamily="34" charset="0"/>
              <a:buNone/>
            </a:pPr>
            <a:r>
              <a:rPr lang="en-US" sz="1400" dirty="0"/>
              <a:t>                host3:</a:t>
            </a:r>
          </a:p>
          <a:p>
            <a:pPr marL="0" indent="0">
              <a:lnSpc>
                <a:spcPct val="100000"/>
              </a:lnSpc>
              <a:spcBef>
                <a:spcPts val="0"/>
              </a:spcBef>
              <a:buFont typeface="Arial" panose="020B0604020202020204" pitchFamily="34" charset="0"/>
              <a:buNone/>
            </a:pPr>
            <a:r>
              <a:rPr lang="en-US" sz="1400" dirty="0"/>
              <a:t>          vars:</a:t>
            </a:r>
          </a:p>
          <a:p>
            <a:pPr marL="0" indent="0">
              <a:lnSpc>
                <a:spcPct val="100000"/>
              </a:lnSpc>
              <a:spcBef>
                <a:spcPts val="0"/>
              </a:spcBef>
              <a:buFont typeface="Arial" panose="020B0604020202020204" pitchFamily="34" charset="0"/>
              <a:buNone/>
            </a:pPr>
            <a:r>
              <a:rPr lang="en-US" sz="1400" dirty="0"/>
              <a:t>            </a:t>
            </a:r>
            <a:r>
              <a:rPr lang="en-US" sz="1400" dirty="0" err="1"/>
              <a:t>some_server</a:t>
            </a:r>
            <a:r>
              <a:rPr lang="en-US" sz="1400" dirty="0"/>
              <a:t>: foo.southeast.example.com</a:t>
            </a:r>
          </a:p>
          <a:p>
            <a:pPr marL="0" indent="0">
              <a:lnSpc>
                <a:spcPct val="100000"/>
              </a:lnSpc>
              <a:spcBef>
                <a:spcPts val="0"/>
              </a:spcBef>
              <a:buFont typeface="Arial" panose="020B0604020202020204" pitchFamily="34" charset="0"/>
              <a:buNone/>
            </a:pPr>
            <a:r>
              <a:rPr lang="en-US" sz="1400" dirty="0"/>
              <a:t>            </a:t>
            </a:r>
            <a:r>
              <a:rPr lang="en-US" sz="1400" dirty="0" err="1"/>
              <a:t>halon_system_timeout</a:t>
            </a:r>
            <a:r>
              <a:rPr lang="en-US" sz="1400" dirty="0"/>
              <a:t>: 30</a:t>
            </a:r>
          </a:p>
          <a:p>
            <a:pPr marL="0" indent="0">
              <a:lnSpc>
                <a:spcPct val="100000"/>
              </a:lnSpc>
              <a:spcBef>
                <a:spcPts val="0"/>
              </a:spcBef>
              <a:buFont typeface="Arial" panose="020B0604020202020204" pitchFamily="34" charset="0"/>
              <a:buNone/>
            </a:pPr>
            <a:r>
              <a:rPr lang="en-US" sz="1400" dirty="0"/>
              <a:t>            </a:t>
            </a:r>
            <a:r>
              <a:rPr lang="en-US" sz="1400" dirty="0" err="1"/>
              <a:t>self_destruct_countdown</a:t>
            </a:r>
            <a:r>
              <a:rPr lang="en-US" sz="1400" dirty="0"/>
              <a:t>: 60</a:t>
            </a:r>
          </a:p>
          <a:p>
            <a:pPr marL="0" indent="0">
              <a:lnSpc>
                <a:spcPct val="100000"/>
              </a:lnSpc>
              <a:spcBef>
                <a:spcPts val="0"/>
              </a:spcBef>
              <a:buFont typeface="Arial" panose="020B0604020202020204" pitchFamily="34" charset="0"/>
              <a:buNone/>
            </a:pPr>
            <a:r>
              <a:rPr lang="en-US" sz="1400" dirty="0"/>
              <a:t>            </a:t>
            </a:r>
            <a:r>
              <a:rPr lang="en-US" sz="1400" dirty="0" err="1"/>
              <a:t>escape_pods</a:t>
            </a:r>
            <a:r>
              <a:rPr lang="en-US" sz="1400" dirty="0"/>
              <a:t>: 2</a:t>
            </a:r>
          </a:p>
          <a:p>
            <a:pPr marL="0" indent="0">
              <a:lnSpc>
                <a:spcPct val="100000"/>
              </a:lnSpc>
              <a:spcBef>
                <a:spcPts val="0"/>
              </a:spcBef>
              <a:buFont typeface="Arial" panose="020B0604020202020204" pitchFamily="34" charset="0"/>
              <a:buNone/>
            </a:pPr>
            <a:r>
              <a:rPr lang="en-US" sz="1400" dirty="0"/>
              <a:t>        northeast:</a:t>
            </a:r>
          </a:p>
          <a:p>
            <a:pPr marL="0" indent="0">
              <a:lnSpc>
                <a:spcPct val="100000"/>
              </a:lnSpc>
              <a:spcBef>
                <a:spcPts val="0"/>
              </a:spcBef>
              <a:buFont typeface="Arial" panose="020B0604020202020204" pitchFamily="34" charset="0"/>
              <a:buNone/>
            </a:pPr>
            <a:r>
              <a:rPr lang="en-US" sz="1400" dirty="0"/>
              <a:t>        northwest:</a:t>
            </a:r>
          </a:p>
          <a:p>
            <a:pPr marL="0" indent="0">
              <a:lnSpc>
                <a:spcPct val="100000"/>
              </a:lnSpc>
              <a:spcBef>
                <a:spcPts val="0"/>
              </a:spcBef>
              <a:buFont typeface="Arial" panose="020B0604020202020204" pitchFamily="34" charset="0"/>
              <a:buNone/>
            </a:pPr>
            <a:r>
              <a:rPr lang="en-US" sz="1400" dirty="0"/>
              <a:t>        southwest:</a:t>
            </a:r>
            <a:endParaRPr lang="en-IN" sz="1400" dirty="0"/>
          </a:p>
        </p:txBody>
      </p:sp>
    </p:spTree>
    <p:extLst>
      <p:ext uri="{BB962C8B-B14F-4D97-AF65-F5344CB8AC3E}">
        <p14:creationId xmlns:p14="http://schemas.microsoft.com/office/powerpoint/2010/main" val="547821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2649596-9BD5-46DE-8499-26DA40FD30BF}"/>
              </a:ext>
            </a:extLst>
          </p:cNvPr>
          <p:cNvPicPr>
            <a:picLocks noChangeAspect="1"/>
          </p:cNvPicPr>
          <p:nvPr/>
        </p:nvPicPr>
        <p:blipFill>
          <a:blip r:embed="rId2"/>
          <a:stretch>
            <a:fillRect/>
          </a:stretch>
        </p:blipFill>
        <p:spPr>
          <a:xfrm>
            <a:off x="1325591" y="385239"/>
            <a:ext cx="8950923" cy="4754706"/>
          </a:xfrm>
          <a:prstGeom prst="rect">
            <a:avLst/>
          </a:prstGeom>
        </p:spPr>
      </p:pic>
    </p:spTree>
    <p:extLst>
      <p:ext uri="{BB962C8B-B14F-4D97-AF65-F5344CB8AC3E}">
        <p14:creationId xmlns:p14="http://schemas.microsoft.com/office/powerpoint/2010/main" val="866138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BDEEB8E-11D7-45E1-9832-542D69779AC1}"/>
              </a:ext>
            </a:extLst>
          </p:cNvPr>
          <p:cNvSpPr>
            <a:spLocks noGrp="1"/>
          </p:cNvSpPr>
          <p:nvPr>
            <p:ph type="title"/>
          </p:nvPr>
        </p:nvSpPr>
        <p:spPr>
          <a:xfrm>
            <a:off x="376806" y="101788"/>
            <a:ext cx="10515600" cy="1325563"/>
          </a:xfrm>
        </p:spPr>
        <p:txBody>
          <a:bodyPr/>
          <a:lstStyle/>
          <a:p>
            <a:r>
              <a:rPr lang="en-US" dirty="0"/>
              <a:t>Inventory (Adding variables and alias)</a:t>
            </a:r>
            <a:endParaRPr lang="en-IN" dirty="0"/>
          </a:p>
        </p:txBody>
      </p:sp>
      <p:sp>
        <p:nvSpPr>
          <p:cNvPr id="8" name="Content Placeholder 2">
            <a:extLst>
              <a:ext uri="{FF2B5EF4-FFF2-40B4-BE49-F238E27FC236}">
                <a16:creationId xmlns:a16="http://schemas.microsoft.com/office/drawing/2014/main" id="{485E1FFB-E960-463C-88CB-C399B10E8C8B}"/>
              </a:ext>
            </a:extLst>
          </p:cNvPr>
          <p:cNvSpPr>
            <a:spLocks noGrp="1"/>
          </p:cNvSpPr>
          <p:nvPr>
            <p:ph idx="1"/>
          </p:nvPr>
        </p:nvSpPr>
        <p:spPr>
          <a:xfrm>
            <a:off x="376806" y="1045448"/>
            <a:ext cx="10663105" cy="574849"/>
          </a:xfrm>
        </p:spPr>
        <p:txBody>
          <a:bodyPr>
            <a:noAutofit/>
          </a:bodyPr>
          <a:lstStyle/>
          <a:p>
            <a:pPr>
              <a:lnSpc>
                <a:spcPct val="100000"/>
              </a:lnSpc>
              <a:spcBef>
                <a:spcPts val="0"/>
              </a:spcBef>
            </a:pPr>
            <a:r>
              <a:rPr lang="en-US" sz="1600" dirty="0"/>
              <a:t>You can store variable values that relate to a specific host or group in inventory. To start with, you may add variables directly to the hosts and groups in your main inventory file.</a:t>
            </a:r>
          </a:p>
        </p:txBody>
      </p:sp>
      <p:sp>
        <p:nvSpPr>
          <p:cNvPr id="5" name="Content Placeholder 2">
            <a:extLst>
              <a:ext uri="{FF2B5EF4-FFF2-40B4-BE49-F238E27FC236}">
                <a16:creationId xmlns:a16="http://schemas.microsoft.com/office/drawing/2014/main" id="{4D6CB935-6182-4ABD-ACD8-5F9251229BE3}"/>
              </a:ext>
            </a:extLst>
          </p:cNvPr>
          <p:cNvSpPr txBox="1">
            <a:spLocks/>
          </p:cNvSpPr>
          <p:nvPr/>
        </p:nvSpPr>
        <p:spPr>
          <a:xfrm>
            <a:off x="376806" y="1620298"/>
            <a:ext cx="4329418" cy="11984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600" dirty="0"/>
              <a:t>In INI</a:t>
            </a:r>
          </a:p>
          <a:p>
            <a:pPr marL="0" indent="0">
              <a:lnSpc>
                <a:spcPct val="100000"/>
              </a:lnSpc>
              <a:spcBef>
                <a:spcPts val="0"/>
              </a:spcBef>
              <a:buFont typeface="Arial" panose="020B0604020202020204" pitchFamily="34" charset="0"/>
              <a:buNone/>
            </a:pPr>
            <a:r>
              <a:rPr lang="en-US" sz="1600" dirty="0"/>
              <a:t>[</a:t>
            </a:r>
            <a:r>
              <a:rPr lang="en-US" sz="1600" dirty="0" err="1"/>
              <a:t>atlanta</a:t>
            </a:r>
            <a:r>
              <a:rPr lang="en-US" sz="1600" dirty="0"/>
              <a:t>]</a:t>
            </a:r>
          </a:p>
          <a:p>
            <a:pPr marL="0" indent="0">
              <a:lnSpc>
                <a:spcPct val="100000"/>
              </a:lnSpc>
              <a:spcBef>
                <a:spcPts val="0"/>
              </a:spcBef>
              <a:buFont typeface="Arial" panose="020B0604020202020204" pitchFamily="34" charset="0"/>
              <a:buNone/>
            </a:pPr>
            <a:r>
              <a:rPr lang="en-US" sz="1600" dirty="0"/>
              <a:t>host1 </a:t>
            </a:r>
            <a:r>
              <a:rPr lang="en-US" sz="1600" dirty="0" err="1"/>
              <a:t>http_port</a:t>
            </a:r>
            <a:r>
              <a:rPr lang="en-US" sz="1600" dirty="0"/>
              <a:t>=80 </a:t>
            </a:r>
            <a:r>
              <a:rPr lang="en-US" sz="1600" dirty="0" err="1"/>
              <a:t>maxRequestsPerChild</a:t>
            </a:r>
            <a:r>
              <a:rPr lang="en-US" sz="1600" dirty="0"/>
              <a:t>=808</a:t>
            </a:r>
          </a:p>
          <a:p>
            <a:pPr marL="0" indent="0">
              <a:lnSpc>
                <a:spcPct val="100000"/>
              </a:lnSpc>
              <a:spcBef>
                <a:spcPts val="0"/>
              </a:spcBef>
              <a:buFont typeface="Arial" panose="020B0604020202020204" pitchFamily="34" charset="0"/>
              <a:buNone/>
            </a:pPr>
            <a:r>
              <a:rPr lang="en-US" sz="1600" dirty="0"/>
              <a:t>host2 </a:t>
            </a:r>
            <a:r>
              <a:rPr lang="en-US" sz="1600" dirty="0" err="1"/>
              <a:t>http_port</a:t>
            </a:r>
            <a:r>
              <a:rPr lang="en-US" sz="1600" dirty="0"/>
              <a:t>=303 </a:t>
            </a:r>
            <a:r>
              <a:rPr lang="en-US" sz="1600" dirty="0" err="1"/>
              <a:t>maxRequestsPerChild</a:t>
            </a:r>
            <a:r>
              <a:rPr lang="en-US" sz="1600" dirty="0"/>
              <a:t>=909</a:t>
            </a:r>
            <a:endParaRPr lang="en-IN" sz="1600" dirty="0"/>
          </a:p>
        </p:txBody>
      </p:sp>
      <p:sp>
        <p:nvSpPr>
          <p:cNvPr id="7" name="Content Placeholder 2">
            <a:extLst>
              <a:ext uri="{FF2B5EF4-FFF2-40B4-BE49-F238E27FC236}">
                <a16:creationId xmlns:a16="http://schemas.microsoft.com/office/drawing/2014/main" id="{8E444CCD-791F-4189-9D5E-56756A641CC7}"/>
              </a:ext>
            </a:extLst>
          </p:cNvPr>
          <p:cNvSpPr txBox="1">
            <a:spLocks/>
          </p:cNvSpPr>
          <p:nvPr/>
        </p:nvSpPr>
        <p:spPr>
          <a:xfrm>
            <a:off x="6562988" y="1620298"/>
            <a:ext cx="4329418" cy="25549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600" dirty="0"/>
              <a:t>In YAML:</a:t>
            </a:r>
          </a:p>
          <a:p>
            <a:pPr marL="0" indent="0">
              <a:lnSpc>
                <a:spcPct val="100000"/>
              </a:lnSpc>
              <a:spcBef>
                <a:spcPts val="0"/>
              </a:spcBef>
              <a:buFont typeface="Arial" panose="020B0604020202020204" pitchFamily="34" charset="0"/>
              <a:buNone/>
            </a:pPr>
            <a:r>
              <a:rPr lang="en-US" sz="1600" dirty="0"/>
              <a:t>...</a:t>
            </a:r>
          </a:p>
          <a:p>
            <a:pPr marL="0" indent="0">
              <a:lnSpc>
                <a:spcPct val="100000"/>
              </a:lnSpc>
              <a:spcBef>
                <a:spcPts val="0"/>
              </a:spcBef>
              <a:buFont typeface="Arial" panose="020B0604020202020204" pitchFamily="34" charset="0"/>
              <a:buNone/>
            </a:pPr>
            <a:r>
              <a:rPr lang="en-US" sz="1600" dirty="0" err="1"/>
              <a:t>atlanta</a:t>
            </a:r>
            <a:r>
              <a:rPr lang="en-US" sz="1600" dirty="0"/>
              <a:t>:</a:t>
            </a:r>
          </a:p>
          <a:p>
            <a:pPr marL="0" indent="0">
              <a:lnSpc>
                <a:spcPct val="100000"/>
              </a:lnSpc>
              <a:spcBef>
                <a:spcPts val="0"/>
              </a:spcBef>
              <a:buFont typeface="Arial" panose="020B0604020202020204" pitchFamily="34" charset="0"/>
              <a:buNone/>
            </a:pPr>
            <a:r>
              <a:rPr lang="en-US" sz="1600" dirty="0"/>
              <a:t>  hosts:</a:t>
            </a:r>
          </a:p>
          <a:p>
            <a:pPr marL="0" indent="0">
              <a:lnSpc>
                <a:spcPct val="100000"/>
              </a:lnSpc>
              <a:spcBef>
                <a:spcPts val="0"/>
              </a:spcBef>
              <a:buFont typeface="Arial" panose="020B0604020202020204" pitchFamily="34" charset="0"/>
              <a:buNone/>
            </a:pPr>
            <a:r>
              <a:rPr lang="en-US" sz="1600" dirty="0"/>
              <a:t>    host1:</a:t>
            </a:r>
          </a:p>
          <a:p>
            <a:pPr marL="0" indent="0">
              <a:lnSpc>
                <a:spcPct val="100000"/>
              </a:lnSpc>
              <a:spcBef>
                <a:spcPts val="0"/>
              </a:spcBef>
              <a:buFont typeface="Arial" panose="020B0604020202020204" pitchFamily="34" charset="0"/>
              <a:buNone/>
            </a:pPr>
            <a:r>
              <a:rPr lang="en-US" sz="1600" dirty="0"/>
              <a:t>      </a:t>
            </a:r>
            <a:r>
              <a:rPr lang="en-US" sz="1600" dirty="0" err="1"/>
              <a:t>http_port</a:t>
            </a:r>
            <a:r>
              <a:rPr lang="en-US" sz="1600" dirty="0"/>
              <a:t>: 80</a:t>
            </a:r>
          </a:p>
          <a:p>
            <a:pPr marL="0" indent="0">
              <a:lnSpc>
                <a:spcPct val="100000"/>
              </a:lnSpc>
              <a:spcBef>
                <a:spcPts val="0"/>
              </a:spcBef>
              <a:buFont typeface="Arial" panose="020B0604020202020204" pitchFamily="34" charset="0"/>
              <a:buNone/>
            </a:pPr>
            <a:r>
              <a:rPr lang="en-US" sz="1600" dirty="0"/>
              <a:t>      </a:t>
            </a:r>
            <a:r>
              <a:rPr lang="en-US" sz="1600" dirty="0" err="1"/>
              <a:t>maxRequestsPerChild</a:t>
            </a:r>
            <a:r>
              <a:rPr lang="en-US" sz="1600" dirty="0"/>
              <a:t>: 808</a:t>
            </a:r>
          </a:p>
          <a:p>
            <a:pPr marL="0" indent="0">
              <a:lnSpc>
                <a:spcPct val="100000"/>
              </a:lnSpc>
              <a:spcBef>
                <a:spcPts val="0"/>
              </a:spcBef>
              <a:buFont typeface="Arial" panose="020B0604020202020204" pitchFamily="34" charset="0"/>
              <a:buNone/>
            </a:pPr>
            <a:r>
              <a:rPr lang="en-US" sz="1600" dirty="0"/>
              <a:t>    host2:</a:t>
            </a:r>
          </a:p>
          <a:p>
            <a:pPr marL="0" indent="0">
              <a:lnSpc>
                <a:spcPct val="100000"/>
              </a:lnSpc>
              <a:spcBef>
                <a:spcPts val="0"/>
              </a:spcBef>
              <a:buFont typeface="Arial" panose="020B0604020202020204" pitchFamily="34" charset="0"/>
              <a:buNone/>
            </a:pPr>
            <a:r>
              <a:rPr lang="en-US" sz="1600" dirty="0"/>
              <a:t>      </a:t>
            </a:r>
            <a:r>
              <a:rPr lang="en-US" sz="1600" dirty="0" err="1"/>
              <a:t>http_port</a:t>
            </a:r>
            <a:r>
              <a:rPr lang="en-US" sz="1600" dirty="0"/>
              <a:t>: 303</a:t>
            </a:r>
          </a:p>
          <a:p>
            <a:pPr marL="0" indent="0">
              <a:lnSpc>
                <a:spcPct val="100000"/>
              </a:lnSpc>
              <a:spcBef>
                <a:spcPts val="0"/>
              </a:spcBef>
              <a:buFont typeface="Arial" panose="020B0604020202020204" pitchFamily="34" charset="0"/>
              <a:buNone/>
            </a:pPr>
            <a:r>
              <a:rPr lang="en-US" sz="1600" dirty="0"/>
              <a:t>      </a:t>
            </a:r>
            <a:r>
              <a:rPr lang="en-US" sz="1600" dirty="0" err="1"/>
              <a:t>maxRequestsPerChild</a:t>
            </a:r>
            <a:r>
              <a:rPr lang="en-US" sz="1600" dirty="0"/>
              <a:t>: 909</a:t>
            </a:r>
            <a:endParaRPr lang="en-IN" sz="1600" dirty="0"/>
          </a:p>
        </p:txBody>
      </p:sp>
      <p:sp>
        <p:nvSpPr>
          <p:cNvPr id="9" name="Content Placeholder 2">
            <a:extLst>
              <a:ext uri="{FF2B5EF4-FFF2-40B4-BE49-F238E27FC236}">
                <a16:creationId xmlns:a16="http://schemas.microsoft.com/office/drawing/2014/main" id="{E0DF9F31-1021-4FA2-B0B6-108E95EB6EAC}"/>
              </a:ext>
            </a:extLst>
          </p:cNvPr>
          <p:cNvSpPr txBox="1">
            <a:spLocks/>
          </p:cNvSpPr>
          <p:nvPr/>
        </p:nvSpPr>
        <p:spPr>
          <a:xfrm>
            <a:off x="376806" y="4175255"/>
            <a:ext cx="10663105" cy="5748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1600" dirty="0"/>
              <a:t>You can also define aliases in your inventory:</a:t>
            </a:r>
          </a:p>
        </p:txBody>
      </p:sp>
      <p:sp>
        <p:nvSpPr>
          <p:cNvPr id="10" name="Content Placeholder 2">
            <a:extLst>
              <a:ext uri="{FF2B5EF4-FFF2-40B4-BE49-F238E27FC236}">
                <a16:creationId xmlns:a16="http://schemas.microsoft.com/office/drawing/2014/main" id="{420E1BE8-78F7-4019-A034-DFBBD8AA68B4}"/>
              </a:ext>
            </a:extLst>
          </p:cNvPr>
          <p:cNvSpPr txBox="1">
            <a:spLocks/>
          </p:cNvSpPr>
          <p:nvPr/>
        </p:nvSpPr>
        <p:spPr>
          <a:xfrm>
            <a:off x="376805" y="4614149"/>
            <a:ext cx="4513977" cy="11984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fr-FR" sz="1600" dirty="0"/>
              <a:t>jumper </a:t>
            </a:r>
            <a:r>
              <a:rPr lang="fr-FR" sz="1600" dirty="0" err="1"/>
              <a:t>ansible_port</a:t>
            </a:r>
            <a:r>
              <a:rPr lang="fr-FR" sz="1600" dirty="0"/>
              <a:t>=5555 </a:t>
            </a:r>
            <a:r>
              <a:rPr lang="fr-FR" sz="1600" dirty="0" err="1"/>
              <a:t>ansible_host</a:t>
            </a:r>
            <a:r>
              <a:rPr lang="fr-FR" sz="1600" dirty="0"/>
              <a:t>=192.0.2.50</a:t>
            </a:r>
            <a:endParaRPr lang="en-IN" sz="1600" dirty="0"/>
          </a:p>
        </p:txBody>
      </p:sp>
      <p:sp>
        <p:nvSpPr>
          <p:cNvPr id="11" name="Content Placeholder 2">
            <a:extLst>
              <a:ext uri="{FF2B5EF4-FFF2-40B4-BE49-F238E27FC236}">
                <a16:creationId xmlns:a16="http://schemas.microsoft.com/office/drawing/2014/main" id="{70EBF19A-46AA-49CE-BFB9-BFC41D4D51CE}"/>
              </a:ext>
            </a:extLst>
          </p:cNvPr>
          <p:cNvSpPr txBox="1">
            <a:spLocks/>
          </p:cNvSpPr>
          <p:nvPr/>
        </p:nvSpPr>
        <p:spPr>
          <a:xfrm>
            <a:off x="6710493" y="4614150"/>
            <a:ext cx="4329418" cy="17782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600" dirty="0"/>
              <a:t>In YAML:</a:t>
            </a:r>
          </a:p>
          <a:p>
            <a:pPr marL="0" indent="0">
              <a:lnSpc>
                <a:spcPct val="100000"/>
              </a:lnSpc>
              <a:spcBef>
                <a:spcPts val="0"/>
              </a:spcBef>
              <a:buFont typeface="Arial" panose="020B0604020202020204" pitchFamily="34" charset="0"/>
              <a:buNone/>
            </a:pPr>
            <a:r>
              <a:rPr lang="en-US" sz="1600" dirty="0"/>
              <a:t>...</a:t>
            </a:r>
          </a:p>
          <a:p>
            <a:pPr marL="0" indent="0">
              <a:lnSpc>
                <a:spcPct val="100000"/>
              </a:lnSpc>
              <a:spcBef>
                <a:spcPts val="0"/>
              </a:spcBef>
              <a:buFont typeface="Arial" panose="020B0604020202020204" pitchFamily="34" charset="0"/>
              <a:buNone/>
            </a:pPr>
            <a:r>
              <a:rPr lang="en-US" sz="1600" dirty="0"/>
              <a:t>  hosts:</a:t>
            </a:r>
          </a:p>
          <a:p>
            <a:pPr marL="0" indent="0">
              <a:lnSpc>
                <a:spcPct val="100000"/>
              </a:lnSpc>
              <a:spcBef>
                <a:spcPts val="0"/>
              </a:spcBef>
              <a:buFont typeface="Arial" panose="020B0604020202020204" pitchFamily="34" charset="0"/>
              <a:buNone/>
            </a:pPr>
            <a:r>
              <a:rPr lang="en-US" sz="1600" dirty="0"/>
              <a:t>    jumper:</a:t>
            </a:r>
          </a:p>
          <a:p>
            <a:pPr marL="0" indent="0">
              <a:lnSpc>
                <a:spcPct val="100000"/>
              </a:lnSpc>
              <a:spcBef>
                <a:spcPts val="0"/>
              </a:spcBef>
              <a:buFont typeface="Arial" panose="020B0604020202020204" pitchFamily="34" charset="0"/>
              <a:buNone/>
            </a:pPr>
            <a:r>
              <a:rPr lang="en-US" sz="1600" dirty="0"/>
              <a:t>      </a:t>
            </a:r>
            <a:r>
              <a:rPr lang="en-US" sz="1600" dirty="0" err="1"/>
              <a:t>ansible_port</a:t>
            </a:r>
            <a:r>
              <a:rPr lang="en-US" sz="1600" dirty="0"/>
              <a:t>: 5555</a:t>
            </a:r>
          </a:p>
          <a:p>
            <a:pPr marL="0" indent="0">
              <a:lnSpc>
                <a:spcPct val="100000"/>
              </a:lnSpc>
              <a:spcBef>
                <a:spcPts val="0"/>
              </a:spcBef>
              <a:buFont typeface="Arial" panose="020B0604020202020204" pitchFamily="34" charset="0"/>
              <a:buNone/>
            </a:pPr>
            <a:r>
              <a:rPr lang="en-US" sz="1600" dirty="0"/>
              <a:t>      </a:t>
            </a:r>
            <a:r>
              <a:rPr lang="en-US" sz="1600" dirty="0" err="1"/>
              <a:t>ansible_host</a:t>
            </a:r>
            <a:r>
              <a:rPr lang="en-US" sz="1600" dirty="0"/>
              <a:t>: 192.0.2.50</a:t>
            </a:r>
            <a:endParaRPr lang="en-IN" sz="1600" dirty="0"/>
          </a:p>
        </p:txBody>
      </p:sp>
    </p:spTree>
    <p:extLst>
      <p:ext uri="{BB962C8B-B14F-4D97-AF65-F5344CB8AC3E}">
        <p14:creationId xmlns:p14="http://schemas.microsoft.com/office/powerpoint/2010/main" val="4165473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BDEEB8E-11D7-45E1-9832-542D69779AC1}"/>
              </a:ext>
            </a:extLst>
          </p:cNvPr>
          <p:cNvSpPr>
            <a:spLocks noGrp="1"/>
          </p:cNvSpPr>
          <p:nvPr>
            <p:ph type="title"/>
          </p:nvPr>
        </p:nvSpPr>
        <p:spPr>
          <a:xfrm>
            <a:off x="376806" y="101788"/>
            <a:ext cx="10515600" cy="1325563"/>
          </a:xfrm>
        </p:spPr>
        <p:txBody>
          <a:bodyPr/>
          <a:lstStyle/>
          <a:p>
            <a:r>
              <a:rPr lang="en-US" dirty="0"/>
              <a:t>Inventory (behavioral inventory parameters)</a:t>
            </a:r>
            <a:endParaRPr lang="en-IN" dirty="0"/>
          </a:p>
        </p:txBody>
      </p:sp>
      <p:sp>
        <p:nvSpPr>
          <p:cNvPr id="8" name="Content Placeholder 2">
            <a:extLst>
              <a:ext uri="{FF2B5EF4-FFF2-40B4-BE49-F238E27FC236}">
                <a16:creationId xmlns:a16="http://schemas.microsoft.com/office/drawing/2014/main" id="{485E1FFB-E960-463C-88CB-C399B10E8C8B}"/>
              </a:ext>
            </a:extLst>
          </p:cNvPr>
          <p:cNvSpPr>
            <a:spLocks noGrp="1"/>
          </p:cNvSpPr>
          <p:nvPr>
            <p:ph idx="1"/>
          </p:nvPr>
        </p:nvSpPr>
        <p:spPr>
          <a:xfrm>
            <a:off x="376806" y="1045448"/>
            <a:ext cx="10663105" cy="574849"/>
          </a:xfrm>
        </p:spPr>
        <p:txBody>
          <a:bodyPr>
            <a:noAutofit/>
          </a:bodyPr>
          <a:lstStyle/>
          <a:p>
            <a:pPr>
              <a:lnSpc>
                <a:spcPct val="100000"/>
              </a:lnSpc>
              <a:spcBef>
                <a:spcPts val="0"/>
              </a:spcBef>
            </a:pPr>
            <a:r>
              <a:rPr lang="en-US" sz="1600" dirty="0" err="1"/>
              <a:t>ansible_connection</a:t>
            </a:r>
            <a:r>
              <a:rPr lang="en-US" sz="1600" dirty="0"/>
              <a:t>: Connection type to the host. This can be the name of any of ansible’s connection plugins. SSH protocol types are smart, </a:t>
            </a:r>
            <a:r>
              <a:rPr lang="en-US" sz="1600" dirty="0" err="1"/>
              <a:t>ssh</a:t>
            </a:r>
            <a:r>
              <a:rPr lang="en-US" sz="1600" dirty="0"/>
              <a:t> or </a:t>
            </a:r>
            <a:r>
              <a:rPr lang="en-US" sz="1600" dirty="0" err="1"/>
              <a:t>paramiko</a:t>
            </a:r>
            <a:r>
              <a:rPr lang="en-US" sz="1600" dirty="0"/>
              <a:t>(python module).</a:t>
            </a:r>
          </a:p>
          <a:p>
            <a:pPr>
              <a:lnSpc>
                <a:spcPct val="100000"/>
              </a:lnSpc>
              <a:spcBef>
                <a:spcPts val="0"/>
              </a:spcBef>
            </a:pPr>
            <a:endParaRPr lang="en-US" sz="1600" dirty="0"/>
          </a:p>
          <a:p>
            <a:pPr>
              <a:lnSpc>
                <a:spcPct val="100000"/>
              </a:lnSpc>
              <a:spcBef>
                <a:spcPts val="0"/>
              </a:spcBef>
            </a:pPr>
            <a:r>
              <a:rPr lang="en-US" sz="1600" dirty="0"/>
              <a:t>General for all connections:</a:t>
            </a:r>
          </a:p>
          <a:p>
            <a:pPr>
              <a:lnSpc>
                <a:spcPct val="100000"/>
              </a:lnSpc>
              <a:spcBef>
                <a:spcPts val="0"/>
              </a:spcBef>
            </a:pPr>
            <a:endParaRPr lang="en-US" sz="1600" dirty="0"/>
          </a:p>
          <a:p>
            <a:pPr>
              <a:lnSpc>
                <a:spcPct val="100000"/>
              </a:lnSpc>
              <a:spcBef>
                <a:spcPts val="0"/>
              </a:spcBef>
            </a:pPr>
            <a:r>
              <a:rPr lang="en-US" sz="1600" dirty="0" err="1"/>
              <a:t>ansible_host</a:t>
            </a:r>
            <a:r>
              <a:rPr lang="en-US" sz="1600" dirty="0"/>
              <a:t> : The name of the host to connect to, if different from the alias you wish to give to it.</a:t>
            </a:r>
          </a:p>
          <a:p>
            <a:pPr>
              <a:lnSpc>
                <a:spcPct val="100000"/>
              </a:lnSpc>
              <a:spcBef>
                <a:spcPts val="0"/>
              </a:spcBef>
            </a:pPr>
            <a:endParaRPr lang="en-US" sz="1600" dirty="0"/>
          </a:p>
          <a:p>
            <a:pPr>
              <a:lnSpc>
                <a:spcPct val="100000"/>
              </a:lnSpc>
              <a:spcBef>
                <a:spcPts val="0"/>
              </a:spcBef>
            </a:pPr>
            <a:r>
              <a:rPr lang="en-US" sz="1600" dirty="0" err="1"/>
              <a:t>ansible_port</a:t>
            </a:r>
            <a:r>
              <a:rPr lang="en-US" sz="1600" dirty="0"/>
              <a:t>: The connection port number, if not the default (22 for </a:t>
            </a:r>
            <a:r>
              <a:rPr lang="en-US" sz="1600" dirty="0" err="1"/>
              <a:t>ssh</a:t>
            </a:r>
            <a:r>
              <a:rPr lang="en-US" sz="1600" dirty="0"/>
              <a:t>)</a:t>
            </a:r>
          </a:p>
          <a:p>
            <a:pPr>
              <a:lnSpc>
                <a:spcPct val="100000"/>
              </a:lnSpc>
              <a:spcBef>
                <a:spcPts val="0"/>
              </a:spcBef>
            </a:pPr>
            <a:endParaRPr lang="en-US" sz="1600" dirty="0"/>
          </a:p>
          <a:p>
            <a:pPr>
              <a:lnSpc>
                <a:spcPct val="100000"/>
              </a:lnSpc>
              <a:spcBef>
                <a:spcPts val="0"/>
              </a:spcBef>
            </a:pPr>
            <a:r>
              <a:rPr lang="en-US" sz="1600" dirty="0" err="1"/>
              <a:t>ansible_user:The</a:t>
            </a:r>
            <a:r>
              <a:rPr lang="en-US" sz="1600" dirty="0"/>
              <a:t> user name to use when connecting to the host</a:t>
            </a:r>
          </a:p>
          <a:p>
            <a:pPr>
              <a:lnSpc>
                <a:spcPct val="100000"/>
              </a:lnSpc>
              <a:spcBef>
                <a:spcPts val="0"/>
              </a:spcBef>
            </a:pPr>
            <a:endParaRPr lang="en-US" sz="1600" dirty="0"/>
          </a:p>
          <a:p>
            <a:pPr>
              <a:lnSpc>
                <a:spcPct val="100000"/>
              </a:lnSpc>
              <a:spcBef>
                <a:spcPts val="0"/>
              </a:spcBef>
            </a:pPr>
            <a:r>
              <a:rPr lang="en-US" sz="1600" dirty="0" err="1"/>
              <a:t>ansible_password</a:t>
            </a:r>
            <a:r>
              <a:rPr lang="en-US" sz="1600" dirty="0"/>
              <a:t> :The password to use to authenticate to the host (never store this variable in plain text; always use a vault. See Keep vaulted variables safely visible)</a:t>
            </a:r>
          </a:p>
        </p:txBody>
      </p:sp>
    </p:spTree>
    <p:extLst>
      <p:ext uri="{BB962C8B-B14F-4D97-AF65-F5344CB8AC3E}">
        <p14:creationId xmlns:p14="http://schemas.microsoft.com/office/powerpoint/2010/main" val="3649900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BDEEB8E-11D7-45E1-9832-542D69779AC1}"/>
              </a:ext>
            </a:extLst>
          </p:cNvPr>
          <p:cNvSpPr>
            <a:spLocks noGrp="1"/>
          </p:cNvSpPr>
          <p:nvPr>
            <p:ph type="title"/>
          </p:nvPr>
        </p:nvSpPr>
        <p:spPr>
          <a:xfrm>
            <a:off x="376806" y="101788"/>
            <a:ext cx="10515600" cy="1325563"/>
          </a:xfrm>
        </p:spPr>
        <p:txBody>
          <a:bodyPr/>
          <a:lstStyle/>
          <a:p>
            <a:r>
              <a:rPr lang="en-US" dirty="0"/>
              <a:t>Inventory (behavioral inventory parameters)</a:t>
            </a:r>
            <a:endParaRPr lang="en-IN" dirty="0"/>
          </a:p>
        </p:txBody>
      </p:sp>
      <p:sp>
        <p:nvSpPr>
          <p:cNvPr id="8" name="Content Placeholder 2">
            <a:extLst>
              <a:ext uri="{FF2B5EF4-FFF2-40B4-BE49-F238E27FC236}">
                <a16:creationId xmlns:a16="http://schemas.microsoft.com/office/drawing/2014/main" id="{485E1FFB-E960-463C-88CB-C399B10E8C8B}"/>
              </a:ext>
            </a:extLst>
          </p:cNvPr>
          <p:cNvSpPr>
            <a:spLocks noGrp="1"/>
          </p:cNvSpPr>
          <p:nvPr>
            <p:ph idx="1"/>
          </p:nvPr>
        </p:nvSpPr>
        <p:spPr>
          <a:xfrm>
            <a:off x="376806" y="1045448"/>
            <a:ext cx="10663105" cy="574849"/>
          </a:xfrm>
        </p:spPr>
        <p:txBody>
          <a:bodyPr>
            <a:noAutofit/>
          </a:bodyPr>
          <a:lstStyle/>
          <a:p>
            <a:pPr marL="0" indent="0">
              <a:lnSpc>
                <a:spcPct val="100000"/>
              </a:lnSpc>
              <a:spcBef>
                <a:spcPts val="0"/>
              </a:spcBef>
              <a:buNone/>
            </a:pPr>
            <a:r>
              <a:rPr lang="en-US" sz="1600" dirty="0"/>
              <a:t>Privilege escalation </a:t>
            </a:r>
          </a:p>
          <a:p>
            <a:pPr>
              <a:lnSpc>
                <a:spcPct val="100000"/>
              </a:lnSpc>
              <a:spcBef>
                <a:spcPts val="0"/>
              </a:spcBef>
            </a:pPr>
            <a:r>
              <a:rPr lang="en-US" sz="1600" dirty="0" err="1"/>
              <a:t>ansible_become</a:t>
            </a:r>
            <a:r>
              <a:rPr lang="en-US" sz="1600" dirty="0"/>
              <a:t> : Equivalent to </a:t>
            </a:r>
            <a:r>
              <a:rPr lang="en-US" sz="1600" dirty="0" err="1"/>
              <a:t>ansible_sudo</a:t>
            </a:r>
            <a:r>
              <a:rPr lang="en-US" sz="1600" dirty="0"/>
              <a:t> or </a:t>
            </a:r>
            <a:r>
              <a:rPr lang="en-US" sz="1600" dirty="0" err="1"/>
              <a:t>ansible_su</a:t>
            </a:r>
            <a:r>
              <a:rPr lang="en-US" sz="1600" dirty="0"/>
              <a:t>, allows to force privilege escalation</a:t>
            </a:r>
          </a:p>
          <a:p>
            <a:pPr>
              <a:lnSpc>
                <a:spcPct val="100000"/>
              </a:lnSpc>
              <a:spcBef>
                <a:spcPts val="0"/>
              </a:spcBef>
            </a:pPr>
            <a:endParaRPr lang="en-US" sz="1600" dirty="0"/>
          </a:p>
          <a:p>
            <a:pPr>
              <a:lnSpc>
                <a:spcPct val="100000"/>
              </a:lnSpc>
              <a:spcBef>
                <a:spcPts val="0"/>
              </a:spcBef>
            </a:pPr>
            <a:r>
              <a:rPr lang="en-US" sz="1600" dirty="0" err="1"/>
              <a:t>ansible_become_method</a:t>
            </a:r>
            <a:r>
              <a:rPr lang="en-US" sz="1600" dirty="0"/>
              <a:t>: Allows to set privilege escalation method</a:t>
            </a:r>
          </a:p>
          <a:p>
            <a:pPr>
              <a:lnSpc>
                <a:spcPct val="100000"/>
              </a:lnSpc>
              <a:spcBef>
                <a:spcPts val="0"/>
              </a:spcBef>
            </a:pPr>
            <a:endParaRPr lang="en-US" sz="1600" dirty="0"/>
          </a:p>
          <a:p>
            <a:pPr>
              <a:lnSpc>
                <a:spcPct val="100000"/>
              </a:lnSpc>
              <a:spcBef>
                <a:spcPts val="0"/>
              </a:spcBef>
            </a:pPr>
            <a:r>
              <a:rPr lang="en-US" sz="1600" dirty="0" err="1"/>
              <a:t>ansible_become_user</a:t>
            </a:r>
            <a:r>
              <a:rPr lang="en-US" sz="1600" dirty="0"/>
              <a:t>: Equivalent to </a:t>
            </a:r>
            <a:r>
              <a:rPr lang="en-US" sz="1600" dirty="0" err="1"/>
              <a:t>ansible_sudo_user</a:t>
            </a:r>
            <a:r>
              <a:rPr lang="en-US" sz="1600" dirty="0"/>
              <a:t> or </a:t>
            </a:r>
            <a:r>
              <a:rPr lang="en-US" sz="1600" dirty="0" err="1"/>
              <a:t>ansible_su_user</a:t>
            </a:r>
            <a:r>
              <a:rPr lang="en-US" sz="1600" dirty="0"/>
              <a:t>, allows to set the user you become through privilege escalation</a:t>
            </a:r>
          </a:p>
          <a:p>
            <a:pPr>
              <a:lnSpc>
                <a:spcPct val="100000"/>
              </a:lnSpc>
              <a:spcBef>
                <a:spcPts val="0"/>
              </a:spcBef>
            </a:pPr>
            <a:endParaRPr lang="en-US" sz="1600" dirty="0"/>
          </a:p>
          <a:p>
            <a:pPr>
              <a:lnSpc>
                <a:spcPct val="100000"/>
              </a:lnSpc>
              <a:spcBef>
                <a:spcPts val="0"/>
              </a:spcBef>
            </a:pPr>
            <a:r>
              <a:rPr lang="en-US" sz="1600" dirty="0" err="1"/>
              <a:t>ansible_become_password</a:t>
            </a:r>
            <a:r>
              <a:rPr lang="en-US" sz="1600" dirty="0"/>
              <a:t>: Equivalent to </a:t>
            </a:r>
            <a:r>
              <a:rPr lang="en-US" sz="1600" dirty="0" err="1"/>
              <a:t>ansible_sudo_password</a:t>
            </a:r>
            <a:r>
              <a:rPr lang="en-US" sz="1600" dirty="0"/>
              <a:t> or </a:t>
            </a:r>
            <a:r>
              <a:rPr lang="en-US" sz="1600" dirty="0" err="1"/>
              <a:t>ansible_su_password</a:t>
            </a:r>
            <a:r>
              <a:rPr lang="en-US" sz="1600" dirty="0"/>
              <a:t>, allows you to set the privilege escalation password (never store this variable in plain text; always use a vault)</a:t>
            </a:r>
          </a:p>
        </p:txBody>
      </p:sp>
    </p:spTree>
    <p:extLst>
      <p:ext uri="{BB962C8B-B14F-4D97-AF65-F5344CB8AC3E}">
        <p14:creationId xmlns:p14="http://schemas.microsoft.com/office/powerpoint/2010/main" val="291706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6AC7-D1D9-4BD6-9E6F-A10666AB865C}"/>
              </a:ext>
            </a:extLst>
          </p:cNvPr>
          <p:cNvSpPr>
            <a:spLocks noGrp="1"/>
          </p:cNvSpPr>
          <p:nvPr>
            <p:ph type="title"/>
          </p:nvPr>
        </p:nvSpPr>
        <p:spPr>
          <a:xfrm>
            <a:off x="192248" y="5113"/>
            <a:ext cx="10515600" cy="707952"/>
          </a:xfrm>
        </p:spPr>
        <p:txBody>
          <a:bodyPr/>
          <a:lstStyle/>
          <a:p>
            <a:r>
              <a:rPr lang="en-US" dirty="0"/>
              <a:t>Ansible </a:t>
            </a:r>
            <a:r>
              <a:rPr lang="en-US" dirty="0" err="1"/>
              <a:t>adhoc</a:t>
            </a:r>
            <a:r>
              <a:rPr lang="en-US" dirty="0"/>
              <a:t> commands</a:t>
            </a:r>
            <a:endParaRPr lang="en-IN" dirty="0"/>
          </a:p>
        </p:txBody>
      </p:sp>
      <p:sp>
        <p:nvSpPr>
          <p:cNvPr id="3" name="Content Placeholder 2">
            <a:extLst>
              <a:ext uri="{FF2B5EF4-FFF2-40B4-BE49-F238E27FC236}">
                <a16:creationId xmlns:a16="http://schemas.microsoft.com/office/drawing/2014/main" id="{B432714B-74FE-4BBA-8653-A9568AC84BE2}"/>
              </a:ext>
            </a:extLst>
          </p:cNvPr>
          <p:cNvSpPr>
            <a:spLocks noGrp="1"/>
          </p:cNvSpPr>
          <p:nvPr>
            <p:ph idx="1"/>
          </p:nvPr>
        </p:nvSpPr>
        <p:spPr>
          <a:xfrm>
            <a:off x="276138" y="713065"/>
            <a:ext cx="10515600" cy="1904300"/>
          </a:xfrm>
        </p:spPr>
        <p:txBody>
          <a:bodyPr>
            <a:normAutofit/>
          </a:bodyPr>
          <a:lstStyle/>
          <a:p>
            <a:pPr marL="0" indent="0">
              <a:buNone/>
            </a:pPr>
            <a:r>
              <a:rPr lang="en-US" sz="1800" dirty="0"/>
              <a:t>Why use ad hoc commands?</a:t>
            </a:r>
          </a:p>
          <a:p>
            <a:r>
              <a:rPr lang="en-US" sz="1800" dirty="0"/>
              <a:t>ad hoc commands are great for tasks you repeat rarely. For example, if you want to power off all the machines in your lab, you could execute a quick one-liner in Ansible without writing a playbook</a:t>
            </a:r>
          </a:p>
          <a:p>
            <a:endParaRPr lang="en-US" sz="1800" dirty="0"/>
          </a:p>
          <a:p>
            <a:r>
              <a:rPr lang="en-IN" sz="1800" b="1" dirty="0"/>
              <a:t>ansible [pattern] -m [module] -a "[module options]"</a:t>
            </a:r>
          </a:p>
        </p:txBody>
      </p:sp>
    </p:spTree>
    <p:extLst>
      <p:ext uri="{BB962C8B-B14F-4D97-AF65-F5344CB8AC3E}">
        <p14:creationId xmlns:p14="http://schemas.microsoft.com/office/powerpoint/2010/main" val="317254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6AC7-D1D9-4BD6-9E6F-A10666AB865C}"/>
              </a:ext>
            </a:extLst>
          </p:cNvPr>
          <p:cNvSpPr>
            <a:spLocks noGrp="1"/>
          </p:cNvSpPr>
          <p:nvPr>
            <p:ph type="title"/>
          </p:nvPr>
        </p:nvSpPr>
        <p:spPr>
          <a:xfrm>
            <a:off x="192248" y="5113"/>
            <a:ext cx="10515600" cy="707952"/>
          </a:xfrm>
        </p:spPr>
        <p:txBody>
          <a:bodyPr/>
          <a:lstStyle/>
          <a:p>
            <a:r>
              <a:rPr lang="en-US" dirty="0"/>
              <a:t>Ansible </a:t>
            </a:r>
            <a:r>
              <a:rPr lang="en-US" dirty="0" err="1"/>
              <a:t>adhoc</a:t>
            </a:r>
            <a:r>
              <a:rPr lang="en-US" dirty="0"/>
              <a:t> commands</a:t>
            </a:r>
            <a:endParaRPr lang="en-IN" dirty="0"/>
          </a:p>
        </p:txBody>
      </p:sp>
      <p:graphicFrame>
        <p:nvGraphicFramePr>
          <p:cNvPr id="5" name="Table 4">
            <a:extLst>
              <a:ext uri="{FF2B5EF4-FFF2-40B4-BE49-F238E27FC236}">
                <a16:creationId xmlns:a16="http://schemas.microsoft.com/office/drawing/2014/main" id="{BC0B6C87-D0F7-4B8E-9E49-4B421922ED0E}"/>
              </a:ext>
            </a:extLst>
          </p:cNvPr>
          <p:cNvGraphicFramePr>
            <a:graphicFrameLocks noGrp="1"/>
          </p:cNvGraphicFramePr>
          <p:nvPr>
            <p:extLst>
              <p:ext uri="{D42A27DB-BD31-4B8C-83A1-F6EECF244321}">
                <p14:modId xmlns:p14="http://schemas.microsoft.com/office/powerpoint/2010/main" val="2687470133"/>
              </p:ext>
            </p:extLst>
          </p:nvPr>
        </p:nvGraphicFramePr>
        <p:xfrm>
          <a:off x="334861" y="1590228"/>
          <a:ext cx="10515600" cy="4236720"/>
        </p:xfrm>
        <a:graphic>
          <a:graphicData uri="http://schemas.openxmlformats.org/drawingml/2006/table">
            <a:tbl>
              <a:tblPr/>
              <a:tblGrid>
                <a:gridCol w="3505200">
                  <a:extLst>
                    <a:ext uri="{9D8B030D-6E8A-4147-A177-3AD203B41FA5}">
                      <a16:colId xmlns:a16="http://schemas.microsoft.com/office/drawing/2014/main" val="2969930661"/>
                    </a:ext>
                  </a:extLst>
                </a:gridCol>
                <a:gridCol w="3505200">
                  <a:extLst>
                    <a:ext uri="{9D8B030D-6E8A-4147-A177-3AD203B41FA5}">
                      <a16:colId xmlns:a16="http://schemas.microsoft.com/office/drawing/2014/main" val="3633311102"/>
                    </a:ext>
                  </a:extLst>
                </a:gridCol>
                <a:gridCol w="3505200">
                  <a:extLst>
                    <a:ext uri="{9D8B030D-6E8A-4147-A177-3AD203B41FA5}">
                      <a16:colId xmlns:a16="http://schemas.microsoft.com/office/drawing/2014/main" val="1461177265"/>
                    </a:ext>
                  </a:extLst>
                </a:gridCol>
              </a:tblGrid>
              <a:tr h="0">
                <a:tc>
                  <a:txBody>
                    <a:bodyPr/>
                    <a:lstStyle/>
                    <a:p>
                      <a:r>
                        <a:rPr lang="en-IN" b="1" dirty="0">
                          <a:effectLst/>
                        </a:rPr>
                        <a:t>Description</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b="1">
                          <a:effectLst/>
                        </a:rPr>
                        <a:t>Pattern(s)</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b="1">
                          <a:effectLst/>
                        </a:rPr>
                        <a:t>Targets</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1598463"/>
                  </a:ext>
                </a:extLst>
              </a:tr>
              <a:tr h="0">
                <a:tc>
                  <a:txBody>
                    <a:bodyPr/>
                    <a:lstStyle/>
                    <a:p>
                      <a:pPr fontAlgn="t"/>
                      <a:r>
                        <a:rPr lang="en-IN" b="1">
                          <a:effectLst/>
                        </a:rPr>
                        <a:t>All hosts</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6F6"/>
                    </a:solidFill>
                  </a:tcPr>
                </a:tc>
                <a:tc>
                  <a:txBody>
                    <a:bodyPr/>
                    <a:lstStyle/>
                    <a:p>
                      <a:pPr fontAlgn="t"/>
                      <a:r>
                        <a:rPr lang="en-IN" dirty="0">
                          <a:effectLst/>
                        </a:rPr>
                        <a:t>all (or *)</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6F6"/>
                    </a:solidFill>
                  </a:tcPr>
                </a:tc>
                <a:tc>
                  <a:txBody>
                    <a:bodyPr/>
                    <a:lstStyle/>
                    <a:p>
                      <a:pPr fontAlgn="t"/>
                      <a:endParaRPr lang="en-IN">
                        <a:effectLst/>
                      </a:endParaRP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6F6"/>
                    </a:solidFill>
                  </a:tcPr>
                </a:tc>
                <a:extLst>
                  <a:ext uri="{0D108BD9-81ED-4DB2-BD59-A6C34878D82A}">
                    <a16:rowId xmlns:a16="http://schemas.microsoft.com/office/drawing/2014/main" val="2792479441"/>
                  </a:ext>
                </a:extLst>
              </a:tr>
              <a:tr h="0">
                <a:tc>
                  <a:txBody>
                    <a:bodyPr/>
                    <a:lstStyle/>
                    <a:p>
                      <a:pPr fontAlgn="t"/>
                      <a:r>
                        <a:rPr lang="en-IN" b="1">
                          <a:effectLst/>
                        </a:rPr>
                        <a:t>One host</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n-IN" dirty="0">
                          <a:effectLst/>
                        </a:rPr>
                        <a:t>host1</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a:effectLst/>
                      </a:endParaRP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5345173"/>
                  </a:ext>
                </a:extLst>
              </a:tr>
              <a:tr h="0">
                <a:tc>
                  <a:txBody>
                    <a:bodyPr/>
                    <a:lstStyle/>
                    <a:p>
                      <a:pPr fontAlgn="t"/>
                      <a:r>
                        <a:rPr lang="en-IN" b="1">
                          <a:effectLst/>
                        </a:rPr>
                        <a:t>Multiple hosts</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6F6"/>
                    </a:solidFill>
                  </a:tcPr>
                </a:tc>
                <a:tc>
                  <a:txBody>
                    <a:bodyPr/>
                    <a:lstStyle/>
                    <a:p>
                      <a:pPr fontAlgn="t"/>
                      <a:r>
                        <a:rPr lang="en-US" dirty="0">
                          <a:effectLst/>
                        </a:rPr>
                        <a:t>host1:host2 (or host1,host2)</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6F6"/>
                    </a:solidFill>
                  </a:tcPr>
                </a:tc>
                <a:tc>
                  <a:txBody>
                    <a:bodyPr/>
                    <a:lstStyle/>
                    <a:p>
                      <a:pPr fontAlgn="t"/>
                      <a:endParaRPr lang="en-IN">
                        <a:effectLst/>
                      </a:endParaRP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6F6"/>
                    </a:solidFill>
                  </a:tcPr>
                </a:tc>
                <a:extLst>
                  <a:ext uri="{0D108BD9-81ED-4DB2-BD59-A6C34878D82A}">
                    <a16:rowId xmlns:a16="http://schemas.microsoft.com/office/drawing/2014/main" val="1092099104"/>
                  </a:ext>
                </a:extLst>
              </a:tr>
              <a:tr h="0">
                <a:tc>
                  <a:txBody>
                    <a:bodyPr/>
                    <a:lstStyle/>
                    <a:p>
                      <a:pPr fontAlgn="t"/>
                      <a:r>
                        <a:rPr lang="en-IN" b="1">
                          <a:effectLst/>
                        </a:rPr>
                        <a:t>One group</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n-IN" dirty="0">
                          <a:effectLst/>
                        </a:rPr>
                        <a:t>webservers</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a:effectLst/>
                      </a:endParaRP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7920146"/>
                  </a:ext>
                </a:extLst>
              </a:tr>
              <a:tr h="0">
                <a:tc>
                  <a:txBody>
                    <a:bodyPr/>
                    <a:lstStyle/>
                    <a:p>
                      <a:pPr fontAlgn="t"/>
                      <a:r>
                        <a:rPr lang="en-IN" b="1">
                          <a:effectLst/>
                        </a:rPr>
                        <a:t>Multiple groups</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6F6"/>
                    </a:solidFill>
                  </a:tcPr>
                </a:tc>
                <a:tc>
                  <a:txBody>
                    <a:bodyPr/>
                    <a:lstStyle/>
                    <a:p>
                      <a:pPr fontAlgn="t"/>
                      <a:r>
                        <a:rPr lang="en-IN">
                          <a:effectLst/>
                        </a:rPr>
                        <a:t>webservers:dbservers</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6F6"/>
                    </a:solidFill>
                  </a:tcPr>
                </a:tc>
                <a:tc>
                  <a:txBody>
                    <a:bodyPr/>
                    <a:lstStyle/>
                    <a:p>
                      <a:pPr fontAlgn="t"/>
                      <a:r>
                        <a:rPr lang="en-US">
                          <a:effectLst/>
                        </a:rPr>
                        <a:t>all hosts in webservers plus all hosts in dbservers</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6F6"/>
                    </a:solidFill>
                  </a:tcPr>
                </a:tc>
                <a:extLst>
                  <a:ext uri="{0D108BD9-81ED-4DB2-BD59-A6C34878D82A}">
                    <a16:rowId xmlns:a16="http://schemas.microsoft.com/office/drawing/2014/main" val="2489016668"/>
                  </a:ext>
                </a:extLst>
              </a:tr>
              <a:tr h="0">
                <a:tc>
                  <a:txBody>
                    <a:bodyPr/>
                    <a:lstStyle/>
                    <a:p>
                      <a:pPr fontAlgn="t"/>
                      <a:r>
                        <a:rPr lang="en-IN" b="1">
                          <a:effectLst/>
                        </a:rPr>
                        <a:t>Excluding groups</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n-IN">
                          <a:effectLst/>
                        </a:rPr>
                        <a:t>webservers:!atlanta</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n-US">
                          <a:effectLst/>
                        </a:rPr>
                        <a:t>all hosts in webservers except those in atlanta</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7722058"/>
                  </a:ext>
                </a:extLst>
              </a:tr>
              <a:tr h="0">
                <a:tc>
                  <a:txBody>
                    <a:bodyPr/>
                    <a:lstStyle/>
                    <a:p>
                      <a:pPr fontAlgn="t"/>
                      <a:r>
                        <a:rPr lang="en-IN" b="1">
                          <a:effectLst/>
                        </a:rPr>
                        <a:t>Intersection of groups</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t"/>
                      <a:r>
                        <a:rPr lang="en-IN">
                          <a:effectLst/>
                        </a:rPr>
                        <a:t>webservers:&amp;staging</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t"/>
                      <a:r>
                        <a:rPr lang="en-US" dirty="0">
                          <a:effectLst/>
                        </a:rPr>
                        <a:t>any hosts in webservers that are also in </a:t>
                      </a:r>
                      <a:r>
                        <a:rPr lang="en-US" dirty="0" err="1">
                          <a:effectLst/>
                        </a:rPr>
                        <a:t>stagin</a:t>
                      </a:r>
                      <a:endParaRPr lang="en-US" dirty="0">
                        <a:effectLst/>
                      </a:endParaRP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485652659"/>
                  </a:ext>
                </a:extLst>
              </a:tr>
            </a:tbl>
          </a:graphicData>
        </a:graphic>
      </p:graphicFrame>
      <p:sp>
        <p:nvSpPr>
          <p:cNvPr id="6" name="Rectangle 2">
            <a:extLst>
              <a:ext uri="{FF2B5EF4-FFF2-40B4-BE49-F238E27FC236}">
                <a16:creationId xmlns:a16="http://schemas.microsoft.com/office/drawing/2014/main" id="{594B8A71-E24E-4405-A89B-0F7EC151077B}"/>
              </a:ext>
            </a:extLst>
          </p:cNvPr>
          <p:cNvSpPr>
            <a:spLocks noChangeArrowheads="1"/>
          </p:cNvSpPr>
          <p:nvPr/>
        </p:nvSpPr>
        <p:spPr bwMode="auto">
          <a:xfrm>
            <a:off x="234193" y="713065"/>
            <a:ext cx="8716860" cy="877163"/>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hlinkClick r:id="rId2">
                  <a:extLst>
                    <a:ext uri="{A12FA001-AC4F-418D-AE19-62706E023703}">
                      <ahyp:hlinkClr xmlns:ahyp="http://schemas.microsoft.com/office/drawing/2018/hyperlinkcolor" val="tx"/>
                    </a:ext>
                  </a:extLst>
                </a:hlinkClick>
              </a:rPr>
              <a:t>Common patterns</a:t>
            </a:r>
            <a:endParaRPr lang="en-US" altLang="en-US"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This table lists common patterns for targeting inventory hosts and groups.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0988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6AC7-D1D9-4BD6-9E6F-A10666AB865C}"/>
              </a:ext>
            </a:extLst>
          </p:cNvPr>
          <p:cNvSpPr>
            <a:spLocks noGrp="1"/>
          </p:cNvSpPr>
          <p:nvPr>
            <p:ph type="title"/>
          </p:nvPr>
        </p:nvSpPr>
        <p:spPr>
          <a:xfrm>
            <a:off x="192248" y="5113"/>
            <a:ext cx="10515600" cy="707952"/>
          </a:xfrm>
        </p:spPr>
        <p:txBody>
          <a:bodyPr/>
          <a:lstStyle/>
          <a:p>
            <a:r>
              <a:rPr lang="en-US" dirty="0"/>
              <a:t>Ansible Modules</a:t>
            </a:r>
            <a:endParaRPr lang="en-IN" dirty="0"/>
          </a:p>
        </p:txBody>
      </p:sp>
      <p:sp>
        <p:nvSpPr>
          <p:cNvPr id="6" name="Rectangle 2">
            <a:extLst>
              <a:ext uri="{FF2B5EF4-FFF2-40B4-BE49-F238E27FC236}">
                <a16:creationId xmlns:a16="http://schemas.microsoft.com/office/drawing/2014/main" id="{594B8A71-E24E-4405-A89B-0F7EC151077B}"/>
              </a:ext>
            </a:extLst>
          </p:cNvPr>
          <p:cNvSpPr>
            <a:spLocks noChangeArrowheads="1"/>
          </p:cNvSpPr>
          <p:nvPr/>
        </p:nvSpPr>
        <p:spPr bwMode="auto">
          <a:xfrm>
            <a:off x="192248" y="834139"/>
            <a:ext cx="11132890" cy="2816156"/>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404040"/>
                </a:solidFill>
                <a:effectLst/>
                <a:latin typeface="Lato" panose="020F0502020204030203" pitchFamily="34" charset="0"/>
              </a:rPr>
              <a:t>Modules (also referred to as “task plugins” or “library plugins”) are discrete units of code that can be used from the command line or in a playbook task. Ansible executes each module, usually on the remote managed node, and collects return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u="none" strike="noStrike" cap="none" normalizeH="0" baseline="0" dirty="0">
              <a:ln>
                <a:noFill/>
              </a:ln>
              <a:solidFill>
                <a:srgbClr val="404040"/>
              </a:solidFill>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ansible webservers -m service -a "name=httpd state=started"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ansible webservers -m ping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ansible webservers -m command -a "/</a:t>
            </a:r>
            <a:r>
              <a:rPr kumimoji="0" lang="en-US" altLang="en-US" sz="1800" b="0" i="0" u="none" strike="noStrike" cap="none" normalizeH="0" baseline="0" dirty="0" err="1">
                <a:ln>
                  <a:noFill/>
                </a:ln>
                <a:solidFill>
                  <a:schemeClr val="tx1"/>
                </a:solidFill>
                <a:effectLst/>
                <a:latin typeface="Arial" panose="020B0604020202020204" pitchFamily="34" charset="0"/>
              </a:rPr>
              <a:t>sbin</a:t>
            </a:r>
            <a:r>
              <a:rPr kumimoji="0" lang="en-US" altLang="en-US" sz="1800" b="0" i="0" u="none" strike="noStrike" cap="none" normalizeH="0" baseline="0" dirty="0">
                <a:ln>
                  <a:noFill/>
                </a:ln>
                <a:solidFill>
                  <a:schemeClr val="tx1"/>
                </a:solidFill>
                <a:effectLst/>
                <a:latin typeface="Arial" panose="020B0604020202020204" pitchFamily="34" charset="0"/>
              </a:rPr>
              <a:t>/reboot -t now“</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Reference Documentation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https://docs.ansible.com/ansible/latest/collections/ansible/builtin/index.html#plugins-in-ansible-builtin</a:t>
            </a:r>
          </a:p>
        </p:txBody>
      </p:sp>
    </p:spTree>
    <p:extLst>
      <p:ext uri="{BB962C8B-B14F-4D97-AF65-F5344CB8AC3E}">
        <p14:creationId xmlns:p14="http://schemas.microsoft.com/office/powerpoint/2010/main" val="3515800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C96763-9C1E-4533-AEC0-DA1B80DD0A08}"/>
              </a:ext>
            </a:extLst>
          </p:cNvPr>
          <p:cNvPicPr>
            <a:picLocks noChangeAspect="1"/>
          </p:cNvPicPr>
          <p:nvPr/>
        </p:nvPicPr>
        <p:blipFill>
          <a:blip r:embed="rId2"/>
          <a:stretch>
            <a:fillRect/>
          </a:stretch>
        </p:blipFill>
        <p:spPr>
          <a:xfrm>
            <a:off x="1150558" y="581767"/>
            <a:ext cx="7381045" cy="4408644"/>
          </a:xfrm>
          <a:prstGeom prst="rect">
            <a:avLst/>
          </a:prstGeom>
        </p:spPr>
      </p:pic>
    </p:spTree>
    <p:extLst>
      <p:ext uri="{BB962C8B-B14F-4D97-AF65-F5344CB8AC3E}">
        <p14:creationId xmlns:p14="http://schemas.microsoft.com/office/powerpoint/2010/main" val="3657331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8CEEF83-CFAC-4690-B382-85E97591CFF0}"/>
              </a:ext>
            </a:extLst>
          </p:cNvPr>
          <p:cNvPicPr>
            <a:picLocks noGrp="1" noChangeAspect="1"/>
          </p:cNvPicPr>
          <p:nvPr>
            <p:ph idx="1"/>
          </p:nvPr>
        </p:nvPicPr>
        <p:blipFill>
          <a:blip r:embed="rId2"/>
          <a:stretch>
            <a:fillRect/>
          </a:stretch>
        </p:blipFill>
        <p:spPr>
          <a:xfrm>
            <a:off x="1485076" y="1275127"/>
            <a:ext cx="7220774" cy="4269217"/>
          </a:xfrm>
        </p:spPr>
      </p:pic>
    </p:spTree>
    <p:extLst>
      <p:ext uri="{BB962C8B-B14F-4D97-AF65-F5344CB8AC3E}">
        <p14:creationId xmlns:p14="http://schemas.microsoft.com/office/powerpoint/2010/main" val="1110175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3858631-06C6-4427-BC34-9CF394D69F12}"/>
              </a:ext>
            </a:extLst>
          </p:cNvPr>
          <p:cNvPicPr>
            <a:picLocks noChangeAspect="1"/>
          </p:cNvPicPr>
          <p:nvPr/>
        </p:nvPicPr>
        <p:blipFill>
          <a:blip r:embed="rId2"/>
          <a:stretch>
            <a:fillRect/>
          </a:stretch>
        </p:blipFill>
        <p:spPr>
          <a:xfrm>
            <a:off x="1057013" y="507684"/>
            <a:ext cx="8526098" cy="5567169"/>
          </a:xfrm>
          <a:prstGeom prst="rect">
            <a:avLst/>
          </a:prstGeom>
        </p:spPr>
      </p:pic>
    </p:spTree>
    <p:extLst>
      <p:ext uri="{BB962C8B-B14F-4D97-AF65-F5344CB8AC3E}">
        <p14:creationId xmlns:p14="http://schemas.microsoft.com/office/powerpoint/2010/main" val="1874337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99361D-5AE0-4B7B-92FB-3E53565A4C3D}"/>
              </a:ext>
            </a:extLst>
          </p:cNvPr>
          <p:cNvPicPr>
            <a:picLocks noChangeAspect="1"/>
          </p:cNvPicPr>
          <p:nvPr/>
        </p:nvPicPr>
        <p:blipFill>
          <a:blip r:embed="rId2"/>
          <a:stretch>
            <a:fillRect/>
          </a:stretch>
        </p:blipFill>
        <p:spPr>
          <a:xfrm>
            <a:off x="947957" y="487363"/>
            <a:ext cx="8080564" cy="5380037"/>
          </a:xfrm>
          <a:prstGeom prst="rect">
            <a:avLst/>
          </a:prstGeom>
        </p:spPr>
      </p:pic>
    </p:spTree>
    <p:extLst>
      <p:ext uri="{BB962C8B-B14F-4D97-AF65-F5344CB8AC3E}">
        <p14:creationId xmlns:p14="http://schemas.microsoft.com/office/powerpoint/2010/main" val="3951522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5151974-2FBC-4941-9BEA-A8B2E6BDBA9B}"/>
              </a:ext>
            </a:extLst>
          </p:cNvPr>
          <p:cNvPicPr>
            <a:picLocks noGrp="1" noChangeAspect="1"/>
          </p:cNvPicPr>
          <p:nvPr>
            <p:ph idx="1"/>
          </p:nvPr>
        </p:nvPicPr>
        <p:blipFill>
          <a:blip r:embed="rId2"/>
          <a:stretch>
            <a:fillRect/>
          </a:stretch>
        </p:blipFill>
        <p:spPr>
          <a:xfrm>
            <a:off x="998291" y="620567"/>
            <a:ext cx="8378344" cy="5556396"/>
          </a:xfrm>
        </p:spPr>
      </p:pic>
    </p:spTree>
    <p:extLst>
      <p:ext uri="{BB962C8B-B14F-4D97-AF65-F5344CB8AC3E}">
        <p14:creationId xmlns:p14="http://schemas.microsoft.com/office/powerpoint/2010/main" val="1581289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14A67-FAB4-4353-8875-2CB2F89C68BF}"/>
              </a:ext>
            </a:extLst>
          </p:cNvPr>
          <p:cNvSpPr>
            <a:spLocks noGrp="1"/>
          </p:cNvSpPr>
          <p:nvPr>
            <p:ph type="title"/>
          </p:nvPr>
        </p:nvSpPr>
        <p:spPr/>
        <p:txBody>
          <a:bodyPr/>
          <a:lstStyle/>
          <a:p>
            <a:r>
              <a:rPr lang="en-IN" b="1" i="0" dirty="0">
                <a:solidFill>
                  <a:srgbClr val="404040"/>
                </a:solidFill>
                <a:effectLst/>
                <a:latin typeface="Roboto Slab"/>
              </a:rPr>
              <a:t>Ansible concepts</a:t>
            </a:r>
            <a:endParaRPr lang="en-IN" dirty="0"/>
          </a:p>
        </p:txBody>
      </p:sp>
      <p:sp>
        <p:nvSpPr>
          <p:cNvPr id="3" name="Content Placeholder 2">
            <a:extLst>
              <a:ext uri="{FF2B5EF4-FFF2-40B4-BE49-F238E27FC236}">
                <a16:creationId xmlns:a16="http://schemas.microsoft.com/office/drawing/2014/main" id="{DEA99049-7220-4C7A-B46C-4E2F7D7795F1}"/>
              </a:ext>
            </a:extLst>
          </p:cNvPr>
          <p:cNvSpPr>
            <a:spLocks noGrp="1"/>
          </p:cNvSpPr>
          <p:nvPr>
            <p:ph idx="1"/>
          </p:nvPr>
        </p:nvSpPr>
        <p:spPr>
          <a:xfrm>
            <a:off x="838200" y="1615900"/>
            <a:ext cx="10515600" cy="4351338"/>
          </a:xfrm>
        </p:spPr>
        <p:txBody>
          <a:bodyPr>
            <a:noAutofit/>
          </a:bodyPr>
          <a:lstStyle/>
          <a:p>
            <a:r>
              <a:rPr lang="en-US" sz="2000" dirty="0"/>
              <a:t>Control node</a:t>
            </a:r>
          </a:p>
          <a:p>
            <a:r>
              <a:rPr lang="en-US" sz="2000" dirty="0"/>
              <a:t>Managed nodes</a:t>
            </a:r>
          </a:p>
          <a:p>
            <a:r>
              <a:rPr lang="en-US" sz="2000" dirty="0"/>
              <a:t>Inventory</a:t>
            </a:r>
          </a:p>
          <a:p>
            <a:r>
              <a:rPr lang="en-US" sz="2000" dirty="0"/>
              <a:t>Collections</a:t>
            </a:r>
          </a:p>
          <a:p>
            <a:r>
              <a:rPr lang="en-US" sz="2000" dirty="0"/>
              <a:t>Modules</a:t>
            </a:r>
          </a:p>
          <a:p>
            <a:r>
              <a:rPr lang="en-US" sz="2000" dirty="0"/>
              <a:t>Tasks</a:t>
            </a:r>
          </a:p>
          <a:p>
            <a:r>
              <a:rPr lang="en-US" sz="2000" dirty="0"/>
              <a:t>Playbooks</a:t>
            </a:r>
            <a:endParaRPr lang="en-IN" sz="2000" dirty="0"/>
          </a:p>
        </p:txBody>
      </p:sp>
    </p:spTree>
    <p:extLst>
      <p:ext uri="{BB962C8B-B14F-4D97-AF65-F5344CB8AC3E}">
        <p14:creationId xmlns:p14="http://schemas.microsoft.com/office/powerpoint/2010/main" val="4170902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5742-DDC4-458B-993D-AEE867E53B0F}"/>
              </a:ext>
            </a:extLst>
          </p:cNvPr>
          <p:cNvSpPr>
            <a:spLocks noGrp="1"/>
          </p:cNvSpPr>
          <p:nvPr>
            <p:ph type="title"/>
          </p:nvPr>
        </p:nvSpPr>
        <p:spPr/>
        <p:txBody>
          <a:bodyPr/>
          <a:lstStyle/>
          <a:p>
            <a:r>
              <a:rPr lang="en-IN" b="1" i="0" dirty="0">
                <a:solidFill>
                  <a:srgbClr val="404040"/>
                </a:solidFill>
                <a:effectLst/>
                <a:latin typeface="Roboto Slab"/>
              </a:rPr>
              <a:t>Ansible concepts</a:t>
            </a:r>
            <a:endParaRPr lang="en-IN" dirty="0"/>
          </a:p>
        </p:txBody>
      </p:sp>
      <p:sp>
        <p:nvSpPr>
          <p:cNvPr id="3" name="Content Placeholder 2">
            <a:extLst>
              <a:ext uri="{FF2B5EF4-FFF2-40B4-BE49-F238E27FC236}">
                <a16:creationId xmlns:a16="http://schemas.microsoft.com/office/drawing/2014/main" id="{A9BF13E9-F1CE-43BC-A16F-24E78C8E8F0B}"/>
              </a:ext>
            </a:extLst>
          </p:cNvPr>
          <p:cNvSpPr>
            <a:spLocks noGrp="1"/>
          </p:cNvSpPr>
          <p:nvPr>
            <p:ph idx="1"/>
          </p:nvPr>
        </p:nvSpPr>
        <p:spPr/>
        <p:txBody>
          <a:bodyPr>
            <a:noAutofit/>
          </a:bodyPr>
          <a:lstStyle/>
          <a:p>
            <a:r>
              <a:rPr lang="en-US" sz="2400" dirty="0"/>
              <a:t>Control node</a:t>
            </a:r>
          </a:p>
          <a:p>
            <a:pPr marL="0" indent="0">
              <a:buNone/>
            </a:pPr>
            <a:r>
              <a:rPr lang="en-US" sz="2400" dirty="0"/>
              <a:t>Any machine with Ansible installed. You can run Ansible commands and playbooks by invoking the ansible or ansible-playbook command from any control node. You can use any computer that has a Python installation as a control node - laptops, shared desktops, and servers can all run Ansible. However, you cannot use a Windows machine as a control node. You can have multiple control nodes.</a:t>
            </a:r>
          </a:p>
          <a:p>
            <a:endParaRPr lang="en-US" sz="2400" dirty="0"/>
          </a:p>
          <a:p>
            <a:r>
              <a:rPr lang="en-US" sz="2400" dirty="0"/>
              <a:t>Managed nodes</a:t>
            </a:r>
          </a:p>
          <a:p>
            <a:pPr marL="0" indent="0">
              <a:buNone/>
            </a:pPr>
            <a:r>
              <a:rPr lang="en-US" sz="2400" dirty="0"/>
              <a:t>The network devices (and/or servers) you manage with Ansible. Managed nodes are also sometimes called “hosts”. Ansible is not installed on managed nodes.</a:t>
            </a:r>
          </a:p>
        </p:txBody>
      </p:sp>
    </p:spTree>
    <p:extLst>
      <p:ext uri="{BB962C8B-B14F-4D97-AF65-F5344CB8AC3E}">
        <p14:creationId xmlns:p14="http://schemas.microsoft.com/office/powerpoint/2010/main" val="1478498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1660</TotalTime>
  <Words>1819</Words>
  <Application>Microsoft Office PowerPoint</Application>
  <PresentationFormat>Widescreen</PresentationFormat>
  <Paragraphs>280</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Lato</vt:lpstr>
      <vt:lpstr>Roboto Slab</vt:lpstr>
      <vt:lpstr>Office Theme</vt:lpstr>
      <vt:lpstr>Ansible</vt:lpstr>
      <vt:lpstr>PowerPoint Presentation</vt:lpstr>
      <vt:lpstr>PowerPoint Presentation</vt:lpstr>
      <vt:lpstr>PowerPoint Presentation</vt:lpstr>
      <vt:lpstr>PowerPoint Presentation</vt:lpstr>
      <vt:lpstr>PowerPoint Presentation</vt:lpstr>
      <vt:lpstr>PowerPoint Presentation</vt:lpstr>
      <vt:lpstr>Ansible concepts</vt:lpstr>
      <vt:lpstr>Ansible concepts</vt:lpstr>
      <vt:lpstr>Ansible concepts</vt:lpstr>
      <vt:lpstr>Ansible concepts</vt:lpstr>
      <vt:lpstr>Installing ansible </vt:lpstr>
      <vt:lpstr>Ansible Configuration file </vt:lpstr>
      <vt:lpstr>PowerPoint Presentation</vt:lpstr>
      <vt:lpstr>Inventory</vt:lpstr>
      <vt:lpstr>Inventory (Groups)</vt:lpstr>
      <vt:lpstr>Inventory (Range of hosts)</vt:lpstr>
      <vt:lpstr>Inventory (Range of hosts)</vt:lpstr>
      <vt:lpstr>Inventory (groups of groups)</vt:lpstr>
      <vt:lpstr>Inventory (Adding variables and alias)</vt:lpstr>
      <vt:lpstr>Inventory (behavioral inventory parameters)</vt:lpstr>
      <vt:lpstr>Inventory (behavioral inventory parameters)</vt:lpstr>
      <vt:lpstr>Ansible adhoc commands</vt:lpstr>
      <vt:lpstr>Ansible adhoc commands</vt:lpstr>
      <vt:lpstr>Ansible Modules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Ansible</dc:title>
  <dc:creator>Roshan Vadagovanur Chandrasekhar</dc:creator>
  <cp:lastModifiedBy>Roshan Vadagovanur Chandrasekhar</cp:lastModifiedBy>
  <cp:revision>5</cp:revision>
  <dcterms:created xsi:type="dcterms:W3CDTF">2021-09-16T11:28:01Z</dcterms:created>
  <dcterms:modified xsi:type="dcterms:W3CDTF">2021-09-19T02:23:09Z</dcterms:modified>
</cp:coreProperties>
</file>