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84" r:id="rId13"/>
    <p:sldId id="280" r:id="rId14"/>
    <p:sldId id="268" r:id="rId15"/>
    <p:sldId id="269" r:id="rId16"/>
    <p:sldId id="272" r:id="rId17"/>
    <p:sldId id="273" r:id="rId18"/>
    <p:sldId id="275" r:id="rId19"/>
    <p:sldId id="277" r:id="rId20"/>
    <p:sldId id="276" r:id="rId21"/>
    <p:sldId id="278" r:id="rId22"/>
    <p:sldId id="279" r:id="rId23"/>
    <p:sldId id="281" r:id="rId24"/>
    <p:sldId id="282" r:id="rId25"/>
    <p:sldId id="283" r:id="rId26"/>
    <p:sldId id="285" r:id="rId27"/>
    <p:sldId id="287" r:id="rId28"/>
    <p:sldId id="286"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A3B3-434E-48D0-BA16-6201D04415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0D88D4-AB77-4E58-BD7B-E55E1DA920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A7F68C-4B99-4719-B8E0-5B6045000233}"/>
              </a:ext>
            </a:extLst>
          </p:cNvPr>
          <p:cNvSpPr>
            <a:spLocks noGrp="1"/>
          </p:cNvSpPr>
          <p:nvPr>
            <p:ph type="dt" sz="half" idx="10"/>
          </p:nvPr>
        </p:nvSpPr>
        <p:spPr/>
        <p:txBody>
          <a:bodyPr/>
          <a:lstStyle/>
          <a:p>
            <a:fld id="{1803F755-3D2D-4CF3-8217-8B9F0964FEB4}" type="datetimeFigureOut">
              <a:rPr lang="en-IN" smtClean="0"/>
              <a:t>24-10-2021</a:t>
            </a:fld>
            <a:endParaRPr lang="en-IN"/>
          </a:p>
        </p:txBody>
      </p:sp>
      <p:sp>
        <p:nvSpPr>
          <p:cNvPr id="5" name="Footer Placeholder 4">
            <a:extLst>
              <a:ext uri="{FF2B5EF4-FFF2-40B4-BE49-F238E27FC236}">
                <a16:creationId xmlns:a16="http://schemas.microsoft.com/office/drawing/2014/main" id="{DFBB4424-ADF0-4E84-A964-17D45CDAE3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DADE22-0EE5-4180-AF64-277A1C8216AD}"/>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101841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5923-1195-4DB8-A8C8-05D4509B2D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6220C1-484D-4E25-9BD0-BDA3C804AA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1D2C2-A5A8-42E6-8268-A6569EAD97C5}"/>
              </a:ext>
            </a:extLst>
          </p:cNvPr>
          <p:cNvSpPr>
            <a:spLocks noGrp="1"/>
          </p:cNvSpPr>
          <p:nvPr>
            <p:ph type="dt" sz="half" idx="10"/>
          </p:nvPr>
        </p:nvSpPr>
        <p:spPr/>
        <p:txBody>
          <a:bodyPr/>
          <a:lstStyle/>
          <a:p>
            <a:fld id="{1803F755-3D2D-4CF3-8217-8B9F0964FEB4}" type="datetimeFigureOut">
              <a:rPr lang="en-IN" smtClean="0"/>
              <a:t>24-10-2021</a:t>
            </a:fld>
            <a:endParaRPr lang="en-IN"/>
          </a:p>
        </p:txBody>
      </p:sp>
      <p:sp>
        <p:nvSpPr>
          <p:cNvPr id="5" name="Footer Placeholder 4">
            <a:extLst>
              <a:ext uri="{FF2B5EF4-FFF2-40B4-BE49-F238E27FC236}">
                <a16:creationId xmlns:a16="http://schemas.microsoft.com/office/drawing/2014/main" id="{F09A171F-77AF-4BA6-ABEB-C83F551628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95E3C-7728-4F29-9848-4CE54A5854CA}"/>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413788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78C0EE-4656-444A-9533-42CFF3B715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1C4C55-4C5E-4059-9AE4-AD2B083889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2B53B2-AB68-4A18-9E24-CE3E54B98D20}"/>
              </a:ext>
            </a:extLst>
          </p:cNvPr>
          <p:cNvSpPr>
            <a:spLocks noGrp="1"/>
          </p:cNvSpPr>
          <p:nvPr>
            <p:ph type="dt" sz="half" idx="10"/>
          </p:nvPr>
        </p:nvSpPr>
        <p:spPr/>
        <p:txBody>
          <a:bodyPr/>
          <a:lstStyle/>
          <a:p>
            <a:fld id="{1803F755-3D2D-4CF3-8217-8B9F0964FEB4}" type="datetimeFigureOut">
              <a:rPr lang="en-IN" smtClean="0"/>
              <a:t>24-10-2021</a:t>
            </a:fld>
            <a:endParaRPr lang="en-IN"/>
          </a:p>
        </p:txBody>
      </p:sp>
      <p:sp>
        <p:nvSpPr>
          <p:cNvPr id="5" name="Footer Placeholder 4">
            <a:extLst>
              <a:ext uri="{FF2B5EF4-FFF2-40B4-BE49-F238E27FC236}">
                <a16:creationId xmlns:a16="http://schemas.microsoft.com/office/drawing/2014/main" id="{0AC69174-AC9E-4D29-94A3-E562665C24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A7C551-3B0F-44AA-A659-7F1F22DD840C}"/>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250541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E523-0C03-46B0-B1FE-7A4A648392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8DB33B-8260-40AB-9D8B-97E9A1F25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586438-0A7D-4356-91C5-AA2A23EC64C3}"/>
              </a:ext>
            </a:extLst>
          </p:cNvPr>
          <p:cNvSpPr>
            <a:spLocks noGrp="1"/>
          </p:cNvSpPr>
          <p:nvPr>
            <p:ph type="dt" sz="half" idx="10"/>
          </p:nvPr>
        </p:nvSpPr>
        <p:spPr/>
        <p:txBody>
          <a:bodyPr/>
          <a:lstStyle/>
          <a:p>
            <a:fld id="{1803F755-3D2D-4CF3-8217-8B9F0964FEB4}" type="datetimeFigureOut">
              <a:rPr lang="en-IN" smtClean="0"/>
              <a:t>24-10-2021</a:t>
            </a:fld>
            <a:endParaRPr lang="en-IN"/>
          </a:p>
        </p:txBody>
      </p:sp>
      <p:sp>
        <p:nvSpPr>
          <p:cNvPr id="5" name="Footer Placeholder 4">
            <a:extLst>
              <a:ext uri="{FF2B5EF4-FFF2-40B4-BE49-F238E27FC236}">
                <a16:creationId xmlns:a16="http://schemas.microsoft.com/office/drawing/2014/main" id="{065EF3AA-E4E4-4B76-A195-A4AD5BC06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16D38B-CFF4-4847-B5EC-178E5E8AE740}"/>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283833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3F64-C120-4A10-9DFE-F48CA97611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AA9C5D-F263-47E9-B8DD-E39A4578C8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4804B2-CBEE-415D-A0E6-089C4B233917}"/>
              </a:ext>
            </a:extLst>
          </p:cNvPr>
          <p:cNvSpPr>
            <a:spLocks noGrp="1"/>
          </p:cNvSpPr>
          <p:nvPr>
            <p:ph type="dt" sz="half" idx="10"/>
          </p:nvPr>
        </p:nvSpPr>
        <p:spPr/>
        <p:txBody>
          <a:bodyPr/>
          <a:lstStyle/>
          <a:p>
            <a:fld id="{1803F755-3D2D-4CF3-8217-8B9F0964FEB4}" type="datetimeFigureOut">
              <a:rPr lang="en-IN" smtClean="0"/>
              <a:t>24-10-2021</a:t>
            </a:fld>
            <a:endParaRPr lang="en-IN"/>
          </a:p>
        </p:txBody>
      </p:sp>
      <p:sp>
        <p:nvSpPr>
          <p:cNvPr id="5" name="Footer Placeholder 4">
            <a:extLst>
              <a:ext uri="{FF2B5EF4-FFF2-40B4-BE49-F238E27FC236}">
                <a16:creationId xmlns:a16="http://schemas.microsoft.com/office/drawing/2014/main" id="{AF5FDC6D-90AB-4A1B-8661-01DAACD884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4E9F77-616D-4822-AF3B-AE705937D72F}"/>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167729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9049-37A1-4018-81EE-3254D91564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3EE320-2EAF-4456-8FE2-4BCCD16BF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A922A7-8AFB-46CC-A420-25E7373954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EB6682-7910-4CFD-AC45-2F32BFE8F7F8}"/>
              </a:ext>
            </a:extLst>
          </p:cNvPr>
          <p:cNvSpPr>
            <a:spLocks noGrp="1"/>
          </p:cNvSpPr>
          <p:nvPr>
            <p:ph type="dt" sz="half" idx="10"/>
          </p:nvPr>
        </p:nvSpPr>
        <p:spPr/>
        <p:txBody>
          <a:bodyPr/>
          <a:lstStyle/>
          <a:p>
            <a:fld id="{1803F755-3D2D-4CF3-8217-8B9F0964FEB4}" type="datetimeFigureOut">
              <a:rPr lang="en-IN" smtClean="0"/>
              <a:t>24-10-2021</a:t>
            </a:fld>
            <a:endParaRPr lang="en-IN"/>
          </a:p>
        </p:txBody>
      </p:sp>
      <p:sp>
        <p:nvSpPr>
          <p:cNvPr id="6" name="Footer Placeholder 5">
            <a:extLst>
              <a:ext uri="{FF2B5EF4-FFF2-40B4-BE49-F238E27FC236}">
                <a16:creationId xmlns:a16="http://schemas.microsoft.com/office/drawing/2014/main" id="{9CF5314B-01C3-4D9C-AD74-D8772AEA58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0F6C4C-8B6A-4BDB-8374-060F8D8A54BA}"/>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159075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C785-C41A-4F85-BBD8-EED8E12428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0B1465-E703-484D-9BA5-9A156C169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2F77EC-BA68-46B5-AF33-96AA4ADE7B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05EB-CBB3-4097-99B0-2809A0ADD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37A6F-D220-467F-8B4F-E6CDDBE1B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60E31B-3238-4022-8036-47E96E6CC292}"/>
              </a:ext>
            </a:extLst>
          </p:cNvPr>
          <p:cNvSpPr>
            <a:spLocks noGrp="1"/>
          </p:cNvSpPr>
          <p:nvPr>
            <p:ph type="dt" sz="half" idx="10"/>
          </p:nvPr>
        </p:nvSpPr>
        <p:spPr/>
        <p:txBody>
          <a:bodyPr/>
          <a:lstStyle/>
          <a:p>
            <a:fld id="{1803F755-3D2D-4CF3-8217-8B9F0964FEB4}" type="datetimeFigureOut">
              <a:rPr lang="en-IN" smtClean="0"/>
              <a:t>24-10-2021</a:t>
            </a:fld>
            <a:endParaRPr lang="en-IN"/>
          </a:p>
        </p:txBody>
      </p:sp>
      <p:sp>
        <p:nvSpPr>
          <p:cNvPr id="8" name="Footer Placeholder 7">
            <a:extLst>
              <a:ext uri="{FF2B5EF4-FFF2-40B4-BE49-F238E27FC236}">
                <a16:creationId xmlns:a16="http://schemas.microsoft.com/office/drawing/2014/main" id="{2473ADE4-0F39-458F-B04D-BF58D5D13C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45DC6E-079E-4208-A4B3-01A071398DFB}"/>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409068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A271-49A8-42D1-8781-A1A38D942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8C4159-797C-4541-88BA-3ECA7B799684}"/>
              </a:ext>
            </a:extLst>
          </p:cNvPr>
          <p:cNvSpPr>
            <a:spLocks noGrp="1"/>
          </p:cNvSpPr>
          <p:nvPr>
            <p:ph type="dt" sz="half" idx="10"/>
          </p:nvPr>
        </p:nvSpPr>
        <p:spPr/>
        <p:txBody>
          <a:bodyPr/>
          <a:lstStyle/>
          <a:p>
            <a:fld id="{1803F755-3D2D-4CF3-8217-8B9F0964FEB4}" type="datetimeFigureOut">
              <a:rPr lang="en-IN" smtClean="0"/>
              <a:t>24-10-2021</a:t>
            </a:fld>
            <a:endParaRPr lang="en-IN"/>
          </a:p>
        </p:txBody>
      </p:sp>
      <p:sp>
        <p:nvSpPr>
          <p:cNvPr id="4" name="Footer Placeholder 3">
            <a:extLst>
              <a:ext uri="{FF2B5EF4-FFF2-40B4-BE49-F238E27FC236}">
                <a16:creationId xmlns:a16="http://schemas.microsoft.com/office/drawing/2014/main" id="{3CD7EA3E-263A-4D4C-A2E2-E01603FE54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DCEDA6-4DA9-418B-83E7-CE3171D0B510}"/>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70540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97452-5F09-4DDB-8D1C-AB9387805DF6}"/>
              </a:ext>
            </a:extLst>
          </p:cNvPr>
          <p:cNvSpPr>
            <a:spLocks noGrp="1"/>
          </p:cNvSpPr>
          <p:nvPr>
            <p:ph type="dt" sz="half" idx="10"/>
          </p:nvPr>
        </p:nvSpPr>
        <p:spPr/>
        <p:txBody>
          <a:bodyPr/>
          <a:lstStyle/>
          <a:p>
            <a:fld id="{1803F755-3D2D-4CF3-8217-8B9F0964FEB4}" type="datetimeFigureOut">
              <a:rPr lang="en-IN" smtClean="0"/>
              <a:t>24-10-2021</a:t>
            </a:fld>
            <a:endParaRPr lang="en-IN"/>
          </a:p>
        </p:txBody>
      </p:sp>
      <p:sp>
        <p:nvSpPr>
          <p:cNvPr id="3" name="Footer Placeholder 2">
            <a:extLst>
              <a:ext uri="{FF2B5EF4-FFF2-40B4-BE49-F238E27FC236}">
                <a16:creationId xmlns:a16="http://schemas.microsoft.com/office/drawing/2014/main" id="{E1B4DA41-0726-44F9-8670-8EF9F1C164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63ABAF-528B-413B-A777-5622A425D6D2}"/>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1475250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2933-DFB3-481E-9E67-D9AD429D0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63BBC7-34E6-46CD-ACB0-552A9DB9B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5A20C3-8972-48CF-AA24-006D2043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791C1-CB57-4C8B-B1BB-18F992A79483}"/>
              </a:ext>
            </a:extLst>
          </p:cNvPr>
          <p:cNvSpPr>
            <a:spLocks noGrp="1"/>
          </p:cNvSpPr>
          <p:nvPr>
            <p:ph type="dt" sz="half" idx="10"/>
          </p:nvPr>
        </p:nvSpPr>
        <p:spPr/>
        <p:txBody>
          <a:bodyPr/>
          <a:lstStyle/>
          <a:p>
            <a:fld id="{1803F755-3D2D-4CF3-8217-8B9F0964FEB4}" type="datetimeFigureOut">
              <a:rPr lang="en-IN" smtClean="0"/>
              <a:t>24-10-2021</a:t>
            </a:fld>
            <a:endParaRPr lang="en-IN"/>
          </a:p>
        </p:txBody>
      </p:sp>
      <p:sp>
        <p:nvSpPr>
          <p:cNvPr id="6" name="Footer Placeholder 5">
            <a:extLst>
              <a:ext uri="{FF2B5EF4-FFF2-40B4-BE49-F238E27FC236}">
                <a16:creationId xmlns:a16="http://schemas.microsoft.com/office/drawing/2014/main" id="{C5707845-441A-4415-A5D2-EC3791732C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ED60F1-BD5F-4C21-A569-3561B9137DF5}"/>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2736000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F836-E526-4D76-93FF-95AB305D1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46DDC0-4C51-4838-85E5-6F8CAC24A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F7E02F-F892-4D06-A36A-7E535D1F5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F494C-083F-412F-A167-DBD259D29849}"/>
              </a:ext>
            </a:extLst>
          </p:cNvPr>
          <p:cNvSpPr>
            <a:spLocks noGrp="1"/>
          </p:cNvSpPr>
          <p:nvPr>
            <p:ph type="dt" sz="half" idx="10"/>
          </p:nvPr>
        </p:nvSpPr>
        <p:spPr/>
        <p:txBody>
          <a:bodyPr/>
          <a:lstStyle/>
          <a:p>
            <a:fld id="{1803F755-3D2D-4CF3-8217-8B9F0964FEB4}" type="datetimeFigureOut">
              <a:rPr lang="en-IN" smtClean="0"/>
              <a:t>24-10-2021</a:t>
            </a:fld>
            <a:endParaRPr lang="en-IN"/>
          </a:p>
        </p:txBody>
      </p:sp>
      <p:sp>
        <p:nvSpPr>
          <p:cNvPr id="6" name="Footer Placeholder 5">
            <a:extLst>
              <a:ext uri="{FF2B5EF4-FFF2-40B4-BE49-F238E27FC236}">
                <a16:creationId xmlns:a16="http://schemas.microsoft.com/office/drawing/2014/main" id="{6AB1C58C-410C-46D1-9969-F71E2F9771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58D6BB-02D7-4787-8E8E-D8EDC73EB98B}"/>
              </a:ext>
            </a:extLst>
          </p:cNvPr>
          <p:cNvSpPr>
            <a:spLocks noGrp="1"/>
          </p:cNvSpPr>
          <p:nvPr>
            <p:ph type="sldNum" sz="quarter" idx="12"/>
          </p:nvPr>
        </p:nvSpPr>
        <p:spPr/>
        <p:txBody>
          <a:bodyPr/>
          <a:lstStyle/>
          <a:p>
            <a:fld id="{023D4A79-6A4A-4E00-BCB5-E79405434A13}" type="slidenum">
              <a:rPr lang="en-IN" smtClean="0"/>
              <a:t>‹#›</a:t>
            </a:fld>
            <a:endParaRPr lang="en-IN"/>
          </a:p>
        </p:txBody>
      </p:sp>
    </p:spTree>
    <p:extLst>
      <p:ext uri="{BB962C8B-B14F-4D97-AF65-F5344CB8AC3E}">
        <p14:creationId xmlns:p14="http://schemas.microsoft.com/office/powerpoint/2010/main" val="257752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07CC28-4E10-44FE-9319-032B6E3E22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B48189-0CDA-4EEF-B122-C322E5E50A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7875E-819E-4342-A379-4B3646239A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3F755-3D2D-4CF3-8217-8B9F0964FEB4}" type="datetimeFigureOut">
              <a:rPr lang="en-IN" smtClean="0"/>
              <a:t>24-10-2021</a:t>
            </a:fld>
            <a:endParaRPr lang="en-IN"/>
          </a:p>
        </p:txBody>
      </p:sp>
      <p:sp>
        <p:nvSpPr>
          <p:cNvPr id="5" name="Footer Placeholder 4">
            <a:extLst>
              <a:ext uri="{FF2B5EF4-FFF2-40B4-BE49-F238E27FC236}">
                <a16:creationId xmlns:a16="http://schemas.microsoft.com/office/drawing/2014/main" id="{70CB38E0-CE77-49C3-B289-13EFEF8685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E55CA1-54BA-4526-8892-A0938AEE39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D4A79-6A4A-4E00-BCB5-E79405434A13}" type="slidenum">
              <a:rPr lang="en-IN" smtClean="0"/>
              <a:t>‹#›</a:t>
            </a:fld>
            <a:endParaRPr lang="en-IN"/>
          </a:p>
        </p:txBody>
      </p:sp>
    </p:spTree>
    <p:extLst>
      <p:ext uri="{BB962C8B-B14F-4D97-AF65-F5344CB8AC3E}">
        <p14:creationId xmlns:p14="http://schemas.microsoft.com/office/powerpoint/2010/main" val="161750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ansible.com/ansible/latest/user_guide/intro_patterns.html#id3"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ansible.com/ansible/latest/collections/ansible/builtin/index.html#plugins-in-ansible-builti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ansible.com/ansible/latest/reference_appendices/playbooks_keywords.html#playbook-keywords" TargetMode="External"/><Relationship Id="rId2" Type="http://schemas.openxmlformats.org/officeDocument/2006/relationships/hyperlink" Target="https://docs.python.org/3/reference/lexical_analysis.html#keyword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docs.ansible.com/ansible/latest/user_guide/playbooks_loops.html#with-nested-with-cartesian" TargetMode="External"/><Relationship Id="rId3" Type="http://schemas.openxmlformats.org/officeDocument/2006/relationships/hyperlink" Target="https://docs.ansible.com/ansible/latest/user_guide/playbooks_loops.html#with-flattened" TargetMode="External"/><Relationship Id="rId7" Type="http://schemas.openxmlformats.org/officeDocument/2006/relationships/hyperlink" Target="https://docs.ansible.com/ansible/latest/user_guide/playbooks_loops.html#with-subelements" TargetMode="External"/><Relationship Id="rId2" Type="http://schemas.openxmlformats.org/officeDocument/2006/relationships/hyperlink" Target="https://docs.ansible.com/ansible/latest/user_guide/playbooks_loops.html#with-indexed-items" TargetMode="External"/><Relationship Id="rId1" Type="http://schemas.openxmlformats.org/officeDocument/2006/relationships/slideLayout" Target="../slideLayouts/slideLayout2.xml"/><Relationship Id="rId6" Type="http://schemas.openxmlformats.org/officeDocument/2006/relationships/hyperlink" Target="https://docs.ansible.com/ansible/latest/user_guide/playbooks_loops.html#with-sequence" TargetMode="External"/><Relationship Id="rId5" Type="http://schemas.openxmlformats.org/officeDocument/2006/relationships/hyperlink" Target="https://docs.ansible.com/ansible/latest/user_guide/playbooks_loops.html#with-dict" TargetMode="External"/><Relationship Id="rId4" Type="http://schemas.openxmlformats.org/officeDocument/2006/relationships/hyperlink" Target="https://docs.ansible.com/ansible/latest/user_guide/playbooks_loops.html#with-together" TargetMode="External"/><Relationship Id="rId9" Type="http://schemas.openxmlformats.org/officeDocument/2006/relationships/hyperlink" Target="https://docs.ansible.com/ansible/latest/user_guide/playbooks_loops.html#with-random-choic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2359-12D7-4FBF-9B08-FFF8EEFA70B5}"/>
              </a:ext>
            </a:extLst>
          </p:cNvPr>
          <p:cNvSpPr>
            <a:spLocks noGrp="1"/>
          </p:cNvSpPr>
          <p:nvPr>
            <p:ph type="ctrTitle"/>
          </p:nvPr>
        </p:nvSpPr>
        <p:spPr/>
        <p:txBody>
          <a:bodyPr/>
          <a:lstStyle/>
          <a:p>
            <a:r>
              <a:rPr lang="en-US" dirty="0"/>
              <a:t>Ansible</a:t>
            </a:r>
            <a:endParaRPr lang="en-IN" dirty="0"/>
          </a:p>
        </p:txBody>
      </p:sp>
      <p:sp>
        <p:nvSpPr>
          <p:cNvPr id="3" name="Subtitle 2">
            <a:extLst>
              <a:ext uri="{FF2B5EF4-FFF2-40B4-BE49-F238E27FC236}">
                <a16:creationId xmlns:a16="http://schemas.microsoft.com/office/drawing/2014/main" id="{7CA7632A-678B-4EC6-B3B2-FE6B930920D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37561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5742-DDC4-458B-993D-AEE867E53B0F}"/>
              </a:ext>
            </a:extLst>
          </p:cNvPr>
          <p:cNvSpPr>
            <a:spLocks noGrp="1"/>
          </p:cNvSpPr>
          <p:nvPr>
            <p:ph type="title"/>
          </p:nvPr>
        </p:nvSpPr>
        <p:spPr/>
        <p:txBody>
          <a:bodyPr/>
          <a:lstStyle/>
          <a:p>
            <a:r>
              <a:rPr lang="en-IN" b="1" i="0" dirty="0">
                <a:solidFill>
                  <a:srgbClr val="404040"/>
                </a:solidFill>
                <a:effectLst/>
                <a:latin typeface="Roboto Slab"/>
              </a:rPr>
              <a:t>Ansible concepts</a:t>
            </a:r>
            <a:endParaRPr lang="en-IN" dirty="0"/>
          </a:p>
        </p:txBody>
      </p:sp>
      <p:sp>
        <p:nvSpPr>
          <p:cNvPr id="3" name="Content Placeholder 2">
            <a:extLst>
              <a:ext uri="{FF2B5EF4-FFF2-40B4-BE49-F238E27FC236}">
                <a16:creationId xmlns:a16="http://schemas.microsoft.com/office/drawing/2014/main" id="{A9BF13E9-F1CE-43BC-A16F-24E78C8E8F0B}"/>
              </a:ext>
            </a:extLst>
          </p:cNvPr>
          <p:cNvSpPr>
            <a:spLocks noGrp="1"/>
          </p:cNvSpPr>
          <p:nvPr>
            <p:ph idx="1"/>
          </p:nvPr>
        </p:nvSpPr>
        <p:spPr/>
        <p:txBody>
          <a:bodyPr>
            <a:noAutofit/>
          </a:bodyPr>
          <a:lstStyle/>
          <a:p>
            <a:r>
              <a:rPr lang="en-US" sz="2400" dirty="0"/>
              <a:t>Inventory</a:t>
            </a:r>
          </a:p>
          <a:p>
            <a:pPr marL="0" indent="0">
              <a:buNone/>
            </a:pPr>
            <a:r>
              <a:rPr lang="en-US" sz="2400" dirty="0"/>
              <a:t>A list of managed nodes. An inventory file is also sometimes called a “</a:t>
            </a:r>
            <a:r>
              <a:rPr lang="en-US" sz="2400" dirty="0" err="1"/>
              <a:t>hostfile</a:t>
            </a:r>
            <a:r>
              <a:rPr lang="en-US" sz="2400" dirty="0"/>
              <a:t>”. Your inventory can specify information like IP address for each managed node. An inventory can also organize managed nodes, creating and nesting groups for easier scaling. </a:t>
            </a:r>
          </a:p>
          <a:p>
            <a:r>
              <a:rPr lang="en-US" sz="2400" dirty="0"/>
              <a:t>Collections</a:t>
            </a:r>
          </a:p>
          <a:p>
            <a:pPr marL="0" indent="0">
              <a:buNone/>
            </a:pPr>
            <a:r>
              <a:rPr lang="en-US" sz="2400" dirty="0"/>
              <a:t>Collections are a distribution format for Ansible content that can include playbooks, roles, modules, and plugins. You can install and use collections through Ansible Galaxy. </a:t>
            </a:r>
          </a:p>
        </p:txBody>
      </p:sp>
    </p:spTree>
    <p:extLst>
      <p:ext uri="{BB962C8B-B14F-4D97-AF65-F5344CB8AC3E}">
        <p14:creationId xmlns:p14="http://schemas.microsoft.com/office/powerpoint/2010/main" val="97693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5742-DDC4-458B-993D-AEE867E53B0F}"/>
              </a:ext>
            </a:extLst>
          </p:cNvPr>
          <p:cNvSpPr>
            <a:spLocks noGrp="1"/>
          </p:cNvSpPr>
          <p:nvPr>
            <p:ph type="title"/>
          </p:nvPr>
        </p:nvSpPr>
        <p:spPr/>
        <p:txBody>
          <a:bodyPr/>
          <a:lstStyle/>
          <a:p>
            <a:r>
              <a:rPr lang="en-IN" b="1" i="0" dirty="0">
                <a:solidFill>
                  <a:srgbClr val="404040"/>
                </a:solidFill>
                <a:effectLst/>
                <a:latin typeface="Roboto Slab"/>
              </a:rPr>
              <a:t>Ansible concepts</a:t>
            </a:r>
            <a:endParaRPr lang="en-IN" dirty="0"/>
          </a:p>
        </p:txBody>
      </p:sp>
      <p:sp>
        <p:nvSpPr>
          <p:cNvPr id="3" name="Content Placeholder 2">
            <a:extLst>
              <a:ext uri="{FF2B5EF4-FFF2-40B4-BE49-F238E27FC236}">
                <a16:creationId xmlns:a16="http://schemas.microsoft.com/office/drawing/2014/main" id="{A9BF13E9-F1CE-43BC-A16F-24E78C8E8F0B}"/>
              </a:ext>
            </a:extLst>
          </p:cNvPr>
          <p:cNvSpPr>
            <a:spLocks noGrp="1"/>
          </p:cNvSpPr>
          <p:nvPr>
            <p:ph idx="1"/>
          </p:nvPr>
        </p:nvSpPr>
        <p:spPr>
          <a:xfrm>
            <a:off x="762699" y="1422953"/>
            <a:ext cx="10515600" cy="5069922"/>
          </a:xfrm>
        </p:spPr>
        <p:txBody>
          <a:bodyPr>
            <a:noAutofit/>
          </a:bodyPr>
          <a:lstStyle/>
          <a:p>
            <a:r>
              <a:rPr lang="en-US" sz="2400" dirty="0"/>
              <a:t>Modules</a:t>
            </a:r>
          </a:p>
          <a:p>
            <a:pPr marL="0" indent="0">
              <a:buNone/>
            </a:pPr>
            <a:r>
              <a:rPr lang="en-US" sz="2400" dirty="0"/>
              <a:t>The units of code Ansible executes. Each module has a particular use, from administering users on a specific type of database to managing VLAN interfaces on a specific type of network device. You can invoke a single module with a task, or invoke several different modules in a playbook. </a:t>
            </a:r>
          </a:p>
          <a:p>
            <a:r>
              <a:rPr lang="en-US" sz="2400" dirty="0"/>
              <a:t>Tasks</a:t>
            </a:r>
          </a:p>
          <a:p>
            <a:pPr marL="0" indent="0">
              <a:buNone/>
            </a:pPr>
            <a:r>
              <a:rPr lang="en-US" sz="2400" dirty="0"/>
              <a:t>The units of action in Ansible. You can execute a single task once with an ad hoc command.</a:t>
            </a:r>
          </a:p>
          <a:p>
            <a:r>
              <a:rPr lang="en-US" sz="2400" dirty="0"/>
              <a:t>Playbooks</a:t>
            </a:r>
          </a:p>
          <a:p>
            <a:pPr marL="0" indent="0">
              <a:buNone/>
            </a:pPr>
            <a:r>
              <a:rPr lang="en-US" sz="2400" dirty="0"/>
              <a:t>Ordered lists of tasks, saved so you can run those tasks in that order repeatedly. Playbooks can include variables as well as tasks. Playbooks are written in YAML and are easy to read, write, share and understand. </a:t>
            </a:r>
            <a:endParaRPr lang="en-IN" sz="2400" dirty="0"/>
          </a:p>
        </p:txBody>
      </p:sp>
    </p:spTree>
    <p:extLst>
      <p:ext uri="{BB962C8B-B14F-4D97-AF65-F5344CB8AC3E}">
        <p14:creationId xmlns:p14="http://schemas.microsoft.com/office/powerpoint/2010/main" val="363998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FE0C-6022-47A6-89ED-D100CB87ADC8}"/>
              </a:ext>
            </a:extLst>
          </p:cNvPr>
          <p:cNvSpPr>
            <a:spLocks noGrp="1"/>
          </p:cNvSpPr>
          <p:nvPr>
            <p:ph type="title"/>
          </p:nvPr>
        </p:nvSpPr>
        <p:spPr/>
        <p:txBody>
          <a:bodyPr/>
          <a:lstStyle/>
          <a:p>
            <a:r>
              <a:rPr lang="en-US" dirty="0"/>
              <a:t>Installing ansible	</a:t>
            </a:r>
            <a:endParaRPr lang="en-IN" dirty="0"/>
          </a:p>
        </p:txBody>
      </p:sp>
      <p:sp>
        <p:nvSpPr>
          <p:cNvPr id="3" name="Content Placeholder 2">
            <a:extLst>
              <a:ext uri="{FF2B5EF4-FFF2-40B4-BE49-F238E27FC236}">
                <a16:creationId xmlns:a16="http://schemas.microsoft.com/office/drawing/2014/main" id="{3DA119E6-EEF7-4506-8FDB-F6E4E89D8261}"/>
              </a:ext>
            </a:extLst>
          </p:cNvPr>
          <p:cNvSpPr>
            <a:spLocks noGrp="1"/>
          </p:cNvSpPr>
          <p:nvPr>
            <p:ph idx="1"/>
          </p:nvPr>
        </p:nvSpPr>
        <p:spPr/>
        <p:txBody>
          <a:bodyPr>
            <a:normAutofit fontScale="70000" lnSpcReduction="20000"/>
          </a:bodyPr>
          <a:lstStyle/>
          <a:p>
            <a:r>
              <a:rPr lang="en-US" dirty="0"/>
              <a:t>Ansible Installation steps in Amazon Linux2</a:t>
            </a:r>
          </a:p>
          <a:p>
            <a:pPr marL="0" indent="0">
              <a:buNone/>
            </a:pPr>
            <a:r>
              <a:rPr lang="en-US" dirty="0"/>
              <a:t>Pre-requisites : Installation of Python3.8</a:t>
            </a:r>
          </a:p>
          <a:p>
            <a:pPr lvl="1"/>
            <a:r>
              <a:rPr lang="en-US" dirty="0"/>
              <a:t>amazon-</a:t>
            </a:r>
            <a:r>
              <a:rPr lang="en-US" dirty="0" err="1"/>
              <a:t>linux</a:t>
            </a:r>
            <a:r>
              <a:rPr lang="en-US" dirty="0"/>
              <a:t>-extras | grep -</a:t>
            </a:r>
            <a:r>
              <a:rPr lang="en-US" dirty="0" err="1"/>
              <a:t>i</a:t>
            </a:r>
            <a:r>
              <a:rPr lang="en-US" dirty="0"/>
              <a:t> python</a:t>
            </a:r>
          </a:p>
          <a:p>
            <a:pPr lvl="1"/>
            <a:r>
              <a:rPr lang="en-US" dirty="0" err="1"/>
              <a:t>sudo</a:t>
            </a:r>
            <a:r>
              <a:rPr lang="en-US" dirty="0"/>
              <a:t> amazon-</a:t>
            </a:r>
            <a:r>
              <a:rPr lang="en-US" dirty="0" err="1"/>
              <a:t>linux</a:t>
            </a:r>
            <a:r>
              <a:rPr lang="en-US" dirty="0"/>
              <a:t>-extras enable python3.8</a:t>
            </a:r>
          </a:p>
          <a:p>
            <a:pPr lvl="1"/>
            <a:r>
              <a:rPr lang="en-US" dirty="0" err="1"/>
              <a:t>sudo</a:t>
            </a:r>
            <a:r>
              <a:rPr lang="en-US" dirty="0"/>
              <a:t> yum install python3.8 </a:t>
            </a:r>
          </a:p>
          <a:p>
            <a:pPr lvl="1"/>
            <a:r>
              <a:rPr lang="en-US" dirty="0"/>
              <a:t>cd /</a:t>
            </a:r>
            <a:r>
              <a:rPr lang="en-US" dirty="0" err="1"/>
              <a:t>usr</a:t>
            </a:r>
            <a:r>
              <a:rPr lang="en-US" dirty="0"/>
              <a:t>/bin</a:t>
            </a:r>
          </a:p>
          <a:p>
            <a:pPr lvl="1"/>
            <a:r>
              <a:rPr lang="en-US" dirty="0" err="1"/>
              <a:t>sudo</a:t>
            </a:r>
            <a:r>
              <a:rPr lang="en-US" dirty="0"/>
              <a:t> rm -f python3</a:t>
            </a:r>
          </a:p>
          <a:p>
            <a:pPr lvl="1"/>
            <a:r>
              <a:rPr lang="en-US" dirty="0" err="1"/>
              <a:t>sudo</a:t>
            </a:r>
            <a:r>
              <a:rPr lang="en-US" dirty="0"/>
              <a:t> ln -s python3.8 python3</a:t>
            </a:r>
          </a:p>
          <a:p>
            <a:pPr marL="0" indent="0">
              <a:buNone/>
            </a:pPr>
            <a:endParaRPr lang="en-US" dirty="0"/>
          </a:p>
          <a:p>
            <a:pPr marL="0" indent="0">
              <a:buNone/>
            </a:pPr>
            <a:r>
              <a:rPr lang="en-US" dirty="0"/>
              <a:t>Installing pip and ansible </a:t>
            </a:r>
          </a:p>
          <a:p>
            <a:pPr marL="0" indent="0">
              <a:buNone/>
            </a:pPr>
            <a:endParaRPr lang="en-US" dirty="0"/>
          </a:p>
          <a:p>
            <a:pPr lvl="1"/>
            <a:r>
              <a:rPr lang="en-US" dirty="0"/>
              <a:t>curl https://bootstrap.pypa.io/get-pip.py -o get-pip.py</a:t>
            </a:r>
          </a:p>
          <a:p>
            <a:pPr lvl="1"/>
            <a:r>
              <a:rPr lang="en-US" dirty="0"/>
              <a:t>$ </a:t>
            </a:r>
            <a:r>
              <a:rPr lang="en-US" dirty="0" err="1"/>
              <a:t>sudo</a:t>
            </a:r>
            <a:r>
              <a:rPr lang="en-US" dirty="0"/>
              <a:t> python3 get-pip.py</a:t>
            </a:r>
          </a:p>
          <a:p>
            <a:pPr lvl="1"/>
            <a:r>
              <a:rPr lang="en-US" dirty="0"/>
              <a:t>$ </a:t>
            </a:r>
            <a:r>
              <a:rPr lang="en-US" dirty="0" err="1"/>
              <a:t>sudo</a:t>
            </a:r>
            <a:r>
              <a:rPr lang="en-US" dirty="0"/>
              <a:t> python3 -m pip install ansible</a:t>
            </a:r>
          </a:p>
          <a:p>
            <a:r>
              <a:rPr lang="en-US" dirty="0"/>
              <a:t>Reference  : https://docs.ansible.com/ansible/latest/installation_guide/intro_installation.html</a:t>
            </a:r>
            <a:endParaRPr lang="en-IN" dirty="0"/>
          </a:p>
        </p:txBody>
      </p:sp>
    </p:spTree>
    <p:extLst>
      <p:ext uri="{BB962C8B-B14F-4D97-AF65-F5344CB8AC3E}">
        <p14:creationId xmlns:p14="http://schemas.microsoft.com/office/powerpoint/2010/main" val="258429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376806" y="101788"/>
            <a:ext cx="10515600" cy="1325563"/>
          </a:xfrm>
        </p:spPr>
        <p:txBody>
          <a:bodyPr/>
          <a:lstStyle/>
          <a:p>
            <a:r>
              <a:rPr lang="en-US" dirty="0"/>
              <a:t>Ansible Configuration file	</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376806" y="1045447"/>
            <a:ext cx="10663105" cy="4784901"/>
          </a:xfrm>
        </p:spPr>
        <p:txBody>
          <a:bodyPr>
            <a:noAutofit/>
          </a:bodyPr>
          <a:lstStyle/>
          <a:p>
            <a:pPr marL="0" indent="0">
              <a:lnSpc>
                <a:spcPct val="100000"/>
              </a:lnSpc>
              <a:spcBef>
                <a:spcPts val="0"/>
              </a:spcBef>
              <a:buNone/>
            </a:pPr>
            <a:r>
              <a:rPr lang="en-US" sz="1600" dirty="0"/>
              <a:t>The configuration file (</a:t>
            </a:r>
            <a:r>
              <a:rPr lang="en-US" sz="1600" dirty="0" err="1"/>
              <a:t>ansible.cfg</a:t>
            </a:r>
            <a:r>
              <a:rPr lang="en-US" sz="1600" dirty="0"/>
              <a:t>)</a:t>
            </a:r>
          </a:p>
          <a:p>
            <a:pPr marL="0" indent="0">
              <a:lnSpc>
                <a:spcPct val="100000"/>
              </a:lnSpc>
              <a:spcBef>
                <a:spcPts val="0"/>
              </a:spcBef>
              <a:buNone/>
            </a:pPr>
            <a:endParaRPr lang="en-US" sz="1600" dirty="0"/>
          </a:p>
          <a:p>
            <a:pPr marL="0" indent="0">
              <a:lnSpc>
                <a:spcPct val="100000"/>
              </a:lnSpc>
              <a:spcBef>
                <a:spcPts val="0"/>
              </a:spcBef>
              <a:buNone/>
            </a:pPr>
            <a:r>
              <a:rPr lang="en-US" sz="1600" dirty="0"/>
              <a:t>Changes can be made and used in a configuration file which will be searched for in the following order:</a:t>
            </a:r>
          </a:p>
          <a:p>
            <a:pPr marL="0" indent="0">
              <a:lnSpc>
                <a:spcPct val="100000"/>
              </a:lnSpc>
              <a:spcBef>
                <a:spcPts val="0"/>
              </a:spcBef>
              <a:buNone/>
            </a:pPr>
            <a:endParaRPr lang="en-US" sz="1600" dirty="0"/>
          </a:p>
          <a:p>
            <a:pPr>
              <a:lnSpc>
                <a:spcPct val="100000"/>
              </a:lnSpc>
              <a:spcBef>
                <a:spcPts val="0"/>
              </a:spcBef>
            </a:pPr>
            <a:r>
              <a:rPr lang="en-US" sz="1600" dirty="0"/>
              <a:t>ANSIBLE_CONFIG (environment variable if set)</a:t>
            </a:r>
          </a:p>
          <a:p>
            <a:pPr>
              <a:lnSpc>
                <a:spcPct val="100000"/>
              </a:lnSpc>
              <a:spcBef>
                <a:spcPts val="0"/>
              </a:spcBef>
            </a:pPr>
            <a:endParaRPr lang="en-US" sz="1600" dirty="0"/>
          </a:p>
          <a:p>
            <a:pPr>
              <a:lnSpc>
                <a:spcPct val="100000"/>
              </a:lnSpc>
              <a:spcBef>
                <a:spcPts val="0"/>
              </a:spcBef>
            </a:pPr>
            <a:r>
              <a:rPr lang="en-US" sz="1600" dirty="0" err="1"/>
              <a:t>ansible.cfg</a:t>
            </a:r>
            <a:r>
              <a:rPr lang="en-US" sz="1600" dirty="0"/>
              <a:t> (in the current directory)</a:t>
            </a:r>
          </a:p>
          <a:p>
            <a:pPr>
              <a:lnSpc>
                <a:spcPct val="100000"/>
              </a:lnSpc>
              <a:spcBef>
                <a:spcPts val="0"/>
              </a:spcBef>
            </a:pPr>
            <a:endParaRPr lang="en-US" sz="1600" dirty="0"/>
          </a:p>
          <a:p>
            <a:pPr>
              <a:lnSpc>
                <a:spcPct val="100000"/>
              </a:lnSpc>
              <a:spcBef>
                <a:spcPts val="0"/>
              </a:spcBef>
            </a:pPr>
            <a:r>
              <a:rPr lang="en-US" sz="1600" dirty="0"/>
              <a:t>~/.</a:t>
            </a:r>
            <a:r>
              <a:rPr lang="en-US" sz="1600" dirty="0" err="1"/>
              <a:t>ansible.cfg</a:t>
            </a:r>
            <a:r>
              <a:rPr lang="en-US" sz="1600" dirty="0"/>
              <a:t> (in the home directory)</a:t>
            </a:r>
          </a:p>
          <a:p>
            <a:pPr>
              <a:lnSpc>
                <a:spcPct val="100000"/>
              </a:lnSpc>
              <a:spcBef>
                <a:spcPts val="0"/>
              </a:spcBef>
            </a:pPr>
            <a:endParaRPr lang="en-US" sz="1600" dirty="0"/>
          </a:p>
          <a:p>
            <a:pPr>
              <a:lnSpc>
                <a:spcPct val="100000"/>
              </a:lnSpc>
              <a:spcBef>
                <a:spcPts val="0"/>
              </a:spcBef>
            </a:pPr>
            <a:r>
              <a:rPr lang="en-US" sz="1600" dirty="0"/>
              <a:t>/</a:t>
            </a:r>
            <a:r>
              <a:rPr lang="en-US" sz="1600" dirty="0" err="1"/>
              <a:t>etc</a:t>
            </a:r>
            <a:r>
              <a:rPr lang="en-US" sz="1600" dirty="0"/>
              <a:t>/ansible/</a:t>
            </a:r>
            <a:r>
              <a:rPr lang="en-US" sz="1600" dirty="0" err="1"/>
              <a:t>ansible.cfg</a:t>
            </a:r>
            <a:endParaRPr lang="en-US" sz="1600" dirty="0"/>
          </a:p>
          <a:p>
            <a:pPr marL="0" indent="0">
              <a:lnSpc>
                <a:spcPct val="100000"/>
              </a:lnSpc>
              <a:spcBef>
                <a:spcPts val="0"/>
              </a:spcBef>
              <a:buNone/>
            </a:pPr>
            <a:endParaRPr lang="en-US" sz="1600" dirty="0"/>
          </a:p>
          <a:p>
            <a:pPr marL="0" indent="0">
              <a:lnSpc>
                <a:spcPct val="100000"/>
              </a:lnSpc>
              <a:spcBef>
                <a:spcPts val="0"/>
              </a:spcBef>
              <a:buNone/>
            </a:pPr>
            <a:r>
              <a:rPr lang="en-US" sz="1600" dirty="0"/>
              <a:t>Ansible will process the above list and use the first file found, all others are ignored</a:t>
            </a:r>
          </a:p>
          <a:p>
            <a:pPr marL="0" indent="0">
              <a:lnSpc>
                <a:spcPct val="100000"/>
              </a:lnSpc>
              <a:spcBef>
                <a:spcPts val="0"/>
              </a:spcBef>
              <a:buNone/>
            </a:pPr>
            <a:r>
              <a:rPr lang="en-US" sz="1600" dirty="0"/>
              <a:t>For more Details : Refer to this link </a:t>
            </a:r>
          </a:p>
          <a:p>
            <a:pPr marL="0" indent="0">
              <a:lnSpc>
                <a:spcPct val="100000"/>
              </a:lnSpc>
              <a:spcBef>
                <a:spcPts val="0"/>
              </a:spcBef>
              <a:buNone/>
            </a:pPr>
            <a:endParaRPr lang="en-US" sz="1600" dirty="0"/>
          </a:p>
          <a:p>
            <a:pPr marL="0" indent="0">
              <a:lnSpc>
                <a:spcPct val="100000"/>
              </a:lnSpc>
              <a:spcBef>
                <a:spcPts val="0"/>
              </a:spcBef>
              <a:buNone/>
            </a:pPr>
            <a:r>
              <a:rPr lang="en-US" sz="1600" dirty="0"/>
              <a:t>https://docs.ansible.com/ansible/latest/reference_appendices/config.html#ansible-configuration-settings</a:t>
            </a:r>
          </a:p>
        </p:txBody>
      </p:sp>
    </p:spTree>
    <p:extLst>
      <p:ext uri="{BB962C8B-B14F-4D97-AF65-F5344CB8AC3E}">
        <p14:creationId xmlns:p14="http://schemas.microsoft.com/office/powerpoint/2010/main" val="3746276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A906CC-ADC9-451D-860C-85077D9ED92C}"/>
              </a:ext>
            </a:extLst>
          </p:cNvPr>
          <p:cNvPicPr>
            <a:picLocks noChangeAspect="1"/>
          </p:cNvPicPr>
          <p:nvPr/>
        </p:nvPicPr>
        <p:blipFill>
          <a:blip r:embed="rId2"/>
          <a:stretch>
            <a:fillRect/>
          </a:stretch>
        </p:blipFill>
        <p:spPr>
          <a:xfrm>
            <a:off x="662730" y="519060"/>
            <a:ext cx="8596356" cy="5689100"/>
          </a:xfrm>
          <a:prstGeom prst="rect">
            <a:avLst/>
          </a:prstGeom>
        </p:spPr>
      </p:pic>
    </p:spTree>
    <p:extLst>
      <p:ext uri="{BB962C8B-B14F-4D97-AF65-F5344CB8AC3E}">
        <p14:creationId xmlns:p14="http://schemas.microsoft.com/office/powerpoint/2010/main" val="2286857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7CB953-8CA8-4826-9AA3-1EEF012B00E3}"/>
              </a:ext>
            </a:extLst>
          </p:cNvPr>
          <p:cNvSpPr>
            <a:spLocks noGrp="1"/>
          </p:cNvSpPr>
          <p:nvPr>
            <p:ph idx="1"/>
          </p:nvPr>
        </p:nvSpPr>
        <p:spPr>
          <a:xfrm>
            <a:off x="838200" y="1825625"/>
            <a:ext cx="3767356" cy="4351338"/>
          </a:xfrm>
        </p:spPr>
        <p:txBody>
          <a:bodyPr>
            <a:normAutofit fontScale="92500" lnSpcReduction="20000"/>
          </a:bodyPr>
          <a:lstStyle/>
          <a:p>
            <a:r>
              <a:rPr lang="en-IN" dirty="0"/>
              <a:t>mail.example.com</a:t>
            </a:r>
          </a:p>
          <a:p>
            <a:endParaRPr lang="en-IN" dirty="0"/>
          </a:p>
          <a:p>
            <a:r>
              <a:rPr lang="en-IN" dirty="0"/>
              <a:t>[webservers]</a:t>
            </a:r>
          </a:p>
          <a:p>
            <a:r>
              <a:rPr lang="en-IN" dirty="0"/>
              <a:t>foo.example.com</a:t>
            </a:r>
          </a:p>
          <a:p>
            <a:r>
              <a:rPr lang="en-IN" dirty="0"/>
              <a:t>bar.example.com</a:t>
            </a:r>
          </a:p>
          <a:p>
            <a:endParaRPr lang="en-IN" dirty="0"/>
          </a:p>
          <a:p>
            <a:r>
              <a:rPr lang="en-IN" dirty="0"/>
              <a:t>[</a:t>
            </a:r>
            <a:r>
              <a:rPr lang="en-IN" dirty="0" err="1"/>
              <a:t>dbservers</a:t>
            </a:r>
            <a:r>
              <a:rPr lang="en-IN" dirty="0"/>
              <a:t>]</a:t>
            </a:r>
          </a:p>
          <a:p>
            <a:r>
              <a:rPr lang="en-IN" dirty="0"/>
              <a:t>one.example.com</a:t>
            </a:r>
          </a:p>
          <a:p>
            <a:r>
              <a:rPr lang="en-IN" dirty="0"/>
              <a:t>two.example.com</a:t>
            </a:r>
          </a:p>
          <a:p>
            <a:r>
              <a:rPr lang="en-IN" dirty="0"/>
              <a:t>three.example.com</a:t>
            </a:r>
          </a:p>
        </p:txBody>
      </p:sp>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838200" y="365125"/>
            <a:ext cx="10515600" cy="1325563"/>
          </a:xfrm>
        </p:spPr>
        <p:txBody>
          <a:bodyPr/>
          <a:lstStyle/>
          <a:p>
            <a:r>
              <a:rPr lang="en-US" dirty="0"/>
              <a:t>Inventory</a:t>
            </a:r>
            <a:endParaRPr lang="en-IN" dirty="0"/>
          </a:p>
        </p:txBody>
      </p:sp>
      <p:sp>
        <p:nvSpPr>
          <p:cNvPr id="7" name="Content Placeholder 2">
            <a:extLst>
              <a:ext uri="{FF2B5EF4-FFF2-40B4-BE49-F238E27FC236}">
                <a16:creationId xmlns:a16="http://schemas.microsoft.com/office/drawing/2014/main" id="{255BA60B-E207-4800-BFAE-3537B5B0B89F}"/>
              </a:ext>
            </a:extLst>
          </p:cNvPr>
          <p:cNvSpPr txBox="1">
            <a:spLocks/>
          </p:cNvSpPr>
          <p:nvPr/>
        </p:nvSpPr>
        <p:spPr>
          <a:xfrm>
            <a:off x="6661558" y="1849015"/>
            <a:ext cx="3767356"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all:</a:t>
            </a:r>
          </a:p>
          <a:p>
            <a:pPr marL="0" indent="0">
              <a:buNone/>
            </a:pPr>
            <a:r>
              <a:rPr lang="en-IN" dirty="0"/>
              <a:t>  hosts:</a:t>
            </a:r>
          </a:p>
          <a:p>
            <a:pPr marL="0" indent="0">
              <a:buNone/>
            </a:pPr>
            <a:r>
              <a:rPr lang="en-IN" dirty="0"/>
              <a:t>    mail.example.com:</a:t>
            </a:r>
          </a:p>
          <a:p>
            <a:pPr marL="0" indent="0">
              <a:buNone/>
            </a:pPr>
            <a:r>
              <a:rPr lang="en-IN" dirty="0"/>
              <a:t>  children:</a:t>
            </a:r>
          </a:p>
          <a:p>
            <a:pPr marL="0" indent="0">
              <a:buNone/>
            </a:pPr>
            <a:r>
              <a:rPr lang="en-IN" dirty="0"/>
              <a:t>    webservers:</a:t>
            </a:r>
          </a:p>
          <a:p>
            <a:pPr marL="0" indent="0">
              <a:buNone/>
            </a:pPr>
            <a:r>
              <a:rPr lang="en-IN" dirty="0"/>
              <a:t>      hosts:</a:t>
            </a:r>
          </a:p>
          <a:p>
            <a:pPr marL="0" indent="0">
              <a:buNone/>
            </a:pPr>
            <a:r>
              <a:rPr lang="en-IN" dirty="0"/>
              <a:t>        foo.example.com:</a:t>
            </a:r>
          </a:p>
          <a:p>
            <a:pPr marL="0" indent="0">
              <a:buNone/>
            </a:pPr>
            <a:r>
              <a:rPr lang="en-IN" dirty="0"/>
              <a:t>        bar.example.com:</a:t>
            </a:r>
          </a:p>
          <a:p>
            <a:pPr marL="0" indent="0">
              <a:buNone/>
            </a:pPr>
            <a:r>
              <a:rPr lang="en-IN" dirty="0"/>
              <a:t>    </a:t>
            </a:r>
            <a:r>
              <a:rPr lang="en-IN" dirty="0" err="1"/>
              <a:t>dbservers</a:t>
            </a:r>
            <a:r>
              <a:rPr lang="en-IN" dirty="0"/>
              <a:t>:</a:t>
            </a:r>
          </a:p>
          <a:p>
            <a:pPr marL="0" indent="0">
              <a:buNone/>
            </a:pPr>
            <a:r>
              <a:rPr lang="en-IN" dirty="0"/>
              <a:t>      hosts:</a:t>
            </a:r>
          </a:p>
          <a:p>
            <a:pPr marL="0" indent="0">
              <a:buNone/>
            </a:pPr>
            <a:r>
              <a:rPr lang="en-IN" dirty="0"/>
              <a:t>        one.example.com:</a:t>
            </a:r>
          </a:p>
          <a:p>
            <a:pPr marL="0" indent="0">
              <a:buNone/>
            </a:pPr>
            <a:r>
              <a:rPr lang="en-IN" dirty="0"/>
              <a:t>        two.example.com:</a:t>
            </a:r>
          </a:p>
          <a:p>
            <a:pPr marL="0" indent="0">
              <a:buNone/>
            </a:pPr>
            <a:r>
              <a:rPr lang="en-IN" dirty="0"/>
              <a:t>        three.example.com:</a:t>
            </a:r>
          </a:p>
        </p:txBody>
      </p:sp>
    </p:spTree>
    <p:extLst>
      <p:ext uri="{BB962C8B-B14F-4D97-AF65-F5344CB8AC3E}">
        <p14:creationId xmlns:p14="http://schemas.microsoft.com/office/powerpoint/2010/main" val="817487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838200" y="365125"/>
            <a:ext cx="10515600" cy="1325563"/>
          </a:xfrm>
        </p:spPr>
        <p:txBody>
          <a:bodyPr/>
          <a:lstStyle/>
          <a:p>
            <a:r>
              <a:rPr lang="en-US" dirty="0"/>
              <a:t>Inventory (Groups)</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762699" y="1422953"/>
            <a:ext cx="5268985" cy="5069922"/>
          </a:xfrm>
        </p:spPr>
        <p:txBody>
          <a:bodyPr>
            <a:noAutofit/>
          </a:bodyPr>
          <a:lstStyle/>
          <a:p>
            <a:r>
              <a:rPr lang="en-US" sz="2400" dirty="0"/>
              <a:t>two default groups: all and ungrouped</a:t>
            </a:r>
          </a:p>
          <a:p>
            <a:r>
              <a:rPr lang="en-US" sz="2400" dirty="0"/>
              <a:t>Multiple groups</a:t>
            </a:r>
          </a:p>
          <a:p>
            <a:pPr marL="0" indent="0">
              <a:lnSpc>
                <a:spcPct val="100000"/>
              </a:lnSpc>
              <a:spcBef>
                <a:spcPts val="0"/>
              </a:spcBef>
              <a:buNone/>
            </a:pPr>
            <a:endParaRPr lang="en-IN" sz="1400" dirty="0"/>
          </a:p>
        </p:txBody>
      </p:sp>
      <p:sp>
        <p:nvSpPr>
          <p:cNvPr id="11" name="Content Placeholder 2">
            <a:extLst>
              <a:ext uri="{FF2B5EF4-FFF2-40B4-BE49-F238E27FC236}">
                <a16:creationId xmlns:a16="http://schemas.microsoft.com/office/drawing/2014/main" id="{18262900-8C92-4403-A612-39790CDF8205}"/>
              </a:ext>
            </a:extLst>
          </p:cNvPr>
          <p:cNvSpPr txBox="1">
            <a:spLocks/>
          </p:cNvSpPr>
          <p:nvPr/>
        </p:nvSpPr>
        <p:spPr>
          <a:xfrm>
            <a:off x="6031684" y="711286"/>
            <a:ext cx="5268985" cy="56391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IN" sz="1200" b="1" dirty="0"/>
              <a:t>all:</a:t>
            </a:r>
          </a:p>
          <a:p>
            <a:pPr marL="0" indent="0">
              <a:lnSpc>
                <a:spcPct val="100000"/>
              </a:lnSpc>
              <a:spcBef>
                <a:spcPts val="0"/>
              </a:spcBef>
              <a:buFont typeface="Arial" panose="020B0604020202020204" pitchFamily="34" charset="0"/>
              <a:buNone/>
            </a:pPr>
            <a:r>
              <a:rPr lang="en-IN" sz="1200" b="1" dirty="0"/>
              <a:t>  hosts:</a:t>
            </a:r>
          </a:p>
          <a:p>
            <a:pPr marL="0" indent="0">
              <a:lnSpc>
                <a:spcPct val="100000"/>
              </a:lnSpc>
              <a:spcBef>
                <a:spcPts val="0"/>
              </a:spcBef>
              <a:buFont typeface="Arial" panose="020B0604020202020204" pitchFamily="34" charset="0"/>
              <a:buNone/>
            </a:pPr>
            <a:r>
              <a:rPr lang="en-IN" sz="1200" b="1" dirty="0"/>
              <a:t>    mail.example.com:</a:t>
            </a:r>
          </a:p>
          <a:p>
            <a:pPr marL="0" indent="0">
              <a:lnSpc>
                <a:spcPct val="100000"/>
              </a:lnSpc>
              <a:spcBef>
                <a:spcPts val="0"/>
              </a:spcBef>
              <a:buFont typeface="Arial" panose="020B0604020202020204" pitchFamily="34" charset="0"/>
              <a:buNone/>
            </a:pPr>
            <a:r>
              <a:rPr lang="en-IN" sz="1200" b="1" dirty="0"/>
              <a:t>  children:</a:t>
            </a:r>
          </a:p>
          <a:p>
            <a:pPr marL="0" indent="0">
              <a:lnSpc>
                <a:spcPct val="100000"/>
              </a:lnSpc>
              <a:spcBef>
                <a:spcPts val="0"/>
              </a:spcBef>
              <a:buFont typeface="Arial" panose="020B0604020202020204" pitchFamily="34" charset="0"/>
              <a:buNone/>
            </a:pPr>
            <a:r>
              <a:rPr lang="en-IN" sz="1200" b="1" dirty="0"/>
              <a:t>    webservers:</a:t>
            </a:r>
          </a:p>
          <a:p>
            <a:pPr marL="0" indent="0">
              <a:lnSpc>
                <a:spcPct val="100000"/>
              </a:lnSpc>
              <a:spcBef>
                <a:spcPts val="0"/>
              </a:spcBef>
              <a:buFont typeface="Arial" panose="020B0604020202020204" pitchFamily="34" charset="0"/>
              <a:buNone/>
            </a:pPr>
            <a:r>
              <a:rPr lang="en-IN" sz="1200" b="1" dirty="0"/>
              <a:t>      hosts:</a:t>
            </a:r>
          </a:p>
          <a:p>
            <a:pPr marL="0" indent="0">
              <a:lnSpc>
                <a:spcPct val="100000"/>
              </a:lnSpc>
              <a:spcBef>
                <a:spcPts val="0"/>
              </a:spcBef>
              <a:buFont typeface="Arial" panose="020B0604020202020204" pitchFamily="34" charset="0"/>
              <a:buNone/>
            </a:pPr>
            <a:r>
              <a:rPr lang="en-IN" sz="1200" b="1" dirty="0"/>
              <a:t>        foo.example.com:</a:t>
            </a:r>
          </a:p>
          <a:p>
            <a:pPr marL="0" indent="0">
              <a:lnSpc>
                <a:spcPct val="100000"/>
              </a:lnSpc>
              <a:spcBef>
                <a:spcPts val="0"/>
              </a:spcBef>
              <a:buFont typeface="Arial" panose="020B0604020202020204" pitchFamily="34" charset="0"/>
              <a:buNone/>
            </a:pPr>
            <a:r>
              <a:rPr lang="en-IN" sz="1200" b="1" dirty="0"/>
              <a:t>        bar.example.com:</a:t>
            </a:r>
          </a:p>
          <a:p>
            <a:pPr marL="0" indent="0">
              <a:lnSpc>
                <a:spcPct val="100000"/>
              </a:lnSpc>
              <a:spcBef>
                <a:spcPts val="0"/>
              </a:spcBef>
              <a:buFont typeface="Arial" panose="020B0604020202020204" pitchFamily="34" charset="0"/>
              <a:buNone/>
            </a:pPr>
            <a:r>
              <a:rPr lang="en-IN" sz="1200" b="1" dirty="0"/>
              <a:t>    </a:t>
            </a:r>
            <a:r>
              <a:rPr lang="en-IN" sz="1200" b="1" dirty="0" err="1"/>
              <a:t>dbservers</a:t>
            </a:r>
            <a:r>
              <a:rPr lang="en-IN" sz="1200" b="1" dirty="0"/>
              <a:t>:</a:t>
            </a:r>
          </a:p>
          <a:p>
            <a:pPr marL="0" indent="0">
              <a:lnSpc>
                <a:spcPct val="100000"/>
              </a:lnSpc>
              <a:spcBef>
                <a:spcPts val="0"/>
              </a:spcBef>
              <a:buFont typeface="Arial" panose="020B0604020202020204" pitchFamily="34" charset="0"/>
              <a:buNone/>
            </a:pPr>
            <a:r>
              <a:rPr lang="en-IN" sz="1200" b="1" dirty="0"/>
              <a:t>      hosts:</a:t>
            </a:r>
          </a:p>
          <a:p>
            <a:pPr marL="0" indent="0">
              <a:lnSpc>
                <a:spcPct val="100000"/>
              </a:lnSpc>
              <a:spcBef>
                <a:spcPts val="0"/>
              </a:spcBef>
              <a:buFont typeface="Arial" panose="020B0604020202020204" pitchFamily="34" charset="0"/>
              <a:buNone/>
            </a:pPr>
            <a:r>
              <a:rPr lang="en-IN" sz="1200" b="1" dirty="0"/>
              <a:t>        one.example.com:</a:t>
            </a:r>
          </a:p>
          <a:p>
            <a:pPr marL="0" indent="0">
              <a:lnSpc>
                <a:spcPct val="100000"/>
              </a:lnSpc>
              <a:spcBef>
                <a:spcPts val="0"/>
              </a:spcBef>
              <a:buFont typeface="Arial" panose="020B0604020202020204" pitchFamily="34" charset="0"/>
              <a:buNone/>
            </a:pPr>
            <a:r>
              <a:rPr lang="en-IN" sz="1200" b="1" dirty="0"/>
              <a:t>        two.example.com:</a:t>
            </a:r>
          </a:p>
          <a:p>
            <a:pPr marL="0" indent="0">
              <a:lnSpc>
                <a:spcPct val="100000"/>
              </a:lnSpc>
              <a:spcBef>
                <a:spcPts val="0"/>
              </a:spcBef>
              <a:buFont typeface="Arial" panose="020B0604020202020204" pitchFamily="34" charset="0"/>
              <a:buNone/>
            </a:pPr>
            <a:r>
              <a:rPr lang="en-IN" sz="1200" b="1" dirty="0"/>
              <a:t>        three.example.com:</a:t>
            </a:r>
          </a:p>
          <a:p>
            <a:pPr marL="0" indent="0">
              <a:lnSpc>
                <a:spcPct val="100000"/>
              </a:lnSpc>
              <a:spcBef>
                <a:spcPts val="0"/>
              </a:spcBef>
              <a:buFont typeface="Arial" panose="020B0604020202020204" pitchFamily="34" charset="0"/>
              <a:buNone/>
            </a:pPr>
            <a:r>
              <a:rPr lang="en-IN" sz="1200" b="1" dirty="0"/>
              <a:t>    east:</a:t>
            </a:r>
          </a:p>
          <a:p>
            <a:pPr marL="0" indent="0">
              <a:lnSpc>
                <a:spcPct val="100000"/>
              </a:lnSpc>
              <a:spcBef>
                <a:spcPts val="0"/>
              </a:spcBef>
              <a:buFont typeface="Arial" panose="020B0604020202020204" pitchFamily="34" charset="0"/>
              <a:buNone/>
            </a:pPr>
            <a:r>
              <a:rPr lang="en-IN" sz="1200" b="1" dirty="0"/>
              <a:t>      hosts:</a:t>
            </a:r>
          </a:p>
          <a:p>
            <a:pPr marL="0" indent="0">
              <a:lnSpc>
                <a:spcPct val="100000"/>
              </a:lnSpc>
              <a:spcBef>
                <a:spcPts val="0"/>
              </a:spcBef>
              <a:buFont typeface="Arial" panose="020B0604020202020204" pitchFamily="34" charset="0"/>
              <a:buNone/>
            </a:pPr>
            <a:r>
              <a:rPr lang="en-IN" sz="1200" b="1" dirty="0"/>
              <a:t>        foo.example.com:</a:t>
            </a:r>
          </a:p>
          <a:p>
            <a:pPr marL="0" indent="0">
              <a:lnSpc>
                <a:spcPct val="100000"/>
              </a:lnSpc>
              <a:spcBef>
                <a:spcPts val="0"/>
              </a:spcBef>
              <a:buFont typeface="Arial" panose="020B0604020202020204" pitchFamily="34" charset="0"/>
              <a:buNone/>
            </a:pPr>
            <a:r>
              <a:rPr lang="en-IN" sz="1200" b="1" dirty="0"/>
              <a:t>        one.example.com:</a:t>
            </a:r>
          </a:p>
          <a:p>
            <a:pPr marL="0" indent="0">
              <a:lnSpc>
                <a:spcPct val="100000"/>
              </a:lnSpc>
              <a:spcBef>
                <a:spcPts val="0"/>
              </a:spcBef>
              <a:buFont typeface="Arial" panose="020B0604020202020204" pitchFamily="34" charset="0"/>
              <a:buNone/>
            </a:pPr>
            <a:r>
              <a:rPr lang="en-IN" sz="1200" b="1" dirty="0"/>
              <a:t>        two.example.com:</a:t>
            </a:r>
          </a:p>
          <a:p>
            <a:pPr marL="0" indent="0">
              <a:lnSpc>
                <a:spcPct val="100000"/>
              </a:lnSpc>
              <a:spcBef>
                <a:spcPts val="0"/>
              </a:spcBef>
              <a:buFont typeface="Arial" panose="020B0604020202020204" pitchFamily="34" charset="0"/>
              <a:buNone/>
            </a:pPr>
            <a:r>
              <a:rPr lang="en-IN" sz="1200" b="1" dirty="0"/>
              <a:t>    west:</a:t>
            </a:r>
          </a:p>
          <a:p>
            <a:pPr marL="0" indent="0">
              <a:lnSpc>
                <a:spcPct val="100000"/>
              </a:lnSpc>
              <a:spcBef>
                <a:spcPts val="0"/>
              </a:spcBef>
              <a:buFont typeface="Arial" panose="020B0604020202020204" pitchFamily="34" charset="0"/>
              <a:buNone/>
            </a:pPr>
            <a:r>
              <a:rPr lang="en-IN" sz="1200" b="1" dirty="0"/>
              <a:t>      hosts:</a:t>
            </a:r>
          </a:p>
          <a:p>
            <a:pPr marL="0" indent="0">
              <a:lnSpc>
                <a:spcPct val="100000"/>
              </a:lnSpc>
              <a:spcBef>
                <a:spcPts val="0"/>
              </a:spcBef>
              <a:buFont typeface="Arial" panose="020B0604020202020204" pitchFamily="34" charset="0"/>
              <a:buNone/>
            </a:pPr>
            <a:r>
              <a:rPr lang="en-IN" sz="1200" b="1" dirty="0"/>
              <a:t>        bar.example.com:</a:t>
            </a:r>
          </a:p>
          <a:p>
            <a:pPr marL="0" indent="0">
              <a:lnSpc>
                <a:spcPct val="100000"/>
              </a:lnSpc>
              <a:spcBef>
                <a:spcPts val="0"/>
              </a:spcBef>
              <a:buFont typeface="Arial" panose="020B0604020202020204" pitchFamily="34" charset="0"/>
              <a:buNone/>
            </a:pPr>
            <a:r>
              <a:rPr lang="en-IN" sz="1200" b="1" dirty="0"/>
              <a:t>        three.example.com:</a:t>
            </a:r>
          </a:p>
          <a:p>
            <a:pPr marL="0" indent="0">
              <a:lnSpc>
                <a:spcPct val="100000"/>
              </a:lnSpc>
              <a:spcBef>
                <a:spcPts val="0"/>
              </a:spcBef>
              <a:buFont typeface="Arial" panose="020B0604020202020204" pitchFamily="34" charset="0"/>
              <a:buNone/>
            </a:pPr>
            <a:r>
              <a:rPr lang="en-IN" sz="1200" b="1" dirty="0"/>
              <a:t>    prod:</a:t>
            </a:r>
          </a:p>
          <a:p>
            <a:pPr marL="0" indent="0">
              <a:lnSpc>
                <a:spcPct val="100000"/>
              </a:lnSpc>
              <a:spcBef>
                <a:spcPts val="0"/>
              </a:spcBef>
              <a:buFont typeface="Arial" panose="020B0604020202020204" pitchFamily="34" charset="0"/>
              <a:buNone/>
            </a:pPr>
            <a:r>
              <a:rPr lang="en-IN" sz="1200" b="1" dirty="0"/>
              <a:t>      hosts:</a:t>
            </a:r>
          </a:p>
          <a:p>
            <a:pPr marL="0" indent="0">
              <a:lnSpc>
                <a:spcPct val="100000"/>
              </a:lnSpc>
              <a:spcBef>
                <a:spcPts val="0"/>
              </a:spcBef>
              <a:buFont typeface="Arial" panose="020B0604020202020204" pitchFamily="34" charset="0"/>
              <a:buNone/>
            </a:pPr>
            <a:r>
              <a:rPr lang="en-IN" sz="1200" b="1" dirty="0"/>
              <a:t>        foo.example.com:</a:t>
            </a:r>
          </a:p>
          <a:p>
            <a:pPr marL="0" indent="0">
              <a:lnSpc>
                <a:spcPct val="100000"/>
              </a:lnSpc>
              <a:spcBef>
                <a:spcPts val="0"/>
              </a:spcBef>
              <a:buFont typeface="Arial" panose="020B0604020202020204" pitchFamily="34" charset="0"/>
              <a:buNone/>
            </a:pPr>
            <a:r>
              <a:rPr lang="en-IN" sz="1200" b="1" dirty="0"/>
              <a:t>        one.example.com:</a:t>
            </a:r>
          </a:p>
          <a:p>
            <a:pPr marL="0" indent="0">
              <a:lnSpc>
                <a:spcPct val="100000"/>
              </a:lnSpc>
              <a:spcBef>
                <a:spcPts val="0"/>
              </a:spcBef>
              <a:buFont typeface="Arial" panose="020B0604020202020204" pitchFamily="34" charset="0"/>
              <a:buNone/>
            </a:pPr>
            <a:r>
              <a:rPr lang="en-IN" sz="1200" b="1" dirty="0"/>
              <a:t>        two.example.com:</a:t>
            </a:r>
          </a:p>
          <a:p>
            <a:pPr marL="0" indent="0">
              <a:lnSpc>
                <a:spcPct val="100000"/>
              </a:lnSpc>
              <a:spcBef>
                <a:spcPts val="0"/>
              </a:spcBef>
              <a:buFont typeface="Arial" panose="020B0604020202020204" pitchFamily="34" charset="0"/>
              <a:buNone/>
            </a:pPr>
            <a:r>
              <a:rPr lang="en-IN" sz="1200" b="1" dirty="0"/>
              <a:t>    test:</a:t>
            </a:r>
          </a:p>
          <a:p>
            <a:pPr marL="0" indent="0">
              <a:lnSpc>
                <a:spcPct val="100000"/>
              </a:lnSpc>
              <a:spcBef>
                <a:spcPts val="0"/>
              </a:spcBef>
              <a:buFont typeface="Arial" panose="020B0604020202020204" pitchFamily="34" charset="0"/>
              <a:buNone/>
            </a:pPr>
            <a:r>
              <a:rPr lang="en-IN" sz="1200" b="1" dirty="0"/>
              <a:t>      hosts:</a:t>
            </a:r>
          </a:p>
          <a:p>
            <a:pPr marL="0" indent="0">
              <a:lnSpc>
                <a:spcPct val="100000"/>
              </a:lnSpc>
              <a:spcBef>
                <a:spcPts val="0"/>
              </a:spcBef>
              <a:buFont typeface="Arial" panose="020B0604020202020204" pitchFamily="34" charset="0"/>
              <a:buNone/>
            </a:pPr>
            <a:r>
              <a:rPr lang="en-IN" sz="1200" b="1" dirty="0"/>
              <a:t>        bar.example.com:</a:t>
            </a:r>
          </a:p>
        </p:txBody>
      </p:sp>
    </p:spTree>
    <p:extLst>
      <p:ext uri="{BB962C8B-B14F-4D97-AF65-F5344CB8AC3E}">
        <p14:creationId xmlns:p14="http://schemas.microsoft.com/office/powerpoint/2010/main" val="2049272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376806" y="101788"/>
            <a:ext cx="10515600" cy="1325563"/>
          </a:xfrm>
        </p:spPr>
        <p:txBody>
          <a:bodyPr/>
          <a:lstStyle/>
          <a:p>
            <a:r>
              <a:rPr lang="en-US" dirty="0"/>
              <a:t>Inventory (Range of hosts)</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376806" y="1045449"/>
            <a:ext cx="10663105" cy="381902"/>
          </a:xfrm>
        </p:spPr>
        <p:txBody>
          <a:bodyPr>
            <a:noAutofit/>
          </a:bodyPr>
          <a:lstStyle/>
          <a:p>
            <a:pPr>
              <a:lnSpc>
                <a:spcPct val="100000"/>
              </a:lnSpc>
              <a:spcBef>
                <a:spcPts val="0"/>
              </a:spcBef>
            </a:pPr>
            <a:r>
              <a:rPr lang="en-US" sz="1600" dirty="0"/>
              <a:t>If you have a lot of hosts with a similar pattern, you can add them as a range rather than listing each hostname separately:</a:t>
            </a:r>
          </a:p>
          <a:p>
            <a:pPr marL="0" indent="0">
              <a:lnSpc>
                <a:spcPct val="100000"/>
              </a:lnSpc>
              <a:spcBef>
                <a:spcPts val="0"/>
              </a:spcBef>
              <a:buNone/>
            </a:pPr>
            <a:endParaRPr lang="en-US" sz="1600" dirty="0"/>
          </a:p>
          <a:p>
            <a:pPr marL="0" indent="0">
              <a:lnSpc>
                <a:spcPct val="100000"/>
              </a:lnSpc>
              <a:spcBef>
                <a:spcPts val="0"/>
              </a:spcBef>
              <a:buNone/>
            </a:pPr>
            <a:endParaRPr lang="en-IN" sz="1600" dirty="0"/>
          </a:p>
        </p:txBody>
      </p:sp>
      <p:sp>
        <p:nvSpPr>
          <p:cNvPr id="5" name="Content Placeholder 2">
            <a:extLst>
              <a:ext uri="{FF2B5EF4-FFF2-40B4-BE49-F238E27FC236}">
                <a16:creationId xmlns:a16="http://schemas.microsoft.com/office/drawing/2014/main" id="{4D6CB935-6182-4ABD-ACD8-5F9251229BE3}"/>
              </a:ext>
            </a:extLst>
          </p:cNvPr>
          <p:cNvSpPr txBox="1">
            <a:spLocks/>
          </p:cNvSpPr>
          <p:nvPr/>
        </p:nvSpPr>
        <p:spPr>
          <a:xfrm>
            <a:off x="376806" y="1427351"/>
            <a:ext cx="4329418" cy="10557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INI:</a:t>
            </a:r>
          </a:p>
          <a:p>
            <a:pPr marL="0" indent="0">
              <a:lnSpc>
                <a:spcPct val="100000"/>
              </a:lnSpc>
              <a:spcBef>
                <a:spcPts val="0"/>
              </a:spcBef>
              <a:buFont typeface="Arial" panose="020B0604020202020204" pitchFamily="34" charset="0"/>
              <a:buNone/>
            </a:pPr>
            <a:endParaRPr lang="en-US" sz="1600" dirty="0"/>
          </a:p>
          <a:p>
            <a:pPr marL="0" indent="0">
              <a:lnSpc>
                <a:spcPct val="100000"/>
              </a:lnSpc>
              <a:spcBef>
                <a:spcPts val="0"/>
              </a:spcBef>
              <a:buFont typeface="Arial" panose="020B0604020202020204" pitchFamily="34" charset="0"/>
              <a:buNone/>
            </a:pPr>
            <a:r>
              <a:rPr lang="en-US" sz="1600" dirty="0"/>
              <a:t>[webservers]</a:t>
            </a:r>
          </a:p>
          <a:p>
            <a:pPr marL="0" indent="0">
              <a:lnSpc>
                <a:spcPct val="100000"/>
              </a:lnSpc>
              <a:spcBef>
                <a:spcPts val="0"/>
              </a:spcBef>
              <a:buFont typeface="Arial" panose="020B0604020202020204" pitchFamily="34" charset="0"/>
              <a:buNone/>
            </a:pPr>
            <a:r>
              <a:rPr lang="en-US" sz="1600" dirty="0"/>
              <a:t>www[01:50].example.com</a:t>
            </a:r>
          </a:p>
          <a:p>
            <a:pPr marL="0" indent="0">
              <a:lnSpc>
                <a:spcPct val="100000"/>
              </a:lnSpc>
              <a:spcBef>
                <a:spcPts val="0"/>
              </a:spcBef>
              <a:buFont typeface="Arial" panose="020B0604020202020204" pitchFamily="34" charset="0"/>
              <a:buNone/>
            </a:pPr>
            <a:endParaRPr lang="en-IN" sz="1600" dirty="0"/>
          </a:p>
        </p:txBody>
      </p:sp>
      <p:sp>
        <p:nvSpPr>
          <p:cNvPr id="7" name="Content Placeholder 2">
            <a:extLst>
              <a:ext uri="{FF2B5EF4-FFF2-40B4-BE49-F238E27FC236}">
                <a16:creationId xmlns:a16="http://schemas.microsoft.com/office/drawing/2014/main" id="{8E444CCD-791F-4189-9D5E-56756A641CC7}"/>
              </a:ext>
            </a:extLst>
          </p:cNvPr>
          <p:cNvSpPr txBox="1">
            <a:spLocks/>
          </p:cNvSpPr>
          <p:nvPr/>
        </p:nvSpPr>
        <p:spPr>
          <a:xfrm>
            <a:off x="6562988" y="1427351"/>
            <a:ext cx="4329418" cy="12822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YAML:</a:t>
            </a:r>
          </a:p>
          <a:p>
            <a:pPr marL="0" indent="0">
              <a:lnSpc>
                <a:spcPct val="100000"/>
              </a:lnSpc>
              <a:spcBef>
                <a:spcPts val="0"/>
              </a:spcBef>
              <a:buFont typeface="Arial" panose="020B0604020202020204" pitchFamily="34" charset="0"/>
              <a:buNone/>
            </a:pPr>
            <a:r>
              <a:rPr lang="en-US" sz="1600" dirty="0"/>
              <a:t>...</a:t>
            </a:r>
          </a:p>
          <a:p>
            <a:pPr marL="0" indent="0">
              <a:lnSpc>
                <a:spcPct val="100000"/>
              </a:lnSpc>
              <a:spcBef>
                <a:spcPts val="0"/>
              </a:spcBef>
              <a:buFont typeface="Arial" panose="020B0604020202020204" pitchFamily="34" charset="0"/>
              <a:buNone/>
            </a:pPr>
            <a:r>
              <a:rPr lang="en-US" sz="1600" dirty="0"/>
              <a:t>  webservers:</a:t>
            </a:r>
          </a:p>
          <a:p>
            <a:pPr marL="0" indent="0">
              <a:lnSpc>
                <a:spcPct val="100000"/>
              </a:lnSpc>
              <a:spcBef>
                <a:spcPts val="0"/>
              </a:spcBef>
              <a:buFont typeface="Arial" panose="020B0604020202020204" pitchFamily="34" charset="0"/>
              <a:buNone/>
            </a:pPr>
            <a:r>
              <a:rPr lang="en-US" sz="1600" dirty="0"/>
              <a:t>    hosts:</a:t>
            </a:r>
          </a:p>
          <a:p>
            <a:pPr marL="0" indent="0">
              <a:lnSpc>
                <a:spcPct val="100000"/>
              </a:lnSpc>
              <a:spcBef>
                <a:spcPts val="0"/>
              </a:spcBef>
              <a:buFont typeface="Arial" panose="020B0604020202020204" pitchFamily="34" charset="0"/>
              <a:buNone/>
            </a:pPr>
            <a:r>
              <a:rPr lang="en-US" sz="1600" dirty="0"/>
              <a:t>      www[01:50].example.com:</a:t>
            </a:r>
          </a:p>
        </p:txBody>
      </p:sp>
      <p:sp>
        <p:nvSpPr>
          <p:cNvPr id="9" name="Content Placeholder 2">
            <a:extLst>
              <a:ext uri="{FF2B5EF4-FFF2-40B4-BE49-F238E27FC236}">
                <a16:creationId xmlns:a16="http://schemas.microsoft.com/office/drawing/2014/main" id="{1386B4F2-2FBF-44F4-98C7-DF8982514353}"/>
              </a:ext>
            </a:extLst>
          </p:cNvPr>
          <p:cNvSpPr txBox="1">
            <a:spLocks/>
          </p:cNvSpPr>
          <p:nvPr/>
        </p:nvSpPr>
        <p:spPr>
          <a:xfrm>
            <a:off x="376806" y="3362033"/>
            <a:ext cx="10663105" cy="3819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600" dirty="0"/>
              <a:t>You can specify a stride (increments between sequence numbers) when defining a numeric range of hosts:</a:t>
            </a:r>
          </a:p>
        </p:txBody>
      </p:sp>
      <p:sp>
        <p:nvSpPr>
          <p:cNvPr id="10" name="Content Placeholder 2">
            <a:extLst>
              <a:ext uri="{FF2B5EF4-FFF2-40B4-BE49-F238E27FC236}">
                <a16:creationId xmlns:a16="http://schemas.microsoft.com/office/drawing/2014/main" id="{79A84157-48AC-4311-BE03-0C0495EA63A5}"/>
              </a:ext>
            </a:extLst>
          </p:cNvPr>
          <p:cNvSpPr txBox="1">
            <a:spLocks/>
          </p:cNvSpPr>
          <p:nvPr/>
        </p:nvSpPr>
        <p:spPr>
          <a:xfrm>
            <a:off x="376806" y="3743935"/>
            <a:ext cx="4329418" cy="11061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INI:</a:t>
            </a:r>
          </a:p>
          <a:p>
            <a:pPr marL="0" indent="0">
              <a:lnSpc>
                <a:spcPct val="100000"/>
              </a:lnSpc>
              <a:spcBef>
                <a:spcPts val="0"/>
              </a:spcBef>
              <a:buFont typeface="Arial" panose="020B0604020202020204" pitchFamily="34" charset="0"/>
              <a:buNone/>
            </a:pPr>
            <a:endParaRPr lang="en-US" sz="1600" dirty="0"/>
          </a:p>
          <a:p>
            <a:pPr marL="0" indent="0">
              <a:lnSpc>
                <a:spcPct val="100000"/>
              </a:lnSpc>
              <a:spcBef>
                <a:spcPts val="0"/>
              </a:spcBef>
              <a:buFont typeface="Arial" panose="020B0604020202020204" pitchFamily="34" charset="0"/>
              <a:buNone/>
            </a:pPr>
            <a:r>
              <a:rPr lang="en-US" sz="1600" dirty="0"/>
              <a:t>[webservers]</a:t>
            </a:r>
          </a:p>
          <a:p>
            <a:pPr marL="0" indent="0">
              <a:lnSpc>
                <a:spcPct val="100000"/>
              </a:lnSpc>
              <a:spcBef>
                <a:spcPts val="0"/>
              </a:spcBef>
              <a:buFont typeface="Arial" panose="020B0604020202020204" pitchFamily="34" charset="0"/>
              <a:buNone/>
            </a:pPr>
            <a:r>
              <a:rPr lang="en-US" sz="1600" dirty="0"/>
              <a:t>www[01:50:2].example.com</a:t>
            </a:r>
          </a:p>
        </p:txBody>
      </p:sp>
      <p:sp>
        <p:nvSpPr>
          <p:cNvPr id="12" name="Content Placeholder 2">
            <a:extLst>
              <a:ext uri="{FF2B5EF4-FFF2-40B4-BE49-F238E27FC236}">
                <a16:creationId xmlns:a16="http://schemas.microsoft.com/office/drawing/2014/main" id="{514B2B30-A074-4B55-9FD4-4B351B891C63}"/>
              </a:ext>
            </a:extLst>
          </p:cNvPr>
          <p:cNvSpPr txBox="1">
            <a:spLocks/>
          </p:cNvSpPr>
          <p:nvPr/>
        </p:nvSpPr>
        <p:spPr>
          <a:xfrm>
            <a:off x="6562988" y="3743935"/>
            <a:ext cx="4329418" cy="13042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YAML:</a:t>
            </a:r>
          </a:p>
          <a:p>
            <a:pPr marL="0" indent="0">
              <a:lnSpc>
                <a:spcPct val="100000"/>
              </a:lnSpc>
              <a:spcBef>
                <a:spcPts val="0"/>
              </a:spcBef>
              <a:buFont typeface="Arial" panose="020B0604020202020204" pitchFamily="34" charset="0"/>
              <a:buNone/>
            </a:pPr>
            <a:r>
              <a:rPr lang="en-US" sz="1600" dirty="0"/>
              <a:t>...</a:t>
            </a:r>
          </a:p>
          <a:p>
            <a:pPr marL="0" indent="0">
              <a:lnSpc>
                <a:spcPct val="100000"/>
              </a:lnSpc>
              <a:spcBef>
                <a:spcPts val="0"/>
              </a:spcBef>
              <a:buFont typeface="Arial" panose="020B0604020202020204" pitchFamily="34" charset="0"/>
              <a:buNone/>
            </a:pPr>
            <a:r>
              <a:rPr lang="en-US" sz="1600" dirty="0"/>
              <a:t>  webservers:</a:t>
            </a:r>
          </a:p>
          <a:p>
            <a:pPr marL="0" indent="0">
              <a:lnSpc>
                <a:spcPct val="100000"/>
              </a:lnSpc>
              <a:spcBef>
                <a:spcPts val="0"/>
              </a:spcBef>
              <a:buFont typeface="Arial" panose="020B0604020202020204" pitchFamily="34" charset="0"/>
              <a:buNone/>
            </a:pPr>
            <a:r>
              <a:rPr lang="en-US" sz="1600" dirty="0"/>
              <a:t>    hosts:</a:t>
            </a:r>
          </a:p>
          <a:p>
            <a:pPr marL="0" indent="0">
              <a:lnSpc>
                <a:spcPct val="100000"/>
              </a:lnSpc>
              <a:spcBef>
                <a:spcPts val="0"/>
              </a:spcBef>
              <a:buFont typeface="Arial" panose="020B0604020202020204" pitchFamily="34" charset="0"/>
              <a:buNone/>
            </a:pPr>
            <a:r>
              <a:rPr lang="en-US" sz="1600" dirty="0"/>
              <a:t>      www[01:50:2].example.com:</a:t>
            </a:r>
          </a:p>
        </p:txBody>
      </p:sp>
    </p:spTree>
    <p:extLst>
      <p:ext uri="{BB962C8B-B14F-4D97-AF65-F5344CB8AC3E}">
        <p14:creationId xmlns:p14="http://schemas.microsoft.com/office/powerpoint/2010/main" val="2610333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376806" y="101788"/>
            <a:ext cx="10515600" cy="1325563"/>
          </a:xfrm>
        </p:spPr>
        <p:txBody>
          <a:bodyPr/>
          <a:lstStyle/>
          <a:p>
            <a:r>
              <a:rPr lang="en-US" dirty="0"/>
              <a:t>Inventory (Range of hosts)</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376806" y="1045449"/>
            <a:ext cx="10663105" cy="381902"/>
          </a:xfrm>
        </p:spPr>
        <p:txBody>
          <a:bodyPr>
            <a:noAutofit/>
          </a:bodyPr>
          <a:lstStyle/>
          <a:p>
            <a:pPr>
              <a:lnSpc>
                <a:spcPct val="100000"/>
              </a:lnSpc>
              <a:spcBef>
                <a:spcPts val="0"/>
              </a:spcBef>
            </a:pPr>
            <a:r>
              <a:rPr lang="en-US" sz="1600" dirty="0"/>
              <a:t>For numeric patterns, leading zeros can be included or removed, as desired. Ranges are inclusive. You can also define alphabetic ranges:</a:t>
            </a:r>
          </a:p>
        </p:txBody>
      </p:sp>
      <p:sp>
        <p:nvSpPr>
          <p:cNvPr id="5" name="Content Placeholder 2">
            <a:extLst>
              <a:ext uri="{FF2B5EF4-FFF2-40B4-BE49-F238E27FC236}">
                <a16:creationId xmlns:a16="http://schemas.microsoft.com/office/drawing/2014/main" id="{4D6CB935-6182-4ABD-ACD8-5F9251229BE3}"/>
              </a:ext>
            </a:extLst>
          </p:cNvPr>
          <p:cNvSpPr txBox="1">
            <a:spLocks/>
          </p:cNvSpPr>
          <p:nvPr/>
        </p:nvSpPr>
        <p:spPr>
          <a:xfrm>
            <a:off x="376806" y="1620298"/>
            <a:ext cx="4329418" cy="50699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INI:</a:t>
            </a:r>
          </a:p>
          <a:p>
            <a:pPr marL="0" indent="0">
              <a:lnSpc>
                <a:spcPct val="100000"/>
              </a:lnSpc>
              <a:spcBef>
                <a:spcPts val="0"/>
              </a:spcBef>
              <a:buFont typeface="Arial" panose="020B0604020202020204" pitchFamily="34" charset="0"/>
              <a:buNone/>
            </a:pPr>
            <a:endParaRPr lang="en-US" sz="1600" dirty="0"/>
          </a:p>
          <a:p>
            <a:pPr marL="0" indent="0">
              <a:lnSpc>
                <a:spcPct val="100000"/>
              </a:lnSpc>
              <a:spcBef>
                <a:spcPts val="0"/>
              </a:spcBef>
              <a:buFont typeface="Arial" panose="020B0604020202020204" pitchFamily="34" charset="0"/>
              <a:buNone/>
            </a:pPr>
            <a:r>
              <a:rPr lang="en-US" sz="1600" dirty="0"/>
              <a:t>[databases]</a:t>
            </a:r>
          </a:p>
          <a:p>
            <a:pPr marL="0" indent="0">
              <a:lnSpc>
                <a:spcPct val="100000"/>
              </a:lnSpc>
              <a:spcBef>
                <a:spcPts val="0"/>
              </a:spcBef>
              <a:buFont typeface="Arial" panose="020B0604020202020204" pitchFamily="34" charset="0"/>
              <a:buNone/>
            </a:pPr>
            <a:r>
              <a:rPr lang="en-US" sz="1600" dirty="0" err="1"/>
              <a:t>db</a:t>
            </a:r>
            <a:r>
              <a:rPr lang="en-US" sz="1600" dirty="0"/>
              <a:t>-[</a:t>
            </a:r>
            <a:r>
              <a:rPr lang="en-US" sz="1600" dirty="0" err="1"/>
              <a:t>a:f</a:t>
            </a:r>
            <a:r>
              <a:rPr lang="en-US" sz="1600" dirty="0"/>
              <a:t>].example.com</a:t>
            </a:r>
            <a:endParaRPr lang="en-IN" sz="1600" dirty="0"/>
          </a:p>
        </p:txBody>
      </p:sp>
      <p:sp>
        <p:nvSpPr>
          <p:cNvPr id="7" name="Content Placeholder 2">
            <a:extLst>
              <a:ext uri="{FF2B5EF4-FFF2-40B4-BE49-F238E27FC236}">
                <a16:creationId xmlns:a16="http://schemas.microsoft.com/office/drawing/2014/main" id="{8E444CCD-791F-4189-9D5E-56756A641CC7}"/>
              </a:ext>
            </a:extLst>
          </p:cNvPr>
          <p:cNvSpPr txBox="1">
            <a:spLocks/>
          </p:cNvSpPr>
          <p:nvPr/>
        </p:nvSpPr>
        <p:spPr>
          <a:xfrm>
            <a:off x="6562988" y="1427351"/>
            <a:ext cx="4329418" cy="50699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YAML:</a:t>
            </a:r>
          </a:p>
          <a:p>
            <a:pPr marL="0" indent="0">
              <a:lnSpc>
                <a:spcPct val="100000"/>
              </a:lnSpc>
              <a:spcBef>
                <a:spcPts val="0"/>
              </a:spcBef>
              <a:buFont typeface="Arial" panose="020B0604020202020204" pitchFamily="34" charset="0"/>
              <a:buNone/>
            </a:pPr>
            <a:r>
              <a:rPr lang="en-US" sz="1600" dirty="0"/>
              <a:t>...</a:t>
            </a:r>
          </a:p>
          <a:p>
            <a:pPr marL="0" indent="0">
              <a:lnSpc>
                <a:spcPct val="100000"/>
              </a:lnSpc>
              <a:spcBef>
                <a:spcPts val="0"/>
              </a:spcBef>
              <a:buFont typeface="Arial" panose="020B0604020202020204" pitchFamily="34" charset="0"/>
              <a:buNone/>
            </a:pPr>
            <a:r>
              <a:rPr lang="en-US" sz="1600" dirty="0"/>
              <a:t>databases:</a:t>
            </a:r>
          </a:p>
          <a:p>
            <a:pPr marL="0" indent="0">
              <a:lnSpc>
                <a:spcPct val="100000"/>
              </a:lnSpc>
              <a:spcBef>
                <a:spcPts val="0"/>
              </a:spcBef>
              <a:buFont typeface="Arial" panose="020B0604020202020204" pitchFamily="34" charset="0"/>
              <a:buNone/>
            </a:pPr>
            <a:r>
              <a:rPr lang="en-US" sz="1600" dirty="0"/>
              <a:t>    hosts:</a:t>
            </a:r>
          </a:p>
          <a:p>
            <a:pPr marL="0" indent="0">
              <a:lnSpc>
                <a:spcPct val="100000"/>
              </a:lnSpc>
              <a:spcBef>
                <a:spcPts val="0"/>
              </a:spcBef>
              <a:buFont typeface="Arial" panose="020B0604020202020204" pitchFamily="34" charset="0"/>
              <a:buNone/>
            </a:pPr>
            <a:r>
              <a:rPr lang="en-US" sz="1600" dirty="0"/>
              <a:t>        </a:t>
            </a:r>
            <a:r>
              <a:rPr lang="en-US" sz="1600" dirty="0" err="1"/>
              <a:t>db</a:t>
            </a:r>
            <a:r>
              <a:rPr lang="en-US" sz="1600" dirty="0"/>
              <a:t>-[</a:t>
            </a:r>
            <a:r>
              <a:rPr lang="en-US" sz="1600" dirty="0" err="1"/>
              <a:t>a:f</a:t>
            </a:r>
            <a:r>
              <a:rPr lang="en-US" sz="1600" dirty="0"/>
              <a:t>].example.com</a:t>
            </a:r>
            <a:endParaRPr lang="en-IN" sz="1600" dirty="0"/>
          </a:p>
        </p:txBody>
      </p:sp>
    </p:spTree>
    <p:extLst>
      <p:ext uri="{BB962C8B-B14F-4D97-AF65-F5344CB8AC3E}">
        <p14:creationId xmlns:p14="http://schemas.microsoft.com/office/powerpoint/2010/main" val="4074058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376806" y="101788"/>
            <a:ext cx="10515600" cy="1325563"/>
          </a:xfrm>
        </p:spPr>
        <p:txBody>
          <a:bodyPr/>
          <a:lstStyle/>
          <a:p>
            <a:r>
              <a:rPr lang="en-US" dirty="0"/>
              <a:t>Inventory (groups of groups)</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376806" y="1045448"/>
            <a:ext cx="10663105" cy="574849"/>
          </a:xfrm>
        </p:spPr>
        <p:txBody>
          <a:bodyPr>
            <a:noAutofit/>
          </a:bodyPr>
          <a:lstStyle/>
          <a:p>
            <a:pPr>
              <a:lnSpc>
                <a:spcPct val="100000"/>
              </a:lnSpc>
              <a:spcBef>
                <a:spcPts val="0"/>
              </a:spcBef>
            </a:pPr>
            <a:r>
              <a:rPr lang="en-US" sz="1600" dirty="0"/>
              <a:t>If all hosts in a group share a variable value, you can apply that variable to an entire group at once. In INI:</a:t>
            </a:r>
          </a:p>
        </p:txBody>
      </p:sp>
      <p:sp>
        <p:nvSpPr>
          <p:cNvPr id="5" name="Content Placeholder 2">
            <a:extLst>
              <a:ext uri="{FF2B5EF4-FFF2-40B4-BE49-F238E27FC236}">
                <a16:creationId xmlns:a16="http://schemas.microsoft.com/office/drawing/2014/main" id="{4D6CB935-6182-4ABD-ACD8-5F9251229BE3}"/>
              </a:ext>
            </a:extLst>
          </p:cNvPr>
          <p:cNvSpPr txBox="1">
            <a:spLocks/>
          </p:cNvSpPr>
          <p:nvPr/>
        </p:nvSpPr>
        <p:spPr>
          <a:xfrm>
            <a:off x="376806" y="1427351"/>
            <a:ext cx="4329418" cy="57452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400" dirty="0"/>
              <a:t>[</a:t>
            </a:r>
            <a:r>
              <a:rPr lang="en-US" sz="1400" dirty="0" err="1"/>
              <a:t>atlanta</a:t>
            </a:r>
            <a:r>
              <a:rPr lang="en-US" sz="1400" dirty="0"/>
              <a:t>]</a:t>
            </a:r>
          </a:p>
          <a:p>
            <a:pPr marL="0" indent="0">
              <a:lnSpc>
                <a:spcPct val="100000"/>
              </a:lnSpc>
              <a:spcBef>
                <a:spcPts val="0"/>
              </a:spcBef>
              <a:buFont typeface="Arial" panose="020B0604020202020204" pitchFamily="34" charset="0"/>
              <a:buNone/>
            </a:pPr>
            <a:r>
              <a:rPr lang="en-US" sz="1400" dirty="0"/>
              <a:t>host1</a:t>
            </a:r>
          </a:p>
          <a:p>
            <a:pPr marL="0" indent="0">
              <a:lnSpc>
                <a:spcPct val="100000"/>
              </a:lnSpc>
              <a:spcBef>
                <a:spcPts val="0"/>
              </a:spcBef>
              <a:buFont typeface="Arial" panose="020B0604020202020204" pitchFamily="34" charset="0"/>
              <a:buNone/>
            </a:pPr>
            <a:r>
              <a:rPr lang="en-US" sz="1400" dirty="0"/>
              <a:t>host2</a:t>
            </a:r>
          </a:p>
          <a:p>
            <a:pPr marL="0" indent="0">
              <a:lnSpc>
                <a:spcPct val="100000"/>
              </a:lnSpc>
              <a:spcBef>
                <a:spcPts val="0"/>
              </a:spcBef>
              <a:buFont typeface="Arial" panose="020B0604020202020204" pitchFamily="34" charset="0"/>
              <a:buNone/>
            </a:pPr>
            <a:endParaRPr lang="en-US" sz="1400" dirty="0"/>
          </a:p>
          <a:p>
            <a:pPr marL="0" indent="0">
              <a:lnSpc>
                <a:spcPct val="100000"/>
              </a:lnSpc>
              <a:spcBef>
                <a:spcPts val="0"/>
              </a:spcBef>
              <a:buFont typeface="Arial" panose="020B0604020202020204" pitchFamily="34" charset="0"/>
              <a:buNone/>
            </a:pPr>
            <a:r>
              <a:rPr lang="en-US" sz="1400" dirty="0"/>
              <a:t>[</a:t>
            </a:r>
            <a:r>
              <a:rPr lang="en-US" sz="1400" dirty="0" err="1"/>
              <a:t>raleigh</a:t>
            </a:r>
            <a:r>
              <a:rPr lang="en-US" sz="1400" dirty="0"/>
              <a:t>]</a:t>
            </a:r>
          </a:p>
          <a:p>
            <a:pPr marL="0" indent="0">
              <a:lnSpc>
                <a:spcPct val="100000"/>
              </a:lnSpc>
              <a:spcBef>
                <a:spcPts val="0"/>
              </a:spcBef>
              <a:buFont typeface="Arial" panose="020B0604020202020204" pitchFamily="34" charset="0"/>
              <a:buNone/>
            </a:pPr>
            <a:r>
              <a:rPr lang="en-US" sz="1400" dirty="0"/>
              <a:t>host2</a:t>
            </a:r>
          </a:p>
          <a:p>
            <a:pPr marL="0" indent="0">
              <a:lnSpc>
                <a:spcPct val="100000"/>
              </a:lnSpc>
              <a:spcBef>
                <a:spcPts val="0"/>
              </a:spcBef>
              <a:buFont typeface="Arial" panose="020B0604020202020204" pitchFamily="34" charset="0"/>
              <a:buNone/>
            </a:pPr>
            <a:r>
              <a:rPr lang="en-US" sz="1400" dirty="0"/>
              <a:t>host3</a:t>
            </a:r>
          </a:p>
          <a:p>
            <a:pPr marL="0" indent="0">
              <a:lnSpc>
                <a:spcPct val="100000"/>
              </a:lnSpc>
              <a:spcBef>
                <a:spcPts val="0"/>
              </a:spcBef>
              <a:buFont typeface="Arial" panose="020B0604020202020204" pitchFamily="34" charset="0"/>
              <a:buNone/>
            </a:pPr>
            <a:endParaRPr lang="en-US" sz="1400" dirty="0"/>
          </a:p>
          <a:p>
            <a:pPr marL="0" indent="0">
              <a:lnSpc>
                <a:spcPct val="100000"/>
              </a:lnSpc>
              <a:spcBef>
                <a:spcPts val="0"/>
              </a:spcBef>
              <a:buFont typeface="Arial" panose="020B0604020202020204" pitchFamily="34" charset="0"/>
              <a:buNone/>
            </a:pPr>
            <a:r>
              <a:rPr lang="en-US" sz="1400" dirty="0"/>
              <a:t>[southeast: children]</a:t>
            </a:r>
          </a:p>
          <a:p>
            <a:pPr marL="0" indent="0">
              <a:lnSpc>
                <a:spcPct val="100000"/>
              </a:lnSpc>
              <a:spcBef>
                <a:spcPts val="0"/>
              </a:spcBef>
              <a:buFont typeface="Arial" panose="020B0604020202020204" pitchFamily="34" charset="0"/>
              <a:buNone/>
            </a:pPr>
            <a:r>
              <a:rPr lang="en-US" sz="1400" dirty="0" err="1"/>
              <a:t>atlanta</a:t>
            </a:r>
            <a:endParaRPr lang="en-US" sz="1400" dirty="0"/>
          </a:p>
          <a:p>
            <a:pPr marL="0" indent="0">
              <a:lnSpc>
                <a:spcPct val="100000"/>
              </a:lnSpc>
              <a:spcBef>
                <a:spcPts val="0"/>
              </a:spcBef>
              <a:buFont typeface="Arial" panose="020B0604020202020204" pitchFamily="34" charset="0"/>
              <a:buNone/>
            </a:pPr>
            <a:r>
              <a:rPr lang="en-US" sz="1400" dirty="0" err="1"/>
              <a:t>raleigh</a:t>
            </a:r>
            <a:endParaRPr lang="en-US" sz="1400" dirty="0"/>
          </a:p>
          <a:p>
            <a:pPr marL="0" indent="0">
              <a:lnSpc>
                <a:spcPct val="100000"/>
              </a:lnSpc>
              <a:spcBef>
                <a:spcPts val="0"/>
              </a:spcBef>
              <a:buFont typeface="Arial" panose="020B0604020202020204" pitchFamily="34" charset="0"/>
              <a:buNone/>
            </a:pPr>
            <a:endParaRPr lang="en-US" sz="1400" dirty="0"/>
          </a:p>
          <a:p>
            <a:pPr marL="0" indent="0">
              <a:lnSpc>
                <a:spcPct val="100000"/>
              </a:lnSpc>
              <a:spcBef>
                <a:spcPts val="0"/>
              </a:spcBef>
              <a:buFont typeface="Arial" panose="020B0604020202020204" pitchFamily="34" charset="0"/>
              <a:buNone/>
            </a:pPr>
            <a:r>
              <a:rPr lang="en-US" sz="1400" dirty="0"/>
              <a:t>[</a:t>
            </a:r>
            <a:r>
              <a:rPr lang="en-US" sz="1400" dirty="0" err="1"/>
              <a:t>usa:children</a:t>
            </a:r>
            <a:r>
              <a:rPr lang="en-US" sz="1400" dirty="0"/>
              <a:t>]</a:t>
            </a:r>
          </a:p>
          <a:p>
            <a:pPr marL="0" indent="0">
              <a:lnSpc>
                <a:spcPct val="100000"/>
              </a:lnSpc>
              <a:spcBef>
                <a:spcPts val="0"/>
              </a:spcBef>
              <a:buFont typeface="Arial" panose="020B0604020202020204" pitchFamily="34" charset="0"/>
              <a:buNone/>
            </a:pPr>
            <a:r>
              <a:rPr lang="en-US" sz="1400" dirty="0"/>
              <a:t>southeast</a:t>
            </a:r>
          </a:p>
          <a:p>
            <a:pPr marL="0" indent="0">
              <a:lnSpc>
                <a:spcPct val="100000"/>
              </a:lnSpc>
              <a:spcBef>
                <a:spcPts val="0"/>
              </a:spcBef>
              <a:buFont typeface="Arial" panose="020B0604020202020204" pitchFamily="34" charset="0"/>
              <a:buNone/>
            </a:pPr>
            <a:r>
              <a:rPr lang="en-US" sz="1400" dirty="0"/>
              <a:t>northeast</a:t>
            </a:r>
          </a:p>
          <a:p>
            <a:pPr marL="0" indent="0">
              <a:lnSpc>
                <a:spcPct val="100000"/>
              </a:lnSpc>
              <a:spcBef>
                <a:spcPts val="0"/>
              </a:spcBef>
              <a:buFont typeface="Arial" panose="020B0604020202020204" pitchFamily="34" charset="0"/>
              <a:buNone/>
            </a:pPr>
            <a:r>
              <a:rPr lang="en-US" sz="1400" dirty="0"/>
              <a:t>southwest</a:t>
            </a:r>
          </a:p>
          <a:p>
            <a:pPr marL="0" indent="0">
              <a:lnSpc>
                <a:spcPct val="100000"/>
              </a:lnSpc>
              <a:spcBef>
                <a:spcPts val="0"/>
              </a:spcBef>
              <a:buFont typeface="Arial" panose="020B0604020202020204" pitchFamily="34" charset="0"/>
              <a:buNone/>
            </a:pPr>
            <a:r>
              <a:rPr lang="en-US" sz="1400" dirty="0"/>
              <a:t>Northwest</a:t>
            </a:r>
          </a:p>
          <a:p>
            <a:pPr marL="0" indent="0">
              <a:lnSpc>
                <a:spcPct val="100000"/>
              </a:lnSpc>
              <a:spcBef>
                <a:spcPts val="0"/>
              </a:spcBef>
              <a:buFont typeface="Arial" panose="020B0604020202020204" pitchFamily="34" charset="0"/>
              <a:buNone/>
            </a:pPr>
            <a:endParaRPr lang="en-US" sz="1400" dirty="0"/>
          </a:p>
          <a:p>
            <a:pPr marL="0" indent="0">
              <a:lnSpc>
                <a:spcPct val="100000"/>
              </a:lnSpc>
              <a:spcBef>
                <a:spcPts val="0"/>
              </a:spcBef>
              <a:buFont typeface="Arial" panose="020B0604020202020204" pitchFamily="34" charset="0"/>
              <a:buNone/>
            </a:pPr>
            <a:r>
              <a:rPr lang="en-US" sz="1400" dirty="0"/>
              <a:t>[</a:t>
            </a:r>
            <a:r>
              <a:rPr lang="en-US" sz="1400" dirty="0" err="1"/>
              <a:t>southeast:vars</a:t>
            </a:r>
            <a:r>
              <a:rPr lang="en-US" sz="1400" dirty="0"/>
              <a:t>]</a:t>
            </a:r>
          </a:p>
          <a:p>
            <a:pPr marL="0" indent="0">
              <a:lnSpc>
                <a:spcPct val="100000"/>
              </a:lnSpc>
              <a:spcBef>
                <a:spcPts val="0"/>
              </a:spcBef>
              <a:buFont typeface="Arial" panose="020B0604020202020204" pitchFamily="34" charset="0"/>
              <a:buNone/>
            </a:pPr>
            <a:r>
              <a:rPr lang="en-US" sz="1400" dirty="0"/>
              <a:t>some_server=foo.southeast.example.com</a:t>
            </a:r>
          </a:p>
          <a:p>
            <a:pPr marL="0" indent="0">
              <a:lnSpc>
                <a:spcPct val="100000"/>
              </a:lnSpc>
              <a:spcBef>
                <a:spcPts val="0"/>
              </a:spcBef>
              <a:buFont typeface="Arial" panose="020B0604020202020204" pitchFamily="34" charset="0"/>
              <a:buNone/>
            </a:pPr>
            <a:r>
              <a:rPr lang="en-US" sz="1400" dirty="0" err="1"/>
              <a:t>halon_system_timeout</a:t>
            </a:r>
            <a:r>
              <a:rPr lang="en-US" sz="1400" dirty="0"/>
              <a:t>=30</a:t>
            </a:r>
          </a:p>
          <a:p>
            <a:pPr marL="0" indent="0">
              <a:lnSpc>
                <a:spcPct val="100000"/>
              </a:lnSpc>
              <a:spcBef>
                <a:spcPts val="0"/>
              </a:spcBef>
              <a:buFont typeface="Arial" panose="020B0604020202020204" pitchFamily="34" charset="0"/>
              <a:buNone/>
            </a:pPr>
            <a:r>
              <a:rPr lang="en-US" sz="1400" dirty="0" err="1"/>
              <a:t>self_destruct_countdown</a:t>
            </a:r>
            <a:r>
              <a:rPr lang="en-US" sz="1400" dirty="0"/>
              <a:t>=60</a:t>
            </a:r>
          </a:p>
          <a:p>
            <a:pPr marL="0" indent="0">
              <a:lnSpc>
                <a:spcPct val="100000"/>
              </a:lnSpc>
              <a:spcBef>
                <a:spcPts val="0"/>
              </a:spcBef>
              <a:buFont typeface="Arial" panose="020B0604020202020204" pitchFamily="34" charset="0"/>
              <a:buNone/>
            </a:pPr>
            <a:r>
              <a:rPr lang="en-US" sz="1400" dirty="0" err="1"/>
              <a:t>escape_pods</a:t>
            </a:r>
            <a:r>
              <a:rPr lang="en-US" sz="1400" dirty="0"/>
              <a:t>=2</a:t>
            </a:r>
          </a:p>
          <a:p>
            <a:pPr marL="0" indent="0">
              <a:lnSpc>
                <a:spcPct val="100000"/>
              </a:lnSpc>
              <a:spcBef>
                <a:spcPts val="0"/>
              </a:spcBef>
              <a:buFont typeface="Arial" panose="020B0604020202020204" pitchFamily="34" charset="0"/>
              <a:buNone/>
            </a:pPr>
            <a:endParaRPr lang="en-IN" sz="1400" dirty="0"/>
          </a:p>
        </p:txBody>
      </p:sp>
      <p:sp>
        <p:nvSpPr>
          <p:cNvPr id="7" name="Content Placeholder 2">
            <a:extLst>
              <a:ext uri="{FF2B5EF4-FFF2-40B4-BE49-F238E27FC236}">
                <a16:creationId xmlns:a16="http://schemas.microsoft.com/office/drawing/2014/main" id="{8E444CCD-791F-4189-9D5E-56756A641CC7}"/>
              </a:ext>
            </a:extLst>
          </p:cNvPr>
          <p:cNvSpPr txBox="1">
            <a:spLocks/>
          </p:cNvSpPr>
          <p:nvPr/>
        </p:nvSpPr>
        <p:spPr>
          <a:xfrm>
            <a:off x="6562988" y="1420184"/>
            <a:ext cx="4329418" cy="25549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400" dirty="0"/>
              <a:t>In YAML:</a:t>
            </a:r>
          </a:p>
          <a:p>
            <a:pPr marL="0" indent="0">
              <a:lnSpc>
                <a:spcPct val="100000"/>
              </a:lnSpc>
              <a:spcBef>
                <a:spcPts val="0"/>
              </a:spcBef>
              <a:buFont typeface="Arial" panose="020B0604020202020204" pitchFamily="34" charset="0"/>
              <a:buNone/>
            </a:pPr>
            <a:r>
              <a:rPr lang="en-US" sz="1400" dirty="0"/>
              <a:t>...</a:t>
            </a:r>
          </a:p>
          <a:p>
            <a:pPr marL="0" indent="0">
              <a:lnSpc>
                <a:spcPct val="100000"/>
              </a:lnSpc>
              <a:spcBef>
                <a:spcPts val="0"/>
              </a:spcBef>
              <a:buFont typeface="Arial" panose="020B0604020202020204" pitchFamily="34" charset="0"/>
              <a:buNone/>
            </a:pPr>
            <a:r>
              <a:rPr lang="en-US" sz="1400" dirty="0"/>
              <a:t>all:</a:t>
            </a:r>
          </a:p>
          <a:p>
            <a:pPr marL="0" indent="0">
              <a:lnSpc>
                <a:spcPct val="100000"/>
              </a:lnSpc>
              <a:spcBef>
                <a:spcPts val="0"/>
              </a:spcBef>
              <a:buFont typeface="Arial" panose="020B0604020202020204" pitchFamily="34" charset="0"/>
              <a:buNone/>
            </a:pPr>
            <a:r>
              <a:rPr lang="en-US" sz="1400" dirty="0"/>
              <a:t>  children:</a:t>
            </a:r>
          </a:p>
          <a:p>
            <a:pPr marL="0" indent="0">
              <a:lnSpc>
                <a:spcPct val="100000"/>
              </a:lnSpc>
              <a:spcBef>
                <a:spcPts val="0"/>
              </a:spcBef>
              <a:buFont typeface="Arial" panose="020B0604020202020204" pitchFamily="34" charset="0"/>
              <a:buNone/>
            </a:pPr>
            <a:r>
              <a:rPr lang="en-US" sz="1400" dirty="0"/>
              <a:t>    </a:t>
            </a:r>
            <a:r>
              <a:rPr lang="en-US" sz="1400" dirty="0" err="1"/>
              <a:t>usa</a:t>
            </a:r>
            <a:r>
              <a:rPr lang="en-US" sz="1400" dirty="0"/>
              <a:t>:</a:t>
            </a:r>
          </a:p>
          <a:p>
            <a:pPr marL="0" indent="0">
              <a:lnSpc>
                <a:spcPct val="100000"/>
              </a:lnSpc>
              <a:spcBef>
                <a:spcPts val="0"/>
              </a:spcBef>
              <a:buFont typeface="Arial" panose="020B0604020202020204" pitchFamily="34" charset="0"/>
              <a:buNone/>
            </a:pPr>
            <a:r>
              <a:rPr lang="en-US" sz="1400" dirty="0"/>
              <a:t>      children:</a:t>
            </a:r>
          </a:p>
          <a:p>
            <a:pPr marL="0" indent="0">
              <a:lnSpc>
                <a:spcPct val="100000"/>
              </a:lnSpc>
              <a:spcBef>
                <a:spcPts val="0"/>
              </a:spcBef>
              <a:buFont typeface="Arial" panose="020B0604020202020204" pitchFamily="34" charset="0"/>
              <a:buNone/>
            </a:pPr>
            <a:r>
              <a:rPr lang="en-US" sz="1400" dirty="0"/>
              <a:t>        southeast:</a:t>
            </a:r>
          </a:p>
          <a:p>
            <a:pPr marL="0" indent="0">
              <a:lnSpc>
                <a:spcPct val="100000"/>
              </a:lnSpc>
              <a:spcBef>
                <a:spcPts val="0"/>
              </a:spcBef>
              <a:buFont typeface="Arial" panose="020B0604020202020204" pitchFamily="34" charset="0"/>
              <a:buNone/>
            </a:pPr>
            <a:r>
              <a:rPr lang="en-US" sz="1400" dirty="0"/>
              <a:t>          children:</a:t>
            </a:r>
          </a:p>
          <a:p>
            <a:pPr marL="0" indent="0">
              <a:lnSpc>
                <a:spcPct val="100000"/>
              </a:lnSpc>
              <a:spcBef>
                <a:spcPts val="0"/>
              </a:spcBef>
              <a:buFont typeface="Arial" panose="020B0604020202020204" pitchFamily="34" charset="0"/>
              <a:buNone/>
            </a:pPr>
            <a:r>
              <a:rPr lang="en-US" sz="1400" dirty="0"/>
              <a:t>            </a:t>
            </a:r>
            <a:r>
              <a:rPr lang="en-US" sz="1400" dirty="0" err="1"/>
              <a:t>atlanta</a:t>
            </a:r>
            <a:r>
              <a:rPr lang="en-US" sz="1400" dirty="0"/>
              <a:t>:</a:t>
            </a:r>
          </a:p>
          <a:p>
            <a:pPr marL="0" indent="0">
              <a:lnSpc>
                <a:spcPct val="100000"/>
              </a:lnSpc>
              <a:spcBef>
                <a:spcPts val="0"/>
              </a:spcBef>
              <a:buFont typeface="Arial" panose="020B0604020202020204" pitchFamily="34" charset="0"/>
              <a:buNone/>
            </a:pPr>
            <a:r>
              <a:rPr lang="en-US" sz="1400" dirty="0"/>
              <a:t>              hosts:</a:t>
            </a:r>
          </a:p>
          <a:p>
            <a:pPr marL="0" indent="0">
              <a:lnSpc>
                <a:spcPct val="100000"/>
              </a:lnSpc>
              <a:spcBef>
                <a:spcPts val="0"/>
              </a:spcBef>
              <a:buFont typeface="Arial" panose="020B0604020202020204" pitchFamily="34" charset="0"/>
              <a:buNone/>
            </a:pPr>
            <a:r>
              <a:rPr lang="en-US" sz="1400" dirty="0"/>
              <a:t>                host1:</a:t>
            </a:r>
          </a:p>
          <a:p>
            <a:pPr marL="0" indent="0">
              <a:lnSpc>
                <a:spcPct val="100000"/>
              </a:lnSpc>
              <a:spcBef>
                <a:spcPts val="0"/>
              </a:spcBef>
              <a:buFont typeface="Arial" panose="020B0604020202020204" pitchFamily="34" charset="0"/>
              <a:buNone/>
            </a:pPr>
            <a:r>
              <a:rPr lang="en-US" sz="1400" dirty="0"/>
              <a:t>                host2:</a:t>
            </a:r>
          </a:p>
          <a:p>
            <a:pPr marL="0" indent="0">
              <a:lnSpc>
                <a:spcPct val="100000"/>
              </a:lnSpc>
              <a:spcBef>
                <a:spcPts val="0"/>
              </a:spcBef>
              <a:buFont typeface="Arial" panose="020B0604020202020204" pitchFamily="34" charset="0"/>
              <a:buNone/>
            </a:pPr>
            <a:r>
              <a:rPr lang="en-US" sz="1400" dirty="0"/>
              <a:t>            </a:t>
            </a:r>
            <a:r>
              <a:rPr lang="en-US" sz="1400" dirty="0" err="1"/>
              <a:t>raleigh</a:t>
            </a:r>
            <a:r>
              <a:rPr lang="en-US" sz="1400" dirty="0"/>
              <a:t>:</a:t>
            </a:r>
          </a:p>
          <a:p>
            <a:pPr marL="0" indent="0">
              <a:lnSpc>
                <a:spcPct val="100000"/>
              </a:lnSpc>
              <a:spcBef>
                <a:spcPts val="0"/>
              </a:spcBef>
              <a:buFont typeface="Arial" panose="020B0604020202020204" pitchFamily="34" charset="0"/>
              <a:buNone/>
            </a:pPr>
            <a:r>
              <a:rPr lang="en-US" sz="1400" dirty="0"/>
              <a:t>              hosts:</a:t>
            </a:r>
          </a:p>
          <a:p>
            <a:pPr marL="0" indent="0">
              <a:lnSpc>
                <a:spcPct val="100000"/>
              </a:lnSpc>
              <a:spcBef>
                <a:spcPts val="0"/>
              </a:spcBef>
              <a:buFont typeface="Arial" panose="020B0604020202020204" pitchFamily="34" charset="0"/>
              <a:buNone/>
            </a:pPr>
            <a:r>
              <a:rPr lang="en-US" sz="1400" dirty="0"/>
              <a:t>                host2:</a:t>
            </a:r>
          </a:p>
          <a:p>
            <a:pPr marL="0" indent="0">
              <a:lnSpc>
                <a:spcPct val="100000"/>
              </a:lnSpc>
              <a:spcBef>
                <a:spcPts val="0"/>
              </a:spcBef>
              <a:buFont typeface="Arial" panose="020B0604020202020204" pitchFamily="34" charset="0"/>
              <a:buNone/>
            </a:pPr>
            <a:r>
              <a:rPr lang="en-US" sz="1400" dirty="0"/>
              <a:t>                host3:</a:t>
            </a:r>
          </a:p>
          <a:p>
            <a:pPr marL="0" indent="0">
              <a:lnSpc>
                <a:spcPct val="100000"/>
              </a:lnSpc>
              <a:spcBef>
                <a:spcPts val="0"/>
              </a:spcBef>
              <a:buFont typeface="Arial" panose="020B0604020202020204" pitchFamily="34" charset="0"/>
              <a:buNone/>
            </a:pPr>
            <a:r>
              <a:rPr lang="en-US" sz="1400" dirty="0"/>
              <a:t>          vars:</a:t>
            </a:r>
          </a:p>
          <a:p>
            <a:pPr marL="0" indent="0">
              <a:lnSpc>
                <a:spcPct val="100000"/>
              </a:lnSpc>
              <a:spcBef>
                <a:spcPts val="0"/>
              </a:spcBef>
              <a:buFont typeface="Arial" panose="020B0604020202020204" pitchFamily="34" charset="0"/>
              <a:buNone/>
            </a:pPr>
            <a:r>
              <a:rPr lang="en-US" sz="1400" dirty="0"/>
              <a:t>            </a:t>
            </a:r>
            <a:r>
              <a:rPr lang="en-US" sz="1400" dirty="0" err="1"/>
              <a:t>some_server</a:t>
            </a:r>
            <a:r>
              <a:rPr lang="en-US" sz="1400" dirty="0"/>
              <a:t>: foo.southeast.example.com</a:t>
            </a:r>
          </a:p>
          <a:p>
            <a:pPr marL="0" indent="0">
              <a:lnSpc>
                <a:spcPct val="100000"/>
              </a:lnSpc>
              <a:spcBef>
                <a:spcPts val="0"/>
              </a:spcBef>
              <a:buFont typeface="Arial" panose="020B0604020202020204" pitchFamily="34" charset="0"/>
              <a:buNone/>
            </a:pPr>
            <a:r>
              <a:rPr lang="en-US" sz="1400" dirty="0"/>
              <a:t>            </a:t>
            </a:r>
            <a:r>
              <a:rPr lang="en-US" sz="1400" dirty="0" err="1"/>
              <a:t>halon_system_timeout</a:t>
            </a:r>
            <a:r>
              <a:rPr lang="en-US" sz="1400" dirty="0"/>
              <a:t>: 30</a:t>
            </a:r>
          </a:p>
          <a:p>
            <a:pPr marL="0" indent="0">
              <a:lnSpc>
                <a:spcPct val="100000"/>
              </a:lnSpc>
              <a:spcBef>
                <a:spcPts val="0"/>
              </a:spcBef>
              <a:buFont typeface="Arial" panose="020B0604020202020204" pitchFamily="34" charset="0"/>
              <a:buNone/>
            </a:pPr>
            <a:r>
              <a:rPr lang="en-US" sz="1400" dirty="0"/>
              <a:t>            </a:t>
            </a:r>
            <a:r>
              <a:rPr lang="en-US" sz="1400" dirty="0" err="1"/>
              <a:t>self_destruct_countdown</a:t>
            </a:r>
            <a:r>
              <a:rPr lang="en-US" sz="1400" dirty="0"/>
              <a:t>: 60</a:t>
            </a:r>
          </a:p>
          <a:p>
            <a:pPr marL="0" indent="0">
              <a:lnSpc>
                <a:spcPct val="100000"/>
              </a:lnSpc>
              <a:spcBef>
                <a:spcPts val="0"/>
              </a:spcBef>
              <a:buFont typeface="Arial" panose="020B0604020202020204" pitchFamily="34" charset="0"/>
              <a:buNone/>
            </a:pPr>
            <a:r>
              <a:rPr lang="en-US" sz="1400" dirty="0"/>
              <a:t>            </a:t>
            </a:r>
            <a:r>
              <a:rPr lang="en-US" sz="1400" dirty="0" err="1"/>
              <a:t>escape_pods</a:t>
            </a:r>
            <a:r>
              <a:rPr lang="en-US" sz="1400" dirty="0"/>
              <a:t>: 2</a:t>
            </a:r>
          </a:p>
          <a:p>
            <a:pPr marL="0" indent="0">
              <a:lnSpc>
                <a:spcPct val="100000"/>
              </a:lnSpc>
              <a:spcBef>
                <a:spcPts val="0"/>
              </a:spcBef>
              <a:buFont typeface="Arial" panose="020B0604020202020204" pitchFamily="34" charset="0"/>
              <a:buNone/>
            </a:pPr>
            <a:r>
              <a:rPr lang="en-US" sz="1400" dirty="0"/>
              <a:t>        northeast:</a:t>
            </a:r>
          </a:p>
          <a:p>
            <a:pPr marL="0" indent="0">
              <a:lnSpc>
                <a:spcPct val="100000"/>
              </a:lnSpc>
              <a:spcBef>
                <a:spcPts val="0"/>
              </a:spcBef>
              <a:buFont typeface="Arial" panose="020B0604020202020204" pitchFamily="34" charset="0"/>
              <a:buNone/>
            </a:pPr>
            <a:r>
              <a:rPr lang="en-US" sz="1400" dirty="0"/>
              <a:t>        northwest:</a:t>
            </a:r>
          </a:p>
          <a:p>
            <a:pPr marL="0" indent="0">
              <a:lnSpc>
                <a:spcPct val="100000"/>
              </a:lnSpc>
              <a:spcBef>
                <a:spcPts val="0"/>
              </a:spcBef>
              <a:buFont typeface="Arial" panose="020B0604020202020204" pitchFamily="34" charset="0"/>
              <a:buNone/>
            </a:pPr>
            <a:r>
              <a:rPr lang="en-US" sz="1400" dirty="0"/>
              <a:t>        southwest:</a:t>
            </a:r>
            <a:endParaRPr lang="en-IN" sz="1400" dirty="0"/>
          </a:p>
        </p:txBody>
      </p:sp>
    </p:spTree>
    <p:extLst>
      <p:ext uri="{BB962C8B-B14F-4D97-AF65-F5344CB8AC3E}">
        <p14:creationId xmlns:p14="http://schemas.microsoft.com/office/powerpoint/2010/main" val="54782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649596-9BD5-46DE-8499-26DA40FD30BF}"/>
              </a:ext>
            </a:extLst>
          </p:cNvPr>
          <p:cNvPicPr>
            <a:picLocks noChangeAspect="1"/>
          </p:cNvPicPr>
          <p:nvPr/>
        </p:nvPicPr>
        <p:blipFill>
          <a:blip r:embed="rId2"/>
          <a:stretch>
            <a:fillRect/>
          </a:stretch>
        </p:blipFill>
        <p:spPr>
          <a:xfrm>
            <a:off x="1325591" y="385239"/>
            <a:ext cx="8950923" cy="4754706"/>
          </a:xfrm>
          <a:prstGeom prst="rect">
            <a:avLst/>
          </a:prstGeom>
        </p:spPr>
      </p:pic>
    </p:spTree>
    <p:extLst>
      <p:ext uri="{BB962C8B-B14F-4D97-AF65-F5344CB8AC3E}">
        <p14:creationId xmlns:p14="http://schemas.microsoft.com/office/powerpoint/2010/main" val="866138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376806" y="101788"/>
            <a:ext cx="10515600" cy="1325563"/>
          </a:xfrm>
        </p:spPr>
        <p:txBody>
          <a:bodyPr/>
          <a:lstStyle/>
          <a:p>
            <a:r>
              <a:rPr lang="en-US" dirty="0"/>
              <a:t>Inventory (Adding variables and alias)</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376806" y="1045448"/>
            <a:ext cx="10663105" cy="574849"/>
          </a:xfrm>
        </p:spPr>
        <p:txBody>
          <a:bodyPr>
            <a:noAutofit/>
          </a:bodyPr>
          <a:lstStyle/>
          <a:p>
            <a:pPr>
              <a:lnSpc>
                <a:spcPct val="100000"/>
              </a:lnSpc>
              <a:spcBef>
                <a:spcPts val="0"/>
              </a:spcBef>
            </a:pPr>
            <a:r>
              <a:rPr lang="en-US" sz="1600" dirty="0"/>
              <a:t>You can store variable values that relate to a specific host or group in inventory. To start with, you may add variables directly to the hosts and groups in your main inventory file.</a:t>
            </a:r>
          </a:p>
        </p:txBody>
      </p:sp>
      <p:sp>
        <p:nvSpPr>
          <p:cNvPr id="5" name="Content Placeholder 2">
            <a:extLst>
              <a:ext uri="{FF2B5EF4-FFF2-40B4-BE49-F238E27FC236}">
                <a16:creationId xmlns:a16="http://schemas.microsoft.com/office/drawing/2014/main" id="{4D6CB935-6182-4ABD-ACD8-5F9251229BE3}"/>
              </a:ext>
            </a:extLst>
          </p:cNvPr>
          <p:cNvSpPr txBox="1">
            <a:spLocks/>
          </p:cNvSpPr>
          <p:nvPr/>
        </p:nvSpPr>
        <p:spPr>
          <a:xfrm>
            <a:off x="376806" y="1620298"/>
            <a:ext cx="4329418" cy="11984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INI</a:t>
            </a:r>
          </a:p>
          <a:p>
            <a:pPr marL="0" indent="0">
              <a:lnSpc>
                <a:spcPct val="100000"/>
              </a:lnSpc>
              <a:spcBef>
                <a:spcPts val="0"/>
              </a:spcBef>
              <a:buFont typeface="Arial" panose="020B0604020202020204" pitchFamily="34" charset="0"/>
              <a:buNone/>
            </a:pPr>
            <a:r>
              <a:rPr lang="en-US" sz="1600" dirty="0"/>
              <a:t>[</a:t>
            </a:r>
            <a:r>
              <a:rPr lang="en-US" sz="1600" dirty="0" err="1"/>
              <a:t>atlanta</a:t>
            </a:r>
            <a:r>
              <a:rPr lang="en-US" sz="1600" dirty="0"/>
              <a:t>]</a:t>
            </a:r>
          </a:p>
          <a:p>
            <a:pPr marL="0" indent="0">
              <a:lnSpc>
                <a:spcPct val="100000"/>
              </a:lnSpc>
              <a:spcBef>
                <a:spcPts val="0"/>
              </a:spcBef>
              <a:buFont typeface="Arial" panose="020B0604020202020204" pitchFamily="34" charset="0"/>
              <a:buNone/>
            </a:pPr>
            <a:r>
              <a:rPr lang="en-US" sz="1600" dirty="0"/>
              <a:t>host1 </a:t>
            </a:r>
            <a:r>
              <a:rPr lang="en-US" sz="1600" dirty="0" err="1"/>
              <a:t>http_port</a:t>
            </a:r>
            <a:r>
              <a:rPr lang="en-US" sz="1600" dirty="0"/>
              <a:t>=80 </a:t>
            </a:r>
            <a:r>
              <a:rPr lang="en-US" sz="1600" dirty="0" err="1"/>
              <a:t>maxRequestsPerChild</a:t>
            </a:r>
            <a:r>
              <a:rPr lang="en-US" sz="1600" dirty="0"/>
              <a:t>=808</a:t>
            </a:r>
          </a:p>
          <a:p>
            <a:pPr marL="0" indent="0">
              <a:lnSpc>
                <a:spcPct val="100000"/>
              </a:lnSpc>
              <a:spcBef>
                <a:spcPts val="0"/>
              </a:spcBef>
              <a:buFont typeface="Arial" panose="020B0604020202020204" pitchFamily="34" charset="0"/>
              <a:buNone/>
            </a:pPr>
            <a:r>
              <a:rPr lang="en-US" sz="1600" dirty="0"/>
              <a:t>host2 </a:t>
            </a:r>
            <a:r>
              <a:rPr lang="en-US" sz="1600" dirty="0" err="1"/>
              <a:t>http_port</a:t>
            </a:r>
            <a:r>
              <a:rPr lang="en-US" sz="1600" dirty="0"/>
              <a:t>=303 </a:t>
            </a:r>
            <a:r>
              <a:rPr lang="en-US" sz="1600" dirty="0" err="1"/>
              <a:t>maxRequestsPerChild</a:t>
            </a:r>
            <a:r>
              <a:rPr lang="en-US" sz="1600" dirty="0"/>
              <a:t>=909</a:t>
            </a:r>
            <a:endParaRPr lang="en-IN" sz="1600" dirty="0"/>
          </a:p>
        </p:txBody>
      </p:sp>
      <p:sp>
        <p:nvSpPr>
          <p:cNvPr id="7" name="Content Placeholder 2">
            <a:extLst>
              <a:ext uri="{FF2B5EF4-FFF2-40B4-BE49-F238E27FC236}">
                <a16:creationId xmlns:a16="http://schemas.microsoft.com/office/drawing/2014/main" id="{8E444CCD-791F-4189-9D5E-56756A641CC7}"/>
              </a:ext>
            </a:extLst>
          </p:cNvPr>
          <p:cNvSpPr txBox="1">
            <a:spLocks/>
          </p:cNvSpPr>
          <p:nvPr/>
        </p:nvSpPr>
        <p:spPr>
          <a:xfrm>
            <a:off x="6562988" y="1620298"/>
            <a:ext cx="4329418" cy="25549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YAML:</a:t>
            </a:r>
          </a:p>
          <a:p>
            <a:pPr marL="0" indent="0">
              <a:lnSpc>
                <a:spcPct val="100000"/>
              </a:lnSpc>
              <a:spcBef>
                <a:spcPts val="0"/>
              </a:spcBef>
              <a:buFont typeface="Arial" panose="020B0604020202020204" pitchFamily="34" charset="0"/>
              <a:buNone/>
            </a:pPr>
            <a:r>
              <a:rPr lang="en-US" sz="1600" dirty="0"/>
              <a:t>...</a:t>
            </a:r>
          </a:p>
          <a:p>
            <a:pPr marL="0" indent="0">
              <a:lnSpc>
                <a:spcPct val="100000"/>
              </a:lnSpc>
              <a:spcBef>
                <a:spcPts val="0"/>
              </a:spcBef>
              <a:buFont typeface="Arial" panose="020B0604020202020204" pitchFamily="34" charset="0"/>
              <a:buNone/>
            </a:pPr>
            <a:r>
              <a:rPr lang="en-US" sz="1600" dirty="0" err="1"/>
              <a:t>atlanta</a:t>
            </a:r>
            <a:r>
              <a:rPr lang="en-US" sz="1600" dirty="0"/>
              <a:t>:</a:t>
            </a:r>
          </a:p>
          <a:p>
            <a:pPr marL="0" indent="0">
              <a:lnSpc>
                <a:spcPct val="100000"/>
              </a:lnSpc>
              <a:spcBef>
                <a:spcPts val="0"/>
              </a:spcBef>
              <a:buFont typeface="Arial" panose="020B0604020202020204" pitchFamily="34" charset="0"/>
              <a:buNone/>
            </a:pPr>
            <a:r>
              <a:rPr lang="en-US" sz="1600" dirty="0"/>
              <a:t>  hosts:</a:t>
            </a:r>
          </a:p>
          <a:p>
            <a:pPr marL="0" indent="0">
              <a:lnSpc>
                <a:spcPct val="100000"/>
              </a:lnSpc>
              <a:spcBef>
                <a:spcPts val="0"/>
              </a:spcBef>
              <a:buFont typeface="Arial" panose="020B0604020202020204" pitchFamily="34" charset="0"/>
              <a:buNone/>
            </a:pPr>
            <a:r>
              <a:rPr lang="en-US" sz="1600" dirty="0"/>
              <a:t>    host1:</a:t>
            </a:r>
          </a:p>
          <a:p>
            <a:pPr marL="0" indent="0">
              <a:lnSpc>
                <a:spcPct val="100000"/>
              </a:lnSpc>
              <a:spcBef>
                <a:spcPts val="0"/>
              </a:spcBef>
              <a:buFont typeface="Arial" panose="020B0604020202020204" pitchFamily="34" charset="0"/>
              <a:buNone/>
            </a:pPr>
            <a:r>
              <a:rPr lang="en-US" sz="1600" dirty="0"/>
              <a:t>      </a:t>
            </a:r>
            <a:r>
              <a:rPr lang="en-US" sz="1600" dirty="0" err="1"/>
              <a:t>http_port</a:t>
            </a:r>
            <a:r>
              <a:rPr lang="en-US" sz="1600" dirty="0"/>
              <a:t>: 80</a:t>
            </a:r>
          </a:p>
          <a:p>
            <a:pPr marL="0" indent="0">
              <a:lnSpc>
                <a:spcPct val="100000"/>
              </a:lnSpc>
              <a:spcBef>
                <a:spcPts val="0"/>
              </a:spcBef>
              <a:buFont typeface="Arial" panose="020B0604020202020204" pitchFamily="34" charset="0"/>
              <a:buNone/>
            </a:pPr>
            <a:r>
              <a:rPr lang="en-US" sz="1600" dirty="0"/>
              <a:t>      </a:t>
            </a:r>
            <a:r>
              <a:rPr lang="en-US" sz="1600" dirty="0" err="1"/>
              <a:t>maxRequestsPerChild</a:t>
            </a:r>
            <a:r>
              <a:rPr lang="en-US" sz="1600" dirty="0"/>
              <a:t>: 808</a:t>
            </a:r>
          </a:p>
          <a:p>
            <a:pPr marL="0" indent="0">
              <a:lnSpc>
                <a:spcPct val="100000"/>
              </a:lnSpc>
              <a:spcBef>
                <a:spcPts val="0"/>
              </a:spcBef>
              <a:buFont typeface="Arial" panose="020B0604020202020204" pitchFamily="34" charset="0"/>
              <a:buNone/>
            </a:pPr>
            <a:r>
              <a:rPr lang="en-US" sz="1600" dirty="0"/>
              <a:t>    host2:</a:t>
            </a:r>
          </a:p>
          <a:p>
            <a:pPr marL="0" indent="0">
              <a:lnSpc>
                <a:spcPct val="100000"/>
              </a:lnSpc>
              <a:spcBef>
                <a:spcPts val="0"/>
              </a:spcBef>
              <a:buFont typeface="Arial" panose="020B0604020202020204" pitchFamily="34" charset="0"/>
              <a:buNone/>
            </a:pPr>
            <a:r>
              <a:rPr lang="en-US" sz="1600" dirty="0"/>
              <a:t>      </a:t>
            </a:r>
            <a:r>
              <a:rPr lang="en-US" sz="1600" dirty="0" err="1"/>
              <a:t>http_port</a:t>
            </a:r>
            <a:r>
              <a:rPr lang="en-US" sz="1600" dirty="0"/>
              <a:t>: 303</a:t>
            </a:r>
          </a:p>
          <a:p>
            <a:pPr marL="0" indent="0">
              <a:lnSpc>
                <a:spcPct val="100000"/>
              </a:lnSpc>
              <a:spcBef>
                <a:spcPts val="0"/>
              </a:spcBef>
              <a:buFont typeface="Arial" panose="020B0604020202020204" pitchFamily="34" charset="0"/>
              <a:buNone/>
            </a:pPr>
            <a:r>
              <a:rPr lang="en-US" sz="1600" dirty="0"/>
              <a:t>      </a:t>
            </a:r>
            <a:r>
              <a:rPr lang="en-US" sz="1600" dirty="0" err="1"/>
              <a:t>maxRequestsPerChild</a:t>
            </a:r>
            <a:r>
              <a:rPr lang="en-US" sz="1600" dirty="0"/>
              <a:t>: 909</a:t>
            </a:r>
            <a:endParaRPr lang="en-IN" sz="1600" dirty="0"/>
          </a:p>
        </p:txBody>
      </p:sp>
      <p:sp>
        <p:nvSpPr>
          <p:cNvPr id="9" name="Content Placeholder 2">
            <a:extLst>
              <a:ext uri="{FF2B5EF4-FFF2-40B4-BE49-F238E27FC236}">
                <a16:creationId xmlns:a16="http://schemas.microsoft.com/office/drawing/2014/main" id="{E0DF9F31-1021-4FA2-B0B6-108E95EB6EAC}"/>
              </a:ext>
            </a:extLst>
          </p:cNvPr>
          <p:cNvSpPr txBox="1">
            <a:spLocks/>
          </p:cNvSpPr>
          <p:nvPr/>
        </p:nvSpPr>
        <p:spPr>
          <a:xfrm>
            <a:off x="376806" y="4175255"/>
            <a:ext cx="10663105" cy="5748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600" dirty="0"/>
              <a:t>You can also define aliases in your inventory:</a:t>
            </a:r>
          </a:p>
        </p:txBody>
      </p:sp>
      <p:sp>
        <p:nvSpPr>
          <p:cNvPr id="10" name="Content Placeholder 2">
            <a:extLst>
              <a:ext uri="{FF2B5EF4-FFF2-40B4-BE49-F238E27FC236}">
                <a16:creationId xmlns:a16="http://schemas.microsoft.com/office/drawing/2014/main" id="{420E1BE8-78F7-4019-A034-DFBBD8AA68B4}"/>
              </a:ext>
            </a:extLst>
          </p:cNvPr>
          <p:cNvSpPr txBox="1">
            <a:spLocks/>
          </p:cNvSpPr>
          <p:nvPr/>
        </p:nvSpPr>
        <p:spPr>
          <a:xfrm>
            <a:off x="376805" y="4614149"/>
            <a:ext cx="4513977" cy="11984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fr-FR" sz="1600" dirty="0"/>
              <a:t>jumper </a:t>
            </a:r>
            <a:r>
              <a:rPr lang="fr-FR" sz="1600" dirty="0" err="1"/>
              <a:t>ansible_port</a:t>
            </a:r>
            <a:r>
              <a:rPr lang="fr-FR" sz="1600" dirty="0"/>
              <a:t>=5555 </a:t>
            </a:r>
            <a:r>
              <a:rPr lang="fr-FR" sz="1600" dirty="0" err="1"/>
              <a:t>ansible_host</a:t>
            </a:r>
            <a:r>
              <a:rPr lang="fr-FR" sz="1600" dirty="0"/>
              <a:t>=192.0.2.50</a:t>
            </a:r>
            <a:endParaRPr lang="en-IN" sz="1600" dirty="0"/>
          </a:p>
        </p:txBody>
      </p:sp>
      <p:sp>
        <p:nvSpPr>
          <p:cNvPr id="11" name="Content Placeholder 2">
            <a:extLst>
              <a:ext uri="{FF2B5EF4-FFF2-40B4-BE49-F238E27FC236}">
                <a16:creationId xmlns:a16="http://schemas.microsoft.com/office/drawing/2014/main" id="{70EBF19A-46AA-49CE-BFB9-BFC41D4D51CE}"/>
              </a:ext>
            </a:extLst>
          </p:cNvPr>
          <p:cNvSpPr txBox="1">
            <a:spLocks/>
          </p:cNvSpPr>
          <p:nvPr/>
        </p:nvSpPr>
        <p:spPr>
          <a:xfrm>
            <a:off x="6710493" y="4614150"/>
            <a:ext cx="4329418" cy="17782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600" dirty="0"/>
              <a:t>In YAML:</a:t>
            </a:r>
          </a:p>
          <a:p>
            <a:pPr marL="0" indent="0">
              <a:lnSpc>
                <a:spcPct val="100000"/>
              </a:lnSpc>
              <a:spcBef>
                <a:spcPts val="0"/>
              </a:spcBef>
              <a:buFont typeface="Arial" panose="020B0604020202020204" pitchFamily="34" charset="0"/>
              <a:buNone/>
            </a:pPr>
            <a:r>
              <a:rPr lang="en-US" sz="1600" dirty="0"/>
              <a:t>...</a:t>
            </a:r>
          </a:p>
          <a:p>
            <a:pPr marL="0" indent="0">
              <a:lnSpc>
                <a:spcPct val="100000"/>
              </a:lnSpc>
              <a:spcBef>
                <a:spcPts val="0"/>
              </a:spcBef>
              <a:buFont typeface="Arial" panose="020B0604020202020204" pitchFamily="34" charset="0"/>
              <a:buNone/>
            </a:pPr>
            <a:r>
              <a:rPr lang="en-US" sz="1600" dirty="0"/>
              <a:t>  hosts:</a:t>
            </a:r>
          </a:p>
          <a:p>
            <a:pPr marL="0" indent="0">
              <a:lnSpc>
                <a:spcPct val="100000"/>
              </a:lnSpc>
              <a:spcBef>
                <a:spcPts val="0"/>
              </a:spcBef>
              <a:buFont typeface="Arial" panose="020B0604020202020204" pitchFamily="34" charset="0"/>
              <a:buNone/>
            </a:pPr>
            <a:r>
              <a:rPr lang="en-US" sz="1600" dirty="0"/>
              <a:t>    jumper:</a:t>
            </a:r>
          </a:p>
          <a:p>
            <a:pPr marL="0" indent="0">
              <a:lnSpc>
                <a:spcPct val="100000"/>
              </a:lnSpc>
              <a:spcBef>
                <a:spcPts val="0"/>
              </a:spcBef>
              <a:buFont typeface="Arial" panose="020B0604020202020204" pitchFamily="34" charset="0"/>
              <a:buNone/>
            </a:pPr>
            <a:r>
              <a:rPr lang="en-US" sz="1600" dirty="0"/>
              <a:t>      </a:t>
            </a:r>
            <a:r>
              <a:rPr lang="en-US" sz="1600" dirty="0" err="1"/>
              <a:t>ansible_port</a:t>
            </a:r>
            <a:r>
              <a:rPr lang="en-US" sz="1600" dirty="0"/>
              <a:t>: 5555</a:t>
            </a:r>
          </a:p>
          <a:p>
            <a:pPr marL="0" indent="0">
              <a:lnSpc>
                <a:spcPct val="100000"/>
              </a:lnSpc>
              <a:spcBef>
                <a:spcPts val="0"/>
              </a:spcBef>
              <a:buFont typeface="Arial" panose="020B0604020202020204" pitchFamily="34" charset="0"/>
              <a:buNone/>
            </a:pPr>
            <a:r>
              <a:rPr lang="en-US" sz="1600" dirty="0"/>
              <a:t>      </a:t>
            </a:r>
            <a:r>
              <a:rPr lang="en-US" sz="1600" dirty="0" err="1"/>
              <a:t>ansible_host</a:t>
            </a:r>
            <a:r>
              <a:rPr lang="en-US" sz="1600" dirty="0"/>
              <a:t>: 192.0.2.50</a:t>
            </a:r>
            <a:endParaRPr lang="en-IN" sz="1600" dirty="0"/>
          </a:p>
        </p:txBody>
      </p:sp>
    </p:spTree>
    <p:extLst>
      <p:ext uri="{BB962C8B-B14F-4D97-AF65-F5344CB8AC3E}">
        <p14:creationId xmlns:p14="http://schemas.microsoft.com/office/powerpoint/2010/main" val="4165473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376806" y="101788"/>
            <a:ext cx="10515600" cy="1325563"/>
          </a:xfrm>
        </p:spPr>
        <p:txBody>
          <a:bodyPr/>
          <a:lstStyle/>
          <a:p>
            <a:r>
              <a:rPr lang="en-US" dirty="0"/>
              <a:t>Inventory (behavioral inventory parameters)</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376806" y="1045448"/>
            <a:ext cx="10663105" cy="574849"/>
          </a:xfrm>
        </p:spPr>
        <p:txBody>
          <a:bodyPr>
            <a:noAutofit/>
          </a:bodyPr>
          <a:lstStyle/>
          <a:p>
            <a:pPr>
              <a:lnSpc>
                <a:spcPct val="100000"/>
              </a:lnSpc>
              <a:spcBef>
                <a:spcPts val="0"/>
              </a:spcBef>
            </a:pPr>
            <a:r>
              <a:rPr lang="en-US" sz="1600" dirty="0" err="1"/>
              <a:t>ansible_connection</a:t>
            </a:r>
            <a:r>
              <a:rPr lang="en-US" sz="1600" dirty="0"/>
              <a:t>: Connection type to the host. This can be the name of any of ansible’s connection plugins. SSH protocol types are smart, </a:t>
            </a:r>
            <a:r>
              <a:rPr lang="en-US" sz="1600" dirty="0" err="1"/>
              <a:t>ssh</a:t>
            </a:r>
            <a:r>
              <a:rPr lang="en-US" sz="1600" dirty="0"/>
              <a:t> or </a:t>
            </a:r>
            <a:r>
              <a:rPr lang="en-US" sz="1600" dirty="0" err="1"/>
              <a:t>paramiko</a:t>
            </a:r>
            <a:r>
              <a:rPr lang="en-US" sz="1600" dirty="0"/>
              <a:t>(python module).</a:t>
            </a:r>
          </a:p>
          <a:p>
            <a:pPr>
              <a:lnSpc>
                <a:spcPct val="100000"/>
              </a:lnSpc>
              <a:spcBef>
                <a:spcPts val="0"/>
              </a:spcBef>
            </a:pPr>
            <a:endParaRPr lang="en-US" sz="1600" dirty="0"/>
          </a:p>
          <a:p>
            <a:pPr>
              <a:lnSpc>
                <a:spcPct val="100000"/>
              </a:lnSpc>
              <a:spcBef>
                <a:spcPts val="0"/>
              </a:spcBef>
            </a:pPr>
            <a:r>
              <a:rPr lang="en-US" sz="1600" dirty="0"/>
              <a:t>General for all connections:</a:t>
            </a:r>
          </a:p>
          <a:p>
            <a:pPr>
              <a:lnSpc>
                <a:spcPct val="100000"/>
              </a:lnSpc>
              <a:spcBef>
                <a:spcPts val="0"/>
              </a:spcBef>
            </a:pPr>
            <a:endParaRPr lang="en-US" sz="1600" dirty="0"/>
          </a:p>
          <a:p>
            <a:pPr>
              <a:lnSpc>
                <a:spcPct val="100000"/>
              </a:lnSpc>
              <a:spcBef>
                <a:spcPts val="0"/>
              </a:spcBef>
            </a:pPr>
            <a:r>
              <a:rPr lang="en-US" sz="1600" dirty="0" err="1"/>
              <a:t>ansible_host</a:t>
            </a:r>
            <a:r>
              <a:rPr lang="en-US" sz="1600" dirty="0"/>
              <a:t> : The name of the host to connect to, if different from the alias you wish to give to it.</a:t>
            </a:r>
          </a:p>
          <a:p>
            <a:pPr>
              <a:lnSpc>
                <a:spcPct val="100000"/>
              </a:lnSpc>
              <a:spcBef>
                <a:spcPts val="0"/>
              </a:spcBef>
            </a:pPr>
            <a:endParaRPr lang="en-US" sz="1600" dirty="0"/>
          </a:p>
          <a:p>
            <a:pPr>
              <a:lnSpc>
                <a:spcPct val="100000"/>
              </a:lnSpc>
              <a:spcBef>
                <a:spcPts val="0"/>
              </a:spcBef>
            </a:pPr>
            <a:r>
              <a:rPr lang="en-US" sz="1600" dirty="0" err="1"/>
              <a:t>ansible_port</a:t>
            </a:r>
            <a:r>
              <a:rPr lang="en-US" sz="1600" dirty="0"/>
              <a:t>: The connection port number, if not the default (22 for </a:t>
            </a:r>
            <a:r>
              <a:rPr lang="en-US" sz="1600" dirty="0" err="1"/>
              <a:t>ssh</a:t>
            </a:r>
            <a:r>
              <a:rPr lang="en-US" sz="1600" dirty="0"/>
              <a:t>)</a:t>
            </a:r>
          </a:p>
          <a:p>
            <a:pPr>
              <a:lnSpc>
                <a:spcPct val="100000"/>
              </a:lnSpc>
              <a:spcBef>
                <a:spcPts val="0"/>
              </a:spcBef>
            </a:pPr>
            <a:endParaRPr lang="en-US" sz="1600" dirty="0"/>
          </a:p>
          <a:p>
            <a:pPr>
              <a:lnSpc>
                <a:spcPct val="100000"/>
              </a:lnSpc>
              <a:spcBef>
                <a:spcPts val="0"/>
              </a:spcBef>
            </a:pPr>
            <a:r>
              <a:rPr lang="en-US" sz="1600" dirty="0" err="1"/>
              <a:t>ansible_user:The</a:t>
            </a:r>
            <a:r>
              <a:rPr lang="en-US" sz="1600" dirty="0"/>
              <a:t> user name to use when connecting to the host</a:t>
            </a:r>
          </a:p>
          <a:p>
            <a:pPr>
              <a:lnSpc>
                <a:spcPct val="100000"/>
              </a:lnSpc>
              <a:spcBef>
                <a:spcPts val="0"/>
              </a:spcBef>
            </a:pPr>
            <a:endParaRPr lang="en-US" sz="1600" dirty="0"/>
          </a:p>
          <a:p>
            <a:pPr>
              <a:lnSpc>
                <a:spcPct val="100000"/>
              </a:lnSpc>
              <a:spcBef>
                <a:spcPts val="0"/>
              </a:spcBef>
            </a:pPr>
            <a:r>
              <a:rPr lang="en-US" sz="1600" dirty="0" err="1"/>
              <a:t>ansible_password</a:t>
            </a:r>
            <a:r>
              <a:rPr lang="en-US" sz="1600" dirty="0"/>
              <a:t> :The password to use to authenticate to the host (never store this variable in plain text; always use a vault. See Keep vaulted variables safely visible)</a:t>
            </a:r>
          </a:p>
        </p:txBody>
      </p:sp>
    </p:spTree>
    <p:extLst>
      <p:ext uri="{BB962C8B-B14F-4D97-AF65-F5344CB8AC3E}">
        <p14:creationId xmlns:p14="http://schemas.microsoft.com/office/powerpoint/2010/main" val="3649900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DEEB8E-11D7-45E1-9832-542D69779AC1}"/>
              </a:ext>
            </a:extLst>
          </p:cNvPr>
          <p:cNvSpPr>
            <a:spLocks noGrp="1"/>
          </p:cNvSpPr>
          <p:nvPr>
            <p:ph type="title"/>
          </p:nvPr>
        </p:nvSpPr>
        <p:spPr>
          <a:xfrm>
            <a:off x="376806" y="101788"/>
            <a:ext cx="10515600" cy="1325563"/>
          </a:xfrm>
        </p:spPr>
        <p:txBody>
          <a:bodyPr/>
          <a:lstStyle/>
          <a:p>
            <a:r>
              <a:rPr lang="en-US" dirty="0"/>
              <a:t>Inventory (behavioral inventory parameters)</a:t>
            </a:r>
            <a:endParaRPr lang="en-IN" dirty="0"/>
          </a:p>
        </p:txBody>
      </p:sp>
      <p:sp>
        <p:nvSpPr>
          <p:cNvPr id="8" name="Content Placeholder 2">
            <a:extLst>
              <a:ext uri="{FF2B5EF4-FFF2-40B4-BE49-F238E27FC236}">
                <a16:creationId xmlns:a16="http://schemas.microsoft.com/office/drawing/2014/main" id="{485E1FFB-E960-463C-88CB-C399B10E8C8B}"/>
              </a:ext>
            </a:extLst>
          </p:cNvPr>
          <p:cNvSpPr>
            <a:spLocks noGrp="1"/>
          </p:cNvSpPr>
          <p:nvPr>
            <p:ph idx="1"/>
          </p:nvPr>
        </p:nvSpPr>
        <p:spPr>
          <a:xfrm>
            <a:off x="376806" y="1045448"/>
            <a:ext cx="10663105" cy="574849"/>
          </a:xfrm>
        </p:spPr>
        <p:txBody>
          <a:bodyPr>
            <a:noAutofit/>
          </a:bodyPr>
          <a:lstStyle/>
          <a:p>
            <a:pPr marL="0" indent="0">
              <a:lnSpc>
                <a:spcPct val="100000"/>
              </a:lnSpc>
              <a:spcBef>
                <a:spcPts val="0"/>
              </a:spcBef>
              <a:buNone/>
            </a:pPr>
            <a:r>
              <a:rPr lang="en-US" sz="1600" dirty="0"/>
              <a:t>Privilege escalation </a:t>
            </a:r>
          </a:p>
          <a:p>
            <a:pPr>
              <a:lnSpc>
                <a:spcPct val="100000"/>
              </a:lnSpc>
              <a:spcBef>
                <a:spcPts val="0"/>
              </a:spcBef>
            </a:pPr>
            <a:r>
              <a:rPr lang="en-US" sz="1600" dirty="0" err="1"/>
              <a:t>ansible_become</a:t>
            </a:r>
            <a:r>
              <a:rPr lang="en-US" sz="1600" dirty="0"/>
              <a:t> : Equivalent to </a:t>
            </a:r>
            <a:r>
              <a:rPr lang="en-US" sz="1600" dirty="0" err="1"/>
              <a:t>ansible_sudo</a:t>
            </a:r>
            <a:r>
              <a:rPr lang="en-US" sz="1600" dirty="0"/>
              <a:t> or </a:t>
            </a:r>
            <a:r>
              <a:rPr lang="en-US" sz="1600" dirty="0" err="1"/>
              <a:t>ansible_su</a:t>
            </a:r>
            <a:r>
              <a:rPr lang="en-US" sz="1600" dirty="0"/>
              <a:t>, allows to force privilege escalation</a:t>
            </a:r>
          </a:p>
          <a:p>
            <a:pPr>
              <a:lnSpc>
                <a:spcPct val="100000"/>
              </a:lnSpc>
              <a:spcBef>
                <a:spcPts val="0"/>
              </a:spcBef>
            </a:pPr>
            <a:endParaRPr lang="en-US" sz="1600" dirty="0"/>
          </a:p>
          <a:p>
            <a:pPr>
              <a:lnSpc>
                <a:spcPct val="100000"/>
              </a:lnSpc>
              <a:spcBef>
                <a:spcPts val="0"/>
              </a:spcBef>
            </a:pPr>
            <a:r>
              <a:rPr lang="en-US" sz="1600" dirty="0" err="1"/>
              <a:t>ansible_become_method</a:t>
            </a:r>
            <a:r>
              <a:rPr lang="en-US" sz="1600" dirty="0"/>
              <a:t>: Allows to set privilege escalation method</a:t>
            </a:r>
          </a:p>
          <a:p>
            <a:pPr>
              <a:lnSpc>
                <a:spcPct val="100000"/>
              </a:lnSpc>
              <a:spcBef>
                <a:spcPts val="0"/>
              </a:spcBef>
            </a:pPr>
            <a:endParaRPr lang="en-US" sz="1600" dirty="0"/>
          </a:p>
          <a:p>
            <a:pPr>
              <a:lnSpc>
                <a:spcPct val="100000"/>
              </a:lnSpc>
              <a:spcBef>
                <a:spcPts val="0"/>
              </a:spcBef>
            </a:pPr>
            <a:r>
              <a:rPr lang="en-US" sz="1600" dirty="0" err="1"/>
              <a:t>ansible_become_user</a:t>
            </a:r>
            <a:r>
              <a:rPr lang="en-US" sz="1600" dirty="0"/>
              <a:t>: Equivalent to </a:t>
            </a:r>
            <a:r>
              <a:rPr lang="en-US" sz="1600" dirty="0" err="1"/>
              <a:t>ansible_sudo_user</a:t>
            </a:r>
            <a:r>
              <a:rPr lang="en-US" sz="1600" dirty="0"/>
              <a:t> or </a:t>
            </a:r>
            <a:r>
              <a:rPr lang="en-US" sz="1600" dirty="0" err="1"/>
              <a:t>ansible_su_user</a:t>
            </a:r>
            <a:r>
              <a:rPr lang="en-US" sz="1600" dirty="0"/>
              <a:t>, allows to set the user you become through privilege escalation</a:t>
            </a:r>
          </a:p>
          <a:p>
            <a:pPr>
              <a:lnSpc>
                <a:spcPct val="100000"/>
              </a:lnSpc>
              <a:spcBef>
                <a:spcPts val="0"/>
              </a:spcBef>
            </a:pPr>
            <a:endParaRPr lang="en-US" sz="1600" dirty="0"/>
          </a:p>
          <a:p>
            <a:pPr>
              <a:lnSpc>
                <a:spcPct val="100000"/>
              </a:lnSpc>
              <a:spcBef>
                <a:spcPts val="0"/>
              </a:spcBef>
            </a:pPr>
            <a:r>
              <a:rPr lang="en-US" sz="1600" dirty="0" err="1"/>
              <a:t>ansible_become_password</a:t>
            </a:r>
            <a:r>
              <a:rPr lang="en-US" sz="1600" dirty="0"/>
              <a:t>: Equivalent to </a:t>
            </a:r>
            <a:r>
              <a:rPr lang="en-US" sz="1600" dirty="0" err="1"/>
              <a:t>ansible_sudo_password</a:t>
            </a:r>
            <a:r>
              <a:rPr lang="en-US" sz="1600" dirty="0"/>
              <a:t> or </a:t>
            </a:r>
            <a:r>
              <a:rPr lang="en-US" sz="1600" dirty="0" err="1"/>
              <a:t>ansible_su_password</a:t>
            </a:r>
            <a:r>
              <a:rPr lang="en-US" sz="1600" dirty="0"/>
              <a:t>, allows you to set the privilege escalation password (never store this variable in plain text; always use a vault)</a:t>
            </a:r>
          </a:p>
        </p:txBody>
      </p:sp>
    </p:spTree>
    <p:extLst>
      <p:ext uri="{BB962C8B-B14F-4D97-AF65-F5344CB8AC3E}">
        <p14:creationId xmlns:p14="http://schemas.microsoft.com/office/powerpoint/2010/main" val="291706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6AC7-D1D9-4BD6-9E6F-A10666AB865C}"/>
              </a:ext>
            </a:extLst>
          </p:cNvPr>
          <p:cNvSpPr>
            <a:spLocks noGrp="1"/>
          </p:cNvSpPr>
          <p:nvPr>
            <p:ph type="title"/>
          </p:nvPr>
        </p:nvSpPr>
        <p:spPr>
          <a:xfrm>
            <a:off x="192248" y="5113"/>
            <a:ext cx="10515600" cy="707952"/>
          </a:xfrm>
        </p:spPr>
        <p:txBody>
          <a:bodyPr/>
          <a:lstStyle/>
          <a:p>
            <a:r>
              <a:rPr lang="en-US" dirty="0"/>
              <a:t>Ansible </a:t>
            </a:r>
            <a:r>
              <a:rPr lang="en-US" dirty="0" err="1"/>
              <a:t>adhoc</a:t>
            </a:r>
            <a:r>
              <a:rPr lang="en-US" dirty="0"/>
              <a:t> commands</a:t>
            </a:r>
            <a:endParaRPr lang="en-IN" dirty="0"/>
          </a:p>
        </p:txBody>
      </p:sp>
      <p:sp>
        <p:nvSpPr>
          <p:cNvPr id="3" name="Content Placeholder 2">
            <a:extLst>
              <a:ext uri="{FF2B5EF4-FFF2-40B4-BE49-F238E27FC236}">
                <a16:creationId xmlns:a16="http://schemas.microsoft.com/office/drawing/2014/main" id="{B432714B-74FE-4BBA-8653-A9568AC84BE2}"/>
              </a:ext>
            </a:extLst>
          </p:cNvPr>
          <p:cNvSpPr>
            <a:spLocks noGrp="1"/>
          </p:cNvSpPr>
          <p:nvPr>
            <p:ph idx="1"/>
          </p:nvPr>
        </p:nvSpPr>
        <p:spPr>
          <a:xfrm>
            <a:off x="276138" y="713065"/>
            <a:ext cx="10515600" cy="1904300"/>
          </a:xfrm>
        </p:spPr>
        <p:txBody>
          <a:bodyPr>
            <a:normAutofit/>
          </a:bodyPr>
          <a:lstStyle/>
          <a:p>
            <a:pPr marL="0" indent="0">
              <a:buNone/>
            </a:pPr>
            <a:r>
              <a:rPr lang="en-US" sz="1800" dirty="0"/>
              <a:t>Why use ad hoc commands?</a:t>
            </a:r>
          </a:p>
          <a:p>
            <a:r>
              <a:rPr lang="en-US" sz="1800" dirty="0"/>
              <a:t>ad hoc commands are great for tasks you repeat rarely. For example, if you want to power off all the machines in your lab, you could execute a quick one-liner in Ansible without writing a playbook</a:t>
            </a:r>
          </a:p>
          <a:p>
            <a:endParaRPr lang="en-US" sz="1800" dirty="0"/>
          </a:p>
          <a:p>
            <a:r>
              <a:rPr lang="en-IN" sz="1800" b="1" dirty="0"/>
              <a:t>ansible [pattern] -m [module] -a "[module options]"</a:t>
            </a:r>
          </a:p>
        </p:txBody>
      </p:sp>
    </p:spTree>
    <p:extLst>
      <p:ext uri="{BB962C8B-B14F-4D97-AF65-F5344CB8AC3E}">
        <p14:creationId xmlns:p14="http://schemas.microsoft.com/office/powerpoint/2010/main" val="317254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6AC7-D1D9-4BD6-9E6F-A10666AB865C}"/>
              </a:ext>
            </a:extLst>
          </p:cNvPr>
          <p:cNvSpPr>
            <a:spLocks noGrp="1"/>
          </p:cNvSpPr>
          <p:nvPr>
            <p:ph type="title"/>
          </p:nvPr>
        </p:nvSpPr>
        <p:spPr>
          <a:xfrm>
            <a:off x="192248" y="5113"/>
            <a:ext cx="10515600" cy="707952"/>
          </a:xfrm>
        </p:spPr>
        <p:txBody>
          <a:bodyPr/>
          <a:lstStyle/>
          <a:p>
            <a:r>
              <a:rPr lang="en-US" dirty="0"/>
              <a:t>Ansible </a:t>
            </a:r>
            <a:r>
              <a:rPr lang="en-US" dirty="0" err="1"/>
              <a:t>adhoc</a:t>
            </a:r>
            <a:r>
              <a:rPr lang="en-US" dirty="0"/>
              <a:t> commands</a:t>
            </a:r>
            <a:endParaRPr lang="en-IN" dirty="0"/>
          </a:p>
        </p:txBody>
      </p:sp>
      <p:graphicFrame>
        <p:nvGraphicFramePr>
          <p:cNvPr id="5" name="Table 4">
            <a:extLst>
              <a:ext uri="{FF2B5EF4-FFF2-40B4-BE49-F238E27FC236}">
                <a16:creationId xmlns:a16="http://schemas.microsoft.com/office/drawing/2014/main" id="{BC0B6C87-D0F7-4B8E-9E49-4B421922ED0E}"/>
              </a:ext>
            </a:extLst>
          </p:cNvPr>
          <p:cNvGraphicFramePr>
            <a:graphicFrameLocks noGrp="1"/>
          </p:cNvGraphicFramePr>
          <p:nvPr>
            <p:extLst>
              <p:ext uri="{D42A27DB-BD31-4B8C-83A1-F6EECF244321}">
                <p14:modId xmlns:p14="http://schemas.microsoft.com/office/powerpoint/2010/main" val="2687470133"/>
              </p:ext>
            </p:extLst>
          </p:nvPr>
        </p:nvGraphicFramePr>
        <p:xfrm>
          <a:off x="334861" y="1590228"/>
          <a:ext cx="10515600" cy="4236720"/>
        </p:xfrm>
        <a:graphic>
          <a:graphicData uri="http://schemas.openxmlformats.org/drawingml/2006/table">
            <a:tbl>
              <a:tblPr/>
              <a:tblGrid>
                <a:gridCol w="3505200">
                  <a:extLst>
                    <a:ext uri="{9D8B030D-6E8A-4147-A177-3AD203B41FA5}">
                      <a16:colId xmlns:a16="http://schemas.microsoft.com/office/drawing/2014/main" val="2969930661"/>
                    </a:ext>
                  </a:extLst>
                </a:gridCol>
                <a:gridCol w="3505200">
                  <a:extLst>
                    <a:ext uri="{9D8B030D-6E8A-4147-A177-3AD203B41FA5}">
                      <a16:colId xmlns:a16="http://schemas.microsoft.com/office/drawing/2014/main" val="3633311102"/>
                    </a:ext>
                  </a:extLst>
                </a:gridCol>
                <a:gridCol w="3505200">
                  <a:extLst>
                    <a:ext uri="{9D8B030D-6E8A-4147-A177-3AD203B41FA5}">
                      <a16:colId xmlns:a16="http://schemas.microsoft.com/office/drawing/2014/main" val="1461177265"/>
                    </a:ext>
                  </a:extLst>
                </a:gridCol>
              </a:tblGrid>
              <a:tr h="0">
                <a:tc>
                  <a:txBody>
                    <a:bodyPr/>
                    <a:lstStyle/>
                    <a:p>
                      <a:r>
                        <a:rPr lang="en-IN" b="1" dirty="0">
                          <a:effectLst/>
                        </a:rPr>
                        <a:t>Description</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b="1">
                          <a:effectLst/>
                        </a:rPr>
                        <a:t>Pattern(s)</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b="1">
                          <a:effectLst/>
                        </a:rPr>
                        <a:t>Targets</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1598463"/>
                  </a:ext>
                </a:extLst>
              </a:tr>
              <a:tr h="0">
                <a:tc>
                  <a:txBody>
                    <a:bodyPr/>
                    <a:lstStyle/>
                    <a:p>
                      <a:pPr fontAlgn="t"/>
                      <a:r>
                        <a:rPr lang="en-IN" b="1" dirty="0">
                          <a:effectLst/>
                        </a:rPr>
                        <a:t>All hosts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r>
                        <a:rPr lang="en-IN" dirty="0">
                          <a:effectLst/>
                        </a:rPr>
                        <a:t>all (or *)</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endParaRPr lang="en-IN">
                        <a:effectLst/>
                      </a:endParaRP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2792479441"/>
                  </a:ext>
                </a:extLst>
              </a:tr>
              <a:tr h="0">
                <a:tc>
                  <a:txBody>
                    <a:bodyPr/>
                    <a:lstStyle/>
                    <a:p>
                      <a:pPr fontAlgn="t"/>
                      <a:r>
                        <a:rPr lang="en-IN" b="1" dirty="0">
                          <a:effectLst/>
                        </a:rPr>
                        <a:t>One host</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IN" dirty="0">
                          <a:effectLst/>
                        </a:rPr>
                        <a:t>host1</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a:effectLst/>
                      </a:endParaRP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5345173"/>
                  </a:ext>
                </a:extLst>
              </a:tr>
              <a:tr h="0">
                <a:tc>
                  <a:txBody>
                    <a:bodyPr/>
                    <a:lstStyle/>
                    <a:p>
                      <a:pPr fontAlgn="t"/>
                      <a:r>
                        <a:rPr lang="en-IN" b="1" dirty="0">
                          <a:effectLst/>
                        </a:rPr>
                        <a:t>Multiple hosts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r>
                        <a:rPr lang="en-US" dirty="0">
                          <a:effectLst/>
                        </a:rPr>
                        <a:t>host1:host2 (or host1,host2)</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endParaRPr lang="en-IN">
                        <a:effectLst/>
                      </a:endParaRP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1092099104"/>
                  </a:ext>
                </a:extLst>
              </a:tr>
              <a:tr h="0">
                <a:tc>
                  <a:txBody>
                    <a:bodyPr/>
                    <a:lstStyle/>
                    <a:p>
                      <a:pPr fontAlgn="t"/>
                      <a:r>
                        <a:rPr lang="en-IN" b="1" dirty="0">
                          <a:effectLst/>
                        </a:rPr>
                        <a:t>One group</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IN" dirty="0">
                          <a:effectLst/>
                        </a:rPr>
                        <a:t>webservers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a:effectLst/>
                      </a:endParaRP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7920146"/>
                  </a:ext>
                </a:extLst>
              </a:tr>
              <a:tr h="0">
                <a:tc>
                  <a:txBody>
                    <a:bodyPr/>
                    <a:lstStyle/>
                    <a:p>
                      <a:pPr fontAlgn="t"/>
                      <a:r>
                        <a:rPr lang="en-IN" b="1">
                          <a:effectLst/>
                        </a:rPr>
                        <a:t>Multiple groups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r>
                        <a:rPr lang="en-IN" dirty="0" err="1">
                          <a:effectLst/>
                        </a:rPr>
                        <a:t>webservers:dbservers</a:t>
                      </a:r>
                      <a:endParaRPr lang="en-IN" dirty="0">
                        <a:effectLst/>
                      </a:endParaRP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r>
                        <a:rPr lang="en-US">
                          <a:effectLst/>
                        </a:rPr>
                        <a:t>all hosts in webservers plus all hosts in dbservers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2489016668"/>
                  </a:ext>
                </a:extLst>
              </a:tr>
              <a:tr h="0">
                <a:tc>
                  <a:txBody>
                    <a:bodyPr/>
                    <a:lstStyle/>
                    <a:p>
                      <a:pPr fontAlgn="t"/>
                      <a:r>
                        <a:rPr lang="en-IN" b="1">
                          <a:effectLst/>
                        </a:rPr>
                        <a:t>Excluding groups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IN" dirty="0">
                          <a:effectLst/>
                        </a:rPr>
                        <a:t>webservers:!</a:t>
                      </a:r>
                      <a:r>
                        <a:rPr lang="en-IN" dirty="0" err="1">
                          <a:effectLst/>
                        </a:rPr>
                        <a:t>atlanta</a:t>
                      </a:r>
                      <a:endParaRPr lang="en-IN" dirty="0">
                        <a:effectLst/>
                      </a:endParaRP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a:effectLst/>
                        </a:rPr>
                        <a:t>all hosts in webservers except those in atlanta</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7722058"/>
                  </a:ext>
                </a:extLst>
              </a:tr>
              <a:tr h="0">
                <a:tc>
                  <a:txBody>
                    <a:bodyPr/>
                    <a:lstStyle/>
                    <a:p>
                      <a:pPr fontAlgn="t"/>
                      <a:r>
                        <a:rPr lang="en-IN" b="1">
                          <a:effectLst/>
                        </a:rPr>
                        <a:t>Intersection of groups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t"/>
                      <a:r>
                        <a:rPr lang="en-IN">
                          <a:effectLst/>
                        </a:rPr>
                        <a:t>webservers:&amp;staging</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t"/>
                      <a:r>
                        <a:rPr lang="en-US" dirty="0">
                          <a:effectLst/>
                        </a:rPr>
                        <a:t>any hosts in webservers that are also in </a:t>
                      </a:r>
                      <a:r>
                        <a:rPr lang="en-US" dirty="0" err="1">
                          <a:effectLst/>
                        </a:rPr>
                        <a:t>stagin</a:t>
                      </a:r>
                      <a:endParaRPr lang="en-US" dirty="0">
                        <a:effectLst/>
                      </a:endParaRP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85652659"/>
                  </a:ext>
                </a:extLst>
              </a:tr>
            </a:tbl>
          </a:graphicData>
        </a:graphic>
      </p:graphicFrame>
      <p:sp>
        <p:nvSpPr>
          <p:cNvPr id="6" name="Rectangle 2">
            <a:extLst>
              <a:ext uri="{FF2B5EF4-FFF2-40B4-BE49-F238E27FC236}">
                <a16:creationId xmlns:a16="http://schemas.microsoft.com/office/drawing/2014/main" id="{594B8A71-E24E-4405-A89B-0F7EC151077B}"/>
              </a:ext>
            </a:extLst>
          </p:cNvPr>
          <p:cNvSpPr>
            <a:spLocks noChangeArrowheads="1"/>
          </p:cNvSpPr>
          <p:nvPr/>
        </p:nvSpPr>
        <p:spPr bwMode="auto">
          <a:xfrm>
            <a:off x="234193" y="713065"/>
            <a:ext cx="8716860" cy="877163"/>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hlinkClick r:id="rId2">
                  <a:extLst>
                    <a:ext uri="{A12FA001-AC4F-418D-AE19-62706E023703}">
                      <ahyp:hlinkClr xmlns:ahyp="http://schemas.microsoft.com/office/drawing/2018/hyperlinkcolor" val="tx"/>
                    </a:ext>
                  </a:extLst>
                </a:hlinkClick>
              </a:rPr>
              <a:t>Common patterns</a:t>
            </a: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This table lists common patterns for targeting inventory hosts and groups.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0988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6AC7-D1D9-4BD6-9E6F-A10666AB865C}"/>
              </a:ext>
            </a:extLst>
          </p:cNvPr>
          <p:cNvSpPr>
            <a:spLocks noGrp="1"/>
          </p:cNvSpPr>
          <p:nvPr>
            <p:ph type="title"/>
          </p:nvPr>
        </p:nvSpPr>
        <p:spPr>
          <a:xfrm>
            <a:off x="192248" y="5113"/>
            <a:ext cx="10515600" cy="707952"/>
          </a:xfrm>
        </p:spPr>
        <p:txBody>
          <a:bodyPr/>
          <a:lstStyle/>
          <a:p>
            <a:r>
              <a:rPr lang="en-US" dirty="0"/>
              <a:t>Ansible Modules</a:t>
            </a:r>
            <a:endParaRPr lang="en-IN" dirty="0"/>
          </a:p>
        </p:txBody>
      </p:sp>
      <p:sp>
        <p:nvSpPr>
          <p:cNvPr id="6" name="Rectangle 2">
            <a:extLst>
              <a:ext uri="{FF2B5EF4-FFF2-40B4-BE49-F238E27FC236}">
                <a16:creationId xmlns:a16="http://schemas.microsoft.com/office/drawing/2014/main" id="{594B8A71-E24E-4405-A89B-0F7EC151077B}"/>
              </a:ext>
            </a:extLst>
          </p:cNvPr>
          <p:cNvSpPr>
            <a:spLocks noChangeArrowheads="1"/>
          </p:cNvSpPr>
          <p:nvPr/>
        </p:nvSpPr>
        <p:spPr bwMode="auto">
          <a:xfrm>
            <a:off x="192248" y="713065"/>
            <a:ext cx="11132890" cy="3924151"/>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404040"/>
                </a:solidFill>
                <a:effectLst/>
                <a:latin typeface="Lato" panose="020F0502020204030203" pitchFamily="34" charset="0"/>
              </a:rPr>
              <a:t>Modules (also referred to as “task plugins” or “library plugins”) are discrete units of code that can be used from the command line or in a playbook task. Ansible executes each module, usually on the remote managed node, and collects return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u="none" strike="noStrike" cap="none" normalizeH="0" baseline="0" dirty="0">
              <a:ln>
                <a:noFill/>
              </a:ln>
              <a:solidFill>
                <a:srgbClr val="404040"/>
              </a:solidFill>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ansible webservers -m service -a "name=httpd state=started"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ansible webservers -m ping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ansible webservers -m command -a "/</a:t>
            </a:r>
            <a:r>
              <a:rPr kumimoji="0" lang="en-US" altLang="en-US" sz="1800" b="0" i="0" u="none" strike="noStrike" cap="none" normalizeH="0" baseline="0" dirty="0" err="1">
                <a:ln>
                  <a:noFill/>
                </a:ln>
                <a:solidFill>
                  <a:schemeClr val="tx1"/>
                </a:solidFill>
                <a:effectLst/>
                <a:latin typeface="Arial" panose="020B0604020202020204" pitchFamily="34" charset="0"/>
              </a:rPr>
              <a:t>sbin</a:t>
            </a:r>
            <a:r>
              <a:rPr kumimoji="0" lang="en-US" altLang="en-US" sz="1800" b="0" i="0" u="none" strike="noStrike" cap="none" normalizeH="0" baseline="0" dirty="0">
                <a:ln>
                  <a:noFill/>
                </a:ln>
                <a:solidFill>
                  <a:schemeClr val="tx1"/>
                </a:solidFill>
                <a:effectLst/>
                <a:latin typeface="Arial" panose="020B0604020202020204" pitchFamily="34" charset="0"/>
              </a:rPr>
              <a:t>/reboot -t now“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Reference Documentation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https://docs.ansible.com/ansible/latest/collections/ansible/builtin/index.html#plugins-in-ansible-builtin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800" b="0" i="0" u="none" strike="noStrike" cap="none" normalizeH="0" baseline="0" dirty="0" err="1">
                <a:ln>
                  <a:noFill/>
                </a:ln>
                <a:solidFill>
                  <a:schemeClr val="tx1"/>
                </a:solidFill>
                <a:effectLst/>
                <a:latin typeface="Arial" panose="020B0604020202020204" pitchFamily="34" charset="0"/>
              </a:rPr>
              <a:t>adhoc</a:t>
            </a:r>
            <a:r>
              <a:rPr kumimoji="0" lang="en-US" altLang="en-US" sz="1800" b="0" i="0" u="none" strike="noStrike" cap="none" normalizeH="0" baseline="0" dirty="0">
                <a:ln>
                  <a:noFill/>
                </a:ln>
                <a:solidFill>
                  <a:schemeClr val="tx1"/>
                </a:solidFill>
                <a:effectLst/>
                <a:latin typeface="Arial" panose="020B0604020202020204" pitchFamily="34" charset="0"/>
              </a:rPr>
              <a:t> commands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https://www.middlewareinventory.com/blog/ansible-ad-hoc-commands/#ex1</a:t>
            </a:r>
          </a:p>
        </p:txBody>
      </p:sp>
    </p:spTree>
    <p:extLst>
      <p:ext uri="{BB962C8B-B14F-4D97-AF65-F5344CB8AC3E}">
        <p14:creationId xmlns:p14="http://schemas.microsoft.com/office/powerpoint/2010/main" val="3515800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865B-013E-47E4-9E88-310AABB5477D}"/>
              </a:ext>
            </a:extLst>
          </p:cNvPr>
          <p:cNvSpPr>
            <a:spLocks noGrp="1"/>
          </p:cNvSpPr>
          <p:nvPr>
            <p:ph type="title"/>
          </p:nvPr>
        </p:nvSpPr>
        <p:spPr/>
        <p:txBody>
          <a:bodyPr/>
          <a:lstStyle/>
          <a:p>
            <a:r>
              <a:rPr lang="en-US" dirty="0"/>
              <a:t>YAML Basics</a:t>
            </a:r>
            <a:endParaRPr lang="en-IN" dirty="0"/>
          </a:p>
        </p:txBody>
      </p:sp>
      <p:sp>
        <p:nvSpPr>
          <p:cNvPr id="3" name="Content Placeholder 2">
            <a:extLst>
              <a:ext uri="{FF2B5EF4-FFF2-40B4-BE49-F238E27FC236}">
                <a16:creationId xmlns:a16="http://schemas.microsoft.com/office/drawing/2014/main" id="{3B12FAC7-B150-41BE-9F9B-557DF47305A8}"/>
              </a:ext>
            </a:extLst>
          </p:cNvPr>
          <p:cNvSpPr>
            <a:spLocks noGrp="1"/>
          </p:cNvSpPr>
          <p:nvPr>
            <p:ph idx="1"/>
          </p:nvPr>
        </p:nvSpPr>
        <p:spPr>
          <a:xfrm>
            <a:off x="838200" y="1472777"/>
            <a:ext cx="10515600" cy="3912445"/>
          </a:xfrm>
        </p:spPr>
        <p:txBody>
          <a:bodyPr>
            <a:normAutofit/>
          </a:bodyPr>
          <a:lstStyle/>
          <a:p>
            <a:r>
              <a:rPr lang="en-US" dirty="0"/>
              <a:t>A list</a:t>
            </a:r>
          </a:p>
          <a:p>
            <a:pPr marL="0" indent="0">
              <a:buNone/>
            </a:pPr>
            <a:r>
              <a:rPr lang="en-US" dirty="0"/>
              <a:t>All members of a list are lines beginning at the same indentation level starting with a "- " (a dash and a space):</a:t>
            </a:r>
          </a:p>
          <a:p>
            <a:pPr marL="457200" lvl="1" indent="0">
              <a:buNone/>
            </a:pPr>
            <a:r>
              <a:rPr lang="en-US" sz="1800" dirty="0"/>
              <a:t>---</a:t>
            </a:r>
          </a:p>
          <a:p>
            <a:pPr marL="457200" lvl="1" indent="0">
              <a:buNone/>
            </a:pPr>
            <a:r>
              <a:rPr lang="en-US" sz="1800" dirty="0"/>
              <a:t># A list of tasty fruits</a:t>
            </a:r>
          </a:p>
          <a:p>
            <a:pPr marL="457200" lvl="1" indent="0">
              <a:buNone/>
            </a:pPr>
            <a:r>
              <a:rPr lang="en-US" sz="1800" dirty="0"/>
              <a:t>- Apple</a:t>
            </a:r>
          </a:p>
          <a:p>
            <a:pPr marL="457200" lvl="1" indent="0">
              <a:buNone/>
            </a:pPr>
            <a:r>
              <a:rPr lang="en-US" sz="1800" dirty="0"/>
              <a:t>- Orange</a:t>
            </a:r>
          </a:p>
          <a:p>
            <a:pPr marL="457200" lvl="1" indent="0">
              <a:buNone/>
            </a:pPr>
            <a:r>
              <a:rPr lang="en-US" sz="1800" dirty="0"/>
              <a:t>- Strawberry</a:t>
            </a:r>
          </a:p>
          <a:p>
            <a:pPr marL="457200" lvl="1" indent="0">
              <a:buNone/>
            </a:pPr>
            <a:r>
              <a:rPr lang="en-US" sz="1800" dirty="0"/>
              <a:t>- Mango</a:t>
            </a:r>
          </a:p>
          <a:p>
            <a:pPr marL="457200" lvl="1" indent="0">
              <a:buNone/>
            </a:pPr>
            <a:r>
              <a:rPr lang="en-US" sz="1800" dirty="0"/>
              <a:t>...</a:t>
            </a:r>
            <a:endParaRPr lang="en-IN" sz="1800" dirty="0"/>
          </a:p>
        </p:txBody>
      </p:sp>
    </p:spTree>
    <p:extLst>
      <p:ext uri="{BB962C8B-B14F-4D97-AF65-F5344CB8AC3E}">
        <p14:creationId xmlns:p14="http://schemas.microsoft.com/office/powerpoint/2010/main" val="3277600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865B-013E-47E4-9E88-310AABB5477D}"/>
              </a:ext>
            </a:extLst>
          </p:cNvPr>
          <p:cNvSpPr>
            <a:spLocks noGrp="1"/>
          </p:cNvSpPr>
          <p:nvPr>
            <p:ph type="title"/>
          </p:nvPr>
        </p:nvSpPr>
        <p:spPr/>
        <p:txBody>
          <a:bodyPr/>
          <a:lstStyle/>
          <a:p>
            <a:r>
              <a:rPr lang="en-US" dirty="0"/>
              <a:t>YAML Basics</a:t>
            </a:r>
            <a:endParaRPr lang="en-IN" dirty="0"/>
          </a:p>
        </p:txBody>
      </p:sp>
      <p:sp>
        <p:nvSpPr>
          <p:cNvPr id="3" name="Content Placeholder 2">
            <a:extLst>
              <a:ext uri="{FF2B5EF4-FFF2-40B4-BE49-F238E27FC236}">
                <a16:creationId xmlns:a16="http://schemas.microsoft.com/office/drawing/2014/main" id="{3B12FAC7-B150-41BE-9F9B-557DF47305A8}"/>
              </a:ext>
            </a:extLst>
          </p:cNvPr>
          <p:cNvSpPr>
            <a:spLocks noGrp="1"/>
          </p:cNvSpPr>
          <p:nvPr>
            <p:ph idx="1"/>
          </p:nvPr>
        </p:nvSpPr>
        <p:spPr>
          <a:xfrm>
            <a:off x="838200" y="1472777"/>
            <a:ext cx="10515600" cy="3912445"/>
          </a:xfrm>
        </p:spPr>
        <p:txBody>
          <a:bodyPr>
            <a:normAutofit/>
          </a:bodyPr>
          <a:lstStyle/>
          <a:p>
            <a:r>
              <a:rPr lang="en-US" dirty="0"/>
              <a:t>A dictionary</a:t>
            </a:r>
          </a:p>
          <a:p>
            <a:pPr marL="0" indent="0">
              <a:buNone/>
            </a:pPr>
            <a:r>
              <a:rPr lang="en-US" dirty="0"/>
              <a:t>A dictionary is represented in a simple key: value form (the colon must be followed by a space):</a:t>
            </a:r>
          </a:p>
          <a:p>
            <a:pPr marL="0" indent="0">
              <a:buNone/>
            </a:pPr>
            <a:endParaRPr lang="en-US" sz="1800" dirty="0"/>
          </a:p>
          <a:p>
            <a:pPr marL="0" indent="0">
              <a:buNone/>
            </a:pPr>
            <a:r>
              <a:rPr lang="en-US" sz="1800" dirty="0"/>
              <a:t># An employee record</a:t>
            </a:r>
          </a:p>
          <a:p>
            <a:pPr marL="0" indent="0">
              <a:buNone/>
            </a:pPr>
            <a:r>
              <a:rPr lang="en-US" sz="1800" dirty="0"/>
              <a:t>martin:</a:t>
            </a:r>
          </a:p>
          <a:p>
            <a:pPr marL="0" indent="0">
              <a:buNone/>
            </a:pPr>
            <a:r>
              <a:rPr lang="en-US" sz="1800" dirty="0"/>
              <a:t>  name: Martin </a:t>
            </a:r>
            <a:r>
              <a:rPr lang="en-US" sz="1800" dirty="0" err="1"/>
              <a:t>D'vloper</a:t>
            </a:r>
            <a:endParaRPr lang="en-US" sz="1800" dirty="0"/>
          </a:p>
          <a:p>
            <a:pPr marL="0" indent="0">
              <a:buNone/>
            </a:pPr>
            <a:r>
              <a:rPr lang="en-US" sz="1800" dirty="0"/>
              <a:t>  job: Developer</a:t>
            </a:r>
          </a:p>
          <a:p>
            <a:pPr marL="0" indent="0">
              <a:buNone/>
            </a:pPr>
            <a:r>
              <a:rPr lang="en-US" sz="1800" dirty="0"/>
              <a:t>  skill: Elite</a:t>
            </a:r>
            <a:endParaRPr lang="en-IN" sz="1800" dirty="0"/>
          </a:p>
        </p:txBody>
      </p:sp>
    </p:spTree>
    <p:extLst>
      <p:ext uri="{BB962C8B-B14F-4D97-AF65-F5344CB8AC3E}">
        <p14:creationId xmlns:p14="http://schemas.microsoft.com/office/powerpoint/2010/main" val="3123226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865B-013E-47E4-9E88-310AABB5477D}"/>
              </a:ext>
            </a:extLst>
          </p:cNvPr>
          <p:cNvSpPr>
            <a:spLocks noGrp="1"/>
          </p:cNvSpPr>
          <p:nvPr>
            <p:ph type="title"/>
          </p:nvPr>
        </p:nvSpPr>
        <p:spPr>
          <a:xfrm>
            <a:off x="242582" y="21380"/>
            <a:ext cx="10515600" cy="767185"/>
          </a:xfrm>
        </p:spPr>
        <p:txBody>
          <a:bodyPr/>
          <a:lstStyle/>
          <a:p>
            <a:r>
              <a:rPr lang="en-US" dirty="0"/>
              <a:t>YAML Basics</a:t>
            </a:r>
            <a:endParaRPr lang="en-IN" dirty="0"/>
          </a:p>
        </p:txBody>
      </p:sp>
      <p:sp>
        <p:nvSpPr>
          <p:cNvPr id="3" name="Content Placeholder 2">
            <a:extLst>
              <a:ext uri="{FF2B5EF4-FFF2-40B4-BE49-F238E27FC236}">
                <a16:creationId xmlns:a16="http://schemas.microsoft.com/office/drawing/2014/main" id="{3B12FAC7-B150-41BE-9F9B-557DF47305A8}"/>
              </a:ext>
            </a:extLst>
          </p:cNvPr>
          <p:cNvSpPr>
            <a:spLocks noGrp="1"/>
          </p:cNvSpPr>
          <p:nvPr>
            <p:ph idx="1"/>
          </p:nvPr>
        </p:nvSpPr>
        <p:spPr>
          <a:xfrm>
            <a:off x="477474" y="847289"/>
            <a:ext cx="10515600" cy="5712904"/>
          </a:xfrm>
        </p:spPr>
        <p:txBody>
          <a:bodyPr>
            <a:normAutofit fontScale="40000" lnSpcReduction="20000"/>
          </a:bodyPr>
          <a:lstStyle/>
          <a:p>
            <a:r>
              <a:rPr lang="en-US" sz="5000" dirty="0"/>
              <a:t>A complex structure with list of dictionaries, dictionaries whose values are list or a mix of both</a:t>
            </a:r>
          </a:p>
          <a:p>
            <a:pPr marL="0" indent="0">
              <a:buNone/>
            </a:pPr>
            <a:endParaRPr lang="en-US" sz="1800" dirty="0"/>
          </a:p>
          <a:p>
            <a:pPr marL="0" indent="0">
              <a:buNone/>
            </a:pPr>
            <a:r>
              <a:rPr lang="en-US" sz="4000" dirty="0"/>
              <a:t># Employee records</a:t>
            </a:r>
          </a:p>
          <a:p>
            <a:pPr marL="0" indent="0">
              <a:buNone/>
            </a:pPr>
            <a:r>
              <a:rPr lang="en-US" sz="4000" dirty="0"/>
              <a:t>- martin:</a:t>
            </a:r>
          </a:p>
          <a:p>
            <a:pPr marL="0" indent="0">
              <a:buNone/>
            </a:pPr>
            <a:r>
              <a:rPr lang="en-US" sz="4000" dirty="0"/>
              <a:t>    name: Martin </a:t>
            </a:r>
            <a:r>
              <a:rPr lang="en-US" sz="4000" dirty="0" err="1"/>
              <a:t>D'vloper</a:t>
            </a:r>
            <a:endParaRPr lang="en-US" sz="4000" dirty="0"/>
          </a:p>
          <a:p>
            <a:pPr marL="0" indent="0">
              <a:buNone/>
            </a:pPr>
            <a:r>
              <a:rPr lang="en-US" sz="4000" dirty="0"/>
              <a:t>    job: Developer</a:t>
            </a:r>
          </a:p>
          <a:p>
            <a:pPr marL="0" indent="0">
              <a:buNone/>
            </a:pPr>
            <a:r>
              <a:rPr lang="en-US" sz="4000" dirty="0"/>
              <a:t>    skills:</a:t>
            </a:r>
          </a:p>
          <a:p>
            <a:pPr marL="0" indent="0">
              <a:buNone/>
            </a:pPr>
            <a:r>
              <a:rPr lang="en-US" sz="4000" dirty="0"/>
              <a:t>      - python</a:t>
            </a:r>
          </a:p>
          <a:p>
            <a:pPr marL="0" indent="0">
              <a:buNone/>
            </a:pPr>
            <a:r>
              <a:rPr lang="en-US" sz="4000" dirty="0"/>
              <a:t>      - </a:t>
            </a:r>
            <a:r>
              <a:rPr lang="en-US" sz="4000" dirty="0" err="1"/>
              <a:t>perl</a:t>
            </a:r>
            <a:endParaRPr lang="en-US" sz="4000" dirty="0"/>
          </a:p>
          <a:p>
            <a:pPr marL="0" indent="0">
              <a:buNone/>
            </a:pPr>
            <a:r>
              <a:rPr lang="en-US" sz="4000" dirty="0"/>
              <a:t>      - pascal</a:t>
            </a:r>
          </a:p>
          <a:p>
            <a:pPr marL="0" indent="0">
              <a:buNone/>
            </a:pPr>
            <a:r>
              <a:rPr lang="en-US" sz="4000" dirty="0"/>
              <a:t>- </a:t>
            </a:r>
            <a:r>
              <a:rPr lang="en-US" sz="4000" dirty="0" err="1"/>
              <a:t>tabitha</a:t>
            </a:r>
            <a:r>
              <a:rPr lang="en-US" sz="4000" dirty="0"/>
              <a:t>:</a:t>
            </a:r>
          </a:p>
          <a:p>
            <a:pPr marL="0" indent="0">
              <a:buNone/>
            </a:pPr>
            <a:r>
              <a:rPr lang="en-US" sz="4000" dirty="0"/>
              <a:t>    name: Tabitha Bitumen</a:t>
            </a:r>
          </a:p>
          <a:p>
            <a:pPr marL="0" indent="0">
              <a:buNone/>
            </a:pPr>
            <a:r>
              <a:rPr lang="en-US" sz="4000" dirty="0"/>
              <a:t>    job: Developer</a:t>
            </a:r>
          </a:p>
          <a:p>
            <a:pPr marL="0" indent="0">
              <a:buNone/>
            </a:pPr>
            <a:r>
              <a:rPr lang="en-US" sz="4000" dirty="0"/>
              <a:t>    skills:</a:t>
            </a:r>
          </a:p>
          <a:p>
            <a:pPr marL="0" indent="0">
              <a:buNone/>
            </a:pPr>
            <a:r>
              <a:rPr lang="en-US" sz="4000" dirty="0"/>
              <a:t>      - lisp</a:t>
            </a:r>
          </a:p>
          <a:p>
            <a:pPr marL="0" indent="0">
              <a:buNone/>
            </a:pPr>
            <a:r>
              <a:rPr lang="en-US" sz="4000" dirty="0"/>
              <a:t>      - </a:t>
            </a:r>
            <a:r>
              <a:rPr lang="en-US" sz="4000" dirty="0" err="1"/>
              <a:t>fortran</a:t>
            </a:r>
            <a:endParaRPr lang="en-US" sz="4000" dirty="0"/>
          </a:p>
          <a:p>
            <a:pPr marL="0" indent="0">
              <a:buNone/>
            </a:pPr>
            <a:r>
              <a:rPr lang="en-US" sz="4000" dirty="0"/>
              <a:t>      - erlang</a:t>
            </a:r>
            <a:endParaRPr lang="en-IN" sz="4000" dirty="0"/>
          </a:p>
        </p:txBody>
      </p:sp>
    </p:spTree>
    <p:extLst>
      <p:ext uri="{BB962C8B-B14F-4D97-AF65-F5344CB8AC3E}">
        <p14:creationId xmlns:p14="http://schemas.microsoft.com/office/powerpoint/2010/main" val="1742185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865B-013E-47E4-9E88-310AABB5477D}"/>
              </a:ext>
            </a:extLst>
          </p:cNvPr>
          <p:cNvSpPr>
            <a:spLocks noGrp="1"/>
          </p:cNvSpPr>
          <p:nvPr>
            <p:ph type="title"/>
          </p:nvPr>
        </p:nvSpPr>
        <p:spPr>
          <a:xfrm>
            <a:off x="242582" y="21380"/>
            <a:ext cx="10515600" cy="767185"/>
          </a:xfrm>
        </p:spPr>
        <p:txBody>
          <a:bodyPr/>
          <a:lstStyle/>
          <a:p>
            <a:r>
              <a:rPr lang="en-US" dirty="0"/>
              <a:t>YAML Basics</a:t>
            </a:r>
            <a:endParaRPr lang="en-IN" dirty="0"/>
          </a:p>
        </p:txBody>
      </p:sp>
      <p:sp>
        <p:nvSpPr>
          <p:cNvPr id="3" name="Content Placeholder 2">
            <a:extLst>
              <a:ext uri="{FF2B5EF4-FFF2-40B4-BE49-F238E27FC236}">
                <a16:creationId xmlns:a16="http://schemas.microsoft.com/office/drawing/2014/main" id="{3B12FAC7-B150-41BE-9F9B-557DF47305A8}"/>
              </a:ext>
            </a:extLst>
          </p:cNvPr>
          <p:cNvSpPr>
            <a:spLocks noGrp="1"/>
          </p:cNvSpPr>
          <p:nvPr>
            <p:ph idx="1"/>
          </p:nvPr>
        </p:nvSpPr>
        <p:spPr>
          <a:xfrm>
            <a:off x="477474" y="847289"/>
            <a:ext cx="10515600" cy="5712904"/>
          </a:xfrm>
        </p:spPr>
        <p:txBody>
          <a:bodyPr>
            <a:normAutofit fontScale="40000" lnSpcReduction="20000"/>
          </a:bodyPr>
          <a:lstStyle/>
          <a:p>
            <a:r>
              <a:rPr lang="en-US" sz="5000" dirty="0"/>
              <a:t>Values can span multiple lines using | or &gt;</a:t>
            </a:r>
          </a:p>
          <a:p>
            <a:endParaRPr lang="en-US" sz="5000" dirty="0"/>
          </a:p>
          <a:p>
            <a:r>
              <a:rPr lang="en-US" sz="5000" dirty="0"/>
              <a:t>Spanning multiple lines using a “Literal Block Scalar” | will include the newlines and any trailing spaces.</a:t>
            </a:r>
          </a:p>
          <a:p>
            <a:endParaRPr lang="en-US" sz="5000" dirty="0"/>
          </a:p>
          <a:p>
            <a:r>
              <a:rPr lang="en-US" sz="5000" dirty="0"/>
              <a:t>Using a “Folded Block Scalar” &gt; will fold newlines to spaces</a:t>
            </a:r>
          </a:p>
          <a:p>
            <a:endParaRPr lang="en-US" sz="5000" dirty="0"/>
          </a:p>
          <a:p>
            <a:pPr marL="0" indent="0">
              <a:buNone/>
            </a:pPr>
            <a:r>
              <a:rPr lang="en-US" sz="5000" dirty="0" err="1"/>
              <a:t>include_newlines</a:t>
            </a:r>
            <a:r>
              <a:rPr lang="en-US" sz="5000" dirty="0"/>
              <a:t>: |</a:t>
            </a:r>
          </a:p>
          <a:p>
            <a:pPr marL="0" indent="0">
              <a:buNone/>
            </a:pPr>
            <a:r>
              <a:rPr lang="en-US" sz="5000" dirty="0"/>
              <a:t>            exactly as you see</a:t>
            </a:r>
          </a:p>
          <a:p>
            <a:pPr marL="0" indent="0">
              <a:buNone/>
            </a:pPr>
            <a:r>
              <a:rPr lang="en-US" sz="5000" dirty="0"/>
              <a:t>            will appear these three</a:t>
            </a:r>
          </a:p>
          <a:p>
            <a:pPr marL="0" indent="0">
              <a:buNone/>
            </a:pPr>
            <a:r>
              <a:rPr lang="en-US" sz="5000" dirty="0"/>
              <a:t>            lines of poetry</a:t>
            </a:r>
          </a:p>
          <a:p>
            <a:endParaRPr lang="en-US" sz="5000" dirty="0"/>
          </a:p>
          <a:p>
            <a:pPr marL="0" indent="0">
              <a:buNone/>
            </a:pPr>
            <a:r>
              <a:rPr lang="en-US" sz="5000" dirty="0" err="1"/>
              <a:t>fold_newlines</a:t>
            </a:r>
            <a:r>
              <a:rPr lang="en-US" sz="5000" dirty="0"/>
              <a:t>: &gt;</a:t>
            </a:r>
          </a:p>
          <a:p>
            <a:pPr marL="0" indent="0">
              <a:buNone/>
            </a:pPr>
            <a:r>
              <a:rPr lang="en-US" sz="5000" dirty="0"/>
              <a:t>            this is really a</a:t>
            </a:r>
          </a:p>
          <a:p>
            <a:pPr marL="0" indent="0">
              <a:buNone/>
            </a:pPr>
            <a:r>
              <a:rPr lang="en-US" sz="5000" dirty="0"/>
              <a:t>            single line of text</a:t>
            </a:r>
          </a:p>
          <a:p>
            <a:pPr marL="0" indent="0">
              <a:buNone/>
            </a:pPr>
            <a:r>
              <a:rPr lang="en-US" sz="5000" dirty="0"/>
              <a:t>            despite appearances</a:t>
            </a:r>
            <a:endParaRPr lang="en-IN" sz="4000" dirty="0"/>
          </a:p>
        </p:txBody>
      </p:sp>
    </p:spTree>
    <p:extLst>
      <p:ext uri="{BB962C8B-B14F-4D97-AF65-F5344CB8AC3E}">
        <p14:creationId xmlns:p14="http://schemas.microsoft.com/office/powerpoint/2010/main" val="99842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C96763-9C1E-4533-AEC0-DA1B80DD0A08}"/>
              </a:ext>
            </a:extLst>
          </p:cNvPr>
          <p:cNvPicPr>
            <a:picLocks noChangeAspect="1"/>
          </p:cNvPicPr>
          <p:nvPr/>
        </p:nvPicPr>
        <p:blipFill>
          <a:blip r:embed="rId2"/>
          <a:stretch>
            <a:fillRect/>
          </a:stretch>
        </p:blipFill>
        <p:spPr>
          <a:xfrm>
            <a:off x="1150558" y="581767"/>
            <a:ext cx="7381045" cy="4408644"/>
          </a:xfrm>
          <a:prstGeom prst="rect">
            <a:avLst/>
          </a:prstGeom>
        </p:spPr>
      </p:pic>
    </p:spTree>
    <p:extLst>
      <p:ext uri="{BB962C8B-B14F-4D97-AF65-F5344CB8AC3E}">
        <p14:creationId xmlns:p14="http://schemas.microsoft.com/office/powerpoint/2010/main" val="3657331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865B-013E-47E4-9E88-310AABB5477D}"/>
              </a:ext>
            </a:extLst>
          </p:cNvPr>
          <p:cNvSpPr>
            <a:spLocks noGrp="1"/>
          </p:cNvSpPr>
          <p:nvPr>
            <p:ph type="title"/>
          </p:nvPr>
        </p:nvSpPr>
        <p:spPr>
          <a:xfrm>
            <a:off x="242582" y="21380"/>
            <a:ext cx="10515600" cy="767185"/>
          </a:xfrm>
        </p:spPr>
        <p:txBody>
          <a:bodyPr/>
          <a:lstStyle/>
          <a:p>
            <a:r>
              <a:rPr lang="en-US" dirty="0"/>
              <a:t>YAML Basics</a:t>
            </a:r>
            <a:endParaRPr lang="en-IN" dirty="0"/>
          </a:p>
        </p:txBody>
      </p:sp>
      <p:sp>
        <p:nvSpPr>
          <p:cNvPr id="3" name="Content Placeholder 2">
            <a:extLst>
              <a:ext uri="{FF2B5EF4-FFF2-40B4-BE49-F238E27FC236}">
                <a16:creationId xmlns:a16="http://schemas.microsoft.com/office/drawing/2014/main" id="{3B12FAC7-B150-41BE-9F9B-557DF47305A8}"/>
              </a:ext>
            </a:extLst>
          </p:cNvPr>
          <p:cNvSpPr>
            <a:spLocks noGrp="1"/>
          </p:cNvSpPr>
          <p:nvPr>
            <p:ph idx="1"/>
          </p:nvPr>
        </p:nvSpPr>
        <p:spPr>
          <a:xfrm>
            <a:off x="477474" y="847289"/>
            <a:ext cx="10515600" cy="5712904"/>
          </a:xfrm>
        </p:spPr>
        <p:txBody>
          <a:bodyPr>
            <a:normAutofit fontScale="25000" lnSpcReduction="20000"/>
          </a:bodyPr>
          <a:lstStyle/>
          <a:p>
            <a:r>
              <a:rPr lang="en-US" sz="5000" dirty="0"/>
              <a:t>An example with all </a:t>
            </a:r>
          </a:p>
          <a:p>
            <a:endParaRPr lang="en-US" sz="5000" dirty="0"/>
          </a:p>
          <a:p>
            <a:pPr marL="0" indent="0">
              <a:buNone/>
            </a:pPr>
            <a:r>
              <a:rPr lang="en-US" sz="5600" dirty="0"/>
              <a:t>---</a:t>
            </a:r>
          </a:p>
          <a:p>
            <a:pPr marL="0" indent="0">
              <a:buNone/>
            </a:pPr>
            <a:r>
              <a:rPr lang="en-US" sz="5600" dirty="0"/>
              <a:t># An employee record</a:t>
            </a:r>
          </a:p>
          <a:p>
            <a:pPr marL="0" indent="0">
              <a:buNone/>
            </a:pPr>
            <a:r>
              <a:rPr lang="en-US" sz="5600" dirty="0"/>
              <a:t>name: Martin </a:t>
            </a:r>
            <a:r>
              <a:rPr lang="en-US" sz="5600" dirty="0" err="1"/>
              <a:t>D'vloper</a:t>
            </a:r>
            <a:endParaRPr lang="en-US" sz="5600" dirty="0"/>
          </a:p>
          <a:p>
            <a:pPr marL="0" indent="0">
              <a:buNone/>
            </a:pPr>
            <a:r>
              <a:rPr lang="en-US" sz="5600" dirty="0"/>
              <a:t>job: Developer</a:t>
            </a:r>
          </a:p>
          <a:p>
            <a:pPr marL="0" indent="0">
              <a:buNone/>
            </a:pPr>
            <a:r>
              <a:rPr lang="en-US" sz="5600" dirty="0"/>
              <a:t>skill: Elite</a:t>
            </a:r>
          </a:p>
          <a:p>
            <a:pPr marL="0" indent="0">
              <a:buNone/>
            </a:pPr>
            <a:r>
              <a:rPr lang="en-US" sz="5600" dirty="0"/>
              <a:t>employed: True</a:t>
            </a:r>
          </a:p>
          <a:p>
            <a:pPr marL="0" indent="0">
              <a:buNone/>
            </a:pPr>
            <a:r>
              <a:rPr lang="en-US" sz="5600" dirty="0"/>
              <a:t>foods:</a:t>
            </a:r>
          </a:p>
          <a:p>
            <a:pPr marL="0" indent="0">
              <a:buNone/>
            </a:pPr>
            <a:r>
              <a:rPr lang="en-US" sz="5600" dirty="0"/>
              <a:t>  - Apple</a:t>
            </a:r>
          </a:p>
          <a:p>
            <a:pPr marL="0" indent="0">
              <a:buNone/>
            </a:pPr>
            <a:r>
              <a:rPr lang="en-US" sz="5600" dirty="0"/>
              <a:t>  - Orange</a:t>
            </a:r>
          </a:p>
          <a:p>
            <a:pPr marL="0" indent="0">
              <a:buNone/>
            </a:pPr>
            <a:r>
              <a:rPr lang="en-US" sz="5600" dirty="0"/>
              <a:t>  - Strawberry</a:t>
            </a:r>
          </a:p>
          <a:p>
            <a:pPr marL="0" indent="0">
              <a:buNone/>
            </a:pPr>
            <a:r>
              <a:rPr lang="en-US" sz="5600" dirty="0"/>
              <a:t>  - Mango</a:t>
            </a:r>
          </a:p>
          <a:p>
            <a:pPr marL="0" indent="0">
              <a:buNone/>
            </a:pPr>
            <a:r>
              <a:rPr lang="en-US" sz="5600" dirty="0"/>
              <a:t>languages:</a:t>
            </a:r>
          </a:p>
          <a:p>
            <a:pPr marL="0" indent="0">
              <a:buNone/>
            </a:pPr>
            <a:r>
              <a:rPr lang="en-US" sz="5600" dirty="0"/>
              <a:t>  </a:t>
            </a:r>
            <a:r>
              <a:rPr lang="en-US" sz="5600" dirty="0" err="1"/>
              <a:t>perl</a:t>
            </a:r>
            <a:r>
              <a:rPr lang="en-US" sz="5600" dirty="0"/>
              <a:t>: Elite</a:t>
            </a:r>
          </a:p>
          <a:p>
            <a:pPr marL="0" indent="0">
              <a:buNone/>
            </a:pPr>
            <a:r>
              <a:rPr lang="en-US" sz="5600" dirty="0"/>
              <a:t>  python: Elite</a:t>
            </a:r>
          </a:p>
          <a:p>
            <a:pPr marL="0" indent="0">
              <a:buNone/>
            </a:pPr>
            <a:r>
              <a:rPr lang="en-US" sz="5600" dirty="0"/>
              <a:t>  pascal: Lame</a:t>
            </a:r>
          </a:p>
          <a:p>
            <a:pPr marL="0" indent="0">
              <a:buNone/>
            </a:pPr>
            <a:r>
              <a:rPr lang="en-US" sz="5600" dirty="0"/>
              <a:t>education: |</a:t>
            </a:r>
          </a:p>
          <a:p>
            <a:pPr marL="0" indent="0">
              <a:buNone/>
            </a:pPr>
            <a:r>
              <a:rPr lang="en-US" sz="5600" dirty="0"/>
              <a:t>  4 GCSEs</a:t>
            </a:r>
          </a:p>
          <a:p>
            <a:pPr marL="0" indent="0">
              <a:buNone/>
            </a:pPr>
            <a:r>
              <a:rPr lang="en-US" sz="5600" dirty="0"/>
              <a:t>  3 A-Levels</a:t>
            </a:r>
          </a:p>
          <a:p>
            <a:pPr marL="0" indent="0">
              <a:buNone/>
            </a:pPr>
            <a:r>
              <a:rPr lang="en-US" sz="5600" dirty="0"/>
              <a:t>  BSc in the Internet of Things</a:t>
            </a:r>
            <a:endParaRPr lang="en-IN" sz="5600" dirty="0"/>
          </a:p>
        </p:txBody>
      </p:sp>
    </p:spTree>
    <p:extLst>
      <p:ext uri="{BB962C8B-B14F-4D97-AF65-F5344CB8AC3E}">
        <p14:creationId xmlns:p14="http://schemas.microsoft.com/office/powerpoint/2010/main" val="161907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183858" y="18256"/>
            <a:ext cx="10515600" cy="662782"/>
          </a:xfrm>
        </p:spPr>
        <p:txBody>
          <a:bodyPr>
            <a:normAutofit fontScale="90000"/>
          </a:bodyPr>
          <a:lstStyle/>
          <a:p>
            <a:r>
              <a:rPr lang="en-US" dirty="0"/>
              <a:t>Ansible Playbooks</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418750" y="844113"/>
            <a:ext cx="10515600" cy="5330184"/>
          </a:xfrm>
        </p:spPr>
        <p:txBody>
          <a:bodyPr>
            <a:normAutofit fontScale="85000" lnSpcReduction="20000"/>
          </a:bodyPr>
          <a:lstStyle/>
          <a:p>
            <a:r>
              <a:rPr lang="en-US" sz="2600" dirty="0"/>
              <a:t>Ansible Playbooks offer a repeatable, re-usable, simple configuration management and multi-machine deployment system, one that is well suited to deploying complex applications. </a:t>
            </a:r>
          </a:p>
          <a:p>
            <a:endParaRPr lang="en-US" sz="2600" dirty="0"/>
          </a:p>
          <a:p>
            <a:pPr algn="l"/>
            <a:r>
              <a:rPr lang="en-US" sz="2600" dirty="0"/>
              <a:t>Playbooks can:</a:t>
            </a:r>
          </a:p>
          <a:p>
            <a:pPr lvl="1"/>
            <a:r>
              <a:rPr lang="en-US" sz="2600" dirty="0"/>
              <a:t>declare configurations</a:t>
            </a:r>
          </a:p>
          <a:p>
            <a:pPr lvl="1"/>
            <a:r>
              <a:rPr lang="en-US" sz="2600" dirty="0"/>
              <a:t>orchestrate steps of any manual ordered process, on multiple sets of machines, in a defined order</a:t>
            </a:r>
          </a:p>
          <a:p>
            <a:pPr lvl="1"/>
            <a:r>
              <a:rPr lang="en-US" sz="2600" dirty="0"/>
              <a:t>launch tasks synchronously or asynchronously</a:t>
            </a:r>
          </a:p>
          <a:p>
            <a:pPr lvl="1"/>
            <a:endParaRPr lang="en-US" sz="2600" dirty="0"/>
          </a:p>
          <a:p>
            <a:r>
              <a:rPr lang="en-US" sz="2600" dirty="0"/>
              <a:t>A playbook is composed of one or more ‘plays’ in an ordered list.</a:t>
            </a:r>
          </a:p>
          <a:p>
            <a:endParaRPr lang="en-US" sz="2600" dirty="0"/>
          </a:p>
          <a:p>
            <a:r>
              <a:rPr lang="en-US" sz="2600" dirty="0"/>
              <a:t>The terms ‘playbook’ and ‘play’ are sports analogies. Each play executes part of the overall goal of the playbook, running one or more tasks</a:t>
            </a:r>
          </a:p>
          <a:p>
            <a:endParaRPr lang="en-US" sz="2600" dirty="0"/>
          </a:p>
          <a:p>
            <a:r>
              <a:rPr lang="en-US" sz="2600" dirty="0"/>
              <a:t> Each task calls an Ansible module.</a:t>
            </a:r>
            <a:br>
              <a:rPr lang="en-US" b="0" i="0" dirty="0">
                <a:solidFill>
                  <a:srgbClr val="404040"/>
                </a:solidFill>
                <a:effectLst/>
                <a:latin typeface="Lato" panose="020F0502020204030203" pitchFamily="34" charset="0"/>
              </a:rPr>
            </a:br>
            <a:endParaRPr lang="en-IN" dirty="0"/>
          </a:p>
        </p:txBody>
      </p:sp>
    </p:spTree>
    <p:extLst>
      <p:ext uri="{BB962C8B-B14F-4D97-AF65-F5344CB8AC3E}">
        <p14:creationId xmlns:p14="http://schemas.microsoft.com/office/powerpoint/2010/main" val="2156847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Playbooks</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83191" y="528506"/>
            <a:ext cx="4774036" cy="5897461"/>
          </a:xfrm>
        </p:spPr>
        <p:txBody>
          <a:bodyPr>
            <a:noAutofit/>
          </a:bodyPr>
          <a:lstStyle/>
          <a:p>
            <a:pPr marL="0" indent="0">
              <a:buNone/>
            </a:pPr>
            <a:r>
              <a:rPr lang="en-US" sz="1600" i="0" dirty="0">
                <a:solidFill>
                  <a:srgbClr val="404040"/>
                </a:solidFill>
                <a:effectLst/>
              </a:rPr>
              <a:t>Play1</a:t>
            </a:r>
          </a:p>
          <a:p>
            <a:pPr marL="0" indent="0">
              <a:buNone/>
            </a:pPr>
            <a:r>
              <a:rPr lang="en-US" sz="1600" i="0" dirty="0">
                <a:solidFill>
                  <a:srgbClr val="404040"/>
                </a:solidFill>
                <a:effectLst/>
              </a:rPr>
              <a:t>---</a:t>
            </a:r>
          </a:p>
          <a:p>
            <a:pPr marL="0" indent="0">
              <a:buNone/>
            </a:pPr>
            <a:r>
              <a:rPr lang="en-US" sz="1600" i="0" dirty="0">
                <a:solidFill>
                  <a:srgbClr val="404040"/>
                </a:solidFill>
                <a:effectLst/>
              </a:rPr>
              <a:t>- name: Update web servers</a:t>
            </a:r>
          </a:p>
          <a:p>
            <a:pPr marL="0" indent="0">
              <a:buNone/>
            </a:pPr>
            <a:r>
              <a:rPr lang="en-US" sz="1600" i="0" dirty="0">
                <a:solidFill>
                  <a:srgbClr val="404040"/>
                </a:solidFill>
                <a:effectLst/>
              </a:rPr>
              <a:t>  hosts: webservers</a:t>
            </a:r>
          </a:p>
          <a:p>
            <a:pPr marL="0" indent="0">
              <a:buNone/>
            </a:pPr>
            <a:r>
              <a:rPr lang="en-US" sz="1600" i="0" dirty="0">
                <a:solidFill>
                  <a:srgbClr val="404040"/>
                </a:solidFill>
                <a:effectLst/>
              </a:rPr>
              <a:t>  </a:t>
            </a:r>
            <a:r>
              <a:rPr lang="en-US" sz="1600" i="0" dirty="0" err="1">
                <a:solidFill>
                  <a:srgbClr val="404040"/>
                </a:solidFill>
                <a:effectLst/>
              </a:rPr>
              <a:t>remote_user</a:t>
            </a:r>
            <a:r>
              <a:rPr lang="en-US" sz="1600" i="0" dirty="0">
                <a:solidFill>
                  <a:srgbClr val="404040"/>
                </a:solidFill>
                <a:effectLst/>
              </a:rPr>
              <a:t>: root</a:t>
            </a:r>
          </a:p>
          <a:p>
            <a:pPr marL="0" indent="0">
              <a:buNone/>
            </a:pPr>
            <a:r>
              <a:rPr lang="en-US" sz="1600" i="0" dirty="0">
                <a:solidFill>
                  <a:srgbClr val="404040"/>
                </a:solidFill>
                <a:effectLst/>
              </a:rPr>
              <a:t>  tasks:</a:t>
            </a:r>
          </a:p>
          <a:p>
            <a:pPr marL="0" indent="0">
              <a:buNone/>
            </a:pPr>
            <a:r>
              <a:rPr lang="en-US" sz="1600" i="0" dirty="0">
                <a:solidFill>
                  <a:srgbClr val="404040"/>
                </a:solidFill>
                <a:effectLst/>
              </a:rPr>
              <a:t>  - name: Ensure </a:t>
            </a:r>
            <a:r>
              <a:rPr lang="en-US" sz="1600" i="0" dirty="0" err="1">
                <a:solidFill>
                  <a:srgbClr val="404040"/>
                </a:solidFill>
                <a:effectLst/>
              </a:rPr>
              <a:t>apache</a:t>
            </a:r>
            <a:r>
              <a:rPr lang="en-US" sz="1600" i="0" dirty="0">
                <a:solidFill>
                  <a:srgbClr val="404040"/>
                </a:solidFill>
                <a:effectLst/>
              </a:rPr>
              <a:t> is at the latest version</a:t>
            </a:r>
          </a:p>
          <a:p>
            <a:pPr marL="0" indent="0">
              <a:buNone/>
            </a:pPr>
            <a:r>
              <a:rPr lang="en-US" sz="1600" i="0" dirty="0">
                <a:solidFill>
                  <a:srgbClr val="404040"/>
                </a:solidFill>
                <a:effectLst/>
              </a:rPr>
              <a:t>    </a:t>
            </a:r>
            <a:r>
              <a:rPr lang="en-US" sz="1600" i="0" dirty="0" err="1">
                <a:solidFill>
                  <a:srgbClr val="404040"/>
                </a:solidFill>
                <a:effectLst/>
              </a:rPr>
              <a:t>ansible.builtin.yum</a:t>
            </a:r>
            <a:r>
              <a:rPr lang="en-US" sz="1600" i="0" dirty="0">
                <a:solidFill>
                  <a:srgbClr val="404040"/>
                </a:solidFill>
                <a:effectLst/>
              </a:rPr>
              <a:t>:</a:t>
            </a:r>
          </a:p>
          <a:p>
            <a:pPr marL="0" indent="0">
              <a:buNone/>
            </a:pPr>
            <a:r>
              <a:rPr lang="en-US" sz="1600" i="0" dirty="0">
                <a:solidFill>
                  <a:srgbClr val="404040"/>
                </a:solidFill>
                <a:effectLst/>
              </a:rPr>
              <a:t>      name: httpd</a:t>
            </a:r>
          </a:p>
          <a:p>
            <a:pPr marL="0" indent="0">
              <a:buNone/>
            </a:pPr>
            <a:r>
              <a:rPr lang="en-US" sz="1600" i="0" dirty="0">
                <a:solidFill>
                  <a:srgbClr val="404040"/>
                </a:solidFill>
                <a:effectLst/>
              </a:rPr>
              <a:t>      state: latest</a:t>
            </a:r>
          </a:p>
          <a:p>
            <a:pPr marL="0" indent="0">
              <a:buNone/>
            </a:pPr>
            <a:r>
              <a:rPr lang="en-US" sz="1600" i="0" dirty="0">
                <a:solidFill>
                  <a:srgbClr val="404040"/>
                </a:solidFill>
                <a:effectLst/>
              </a:rPr>
              <a:t>  - name: Write the </a:t>
            </a:r>
            <a:r>
              <a:rPr lang="en-US" sz="1600" i="0" dirty="0" err="1">
                <a:solidFill>
                  <a:srgbClr val="404040"/>
                </a:solidFill>
                <a:effectLst/>
              </a:rPr>
              <a:t>apache</a:t>
            </a:r>
            <a:r>
              <a:rPr lang="en-US" sz="1600" i="0" dirty="0">
                <a:solidFill>
                  <a:srgbClr val="404040"/>
                </a:solidFill>
                <a:effectLst/>
              </a:rPr>
              <a:t> config file</a:t>
            </a:r>
          </a:p>
          <a:p>
            <a:pPr marL="0" indent="0">
              <a:buNone/>
            </a:pPr>
            <a:r>
              <a:rPr lang="en-US" sz="1600" i="0" dirty="0">
                <a:solidFill>
                  <a:srgbClr val="404040"/>
                </a:solidFill>
                <a:effectLst/>
              </a:rPr>
              <a:t>    </a:t>
            </a:r>
            <a:r>
              <a:rPr lang="en-US" sz="1600" i="0" dirty="0" err="1">
                <a:solidFill>
                  <a:srgbClr val="404040"/>
                </a:solidFill>
                <a:effectLst/>
              </a:rPr>
              <a:t>ansible.builtin.template</a:t>
            </a:r>
            <a:r>
              <a:rPr lang="en-US" sz="1600" i="0" dirty="0">
                <a:solidFill>
                  <a:srgbClr val="404040"/>
                </a:solidFill>
                <a:effectLst/>
              </a:rPr>
              <a:t>:</a:t>
            </a:r>
          </a:p>
          <a:p>
            <a:pPr marL="0" indent="0">
              <a:buNone/>
            </a:pPr>
            <a:r>
              <a:rPr lang="en-US" sz="1600" i="0" dirty="0">
                <a:solidFill>
                  <a:srgbClr val="404040"/>
                </a:solidFill>
                <a:effectLst/>
              </a:rPr>
              <a:t>      </a:t>
            </a:r>
            <a:r>
              <a:rPr lang="en-US" sz="1600" i="0" dirty="0" err="1">
                <a:solidFill>
                  <a:srgbClr val="404040"/>
                </a:solidFill>
                <a:effectLst/>
              </a:rPr>
              <a:t>src</a:t>
            </a:r>
            <a:r>
              <a:rPr lang="en-US" sz="1600" i="0" dirty="0">
                <a:solidFill>
                  <a:srgbClr val="404040"/>
                </a:solidFill>
                <a:effectLst/>
              </a:rPr>
              <a:t>: /</a:t>
            </a:r>
            <a:r>
              <a:rPr lang="en-US" sz="1600" i="0" dirty="0" err="1">
                <a:solidFill>
                  <a:srgbClr val="404040"/>
                </a:solidFill>
                <a:effectLst/>
              </a:rPr>
              <a:t>src</a:t>
            </a:r>
            <a:r>
              <a:rPr lang="en-US" sz="1600" i="0" dirty="0">
                <a:solidFill>
                  <a:srgbClr val="404040"/>
                </a:solidFill>
                <a:effectLst/>
              </a:rPr>
              <a:t>/httpd.j2</a:t>
            </a:r>
          </a:p>
          <a:p>
            <a:pPr marL="0" indent="0">
              <a:buNone/>
            </a:pPr>
            <a:r>
              <a:rPr lang="en-US" sz="1600" i="0" dirty="0">
                <a:solidFill>
                  <a:srgbClr val="404040"/>
                </a:solidFill>
                <a:effectLst/>
              </a:rPr>
              <a:t>      </a:t>
            </a:r>
            <a:r>
              <a:rPr lang="en-US" sz="1600" i="0" dirty="0" err="1">
                <a:solidFill>
                  <a:srgbClr val="404040"/>
                </a:solidFill>
                <a:effectLst/>
              </a:rPr>
              <a:t>dest</a:t>
            </a:r>
            <a:r>
              <a:rPr lang="en-US" sz="1600" i="0" dirty="0">
                <a:solidFill>
                  <a:srgbClr val="404040"/>
                </a:solidFill>
                <a:effectLst/>
              </a:rPr>
              <a:t>: /</a:t>
            </a:r>
            <a:r>
              <a:rPr lang="en-US" sz="1600" i="0" dirty="0" err="1">
                <a:solidFill>
                  <a:srgbClr val="404040"/>
                </a:solidFill>
                <a:effectLst/>
              </a:rPr>
              <a:t>etc</a:t>
            </a:r>
            <a:r>
              <a:rPr lang="en-US" sz="1600" i="0" dirty="0">
                <a:solidFill>
                  <a:srgbClr val="404040"/>
                </a:solidFill>
                <a:effectLst/>
              </a:rPr>
              <a:t>/</a:t>
            </a:r>
            <a:r>
              <a:rPr lang="en-US" sz="1600" i="0" dirty="0" err="1">
                <a:solidFill>
                  <a:srgbClr val="404040"/>
                </a:solidFill>
                <a:effectLst/>
              </a:rPr>
              <a:t>httpd.conf</a:t>
            </a:r>
            <a:endParaRPr lang="en-US" sz="1600" i="0" dirty="0">
              <a:solidFill>
                <a:srgbClr val="404040"/>
              </a:solidFill>
              <a:effectLst/>
            </a:endParaRPr>
          </a:p>
          <a:p>
            <a:pPr marL="0" indent="0">
              <a:buNone/>
            </a:pPr>
            <a:endParaRPr lang="en-IN" sz="900" dirty="0"/>
          </a:p>
        </p:txBody>
      </p:sp>
      <p:sp>
        <p:nvSpPr>
          <p:cNvPr id="4" name="Content Placeholder 2">
            <a:extLst>
              <a:ext uri="{FF2B5EF4-FFF2-40B4-BE49-F238E27FC236}">
                <a16:creationId xmlns:a16="http://schemas.microsoft.com/office/drawing/2014/main" id="{E7BA1E45-C03A-4FBF-9AE7-93B6D58BD308}"/>
              </a:ext>
            </a:extLst>
          </p:cNvPr>
          <p:cNvSpPr txBox="1">
            <a:spLocks/>
          </p:cNvSpPr>
          <p:nvPr/>
        </p:nvSpPr>
        <p:spPr>
          <a:xfrm>
            <a:off x="5411598" y="605537"/>
            <a:ext cx="4774036" cy="58974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404040"/>
                </a:solidFill>
              </a:rPr>
              <a:t>Play 2</a:t>
            </a:r>
          </a:p>
          <a:p>
            <a:pPr marL="0" indent="0">
              <a:buFont typeface="Arial" panose="020B0604020202020204" pitchFamily="34" charset="0"/>
              <a:buNone/>
            </a:pPr>
            <a:r>
              <a:rPr lang="en-US" sz="1600" dirty="0">
                <a:solidFill>
                  <a:srgbClr val="404040"/>
                </a:solidFill>
              </a:rPr>
              <a:t>---</a:t>
            </a:r>
          </a:p>
          <a:p>
            <a:pPr marL="0" indent="0">
              <a:buFont typeface="Arial" panose="020B0604020202020204" pitchFamily="34" charset="0"/>
              <a:buNone/>
            </a:pPr>
            <a:r>
              <a:rPr lang="en-US" sz="1600" dirty="0">
                <a:solidFill>
                  <a:srgbClr val="404040"/>
                </a:solidFill>
              </a:rPr>
              <a:t>- name: Update </a:t>
            </a:r>
            <a:r>
              <a:rPr lang="en-US" sz="1600" dirty="0" err="1">
                <a:solidFill>
                  <a:srgbClr val="404040"/>
                </a:solidFill>
              </a:rPr>
              <a:t>db</a:t>
            </a:r>
            <a:r>
              <a:rPr lang="en-US" sz="1600" dirty="0">
                <a:solidFill>
                  <a:srgbClr val="404040"/>
                </a:solidFill>
              </a:rPr>
              <a:t> servers</a:t>
            </a:r>
          </a:p>
          <a:p>
            <a:pPr marL="0" indent="0">
              <a:buFont typeface="Arial" panose="020B0604020202020204" pitchFamily="34" charset="0"/>
              <a:buNone/>
            </a:pPr>
            <a:r>
              <a:rPr lang="en-US" sz="1600" dirty="0">
                <a:solidFill>
                  <a:srgbClr val="404040"/>
                </a:solidFill>
              </a:rPr>
              <a:t>  hosts: databases</a:t>
            </a:r>
          </a:p>
          <a:p>
            <a:pPr marL="0" indent="0">
              <a:buFont typeface="Arial" panose="020B0604020202020204" pitchFamily="34" charset="0"/>
              <a:buNone/>
            </a:pPr>
            <a:r>
              <a:rPr lang="en-US" sz="1600" dirty="0">
                <a:solidFill>
                  <a:srgbClr val="404040"/>
                </a:solidFill>
              </a:rPr>
              <a:t>  </a:t>
            </a:r>
            <a:r>
              <a:rPr lang="en-US" sz="1600" dirty="0" err="1">
                <a:solidFill>
                  <a:srgbClr val="404040"/>
                </a:solidFill>
              </a:rPr>
              <a:t>remote_user</a:t>
            </a:r>
            <a:r>
              <a:rPr lang="en-US" sz="1600" dirty="0">
                <a:solidFill>
                  <a:srgbClr val="404040"/>
                </a:solidFill>
              </a:rPr>
              <a:t>: root</a:t>
            </a:r>
          </a:p>
          <a:p>
            <a:pPr marL="0" indent="0">
              <a:buFont typeface="Arial" panose="020B0604020202020204" pitchFamily="34" charset="0"/>
              <a:buNone/>
            </a:pPr>
            <a:r>
              <a:rPr lang="en-US" sz="1600" dirty="0">
                <a:solidFill>
                  <a:srgbClr val="404040"/>
                </a:solidFill>
              </a:rPr>
              <a:t>  tasks:</a:t>
            </a:r>
          </a:p>
          <a:p>
            <a:pPr marL="0" indent="0">
              <a:buFont typeface="Arial" panose="020B0604020202020204" pitchFamily="34" charset="0"/>
              <a:buNone/>
            </a:pPr>
            <a:r>
              <a:rPr lang="en-US" sz="1600" dirty="0">
                <a:solidFill>
                  <a:srgbClr val="404040"/>
                </a:solidFill>
              </a:rPr>
              <a:t>  - name: Ensure </a:t>
            </a:r>
            <a:r>
              <a:rPr lang="en-US" sz="1600" dirty="0" err="1">
                <a:solidFill>
                  <a:srgbClr val="404040"/>
                </a:solidFill>
              </a:rPr>
              <a:t>postgresql</a:t>
            </a:r>
            <a:r>
              <a:rPr lang="en-US" sz="1600" dirty="0">
                <a:solidFill>
                  <a:srgbClr val="404040"/>
                </a:solidFill>
              </a:rPr>
              <a:t> is at the latest version</a:t>
            </a:r>
          </a:p>
          <a:p>
            <a:pPr marL="0" indent="0">
              <a:buFont typeface="Arial" panose="020B0604020202020204" pitchFamily="34" charset="0"/>
              <a:buNone/>
            </a:pPr>
            <a:r>
              <a:rPr lang="en-US" sz="1600" dirty="0">
                <a:solidFill>
                  <a:srgbClr val="404040"/>
                </a:solidFill>
              </a:rPr>
              <a:t>    </a:t>
            </a:r>
            <a:r>
              <a:rPr lang="en-US" sz="1600" dirty="0" err="1">
                <a:solidFill>
                  <a:srgbClr val="404040"/>
                </a:solidFill>
              </a:rPr>
              <a:t>ansible.builtin.yum</a:t>
            </a:r>
            <a:r>
              <a:rPr lang="en-US" sz="1600" dirty="0">
                <a:solidFill>
                  <a:srgbClr val="404040"/>
                </a:solidFill>
              </a:rPr>
              <a:t>:</a:t>
            </a:r>
          </a:p>
          <a:p>
            <a:pPr marL="0" indent="0">
              <a:buFont typeface="Arial" panose="020B0604020202020204" pitchFamily="34" charset="0"/>
              <a:buNone/>
            </a:pPr>
            <a:r>
              <a:rPr lang="en-US" sz="1600" dirty="0">
                <a:solidFill>
                  <a:srgbClr val="404040"/>
                </a:solidFill>
              </a:rPr>
              <a:t>      name: </a:t>
            </a:r>
            <a:r>
              <a:rPr lang="en-US" sz="1600" dirty="0" err="1">
                <a:solidFill>
                  <a:srgbClr val="404040"/>
                </a:solidFill>
              </a:rPr>
              <a:t>postgresql</a:t>
            </a:r>
            <a:endParaRPr lang="en-US" sz="1600" dirty="0">
              <a:solidFill>
                <a:srgbClr val="404040"/>
              </a:solidFill>
            </a:endParaRPr>
          </a:p>
          <a:p>
            <a:pPr marL="0" indent="0">
              <a:buFont typeface="Arial" panose="020B0604020202020204" pitchFamily="34" charset="0"/>
              <a:buNone/>
            </a:pPr>
            <a:r>
              <a:rPr lang="en-US" sz="1600" dirty="0">
                <a:solidFill>
                  <a:srgbClr val="404040"/>
                </a:solidFill>
              </a:rPr>
              <a:t>      state: latest</a:t>
            </a:r>
          </a:p>
          <a:p>
            <a:pPr marL="0" indent="0">
              <a:buFont typeface="Arial" panose="020B0604020202020204" pitchFamily="34" charset="0"/>
              <a:buNone/>
            </a:pPr>
            <a:r>
              <a:rPr lang="en-US" sz="1600" dirty="0">
                <a:solidFill>
                  <a:srgbClr val="404040"/>
                </a:solidFill>
              </a:rPr>
              <a:t>  - name: Ensure that </a:t>
            </a:r>
            <a:r>
              <a:rPr lang="en-US" sz="1600" dirty="0" err="1">
                <a:solidFill>
                  <a:srgbClr val="404040"/>
                </a:solidFill>
              </a:rPr>
              <a:t>postgresql</a:t>
            </a:r>
            <a:r>
              <a:rPr lang="en-US" sz="1600" dirty="0">
                <a:solidFill>
                  <a:srgbClr val="404040"/>
                </a:solidFill>
              </a:rPr>
              <a:t> is started</a:t>
            </a:r>
          </a:p>
          <a:p>
            <a:pPr marL="0" indent="0">
              <a:buFont typeface="Arial" panose="020B0604020202020204" pitchFamily="34" charset="0"/>
              <a:buNone/>
            </a:pPr>
            <a:r>
              <a:rPr lang="en-US" sz="1600" dirty="0">
                <a:solidFill>
                  <a:srgbClr val="404040"/>
                </a:solidFill>
              </a:rPr>
              <a:t>    </a:t>
            </a:r>
            <a:r>
              <a:rPr lang="en-US" sz="1600" dirty="0" err="1">
                <a:solidFill>
                  <a:srgbClr val="404040"/>
                </a:solidFill>
              </a:rPr>
              <a:t>ansible.builtin.service</a:t>
            </a:r>
            <a:r>
              <a:rPr lang="en-US" sz="1600" dirty="0">
                <a:solidFill>
                  <a:srgbClr val="404040"/>
                </a:solidFill>
              </a:rPr>
              <a:t>:</a:t>
            </a:r>
          </a:p>
          <a:p>
            <a:pPr marL="0" indent="0">
              <a:buFont typeface="Arial" panose="020B0604020202020204" pitchFamily="34" charset="0"/>
              <a:buNone/>
            </a:pPr>
            <a:r>
              <a:rPr lang="en-US" sz="1600" dirty="0">
                <a:solidFill>
                  <a:srgbClr val="404040"/>
                </a:solidFill>
              </a:rPr>
              <a:t>      name: </a:t>
            </a:r>
            <a:r>
              <a:rPr lang="en-US" sz="1600" dirty="0" err="1">
                <a:solidFill>
                  <a:srgbClr val="404040"/>
                </a:solidFill>
              </a:rPr>
              <a:t>postgresql</a:t>
            </a:r>
            <a:endParaRPr lang="en-US" sz="1600" dirty="0">
              <a:solidFill>
                <a:srgbClr val="404040"/>
              </a:solidFill>
            </a:endParaRPr>
          </a:p>
          <a:p>
            <a:pPr marL="0" indent="0">
              <a:buFont typeface="Arial" panose="020B0604020202020204" pitchFamily="34" charset="0"/>
              <a:buNone/>
            </a:pPr>
            <a:r>
              <a:rPr lang="en-US" sz="1600" dirty="0">
                <a:solidFill>
                  <a:srgbClr val="404040"/>
                </a:solidFill>
              </a:rPr>
              <a:t>      state: started</a:t>
            </a:r>
            <a:endParaRPr lang="en-IN" sz="1600" dirty="0"/>
          </a:p>
        </p:txBody>
      </p:sp>
    </p:spTree>
    <p:extLst>
      <p:ext uri="{BB962C8B-B14F-4D97-AF65-F5344CB8AC3E}">
        <p14:creationId xmlns:p14="http://schemas.microsoft.com/office/powerpoint/2010/main" val="3131361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Variables</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83190" y="847288"/>
            <a:ext cx="10721829" cy="1820411"/>
          </a:xfrm>
        </p:spPr>
        <p:txBody>
          <a:bodyPr>
            <a:noAutofit/>
          </a:bodyPr>
          <a:lstStyle/>
          <a:p>
            <a:r>
              <a:rPr lang="en-US" dirty="0"/>
              <a:t>A variable name can only include letters, numbers, and underscores. </a:t>
            </a:r>
          </a:p>
          <a:p>
            <a:r>
              <a:rPr lang="en-US" dirty="0"/>
              <a:t>Python keywords or playbook keywords are not valid variable names. </a:t>
            </a:r>
          </a:p>
          <a:p>
            <a:r>
              <a:rPr lang="en-US" dirty="0"/>
              <a:t>A variable name cannot begin with a number.</a:t>
            </a:r>
          </a:p>
          <a:p>
            <a:r>
              <a:rPr lang="en-US" dirty="0"/>
              <a:t>Variable names can begin with an underscore.</a:t>
            </a:r>
            <a:endParaRPr lang="en-IN" dirty="0"/>
          </a:p>
        </p:txBody>
      </p:sp>
      <p:graphicFrame>
        <p:nvGraphicFramePr>
          <p:cNvPr id="5" name="Table 4">
            <a:extLst>
              <a:ext uri="{FF2B5EF4-FFF2-40B4-BE49-F238E27FC236}">
                <a16:creationId xmlns:a16="http://schemas.microsoft.com/office/drawing/2014/main" id="{C212F2BA-4A4D-4C68-8DC5-6E6092821628}"/>
              </a:ext>
            </a:extLst>
          </p:cNvPr>
          <p:cNvGraphicFramePr>
            <a:graphicFrameLocks noGrp="1"/>
          </p:cNvGraphicFramePr>
          <p:nvPr>
            <p:extLst>
              <p:ext uri="{D42A27DB-BD31-4B8C-83A1-F6EECF244321}">
                <p14:modId xmlns:p14="http://schemas.microsoft.com/office/powerpoint/2010/main" val="59904437"/>
              </p:ext>
            </p:extLst>
          </p:nvPr>
        </p:nvGraphicFramePr>
        <p:xfrm>
          <a:off x="544585" y="3429000"/>
          <a:ext cx="8658138" cy="2674486"/>
        </p:xfrm>
        <a:graphic>
          <a:graphicData uri="http://schemas.openxmlformats.org/drawingml/2006/table">
            <a:tbl>
              <a:tblPr/>
              <a:tblGrid>
                <a:gridCol w="4329069">
                  <a:extLst>
                    <a:ext uri="{9D8B030D-6E8A-4147-A177-3AD203B41FA5}">
                      <a16:colId xmlns:a16="http://schemas.microsoft.com/office/drawing/2014/main" val="312773439"/>
                    </a:ext>
                  </a:extLst>
                </a:gridCol>
                <a:gridCol w="4329069">
                  <a:extLst>
                    <a:ext uri="{9D8B030D-6E8A-4147-A177-3AD203B41FA5}">
                      <a16:colId xmlns:a16="http://schemas.microsoft.com/office/drawing/2014/main" val="109652988"/>
                    </a:ext>
                  </a:extLst>
                </a:gridCol>
              </a:tblGrid>
              <a:tr h="422000">
                <a:tc>
                  <a:txBody>
                    <a:bodyPr/>
                    <a:lstStyle/>
                    <a:p>
                      <a:r>
                        <a:rPr lang="en-IN" b="1" dirty="0">
                          <a:effectLst/>
                        </a:rPr>
                        <a:t>Valid variable names</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CFCFC"/>
                    </a:solidFill>
                  </a:tcPr>
                </a:tc>
                <a:tc>
                  <a:txBody>
                    <a:bodyPr/>
                    <a:lstStyle/>
                    <a:p>
                      <a:r>
                        <a:rPr lang="en-IN" b="1">
                          <a:effectLst/>
                        </a:rPr>
                        <a:t>Not valid</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CFCFC"/>
                    </a:solidFill>
                  </a:tcPr>
                </a:tc>
                <a:extLst>
                  <a:ext uri="{0D108BD9-81ED-4DB2-BD59-A6C34878D82A}">
                    <a16:rowId xmlns:a16="http://schemas.microsoft.com/office/drawing/2014/main" val="3534457073"/>
                  </a:ext>
                </a:extLst>
              </a:tr>
              <a:tr h="693286">
                <a:tc>
                  <a:txBody>
                    <a:bodyPr/>
                    <a:lstStyle/>
                    <a:p>
                      <a:pPr fontAlgn="t"/>
                      <a:r>
                        <a:rPr lang="en-IN" b="1" dirty="0">
                          <a:effectLst/>
                        </a:rPr>
                        <a:t>foo</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r>
                        <a:rPr lang="en-US">
                          <a:effectLst/>
                        </a:rPr>
                        <a:t>*foo, </a:t>
                      </a:r>
                      <a:r>
                        <a:rPr lang="en-US" u="none" strike="noStrike">
                          <a:solidFill>
                            <a:srgbClr val="2980B9"/>
                          </a:solidFill>
                          <a:effectLst/>
                          <a:hlinkClick r:id="rId2"/>
                        </a:rPr>
                        <a:t>Python keywords</a:t>
                      </a:r>
                      <a:r>
                        <a:rPr lang="en-US">
                          <a:effectLst/>
                        </a:rPr>
                        <a:t> such as async and lambda</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3028494707"/>
                  </a:ext>
                </a:extLst>
              </a:tr>
              <a:tr h="693286">
                <a:tc>
                  <a:txBody>
                    <a:bodyPr/>
                    <a:lstStyle/>
                    <a:p>
                      <a:pPr fontAlgn="t"/>
                      <a:r>
                        <a:rPr lang="en-IN" b="1" dirty="0" err="1">
                          <a:effectLst/>
                        </a:rPr>
                        <a:t>foo_env</a:t>
                      </a:r>
                      <a:endParaRPr lang="en-IN" b="1" dirty="0">
                        <a:effectLst/>
                      </a:endParaRP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CFCFC"/>
                    </a:solidFill>
                  </a:tcPr>
                </a:tc>
                <a:tc>
                  <a:txBody>
                    <a:bodyPr/>
                    <a:lstStyle/>
                    <a:p>
                      <a:pPr fontAlgn="t"/>
                      <a:r>
                        <a:rPr lang="en-US" u="none" strike="noStrike">
                          <a:solidFill>
                            <a:srgbClr val="2980B9"/>
                          </a:solidFill>
                          <a:effectLst/>
                          <a:hlinkClick r:id="rId3"/>
                        </a:rPr>
                        <a:t>playbook keywords</a:t>
                      </a:r>
                      <a:r>
                        <a:rPr lang="en-US">
                          <a:effectLst/>
                        </a:rPr>
                        <a:t> such as environment</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CFCFC"/>
                    </a:solidFill>
                  </a:tcPr>
                </a:tc>
                <a:extLst>
                  <a:ext uri="{0D108BD9-81ED-4DB2-BD59-A6C34878D82A}">
                    <a16:rowId xmlns:a16="http://schemas.microsoft.com/office/drawing/2014/main" val="1449154080"/>
                  </a:ext>
                </a:extLst>
              </a:tr>
              <a:tr h="422000">
                <a:tc>
                  <a:txBody>
                    <a:bodyPr/>
                    <a:lstStyle/>
                    <a:p>
                      <a:pPr fontAlgn="t"/>
                      <a:r>
                        <a:rPr lang="en-IN" b="1">
                          <a:effectLst/>
                        </a:rPr>
                        <a:t>foo_port</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r>
                        <a:rPr lang="fr-FR">
                          <a:effectLst/>
                        </a:rPr>
                        <a:t>foo-port, foo port, foo.port</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1153119728"/>
                  </a:ext>
                </a:extLst>
              </a:tr>
              <a:tr h="422000">
                <a:tc>
                  <a:txBody>
                    <a:bodyPr/>
                    <a:lstStyle/>
                    <a:p>
                      <a:pPr fontAlgn="t"/>
                      <a:r>
                        <a:rPr lang="en-IN" b="1">
                          <a:effectLst/>
                        </a:rPr>
                        <a:t>foo5, _foo</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t"/>
                      <a:r>
                        <a:rPr lang="en-IN" dirty="0">
                          <a:effectLst/>
                        </a:rPr>
                        <a:t>5foo, 12</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3943440628"/>
                  </a:ext>
                </a:extLst>
              </a:tr>
            </a:tbl>
          </a:graphicData>
        </a:graphic>
      </p:graphicFrame>
    </p:spTree>
    <p:extLst>
      <p:ext uri="{BB962C8B-B14F-4D97-AF65-F5344CB8AC3E}">
        <p14:creationId xmlns:p14="http://schemas.microsoft.com/office/powerpoint/2010/main" val="2711511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Variables</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192247" y="1266738"/>
            <a:ext cx="10721829" cy="4177717"/>
          </a:xfrm>
        </p:spPr>
        <p:txBody>
          <a:bodyPr>
            <a:noAutofit/>
          </a:bodyPr>
          <a:lstStyle/>
          <a:p>
            <a:r>
              <a:rPr lang="en-US" dirty="0"/>
              <a:t>Defining simple variables</a:t>
            </a:r>
          </a:p>
          <a:p>
            <a:pPr marL="457200" lvl="1" indent="0">
              <a:buNone/>
            </a:pPr>
            <a:r>
              <a:rPr lang="en-US" i="1" dirty="0" err="1">
                <a:solidFill>
                  <a:srgbClr val="00B050"/>
                </a:solidFill>
              </a:rPr>
              <a:t>remote_install_path</a:t>
            </a:r>
            <a:r>
              <a:rPr lang="en-US" i="1" dirty="0"/>
              <a:t>: /opt/</a:t>
            </a:r>
            <a:r>
              <a:rPr lang="en-US" i="1" dirty="0" err="1"/>
              <a:t>my_app_config</a:t>
            </a:r>
            <a:endParaRPr lang="en-US" i="1" dirty="0"/>
          </a:p>
          <a:p>
            <a:pPr marL="457200" lvl="1" indent="0">
              <a:buNone/>
            </a:pPr>
            <a:endParaRPr lang="en-US" i="1" dirty="0"/>
          </a:p>
          <a:p>
            <a:r>
              <a:rPr lang="en-US" i="1" dirty="0"/>
              <a:t>Referencing simple variables</a:t>
            </a:r>
          </a:p>
          <a:p>
            <a:pPr marL="457200" lvl="1" indent="0">
              <a:buNone/>
            </a:pPr>
            <a:r>
              <a:rPr lang="en-US" i="1" dirty="0" err="1">
                <a:solidFill>
                  <a:srgbClr val="00B050"/>
                </a:solidFill>
              </a:rPr>
              <a:t>ansible.builtin.template</a:t>
            </a:r>
            <a:r>
              <a:rPr lang="en-US" i="1" dirty="0"/>
              <a:t>:</a:t>
            </a:r>
          </a:p>
          <a:p>
            <a:pPr marL="457200" lvl="1" indent="0">
              <a:buNone/>
            </a:pPr>
            <a:r>
              <a:rPr lang="en-US" i="1" dirty="0"/>
              <a:t>  </a:t>
            </a:r>
            <a:r>
              <a:rPr lang="en-US" i="1" dirty="0" err="1">
                <a:solidFill>
                  <a:srgbClr val="00B050"/>
                </a:solidFill>
              </a:rPr>
              <a:t>src</a:t>
            </a:r>
            <a:r>
              <a:rPr lang="en-US" i="1" dirty="0"/>
              <a:t>: foo.cfg.j2</a:t>
            </a:r>
          </a:p>
          <a:p>
            <a:pPr marL="457200" lvl="1" indent="0">
              <a:buNone/>
            </a:pPr>
            <a:r>
              <a:rPr lang="en-US" i="1" dirty="0"/>
              <a:t>  </a:t>
            </a:r>
            <a:r>
              <a:rPr lang="en-US" i="1" dirty="0" err="1">
                <a:solidFill>
                  <a:srgbClr val="00B050"/>
                </a:solidFill>
              </a:rPr>
              <a:t>dest</a:t>
            </a:r>
            <a:r>
              <a:rPr lang="en-US" i="1" dirty="0"/>
              <a:t>: '{{ </a:t>
            </a:r>
            <a:r>
              <a:rPr lang="en-US" i="1" dirty="0" err="1">
                <a:solidFill>
                  <a:srgbClr val="FF0000"/>
                </a:solidFill>
              </a:rPr>
              <a:t>remote_install_path</a:t>
            </a:r>
            <a:r>
              <a:rPr lang="en-US" i="1" dirty="0">
                <a:solidFill>
                  <a:srgbClr val="FF0000"/>
                </a:solidFill>
              </a:rPr>
              <a:t> </a:t>
            </a:r>
            <a:r>
              <a:rPr lang="en-US" i="1" dirty="0"/>
              <a:t>}}/</a:t>
            </a:r>
            <a:r>
              <a:rPr lang="en-US" i="1" dirty="0" err="1"/>
              <a:t>foo.cfg</a:t>
            </a:r>
            <a:r>
              <a:rPr lang="en-US" i="1" dirty="0"/>
              <a:t>'</a:t>
            </a:r>
          </a:p>
        </p:txBody>
      </p:sp>
    </p:spTree>
    <p:extLst>
      <p:ext uri="{BB962C8B-B14F-4D97-AF65-F5344CB8AC3E}">
        <p14:creationId xmlns:p14="http://schemas.microsoft.com/office/powerpoint/2010/main" val="3480633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Variables</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192248" y="1266738"/>
            <a:ext cx="5201874" cy="4177717"/>
          </a:xfrm>
        </p:spPr>
        <p:txBody>
          <a:bodyPr>
            <a:noAutofit/>
          </a:bodyPr>
          <a:lstStyle/>
          <a:p>
            <a:r>
              <a:rPr lang="en-US" dirty="0"/>
              <a:t>List Variables</a:t>
            </a:r>
          </a:p>
          <a:p>
            <a:pPr marL="457200" lvl="1" indent="0">
              <a:buNone/>
            </a:pPr>
            <a:r>
              <a:rPr lang="en-US" i="1" dirty="0">
                <a:solidFill>
                  <a:srgbClr val="00B050"/>
                </a:solidFill>
              </a:rPr>
              <a:t>region:</a:t>
            </a:r>
          </a:p>
          <a:p>
            <a:pPr marL="457200" lvl="1" indent="0">
              <a:buNone/>
            </a:pPr>
            <a:r>
              <a:rPr lang="en-US" i="1" dirty="0">
                <a:solidFill>
                  <a:srgbClr val="00B050"/>
                </a:solidFill>
              </a:rPr>
              <a:t>  - northeast</a:t>
            </a:r>
          </a:p>
          <a:p>
            <a:pPr marL="457200" lvl="1" indent="0">
              <a:buNone/>
            </a:pPr>
            <a:r>
              <a:rPr lang="en-US" i="1" dirty="0">
                <a:solidFill>
                  <a:srgbClr val="00B050"/>
                </a:solidFill>
              </a:rPr>
              <a:t>  - southeast</a:t>
            </a:r>
          </a:p>
          <a:p>
            <a:pPr marL="457200" lvl="1" indent="0">
              <a:buNone/>
            </a:pPr>
            <a:r>
              <a:rPr lang="en-US" i="1" dirty="0">
                <a:solidFill>
                  <a:srgbClr val="00B050"/>
                </a:solidFill>
              </a:rPr>
              <a:t>  - </a:t>
            </a:r>
            <a:r>
              <a:rPr lang="en-US" i="1" dirty="0" err="1">
                <a:solidFill>
                  <a:srgbClr val="00B050"/>
                </a:solidFill>
              </a:rPr>
              <a:t>midwest</a:t>
            </a:r>
            <a:endParaRPr lang="en-US" i="1" dirty="0"/>
          </a:p>
          <a:p>
            <a:r>
              <a:rPr lang="en-US" i="1" dirty="0"/>
              <a:t>Referencing list variables</a:t>
            </a:r>
          </a:p>
          <a:p>
            <a:pPr marL="457200" lvl="1" indent="0">
              <a:buNone/>
            </a:pPr>
            <a:r>
              <a:rPr lang="en-US" i="1" dirty="0">
                <a:solidFill>
                  <a:srgbClr val="00B050"/>
                </a:solidFill>
              </a:rPr>
              <a:t>region: "{{ region[0] }}"</a:t>
            </a:r>
            <a:endParaRPr lang="en-US" i="1" dirty="0"/>
          </a:p>
        </p:txBody>
      </p:sp>
      <p:sp>
        <p:nvSpPr>
          <p:cNvPr id="5" name="Content Placeholder 2">
            <a:extLst>
              <a:ext uri="{FF2B5EF4-FFF2-40B4-BE49-F238E27FC236}">
                <a16:creationId xmlns:a16="http://schemas.microsoft.com/office/drawing/2014/main" id="{CCDD8C64-FB1F-4E29-A5D4-B78A7CDEC0F4}"/>
              </a:ext>
            </a:extLst>
          </p:cNvPr>
          <p:cNvSpPr txBox="1">
            <a:spLocks/>
          </p:cNvSpPr>
          <p:nvPr/>
        </p:nvSpPr>
        <p:spPr>
          <a:xfrm>
            <a:off x="5512267" y="1340141"/>
            <a:ext cx="5201874" cy="41777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Dictionary  Variables</a:t>
            </a:r>
          </a:p>
          <a:p>
            <a:pPr marL="457200" lvl="1" indent="0">
              <a:buFont typeface="Arial" panose="020B0604020202020204" pitchFamily="34" charset="0"/>
              <a:buNone/>
            </a:pPr>
            <a:r>
              <a:rPr lang="en-US" i="1" dirty="0">
                <a:solidFill>
                  <a:srgbClr val="00B050"/>
                </a:solidFill>
              </a:rPr>
              <a:t>foo:</a:t>
            </a:r>
          </a:p>
          <a:p>
            <a:pPr marL="457200" lvl="1" indent="0">
              <a:buFont typeface="Arial" panose="020B0604020202020204" pitchFamily="34" charset="0"/>
              <a:buNone/>
            </a:pPr>
            <a:r>
              <a:rPr lang="en-US" i="1" dirty="0">
                <a:solidFill>
                  <a:srgbClr val="00B050"/>
                </a:solidFill>
              </a:rPr>
              <a:t>  field1: one</a:t>
            </a:r>
          </a:p>
          <a:p>
            <a:pPr marL="457200" lvl="1" indent="0">
              <a:buFont typeface="Arial" panose="020B0604020202020204" pitchFamily="34" charset="0"/>
              <a:buNone/>
            </a:pPr>
            <a:r>
              <a:rPr lang="en-US" i="1" dirty="0">
                <a:solidFill>
                  <a:srgbClr val="00B050"/>
                </a:solidFill>
              </a:rPr>
              <a:t>  field2: two</a:t>
            </a:r>
          </a:p>
          <a:p>
            <a:r>
              <a:rPr lang="en-US" i="1" dirty="0"/>
              <a:t>Referencing Dictionary variables</a:t>
            </a:r>
          </a:p>
          <a:p>
            <a:pPr marL="457200" lvl="1" indent="0">
              <a:buFont typeface="Arial" panose="020B0604020202020204" pitchFamily="34" charset="0"/>
              <a:buNone/>
            </a:pPr>
            <a:r>
              <a:rPr lang="en-US" i="1" dirty="0">
                <a:solidFill>
                  <a:srgbClr val="00B050"/>
                </a:solidFill>
              </a:rPr>
              <a:t>{{foo['field1’]}}</a:t>
            </a:r>
          </a:p>
          <a:p>
            <a:pPr marL="457200" lvl="1" indent="0">
              <a:buFont typeface="Arial" panose="020B0604020202020204" pitchFamily="34" charset="0"/>
              <a:buNone/>
            </a:pPr>
            <a:r>
              <a:rPr lang="en-US" i="1" dirty="0">
                <a:solidFill>
                  <a:srgbClr val="00B050"/>
                </a:solidFill>
              </a:rPr>
              <a:t>{{foo.field1}}</a:t>
            </a:r>
            <a:endParaRPr lang="en-US" i="1" dirty="0"/>
          </a:p>
        </p:txBody>
      </p:sp>
    </p:spTree>
    <p:extLst>
      <p:ext uri="{BB962C8B-B14F-4D97-AF65-F5344CB8AC3E}">
        <p14:creationId xmlns:p14="http://schemas.microsoft.com/office/powerpoint/2010/main" val="3649235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Variables</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234193" y="681037"/>
            <a:ext cx="11493616" cy="5661040"/>
          </a:xfrm>
        </p:spPr>
        <p:txBody>
          <a:bodyPr>
            <a:noAutofit/>
          </a:bodyPr>
          <a:lstStyle/>
          <a:p>
            <a:r>
              <a:rPr lang="en-US" dirty="0"/>
              <a:t>Registering variables</a:t>
            </a:r>
          </a:p>
          <a:p>
            <a:pPr marL="0" indent="0">
              <a:buNone/>
            </a:pPr>
            <a:r>
              <a:rPr lang="en-US" sz="2400" dirty="0"/>
              <a:t>Registered variables are stored in memory. You cannot cache registered variables for use in future plays. Registered variables are only valid on the host for the rest of the current playbook run.</a:t>
            </a:r>
          </a:p>
          <a:p>
            <a:pPr marL="0" indent="0">
              <a:buNone/>
            </a:pPr>
            <a:r>
              <a:rPr lang="en-US" sz="1400" i="1" dirty="0">
                <a:solidFill>
                  <a:srgbClr val="00B050"/>
                </a:solidFill>
              </a:rPr>
              <a:t>- hosts: </a:t>
            </a:r>
            <a:r>
              <a:rPr lang="en-US" sz="1400" i="1" dirty="0" err="1">
                <a:solidFill>
                  <a:srgbClr val="00B050"/>
                </a:solidFill>
              </a:rPr>
              <a:t>web_servers</a:t>
            </a:r>
            <a:endParaRPr lang="en-US" sz="1400" i="1" dirty="0">
              <a:solidFill>
                <a:srgbClr val="00B050"/>
              </a:solidFill>
            </a:endParaRPr>
          </a:p>
          <a:p>
            <a:pPr marL="0" indent="0">
              <a:buNone/>
            </a:pPr>
            <a:endParaRPr lang="en-US" sz="1400" i="1" dirty="0">
              <a:solidFill>
                <a:srgbClr val="00B050"/>
              </a:solidFill>
            </a:endParaRPr>
          </a:p>
          <a:p>
            <a:pPr marL="0" indent="0">
              <a:buNone/>
            </a:pPr>
            <a:r>
              <a:rPr lang="en-US" sz="1400" i="1" dirty="0">
                <a:solidFill>
                  <a:srgbClr val="00B050"/>
                </a:solidFill>
              </a:rPr>
              <a:t>  tasks:</a:t>
            </a:r>
          </a:p>
          <a:p>
            <a:pPr marL="0" indent="0">
              <a:buNone/>
            </a:pPr>
            <a:r>
              <a:rPr lang="en-US" sz="1400" i="1" dirty="0">
                <a:solidFill>
                  <a:srgbClr val="00B050"/>
                </a:solidFill>
              </a:rPr>
              <a:t>     - name: Run a shell command and register its output as a variable</a:t>
            </a:r>
          </a:p>
          <a:p>
            <a:pPr marL="0" indent="0">
              <a:buNone/>
            </a:pPr>
            <a:r>
              <a:rPr lang="en-US" sz="1400" i="1" dirty="0">
                <a:solidFill>
                  <a:srgbClr val="00B050"/>
                </a:solidFill>
              </a:rPr>
              <a:t>       </a:t>
            </a:r>
            <a:r>
              <a:rPr lang="en-US" sz="1400" i="1" dirty="0" err="1">
                <a:solidFill>
                  <a:srgbClr val="00B050"/>
                </a:solidFill>
              </a:rPr>
              <a:t>ansible.builtin.shell</a:t>
            </a:r>
            <a:r>
              <a:rPr lang="en-US" sz="1400" i="1" dirty="0">
                <a:solidFill>
                  <a:srgbClr val="00B050"/>
                </a:solidFill>
              </a:rPr>
              <a:t>: /</a:t>
            </a:r>
            <a:r>
              <a:rPr lang="en-US" sz="1400" i="1" dirty="0" err="1">
                <a:solidFill>
                  <a:srgbClr val="00B050"/>
                </a:solidFill>
              </a:rPr>
              <a:t>usr</a:t>
            </a:r>
            <a:r>
              <a:rPr lang="en-US" sz="1400" i="1" dirty="0">
                <a:solidFill>
                  <a:srgbClr val="00B050"/>
                </a:solidFill>
              </a:rPr>
              <a:t>/bin/foo</a:t>
            </a:r>
          </a:p>
          <a:p>
            <a:pPr marL="0" indent="0">
              <a:buNone/>
            </a:pPr>
            <a:r>
              <a:rPr lang="en-US" sz="1400" i="1" dirty="0">
                <a:solidFill>
                  <a:srgbClr val="00B050"/>
                </a:solidFill>
              </a:rPr>
              <a:t>       register: </a:t>
            </a:r>
            <a:r>
              <a:rPr lang="en-US" sz="1400" i="1" dirty="0" err="1">
                <a:solidFill>
                  <a:srgbClr val="00B050"/>
                </a:solidFill>
              </a:rPr>
              <a:t>foo_result</a:t>
            </a:r>
            <a:endParaRPr lang="en-US" sz="1400" i="1" dirty="0">
              <a:solidFill>
                <a:srgbClr val="00B050"/>
              </a:solidFill>
            </a:endParaRPr>
          </a:p>
          <a:p>
            <a:pPr marL="0" indent="0">
              <a:buNone/>
            </a:pPr>
            <a:r>
              <a:rPr lang="en-US" sz="1400" i="1" dirty="0">
                <a:solidFill>
                  <a:srgbClr val="00B050"/>
                </a:solidFill>
              </a:rPr>
              <a:t>       </a:t>
            </a:r>
            <a:r>
              <a:rPr lang="en-US" sz="1400" i="1" dirty="0" err="1">
                <a:solidFill>
                  <a:srgbClr val="00B050"/>
                </a:solidFill>
              </a:rPr>
              <a:t>ignore_errors</a:t>
            </a:r>
            <a:r>
              <a:rPr lang="en-US" sz="1400" i="1" dirty="0">
                <a:solidFill>
                  <a:srgbClr val="00B050"/>
                </a:solidFill>
              </a:rPr>
              <a:t>: true</a:t>
            </a:r>
          </a:p>
          <a:p>
            <a:pPr marL="0" indent="0">
              <a:buNone/>
            </a:pPr>
            <a:endParaRPr lang="en-US" sz="1400" i="1" dirty="0">
              <a:solidFill>
                <a:srgbClr val="00B050"/>
              </a:solidFill>
            </a:endParaRPr>
          </a:p>
          <a:p>
            <a:pPr marL="0" indent="0">
              <a:buNone/>
            </a:pPr>
            <a:r>
              <a:rPr lang="en-US" sz="1400" i="1" dirty="0">
                <a:solidFill>
                  <a:srgbClr val="00B050"/>
                </a:solidFill>
              </a:rPr>
              <a:t>     - name: Run a shell command using output of the previous task</a:t>
            </a:r>
          </a:p>
          <a:p>
            <a:pPr marL="0" indent="0">
              <a:buNone/>
            </a:pPr>
            <a:r>
              <a:rPr lang="en-US" sz="1400" i="1" dirty="0">
                <a:solidFill>
                  <a:srgbClr val="00B050"/>
                </a:solidFill>
              </a:rPr>
              <a:t>       </a:t>
            </a:r>
            <a:r>
              <a:rPr lang="en-US" sz="1400" i="1" dirty="0" err="1">
                <a:solidFill>
                  <a:srgbClr val="00B050"/>
                </a:solidFill>
              </a:rPr>
              <a:t>ansible.builtin.shell</a:t>
            </a:r>
            <a:r>
              <a:rPr lang="en-US" sz="1400" i="1" dirty="0">
                <a:solidFill>
                  <a:srgbClr val="00B050"/>
                </a:solidFill>
              </a:rPr>
              <a:t>: /</a:t>
            </a:r>
            <a:r>
              <a:rPr lang="en-US" sz="1400" i="1" dirty="0" err="1">
                <a:solidFill>
                  <a:srgbClr val="00B050"/>
                </a:solidFill>
              </a:rPr>
              <a:t>usr</a:t>
            </a:r>
            <a:r>
              <a:rPr lang="en-US" sz="1400" i="1" dirty="0">
                <a:solidFill>
                  <a:srgbClr val="00B050"/>
                </a:solidFill>
              </a:rPr>
              <a:t>/bin/bar</a:t>
            </a:r>
          </a:p>
          <a:p>
            <a:pPr marL="0" indent="0">
              <a:buNone/>
            </a:pPr>
            <a:r>
              <a:rPr lang="en-US" sz="1400" i="1" dirty="0">
                <a:solidFill>
                  <a:srgbClr val="00B050"/>
                </a:solidFill>
              </a:rPr>
              <a:t>       when: </a:t>
            </a:r>
            <a:r>
              <a:rPr lang="en-US" sz="1400" i="1" dirty="0" err="1">
                <a:solidFill>
                  <a:srgbClr val="00B050"/>
                </a:solidFill>
              </a:rPr>
              <a:t>foo_result.rc</a:t>
            </a:r>
            <a:r>
              <a:rPr lang="en-US" sz="1400" i="1" dirty="0">
                <a:solidFill>
                  <a:srgbClr val="00B050"/>
                </a:solidFill>
              </a:rPr>
              <a:t> == 5</a:t>
            </a:r>
          </a:p>
        </p:txBody>
      </p:sp>
    </p:spTree>
    <p:extLst>
      <p:ext uri="{BB962C8B-B14F-4D97-AF65-F5344CB8AC3E}">
        <p14:creationId xmlns:p14="http://schemas.microsoft.com/office/powerpoint/2010/main" val="915386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Variables</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234193" y="681037"/>
            <a:ext cx="11493616" cy="5661040"/>
          </a:xfrm>
        </p:spPr>
        <p:txBody>
          <a:bodyPr>
            <a:noAutofit/>
          </a:bodyPr>
          <a:lstStyle/>
          <a:p>
            <a:r>
              <a:rPr lang="en-US" dirty="0"/>
              <a:t>Where to set variables</a:t>
            </a:r>
          </a:p>
          <a:p>
            <a:pPr lvl="1"/>
            <a:r>
              <a:rPr lang="en-US" sz="2000" dirty="0"/>
              <a:t>Defining variables in inventory</a:t>
            </a:r>
          </a:p>
          <a:p>
            <a:pPr lvl="1"/>
            <a:r>
              <a:rPr lang="en-US" sz="2000" dirty="0"/>
              <a:t>Defining variables in a play</a:t>
            </a:r>
          </a:p>
          <a:p>
            <a:pPr marL="914400" lvl="2" indent="0">
              <a:buNone/>
            </a:pPr>
            <a:r>
              <a:rPr lang="en-US" sz="1100" dirty="0">
                <a:solidFill>
                  <a:srgbClr val="FF0000"/>
                </a:solidFill>
              </a:rPr>
              <a:t>- hosts: webservers</a:t>
            </a:r>
          </a:p>
          <a:p>
            <a:pPr marL="914400" lvl="2" indent="0">
              <a:buNone/>
            </a:pPr>
            <a:r>
              <a:rPr lang="en-US" sz="1100" dirty="0">
                <a:solidFill>
                  <a:srgbClr val="FF0000"/>
                </a:solidFill>
              </a:rPr>
              <a:t>  vars:</a:t>
            </a:r>
          </a:p>
          <a:p>
            <a:pPr marL="914400" lvl="2" indent="0">
              <a:buNone/>
            </a:pPr>
            <a:r>
              <a:rPr lang="en-US" sz="1100" dirty="0">
                <a:solidFill>
                  <a:srgbClr val="FF0000"/>
                </a:solidFill>
              </a:rPr>
              <a:t>    </a:t>
            </a:r>
            <a:r>
              <a:rPr lang="en-US" sz="1100" dirty="0" err="1">
                <a:solidFill>
                  <a:srgbClr val="FF0000"/>
                </a:solidFill>
              </a:rPr>
              <a:t>http_port</a:t>
            </a:r>
            <a:r>
              <a:rPr lang="en-US" sz="1100" dirty="0">
                <a:solidFill>
                  <a:srgbClr val="FF0000"/>
                </a:solidFill>
              </a:rPr>
              <a:t>: 80</a:t>
            </a:r>
          </a:p>
          <a:p>
            <a:pPr marL="685800" lvl="2">
              <a:spcBef>
                <a:spcPts val="1000"/>
              </a:spcBef>
            </a:pPr>
            <a:r>
              <a:rPr lang="en-US" dirty="0"/>
              <a:t>Defining variables in included files and roles</a:t>
            </a:r>
          </a:p>
          <a:p>
            <a:pPr marL="914400" lvl="3" indent="0">
              <a:lnSpc>
                <a:spcPct val="100000"/>
              </a:lnSpc>
              <a:spcBef>
                <a:spcPts val="0"/>
              </a:spcBef>
              <a:buNone/>
            </a:pPr>
            <a:r>
              <a:rPr lang="en-US" sz="1100" dirty="0">
                <a:solidFill>
                  <a:srgbClr val="FF0000"/>
                </a:solidFill>
              </a:rPr>
              <a:t>---</a:t>
            </a:r>
          </a:p>
          <a:p>
            <a:pPr marL="914400" lvl="3" indent="0">
              <a:lnSpc>
                <a:spcPct val="100000"/>
              </a:lnSpc>
              <a:spcBef>
                <a:spcPts val="0"/>
              </a:spcBef>
              <a:buNone/>
            </a:pPr>
            <a:r>
              <a:rPr lang="en-US" sz="1100" dirty="0">
                <a:solidFill>
                  <a:srgbClr val="FF0000"/>
                </a:solidFill>
              </a:rPr>
              <a:t>- hosts: all</a:t>
            </a:r>
          </a:p>
          <a:p>
            <a:pPr marL="914400" lvl="3" indent="0">
              <a:lnSpc>
                <a:spcPct val="100000"/>
              </a:lnSpc>
              <a:spcBef>
                <a:spcPts val="0"/>
              </a:spcBef>
              <a:buNone/>
            </a:pPr>
            <a:r>
              <a:rPr lang="en-US" sz="1100" dirty="0">
                <a:solidFill>
                  <a:srgbClr val="FF0000"/>
                </a:solidFill>
              </a:rPr>
              <a:t>  </a:t>
            </a:r>
            <a:r>
              <a:rPr lang="en-US" sz="1100" dirty="0" err="1">
                <a:solidFill>
                  <a:srgbClr val="FF0000"/>
                </a:solidFill>
              </a:rPr>
              <a:t>remote_user</a:t>
            </a:r>
            <a:r>
              <a:rPr lang="en-US" sz="1100" dirty="0">
                <a:solidFill>
                  <a:srgbClr val="FF0000"/>
                </a:solidFill>
              </a:rPr>
              <a:t>: root</a:t>
            </a:r>
          </a:p>
          <a:p>
            <a:pPr marL="914400" lvl="3" indent="0">
              <a:lnSpc>
                <a:spcPct val="100000"/>
              </a:lnSpc>
              <a:spcBef>
                <a:spcPts val="0"/>
              </a:spcBef>
              <a:buNone/>
            </a:pPr>
            <a:r>
              <a:rPr lang="en-US" sz="1100" dirty="0">
                <a:solidFill>
                  <a:srgbClr val="FF0000"/>
                </a:solidFill>
              </a:rPr>
              <a:t>  vars:</a:t>
            </a:r>
          </a:p>
          <a:p>
            <a:pPr marL="914400" lvl="3" indent="0">
              <a:lnSpc>
                <a:spcPct val="100000"/>
              </a:lnSpc>
              <a:spcBef>
                <a:spcPts val="0"/>
              </a:spcBef>
              <a:buNone/>
            </a:pPr>
            <a:r>
              <a:rPr lang="en-US" sz="1100" dirty="0">
                <a:solidFill>
                  <a:srgbClr val="FF0000"/>
                </a:solidFill>
              </a:rPr>
              <a:t>    </a:t>
            </a:r>
            <a:r>
              <a:rPr lang="en-US" sz="1100" dirty="0" err="1">
                <a:solidFill>
                  <a:srgbClr val="FF0000"/>
                </a:solidFill>
              </a:rPr>
              <a:t>favcolor</a:t>
            </a:r>
            <a:r>
              <a:rPr lang="en-US" sz="1100" dirty="0">
                <a:solidFill>
                  <a:srgbClr val="FF0000"/>
                </a:solidFill>
              </a:rPr>
              <a:t>: blue</a:t>
            </a:r>
          </a:p>
          <a:p>
            <a:pPr marL="914400" lvl="3" indent="0">
              <a:lnSpc>
                <a:spcPct val="100000"/>
              </a:lnSpc>
              <a:spcBef>
                <a:spcPts val="0"/>
              </a:spcBef>
              <a:buNone/>
            </a:pPr>
            <a:r>
              <a:rPr lang="en-US" sz="1100" dirty="0">
                <a:solidFill>
                  <a:srgbClr val="FF0000"/>
                </a:solidFill>
              </a:rPr>
              <a:t>  </a:t>
            </a:r>
            <a:r>
              <a:rPr lang="en-US" sz="1100" dirty="0" err="1">
                <a:solidFill>
                  <a:srgbClr val="FF0000"/>
                </a:solidFill>
              </a:rPr>
              <a:t>vars_files</a:t>
            </a:r>
            <a:r>
              <a:rPr lang="en-US" sz="1100" dirty="0">
                <a:solidFill>
                  <a:srgbClr val="FF0000"/>
                </a:solidFill>
              </a:rPr>
              <a:t>:</a:t>
            </a:r>
          </a:p>
          <a:p>
            <a:pPr marL="914400" lvl="3" indent="0">
              <a:lnSpc>
                <a:spcPct val="100000"/>
              </a:lnSpc>
              <a:spcBef>
                <a:spcPts val="0"/>
              </a:spcBef>
              <a:buNone/>
            </a:pPr>
            <a:r>
              <a:rPr lang="en-US" sz="1100" dirty="0">
                <a:solidFill>
                  <a:srgbClr val="FF0000"/>
                </a:solidFill>
              </a:rPr>
              <a:t>    - /vars/</a:t>
            </a:r>
            <a:r>
              <a:rPr lang="en-US" sz="1100" dirty="0" err="1">
                <a:solidFill>
                  <a:srgbClr val="FF0000"/>
                </a:solidFill>
              </a:rPr>
              <a:t>external_vars.yml</a:t>
            </a:r>
            <a:endParaRPr lang="en-US" sz="1100" dirty="0">
              <a:solidFill>
                <a:srgbClr val="FF0000"/>
              </a:solidFill>
            </a:endParaRPr>
          </a:p>
          <a:p>
            <a:pPr marL="914400" lvl="3" indent="0">
              <a:lnSpc>
                <a:spcPct val="100000"/>
              </a:lnSpc>
              <a:spcBef>
                <a:spcPts val="0"/>
              </a:spcBef>
              <a:buNone/>
            </a:pPr>
            <a:endParaRPr lang="en-US" sz="1100" dirty="0">
              <a:solidFill>
                <a:srgbClr val="FF0000"/>
              </a:solidFill>
            </a:endParaRPr>
          </a:p>
          <a:p>
            <a:pPr marL="914400" lvl="3" indent="0">
              <a:lnSpc>
                <a:spcPct val="100000"/>
              </a:lnSpc>
              <a:spcBef>
                <a:spcPts val="0"/>
              </a:spcBef>
              <a:buNone/>
            </a:pPr>
            <a:r>
              <a:rPr lang="en-US" sz="1100" dirty="0">
                <a:solidFill>
                  <a:srgbClr val="FF0000"/>
                </a:solidFill>
              </a:rPr>
              <a:t>  tasks:</a:t>
            </a:r>
          </a:p>
          <a:p>
            <a:pPr marL="914400" lvl="3" indent="0">
              <a:lnSpc>
                <a:spcPct val="100000"/>
              </a:lnSpc>
              <a:spcBef>
                <a:spcPts val="0"/>
              </a:spcBef>
              <a:buNone/>
            </a:pPr>
            <a:endParaRPr lang="en-US" sz="1100" dirty="0">
              <a:solidFill>
                <a:srgbClr val="FF0000"/>
              </a:solidFill>
            </a:endParaRPr>
          </a:p>
          <a:p>
            <a:pPr marL="914400" lvl="3" indent="0">
              <a:lnSpc>
                <a:spcPct val="100000"/>
              </a:lnSpc>
              <a:spcBef>
                <a:spcPts val="0"/>
              </a:spcBef>
              <a:buNone/>
            </a:pPr>
            <a:r>
              <a:rPr lang="en-US" sz="1100" dirty="0">
                <a:solidFill>
                  <a:srgbClr val="FF0000"/>
                </a:solidFill>
              </a:rPr>
              <a:t>  - name: This is just a placeholder</a:t>
            </a:r>
          </a:p>
          <a:p>
            <a:pPr marL="914400" lvl="3" indent="0">
              <a:lnSpc>
                <a:spcPct val="100000"/>
              </a:lnSpc>
              <a:spcBef>
                <a:spcPts val="0"/>
              </a:spcBef>
              <a:buNone/>
            </a:pPr>
            <a:r>
              <a:rPr lang="en-US" sz="1100" dirty="0">
                <a:solidFill>
                  <a:srgbClr val="FF0000"/>
                </a:solidFill>
              </a:rPr>
              <a:t>    </a:t>
            </a:r>
            <a:r>
              <a:rPr lang="en-US" sz="1100" dirty="0" err="1">
                <a:solidFill>
                  <a:srgbClr val="FF0000"/>
                </a:solidFill>
              </a:rPr>
              <a:t>ansible.builtin.command</a:t>
            </a:r>
            <a:r>
              <a:rPr lang="en-US" sz="1100" dirty="0">
                <a:solidFill>
                  <a:srgbClr val="FF0000"/>
                </a:solidFill>
              </a:rPr>
              <a:t>: /bin/echo foo</a:t>
            </a:r>
          </a:p>
          <a:p>
            <a:pPr marL="914400" lvl="3" indent="0">
              <a:lnSpc>
                <a:spcPct val="100000"/>
              </a:lnSpc>
              <a:spcBef>
                <a:spcPts val="0"/>
              </a:spcBef>
              <a:buNone/>
            </a:pPr>
            <a:endParaRPr lang="en-US" sz="900" dirty="0">
              <a:solidFill>
                <a:srgbClr val="FF0000"/>
              </a:solidFill>
            </a:endParaRPr>
          </a:p>
          <a:p>
            <a:pPr marL="685800" lvl="2">
              <a:spcBef>
                <a:spcPts val="1000"/>
              </a:spcBef>
            </a:pPr>
            <a:r>
              <a:rPr lang="en-US" dirty="0"/>
              <a:t>Defining variables at runtime</a:t>
            </a:r>
          </a:p>
          <a:p>
            <a:pPr marL="914400" lvl="2" indent="0">
              <a:buNone/>
            </a:pPr>
            <a:r>
              <a:rPr lang="en-US" sz="1100" dirty="0">
                <a:solidFill>
                  <a:srgbClr val="FF0000"/>
                </a:solidFill>
              </a:rPr>
              <a:t>ansible-playbook </a:t>
            </a:r>
            <a:r>
              <a:rPr lang="en-US" sz="1100" dirty="0" err="1">
                <a:solidFill>
                  <a:srgbClr val="FF0000"/>
                </a:solidFill>
              </a:rPr>
              <a:t>release.yml</a:t>
            </a:r>
            <a:r>
              <a:rPr lang="en-US" sz="1100" dirty="0">
                <a:solidFill>
                  <a:srgbClr val="FF0000"/>
                </a:solidFill>
              </a:rPr>
              <a:t> --extra-vars "version=1.23.45 </a:t>
            </a:r>
            <a:r>
              <a:rPr lang="en-US" sz="1100" dirty="0" err="1">
                <a:solidFill>
                  <a:srgbClr val="FF0000"/>
                </a:solidFill>
              </a:rPr>
              <a:t>other_variable</a:t>
            </a:r>
            <a:r>
              <a:rPr lang="en-US" sz="1100" dirty="0">
                <a:solidFill>
                  <a:srgbClr val="FF0000"/>
                </a:solidFill>
              </a:rPr>
              <a:t>=foo"</a:t>
            </a:r>
            <a:endParaRPr lang="en-US" sz="1100" i="1" dirty="0">
              <a:solidFill>
                <a:srgbClr val="00B050"/>
              </a:solidFill>
            </a:endParaRPr>
          </a:p>
        </p:txBody>
      </p:sp>
    </p:spTree>
    <p:extLst>
      <p:ext uri="{BB962C8B-B14F-4D97-AF65-F5344CB8AC3E}">
        <p14:creationId xmlns:p14="http://schemas.microsoft.com/office/powerpoint/2010/main" val="613999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Variables</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234193" y="681037"/>
            <a:ext cx="11493616" cy="5661040"/>
          </a:xfrm>
        </p:spPr>
        <p:txBody>
          <a:bodyPr>
            <a:noAutofit/>
          </a:bodyPr>
          <a:lstStyle/>
          <a:p>
            <a:r>
              <a:rPr lang="en-US" dirty="0"/>
              <a:t>Understanding variable precedence</a:t>
            </a:r>
            <a:endParaRPr lang="en-US" sz="2000" dirty="0"/>
          </a:p>
          <a:p>
            <a:pPr lvl="1">
              <a:lnSpc>
                <a:spcPct val="100000"/>
              </a:lnSpc>
              <a:spcBef>
                <a:spcPts val="0"/>
              </a:spcBef>
              <a:buFont typeface="+mj-lt"/>
              <a:buAutoNum type="arabicPeriod"/>
            </a:pPr>
            <a:r>
              <a:rPr lang="en-US" sz="1100" dirty="0"/>
              <a:t>command line values (for example, -u </a:t>
            </a:r>
            <a:r>
              <a:rPr lang="en-US" sz="1100" dirty="0" err="1"/>
              <a:t>my_user</a:t>
            </a:r>
            <a:r>
              <a:rPr lang="en-US" sz="1100" dirty="0"/>
              <a:t>, these are not variables)</a:t>
            </a:r>
          </a:p>
          <a:p>
            <a:pPr lvl="1">
              <a:lnSpc>
                <a:spcPct val="100000"/>
              </a:lnSpc>
              <a:spcBef>
                <a:spcPts val="0"/>
              </a:spcBef>
              <a:buFont typeface="+mj-lt"/>
              <a:buAutoNum type="arabicPeriod"/>
            </a:pPr>
            <a:r>
              <a:rPr lang="en-US" sz="1100" dirty="0"/>
              <a:t>role defaults (defined in role/defaults/</a:t>
            </a:r>
            <a:r>
              <a:rPr lang="en-US" sz="1100" dirty="0" err="1"/>
              <a:t>main.yml</a:t>
            </a:r>
            <a:r>
              <a:rPr lang="en-US" sz="1100" dirty="0"/>
              <a:t>)</a:t>
            </a:r>
          </a:p>
          <a:p>
            <a:pPr lvl="1">
              <a:lnSpc>
                <a:spcPct val="100000"/>
              </a:lnSpc>
              <a:spcBef>
                <a:spcPts val="0"/>
              </a:spcBef>
              <a:buFont typeface="+mj-lt"/>
              <a:buAutoNum type="arabicPeriod"/>
            </a:pPr>
            <a:r>
              <a:rPr lang="en-US" sz="1100" dirty="0"/>
              <a:t>inventory file or script group vars </a:t>
            </a:r>
          </a:p>
          <a:p>
            <a:pPr lvl="1">
              <a:lnSpc>
                <a:spcPct val="100000"/>
              </a:lnSpc>
              <a:spcBef>
                <a:spcPts val="0"/>
              </a:spcBef>
              <a:buFont typeface="+mj-lt"/>
              <a:buAutoNum type="arabicPeriod"/>
            </a:pPr>
            <a:r>
              <a:rPr lang="en-US" sz="1100" dirty="0"/>
              <a:t>inventory </a:t>
            </a:r>
            <a:r>
              <a:rPr lang="en-US" sz="1100" dirty="0" err="1"/>
              <a:t>group_vars</a:t>
            </a:r>
            <a:r>
              <a:rPr lang="en-US" sz="1100" dirty="0"/>
              <a:t>/all</a:t>
            </a:r>
          </a:p>
          <a:p>
            <a:pPr lvl="1">
              <a:lnSpc>
                <a:spcPct val="100000"/>
              </a:lnSpc>
              <a:spcBef>
                <a:spcPts val="0"/>
              </a:spcBef>
              <a:buFont typeface="+mj-lt"/>
              <a:buAutoNum type="arabicPeriod"/>
            </a:pPr>
            <a:r>
              <a:rPr lang="en-US" sz="1100" dirty="0"/>
              <a:t>playbook </a:t>
            </a:r>
            <a:r>
              <a:rPr lang="en-US" sz="1100" dirty="0" err="1"/>
              <a:t>group_vars</a:t>
            </a:r>
            <a:r>
              <a:rPr lang="en-US" sz="1100" dirty="0"/>
              <a:t>/all</a:t>
            </a:r>
          </a:p>
          <a:p>
            <a:pPr lvl="1">
              <a:lnSpc>
                <a:spcPct val="100000"/>
              </a:lnSpc>
              <a:spcBef>
                <a:spcPts val="0"/>
              </a:spcBef>
              <a:buFont typeface="+mj-lt"/>
              <a:buAutoNum type="arabicPeriod"/>
            </a:pPr>
            <a:r>
              <a:rPr lang="en-US" sz="1100" dirty="0"/>
              <a:t>inventory </a:t>
            </a:r>
            <a:r>
              <a:rPr lang="en-US" sz="1100" dirty="0" err="1"/>
              <a:t>group_vars</a:t>
            </a:r>
            <a:r>
              <a:rPr lang="en-US" sz="1100" dirty="0"/>
              <a:t>/* </a:t>
            </a:r>
          </a:p>
          <a:p>
            <a:pPr lvl="1">
              <a:lnSpc>
                <a:spcPct val="100000"/>
              </a:lnSpc>
              <a:spcBef>
                <a:spcPts val="0"/>
              </a:spcBef>
              <a:buFont typeface="+mj-lt"/>
              <a:buAutoNum type="arabicPeriod"/>
            </a:pPr>
            <a:r>
              <a:rPr lang="en-US" sz="1100" dirty="0"/>
              <a:t>playbook </a:t>
            </a:r>
            <a:r>
              <a:rPr lang="en-US" sz="1100" dirty="0" err="1"/>
              <a:t>group_vars</a:t>
            </a:r>
            <a:r>
              <a:rPr lang="en-US" sz="1100" dirty="0"/>
              <a:t>/*</a:t>
            </a:r>
          </a:p>
          <a:p>
            <a:pPr lvl="1">
              <a:lnSpc>
                <a:spcPct val="100000"/>
              </a:lnSpc>
              <a:spcBef>
                <a:spcPts val="0"/>
              </a:spcBef>
              <a:buFont typeface="+mj-lt"/>
              <a:buAutoNum type="arabicPeriod"/>
            </a:pPr>
            <a:r>
              <a:rPr lang="en-US" sz="1100" dirty="0"/>
              <a:t>inventory file or script host vars</a:t>
            </a:r>
          </a:p>
          <a:p>
            <a:pPr lvl="1">
              <a:lnSpc>
                <a:spcPct val="100000"/>
              </a:lnSpc>
              <a:spcBef>
                <a:spcPts val="0"/>
              </a:spcBef>
              <a:buFont typeface="+mj-lt"/>
              <a:buAutoNum type="arabicPeriod"/>
            </a:pPr>
            <a:r>
              <a:rPr lang="en-US" sz="1100" dirty="0"/>
              <a:t>inventory </a:t>
            </a:r>
            <a:r>
              <a:rPr lang="en-US" sz="1100" dirty="0" err="1"/>
              <a:t>host_vars</a:t>
            </a:r>
            <a:r>
              <a:rPr lang="en-US" sz="1100" dirty="0"/>
              <a:t>/*</a:t>
            </a:r>
          </a:p>
          <a:p>
            <a:pPr lvl="1">
              <a:lnSpc>
                <a:spcPct val="100000"/>
              </a:lnSpc>
              <a:spcBef>
                <a:spcPts val="0"/>
              </a:spcBef>
              <a:buFont typeface="+mj-lt"/>
              <a:buAutoNum type="arabicPeriod"/>
            </a:pPr>
            <a:r>
              <a:rPr lang="en-US" sz="1100" dirty="0"/>
              <a:t>playbook </a:t>
            </a:r>
            <a:r>
              <a:rPr lang="en-US" sz="1100" dirty="0" err="1"/>
              <a:t>host_vars</a:t>
            </a:r>
            <a:r>
              <a:rPr lang="en-US" sz="1100" dirty="0"/>
              <a:t>/*</a:t>
            </a:r>
          </a:p>
          <a:p>
            <a:pPr lvl="1">
              <a:lnSpc>
                <a:spcPct val="100000"/>
              </a:lnSpc>
              <a:spcBef>
                <a:spcPts val="0"/>
              </a:spcBef>
              <a:buFont typeface="+mj-lt"/>
              <a:buAutoNum type="arabicPeriod"/>
            </a:pPr>
            <a:r>
              <a:rPr lang="en-US" sz="1100" dirty="0"/>
              <a:t>host facts / cached </a:t>
            </a:r>
            <a:r>
              <a:rPr lang="en-US" sz="1100" dirty="0" err="1"/>
              <a:t>set_facts</a:t>
            </a:r>
            <a:endParaRPr lang="en-US" sz="1100" dirty="0"/>
          </a:p>
          <a:p>
            <a:pPr lvl="1">
              <a:lnSpc>
                <a:spcPct val="100000"/>
              </a:lnSpc>
              <a:spcBef>
                <a:spcPts val="0"/>
              </a:spcBef>
              <a:buFont typeface="+mj-lt"/>
              <a:buAutoNum type="arabicPeriod"/>
            </a:pPr>
            <a:r>
              <a:rPr lang="en-US" sz="1100" dirty="0"/>
              <a:t>play vars</a:t>
            </a:r>
          </a:p>
          <a:p>
            <a:pPr lvl="1">
              <a:lnSpc>
                <a:spcPct val="100000"/>
              </a:lnSpc>
              <a:spcBef>
                <a:spcPts val="0"/>
              </a:spcBef>
              <a:buFont typeface="+mj-lt"/>
              <a:buAutoNum type="arabicPeriod"/>
            </a:pPr>
            <a:r>
              <a:rPr lang="en-US" sz="1100" dirty="0"/>
              <a:t>play </a:t>
            </a:r>
            <a:r>
              <a:rPr lang="en-US" sz="1100" dirty="0" err="1"/>
              <a:t>vars_prompt</a:t>
            </a:r>
            <a:endParaRPr lang="en-US" sz="1100" dirty="0"/>
          </a:p>
          <a:p>
            <a:pPr lvl="1">
              <a:lnSpc>
                <a:spcPct val="100000"/>
              </a:lnSpc>
              <a:spcBef>
                <a:spcPts val="0"/>
              </a:spcBef>
              <a:buFont typeface="+mj-lt"/>
              <a:buAutoNum type="arabicPeriod"/>
            </a:pPr>
            <a:r>
              <a:rPr lang="en-US" sz="1100" dirty="0"/>
              <a:t>play </a:t>
            </a:r>
            <a:r>
              <a:rPr lang="en-US" sz="1100" dirty="0" err="1"/>
              <a:t>vars_files</a:t>
            </a:r>
            <a:endParaRPr lang="en-US" sz="1100" dirty="0"/>
          </a:p>
          <a:p>
            <a:pPr lvl="1">
              <a:lnSpc>
                <a:spcPct val="100000"/>
              </a:lnSpc>
              <a:spcBef>
                <a:spcPts val="0"/>
              </a:spcBef>
              <a:buFont typeface="+mj-lt"/>
              <a:buAutoNum type="arabicPeriod"/>
            </a:pPr>
            <a:r>
              <a:rPr lang="en-US" sz="1100" dirty="0"/>
              <a:t>role vars (defined in role/vars/</a:t>
            </a:r>
            <a:r>
              <a:rPr lang="en-US" sz="1100" dirty="0" err="1"/>
              <a:t>main.yml</a:t>
            </a:r>
            <a:r>
              <a:rPr lang="en-US" sz="1100" dirty="0"/>
              <a:t>)</a:t>
            </a:r>
          </a:p>
          <a:p>
            <a:pPr lvl="1">
              <a:lnSpc>
                <a:spcPct val="100000"/>
              </a:lnSpc>
              <a:spcBef>
                <a:spcPts val="0"/>
              </a:spcBef>
              <a:buFont typeface="+mj-lt"/>
              <a:buAutoNum type="arabicPeriod"/>
            </a:pPr>
            <a:r>
              <a:rPr lang="en-US" sz="1100" dirty="0"/>
              <a:t>block vars (only for tasks in block)</a:t>
            </a:r>
          </a:p>
          <a:p>
            <a:pPr lvl="1">
              <a:lnSpc>
                <a:spcPct val="100000"/>
              </a:lnSpc>
              <a:spcBef>
                <a:spcPts val="0"/>
              </a:spcBef>
              <a:buFont typeface="+mj-lt"/>
              <a:buAutoNum type="arabicPeriod"/>
            </a:pPr>
            <a:r>
              <a:rPr lang="en-US" sz="1100" dirty="0"/>
              <a:t>task vars (only for the task)</a:t>
            </a:r>
          </a:p>
          <a:p>
            <a:pPr lvl="1">
              <a:lnSpc>
                <a:spcPct val="100000"/>
              </a:lnSpc>
              <a:spcBef>
                <a:spcPts val="0"/>
              </a:spcBef>
              <a:buFont typeface="+mj-lt"/>
              <a:buAutoNum type="arabicPeriod"/>
            </a:pPr>
            <a:r>
              <a:rPr lang="en-US" sz="1100" dirty="0" err="1"/>
              <a:t>include_vars</a:t>
            </a:r>
            <a:endParaRPr lang="en-US" sz="1100" dirty="0"/>
          </a:p>
          <a:p>
            <a:pPr lvl="1">
              <a:lnSpc>
                <a:spcPct val="100000"/>
              </a:lnSpc>
              <a:spcBef>
                <a:spcPts val="0"/>
              </a:spcBef>
              <a:buFont typeface="+mj-lt"/>
              <a:buAutoNum type="arabicPeriod"/>
            </a:pPr>
            <a:r>
              <a:rPr lang="en-US" sz="1100" dirty="0" err="1"/>
              <a:t>set_facts</a:t>
            </a:r>
            <a:r>
              <a:rPr lang="en-US" sz="1100" dirty="0"/>
              <a:t> / registered vars</a:t>
            </a:r>
          </a:p>
          <a:p>
            <a:pPr lvl="1">
              <a:lnSpc>
                <a:spcPct val="100000"/>
              </a:lnSpc>
              <a:spcBef>
                <a:spcPts val="0"/>
              </a:spcBef>
              <a:buFont typeface="+mj-lt"/>
              <a:buAutoNum type="arabicPeriod"/>
            </a:pPr>
            <a:r>
              <a:rPr lang="en-US" sz="1100" dirty="0"/>
              <a:t>role (and </a:t>
            </a:r>
            <a:r>
              <a:rPr lang="en-US" sz="1100" dirty="0" err="1"/>
              <a:t>include_role</a:t>
            </a:r>
            <a:r>
              <a:rPr lang="en-US" sz="1100" dirty="0"/>
              <a:t>) params</a:t>
            </a:r>
          </a:p>
          <a:p>
            <a:pPr lvl="1">
              <a:lnSpc>
                <a:spcPct val="100000"/>
              </a:lnSpc>
              <a:spcBef>
                <a:spcPts val="0"/>
              </a:spcBef>
              <a:buFont typeface="+mj-lt"/>
              <a:buAutoNum type="arabicPeriod"/>
            </a:pPr>
            <a:r>
              <a:rPr lang="en-US" sz="1100" dirty="0"/>
              <a:t>include params</a:t>
            </a:r>
          </a:p>
          <a:p>
            <a:pPr lvl="1">
              <a:lnSpc>
                <a:spcPct val="100000"/>
              </a:lnSpc>
              <a:spcBef>
                <a:spcPts val="0"/>
              </a:spcBef>
              <a:buFont typeface="+mj-lt"/>
              <a:buAutoNum type="arabicPeriod"/>
            </a:pPr>
            <a:r>
              <a:rPr lang="en-US" sz="1100" dirty="0"/>
              <a:t>extra vars (for example, -e "user=</a:t>
            </a:r>
            <a:r>
              <a:rPr lang="en-US" sz="1100" dirty="0" err="1"/>
              <a:t>my_user</a:t>
            </a:r>
            <a:r>
              <a:rPr lang="en-US" sz="1100" dirty="0"/>
              <a:t>")(always win precedence)</a:t>
            </a:r>
            <a:endParaRPr lang="en-US" sz="1100" i="1" dirty="0">
              <a:solidFill>
                <a:srgbClr val="00B050"/>
              </a:solidFill>
            </a:endParaRPr>
          </a:p>
        </p:txBody>
      </p:sp>
    </p:spTree>
    <p:extLst>
      <p:ext uri="{BB962C8B-B14F-4D97-AF65-F5344CB8AC3E}">
        <p14:creationId xmlns:p14="http://schemas.microsoft.com/office/powerpoint/2010/main" val="35260621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Conditions</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234193" y="681037"/>
            <a:ext cx="11493616" cy="5661040"/>
          </a:xfrm>
        </p:spPr>
        <p:txBody>
          <a:bodyPr>
            <a:noAutofit/>
          </a:bodyPr>
          <a:lstStyle/>
          <a:p>
            <a:r>
              <a:rPr lang="en-US" dirty="0"/>
              <a:t>Basic conditionals with </a:t>
            </a:r>
            <a:r>
              <a:rPr lang="en-US" dirty="0">
                <a:solidFill>
                  <a:srgbClr val="FF0000"/>
                </a:solidFill>
              </a:rPr>
              <a:t>when</a:t>
            </a:r>
          </a:p>
          <a:p>
            <a:pPr marL="457200" lvl="1" indent="0">
              <a:lnSpc>
                <a:spcPct val="100000"/>
              </a:lnSpc>
              <a:spcBef>
                <a:spcPts val="0"/>
              </a:spcBef>
              <a:buNone/>
            </a:pPr>
            <a:r>
              <a:rPr lang="en-US" sz="1400" dirty="0">
                <a:solidFill>
                  <a:srgbClr val="FF0000"/>
                </a:solidFill>
              </a:rPr>
              <a:t>tasks:</a:t>
            </a:r>
          </a:p>
          <a:p>
            <a:pPr marL="457200" lvl="1" indent="0">
              <a:lnSpc>
                <a:spcPct val="100000"/>
              </a:lnSpc>
              <a:spcBef>
                <a:spcPts val="0"/>
              </a:spcBef>
              <a:buNone/>
            </a:pPr>
            <a:r>
              <a:rPr lang="en-US" sz="1400" dirty="0">
                <a:solidFill>
                  <a:srgbClr val="FF0000"/>
                </a:solidFill>
              </a:rPr>
              <a:t>  - name: Configure </a:t>
            </a:r>
            <a:r>
              <a:rPr lang="en-US" sz="1400" dirty="0" err="1">
                <a:solidFill>
                  <a:srgbClr val="FF0000"/>
                </a:solidFill>
              </a:rPr>
              <a:t>SELinux</a:t>
            </a:r>
            <a:r>
              <a:rPr lang="en-US" sz="1400" dirty="0">
                <a:solidFill>
                  <a:srgbClr val="FF0000"/>
                </a:solidFill>
              </a:rPr>
              <a:t> to start </a:t>
            </a:r>
            <a:r>
              <a:rPr lang="en-US" sz="1400" dirty="0" err="1">
                <a:solidFill>
                  <a:srgbClr val="FF0000"/>
                </a:solidFill>
              </a:rPr>
              <a:t>mysql</a:t>
            </a:r>
            <a:r>
              <a:rPr lang="en-US" sz="1400" dirty="0">
                <a:solidFill>
                  <a:srgbClr val="FF0000"/>
                </a:solidFill>
              </a:rPr>
              <a:t> on any port</a:t>
            </a:r>
          </a:p>
          <a:p>
            <a:pPr marL="457200" lvl="1" indent="0">
              <a:lnSpc>
                <a:spcPct val="100000"/>
              </a:lnSpc>
              <a:spcBef>
                <a:spcPts val="0"/>
              </a:spcBef>
              <a:buNone/>
            </a:pPr>
            <a:r>
              <a:rPr lang="en-US" sz="1400" dirty="0">
                <a:solidFill>
                  <a:srgbClr val="FF0000"/>
                </a:solidFill>
              </a:rPr>
              <a:t>    </a:t>
            </a:r>
            <a:r>
              <a:rPr lang="en-US" sz="1400" dirty="0" err="1">
                <a:solidFill>
                  <a:srgbClr val="FF0000"/>
                </a:solidFill>
              </a:rPr>
              <a:t>ansible.posix.seboolean</a:t>
            </a:r>
            <a:r>
              <a:rPr lang="en-US" sz="1400" dirty="0">
                <a:solidFill>
                  <a:srgbClr val="FF0000"/>
                </a:solidFill>
              </a:rPr>
              <a:t>:</a:t>
            </a:r>
          </a:p>
          <a:p>
            <a:pPr marL="457200" lvl="1" indent="0">
              <a:lnSpc>
                <a:spcPct val="100000"/>
              </a:lnSpc>
              <a:spcBef>
                <a:spcPts val="0"/>
              </a:spcBef>
              <a:buNone/>
            </a:pPr>
            <a:r>
              <a:rPr lang="en-US" sz="1400" dirty="0">
                <a:solidFill>
                  <a:srgbClr val="FF0000"/>
                </a:solidFill>
              </a:rPr>
              <a:t>      name: </a:t>
            </a:r>
            <a:r>
              <a:rPr lang="en-US" sz="1400" dirty="0" err="1">
                <a:solidFill>
                  <a:srgbClr val="FF0000"/>
                </a:solidFill>
              </a:rPr>
              <a:t>mysql_connect_any</a:t>
            </a:r>
            <a:endParaRPr lang="en-US" sz="1400" dirty="0">
              <a:solidFill>
                <a:srgbClr val="FF0000"/>
              </a:solidFill>
            </a:endParaRPr>
          </a:p>
          <a:p>
            <a:pPr marL="457200" lvl="1" indent="0">
              <a:lnSpc>
                <a:spcPct val="100000"/>
              </a:lnSpc>
              <a:spcBef>
                <a:spcPts val="0"/>
              </a:spcBef>
              <a:buNone/>
            </a:pPr>
            <a:r>
              <a:rPr lang="en-US" sz="1400" dirty="0">
                <a:solidFill>
                  <a:srgbClr val="FF0000"/>
                </a:solidFill>
              </a:rPr>
              <a:t>      state: true</a:t>
            </a:r>
          </a:p>
          <a:p>
            <a:pPr marL="457200" lvl="1" indent="0">
              <a:lnSpc>
                <a:spcPct val="100000"/>
              </a:lnSpc>
              <a:spcBef>
                <a:spcPts val="0"/>
              </a:spcBef>
              <a:buNone/>
            </a:pPr>
            <a:r>
              <a:rPr lang="en-US" sz="1400" dirty="0">
                <a:solidFill>
                  <a:srgbClr val="FF0000"/>
                </a:solidFill>
              </a:rPr>
              <a:t>      persistent: yes</a:t>
            </a:r>
          </a:p>
          <a:p>
            <a:pPr marL="457200" lvl="1" indent="0">
              <a:lnSpc>
                <a:spcPct val="100000"/>
              </a:lnSpc>
              <a:spcBef>
                <a:spcPts val="0"/>
              </a:spcBef>
              <a:buNone/>
            </a:pPr>
            <a:r>
              <a:rPr lang="en-US" sz="1400" dirty="0">
                <a:solidFill>
                  <a:srgbClr val="FF0000"/>
                </a:solidFill>
              </a:rPr>
              <a:t>    when: </a:t>
            </a:r>
            <a:r>
              <a:rPr lang="en-US" sz="1400" dirty="0" err="1">
                <a:solidFill>
                  <a:srgbClr val="FF0000"/>
                </a:solidFill>
              </a:rPr>
              <a:t>ansible_selinux.status</a:t>
            </a:r>
            <a:r>
              <a:rPr lang="en-US" sz="1400" dirty="0">
                <a:solidFill>
                  <a:srgbClr val="FF0000"/>
                </a:solidFill>
              </a:rPr>
              <a:t> == "enabled“</a:t>
            </a:r>
          </a:p>
          <a:p>
            <a:pPr marL="457200" lvl="1" indent="0">
              <a:lnSpc>
                <a:spcPct val="100000"/>
              </a:lnSpc>
              <a:spcBef>
                <a:spcPts val="0"/>
              </a:spcBef>
              <a:buNone/>
            </a:pPr>
            <a:endParaRPr lang="en-US" sz="1100" i="1" dirty="0">
              <a:solidFill>
                <a:srgbClr val="FF0000"/>
              </a:solidFill>
            </a:endParaRPr>
          </a:p>
          <a:p>
            <a:pPr>
              <a:lnSpc>
                <a:spcPct val="100000"/>
              </a:lnSpc>
              <a:spcBef>
                <a:spcPts val="0"/>
              </a:spcBef>
            </a:pPr>
            <a:r>
              <a:rPr lang="en-US" dirty="0"/>
              <a:t>Conditionals based on </a:t>
            </a:r>
            <a:r>
              <a:rPr lang="en-US" dirty="0" err="1"/>
              <a:t>ansible_facts</a:t>
            </a:r>
            <a:endParaRPr lang="en-US" dirty="0"/>
          </a:p>
          <a:p>
            <a:pPr marL="914400" lvl="2" indent="0">
              <a:lnSpc>
                <a:spcPct val="100000"/>
              </a:lnSpc>
              <a:spcBef>
                <a:spcPts val="0"/>
              </a:spcBef>
              <a:buNone/>
            </a:pPr>
            <a:r>
              <a:rPr lang="en-US" sz="1400" dirty="0">
                <a:solidFill>
                  <a:srgbClr val="FF0000"/>
                </a:solidFill>
              </a:rPr>
              <a:t>tasks:</a:t>
            </a:r>
          </a:p>
          <a:p>
            <a:pPr marL="914400" lvl="2" indent="0">
              <a:lnSpc>
                <a:spcPct val="100000"/>
              </a:lnSpc>
              <a:spcBef>
                <a:spcPts val="0"/>
              </a:spcBef>
              <a:buNone/>
            </a:pPr>
            <a:r>
              <a:rPr lang="en-US" sz="1400" dirty="0"/>
              <a:t>  </a:t>
            </a:r>
            <a:r>
              <a:rPr lang="en-US" sz="1400" dirty="0">
                <a:solidFill>
                  <a:srgbClr val="FF0000"/>
                </a:solidFill>
              </a:rPr>
              <a:t>- name</a:t>
            </a:r>
            <a:r>
              <a:rPr lang="en-US" sz="1400" dirty="0"/>
              <a:t>: Shut down CentOS 6 and Debian 7 systems</a:t>
            </a:r>
          </a:p>
          <a:p>
            <a:pPr marL="914400" lvl="2" indent="0">
              <a:lnSpc>
                <a:spcPct val="100000"/>
              </a:lnSpc>
              <a:spcBef>
                <a:spcPts val="0"/>
              </a:spcBef>
              <a:buNone/>
            </a:pPr>
            <a:r>
              <a:rPr lang="en-US" sz="1400" dirty="0"/>
              <a:t>    </a:t>
            </a:r>
            <a:r>
              <a:rPr lang="en-US" sz="1400" dirty="0" err="1">
                <a:solidFill>
                  <a:srgbClr val="FF0000"/>
                </a:solidFill>
              </a:rPr>
              <a:t>ansible.builtin.command</a:t>
            </a:r>
            <a:r>
              <a:rPr lang="en-US" sz="1400" dirty="0"/>
              <a:t>: /</a:t>
            </a:r>
            <a:r>
              <a:rPr lang="en-US" sz="1400" dirty="0" err="1"/>
              <a:t>sbin</a:t>
            </a:r>
            <a:r>
              <a:rPr lang="en-US" sz="1400" dirty="0"/>
              <a:t>/shutdown -t now</a:t>
            </a:r>
          </a:p>
          <a:p>
            <a:pPr marL="914400" lvl="2" indent="0">
              <a:lnSpc>
                <a:spcPct val="100000"/>
              </a:lnSpc>
              <a:spcBef>
                <a:spcPts val="0"/>
              </a:spcBef>
              <a:buNone/>
            </a:pPr>
            <a:r>
              <a:rPr lang="en-US" sz="1400" dirty="0">
                <a:solidFill>
                  <a:srgbClr val="FF0000"/>
                </a:solidFill>
              </a:rPr>
              <a:t>    when</a:t>
            </a:r>
            <a:r>
              <a:rPr lang="en-US" sz="1400" dirty="0"/>
              <a:t>: (</a:t>
            </a:r>
            <a:r>
              <a:rPr lang="en-US" sz="1400" dirty="0" err="1"/>
              <a:t>ansible_facts</a:t>
            </a:r>
            <a:r>
              <a:rPr lang="en-US" sz="1400" dirty="0"/>
              <a:t>['distribution'] == "CentOS" and </a:t>
            </a:r>
            <a:r>
              <a:rPr lang="en-US" sz="1400" dirty="0" err="1"/>
              <a:t>ansible_facts</a:t>
            </a:r>
            <a:r>
              <a:rPr lang="en-US" sz="1400" dirty="0"/>
              <a:t>['</a:t>
            </a:r>
            <a:r>
              <a:rPr lang="en-US" sz="1400" dirty="0" err="1"/>
              <a:t>distribution_major_version</a:t>
            </a:r>
            <a:r>
              <a:rPr lang="en-US" sz="1400" dirty="0"/>
              <a:t>'] == "6") or</a:t>
            </a:r>
          </a:p>
          <a:p>
            <a:pPr marL="914400" lvl="2" indent="0">
              <a:lnSpc>
                <a:spcPct val="100000"/>
              </a:lnSpc>
              <a:spcBef>
                <a:spcPts val="0"/>
              </a:spcBef>
              <a:buNone/>
            </a:pPr>
            <a:r>
              <a:rPr lang="en-US" sz="1400" dirty="0"/>
              <a:t>          (</a:t>
            </a:r>
            <a:r>
              <a:rPr lang="en-US" sz="1400" dirty="0" err="1"/>
              <a:t>ansible_facts</a:t>
            </a:r>
            <a:r>
              <a:rPr lang="en-US" sz="1400" dirty="0"/>
              <a:t>['distribution'] == "Debian" and </a:t>
            </a:r>
            <a:r>
              <a:rPr lang="en-US" sz="1400" dirty="0" err="1"/>
              <a:t>ansible_facts</a:t>
            </a:r>
            <a:r>
              <a:rPr lang="en-US" sz="1400" dirty="0"/>
              <a:t>['</a:t>
            </a:r>
            <a:r>
              <a:rPr lang="en-US" sz="1400" dirty="0" err="1"/>
              <a:t>distribution_major_version</a:t>
            </a:r>
            <a:r>
              <a:rPr lang="en-US" sz="1400" dirty="0"/>
              <a:t>'] == "7")</a:t>
            </a:r>
          </a:p>
        </p:txBody>
      </p:sp>
    </p:spTree>
    <p:extLst>
      <p:ext uri="{BB962C8B-B14F-4D97-AF65-F5344CB8AC3E}">
        <p14:creationId xmlns:p14="http://schemas.microsoft.com/office/powerpoint/2010/main" val="391328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CEEF83-CFAC-4690-B382-85E97591CFF0}"/>
              </a:ext>
            </a:extLst>
          </p:cNvPr>
          <p:cNvPicPr>
            <a:picLocks noGrp="1" noChangeAspect="1"/>
          </p:cNvPicPr>
          <p:nvPr>
            <p:ph idx="1"/>
          </p:nvPr>
        </p:nvPicPr>
        <p:blipFill>
          <a:blip r:embed="rId2"/>
          <a:stretch>
            <a:fillRect/>
          </a:stretch>
        </p:blipFill>
        <p:spPr>
          <a:xfrm>
            <a:off x="1485076" y="1275127"/>
            <a:ext cx="7220774" cy="4269217"/>
          </a:xfrm>
        </p:spPr>
      </p:pic>
    </p:spTree>
    <p:extLst>
      <p:ext uri="{BB962C8B-B14F-4D97-AF65-F5344CB8AC3E}">
        <p14:creationId xmlns:p14="http://schemas.microsoft.com/office/powerpoint/2010/main" val="1110175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Loops</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234193" y="681037"/>
            <a:ext cx="5621323" cy="5661040"/>
          </a:xfrm>
        </p:spPr>
        <p:txBody>
          <a:bodyPr>
            <a:noAutofit/>
          </a:bodyPr>
          <a:lstStyle/>
          <a:p>
            <a:r>
              <a:rPr lang="en-US" dirty="0"/>
              <a:t>Iterating over a simple list</a:t>
            </a:r>
            <a:endParaRPr lang="en-US" dirty="0">
              <a:solidFill>
                <a:srgbClr val="FF0000"/>
              </a:solidFill>
            </a:endParaRPr>
          </a:p>
          <a:p>
            <a:pPr marL="457200" lvl="1" indent="0">
              <a:lnSpc>
                <a:spcPct val="100000"/>
              </a:lnSpc>
              <a:spcBef>
                <a:spcPts val="0"/>
              </a:spcBef>
              <a:buNone/>
            </a:pPr>
            <a:r>
              <a:rPr lang="en-US" sz="1400" dirty="0">
                <a:solidFill>
                  <a:srgbClr val="FF0000"/>
                </a:solidFill>
              </a:rPr>
              <a:t>- name: Add several users</a:t>
            </a:r>
          </a:p>
          <a:p>
            <a:pPr marL="457200" lvl="1" indent="0">
              <a:lnSpc>
                <a:spcPct val="100000"/>
              </a:lnSpc>
              <a:spcBef>
                <a:spcPts val="0"/>
              </a:spcBef>
              <a:buNone/>
            </a:pPr>
            <a:r>
              <a:rPr lang="en-US" sz="1400" dirty="0">
                <a:solidFill>
                  <a:srgbClr val="FF0000"/>
                </a:solidFill>
              </a:rPr>
              <a:t>  </a:t>
            </a:r>
            <a:r>
              <a:rPr lang="en-US" sz="1400" dirty="0" err="1">
                <a:solidFill>
                  <a:srgbClr val="FF0000"/>
                </a:solidFill>
              </a:rPr>
              <a:t>ansible.builtin.user</a:t>
            </a:r>
            <a:r>
              <a:rPr lang="en-US" sz="1400" dirty="0">
                <a:solidFill>
                  <a:srgbClr val="FF0000"/>
                </a:solidFill>
              </a:rPr>
              <a:t>:</a:t>
            </a:r>
          </a:p>
          <a:p>
            <a:pPr marL="457200" lvl="1" indent="0">
              <a:lnSpc>
                <a:spcPct val="100000"/>
              </a:lnSpc>
              <a:spcBef>
                <a:spcPts val="0"/>
              </a:spcBef>
              <a:buNone/>
            </a:pPr>
            <a:r>
              <a:rPr lang="en-US" sz="1400" dirty="0">
                <a:solidFill>
                  <a:srgbClr val="FF0000"/>
                </a:solidFill>
              </a:rPr>
              <a:t>    name: "{{ item }}"</a:t>
            </a:r>
          </a:p>
          <a:p>
            <a:pPr marL="457200" lvl="1" indent="0">
              <a:lnSpc>
                <a:spcPct val="100000"/>
              </a:lnSpc>
              <a:spcBef>
                <a:spcPts val="0"/>
              </a:spcBef>
              <a:buNone/>
            </a:pPr>
            <a:r>
              <a:rPr lang="en-US" sz="1400" dirty="0">
                <a:solidFill>
                  <a:srgbClr val="FF0000"/>
                </a:solidFill>
              </a:rPr>
              <a:t>    state: present</a:t>
            </a:r>
          </a:p>
          <a:p>
            <a:pPr marL="457200" lvl="1" indent="0">
              <a:lnSpc>
                <a:spcPct val="100000"/>
              </a:lnSpc>
              <a:spcBef>
                <a:spcPts val="0"/>
              </a:spcBef>
              <a:buNone/>
            </a:pPr>
            <a:r>
              <a:rPr lang="en-US" sz="1400" dirty="0">
                <a:solidFill>
                  <a:srgbClr val="FF0000"/>
                </a:solidFill>
              </a:rPr>
              <a:t>    groups: "wheel"</a:t>
            </a:r>
          </a:p>
          <a:p>
            <a:pPr marL="457200" lvl="1" indent="0">
              <a:lnSpc>
                <a:spcPct val="100000"/>
              </a:lnSpc>
              <a:spcBef>
                <a:spcPts val="0"/>
              </a:spcBef>
              <a:buNone/>
            </a:pPr>
            <a:r>
              <a:rPr lang="en-US" sz="1400" dirty="0">
                <a:solidFill>
                  <a:srgbClr val="FF0000"/>
                </a:solidFill>
              </a:rPr>
              <a:t>  loop:</a:t>
            </a:r>
          </a:p>
          <a:p>
            <a:pPr marL="457200" lvl="1" indent="0">
              <a:lnSpc>
                <a:spcPct val="100000"/>
              </a:lnSpc>
              <a:spcBef>
                <a:spcPts val="0"/>
              </a:spcBef>
              <a:buNone/>
            </a:pPr>
            <a:r>
              <a:rPr lang="en-US" sz="1400" dirty="0">
                <a:solidFill>
                  <a:srgbClr val="FF0000"/>
                </a:solidFill>
              </a:rPr>
              <a:t>     - testuser1</a:t>
            </a:r>
          </a:p>
          <a:p>
            <a:pPr marL="457200" lvl="1" indent="0">
              <a:lnSpc>
                <a:spcPct val="100000"/>
              </a:lnSpc>
              <a:spcBef>
                <a:spcPts val="0"/>
              </a:spcBef>
              <a:buNone/>
            </a:pPr>
            <a:r>
              <a:rPr lang="en-US" sz="1400" dirty="0">
                <a:solidFill>
                  <a:srgbClr val="FF0000"/>
                </a:solidFill>
              </a:rPr>
              <a:t>     - testuser2</a:t>
            </a:r>
            <a:endParaRPr lang="en-US" sz="1100" i="1" dirty="0">
              <a:solidFill>
                <a:srgbClr val="FF0000"/>
              </a:solidFill>
            </a:endParaRPr>
          </a:p>
          <a:p>
            <a:pPr>
              <a:lnSpc>
                <a:spcPct val="100000"/>
              </a:lnSpc>
              <a:spcBef>
                <a:spcPts val="0"/>
              </a:spcBef>
            </a:pPr>
            <a:r>
              <a:rPr lang="en-US" dirty="0"/>
              <a:t>Other loop options</a:t>
            </a:r>
            <a:endParaRPr lang="en-US" b="0" i="0" dirty="0">
              <a:solidFill>
                <a:srgbClr val="404040"/>
              </a:solidFill>
              <a:effectLst/>
              <a:latin typeface="Lato" panose="020F0502020204030203" pitchFamily="34" charset="0"/>
            </a:endParaRPr>
          </a:p>
          <a:p>
            <a:pPr marL="457200" lvl="1" indent="0" algn="l">
              <a:buNone/>
            </a:pPr>
            <a:r>
              <a:rPr lang="en-US" sz="1600" dirty="0"/>
              <a:t>with_list</a:t>
            </a:r>
          </a:p>
          <a:p>
            <a:pPr marL="457200" lvl="1" indent="0" algn="l">
              <a:buNone/>
            </a:pPr>
            <a:r>
              <a:rPr lang="en-US" sz="1600" dirty="0"/>
              <a:t>with_items</a:t>
            </a:r>
          </a:p>
          <a:p>
            <a:pPr marL="457200" lvl="1" indent="0" algn="l">
              <a:buNone/>
            </a:pPr>
            <a:r>
              <a:rPr lang="en-US" sz="1600" dirty="0" err="1">
                <a:hlinkClick r:id="rId2">
                  <a:extLst>
                    <a:ext uri="{A12FA001-AC4F-418D-AE19-62706E023703}">
                      <ahyp:hlinkClr xmlns:ahyp="http://schemas.microsoft.com/office/drawing/2018/hyperlinkcolor" val="tx"/>
                    </a:ext>
                  </a:extLst>
                </a:hlinkClick>
              </a:rPr>
              <a:t>with_indexed_items</a:t>
            </a:r>
            <a:endParaRPr lang="en-US" sz="1600" dirty="0"/>
          </a:p>
          <a:p>
            <a:pPr marL="457200" lvl="1" indent="0" algn="l">
              <a:buNone/>
            </a:pPr>
            <a:r>
              <a:rPr lang="en-US" sz="1600" dirty="0" err="1">
                <a:hlinkClick r:id="rId3">
                  <a:extLst>
                    <a:ext uri="{A12FA001-AC4F-418D-AE19-62706E023703}">
                      <ahyp:hlinkClr xmlns:ahyp="http://schemas.microsoft.com/office/drawing/2018/hyperlinkcolor" val="tx"/>
                    </a:ext>
                  </a:extLst>
                </a:hlinkClick>
              </a:rPr>
              <a:t>with_flattened</a:t>
            </a:r>
            <a:endParaRPr lang="en-US" sz="1600" dirty="0"/>
          </a:p>
          <a:p>
            <a:pPr marL="457200" lvl="1" indent="0" algn="l">
              <a:buNone/>
            </a:pPr>
            <a:r>
              <a:rPr lang="en-US" sz="1600" dirty="0" err="1">
                <a:hlinkClick r:id="rId4">
                  <a:extLst>
                    <a:ext uri="{A12FA001-AC4F-418D-AE19-62706E023703}">
                      <ahyp:hlinkClr xmlns:ahyp="http://schemas.microsoft.com/office/drawing/2018/hyperlinkcolor" val="tx"/>
                    </a:ext>
                  </a:extLst>
                </a:hlinkClick>
              </a:rPr>
              <a:t>with_together</a:t>
            </a:r>
            <a:endParaRPr lang="en-US" sz="1600" dirty="0"/>
          </a:p>
          <a:p>
            <a:pPr marL="457200" lvl="1" indent="0" algn="l">
              <a:buNone/>
            </a:pPr>
            <a:r>
              <a:rPr lang="en-US" sz="1600" dirty="0" err="1">
                <a:hlinkClick r:id="rId5">
                  <a:extLst>
                    <a:ext uri="{A12FA001-AC4F-418D-AE19-62706E023703}">
                      <ahyp:hlinkClr xmlns:ahyp="http://schemas.microsoft.com/office/drawing/2018/hyperlinkcolor" val="tx"/>
                    </a:ext>
                  </a:extLst>
                </a:hlinkClick>
              </a:rPr>
              <a:t>with_dict</a:t>
            </a:r>
            <a:endParaRPr lang="en-US" sz="1600" dirty="0"/>
          </a:p>
          <a:p>
            <a:pPr marL="457200" lvl="1" indent="0" algn="l">
              <a:buNone/>
            </a:pPr>
            <a:r>
              <a:rPr lang="en-US" sz="1600" dirty="0" err="1">
                <a:hlinkClick r:id="rId6">
                  <a:extLst>
                    <a:ext uri="{A12FA001-AC4F-418D-AE19-62706E023703}">
                      <ahyp:hlinkClr xmlns:ahyp="http://schemas.microsoft.com/office/drawing/2018/hyperlinkcolor" val="tx"/>
                    </a:ext>
                  </a:extLst>
                </a:hlinkClick>
              </a:rPr>
              <a:t>with_sequence</a:t>
            </a:r>
            <a:endParaRPr lang="en-US" sz="1600" dirty="0"/>
          </a:p>
          <a:p>
            <a:pPr marL="457200" lvl="1" indent="0" algn="l">
              <a:buNone/>
            </a:pPr>
            <a:r>
              <a:rPr lang="en-US" sz="1600" dirty="0" err="1">
                <a:hlinkClick r:id="rId7">
                  <a:extLst>
                    <a:ext uri="{A12FA001-AC4F-418D-AE19-62706E023703}">
                      <ahyp:hlinkClr xmlns:ahyp="http://schemas.microsoft.com/office/drawing/2018/hyperlinkcolor" val="tx"/>
                    </a:ext>
                  </a:extLst>
                </a:hlinkClick>
              </a:rPr>
              <a:t>with_subelements</a:t>
            </a:r>
            <a:endParaRPr lang="en-US" sz="1600" dirty="0"/>
          </a:p>
          <a:p>
            <a:pPr marL="457200" lvl="1" indent="0" algn="l">
              <a:buNone/>
            </a:pPr>
            <a:r>
              <a:rPr lang="en-US" sz="1600" dirty="0" err="1">
                <a:hlinkClick r:id="rId8">
                  <a:extLst>
                    <a:ext uri="{A12FA001-AC4F-418D-AE19-62706E023703}">
                      <ahyp:hlinkClr xmlns:ahyp="http://schemas.microsoft.com/office/drawing/2018/hyperlinkcolor" val="tx"/>
                    </a:ext>
                  </a:extLst>
                </a:hlinkClick>
              </a:rPr>
              <a:t>with_nested</a:t>
            </a:r>
            <a:r>
              <a:rPr lang="en-US" sz="1600" dirty="0">
                <a:hlinkClick r:id="rId8">
                  <a:extLst>
                    <a:ext uri="{A12FA001-AC4F-418D-AE19-62706E023703}">
                      <ahyp:hlinkClr xmlns:ahyp="http://schemas.microsoft.com/office/drawing/2018/hyperlinkcolor" val="tx"/>
                    </a:ext>
                  </a:extLst>
                </a:hlinkClick>
              </a:rPr>
              <a:t>/</a:t>
            </a:r>
            <a:r>
              <a:rPr lang="en-US" sz="1600" dirty="0" err="1">
                <a:hlinkClick r:id="rId8">
                  <a:extLst>
                    <a:ext uri="{A12FA001-AC4F-418D-AE19-62706E023703}">
                      <ahyp:hlinkClr xmlns:ahyp="http://schemas.microsoft.com/office/drawing/2018/hyperlinkcolor" val="tx"/>
                    </a:ext>
                  </a:extLst>
                </a:hlinkClick>
              </a:rPr>
              <a:t>with_cartesian</a:t>
            </a:r>
            <a:endParaRPr lang="en-US" sz="1600" dirty="0"/>
          </a:p>
          <a:p>
            <a:pPr marL="457200" lvl="1" indent="0" algn="l">
              <a:buNone/>
            </a:pPr>
            <a:r>
              <a:rPr lang="en-US" sz="1600" dirty="0" err="1">
                <a:hlinkClick r:id="rId9">
                  <a:extLst>
                    <a:ext uri="{A12FA001-AC4F-418D-AE19-62706E023703}">
                      <ahyp:hlinkClr xmlns:ahyp="http://schemas.microsoft.com/office/drawing/2018/hyperlinkcolor" val="tx"/>
                    </a:ext>
                  </a:extLst>
                </a:hlinkClick>
              </a:rPr>
              <a:t>with_random_choice</a:t>
            </a:r>
            <a:endParaRPr lang="en-US" sz="1600" dirty="0"/>
          </a:p>
          <a:p>
            <a:endParaRPr lang="en-US" sz="1400" dirty="0"/>
          </a:p>
        </p:txBody>
      </p:sp>
      <p:sp>
        <p:nvSpPr>
          <p:cNvPr id="4" name="Content Placeholder 2">
            <a:extLst>
              <a:ext uri="{FF2B5EF4-FFF2-40B4-BE49-F238E27FC236}">
                <a16:creationId xmlns:a16="http://schemas.microsoft.com/office/drawing/2014/main" id="{11618B48-B23F-415C-A557-49A9DBED6C98}"/>
              </a:ext>
            </a:extLst>
          </p:cNvPr>
          <p:cNvSpPr txBox="1">
            <a:spLocks/>
          </p:cNvSpPr>
          <p:nvPr/>
        </p:nvSpPr>
        <p:spPr>
          <a:xfrm>
            <a:off x="5416492" y="692353"/>
            <a:ext cx="5621323" cy="56610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p:txBody>
      </p:sp>
      <p:sp>
        <p:nvSpPr>
          <p:cNvPr id="6" name="Content Placeholder 2">
            <a:extLst>
              <a:ext uri="{FF2B5EF4-FFF2-40B4-BE49-F238E27FC236}">
                <a16:creationId xmlns:a16="http://schemas.microsoft.com/office/drawing/2014/main" id="{B98F2127-EF24-43C1-86F2-04E3299EC2E4}"/>
              </a:ext>
            </a:extLst>
          </p:cNvPr>
          <p:cNvSpPr txBox="1">
            <a:spLocks/>
          </p:cNvSpPr>
          <p:nvPr/>
        </p:nvSpPr>
        <p:spPr>
          <a:xfrm>
            <a:off x="6096000" y="703669"/>
            <a:ext cx="5621323" cy="56610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spcBef>
                <a:spcPts val="0"/>
              </a:spcBef>
              <a:buFont typeface="Arial" panose="020B0604020202020204" pitchFamily="34" charset="0"/>
              <a:buNone/>
            </a:pPr>
            <a:r>
              <a:rPr lang="en-US" sz="1400" dirty="0">
                <a:solidFill>
                  <a:srgbClr val="FF0000"/>
                </a:solidFill>
              </a:rPr>
              <a:t>---</a:t>
            </a:r>
          </a:p>
          <a:p>
            <a:pPr lvl="1">
              <a:lnSpc>
                <a:spcPct val="100000"/>
              </a:lnSpc>
              <a:spcBef>
                <a:spcPts val="0"/>
              </a:spcBef>
              <a:buFontTx/>
              <a:buChar char="-"/>
            </a:pPr>
            <a:r>
              <a:rPr lang="en-US" sz="1400" dirty="0">
                <a:solidFill>
                  <a:srgbClr val="FF0000"/>
                </a:solidFill>
              </a:rPr>
              <a:t>name: users</a:t>
            </a:r>
          </a:p>
          <a:p>
            <a:pPr marL="457200" lvl="1" indent="0">
              <a:lnSpc>
                <a:spcPct val="100000"/>
              </a:lnSpc>
              <a:spcBef>
                <a:spcPts val="0"/>
              </a:spcBef>
              <a:buNone/>
            </a:pPr>
            <a:r>
              <a:rPr lang="en-US" sz="1400" dirty="0">
                <a:solidFill>
                  <a:srgbClr val="FF0000"/>
                </a:solidFill>
              </a:rPr>
              <a:t>      vars:</a:t>
            </a:r>
          </a:p>
          <a:p>
            <a:pPr marL="457200" lvl="1" indent="0">
              <a:lnSpc>
                <a:spcPct val="100000"/>
              </a:lnSpc>
              <a:spcBef>
                <a:spcPts val="0"/>
              </a:spcBef>
              <a:buNone/>
            </a:pPr>
            <a:r>
              <a:rPr lang="en-US" sz="1400" dirty="0">
                <a:solidFill>
                  <a:srgbClr val="FF0000"/>
                </a:solidFill>
              </a:rPr>
              <a:t>	users:</a:t>
            </a:r>
          </a:p>
          <a:p>
            <a:pPr marL="457200" lvl="1" indent="0">
              <a:lnSpc>
                <a:spcPct val="100000"/>
              </a:lnSpc>
              <a:spcBef>
                <a:spcPts val="0"/>
              </a:spcBef>
              <a:buNone/>
            </a:pPr>
            <a:r>
              <a:rPr lang="en-US" sz="1400" dirty="0">
                <a:solidFill>
                  <a:srgbClr val="FF0000"/>
                </a:solidFill>
              </a:rPr>
              <a:t>                - testuser1</a:t>
            </a:r>
          </a:p>
          <a:p>
            <a:pPr marL="457200" lvl="1" indent="0">
              <a:lnSpc>
                <a:spcPct val="100000"/>
              </a:lnSpc>
              <a:spcBef>
                <a:spcPts val="0"/>
              </a:spcBef>
              <a:buNone/>
            </a:pPr>
            <a:r>
              <a:rPr lang="en-US" sz="1400" dirty="0">
                <a:solidFill>
                  <a:srgbClr val="FF0000"/>
                </a:solidFill>
              </a:rPr>
              <a:t>                - testuser2</a:t>
            </a:r>
          </a:p>
          <a:p>
            <a:pPr marL="457200" lvl="1" indent="0">
              <a:lnSpc>
                <a:spcPct val="100000"/>
              </a:lnSpc>
              <a:spcBef>
                <a:spcPts val="0"/>
              </a:spcBef>
              <a:buNone/>
            </a:pPr>
            <a:r>
              <a:rPr lang="en-US" sz="1400" dirty="0">
                <a:solidFill>
                  <a:srgbClr val="FF0000"/>
                </a:solidFill>
              </a:rPr>
              <a:t>       tasks:</a:t>
            </a:r>
          </a:p>
          <a:p>
            <a:pPr marL="457200" lvl="1" indent="0">
              <a:lnSpc>
                <a:spcPct val="100000"/>
              </a:lnSpc>
              <a:spcBef>
                <a:spcPts val="0"/>
              </a:spcBef>
              <a:buFont typeface="Arial" panose="020B0604020202020204" pitchFamily="34" charset="0"/>
              <a:buNone/>
            </a:pPr>
            <a:r>
              <a:rPr lang="en-US" sz="1400" dirty="0">
                <a:solidFill>
                  <a:srgbClr val="FF0000"/>
                </a:solidFill>
              </a:rPr>
              <a:t>          - name: Add several users</a:t>
            </a:r>
          </a:p>
          <a:p>
            <a:pPr marL="457200" lvl="1" indent="0">
              <a:lnSpc>
                <a:spcPct val="100000"/>
              </a:lnSpc>
              <a:spcBef>
                <a:spcPts val="0"/>
              </a:spcBef>
              <a:buFont typeface="Arial" panose="020B0604020202020204" pitchFamily="34" charset="0"/>
              <a:buNone/>
            </a:pPr>
            <a:r>
              <a:rPr lang="en-US" sz="1400" dirty="0">
                <a:solidFill>
                  <a:srgbClr val="FF0000"/>
                </a:solidFill>
              </a:rPr>
              <a:t>            </a:t>
            </a:r>
            <a:r>
              <a:rPr lang="en-US" sz="1400" dirty="0" err="1">
                <a:solidFill>
                  <a:srgbClr val="FF0000"/>
                </a:solidFill>
              </a:rPr>
              <a:t>ansible.builtin.user</a:t>
            </a:r>
            <a:r>
              <a:rPr lang="en-US" sz="1400" dirty="0">
                <a:solidFill>
                  <a:srgbClr val="FF0000"/>
                </a:solidFill>
              </a:rPr>
              <a:t>:</a:t>
            </a:r>
          </a:p>
          <a:p>
            <a:pPr marL="457200" lvl="1" indent="0">
              <a:lnSpc>
                <a:spcPct val="100000"/>
              </a:lnSpc>
              <a:spcBef>
                <a:spcPts val="0"/>
              </a:spcBef>
              <a:buFont typeface="Arial" panose="020B0604020202020204" pitchFamily="34" charset="0"/>
              <a:buNone/>
            </a:pPr>
            <a:r>
              <a:rPr lang="en-US" sz="1400" dirty="0">
                <a:solidFill>
                  <a:srgbClr val="FF0000"/>
                </a:solidFill>
              </a:rPr>
              <a:t>                   name: "{{ item }}"</a:t>
            </a:r>
          </a:p>
          <a:p>
            <a:pPr marL="457200" lvl="1" indent="0">
              <a:lnSpc>
                <a:spcPct val="100000"/>
              </a:lnSpc>
              <a:spcBef>
                <a:spcPts val="0"/>
              </a:spcBef>
              <a:buFont typeface="Arial" panose="020B0604020202020204" pitchFamily="34" charset="0"/>
              <a:buNone/>
            </a:pPr>
            <a:r>
              <a:rPr lang="en-US" sz="1400" dirty="0">
                <a:solidFill>
                  <a:srgbClr val="FF0000"/>
                </a:solidFill>
              </a:rPr>
              <a:t>                   state: present</a:t>
            </a:r>
          </a:p>
          <a:p>
            <a:pPr marL="457200" lvl="1" indent="0">
              <a:lnSpc>
                <a:spcPct val="100000"/>
              </a:lnSpc>
              <a:spcBef>
                <a:spcPts val="0"/>
              </a:spcBef>
              <a:buFont typeface="Arial" panose="020B0604020202020204" pitchFamily="34" charset="0"/>
              <a:buNone/>
            </a:pPr>
            <a:r>
              <a:rPr lang="en-US" sz="1400" dirty="0">
                <a:solidFill>
                  <a:srgbClr val="FF0000"/>
                </a:solidFill>
              </a:rPr>
              <a:t>                   groups: "wheel"</a:t>
            </a:r>
          </a:p>
          <a:p>
            <a:pPr marL="457200" lvl="1" indent="0">
              <a:lnSpc>
                <a:spcPct val="100000"/>
              </a:lnSpc>
              <a:spcBef>
                <a:spcPts val="0"/>
              </a:spcBef>
              <a:buFont typeface="Arial" panose="020B0604020202020204" pitchFamily="34" charset="0"/>
              <a:buNone/>
            </a:pPr>
            <a:r>
              <a:rPr lang="en-US" sz="1400">
                <a:solidFill>
                  <a:srgbClr val="FF0000"/>
                </a:solidFill>
              </a:rPr>
              <a:t>            </a:t>
            </a:r>
            <a:r>
              <a:rPr lang="en-US" sz="1400" dirty="0">
                <a:solidFill>
                  <a:srgbClr val="FF0000"/>
                </a:solidFill>
              </a:rPr>
              <a:t>with_list : {{ users }}</a:t>
            </a:r>
          </a:p>
          <a:p>
            <a:pPr marL="457200" lvl="1" indent="0">
              <a:lnSpc>
                <a:spcPct val="100000"/>
              </a:lnSpc>
              <a:spcBef>
                <a:spcPts val="0"/>
              </a:spcBef>
              <a:buFont typeface="Arial" panose="020B0604020202020204" pitchFamily="34" charset="0"/>
              <a:buNone/>
            </a:pPr>
            <a:r>
              <a:rPr lang="en-US" sz="1400" dirty="0">
                <a:solidFill>
                  <a:srgbClr val="FF0000"/>
                </a:solidFill>
              </a:rPr>
              <a:t>     </a:t>
            </a:r>
            <a:endParaRPr lang="en-US" sz="1400" dirty="0"/>
          </a:p>
        </p:txBody>
      </p:sp>
    </p:spTree>
    <p:extLst>
      <p:ext uri="{BB962C8B-B14F-4D97-AF65-F5344CB8AC3E}">
        <p14:creationId xmlns:p14="http://schemas.microsoft.com/office/powerpoint/2010/main" val="2883191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Blocks</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234193" y="681037"/>
            <a:ext cx="11493616" cy="5661040"/>
          </a:xfrm>
        </p:spPr>
        <p:txBody>
          <a:bodyPr>
            <a:noAutofit/>
          </a:bodyPr>
          <a:lstStyle/>
          <a:p>
            <a:r>
              <a:rPr lang="en-US" dirty="0"/>
              <a:t>Blocks create logical groups of tasks. Blocks also offer ways to handle task errors, similar to exception handling in many programming languages.</a:t>
            </a:r>
          </a:p>
          <a:p>
            <a:r>
              <a:rPr lang="en-US" dirty="0"/>
              <a:t>Grouping tasks with blocks</a:t>
            </a:r>
          </a:p>
          <a:p>
            <a:pPr marL="457200" lvl="1" indent="0">
              <a:lnSpc>
                <a:spcPct val="100000"/>
              </a:lnSpc>
              <a:spcBef>
                <a:spcPts val="0"/>
              </a:spcBef>
              <a:buNone/>
            </a:pPr>
            <a:r>
              <a:rPr lang="en-US" sz="1400" dirty="0">
                <a:solidFill>
                  <a:srgbClr val="FF0000"/>
                </a:solidFill>
              </a:rPr>
              <a:t> </a:t>
            </a:r>
            <a:r>
              <a:rPr lang="en-US" sz="1200" dirty="0">
                <a:solidFill>
                  <a:srgbClr val="FF0000"/>
                </a:solidFill>
              </a:rPr>
              <a:t>tasks:</a:t>
            </a:r>
          </a:p>
          <a:p>
            <a:pPr marL="457200" lvl="1" indent="0">
              <a:lnSpc>
                <a:spcPct val="100000"/>
              </a:lnSpc>
              <a:spcBef>
                <a:spcPts val="0"/>
              </a:spcBef>
              <a:buNone/>
            </a:pPr>
            <a:r>
              <a:rPr lang="en-US" sz="1200" dirty="0">
                <a:solidFill>
                  <a:srgbClr val="FF0000"/>
                </a:solidFill>
              </a:rPr>
              <a:t>   - name: Install, configure, and start Apache</a:t>
            </a:r>
          </a:p>
          <a:p>
            <a:pPr marL="457200" lvl="1" indent="0">
              <a:lnSpc>
                <a:spcPct val="100000"/>
              </a:lnSpc>
              <a:spcBef>
                <a:spcPts val="0"/>
              </a:spcBef>
              <a:buNone/>
            </a:pPr>
            <a:r>
              <a:rPr lang="en-US" sz="1200" dirty="0">
                <a:solidFill>
                  <a:srgbClr val="FF0000"/>
                </a:solidFill>
              </a:rPr>
              <a:t>     </a:t>
            </a:r>
            <a:r>
              <a:rPr lang="en-US" sz="1200" dirty="0">
                <a:solidFill>
                  <a:srgbClr val="00B050"/>
                </a:solidFill>
              </a:rPr>
              <a:t>block:</a:t>
            </a:r>
          </a:p>
          <a:p>
            <a:pPr marL="457200" lvl="1" indent="0">
              <a:lnSpc>
                <a:spcPct val="100000"/>
              </a:lnSpc>
              <a:spcBef>
                <a:spcPts val="0"/>
              </a:spcBef>
              <a:buNone/>
            </a:pPr>
            <a:r>
              <a:rPr lang="en-US" sz="1200" dirty="0">
                <a:solidFill>
                  <a:srgbClr val="FF0000"/>
                </a:solidFill>
              </a:rPr>
              <a:t>       - name: Install httpd and </a:t>
            </a:r>
            <a:r>
              <a:rPr lang="en-US" sz="1200" dirty="0" err="1">
                <a:solidFill>
                  <a:srgbClr val="FF0000"/>
                </a:solidFill>
              </a:rPr>
              <a:t>memcached</a:t>
            </a:r>
            <a:endParaRPr lang="en-US" sz="1200" dirty="0">
              <a:solidFill>
                <a:srgbClr val="FF0000"/>
              </a:solidFill>
            </a:endParaRPr>
          </a:p>
          <a:p>
            <a:pPr marL="457200" lvl="1" indent="0">
              <a:lnSpc>
                <a:spcPct val="100000"/>
              </a:lnSpc>
              <a:spcBef>
                <a:spcPts val="0"/>
              </a:spcBef>
              <a:buNone/>
            </a:pPr>
            <a:r>
              <a:rPr lang="en-US" sz="1200" dirty="0">
                <a:solidFill>
                  <a:srgbClr val="FF0000"/>
                </a:solidFill>
              </a:rPr>
              <a:t>         </a:t>
            </a:r>
            <a:r>
              <a:rPr lang="en-US" sz="1200" dirty="0" err="1">
                <a:solidFill>
                  <a:srgbClr val="FF0000"/>
                </a:solidFill>
              </a:rPr>
              <a:t>ansible.builtin.yum</a:t>
            </a:r>
            <a:r>
              <a:rPr lang="en-US" sz="1200" dirty="0">
                <a:solidFill>
                  <a:srgbClr val="FF0000"/>
                </a:solidFill>
              </a:rPr>
              <a:t>:</a:t>
            </a:r>
          </a:p>
          <a:p>
            <a:pPr marL="457200" lvl="1" indent="0">
              <a:lnSpc>
                <a:spcPct val="100000"/>
              </a:lnSpc>
              <a:spcBef>
                <a:spcPts val="0"/>
              </a:spcBef>
              <a:buNone/>
            </a:pPr>
            <a:r>
              <a:rPr lang="en-US" sz="1200" dirty="0">
                <a:solidFill>
                  <a:srgbClr val="FF0000"/>
                </a:solidFill>
              </a:rPr>
              <a:t>           name:</a:t>
            </a:r>
          </a:p>
          <a:p>
            <a:pPr marL="457200" lvl="1" indent="0">
              <a:lnSpc>
                <a:spcPct val="100000"/>
              </a:lnSpc>
              <a:spcBef>
                <a:spcPts val="0"/>
              </a:spcBef>
              <a:buNone/>
            </a:pPr>
            <a:r>
              <a:rPr lang="en-US" sz="1200" dirty="0">
                <a:solidFill>
                  <a:srgbClr val="FF0000"/>
                </a:solidFill>
              </a:rPr>
              <a:t>           - httpd</a:t>
            </a:r>
          </a:p>
          <a:p>
            <a:pPr marL="457200" lvl="1" indent="0">
              <a:lnSpc>
                <a:spcPct val="100000"/>
              </a:lnSpc>
              <a:spcBef>
                <a:spcPts val="0"/>
              </a:spcBef>
              <a:buNone/>
            </a:pPr>
            <a:r>
              <a:rPr lang="en-US" sz="1200" dirty="0">
                <a:solidFill>
                  <a:srgbClr val="FF0000"/>
                </a:solidFill>
              </a:rPr>
              <a:t>           - </a:t>
            </a:r>
            <a:r>
              <a:rPr lang="en-US" sz="1200" dirty="0" err="1">
                <a:solidFill>
                  <a:srgbClr val="FF0000"/>
                </a:solidFill>
              </a:rPr>
              <a:t>memcached</a:t>
            </a:r>
            <a:endParaRPr lang="en-US" sz="1200" dirty="0">
              <a:solidFill>
                <a:srgbClr val="FF0000"/>
              </a:solidFill>
            </a:endParaRPr>
          </a:p>
          <a:p>
            <a:pPr marL="457200" lvl="1" indent="0">
              <a:lnSpc>
                <a:spcPct val="100000"/>
              </a:lnSpc>
              <a:spcBef>
                <a:spcPts val="0"/>
              </a:spcBef>
              <a:buNone/>
            </a:pPr>
            <a:r>
              <a:rPr lang="en-US" sz="1200" dirty="0">
                <a:solidFill>
                  <a:srgbClr val="FF0000"/>
                </a:solidFill>
              </a:rPr>
              <a:t>           state: present</a:t>
            </a:r>
          </a:p>
          <a:p>
            <a:pPr marL="457200" lvl="1" indent="0">
              <a:lnSpc>
                <a:spcPct val="100000"/>
              </a:lnSpc>
              <a:spcBef>
                <a:spcPts val="0"/>
              </a:spcBef>
              <a:buNone/>
            </a:pPr>
            <a:endParaRPr lang="en-US" sz="1200" dirty="0">
              <a:solidFill>
                <a:srgbClr val="FF0000"/>
              </a:solidFill>
            </a:endParaRPr>
          </a:p>
          <a:p>
            <a:pPr marL="457200" lvl="1" indent="0">
              <a:lnSpc>
                <a:spcPct val="100000"/>
              </a:lnSpc>
              <a:spcBef>
                <a:spcPts val="0"/>
              </a:spcBef>
              <a:buNone/>
            </a:pPr>
            <a:r>
              <a:rPr lang="en-US" sz="1200" dirty="0">
                <a:solidFill>
                  <a:srgbClr val="FF0000"/>
                </a:solidFill>
              </a:rPr>
              <a:t>       - name: Apply the foo config template</a:t>
            </a:r>
          </a:p>
          <a:p>
            <a:pPr marL="457200" lvl="1" indent="0">
              <a:lnSpc>
                <a:spcPct val="100000"/>
              </a:lnSpc>
              <a:spcBef>
                <a:spcPts val="0"/>
              </a:spcBef>
              <a:buNone/>
            </a:pPr>
            <a:r>
              <a:rPr lang="en-US" sz="1200" dirty="0">
                <a:solidFill>
                  <a:srgbClr val="FF0000"/>
                </a:solidFill>
              </a:rPr>
              <a:t>         </a:t>
            </a:r>
            <a:r>
              <a:rPr lang="en-US" sz="1200" dirty="0" err="1">
                <a:solidFill>
                  <a:srgbClr val="FF0000"/>
                </a:solidFill>
              </a:rPr>
              <a:t>ansible.builtin.template</a:t>
            </a:r>
            <a:r>
              <a:rPr lang="en-US" sz="1200" dirty="0">
                <a:solidFill>
                  <a:srgbClr val="FF0000"/>
                </a:solidFill>
              </a:rPr>
              <a:t>:</a:t>
            </a:r>
          </a:p>
          <a:p>
            <a:pPr marL="457200" lvl="1" indent="0">
              <a:lnSpc>
                <a:spcPct val="100000"/>
              </a:lnSpc>
              <a:spcBef>
                <a:spcPts val="0"/>
              </a:spcBef>
              <a:buNone/>
            </a:pPr>
            <a:r>
              <a:rPr lang="en-US" sz="1200" dirty="0">
                <a:solidFill>
                  <a:srgbClr val="FF0000"/>
                </a:solidFill>
              </a:rPr>
              <a:t>           </a:t>
            </a:r>
            <a:r>
              <a:rPr lang="en-US" sz="1200" dirty="0" err="1">
                <a:solidFill>
                  <a:srgbClr val="FF0000"/>
                </a:solidFill>
              </a:rPr>
              <a:t>src</a:t>
            </a:r>
            <a:r>
              <a:rPr lang="en-US" sz="1200" dirty="0">
                <a:solidFill>
                  <a:srgbClr val="FF0000"/>
                </a:solidFill>
              </a:rPr>
              <a:t>: templates/src.j2</a:t>
            </a:r>
          </a:p>
          <a:p>
            <a:pPr marL="457200" lvl="1" indent="0">
              <a:lnSpc>
                <a:spcPct val="100000"/>
              </a:lnSpc>
              <a:spcBef>
                <a:spcPts val="0"/>
              </a:spcBef>
              <a:buNone/>
            </a:pPr>
            <a:r>
              <a:rPr lang="en-US" sz="1200" dirty="0">
                <a:solidFill>
                  <a:srgbClr val="FF0000"/>
                </a:solidFill>
              </a:rPr>
              <a:t>           </a:t>
            </a:r>
            <a:r>
              <a:rPr lang="en-US" sz="1200" dirty="0" err="1">
                <a:solidFill>
                  <a:srgbClr val="FF0000"/>
                </a:solidFill>
              </a:rPr>
              <a:t>dest</a:t>
            </a:r>
            <a:r>
              <a:rPr lang="en-US" sz="1200" dirty="0">
                <a:solidFill>
                  <a:srgbClr val="FF0000"/>
                </a:solidFill>
              </a:rPr>
              <a:t>: /</a:t>
            </a:r>
            <a:r>
              <a:rPr lang="en-US" sz="1200" dirty="0" err="1">
                <a:solidFill>
                  <a:srgbClr val="FF0000"/>
                </a:solidFill>
              </a:rPr>
              <a:t>etc</a:t>
            </a:r>
            <a:r>
              <a:rPr lang="en-US" sz="1200" dirty="0">
                <a:solidFill>
                  <a:srgbClr val="FF0000"/>
                </a:solidFill>
              </a:rPr>
              <a:t>/</a:t>
            </a:r>
            <a:r>
              <a:rPr lang="en-US" sz="1200" dirty="0" err="1">
                <a:solidFill>
                  <a:srgbClr val="FF0000"/>
                </a:solidFill>
              </a:rPr>
              <a:t>foo.conf</a:t>
            </a:r>
            <a:endParaRPr lang="en-US" sz="1200" dirty="0">
              <a:solidFill>
                <a:srgbClr val="FF0000"/>
              </a:solidFill>
            </a:endParaRPr>
          </a:p>
          <a:p>
            <a:pPr marL="457200" lvl="1" indent="0">
              <a:lnSpc>
                <a:spcPct val="100000"/>
              </a:lnSpc>
              <a:spcBef>
                <a:spcPts val="0"/>
              </a:spcBef>
              <a:buNone/>
            </a:pPr>
            <a:endParaRPr lang="en-US" sz="1200" dirty="0">
              <a:solidFill>
                <a:srgbClr val="FF0000"/>
              </a:solidFill>
            </a:endParaRPr>
          </a:p>
          <a:p>
            <a:pPr marL="457200" lvl="1" indent="0">
              <a:lnSpc>
                <a:spcPct val="100000"/>
              </a:lnSpc>
              <a:spcBef>
                <a:spcPts val="0"/>
              </a:spcBef>
              <a:buNone/>
            </a:pPr>
            <a:r>
              <a:rPr lang="en-US" sz="1200" dirty="0">
                <a:solidFill>
                  <a:srgbClr val="FF0000"/>
                </a:solidFill>
              </a:rPr>
              <a:t>       - name: Start service bar and enable it</a:t>
            </a:r>
          </a:p>
          <a:p>
            <a:pPr marL="457200" lvl="1" indent="0">
              <a:lnSpc>
                <a:spcPct val="100000"/>
              </a:lnSpc>
              <a:spcBef>
                <a:spcPts val="0"/>
              </a:spcBef>
              <a:buNone/>
            </a:pPr>
            <a:r>
              <a:rPr lang="en-US" sz="1200" dirty="0">
                <a:solidFill>
                  <a:srgbClr val="FF0000"/>
                </a:solidFill>
              </a:rPr>
              <a:t>         </a:t>
            </a:r>
            <a:r>
              <a:rPr lang="en-US" sz="1200" dirty="0" err="1">
                <a:solidFill>
                  <a:srgbClr val="FF0000"/>
                </a:solidFill>
              </a:rPr>
              <a:t>ansible.builtin.service</a:t>
            </a:r>
            <a:r>
              <a:rPr lang="en-US" sz="1200" dirty="0">
                <a:solidFill>
                  <a:srgbClr val="FF0000"/>
                </a:solidFill>
              </a:rPr>
              <a:t>:</a:t>
            </a:r>
          </a:p>
          <a:p>
            <a:pPr marL="457200" lvl="1" indent="0">
              <a:lnSpc>
                <a:spcPct val="100000"/>
              </a:lnSpc>
              <a:spcBef>
                <a:spcPts val="0"/>
              </a:spcBef>
              <a:buNone/>
            </a:pPr>
            <a:r>
              <a:rPr lang="en-US" sz="1200" dirty="0">
                <a:solidFill>
                  <a:srgbClr val="FF0000"/>
                </a:solidFill>
              </a:rPr>
              <a:t>           name: bar</a:t>
            </a:r>
          </a:p>
          <a:p>
            <a:pPr marL="457200" lvl="1" indent="0">
              <a:lnSpc>
                <a:spcPct val="100000"/>
              </a:lnSpc>
              <a:spcBef>
                <a:spcPts val="0"/>
              </a:spcBef>
              <a:buNone/>
            </a:pPr>
            <a:r>
              <a:rPr lang="en-US" sz="1200" dirty="0">
                <a:solidFill>
                  <a:srgbClr val="FF0000"/>
                </a:solidFill>
              </a:rPr>
              <a:t>           state: started</a:t>
            </a:r>
          </a:p>
          <a:p>
            <a:pPr marL="457200" lvl="1" indent="0">
              <a:lnSpc>
                <a:spcPct val="100000"/>
              </a:lnSpc>
              <a:spcBef>
                <a:spcPts val="0"/>
              </a:spcBef>
              <a:buNone/>
            </a:pPr>
            <a:r>
              <a:rPr lang="en-US" sz="1200" dirty="0">
                <a:solidFill>
                  <a:srgbClr val="FF0000"/>
                </a:solidFill>
              </a:rPr>
              <a:t>           enabled: True</a:t>
            </a:r>
          </a:p>
          <a:p>
            <a:pPr marL="457200" lvl="1" indent="0">
              <a:lnSpc>
                <a:spcPct val="100000"/>
              </a:lnSpc>
              <a:spcBef>
                <a:spcPts val="0"/>
              </a:spcBef>
              <a:buNone/>
            </a:pPr>
            <a:r>
              <a:rPr lang="en-US" sz="1200" dirty="0">
                <a:solidFill>
                  <a:srgbClr val="FF0000"/>
                </a:solidFill>
              </a:rPr>
              <a:t>     when: </a:t>
            </a:r>
            <a:r>
              <a:rPr lang="en-US" sz="1200" dirty="0" err="1">
                <a:solidFill>
                  <a:srgbClr val="FF0000"/>
                </a:solidFill>
              </a:rPr>
              <a:t>ansible_facts</a:t>
            </a:r>
            <a:r>
              <a:rPr lang="en-US" sz="1200" dirty="0">
                <a:solidFill>
                  <a:srgbClr val="FF0000"/>
                </a:solidFill>
              </a:rPr>
              <a:t>['distribution'] == 'CentOS'</a:t>
            </a:r>
          </a:p>
          <a:p>
            <a:pPr marL="457200" lvl="1" indent="0">
              <a:lnSpc>
                <a:spcPct val="100000"/>
              </a:lnSpc>
              <a:spcBef>
                <a:spcPts val="0"/>
              </a:spcBef>
              <a:buNone/>
            </a:pPr>
            <a:r>
              <a:rPr lang="en-US" sz="1200" dirty="0">
                <a:solidFill>
                  <a:srgbClr val="FF0000"/>
                </a:solidFill>
              </a:rPr>
              <a:t>     become: true</a:t>
            </a:r>
          </a:p>
          <a:p>
            <a:pPr marL="457200" lvl="1" indent="0">
              <a:lnSpc>
                <a:spcPct val="100000"/>
              </a:lnSpc>
              <a:spcBef>
                <a:spcPts val="0"/>
              </a:spcBef>
              <a:buNone/>
            </a:pPr>
            <a:r>
              <a:rPr lang="en-US" sz="1200" dirty="0">
                <a:solidFill>
                  <a:srgbClr val="FF0000"/>
                </a:solidFill>
              </a:rPr>
              <a:t>     </a:t>
            </a:r>
            <a:r>
              <a:rPr lang="en-US" sz="1200" dirty="0" err="1">
                <a:solidFill>
                  <a:srgbClr val="FF0000"/>
                </a:solidFill>
              </a:rPr>
              <a:t>become_user</a:t>
            </a:r>
            <a:r>
              <a:rPr lang="en-US" sz="1200" dirty="0">
                <a:solidFill>
                  <a:srgbClr val="FF0000"/>
                </a:solidFill>
              </a:rPr>
              <a:t>: root</a:t>
            </a:r>
          </a:p>
          <a:p>
            <a:pPr marL="457200" lvl="1" indent="0">
              <a:lnSpc>
                <a:spcPct val="100000"/>
              </a:lnSpc>
              <a:spcBef>
                <a:spcPts val="0"/>
              </a:spcBef>
              <a:buNone/>
            </a:pPr>
            <a:r>
              <a:rPr lang="en-US" sz="1200" dirty="0">
                <a:solidFill>
                  <a:srgbClr val="FF0000"/>
                </a:solidFill>
              </a:rPr>
              <a:t>     </a:t>
            </a:r>
            <a:r>
              <a:rPr lang="en-US" sz="1200" dirty="0" err="1">
                <a:solidFill>
                  <a:srgbClr val="FF0000"/>
                </a:solidFill>
              </a:rPr>
              <a:t>ignore_errors</a:t>
            </a:r>
            <a:r>
              <a:rPr lang="en-US" sz="1200" dirty="0">
                <a:solidFill>
                  <a:srgbClr val="FF0000"/>
                </a:solidFill>
              </a:rPr>
              <a:t>:</a:t>
            </a:r>
            <a:endParaRPr lang="en-US" sz="1200" dirty="0"/>
          </a:p>
        </p:txBody>
      </p:sp>
    </p:spTree>
    <p:extLst>
      <p:ext uri="{BB962C8B-B14F-4D97-AF65-F5344CB8AC3E}">
        <p14:creationId xmlns:p14="http://schemas.microsoft.com/office/powerpoint/2010/main" val="1473523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Jinja2 Templates</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234193" y="681037"/>
            <a:ext cx="11493616" cy="5661040"/>
          </a:xfrm>
        </p:spPr>
        <p:txBody>
          <a:bodyPr>
            <a:noAutofit/>
          </a:bodyPr>
          <a:lstStyle/>
          <a:p>
            <a:r>
              <a:rPr lang="en-US" dirty="0"/>
              <a:t>Jinja2 is a powerful and easy to use python-based templating engine that comes in handy in an IT environment with multiple servers where configurations vary every other time</a:t>
            </a:r>
          </a:p>
          <a:p>
            <a:r>
              <a:rPr lang="en-US" dirty="0"/>
              <a:t>A Jinja2 template file is a text file that contains variables that get evaluated and replaced by actual values upon runtime or code execution.</a:t>
            </a:r>
          </a:p>
          <a:p>
            <a:r>
              <a:rPr lang="en-US" dirty="0"/>
              <a:t>In a Jinja2 template file, you will find the following tags:</a:t>
            </a:r>
          </a:p>
          <a:p>
            <a:pPr lvl="1"/>
            <a:r>
              <a:rPr lang="en-US" dirty="0"/>
              <a:t>{{ }}  : These double curly braces are the widely used tags in a template file and they are used for embedding variables and ultimately printing their value during code execution. For example, a simple syntax using the double curly braces is as shown: The {{ webserver }} is running on  {{ </a:t>
            </a:r>
            <a:r>
              <a:rPr lang="en-US" dirty="0" err="1"/>
              <a:t>nginx</a:t>
            </a:r>
            <a:r>
              <a:rPr lang="en-US" dirty="0"/>
              <a:t>-version }}</a:t>
            </a:r>
          </a:p>
          <a:p>
            <a:pPr lvl="1"/>
            <a:r>
              <a:rPr lang="en-US" dirty="0"/>
              <a:t>{%  %} : These are mostly used for control statements such as loops and if-else statements.</a:t>
            </a:r>
          </a:p>
          <a:p>
            <a:pPr lvl="1"/>
            <a:r>
              <a:rPr lang="en-US" dirty="0"/>
              <a:t>{#  #} : These denote comments that describe a task.</a:t>
            </a:r>
          </a:p>
          <a:p>
            <a:r>
              <a:rPr lang="en-US" sz="1200" dirty="0">
                <a:solidFill>
                  <a:srgbClr val="FF0000"/>
                </a:solidFill>
              </a:rPr>
              <a:t>:</a:t>
            </a:r>
            <a:endParaRPr lang="en-US" sz="1200" dirty="0"/>
          </a:p>
        </p:txBody>
      </p:sp>
    </p:spTree>
    <p:extLst>
      <p:ext uri="{BB962C8B-B14F-4D97-AF65-F5344CB8AC3E}">
        <p14:creationId xmlns:p14="http://schemas.microsoft.com/office/powerpoint/2010/main" val="818540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Error handling in playbooks</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234193" y="681037"/>
            <a:ext cx="11493616" cy="5661040"/>
          </a:xfrm>
        </p:spPr>
        <p:txBody>
          <a:bodyPr>
            <a:noAutofit/>
          </a:bodyPr>
          <a:lstStyle/>
          <a:p>
            <a:r>
              <a:rPr lang="en-US" dirty="0"/>
              <a:t>Ignoring failed commands</a:t>
            </a:r>
          </a:p>
          <a:p>
            <a:pPr marL="914400" lvl="2" indent="0">
              <a:buNone/>
            </a:pPr>
            <a:r>
              <a:rPr lang="en-US" dirty="0">
                <a:solidFill>
                  <a:srgbClr val="FF0000"/>
                </a:solidFill>
              </a:rPr>
              <a:t>- name: Do not count this as a failure</a:t>
            </a:r>
          </a:p>
          <a:p>
            <a:pPr marL="914400" lvl="2" indent="0">
              <a:buNone/>
            </a:pPr>
            <a:r>
              <a:rPr lang="en-US" dirty="0">
                <a:solidFill>
                  <a:srgbClr val="FF0000"/>
                </a:solidFill>
              </a:rPr>
              <a:t>  </a:t>
            </a:r>
            <a:r>
              <a:rPr lang="en-US" dirty="0" err="1">
                <a:solidFill>
                  <a:srgbClr val="FF0000"/>
                </a:solidFill>
              </a:rPr>
              <a:t>ansible.builtin.command</a:t>
            </a:r>
            <a:r>
              <a:rPr lang="en-US" dirty="0">
                <a:solidFill>
                  <a:srgbClr val="FF0000"/>
                </a:solidFill>
              </a:rPr>
              <a:t>: /bin/false</a:t>
            </a:r>
          </a:p>
          <a:p>
            <a:pPr marL="914400" lvl="2" indent="0">
              <a:buNone/>
            </a:pPr>
            <a:r>
              <a:rPr lang="en-US" dirty="0">
                <a:solidFill>
                  <a:srgbClr val="FF0000"/>
                </a:solidFill>
              </a:rPr>
              <a:t>  </a:t>
            </a:r>
            <a:r>
              <a:rPr lang="en-US" dirty="0" err="1">
                <a:solidFill>
                  <a:srgbClr val="FF0000"/>
                </a:solidFill>
              </a:rPr>
              <a:t>ignore_errors</a:t>
            </a:r>
            <a:r>
              <a:rPr lang="en-US" dirty="0">
                <a:solidFill>
                  <a:srgbClr val="FF0000"/>
                </a:solidFill>
              </a:rPr>
              <a:t>: yes</a:t>
            </a:r>
          </a:p>
          <a:p>
            <a:r>
              <a:rPr lang="en-US" dirty="0"/>
              <a:t>Ignoring unreachable host errors</a:t>
            </a:r>
          </a:p>
          <a:p>
            <a:pPr marL="914400" lvl="2" indent="0">
              <a:buNone/>
            </a:pPr>
            <a:r>
              <a:rPr lang="en-US" dirty="0">
                <a:solidFill>
                  <a:srgbClr val="FF0000"/>
                </a:solidFill>
              </a:rPr>
              <a:t>- name: This executes, fails, and the failure is ignored</a:t>
            </a:r>
          </a:p>
          <a:p>
            <a:pPr marL="914400" lvl="2" indent="0">
              <a:buNone/>
            </a:pPr>
            <a:r>
              <a:rPr lang="en-US" dirty="0">
                <a:solidFill>
                  <a:srgbClr val="FF0000"/>
                </a:solidFill>
              </a:rPr>
              <a:t>  </a:t>
            </a:r>
            <a:r>
              <a:rPr lang="en-US" dirty="0" err="1">
                <a:solidFill>
                  <a:srgbClr val="FF0000"/>
                </a:solidFill>
              </a:rPr>
              <a:t>ansible.builtin.command</a:t>
            </a:r>
            <a:r>
              <a:rPr lang="en-US" dirty="0">
                <a:solidFill>
                  <a:srgbClr val="FF0000"/>
                </a:solidFill>
              </a:rPr>
              <a:t>: /bin/true</a:t>
            </a:r>
          </a:p>
          <a:p>
            <a:pPr marL="914400" lvl="2" indent="0">
              <a:buNone/>
            </a:pPr>
            <a:r>
              <a:rPr lang="en-US" dirty="0">
                <a:solidFill>
                  <a:srgbClr val="FF0000"/>
                </a:solidFill>
              </a:rPr>
              <a:t>  </a:t>
            </a:r>
            <a:r>
              <a:rPr lang="en-US" dirty="0" err="1">
                <a:solidFill>
                  <a:srgbClr val="FF0000"/>
                </a:solidFill>
              </a:rPr>
              <a:t>ignore_unreachable</a:t>
            </a:r>
            <a:r>
              <a:rPr lang="en-US" dirty="0">
                <a:solidFill>
                  <a:srgbClr val="FF0000"/>
                </a:solidFill>
              </a:rPr>
              <a:t>: yes</a:t>
            </a:r>
          </a:p>
          <a:p>
            <a:pPr marL="914400" lvl="2" indent="0">
              <a:buNone/>
            </a:pPr>
            <a:endParaRPr lang="en-US" dirty="0">
              <a:solidFill>
                <a:srgbClr val="FF0000"/>
              </a:solidFill>
            </a:endParaRPr>
          </a:p>
          <a:p>
            <a:pPr marL="914400" lvl="2" indent="0">
              <a:buNone/>
            </a:pPr>
            <a:r>
              <a:rPr lang="en-US" dirty="0">
                <a:solidFill>
                  <a:srgbClr val="FF0000"/>
                </a:solidFill>
              </a:rPr>
              <a:t>- name: This executes, fails, and ends the play for this host</a:t>
            </a:r>
          </a:p>
          <a:p>
            <a:pPr marL="914400" lvl="2" indent="0">
              <a:buNone/>
            </a:pPr>
            <a:r>
              <a:rPr lang="en-US" dirty="0">
                <a:solidFill>
                  <a:srgbClr val="FF0000"/>
                </a:solidFill>
              </a:rPr>
              <a:t>  </a:t>
            </a:r>
            <a:r>
              <a:rPr lang="en-US" dirty="0" err="1">
                <a:solidFill>
                  <a:srgbClr val="FF0000"/>
                </a:solidFill>
              </a:rPr>
              <a:t>ansible.builtin.command</a:t>
            </a:r>
            <a:r>
              <a:rPr lang="en-US" dirty="0">
                <a:solidFill>
                  <a:srgbClr val="FF0000"/>
                </a:solidFill>
              </a:rPr>
              <a:t>: /bin/true</a:t>
            </a:r>
          </a:p>
        </p:txBody>
      </p:sp>
    </p:spTree>
    <p:extLst>
      <p:ext uri="{BB962C8B-B14F-4D97-AF65-F5344CB8AC3E}">
        <p14:creationId xmlns:p14="http://schemas.microsoft.com/office/powerpoint/2010/main" val="1459515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Error handling in playbooks</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234193" y="681037"/>
            <a:ext cx="11493616" cy="5661040"/>
          </a:xfrm>
        </p:spPr>
        <p:txBody>
          <a:bodyPr>
            <a:noAutofit/>
          </a:bodyPr>
          <a:lstStyle/>
          <a:p>
            <a:r>
              <a:rPr lang="en-US" dirty="0"/>
              <a:t>Defining failure</a:t>
            </a:r>
          </a:p>
          <a:p>
            <a:pPr marL="914400" lvl="2" indent="0">
              <a:buNone/>
            </a:pPr>
            <a:r>
              <a:rPr lang="en-US" dirty="0">
                <a:solidFill>
                  <a:srgbClr val="FF0000"/>
                </a:solidFill>
              </a:rPr>
              <a:t>- name: Fail task when the command error output prints FAILED</a:t>
            </a:r>
          </a:p>
          <a:p>
            <a:pPr marL="914400" lvl="2" indent="0">
              <a:buNone/>
            </a:pPr>
            <a:r>
              <a:rPr lang="en-US" dirty="0">
                <a:solidFill>
                  <a:srgbClr val="FF0000"/>
                </a:solidFill>
              </a:rPr>
              <a:t>  </a:t>
            </a:r>
            <a:r>
              <a:rPr lang="en-US" dirty="0" err="1">
                <a:solidFill>
                  <a:srgbClr val="FF0000"/>
                </a:solidFill>
              </a:rPr>
              <a:t>ansible.builtin.command</a:t>
            </a:r>
            <a:r>
              <a:rPr lang="en-US" dirty="0">
                <a:solidFill>
                  <a:srgbClr val="FF0000"/>
                </a:solidFill>
              </a:rPr>
              <a:t>: /</a:t>
            </a:r>
            <a:r>
              <a:rPr lang="en-US" dirty="0" err="1">
                <a:solidFill>
                  <a:srgbClr val="FF0000"/>
                </a:solidFill>
              </a:rPr>
              <a:t>usr</a:t>
            </a:r>
            <a:r>
              <a:rPr lang="en-US" dirty="0">
                <a:solidFill>
                  <a:srgbClr val="FF0000"/>
                </a:solidFill>
              </a:rPr>
              <a:t>/bin/example-command -x -y -z</a:t>
            </a:r>
          </a:p>
          <a:p>
            <a:pPr marL="914400" lvl="2" indent="0">
              <a:buNone/>
            </a:pPr>
            <a:r>
              <a:rPr lang="en-US" dirty="0">
                <a:solidFill>
                  <a:srgbClr val="FF0000"/>
                </a:solidFill>
              </a:rPr>
              <a:t>  register: </a:t>
            </a:r>
            <a:r>
              <a:rPr lang="en-US" dirty="0" err="1">
                <a:solidFill>
                  <a:srgbClr val="FF0000"/>
                </a:solidFill>
              </a:rPr>
              <a:t>command_result</a:t>
            </a:r>
            <a:endParaRPr lang="en-US" dirty="0">
              <a:solidFill>
                <a:srgbClr val="FF0000"/>
              </a:solidFill>
            </a:endParaRPr>
          </a:p>
          <a:p>
            <a:pPr marL="914400" lvl="2" indent="0">
              <a:buNone/>
            </a:pPr>
            <a:r>
              <a:rPr lang="en-US" dirty="0">
                <a:solidFill>
                  <a:srgbClr val="FF0000"/>
                </a:solidFill>
              </a:rPr>
              <a:t>  </a:t>
            </a:r>
            <a:r>
              <a:rPr lang="en-US" dirty="0" err="1">
                <a:solidFill>
                  <a:srgbClr val="FF0000"/>
                </a:solidFill>
              </a:rPr>
              <a:t>failed_when</a:t>
            </a:r>
            <a:r>
              <a:rPr lang="en-US" dirty="0">
                <a:solidFill>
                  <a:srgbClr val="FF0000"/>
                </a:solidFill>
              </a:rPr>
              <a:t>: "'FAILED' in </a:t>
            </a:r>
            <a:r>
              <a:rPr lang="en-US" dirty="0" err="1">
                <a:solidFill>
                  <a:srgbClr val="FF0000"/>
                </a:solidFill>
              </a:rPr>
              <a:t>command_result.stderr</a:t>
            </a:r>
            <a:r>
              <a:rPr lang="en-US" dirty="0">
                <a:solidFill>
                  <a:srgbClr val="FF0000"/>
                </a:solidFill>
              </a:rPr>
              <a:t>“</a:t>
            </a:r>
          </a:p>
          <a:p>
            <a:r>
              <a:rPr lang="en-US" dirty="0"/>
              <a:t>Defining “changed”</a:t>
            </a:r>
          </a:p>
          <a:p>
            <a:pPr marL="914400" lvl="2" indent="0">
              <a:buNone/>
            </a:pPr>
            <a:r>
              <a:rPr lang="en-US" dirty="0">
                <a:solidFill>
                  <a:srgbClr val="FF0000"/>
                </a:solidFill>
              </a:rPr>
              <a:t>tasks:</a:t>
            </a:r>
          </a:p>
          <a:p>
            <a:pPr marL="914400" lvl="2" indent="0">
              <a:buNone/>
            </a:pPr>
            <a:endParaRPr lang="en-US" dirty="0">
              <a:solidFill>
                <a:srgbClr val="FF0000"/>
              </a:solidFill>
            </a:endParaRPr>
          </a:p>
          <a:p>
            <a:pPr marL="914400" lvl="2" indent="0">
              <a:buNone/>
            </a:pPr>
            <a:r>
              <a:rPr lang="en-US" dirty="0">
                <a:solidFill>
                  <a:srgbClr val="FF0000"/>
                </a:solidFill>
              </a:rPr>
              <a:t>  - name: Report 'changed' when the return code is not equal to 2</a:t>
            </a:r>
          </a:p>
          <a:p>
            <a:pPr marL="914400" lvl="2" indent="0">
              <a:buNone/>
            </a:pPr>
            <a:r>
              <a:rPr lang="en-US" dirty="0">
                <a:solidFill>
                  <a:srgbClr val="FF0000"/>
                </a:solidFill>
              </a:rPr>
              <a:t>    </a:t>
            </a:r>
            <a:r>
              <a:rPr lang="en-US" dirty="0" err="1">
                <a:solidFill>
                  <a:srgbClr val="FF0000"/>
                </a:solidFill>
              </a:rPr>
              <a:t>ansible.builtin.shell</a:t>
            </a:r>
            <a:r>
              <a:rPr lang="en-US" dirty="0">
                <a:solidFill>
                  <a:srgbClr val="FF0000"/>
                </a:solidFill>
              </a:rPr>
              <a:t>: /</a:t>
            </a:r>
            <a:r>
              <a:rPr lang="en-US" dirty="0" err="1">
                <a:solidFill>
                  <a:srgbClr val="FF0000"/>
                </a:solidFill>
              </a:rPr>
              <a:t>usr</a:t>
            </a:r>
            <a:r>
              <a:rPr lang="en-US" dirty="0">
                <a:solidFill>
                  <a:srgbClr val="FF0000"/>
                </a:solidFill>
              </a:rPr>
              <a:t>/bin/</a:t>
            </a:r>
            <a:r>
              <a:rPr lang="en-US" dirty="0" err="1">
                <a:solidFill>
                  <a:srgbClr val="FF0000"/>
                </a:solidFill>
              </a:rPr>
              <a:t>billybass</a:t>
            </a:r>
            <a:r>
              <a:rPr lang="en-US" dirty="0">
                <a:solidFill>
                  <a:srgbClr val="FF0000"/>
                </a:solidFill>
              </a:rPr>
              <a:t> --mode="take me to the river"</a:t>
            </a:r>
          </a:p>
          <a:p>
            <a:pPr marL="914400" lvl="2" indent="0">
              <a:buNone/>
            </a:pPr>
            <a:r>
              <a:rPr lang="en-US" dirty="0">
                <a:solidFill>
                  <a:srgbClr val="FF0000"/>
                </a:solidFill>
              </a:rPr>
              <a:t>    register: </a:t>
            </a:r>
            <a:r>
              <a:rPr lang="en-US" dirty="0" err="1">
                <a:solidFill>
                  <a:srgbClr val="FF0000"/>
                </a:solidFill>
              </a:rPr>
              <a:t>bass_result</a:t>
            </a:r>
            <a:endParaRPr lang="en-US" dirty="0">
              <a:solidFill>
                <a:srgbClr val="FF0000"/>
              </a:solidFill>
            </a:endParaRPr>
          </a:p>
          <a:p>
            <a:pPr marL="914400" lvl="2" indent="0">
              <a:buNone/>
            </a:pPr>
            <a:r>
              <a:rPr lang="en-US" dirty="0">
                <a:solidFill>
                  <a:srgbClr val="FF0000"/>
                </a:solidFill>
              </a:rPr>
              <a:t>    </a:t>
            </a:r>
            <a:r>
              <a:rPr lang="en-US" dirty="0" err="1">
                <a:solidFill>
                  <a:srgbClr val="FF0000"/>
                </a:solidFill>
              </a:rPr>
              <a:t>changed_when</a:t>
            </a:r>
            <a:r>
              <a:rPr lang="en-US" dirty="0">
                <a:solidFill>
                  <a:srgbClr val="FF0000"/>
                </a:solidFill>
              </a:rPr>
              <a:t>: "</a:t>
            </a:r>
            <a:r>
              <a:rPr lang="en-US" dirty="0" err="1">
                <a:solidFill>
                  <a:srgbClr val="FF0000"/>
                </a:solidFill>
              </a:rPr>
              <a:t>bass_result.rc</a:t>
            </a:r>
            <a:r>
              <a:rPr lang="en-US" dirty="0">
                <a:solidFill>
                  <a:srgbClr val="FF0000"/>
                </a:solidFill>
              </a:rPr>
              <a:t> != 2"</a:t>
            </a:r>
          </a:p>
          <a:p>
            <a:pPr marL="914400" lvl="2" indent="0">
              <a:buNone/>
            </a:pPr>
            <a:endParaRPr lang="en-US" dirty="0">
              <a:solidFill>
                <a:srgbClr val="FF0000"/>
              </a:solidFill>
            </a:endParaRPr>
          </a:p>
          <a:p>
            <a:pPr marL="914400" lvl="2" indent="0">
              <a:buNone/>
            </a:pPr>
            <a:r>
              <a:rPr lang="en-US" dirty="0">
                <a:solidFill>
                  <a:srgbClr val="FF0000"/>
                </a:solidFill>
              </a:rPr>
              <a:t>  - name: This will never report 'changed' status</a:t>
            </a:r>
          </a:p>
          <a:p>
            <a:pPr marL="914400" lvl="2" indent="0">
              <a:buNone/>
            </a:pPr>
            <a:r>
              <a:rPr lang="en-US" dirty="0">
                <a:solidFill>
                  <a:srgbClr val="FF0000"/>
                </a:solidFill>
              </a:rPr>
              <a:t>    </a:t>
            </a:r>
            <a:r>
              <a:rPr lang="en-US" dirty="0" err="1">
                <a:solidFill>
                  <a:srgbClr val="FF0000"/>
                </a:solidFill>
              </a:rPr>
              <a:t>ansible.builtin.shell</a:t>
            </a:r>
            <a:r>
              <a:rPr lang="en-US" dirty="0">
                <a:solidFill>
                  <a:srgbClr val="FF0000"/>
                </a:solidFill>
              </a:rPr>
              <a:t>: wall 'beep'</a:t>
            </a:r>
          </a:p>
          <a:p>
            <a:pPr marL="914400" lvl="2" indent="0">
              <a:buNone/>
            </a:pPr>
            <a:r>
              <a:rPr lang="en-US" dirty="0">
                <a:solidFill>
                  <a:srgbClr val="FF0000"/>
                </a:solidFill>
              </a:rPr>
              <a:t>    </a:t>
            </a:r>
            <a:r>
              <a:rPr lang="en-US" dirty="0" err="1">
                <a:solidFill>
                  <a:srgbClr val="FF0000"/>
                </a:solidFill>
              </a:rPr>
              <a:t>changed_when</a:t>
            </a:r>
            <a:r>
              <a:rPr lang="en-US" dirty="0">
                <a:solidFill>
                  <a:srgbClr val="FF0000"/>
                </a:solidFill>
              </a:rPr>
              <a:t>: False</a:t>
            </a:r>
          </a:p>
        </p:txBody>
      </p:sp>
    </p:spTree>
    <p:extLst>
      <p:ext uri="{BB962C8B-B14F-4D97-AF65-F5344CB8AC3E}">
        <p14:creationId xmlns:p14="http://schemas.microsoft.com/office/powerpoint/2010/main" val="1899955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Vault</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234193" y="681037"/>
            <a:ext cx="11493616" cy="5661040"/>
          </a:xfrm>
        </p:spPr>
        <p:txBody>
          <a:bodyPr>
            <a:noAutofit/>
          </a:bodyPr>
          <a:lstStyle/>
          <a:p>
            <a:r>
              <a:rPr lang="en-US" b="0" i="0" dirty="0">
                <a:solidFill>
                  <a:srgbClr val="404040"/>
                </a:solidFill>
                <a:effectLst/>
                <a:latin typeface="Lato" panose="020F0502020204030203" pitchFamily="34" charset="0"/>
              </a:rPr>
              <a:t>Ansible Vault encrypts variables and files so you can protect sensitive content such as passwords or keys rather than leaving it visible as plaintext in playbooks or roles</a:t>
            </a:r>
          </a:p>
          <a:p>
            <a:r>
              <a:rPr lang="en-US" dirty="0">
                <a:solidFill>
                  <a:srgbClr val="404040"/>
                </a:solidFill>
                <a:latin typeface="Lato" panose="020F0502020204030203" pitchFamily="34" charset="0"/>
              </a:rPr>
              <a:t>Encrypting content with Ansible Vault</a:t>
            </a:r>
          </a:p>
        </p:txBody>
      </p:sp>
      <p:graphicFrame>
        <p:nvGraphicFramePr>
          <p:cNvPr id="4" name="Table 3">
            <a:extLst>
              <a:ext uri="{FF2B5EF4-FFF2-40B4-BE49-F238E27FC236}">
                <a16:creationId xmlns:a16="http://schemas.microsoft.com/office/drawing/2014/main" id="{FA84C1DE-2AC4-472C-8598-346DBAB63ABB}"/>
              </a:ext>
            </a:extLst>
          </p:cNvPr>
          <p:cNvGraphicFramePr>
            <a:graphicFrameLocks noGrp="1"/>
          </p:cNvGraphicFramePr>
          <p:nvPr>
            <p:extLst>
              <p:ext uri="{D42A27DB-BD31-4B8C-83A1-F6EECF244321}">
                <p14:modId xmlns:p14="http://schemas.microsoft.com/office/powerpoint/2010/main" val="3688339290"/>
              </p:ext>
            </p:extLst>
          </p:nvPr>
        </p:nvGraphicFramePr>
        <p:xfrm>
          <a:off x="922789" y="2675134"/>
          <a:ext cx="9474665" cy="2255520"/>
        </p:xfrm>
        <a:graphic>
          <a:graphicData uri="http://schemas.openxmlformats.org/drawingml/2006/table">
            <a:tbl>
              <a:tblPr/>
              <a:tblGrid>
                <a:gridCol w="2967605">
                  <a:extLst>
                    <a:ext uri="{9D8B030D-6E8A-4147-A177-3AD203B41FA5}">
                      <a16:colId xmlns:a16="http://schemas.microsoft.com/office/drawing/2014/main" val="3194393405"/>
                    </a:ext>
                  </a:extLst>
                </a:gridCol>
                <a:gridCol w="3253530">
                  <a:extLst>
                    <a:ext uri="{9D8B030D-6E8A-4147-A177-3AD203B41FA5}">
                      <a16:colId xmlns:a16="http://schemas.microsoft.com/office/drawing/2014/main" val="406662768"/>
                    </a:ext>
                  </a:extLst>
                </a:gridCol>
                <a:gridCol w="3253530">
                  <a:extLst>
                    <a:ext uri="{9D8B030D-6E8A-4147-A177-3AD203B41FA5}">
                      <a16:colId xmlns:a16="http://schemas.microsoft.com/office/drawing/2014/main" val="3538294632"/>
                    </a:ext>
                  </a:extLst>
                </a:gridCol>
              </a:tblGrid>
              <a:tr h="632609">
                <a:tc>
                  <a:txBody>
                    <a:bodyPr/>
                    <a:lstStyle/>
                    <a:p>
                      <a:br>
                        <a:rPr lang="en-IN" b="1" dirty="0">
                          <a:effectLst/>
                        </a:rPr>
                      </a:br>
                      <a:endParaRPr lang="en-IN" b="1" dirty="0">
                        <a:effectLst/>
                      </a:endParaRP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CFCFC"/>
                    </a:solidFill>
                  </a:tcPr>
                </a:tc>
                <a:tc>
                  <a:txBody>
                    <a:bodyPr/>
                    <a:lstStyle/>
                    <a:p>
                      <a:r>
                        <a:rPr lang="en-IN" b="1" dirty="0">
                          <a:effectLst/>
                        </a:rPr>
                        <a:t>Encrypted Variables</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CFC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effectLst/>
                        </a:rPr>
                        <a:t>Encrypted files</a:t>
                      </a:r>
                    </a:p>
                  </a:txBody>
                  <a:tcPr>
                    <a:lnL w="9525" cap="flat" cmpd="sng" algn="ctr">
                      <a:solidFill>
                        <a:srgbClr val="E1E4E5"/>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0704195"/>
                  </a:ext>
                </a:extLst>
              </a:tr>
              <a:tr h="385067">
                <a:tc>
                  <a:txBody>
                    <a:bodyPr/>
                    <a:lstStyle/>
                    <a:p>
                      <a:pPr fontAlgn="t"/>
                      <a:r>
                        <a:rPr lang="en-IN" b="1" dirty="0">
                          <a:effectLst/>
                        </a:rPr>
                        <a:t>How much is encrypted?</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r>
                        <a:rPr lang="en-US" dirty="0">
                          <a:effectLst/>
                        </a:rPr>
                        <a:t>Variables within a plaintext file</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tc>
                  <a:txBody>
                    <a:bodyPr/>
                    <a:lstStyle/>
                    <a:p>
                      <a:pPr fontAlgn="t"/>
                      <a:r>
                        <a:rPr lang="en-IN" dirty="0">
                          <a:effectLst/>
                        </a:rPr>
                        <a:t>The entire file</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500259320"/>
                  </a:ext>
                </a:extLst>
              </a:tr>
              <a:tr h="385067">
                <a:tc>
                  <a:txBody>
                    <a:bodyPr/>
                    <a:lstStyle/>
                    <a:p>
                      <a:pPr fontAlgn="t"/>
                      <a:r>
                        <a:rPr lang="en-IN" b="1" dirty="0">
                          <a:effectLst/>
                        </a:rPr>
                        <a:t>When is it decrypted?</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CFCFC"/>
                    </a:solidFill>
                  </a:tcPr>
                </a:tc>
                <a:tc>
                  <a:txBody>
                    <a:bodyPr/>
                    <a:lstStyle/>
                    <a:p>
                      <a:pPr fontAlgn="t"/>
                      <a:r>
                        <a:rPr lang="en-US" dirty="0">
                          <a:effectLst/>
                        </a:rPr>
                        <a:t>On demand, only when needed</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CFCFC"/>
                    </a:solidFill>
                  </a:tcPr>
                </a:tc>
                <a:tc>
                  <a:txBody>
                    <a:bodyPr/>
                    <a:lstStyle/>
                    <a:p>
                      <a:pPr fontAlgn="t"/>
                      <a:r>
                        <a:rPr lang="en-US" dirty="0">
                          <a:effectLst/>
                        </a:rPr>
                        <a:t>Whenever loaded or referenced </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CFCFC"/>
                    </a:solidFill>
                  </a:tcPr>
                </a:tc>
                <a:extLst>
                  <a:ext uri="{0D108BD9-81ED-4DB2-BD59-A6C34878D82A}">
                    <a16:rowId xmlns:a16="http://schemas.microsoft.com/office/drawing/2014/main" val="1336163339"/>
                  </a:ext>
                </a:extLst>
              </a:tr>
              <a:tr h="385067">
                <a:tc>
                  <a:txBody>
                    <a:bodyPr/>
                    <a:lstStyle/>
                    <a:p>
                      <a:pPr fontAlgn="t"/>
                      <a:r>
                        <a:rPr lang="en-IN" b="1">
                          <a:effectLst/>
                        </a:rPr>
                        <a:t>What can be encrypted?</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t"/>
                      <a:r>
                        <a:rPr lang="en-IN" dirty="0">
                          <a:effectLst/>
                        </a:rPr>
                        <a:t>Only variables</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t"/>
                      <a:r>
                        <a:rPr lang="en-IN" dirty="0">
                          <a:effectLst/>
                        </a:rPr>
                        <a:t>Any structured data file</a:t>
                      </a:r>
                    </a:p>
                  </a:txBody>
                  <a:tcPr marL="152400" marR="152400" marT="76200" marB="76200">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533788606"/>
                  </a:ext>
                </a:extLst>
              </a:tr>
            </a:tbl>
          </a:graphicData>
        </a:graphic>
      </p:graphicFrame>
    </p:spTree>
    <p:extLst>
      <p:ext uri="{BB962C8B-B14F-4D97-AF65-F5344CB8AC3E}">
        <p14:creationId xmlns:p14="http://schemas.microsoft.com/office/powerpoint/2010/main" val="1908907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Vault</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234193" y="681037"/>
            <a:ext cx="11493616" cy="5661040"/>
          </a:xfrm>
        </p:spPr>
        <p:txBody>
          <a:bodyPr>
            <a:noAutofit/>
          </a:bodyPr>
          <a:lstStyle/>
          <a:p>
            <a:r>
              <a:rPr lang="en-US" b="0" i="0" dirty="0">
                <a:solidFill>
                  <a:srgbClr val="404040"/>
                </a:solidFill>
                <a:effectLst/>
                <a:latin typeface="Lato" panose="020F0502020204030203" pitchFamily="34" charset="0"/>
              </a:rPr>
              <a:t>Encrypting individual variables with Ansible Vault</a:t>
            </a:r>
          </a:p>
          <a:p>
            <a:pPr lvl="1"/>
            <a:r>
              <a:rPr lang="en-US" sz="1800" dirty="0">
                <a:solidFill>
                  <a:srgbClr val="FF0000"/>
                </a:solidFill>
                <a:latin typeface="Lato" panose="020F0502020204030203" pitchFamily="34" charset="0"/>
              </a:rPr>
              <a:t>ansible-vault </a:t>
            </a:r>
            <a:r>
              <a:rPr lang="en-US" sz="1800" dirty="0" err="1">
                <a:solidFill>
                  <a:srgbClr val="FF0000"/>
                </a:solidFill>
                <a:latin typeface="Lato" panose="020F0502020204030203" pitchFamily="34" charset="0"/>
              </a:rPr>
              <a:t>encrypt_string</a:t>
            </a:r>
            <a:r>
              <a:rPr lang="en-US" sz="1800" dirty="0">
                <a:solidFill>
                  <a:srgbClr val="FF0000"/>
                </a:solidFill>
                <a:latin typeface="Lato" panose="020F0502020204030203" pitchFamily="34" charset="0"/>
              </a:rPr>
              <a:t> &lt;</a:t>
            </a:r>
            <a:r>
              <a:rPr lang="en-US" sz="1800" dirty="0" err="1">
                <a:solidFill>
                  <a:srgbClr val="FF0000"/>
                </a:solidFill>
                <a:latin typeface="Lato" panose="020F0502020204030203" pitchFamily="34" charset="0"/>
              </a:rPr>
              <a:t>password_source</a:t>
            </a:r>
            <a:r>
              <a:rPr lang="en-US" sz="1800" dirty="0">
                <a:solidFill>
                  <a:srgbClr val="FF0000"/>
                </a:solidFill>
                <a:latin typeface="Lato" panose="020F0502020204030203" pitchFamily="34" charset="0"/>
              </a:rPr>
              <a:t>&gt; '&lt;</a:t>
            </a:r>
            <a:r>
              <a:rPr lang="en-US" sz="1800" dirty="0" err="1">
                <a:solidFill>
                  <a:srgbClr val="FF0000"/>
                </a:solidFill>
                <a:latin typeface="Lato" panose="020F0502020204030203" pitchFamily="34" charset="0"/>
              </a:rPr>
              <a:t>string_to_encrypt</a:t>
            </a:r>
            <a:r>
              <a:rPr lang="en-US" sz="1800" dirty="0">
                <a:solidFill>
                  <a:srgbClr val="FF0000"/>
                </a:solidFill>
                <a:latin typeface="Lato" panose="020F0502020204030203" pitchFamily="34" charset="0"/>
              </a:rPr>
              <a:t>&gt;' --name '&lt;</a:t>
            </a:r>
            <a:r>
              <a:rPr lang="en-US" sz="1800" dirty="0" err="1">
                <a:solidFill>
                  <a:srgbClr val="FF0000"/>
                </a:solidFill>
                <a:latin typeface="Lato" panose="020F0502020204030203" pitchFamily="34" charset="0"/>
              </a:rPr>
              <a:t>string_name_of_variable</a:t>
            </a:r>
            <a:r>
              <a:rPr lang="en-US" sz="1800" dirty="0">
                <a:solidFill>
                  <a:srgbClr val="FF0000"/>
                </a:solidFill>
                <a:latin typeface="Lato" panose="020F0502020204030203" pitchFamily="34" charset="0"/>
              </a:rPr>
              <a:t>&gt;’</a:t>
            </a:r>
          </a:p>
          <a:p>
            <a:pPr marL="457200" lvl="1" indent="0">
              <a:buNone/>
            </a:pPr>
            <a:endParaRPr lang="en-US" sz="1800" dirty="0">
              <a:solidFill>
                <a:srgbClr val="FF0000"/>
              </a:solidFill>
              <a:latin typeface="Lato" panose="020F0502020204030203" pitchFamily="34" charset="0"/>
            </a:endParaRPr>
          </a:p>
          <a:p>
            <a:pPr marL="457200" lvl="1" indent="0">
              <a:buNone/>
            </a:pPr>
            <a:r>
              <a:rPr lang="en-US" sz="1400" i="1" dirty="0">
                <a:solidFill>
                  <a:srgbClr val="FF0000"/>
                </a:solidFill>
                <a:latin typeface="Lato" panose="020F0502020204030203" pitchFamily="34" charset="0"/>
              </a:rPr>
              <a:t>ansible-vault </a:t>
            </a:r>
            <a:r>
              <a:rPr lang="en-US" sz="1400" i="1" dirty="0" err="1">
                <a:solidFill>
                  <a:srgbClr val="FF0000"/>
                </a:solidFill>
                <a:latin typeface="Lato" panose="020F0502020204030203" pitchFamily="34" charset="0"/>
              </a:rPr>
              <a:t>encrypt_string</a:t>
            </a:r>
            <a:r>
              <a:rPr lang="en-US" sz="1400" i="1" dirty="0">
                <a:solidFill>
                  <a:srgbClr val="FF0000"/>
                </a:solidFill>
                <a:latin typeface="Lato" panose="020F0502020204030203" pitchFamily="34" charset="0"/>
              </a:rPr>
              <a:t> --vault-password-file </a:t>
            </a:r>
            <a:r>
              <a:rPr lang="en-US" sz="1400" i="1" dirty="0" err="1">
                <a:solidFill>
                  <a:srgbClr val="FF0000"/>
                </a:solidFill>
                <a:latin typeface="Lato" panose="020F0502020204030203" pitchFamily="34" charset="0"/>
              </a:rPr>
              <a:t>a_password_file</a:t>
            </a:r>
            <a:r>
              <a:rPr lang="en-US" sz="1400" i="1" dirty="0">
                <a:solidFill>
                  <a:srgbClr val="FF0000"/>
                </a:solidFill>
                <a:latin typeface="Lato" panose="020F0502020204030203" pitchFamily="34" charset="0"/>
              </a:rPr>
              <a:t> '</a:t>
            </a:r>
            <a:r>
              <a:rPr lang="en-US" sz="1400" i="1" dirty="0" err="1">
                <a:solidFill>
                  <a:srgbClr val="FF0000"/>
                </a:solidFill>
                <a:latin typeface="Lato" panose="020F0502020204030203" pitchFamily="34" charset="0"/>
              </a:rPr>
              <a:t>foobar</a:t>
            </a:r>
            <a:r>
              <a:rPr lang="en-US" sz="1400" i="1" dirty="0">
                <a:solidFill>
                  <a:srgbClr val="FF0000"/>
                </a:solidFill>
                <a:latin typeface="Lato" panose="020F0502020204030203" pitchFamily="34" charset="0"/>
              </a:rPr>
              <a:t>' --name 'the_secret'</a:t>
            </a:r>
          </a:p>
          <a:p>
            <a:pPr marL="457200" lvl="1" indent="0">
              <a:buNone/>
            </a:pPr>
            <a:r>
              <a:rPr lang="en-US" sz="1400" i="1" dirty="0">
                <a:solidFill>
                  <a:srgbClr val="FF0000"/>
                </a:solidFill>
                <a:latin typeface="Lato" panose="020F0502020204030203" pitchFamily="34" charset="0"/>
              </a:rPr>
              <a:t>The command above creates this content</a:t>
            </a:r>
            <a:r>
              <a:rPr lang="en-US" sz="1400" dirty="0">
                <a:solidFill>
                  <a:srgbClr val="FF0000"/>
                </a:solidFill>
                <a:latin typeface="Lato" panose="020F0502020204030203" pitchFamily="34" charset="0"/>
              </a:rPr>
              <a:t>:</a:t>
            </a:r>
          </a:p>
          <a:p>
            <a:pPr marL="457200" lvl="1" indent="0">
              <a:buNone/>
            </a:pPr>
            <a:endParaRPr lang="en-US" sz="1800" dirty="0">
              <a:solidFill>
                <a:srgbClr val="FF0000"/>
              </a:solidFill>
              <a:latin typeface="Lato" panose="020F0502020204030203" pitchFamily="34" charset="0"/>
            </a:endParaRPr>
          </a:p>
          <a:p>
            <a:pPr marL="457200" lvl="2" indent="0">
              <a:lnSpc>
                <a:spcPct val="100000"/>
              </a:lnSpc>
              <a:spcBef>
                <a:spcPts val="0"/>
              </a:spcBef>
              <a:buNone/>
            </a:pPr>
            <a:r>
              <a:rPr lang="en-US" sz="1400" i="1" dirty="0">
                <a:solidFill>
                  <a:srgbClr val="FF0000"/>
                </a:solidFill>
                <a:latin typeface="Lato" panose="020F0502020204030203" pitchFamily="34" charset="0"/>
              </a:rPr>
              <a:t>the_secret: !vault |</a:t>
            </a:r>
          </a:p>
          <a:p>
            <a:pPr marL="457200" lvl="2" indent="0">
              <a:lnSpc>
                <a:spcPct val="100000"/>
              </a:lnSpc>
              <a:spcBef>
                <a:spcPts val="0"/>
              </a:spcBef>
              <a:buNone/>
            </a:pPr>
            <a:r>
              <a:rPr lang="en-US" sz="1400" i="1" dirty="0">
                <a:solidFill>
                  <a:srgbClr val="FF0000"/>
                </a:solidFill>
                <a:latin typeface="Lato" panose="020F0502020204030203" pitchFamily="34" charset="0"/>
              </a:rPr>
              <a:t>      $ANSIBLE_VAULT;1.1;AES256</a:t>
            </a:r>
          </a:p>
          <a:p>
            <a:pPr marL="457200" lvl="2" indent="0">
              <a:lnSpc>
                <a:spcPct val="100000"/>
              </a:lnSpc>
              <a:spcBef>
                <a:spcPts val="0"/>
              </a:spcBef>
              <a:buNone/>
            </a:pPr>
            <a:r>
              <a:rPr lang="en-US" sz="1400" i="1" dirty="0">
                <a:solidFill>
                  <a:srgbClr val="FF0000"/>
                </a:solidFill>
                <a:latin typeface="Lato" panose="020F0502020204030203" pitchFamily="34" charset="0"/>
              </a:rPr>
              <a:t>      62313365396662343061393464336163383764373764613633653634306231386433626436623361</a:t>
            </a:r>
          </a:p>
          <a:p>
            <a:pPr marL="457200" lvl="2" indent="0">
              <a:lnSpc>
                <a:spcPct val="100000"/>
              </a:lnSpc>
              <a:spcBef>
                <a:spcPts val="0"/>
              </a:spcBef>
              <a:buNone/>
            </a:pPr>
            <a:r>
              <a:rPr lang="en-US" sz="1400" i="1" dirty="0">
                <a:solidFill>
                  <a:srgbClr val="FF0000"/>
                </a:solidFill>
                <a:latin typeface="Lato" panose="020F0502020204030203" pitchFamily="34" charset="0"/>
              </a:rPr>
              <a:t>      6134333665353966363534333632666535333761666131620a663537646436643839616531643561</a:t>
            </a:r>
          </a:p>
          <a:p>
            <a:pPr marL="457200" lvl="2" indent="0">
              <a:lnSpc>
                <a:spcPct val="100000"/>
              </a:lnSpc>
              <a:spcBef>
                <a:spcPts val="0"/>
              </a:spcBef>
              <a:buNone/>
            </a:pPr>
            <a:r>
              <a:rPr lang="en-US" sz="1400" i="1" dirty="0">
                <a:solidFill>
                  <a:srgbClr val="FF0000"/>
                </a:solidFill>
                <a:latin typeface="Lato" panose="020F0502020204030203" pitchFamily="34" charset="0"/>
              </a:rPr>
              <a:t>      63396265333966386166373632626539326166353965363262633030333630313338646335303630</a:t>
            </a:r>
          </a:p>
          <a:p>
            <a:pPr marL="457200" lvl="2" indent="0">
              <a:lnSpc>
                <a:spcPct val="100000"/>
              </a:lnSpc>
              <a:spcBef>
                <a:spcPts val="0"/>
              </a:spcBef>
              <a:buNone/>
            </a:pPr>
            <a:r>
              <a:rPr lang="en-US" sz="1400" i="1" dirty="0">
                <a:solidFill>
                  <a:srgbClr val="FF0000"/>
                </a:solidFill>
                <a:latin typeface="Lato" panose="020F0502020204030203" pitchFamily="34" charset="0"/>
              </a:rPr>
              <a:t>      3438626666666137650a353638643435666633633964366338633066623234616432373231333331</a:t>
            </a:r>
          </a:p>
          <a:p>
            <a:pPr marL="457200" lvl="2" indent="0">
              <a:lnSpc>
                <a:spcPct val="100000"/>
              </a:lnSpc>
              <a:spcBef>
                <a:spcPts val="0"/>
              </a:spcBef>
              <a:buNone/>
            </a:pPr>
            <a:r>
              <a:rPr lang="en-US" sz="1400" i="1" dirty="0">
                <a:solidFill>
                  <a:srgbClr val="FF0000"/>
                </a:solidFill>
                <a:latin typeface="Lato" panose="020F0502020204030203" pitchFamily="34" charset="0"/>
              </a:rPr>
              <a:t>      6564</a:t>
            </a:r>
          </a:p>
          <a:p>
            <a:pPr marL="457200" lvl="2" indent="0">
              <a:lnSpc>
                <a:spcPct val="100000"/>
              </a:lnSpc>
              <a:spcBef>
                <a:spcPts val="0"/>
              </a:spcBef>
              <a:buNone/>
            </a:pPr>
            <a:endParaRPr lang="en-US" sz="1400" i="1" dirty="0">
              <a:solidFill>
                <a:srgbClr val="FF0000"/>
              </a:solidFill>
              <a:latin typeface="Lato" panose="020F0502020204030203" pitchFamily="34" charset="0"/>
            </a:endParaRPr>
          </a:p>
          <a:p>
            <a:pPr marL="457200" lvl="2" indent="0">
              <a:lnSpc>
                <a:spcPct val="100000"/>
              </a:lnSpc>
              <a:spcBef>
                <a:spcPts val="0"/>
              </a:spcBef>
              <a:buNone/>
            </a:pPr>
            <a:endParaRPr lang="en-US" sz="1400" i="1" dirty="0">
              <a:solidFill>
                <a:srgbClr val="FF0000"/>
              </a:solidFill>
              <a:latin typeface="Lato" panose="020F0502020204030203" pitchFamily="34" charset="0"/>
            </a:endParaRPr>
          </a:p>
          <a:p>
            <a:pPr marL="742950" lvl="2" indent="-285750">
              <a:lnSpc>
                <a:spcPct val="100000"/>
              </a:lnSpc>
              <a:spcBef>
                <a:spcPts val="0"/>
              </a:spcBef>
            </a:pPr>
            <a:r>
              <a:rPr lang="en-US" sz="1800" dirty="0">
                <a:solidFill>
                  <a:srgbClr val="FF0000"/>
                </a:solidFill>
                <a:latin typeface="Lato" panose="020F0502020204030203" pitchFamily="34" charset="0"/>
              </a:rPr>
              <a:t>ansible-vault </a:t>
            </a:r>
            <a:r>
              <a:rPr lang="en-US" sz="1800" dirty="0" err="1">
                <a:solidFill>
                  <a:srgbClr val="FF0000"/>
                </a:solidFill>
                <a:latin typeface="Lato" panose="020F0502020204030203" pitchFamily="34" charset="0"/>
              </a:rPr>
              <a:t>encrypt_string</a:t>
            </a:r>
            <a:r>
              <a:rPr lang="en-US" sz="1800" dirty="0">
                <a:solidFill>
                  <a:srgbClr val="FF0000"/>
                </a:solidFill>
                <a:latin typeface="Lato" panose="020F0502020204030203" pitchFamily="34" charset="0"/>
              </a:rPr>
              <a:t> --vault-id </a:t>
            </a:r>
            <a:r>
              <a:rPr lang="en-US" sz="1800" dirty="0" err="1">
                <a:solidFill>
                  <a:srgbClr val="FF0000"/>
                </a:solidFill>
                <a:latin typeface="Lato" panose="020F0502020204030203" pitchFamily="34" charset="0"/>
              </a:rPr>
              <a:t>dev@a_password_file</a:t>
            </a:r>
            <a:r>
              <a:rPr lang="en-US" sz="1800" dirty="0">
                <a:solidFill>
                  <a:srgbClr val="FF0000"/>
                </a:solidFill>
                <a:latin typeface="Lato" panose="020F0502020204030203" pitchFamily="34" charset="0"/>
              </a:rPr>
              <a:t> --stdin-name '</a:t>
            </a:r>
            <a:r>
              <a:rPr lang="en-US" sz="1800" dirty="0" err="1">
                <a:solidFill>
                  <a:srgbClr val="FF0000"/>
                </a:solidFill>
                <a:latin typeface="Lato" panose="020F0502020204030203" pitchFamily="34" charset="0"/>
              </a:rPr>
              <a:t>new_user_password</a:t>
            </a:r>
            <a:r>
              <a:rPr lang="en-US" sz="1800" dirty="0">
                <a:solidFill>
                  <a:srgbClr val="FF0000"/>
                </a:solidFill>
                <a:latin typeface="Lato" panose="020F0502020204030203" pitchFamily="34" charset="0"/>
              </a:rPr>
              <a:t>'</a:t>
            </a:r>
          </a:p>
        </p:txBody>
      </p:sp>
    </p:spTree>
    <p:extLst>
      <p:ext uri="{BB962C8B-B14F-4D97-AF65-F5344CB8AC3E}">
        <p14:creationId xmlns:p14="http://schemas.microsoft.com/office/powerpoint/2010/main" val="2553196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E217-3719-4252-A5C7-551D8F11735E}"/>
              </a:ext>
            </a:extLst>
          </p:cNvPr>
          <p:cNvSpPr>
            <a:spLocks noGrp="1"/>
          </p:cNvSpPr>
          <p:nvPr>
            <p:ph type="title"/>
          </p:nvPr>
        </p:nvSpPr>
        <p:spPr>
          <a:xfrm>
            <a:off x="83190" y="0"/>
            <a:ext cx="10515600" cy="681037"/>
          </a:xfrm>
        </p:spPr>
        <p:txBody>
          <a:bodyPr>
            <a:normAutofit fontScale="90000"/>
          </a:bodyPr>
          <a:lstStyle/>
          <a:p>
            <a:r>
              <a:rPr lang="en-US" dirty="0"/>
              <a:t>Ansible Vault</a:t>
            </a:r>
            <a:endParaRPr lang="en-IN" dirty="0"/>
          </a:p>
        </p:txBody>
      </p:sp>
      <p:sp>
        <p:nvSpPr>
          <p:cNvPr id="3" name="Content Placeholder 2">
            <a:extLst>
              <a:ext uri="{FF2B5EF4-FFF2-40B4-BE49-F238E27FC236}">
                <a16:creationId xmlns:a16="http://schemas.microsoft.com/office/drawing/2014/main" id="{5E17852A-33C2-4F50-B625-929CA815B595}"/>
              </a:ext>
            </a:extLst>
          </p:cNvPr>
          <p:cNvSpPr>
            <a:spLocks noGrp="1"/>
          </p:cNvSpPr>
          <p:nvPr>
            <p:ph idx="1"/>
          </p:nvPr>
        </p:nvSpPr>
        <p:spPr>
          <a:xfrm>
            <a:off x="234193" y="681037"/>
            <a:ext cx="11493616" cy="5661040"/>
          </a:xfrm>
        </p:spPr>
        <p:txBody>
          <a:bodyPr>
            <a:noAutofit/>
          </a:bodyPr>
          <a:lstStyle/>
          <a:p>
            <a:r>
              <a:rPr lang="en-US" b="0" i="0" dirty="0">
                <a:solidFill>
                  <a:srgbClr val="404040"/>
                </a:solidFill>
                <a:effectLst/>
                <a:latin typeface="Lato" panose="020F0502020204030203" pitchFamily="34" charset="0"/>
              </a:rPr>
              <a:t>Encrypting files with Ansible Vault</a:t>
            </a:r>
          </a:p>
          <a:p>
            <a:pPr marL="457200" lvl="1" indent="0">
              <a:lnSpc>
                <a:spcPct val="100000"/>
              </a:lnSpc>
              <a:spcBef>
                <a:spcPts val="0"/>
              </a:spcBef>
              <a:buNone/>
            </a:pPr>
            <a:r>
              <a:rPr lang="en-US" b="0" i="0" dirty="0">
                <a:solidFill>
                  <a:srgbClr val="404040"/>
                </a:solidFill>
                <a:effectLst/>
                <a:latin typeface="Lato" panose="020F0502020204030203" pitchFamily="34" charset="0"/>
              </a:rPr>
              <a:t>Ansible Vault can encrypt any structured data file used by Ansible, including:</a:t>
            </a:r>
          </a:p>
          <a:p>
            <a:pPr marL="457200" lvl="1" indent="0">
              <a:lnSpc>
                <a:spcPct val="100000"/>
              </a:lnSpc>
              <a:spcBef>
                <a:spcPts val="0"/>
              </a:spcBef>
              <a:buNone/>
            </a:pPr>
            <a:endParaRPr lang="en-US" b="0" i="0" dirty="0">
              <a:solidFill>
                <a:srgbClr val="404040"/>
              </a:solidFill>
              <a:effectLst/>
              <a:latin typeface="Lato" panose="020F0502020204030203" pitchFamily="34" charset="0"/>
            </a:endParaRPr>
          </a:p>
          <a:p>
            <a:pPr lvl="1">
              <a:lnSpc>
                <a:spcPct val="100000"/>
              </a:lnSpc>
              <a:spcBef>
                <a:spcPts val="0"/>
              </a:spcBef>
            </a:pPr>
            <a:r>
              <a:rPr lang="en-US" sz="1800" b="0" i="0" dirty="0">
                <a:solidFill>
                  <a:srgbClr val="404040"/>
                </a:solidFill>
                <a:effectLst/>
                <a:latin typeface="Lato" panose="020F0502020204030203" pitchFamily="34" charset="0"/>
              </a:rPr>
              <a:t>group variables files from inventory</a:t>
            </a:r>
          </a:p>
          <a:p>
            <a:pPr lvl="1">
              <a:lnSpc>
                <a:spcPct val="100000"/>
              </a:lnSpc>
              <a:spcBef>
                <a:spcPts val="0"/>
              </a:spcBef>
            </a:pPr>
            <a:r>
              <a:rPr lang="en-US" sz="1800" b="0" i="0" dirty="0">
                <a:solidFill>
                  <a:srgbClr val="404040"/>
                </a:solidFill>
                <a:effectLst/>
                <a:latin typeface="Lato" panose="020F0502020204030203" pitchFamily="34" charset="0"/>
              </a:rPr>
              <a:t>host variables files from inventory</a:t>
            </a:r>
          </a:p>
          <a:p>
            <a:pPr lvl="1">
              <a:lnSpc>
                <a:spcPct val="100000"/>
              </a:lnSpc>
              <a:spcBef>
                <a:spcPts val="0"/>
              </a:spcBef>
            </a:pPr>
            <a:r>
              <a:rPr lang="en-US" sz="1800" b="0" i="0" dirty="0">
                <a:solidFill>
                  <a:srgbClr val="404040"/>
                </a:solidFill>
                <a:effectLst/>
                <a:latin typeface="Lato" panose="020F0502020204030203" pitchFamily="34" charset="0"/>
              </a:rPr>
              <a:t>variables files passed to ansible-playbook with -e </a:t>
            </a:r>
            <a:r>
              <a:rPr lang="en-US" sz="1800" b="0" i="0" dirty="0" err="1">
                <a:solidFill>
                  <a:srgbClr val="404040"/>
                </a:solidFill>
                <a:effectLst/>
                <a:latin typeface="Lato" panose="020F0502020204030203" pitchFamily="34" charset="0"/>
              </a:rPr>
              <a:t>file.yml</a:t>
            </a:r>
            <a:r>
              <a:rPr lang="en-US" sz="1800" b="0" i="0" dirty="0">
                <a:solidFill>
                  <a:srgbClr val="404040"/>
                </a:solidFill>
                <a:effectLst/>
                <a:latin typeface="Lato" panose="020F0502020204030203" pitchFamily="34" charset="0"/>
              </a:rPr>
              <a:t> or -e @file.json</a:t>
            </a:r>
          </a:p>
          <a:p>
            <a:pPr lvl="1">
              <a:lnSpc>
                <a:spcPct val="100000"/>
              </a:lnSpc>
              <a:spcBef>
                <a:spcPts val="0"/>
              </a:spcBef>
            </a:pPr>
            <a:r>
              <a:rPr lang="en-US" sz="1800" b="0" i="0" dirty="0">
                <a:solidFill>
                  <a:srgbClr val="404040"/>
                </a:solidFill>
                <a:effectLst/>
                <a:latin typeface="Lato" panose="020F0502020204030203" pitchFamily="34" charset="0"/>
              </a:rPr>
              <a:t>variables files loaded by </a:t>
            </a:r>
            <a:r>
              <a:rPr lang="en-US" sz="1800" b="0" i="0" dirty="0" err="1">
                <a:solidFill>
                  <a:srgbClr val="404040"/>
                </a:solidFill>
                <a:effectLst/>
                <a:latin typeface="Lato" panose="020F0502020204030203" pitchFamily="34" charset="0"/>
              </a:rPr>
              <a:t>include_vars</a:t>
            </a:r>
            <a:r>
              <a:rPr lang="en-US" sz="1800" b="0" i="0" dirty="0">
                <a:solidFill>
                  <a:srgbClr val="404040"/>
                </a:solidFill>
                <a:effectLst/>
                <a:latin typeface="Lato" panose="020F0502020204030203" pitchFamily="34" charset="0"/>
              </a:rPr>
              <a:t> or </a:t>
            </a:r>
            <a:r>
              <a:rPr lang="en-US" sz="1800" b="0" i="0" dirty="0" err="1">
                <a:solidFill>
                  <a:srgbClr val="404040"/>
                </a:solidFill>
                <a:effectLst/>
                <a:latin typeface="Lato" panose="020F0502020204030203" pitchFamily="34" charset="0"/>
              </a:rPr>
              <a:t>vars_files</a:t>
            </a:r>
            <a:endParaRPr lang="en-US" sz="1800" b="0" i="0" dirty="0">
              <a:solidFill>
                <a:srgbClr val="404040"/>
              </a:solidFill>
              <a:effectLst/>
              <a:latin typeface="Lato" panose="020F0502020204030203" pitchFamily="34" charset="0"/>
            </a:endParaRPr>
          </a:p>
          <a:p>
            <a:pPr lvl="1">
              <a:lnSpc>
                <a:spcPct val="100000"/>
              </a:lnSpc>
              <a:spcBef>
                <a:spcPts val="0"/>
              </a:spcBef>
            </a:pPr>
            <a:r>
              <a:rPr lang="en-US" sz="1800" b="0" i="0" dirty="0">
                <a:solidFill>
                  <a:srgbClr val="404040"/>
                </a:solidFill>
                <a:effectLst/>
                <a:latin typeface="Lato" panose="020F0502020204030203" pitchFamily="34" charset="0"/>
              </a:rPr>
              <a:t>variables files in roles</a:t>
            </a:r>
          </a:p>
          <a:p>
            <a:pPr lvl="1">
              <a:lnSpc>
                <a:spcPct val="100000"/>
              </a:lnSpc>
              <a:spcBef>
                <a:spcPts val="0"/>
              </a:spcBef>
            </a:pPr>
            <a:r>
              <a:rPr lang="en-US" sz="1800" b="0" i="0" dirty="0">
                <a:solidFill>
                  <a:srgbClr val="404040"/>
                </a:solidFill>
                <a:effectLst/>
                <a:latin typeface="Lato" panose="020F0502020204030203" pitchFamily="34" charset="0"/>
              </a:rPr>
              <a:t>defaults files in roles</a:t>
            </a:r>
          </a:p>
          <a:p>
            <a:pPr lvl="1">
              <a:lnSpc>
                <a:spcPct val="100000"/>
              </a:lnSpc>
              <a:spcBef>
                <a:spcPts val="0"/>
              </a:spcBef>
            </a:pPr>
            <a:r>
              <a:rPr lang="en-US" sz="1800" b="0" i="0" dirty="0">
                <a:solidFill>
                  <a:srgbClr val="404040"/>
                </a:solidFill>
                <a:effectLst/>
                <a:latin typeface="Lato" panose="020F0502020204030203" pitchFamily="34" charset="0"/>
              </a:rPr>
              <a:t>tasks files</a:t>
            </a:r>
          </a:p>
          <a:p>
            <a:pPr lvl="1">
              <a:lnSpc>
                <a:spcPct val="100000"/>
              </a:lnSpc>
              <a:spcBef>
                <a:spcPts val="0"/>
              </a:spcBef>
            </a:pPr>
            <a:r>
              <a:rPr lang="en-US" sz="1800" b="0" i="0" dirty="0">
                <a:solidFill>
                  <a:srgbClr val="404040"/>
                </a:solidFill>
                <a:effectLst/>
                <a:latin typeface="Lato" panose="020F0502020204030203" pitchFamily="34" charset="0"/>
              </a:rPr>
              <a:t>handlers files</a:t>
            </a:r>
          </a:p>
          <a:p>
            <a:pPr lvl="1">
              <a:lnSpc>
                <a:spcPct val="100000"/>
              </a:lnSpc>
              <a:spcBef>
                <a:spcPts val="0"/>
              </a:spcBef>
            </a:pPr>
            <a:r>
              <a:rPr lang="en-US" sz="1800" b="0" i="0" dirty="0">
                <a:solidFill>
                  <a:srgbClr val="404040"/>
                </a:solidFill>
                <a:effectLst/>
                <a:latin typeface="Lato" panose="020F0502020204030203" pitchFamily="34" charset="0"/>
              </a:rPr>
              <a:t>binary files or other arbitrary files</a:t>
            </a:r>
            <a:endParaRPr lang="en-US" sz="1800" dirty="0">
              <a:solidFill>
                <a:srgbClr val="FF0000"/>
              </a:solidFill>
              <a:latin typeface="Lato" panose="020F0502020204030203" pitchFamily="34" charset="0"/>
            </a:endParaRPr>
          </a:p>
        </p:txBody>
      </p:sp>
    </p:spTree>
    <p:extLst>
      <p:ext uri="{BB962C8B-B14F-4D97-AF65-F5344CB8AC3E}">
        <p14:creationId xmlns:p14="http://schemas.microsoft.com/office/powerpoint/2010/main" val="1731204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3858631-06C6-4427-BC34-9CF394D69F12}"/>
              </a:ext>
            </a:extLst>
          </p:cNvPr>
          <p:cNvPicPr>
            <a:picLocks noChangeAspect="1"/>
          </p:cNvPicPr>
          <p:nvPr/>
        </p:nvPicPr>
        <p:blipFill>
          <a:blip r:embed="rId2"/>
          <a:stretch>
            <a:fillRect/>
          </a:stretch>
        </p:blipFill>
        <p:spPr>
          <a:xfrm>
            <a:off x="1057013" y="507684"/>
            <a:ext cx="8526098" cy="5567169"/>
          </a:xfrm>
          <a:prstGeom prst="rect">
            <a:avLst/>
          </a:prstGeom>
        </p:spPr>
      </p:pic>
    </p:spTree>
    <p:extLst>
      <p:ext uri="{BB962C8B-B14F-4D97-AF65-F5344CB8AC3E}">
        <p14:creationId xmlns:p14="http://schemas.microsoft.com/office/powerpoint/2010/main" val="187433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99361D-5AE0-4B7B-92FB-3E53565A4C3D}"/>
              </a:ext>
            </a:extLst>
          </p:cNvPr>
          <p:cNvPicPr>
            <a:picLocks noChangeAspect="1"/>
          </p:cNvPicPr>
          <p:nvPr/>
        </p:nvPicPr>
        <p:blipFill>
          <a:blip r:embed="rId2"/>
          <a:stretch>
            <a:fillRect/>
          </a:stretch>
        </p:blipFill>
        <p:spPr>
          <a:xfrm>
            <a:off x="947957" y="487363"/>
            <a:ext cx="8080564" cy="5380037"/>
          </a:xfrm>
          <a:prstGeom prst="rect">
            <a:avLst/>
          </a:prstGeom>
        </p:spPr>
      </p:pic>
    </p:spTree>
    <p:extLst>
      <p:ext uri="{BB962C8B-B14F-4D97-AF65-F5344CB8AC3E}">
        <p14:creationId xmlns:p14="http://schemas.microsoft.com/office/powerpoint/2010/main" val="395152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151974-2FBC-4941-9BEA-A8B2E6BDBA9B}"/>
              </a:ext>
            </a:extLst>
          </p:cNvPr>
          <p:cNvPicPr>
            <a:picLocks noGrp="1" noChangeAspect="1"/>
          </p:cNvPicPr>
          <p:nvPr>
            <p:ph idx="1"/>
          </p:nvPr>
        </p:nvPicPr>
        <p:blipFill>
          <a:blip r:embed="rId2"/>
          <a:stretch>
            <a:fillRect/>
          </a:stretch>
        </p:blipFill>
        <p:spPr>
          <a:xfrm>
            <a:off x="998291" y="620567"/>
            <a:ext cx="8378344" cy="5556396"/>
          </a:xfrm>
        </p:spPr>
      </p:pic>
    </p:spTree>
    <p:extLst>
      <p:ext uri="{BB962C8B-B14F-4D97-AF65-F5344CB8AC3E}">
        <p14:creationId xmlns:p14="http://schemas.microsoft.com/office/powerpoint/2010/main" val="158128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4A67-FAB4-4353-8875-2CB2F89C68BF}"/>
              </a:ext>
            </a:extLst>
          </p:cNvPr>
          <p:cNvSpPr>
            <a:spLocks noGrp="1"/>
          </p:cNvSpPr>
          <p:nvPr>
            <p:ph type="title"/>
          </p:nvPr>
        </p:nvSpPr>
        <p:spPr/>
        <p:txBody>
          <a:bodyPr/>
          <a:lstStyle/>
          <a:p>
            <a:r>
              <a:rPr lang="en-IN" b="1" i="0" dirty="0">
                <a:solidFill>
                  <a:srgbClr val="404040"/>
                </a:solidFill>
                <a:effectLst/>
                <a:latin typeface="Roboto Slab"/>
              </a:rPr>
              <a:t>Ansible concepts</a:t>
            </a:r>
            <a:endParaRPr lang="en-IN" dirty="0"/>
          </a:p>
        </p:txBody>
      </p:sp>
      <p:sp>
        <p:nvSpPr>
          <p:cNvPr id="3" name="Content Placeholder 2">
            <a:extLst>
              <a:ext uri="{FF2B5EF4-FFF2-40B4-BE49-F238E27FC236}">
                <a16:creationId xmlns:a16="http://schemas.microsoft.com/office/drawing/2014/main" id="{DEA99049-7220-4C7A-B46C-4E2F7D7795F1}"/>
              </a:ext>
            </a:extLst>
          </p:cNvPr>
          <p:cNvSpPr>
            <a:spLocks noGrp="1"/>
          </p:cNvSpPr>
          <p:nvPr>
            <p:ph idx="1"/>
          </p:nvPr>
        </p:nvSpPr>
        <p:spPr>
          <a:xfrm>
            <a:off x="838200" y="1615900"/>
            <a:ext cx="10515600" cy="4351338"/>
          </a:xfrm>
        </p:spPr>
        <p:txBody>
          <a:bodyPr>
            <a:noAutofit/>
          </a:bodyPr>
          <a:lstStyle/>
          <a:p>
            <a:r>
              <a:rPr lang="en-US" sz="2000" dirty="0"/>
              <a:t>Control node</a:t>
            </a:r>
          </a:p>
          <a:p>
            <a:r>
              <a:rPr lang="en-US" sz="2000" dirty="0"/>
              <a:t>Managed nodes</a:t>
            </a:r>
          </a:p>
          <a:p>
            <a:r>
              <a:rPr lang="en-US" sz="2000" dirty="0"/>
              <a:t>Inventory</a:t>
            </a:r>
          </a:p>
          <a:p>
            <a:r>
              <a:rPr lang="en-US" sz="2000" dirty="0"/>
              <a:t>Collections</a:t>
            </a:r>
          </a:p>
          <a:p>
            <a:r>
              <a:rPr lang="en-US" sz="2000" dirty="0"/>
              <a:t>Modules</a:t>
            </a:r>
          </a:p>
          <a:p>
            <a:r>
              <a:rPr lang="en-US" sz="2000" dirty="0"/>
              <a:t>Tasks</a:t>
            </a:r>
          </a:p>
          <a:p>
            <a:r>
              <a:rPr lang="en-US" sz="2000" dirty="0"/>
              <a:t>Playbooks</a:t>
            </a:r>
            <a:endParaRPr lang="en-IN" sz="2000" dirty="0"/>
          </a:p>
        </p:txBody>
      </p:sp>
    </p:spTree>
    <p:extLst>
      <p:ext uri="{BB962C8B-B14F-4D97-AF65-F5344CB8AC3E}">
        <p14:creationId xmlns:p14="http://schemas.microsoft.com/office/powerpoint/2010/main" val="417090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5742-DDC4-458B-993D-AEE867E53B0F}"/>
              </a:ext>
            </a:extLst>
          </p:cNvPr>
          <p:cNvSpPr>
            <a:spLocks noGrp="1"/>
          </p:cNvSpPr>
          <p:nvPr>
            <p:ph type="title"/>
          </p:nvPr>
        </p:nvSpPr>
        <p:spPr/>
        <p:txBody>
          <a:bodyPr/>
          <a:lstStyle/>
          <a:p>
            <a:r>
              <a:rPr lang="en-IN" b="1" i="0" dirty="0">
                <a:solidFill>
                  <a:srgbClr val="404040"/>
                </a:solidFill>
                <a:effectLst/>
                <a:latin typeface="Roboto Slab"/>
              </a:rPr>
              <a:t>Ansible concepts</a:t>
            </a:r>
            <a:endParaRPr lang="en-IN" dirty="0"/>
          </a:p>
        </p:txBody>
      </p:sp>
      <p:sp>
        <p:nvSpPr>
          <p:cNvPr id="3" name="Content Placeholder 2">
            <a:extLst>
              <a:ext uri="{FF2B5EF4-FFF2-40B4-BE49-F238E27FC236}">
                <a16:creationId xmlns:a16="http://schemas.microsoft.com/office/drawing/2014/main" id="{A9BF13E9-F1CE-43BC-A16F-24E78C8E8F0B}"/>
              </a:ext>
            </a:extLst>
          </p:cNvPr>
          <p:cNvSpPr>
            <a:spLocks noGrp="1"/>
          </p:cNvSpPr>
          <p:nvPr>
            <p:ph idx="1"/>
          </p:nvPr>
        </p:nvSpPr>
        <p:spPr/>
        <p:txBody>
          <a:bodyPr>
            <a:noAutofit/>
          </a:bodyPr>
          <a:lstStyle/>
          <a:p>
            <a:r>
              <a:rPr lang="en-US" sz="2400" dirty="0"/>
              <a:t>Control node</a:t>
            </a:r>
          </a:p>
          <a:p>
            <a:pPr marL="0" indent="0">
              <a:buNone/>
            </a:pPr>
            <a:r>
              <a:rPr lang="en-US" sz="2400" dirty="0"/>
              <a:t>Any machine with Ansible installed. You can run Ansible commands and playbooks by invoking the ansible or ansible-playbook command from any control node. You can use any computer that has a Python installation as a control node - laptops, shared desktops, and servers can all run Ansible. However, you cannot use a Windows machine as a control node. You can have multiple control nodes.</a:t>
            </a:r>
          </a:p>
          <a:p>
            <a:endParaRPr lang="en-US" sz="2400" dirty="0"/>
          </a:p>
          <a:p>
            <a:r>
              <a:rPr lang="en-US" sz="2400" dirty="0"/>
              <a:t>Managed nodes</a:t>
            </a:r>
          </a:p>
          <a:p>
            <a:pPr marL="0" indent="0">
              <a:buNone/>
            </a:pPr>
            <a:r>
              <a:rPr lang="en-US" sz="2400" dirty="0"/>
              <a:t>The network devices (and/or servers) you manage with Ansible. Managed nodes are also sometimes called “hosts”. Ansible is not installed on managed nodes.</a:t>
            </a:r>
          </a:p>
        </p:txBody>
      </p:sp>
    </p:spTree>
    <p:extLst>
      <p:ext uri="{BB962C8B-B14F-4D97-AF65-F5344CB8AC3E}">
        <p14:creationId xmlns:p14="http://schemas.microsoft.com/office/powerpoint/2010/main" val="1478498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2459</TotalTime>
  <Words>4119</Words>
  <Application>Microsoft Office PowerPoint</Application>
  <PresentationFormat>Widescreen</PresentationFormat>
  <Paragraphs>660</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Lato</vt:lpstr>
      <vt:lpstr>Roboto Slab</vt:lpstr>
      <vt:lpstr>Office Theme</vt:lpstr>
      <vt:lpstr>Ansible</vt:lpstr>
      <vt:lpstr>PowerPoint Presentation</vt:lpstr>
      <vt:lpstr>PowerPoint Presentation</vt:lpstr>
      <vt:lpstr>PowerPoint Presentation</vt:lpstr>
      <vt:lpstr>PowerPoint Presentation</vt:lpstr>
      <vt:lpstr>PowerPoint Presentation</vt:lpstr>
      <vt:lpstr>PowerPoint Presentation</vt:lpstr>
      <vt:lpstr>Ansible concepts</vt:lpstr>
      <vt:lpstr>Ansible concepts</vt:lpstr>
      <vt:lpstr>Ansible concepts</vt:lpstr>
      <vt:lpstr>Ansible concepts</vt:lpstr>
      <vt:lpstr>Installing ansible </vt:lpstr>
      <vt:lpstr>Ansible Configuration file </vt:lpstr>
      <vt:lpstr>PowerPoint Presentation</vt:lpstr>
      <vt:lpstr>Inventory</vt:lpstr>
      <vt:lpstr>Inventory (Groups)</vt:lpstr>
      <vt:lpstr>Inventory (Range of hosts)</vt:lpstr>
      <vt:lpstr>Inventory (Range of hosts)</vt:lpstr>
      <vt:lpstr>Inventory (groups of groups)</vt:lpstr>
      <vt:lpstr>Inventory (Adding variables and alias)</vt:lpstr>
      <vt:lpstr>Inventory (behavioral inventory parameters)</vt:lpstr>
      <vt:lpstr>Inventory (behavioral inventory parameters)</vt:lpstr>
      <vt:lpstr>Ansible adhoc commands</vt:lpstr>
      <vt:lpstr>Ansible adhoc commands</vt:lpstr>
      <vt:lpstr>Ansible Modules</vt:lpstr>
      <vt:lpstr>YAML Basics</vt:lpstr>
      <vt:lpstr>YAML Basics</vt:lpstr>
      <vt:lpstr>YAML Basics</vt:lpstr>
      <vt:lpstr>YAML Basics</vt:lpstr>
      <vt:lpstr>YAML Basics</vt:lpstr>
      <vt:lpstr>Ansible Playbooks</vt:lpstr>
      <vt:lpstr>Ansible Playbooks</vt:lpstr>
      <vt:lpstr>Ansible Variables</vt:lpstr>
      <vt:lpstr>Ansible Variables</vt:lpstr>
      <vt:lpstr>Ansible Variables</vt:lpstr>
      <vt:lpstr>Ansible Variables</vt:lpstr>
      <vt:lpstr>Ansible Variables</vt:lpstr>
      <vt:lpstr>Ansible Variables</vt:lpstr>
      <vt:lpstr>Ansible Conditions</vt:lpstr>
      <vt:lpstr>Ansible Loops</vt:lpstr>
      <vt:lpstr>Ansible Blocks</vt:lpstr>
      <vt:lpstr>Ansible Jinja2 Templates</vt:lpstr>
      <vt:lpstr>Ansible Error handling in playbooks</vt:lpstr>
      <vt:lpstr>Ansible Error handling in playbooks</vt:lpstr>
      <vt:lpstr>Ansible Vault</vt:lpstr>
      <vt:lpstr>Ansible Vault</vt:lpstr>
      <vt:lpstr>Ansible Vault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Roshan Vadagovanur Chandrasekhar</dc:creator>
  <cp:lastModifiedBy>Roshan Vadagovanur Chandrasekhar</cp:lastModifiedBy>
  <cp:revision>17</cp:revision>
  <dcterms:created xsi:type="dcterms:W3CDTF">2021-09-16T11:28:01Z</dcterms:created>
  <dcterms:modified xsi:type="dcterms:W3CDTF">2021-10-24T02:02:11Z</dcterms:modified>
</cp:coreProperties>
</file>