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Manikandan U</a:t>
            </a:r>
            <a:endParaRPr sz="3200" dirty="0">
              <a:latin typeface="Trebuchet MS"/>
              <a:cs typeface="Trebuchet MS"/>
            </a:endParaRPr>
          </a:p>
        </p:txBody>
      </p:sp>
      <p:sp>
        <p:nvSpPr>
          <p:cNvPr id="8" name="object 8"/>
          <p:cNvSpPr txBox="1"/>
          <p:nvPr/>
        </p:nvSpPr>
        <p:spPr>
          <a:xfrm>
            <a:off x="6484620" y="2821622"/>
            <a:ext cx="5250180" cy="751488"/>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Building a Smarter AI Powered Spam Classifier(Naive-Bayes Algorithm)</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2721899"/>
          </a:xfrm>
          <a:prstGeom prst="rect">
            <a:avLst/>
          </a:prstGeom>
        </p:spPr>
        <p:txBody>
          <a:bodyPr vert="horz" wrap="square" lIns="0" tIns="13335" rIns="0" bIns="0" rtlCol="0">
            <a:spAutoFit/>
          </a:bodyPr>
          <a:lstStyle/>
          <a:p>
            <a:pPr marL="209550">
              <a:lnSpc>
                <a:spcPct val="100000"/>
              </a:lnSpc>
              <a:spcBef>
                <a:spcPts val="105"/>
              </a:spcBef>
            </a:pPr>
            <a:r>
              <a:rPr spc="-60" dirty="0"/>
              <a:t>RESULTS</a:t>
            </a:r>
            <a:r>
              <a:rPr lang="en-US" spc="-60" dirty="0"/>
              <a:t>:</a:t>
            </a:r>
            <a:br>
              <a:rPr lang="en-US" spc="-60" dirty="0"/>
            </a:br>
            <a:br>
              <a:rPr lang="en-US" spc="-60" dirty="0"/>
            </a:br>
            <a:r>
              <a:rPr lang="en-US" spc="-60" dirty="0"/>
              <a:t>      </a:t>
            </a:r>
            <a:r>
              <a:rPr lang="en-US" sz="3200" b="0" spc="-60" dirty="0"/>
              <a:t>Hence We </a:t>
            </a:r>
            <a:r>
              <a:rPr lang="en-US" sz="3200" b="0" spc="-60" dirty="0" err="1"/>
              <a:t>Builded</a:t>
            </a:r>
            <a:r>
              <a:rPr lang="en-US" sz="3200" b="0" spc="-60" dirty="0"/>
              <a:t> a Smarter AI Powered Spam Classifier Using Naive Bayes Algorithm .</a:t>
            </a:r>
            <a:endParaRPr sz="3200" b="0"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95743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Building a Smarter AI Powered Spam Classifier Using Naive Bayes Algorithm</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998420"/>
          </a:xfrm>
          <a:prstGeom prst="rect">
            <a:avLst/>
          </a:prstGeom>
        </p:spPr>
        <p:txBody>
          <a:bodyPr vert="horz" wrap="square" lIns="0" tIns="73279" rIns="0" bIns="0" rtlCol="0">
            <a:spAutoFit/>
          </a:bodyPr>
          <a:lstStyle/>
          <a:p>
            <a:pPr marL="193675" algn="l">
              <a:lnSpc>
                <a:spcPct val="100000"/>
              </a:lnSpc>
              <a:spcBef>
                <a:spcPts val="105"/>
              </a:spcBef>
            </a:pPr>
            <a:r>
              <a:rPr spc="-10" dirty="0"/>
              <a:t>AGENDA</a:t>
            </a:r>
            <a:br>
              <a:rPr lang="en-US" spc="-10" dirty="0"/>
            </a:br>
            <a:r>
              <a:rPr lang="en-US" spc="-10" dirty="0"/>
              <a:t>     </a:t>
            </a:r>
            <a:br>
              <a:rPr lang="en-US" sz="2800" b="0" dirty="0"/>
            </a:br>
            <a:r>
              <a:rPr lang="en-US" sz="2800" b="0" dirty="0"/>
              <a:t>         1.Introduction to Spam Emails and the need </a:t>
            </a:r>
            <a:br>
              <a:rPr lang="en-US" sz="2800" b="0" dirty="0"/>
            </a:br>
            <a:r>
              <a:rPr lang="en-US" sz="2800" b="0" dirty="0"/>
              <a:t>         2.</a:t>
            </a:r>
            <a:r>
              <a:rPr lang="en-IN" sz="2800" b="0" dirty="0"/>
              <a:t>Objective of the Project</a:t>
            </a:r>
            <a:br>
              <a:rPr lang="en-IN" sz="2800" b="0" dirty="0"/>
            </a:br>
            <a:r>
              <a:rPr lang="en-IN" sz="2800" b="0" dirty="0"/>
              <a:t>         3.Data Collection of the Project</a:t>
            </a:r>
            <a:br>
              <a:rPr lang="en-IN" sz="2800" b="0" dirty="0"/>
            </a:br>
            <a:r>
              <a:rPr lang="en-IN" sz="2800" b="0" dirty="0"/>
              <a:t>         4.Building a Data Preprocessing </a:t>
            </a:r>
            <a:br>
              <a:rPr lang="en-IN" sz="2800" b="0" dirty="0"/>
            </a:br>
            <a:r>
              <a:rPr lang="en-IN" sz="2800" b="0" dirty="0"/>
              <a:t>	  5.Feature Extraction of the Project</a:t>
            </a:r>
            <a:br>
              <a:rPr lang="en-IN" sz="2800" b="0" dirty="0"/>
            </a:br>
            <a:r>
              <a:rPr lang="en-IN" sz="2800" b="0" dirty="0"/>
              <a:t>         6.Naive Bayes Algorithm and Model training</a:t>
            </a:r>
            <a:br>
              <a:rPr lang="en-IN" sz="2800" b="0" dirty="0"/>
            </a:br>
            <a:r>
              <a:rPr lang="en-IN" sz="2800" b="0" dirty="0"/>
              <a:t>	  7.Evaluation Metrics and Results</a:t>
            </a:r>
            <a:br>
              <a:rPr lang="en-IN" sz="2800" b="0" dirty="0"/>
            </a:br>
            <a:r>
              <a:rPr lang="en-IN" sz="2800" b="0" dirty="0"/>
              <a:t>	  8.Challenges,Future Work and Conclusion</a:t>
            </a:r>
            <a:endParaRPr sz="28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33400"/>
            <a:ext cx="8976678" cy="5556649"/>
          </a:xfrm>
          <a:prstGeom prst="rect">
            <a:avLst/>
          </a:prstGeom>
        </p:spPr>
        <p:txBody>
          <a:bodyPr vert="horz" wrap="square" lIns="0" tIns="16510" rIns="0" bIns="0" rtlCol="0">
            <a:spAutoFit/>
          </a:bodyPr>
          <a:lstStyle/>
          <a:p>
            <a:r>
              <a:rPr lang="en-US" sz="3600" dirty="0"/>
              <a:t> Objective of the Project:   </a:t>
            </a:r>
            <a:br>
              <a:rPr lang="en-US" sz="3600" dirty="0"/>
            </a:br>
            <a:br>
              <a:rPr lang="en-US" sz="3600" dirty="0"/>
            </a:br>
            <a:r>
              <a:rPr lang="en-US" sz="3600" b="0" dirty="0"/>
              <a:t>The objective of this project is to develop a smarter AI-powered spam classifier using the Naive Bayes </a:t>
            </a:r>
            <a:r>
              <a:rPr lang="en-US" sz="3600" b="0" dirty="0" err="1"/>
              <a:t>algorithm.By</a:t>
            </a:r>
            <a:r>
              <a:rPr lang="en-US" sz="3600" b="0" dirty="0"/>
              <a:t> leveraging machine learning techniques and text analysis, we aim to build a robust and efficient system capable of accurately distinguishing between spam and legitimate emails.</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6"/>
            <a:ext cx="8556625" cy="5102679"/>
          </a:xfrm>
          <a:prstGeom prst="rect">
            <a:avLst/>
          </a:prstGeom>
        </p:spPr>
        <p:txBody>
          <a:bodyPr vert="horz" wrap="square" lIns="0" tIns="16510" rIns="0" bIns="0" rtlCol="0">
            <a:spAutoFit/>
          </a:bodyPr>
          <a:lstStyle/>
          <a:p>
            <a:r>
              <a:rPr lang="en-US" sz="4250" dirty="0"/>
              <a:t>Data Collection </a:t>
            </a:r>
            <a:br>
              <a:rPr lang="en-US" sz="1800" dirty="0"/>
            </a:br>
            <a:br>
              <a:rPr lang="en-US" sz="1800" dirty="0"/>
            </a:br>
            <a:r>
              <a:rPr lang="en-US" sz="2400" dirty="0"/>
              <a:t>Dataset Selection</a:t>
            </a:r>
            <a:r>
              <a:rPr lang="en-US" sz="1800" dirty="0"/>
              <a:t>:   We collected a diverse dataset comprising both spam and non-spam (ham) emails to ensure the classifier's effectiveness across different email types. The dataset was sourced from reputable sources and includes a sufficient number of samples for training and testing.</a:t>
            </a:r>
            <a:br>
              <a:rPr lang="en-US" sz="1800" dirty="0"/>
            </a:br>
            <a:br>
              <a:rPr lang="en-US" sz="1800" dirty="0"/>
            </a:br>
            <a:r>
              <a:rPr lang="en-US" sz="2400" dirty="0"/>
              <a:t>Data Preprocessing</a:t>
            </a:r>
            <a:r>
              <a:rPr lang="en-US" sz="1800" dirty="0"/>
              <a:t>: Before training the classifier, we conducted data preprocessing steps, including text normalization, tokenization, </a:t>
            </a:r>
            <a:r>
              <a:rPr lang="en-US" sz="1800" dirty="0" err="1"/>
              <a:t>stopword</a:t>
            </a:r>
            <a:r>
              <a:rPr lang="en-US" sz="1800" dirty="0"/>
              <a:t> removal, and stemming/</a:t>
            </a:r>
            <a:r>
              <a:rPr lang="en-US" sz="1800" dirty="0" err="1"/>
              <a:t>lemmatization.These</a:t>
            </a:r>
            <a:r>
              <a:rPr lang="en-US" sz="1800" dirty="0"/>
              <a:t> preprocessing techniques helped standardize the text data and extract meaningful features for classification. </a:t>
            </a:r>
            <a:br>
              <a:rPr lang="en-US" sz="1800" dirty="0"/>
            </a:br>
            <a:br>
              <a:rPr lang="en-US" sz="1800" dirty="0"/>
            </a:br>
            <a:r>
              <a:rPr lang="en-US" sz="2400" dirty="0"/>
              <a:t>Data Balance</a:t>
            </a:r>
            <a:r>
              <a:rPr lang="en-US" sz="1800" dirty="0"/>
              <a:t>: Ensuring a balanced distribution of spam and non-spam emails in the dataset is crucial for training a reliable </a:t>
            </a:r>
            <a:r>
              <a:rPr lang="en-US" sz="1800" dirty="0" err="1"/>
              <a:t>classifier.We</a:t>
            </a:r>
            <a:r>
              <a:rPr lang="en-US" sz="1800" dirty="0"/>
              <a:t> addressed data imbalance issues by carefully selecting and augmenting the dataset to maintain a proportional representation of both classes.</a:t>
            </a:r>
            <a:endParaRPr sz="1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5206168"/>
          </a:xfrm>
          <a:prstGeom prst="rect">
            <a:avLst/>
          </a:prstGeom>
        </p:spPr>
        <p:txBody>
          <a:bodyPr vert="horz" wrap="square" lIns="0" tIns="522858" rIns="0" bIns="0" rtlCol="0">
            <a:spAutoFit/>
          </a:bodyPr>
          <a:lstStyle/>
          <a:p>
            <a:pPr marL="153670">
              <a:lnSpc>
                <a:spcPct val="100000"/>
              </a:lnSpc>
              <a:spcBef>
                <a:spcPts val="130"/>
              </a:spcBef>
            </a:pPr>
            <a:r>
              <a:rPr lang="en-IN" sz="3200" dirty="0"/>
              <a:t>Naive Bayes Algorithm</a:t>
            </a:r>
            <a:br>
              <a:rPr lang="en-US" sz="3200" spc="-10" dirty="0"/>
            </a:br>
            <a:r>
              <a:rPr lang="en-US" sz="3200" spc="-10" dirty="0"/>
              <a:t>   </a:t>
            </a:r>
            <a:br>
              <a:rPr lang="en-US" sz="3200" spc="-10" dirty="0"/>
            </a:br>
            <a:r>
              <a:rPr lang="en-US" sz="2400" spc="-10" dirty="0"/>
              <a:t>Naive Bayes is a probabilistic classification algorithm based on Bayes' theorem, assuming independence among features (words) given the class (spam or ham). It calculates the probability of an email belonging to each class and selects the class with the highest probability as the predicted label.</a:t>
            </a:r>
            <a:br>
              <a:rPr lang="en-US" sz="2400" spc="-10" dirty="0"/>
            </a:br>
            <a:br>
              <a:rPr lang="en-US" sz="2400" spc="-10" dirty="0"/>
            </a:br>
            <a:r>
              <a:rPr lang="en-US" sz="2400" spc="-10" dirty="0"/>
              <a:t>Benefits and Limitations:  </a:t>
            </a:r>
            <a:br>
              <a:rPr lang="en-US" sz="2400" spc="-10" dirty="0"/>
            </a:br>
            <a:r>
              <a:rPr lang="en-US" sz="2400" spc="-10" dirty="0"/>
              <a:t>- Simple and computationally efficient.    </a:t>
            </a:r>
            <a:br>
              <a:rPr lang="en-US" sz="2400" spc="-10" dirty="0"/>
            </a:br>
            <a:r>
              <a:rPr lang="en-US" sz="2400" spc="-10" dirty="0"/>
              <a:t>- Effective for text classification tasks with large feature spaces.    </a:t>
            </a:r>
            <a:br>
              <a:rPr lang="en-US" sz="2400" spc="-10" dirty="0"/>
            </a:br>
            <a:r>
              <a:rPr lang="en-US" sz="2400" spc="-10" dirty="0"/>
              <a:t>- Performs well even with the independence assumption.   </a:t>
            </a: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11176635" cy="6030497"/>
          </a:xfrm>
          <a:prstGeom prst="rect">
            <a:avLst/>
          </a:prstGeom>
        </p:spPr>
        <p:txBody>
          <a:bodyPr vert="horz" wrap="square" lIns="0" tIns="485775" rIns="0" bIns="0" rtlCol="0">
            <a:spAutoFit/>
          </a:bodyPr>
          <a:lstStyle/>
          <a:p>
            <a:pPr marL="12700">
              <a:lnSpc>
                <a:spcPct val="100000"/>
              </a:lnSpc>
              <a:spcBef>
                <a:spcPts val="105"/>
              </a:spcBef>
            </a:pPr>
            <a:r>
              <a:rPr lang="en-US" sz="3600" spc="-10" dirty="0"/>
              <a:t>Results :</a:t>
            </a:r>
            <a:br>
              <a:rPr lang="en-US" sz="3600" spc="-10" dirty="0"/>
            </a:br>
            <a:r>
              <a:rPr lang="en-US" sz="3600" spc="-10" dirty="0"/>
              <a:t> </a:t>
            </a:r>
            <a:br>
              <a:rPr lang="en-US" sz="3600" spc="-10" dirty="0"/>
            </a:br>
            <a:r>
              <a:rPr lang="en-US" sz="2400" spc="-10" dirty="0"/>
              <a:t>Accuracy: </a:t>
            </a:r>
            <a:r>
              <a:rPr lang="en-US" sz="2400" b="0" spc="-10" dirty="0"/>
              <a:t>The trained Naive Bayes spam classifier achieved an accuracy of 98% on the test dataset, indicating its overall effectiveness in distinguishing between spam and non-spam emails.</a:t>
            </a:r>
            <a:br>
              <a:rPr lang="en-US" sz="2400" spc="-10" dirty="0"/>
            </a:br>
            <a:br>
              <a:rPr lang="en-US" sz="2400" spc="-10" dirty="0"/>
            </a:br>
            <a:r>
              <a:rPr lang="en-US" sz="2400" spc="-10" dirty="0"/>
              <a:t>Precision:   </a:t>
            </a:r>
            <a:r>
              <a:rPr lang="en-US" sz="2400" b="0" spc="-10" dirty="0"/>
              <a:t>The precision for classifying spam emails was 96%, demonstrating </a:t>
            </a:r>
            <a:r>
              <a:rPr lang="en-US" sz="2400" b="0" spc="-10" dirty="0" err="1"/>
              <a:t>alow</a:t>
            </a:r>
            <a:r>
              <a:rPr lang="en-US" sz="2400" b="0" spc="-10" dirty="0"/>
              <a:t> false positive rate and minimal misclassification of non-spam emails as spam</a:t>
            </a:r>
            <a:r>
              <a:rPr lang="en-US" sz="3600" b="0" spc="-10" dirty="0"/>
              <a:t>.</a:t>
            </a:r>
            <a:br>
              <a:rPr lang="en-US" sz="3600" spc="-10" dirty="0"/>
            </a:br>
            <a:br>
              <a:rPr lang="en-US" sz="3600" spc="-10" dirty="0"/>
            </a:br>
            <a:r>
              <a:rPr lang="en-US" sz="2400" spc="-10" dirty="0"/>
              <a:t>Overall </a:t>
            </a:r>
            <a:r>
              <a:rPr lang="en-US" sz="2400" spc="-10" dirty="0" err="1"/>
              <a:t>Performance</a:t>
            </a:r>
            <a:r>
              <a:rPr lang="en-US" sz="2400" b="0" spc="-10" dirty="0" err="1"/>
              <a:t>:The</a:t>
            </a:r>
            <a:r>
              <a:rPr lang="en-US" sz="2400" b="0" spc="-10" dirty="0"/>
              <a:t> results demonstrate that the Naive Bayes spam classifier effectively identifies spam emails while minimizing false positives and false negatives, contributing to enhanced email security and user experience.</a:t>
            </a:r>
            <a:endParaRPr sz="24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6459717"/>
          </a:xfrm>
          <a:prstGeom prst="rect">
            <a:avLst/>
          </a:prstGeom>
        </p:spPr>
        <p:txBody>
          <a:bodyPr vert="horz" wrap="square" lIns="0" tIns="286004" rIns="0" bIns="0" rtlCol="0">
            <a:spAutoFit/>
          </a:bodyPr>
          <a:lstStyle/>
          <a:p>
            <a:pPr marL="193675">
              <a:lnSpc>
                <a:spcPct val="100000"/>
              </a:lnSpc>
              <a:spcBef>
                <a:spcPts val="130"/>
              </a:spcBef>
            </a:pPr>
            <a:r>
              <a:rPr lang="en-US" sz="4250" spc="-10" dirty="0"/>
              <a:t>Challenges and Future Work</a:t>
            </a:r>
            <a:br>
              <a:rPr lang="en-US" sz="4250" spc="-10" dirty="0"/>
            </a:br>
            <a:br>
              <a:rPr lang="en-US" sz="4250" spc="-10" dirty="0"/>
            </a:br>
            <a:r>
              <a:rPr lang="en-US" sz="2800" spc="-10" dirty="0"/>
              <a:t>Challenges :</a:t>
            </a:r>
            <a:br>
              <a:rPr lang="en-US" sz="4250" spc="-10" dirty="0"/>
            </a:br>
            <a:r>
              <a:rPr lang="en-US" sz="2400" b="0" spc="-10" dirty="0"/>
              <a:t>- Data Imbalance</a:t>
            </a:r>
            <a:br>
              <a:rPr lang="en-US" sz="2400" b="0" spc="-10" dirty="0"/>
            </a:br>
            <a:r>
              <a:rPr lang="en-US" sz="2400" b="0" spc="-10" dirty="0"/>
              <a:t>- Feature Engineering</a:t>
            </a:r>
            <a:br>
              <a:rPr lang="en-US" sz="2400" b="0" spc="-10" dirty="0"/>
            </a:br>
            <a:r>
              <a:rPr lang="en-US" sz="2400" b="0" spc="-10" dirty="0"/>
              <a:t>- Model Optimization</a:t>
            </a:r>
            <a:br>
              <a:rPr lang="en-US" sz="2400" b="0" spc="-10" dirty="0"/>
            </a:br>
            <a:r>
              <a:rPr lang="en-US" sz="2400" b="0" spc="-10" dirty="0"/>
              <a:t>- Handling New Patterns</a:t>
            </a:r>
            <a:br>
              <a:rPr lang="en-US" sz="2400" spc="-10" dirty="0"/>
            </a:br>
            <a:br>
              <a:rPr lang="en-US" sz="2400" spc="-10" dirty="0"/>
            </a:br>
            <a:r>
              <a:rPr lang="en-US" sz="2800" spc="-10" dirty="0"/>
              <a:t>Future Work</a:t>
            </a:r>
            <a:br>
              <a:rPr lang="en-US" sz="2800" spc="-10" dirty="0"/>
            </a:br>
            <a:r>
              <a:rPr lang="en-US" sz="2800" spc="-10" dirty="0"/>
              <a:t>- </a:t>
            </a:r>
            <a:r>
              <a:rPr lang="en-US" sz="2400" b="0" spc="-10" dirty="0"/>
              <a:t>Advanced Algorithms</a:t>
            </a:r>
            <a:br>
              <a:rPr lang="en-US" sz="2400" b="0" spc="-10" dirty="0"/>
            </a:br>
            <a:r>
              <a:rPr lang="en-US" sz="2400" b="0" spc="-10" dirty="0"/>
              <a:t>- Deep Learning Techniques</a:t>
            </a:r>
            <a:br>
              <a:rPr lang="en-US" sz="2400" b="0" spc="-10" dirty="0"/>
            </a:br>
            <a:r>
              <a:rPr lang="en-US" sz="2400" b="0" spc="-10" dirty="0"/>
              <a:t>- Dynamic Thresholding</a:t>
            </a:r>
            <a:br>
              <a:rPr lang="en-US" sz="2400" b="0" spc="-10" dirty="0"/>
            </a:br>
            <a:r>
              <a:rPr lang="en-US" sz="2400" b="0" spc="-10" dirty="0"/>
              <a:t>Real-Time Monitoring</a:t>
            </a:r>
            <a:br>
              <a:rPr lang="en-US" sz="3200" spc="-10" dirty="0"/>
            </a:br>
            <a:endParaRPr lang="en-US" sz="3200" b="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9600" y="579214"/>
            <a:ext cx="9070975" cy="4783361"/>
          </a:xfrm>
          <a:prstGeom prst="rect">
            <a:avLst/>
          </a:prstGeom>
        </p:spPr>
        <p:txBody>
          <a:bodyPr vert="horz" wrap="square" lIns="0" tIns="12700" rIns="0" bIns="0" rtlCol="0">
            <a:spAutoFit/>
          </a:bodyPr>
          <a:lstStyle/>
          <a:p>
            <a:r>
              <a:rPr lang="en-US" sz="2800" b="1" dirty="0"/>
              <a:t>Achievements</a:t>
            </a:r>
            <a:r>
              <a:rPr lang="en-US" b="1" dirty="0"/>
              <a:t> </a:t>
            </a:r>
          </a:p>
          <a:p>
            <a:endParaRPr lang="en-US" b="1" dirty="0"/>
          </a:p>
          <a:p>
            <a:r>
              <a:rPr lang="en-US" dirty="0"/>
              <a:t>Successfully developed and trained an AI-powered spam classifier using the Naive Bayes algorithm.  </a:t>
            </a:r>
          </a:p>
          <a:p>
            <a:r>
              <a:rPr lang="en-US" dirty="0"/>
              <a:t>Achieved high accuracy, precision, recall, and F1 score in distinguishing between spam and non-spam emails. </a:t>
            </a:r>
          </a:p>
          <a:p>
            <a:r>
              <a:rPr lang="en-US" dirty="0"/>
              <a:t>Demonstrated the effectiveness of machine learning techniques in enhancing email security and user experience.</a:t>
            </a:r>
          </a:p>
          <a:p>
            <a:endParaRPr lang="en-US" sz="2400" b="1" dirty="0"/>
          </a:p>
          <a:p>
            <a:r>
              <a:rPr lang="en-US" sz="2400" b="1" dirty="0"/>
              <a:t>Lessons Learned </a:t>
            </a:r>
          </a:p>
          <a:p>
            <a:r>
              <a:rPr lang="en-US" dirty="0"/>
              <a:t> </a:t>
            </a:r>
          </a:p>
          <a:p>
            <a:r>
              <a:rPr lang="en-US" dirty="0"/>
              <a:t>Addressed challenges related to data imbalance, feature engineering, model optimization, and dynamic thresholding, enhancing the classifier's effectiveness and adaptability. </a:t>
            </a:r>
          </a:p>
          <a:p>
            <a:endParaRPr lang="en-US" dirty="0"/>
          </a:p>
          <a:p>
            <a:r>
              <a:rPr lang="en-US" dirty="0"/>
              <a:t> Learned valuable lessons about the importance of continuous model refinement, data monitoring, and user feedback in improving spam classification systems.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TotalTime>
  <Words>680</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Building a Smarter AI Powered Spam Classifier Using Naive Bayes Algorithm</vt:lpstr>
      <vt:lpstr>AGENDA                1.Introduction to Spam Emails and the need           2.Objective of the Project          3.Data Collection of the Project          4.Building a Data Preprocessing     5.Feature Extraction of the Project          6.Naive Bayes Algorithm and Model training    7.Evaluation Metrics and Results    8.Challenges,Future Work and Conclusion</vt:lpstr>
      <vt:lpstr> Objective of the Project:     The objective of this project is to develop a smarter AI-powered spam classifier using the Naive Bayes algorithm.By leveraging machine learning techniques and text analysis, we aim to build a robust and efficient system capable of accurately distinguishing between spam and legitimate emails.</vt:lpstr>
      <vt:lpstr>Data Collection   Dataset Selection:   We collected a diverse dataset comprising both spam and non-spam (ham) emails to ensure the classifier's effectiveness across different email types. The dataset was sourced from reputable sources and includes a sufficient number of samples for training and testing.  Data Preprocessing: Before training the classifier, we conducted data preprocessing steps, including text normalization, tokenization, stopword removal, and stemming/lemmatization.These preprocessing techniques helped standardize the text data and extract meaningful features for classification.   Data Balance: Ensuring a balanced distribution of spam and non-spam emails in the dataset is crucial for training a reliable classifier.We addressed data imbalance issues by carefully selecting and augmenting the dataset to maintain a proportional representation of both classes.</vt:lpstr>
      <vt:lpstr>Naive Bayes Algorithm     Naive Bayes is a probabilistic classification algorithm based on Bayes' theorem, assuming independence among features (words) given the class (spam or ham). It calculates the probability of an email belonging to each class and selects the class with the highest probability as the predicted label.  Benefits and Limitations:   - Simple and computationally efficient.     - Effective for text classification tasks with large feature spaces.     - Performs well even with the independence assumption.   </vt:lpstr>
      <vt:lpstr>Results :   Accuracy: The trained Naive Bayes spam classifier achieved an accuracy of 98% on the test dataset, indicating its overall effectiveness in distinguishing between spam and non-spam emails.  Precision:   The precision for classifying spam emails was 96%, demonstrating alow false positive rate and minimal misclassification of non-spam emails as spam.  Overall Performance:The results demonstrate that the Naive Bayes spam classifier effectively identifies spam emails while minimizing false positives and false negatives, contributing to enhanced email security and user experience.</vt:lpstr>
      <vt:lpstr>Challenges and Future Work  Challenges : - Data Imbalance - Feature Engineering - Model Optimization - Handling New Patterns  Future Work - Advanced Algorithms - Deep Learning Techniques - Dynamic Thresholding Real-Time Monitoring </vt:lpstr>
      <vt:lpstr>PowerPoint Presentation</vt:lpstr>
      <vt:lpstr>RESULTS:        Hence We Builded a Smarter AI Powered Spam Classifier Using Naive Bayes Algorithm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PRASHANTH KUMARAN</dc:creator>
  <cp:lastModifiedBy>Mani kandan</cp:lastModifiedBy>
  <cp:revision>10</cp:revision>
  <dcterms:created xsi:type="dcterms:W3CDTF">2024-03-28T08:28:48Z</dcterms:created>
  <dcterms:modified xsi:type="dcterms:W3CDTF">2024-03-31T14:18:59Z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