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756" r:id="rId1"/>
  </p:sldMasterIdLst>
  <p:notesMasterIdLst>
    <p:notesMasterId r:id="rId2"/>
  </p:notesMasterIdLst>
  <p:sldIdLst>
    <p:sldId id="536" r:id="rId3"/>
    <p:sldId id="537" r:id="rId4"/>
    <p:sldId id="538" r:id="rId5"/>
    <p:sldId id="539" r:id="rId6"/>
    <p:sldId id="540" r:id="rId7"/>
    <p:sldId id="541" r:id="rId8"/>
    <p:sldId id="542" r:id="rId9"/>
    <p:sldId id="543" r:id="rId10"/>
    <p:sldId id="544" r:id="rId11"/>
    <p:sldId id="545" r:id="rId12"/>
    <p:sldId id="547" r:id="rId13"/>
    <p:sldId id="548" r:id="rId14"/>
    <p:sldId id="549" r:id="rId15"/>
    <p:sldId id="550" r:id="rId16"/>
    <p:sldId id="551" r:id="rId17"/>
  </p:sldIdLst>
  <p:sldSz type="screen16x9"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709" name="Google Shape;3;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0" name="Google Shape;4;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1"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3" name="Google Shape;7;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4" name="Google Shape;8;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8"/>
        <p:cNvGrpSpPr/>
        <p:nvPr/>
      </p:nvGrpSpPr>
      <p:grpSpPr>
        <a:xfrm>
          <a:off x="0" y="0"/>
          <a:ext cx="0" cy="0"/>
          <a:chOff x="0" y="0"/>
          <a:chExt cx="0" cy="0"/>
        </a:xfrm>
      </p:grpSpPr>
      <p:sp>
        <p:nvSpPr>
          <p:cNvPr id="1048632" name="Google Shape;149;g12cd48f94ebc8ff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50;g12cd48f94ebc8ff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1;g12cd48f94ebc8ff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5"/>
        <p:cNvGrpSpPr/>
        <p:nvPr/>
      </p:nvGrpSpPr>
      <p:grpSpPr>
        <a:xfrm>
          <a:off x="0" y="0"/>
          <a:ext cx="0" cy="0"/>
          <a:chOff x="0" y="0"/>
          <a:chExt cx="0" cy="0"/>
        </a:xfrm>
      </p:grpSpPr>
      <p:sp>
        <p:nvSpPr>
          <p:cNvPr id="1048637" name="Google Shape;156;g34444f7c3f3e323a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57;g34444f7c3f3e323a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158;g34444f7c3f3e323a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2"/>
        <p:cNvGrpSpPr/>
        <p:nvPr/>
      </p:nvGrpSpPr>
      <p:grpSpPr>
        <a:xfrm>
          <a:off x="0" y="0"/>
          <a:ext cx="0" cy="0"/>
          <a:chOff x="0" y="0"/>
          <a:chExt cx="0" cy="0"/>
        </a:xfrm>
      </p:grpSpPr>
      <p:sp>
        <p:nvSpPr>
          <p:cNvPr id="1048642" name="Google Shape;163;p8: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16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68"/>
        <p:cNvGrpSpPr/>
        <p:nvPr/>
      </p:nvGrpSpPr>
      <p:grpSpPr>
        <a:xfrm>
          <a:off x="0" y="0"/>
          <a:ext cx="0" cy="0"/>
          <a:chOff x="0" y="0"/>
          <a:chExt cx="0" cy="0"/>
        </a:xfrm>
      </p:grpSpPr>
      <p:sp>
        <p:nvSpPr>
          <p:cNvPr id="1048646" name="Google Shape;169;p9: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17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74"/>
        <p:cNvGrpSpPr/>
        <p:nvPr/>
      </p:nvGrpSpPr>
      <p:grpSpPr>
        <a:xfrm>
          <a:off x="0" y="0"/>
          <a:ext cx="0" cy="0"/>
          <a:chOff x="0" y="0"/>
          <a:chExt cx="0" cy="0"/>
        </a:xfrm>
      </p:grpSpPr>
      <p:sp>
        <p:nvSpPr>
          <p:cNvPr id="1048650" name="Google Shape;175;p1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176;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80"/>
        <p:cNvGrpSpPr/>
        <p:nvPr/>
      </p:nvGrpSpPr>
      <p:grpSpPr>
        <a:xfrm>
          <a:off x="0" y="0"/>
          <a:ext cx="0" cy="0"/>
          <a:chOff x="0" y="0"/>
          <a:chExt cx="0" cy="0"/>
        </a:xfrm>
      </p:grpSpPr>
      <p:sp>
        <p:nvSpPr>
          <p:cNvPr id="1048657" name="Google Shape;181;p1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82;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1"/>
        <p:cNvGrpSpPr/>
        <p:nvPr/>
      </p:nvGrpSpPr>
      <p:grpSpPr>
        <a:xfrm>
          <a:off x="0" y="0"/>
          <a:ext cx="0" cy="0"/>
          <a:chOff x="0" y="0"/>
          <a:chExt cx="0" cy="0"/>
        </a:xfrm>
      </p:grpSpPr>
      <p:sp>
        <p:nvSpPr>
          <p:cNvPr id="1048607" name="Google Shape;112;p4: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7"/>
        <p:cNvGrpSpPr/>
        <p:nvPr/>
      </p:nvGrpSpPr>
      <p:grpSpPr>
        <a:xfrm>
          <a:off x="0" y="0"/>
          <a:ext cx="0" cy="0"/>
          <a:chOff x="0" y="0"/>
          <a:chExt cx="0" cy="0"/>
        </a:xfrm>
      </p:grpSpPr>
      <p:sp>
        <p:nvSpPr>
          <p:cNvPr id="1048611" name="Google Shape;118;p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19;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3"/>
        <p:cNvGrpSpPr/>
        <p:nvPr/>
      </p:nvGrpSpPr>
      <p:grpSpPr>
        <a:xfrm>
          <a:off x="0" y="0"/>
          <a:ext cx="0" cy="0"/>
          <a:chOff x="0" y="0"/>
          <a:chExt cx="0" cy="0"/>
        </a:xfrm>
      </p:grpSpPr>
      <p:sp>
        <p:nvSpPr>
          <p:cNvPr id="1048615" name="Google Shape;124;p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6" name="Google Shape;12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29"/>
        <p:cNvGrpSpPr/>
        <p:nvPr/>
      </p:nvGrpSpPr>
      <p:grpSpPr>
        <a:xfrm>
          <a:off x="0" y="0"/>
          <a:ext cx="0" cy="0"/>
          <a:chOff x="0" y="0"/>
          <a:chExt cx="0" cy="0"/>
        </a:xfrm>
      </p:grpSpPr>
      <p:sp>
        <p:nvSpPr>
          <p:cNvPr id="1048619" name="Google Shape;130;p7: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35"/>
        <p:cNvGrpSpPr/>
        <p:nvPr/>
      </p:nvGrpSpPr>
      <p:grpSpPr>
        <a:xfrm>
          <a:off x="0" y="0"/>
          <a:ext cx="0" cy="0"/>
          <a:chOff x="0" y="0"/>
          <a:chExt cx="0" cy="0"/>
        </a:xfrm>
      </p:grpSpPr>
      <p:sp>
        <p:nvSpPr>
          <p:cNvPr id="1048623" name="Google Shape;136;g12cd48f94ebc8ff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4" name="Google Shape;137;g12cd48f94ebc8ff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8;g12cd48f94ebc8ff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42"/>
        <p:cNvGrpSpPr/>
        <p:nvPr/>
      </p:nvGrpSpPr>
      <p:grpSpPr>
        <a:xfrm>
          <a:off x="0" y="0"/>
          <a:ext cx="0" cy="0"/>
          <a:chOff x="0" y="0"/>
          <a:chExt cx="0" cy="0"/>
        </a:xfrm>
      </p:grpSpPr>
      <p:sp>
        <p:nvSpPr>
          <p:cNvPr id="1048627" name="Google Shape;143;g12cd48f94ebc8ff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44;g12cd48f94ebc8ff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9" name="Google Shape;145;g12cd48f94ebc8ff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4" name="Google Shape;20;p13"/>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5" name="Google Shape;21;p13"/>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lnSpc>
                <a:spcPct val="100000"/>
              </a:lnSpc>
              <a:spcBef>
                <a:spcPts val="600"/>
              </a:spcBef>
              <a:spcAft>
                <a:spcPts val="0"/>
              </a:spcAft>
              <a:buSzPts val="1288"/>
              <a:buNone/>
              <a:defRPr>
                <a:solidFill>
                  <a:srgbClr val="888888"/>
                </a:solidFill>
              </a:defRPr>
            </a:lvl2pPr>
            <a:lvl3pPr algn="ctr" lvl="2">
              <a:lnSpc>
                <a:spcPct val="100000"/>
              </a:lnSpc>
              <a:spcBef>
                <a:spcPts val="600"/>
              </a:spcBef>
              <a:spcAft>
                <a:spcPts val="0"/>
              </a:spcAft>
              <a:buSzPts val="1196"/>
              <a:buNone/>
              <a:defRPr>
                <a:solidFill>
                  <a:srgbClr val="888888"/>
                </a:solidFill>
              </a:defRPr>
            </a:lvl3pPr>
            <a:lvl4pPr algn="ctr" lvl="3">
              <a:lnSpc>
                <a:spcPct val="100000"/>
              </a:lnSpc>
              <a:spcBef>
                <a:spcPts val="600"/>
              </a:spcBef>
              <a:spcAft>
                <a:spcPts val="0"/>
              </a:spcAft>
              <a:buSzPts val="1012"/>
              <a:buNone/>
              <a:defRPr>
                <a:solidFill>
                  <a:srgbClr val="888888"/>
                </a:solidFill>
              </a:defRPr>
            </a:lvl4pPr>
            <a:lvl5pPr algn="ctr" lvl="4">
              <a:lnSpc>
                <a:spcPct val="100000"/>
              </a:lnSpc>
              <a:spcBef>
                <a:spcPts val="600"/>
              </a:spcBef>
              <a:spcAft>
                <a:spcPts val="0"/>
              </a:spcAft>
              <a:buSzPts val="1012"/>
              <a:buNone/>
              <a:defRPr>
                <a:solidFill>
                  <a:srgbClr val="888888"/>
                </a:solidFill>
              </a:defRPr>
            </a:lvl5pPr>
            <a:lvl6pPr algn="ctr" lvl="5">
              <a:lnSpc>
                <a:spcPct val="100000"/>
              </a:lnSpc>
              <a:spcBef>
                <a:spcPts val="600"/>
              </a:spcBef>
              <a:spcAft>
                <a:spcPts val="0"/>
              </a:spcAft>
              <a:buSzPts val="1104"/>
              <a:buNone/>
              <a:defRPr>
                <a:solidFill>
                  <a:srgbClr val="888888"/>
                </a:solidFill>
              </a:defRPr>
            </a:lvl6pPr>
            <a:lvl7pPr algn="ctr" lvl="6">
              <a:lnSpc>
                <a:spcPct val="100000"/>
              </a:lnSpc>
              <a:spcBef>
                <a:spcPts val="600"/>
              </a:spcBef>
              <a:spcAft>
                <a:spcPts val="0"/>
              </a:spcAft>
              <a:buSzPts val="1104"/>
              <a:buNone/>
              <a:defRPr>
                <a:solidFill>
                  <a:srgbClr val="888888"/>
                </a:solidFill>
              </a:defRPr>
            </a:lvl7pPr>
            <a:lvl8pPr algn="ctr" lvl="7">
              <a:lnSpc>
                <a:spcPct val="100000"/>
              </a:lnSpc>
              <a:spcBef>
                <a:spcPts val="600"/>
              </a:spcBef>
              <a:spcAft>
                <a:spcPts val="0"/>
              </a:spcAft>
              <a:buSzPts val="1104"/>
              <a:buNone/>
              <a:defRPr>
                <a:solidFill>
                  <a:srgbClr val="888888"/>
                </a:solidFill>
              </a:defRPr>
            </a:lvl8pPr>
            <a:lvl9pPr algn="ctr" lvl="8">
              <a:lnSpc>
                <a:spcPct val="100000"/>
              </a:lnSpc>
              <a:spcBef>
                <a:spcPts val="600"/>
              </a:spcBef>
              <a:spcAft>
                <a:spcPts val="600"/>
              </a:spcAft>
              <a:buSzPts val="1104"/>
              <a:buNone/>
              <a:defRPr>
                <a:solidFill>
                  <a:srgbClr val="888888"/>
                </a:solidFill>
              </a:defRPr>
            </a:lvl9pPr>
          </a:lstStyle>
          <a:p/>
        </p:txBody>
      </p:sp>
      <p:sp>
        <p:nvSpPr>
          <p:cNvPr id="1048586" name="Google Shape;22;p1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3;p1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0" name="Shape 76"/>
        <p:cNvGrpSpPr/>
        <p:nvPr/>
      </p:nvGrpSpPr>
      <p:grpSpPr>
        <a:xfrm>
          <a:off x="0" y="0"/>
          <a:ext cx="0" cy="0"/>
          <a:chOff x="0" y="0"/>
          <a:chExt cx="0" cy="0"/>
        </a:xfrm>
      </p:grpSpPr>
      <p:sp>
        <p:nvSpPr>
          <p:cNvPr id="1048682" name="Google Shape;77;p22"/>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3" name="Google Shape;78;p22"/>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lnSpc>
                <a:spcPct val="100000"/>
              </a:lnSpc>
              <a:spcBef>
                <a:spcPts val="600"/>
              </a:spcBef>
              <a:spcAft>
                <a:spcPts val="0"/>
              </a:spcAft>
              <a:buSzPts val="1288"/>
              <a:buChar char="◼"/>
            </a:lvl2pPr>
            <a:lvl3pPr algn="l" indent="-304546" lvl="2" marL="1371600">
              <a:lnSpc>
                <a:spcPct val="100000"/>
              </a:lnSpc>
              <a:spcBef>
                <a:spcPts val="600"/>
              </a:spcBef>
              <a:spcAft>
                <a:spcPts val="0"/>
              </a:spcAft>
              <a:buSzPts val="1196"/>
              <a:buChar char="◼"/>
            </a:lvl3pPr>
            <a:lvl4pPr algn="l" indent="-292861" lvl="3" marL="1828800">
              <a:lnSpc>
                <a:spcPct val="100000"/>
              </a:lnSpc>
              <a:spcBef>
                <a:spcPts val="600"/>
              </a:spcBef>
              <a:spcAft>
                <a:spcPts val="0"/>
              </a:spcAft>
              <a:buSzPts val="1012"/>
              <a:buChar char="◼"/>
            </a:lvl4pPr>
            <a:lvl5pPr algn="l" indent="-292861" lvl="4" marL="2286000">
              <a:lnSpc>
                <a:spcPct val="100000"/>
              </a:lnSpc>
              <a:spcBef>
                <a:spcPts val="600"/>
              </a:spcBef>
              <a:spcAft>
                <a:spcPts val="0"/>
              </a:spcAft>
              <a:buSzPts val="1012"/>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84" name="Google Shape;79;p2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80;p2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81;p2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78" name="Shape 82"/>
        <p:cNvGrpSpPr/>
        <p:nvPr/>
      </p:nvGrpSpPr>
      <p:grpSpPr>
        <a:xfrm>
          <a:off x="0" y="0"/>
          <a:ext cx="0" cy="0"/>
          <a:chOff x="0" y="0"/>
          <a:chExt cx="0" cy="0"/>
        </a:xfrm>
      </p:grpSpPr>
      <p:sp>
        <p:nvSpPr>
          <p:cNvPr id="1048667" name="Google Shape;83;p23"/>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8" name="Google Shape;84;p23"/>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85;p23"/>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70" name="Google Shape;86;p23"/>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1" name="Google Shape;87;p23"/>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2" name="Google Shape;88;p23"/>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3" name="Google Shape;89;p2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90;p2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5" name="Google Shape;91;p2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5"/>
        <p:cNvGrpSpPr/>
        <p:nvPr/>
      </p:nvGrpSpPr>
      <p:grpSpPr>
        <a:xfrm>
          <a:off x="0" y="0"/>
          <a:ext cx="0" cy="0"/>
          <a:chOff x="0" y="0"/>
          <a:chExt cx="0" cy="0"/>
        </a:xfrm>
      </p:grpSpPr>
      <p:sp>
        <p:nvSpPr>
          <p:cNvPr id="1048594" name="Google Shape;26;p14"/>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7;p14"/>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596" name="Google Shape;28;p1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3" name="Shape 29"/>
        <p:cNvGrpSpPr/>
        <p:nvPr/>
      </p:nvGrpSpPr>
      <p:grpSpPr>
        <a:xfrm>
          <a:off x="0" y="0"/>
          <a:ext cx="0" cy="0"/>
          <a:chOff x="0" y="0"/>
          <a:chExt cx="0" cy="0"/>
        </a:xfrm>
      </p:grpSpPr>
      <p:sp>
        <p:nvSpPr>
          <p:cNvPr id="1048652" name="Google Shape;30;p15"/>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3" name="Google Shape;31;p1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32;p1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5" name="Google Shape;33;p1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1" name="Shape 34"/>
        <p:cNvGrpSpPr/>
        <p:nvPr/>
      </p:nvGrpSpPr>
      <p:grpSpPr>
        <a:xfrm>
          <a:off x="0" y="0"/>
          <a:ext cx="0" cy="0"/>
          <a:chOff x="0" y="0"/>
          <a:chExt cx="0" cy="0"/>
        </a:xfrm>
      </p:grpSpPr>
      <p:sp>
        <p:nvSpPr>
          <p:cNvPr id="1048687" name="Google Shape;35;p16"/>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8" name="Google Shape;36;p16"/>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37;p16"/>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lnSpc>
                <a:spcPct val="100000"/>
              </a:lnSpc>
              <a:spcBef>
                <a:spcPts val="600"/>
              </a:spcBef>
              <a:spcAft>
                <a:spcPts val="0"/>
              </a:spcAft>
              <a:buSzPts val="1656"/>
              <a:buNone/>
              <a:defRPr sz="1800">
                <a:solidFill>
                  <a:srgbClr val="888888"/>
                </a:solidFill>
              </a:defRPr>
            </a:lvl2pPr>
            <a:lvl3pPr algn="l" indent="-228600" lvl="2" marL="1371600">
              <a:lnSpc>
                <a:spcPct val="100000"/>
              </a:lnSpc>
              <a:spcBef>
                <a:spcPts val="600"/>
              </a:spcBef>
              <a:spcAft>
                <a:spcPts val="0"/>
              </a:spcAft>
              <a:buSzPts val="1472"/>
              <a:buNone/>
              <a:defRPr sz="1600">
                <a:solidFill>
                  <a:srgbClr val="888888"/>
                </a:solidFill>
              </a:defRPr>
            </a:lvl3pPr>
            <a:lvl4pPr algn="l" indent="-228600" lvl="3" marL="1828800">
              <a:lnSpc>
                <a:spcPct val="100000"/>
              </a:lnSpc>
              <a:spcBef>
                <a:spcPts val="600"/>
              </a:spcBef>
              <a:spcAft>
                <a:spcPts val="0"/>
              </a:spcAft>
              <a:buSzPts val="1288"/>
              <a:buNone/>
              <a:defRPr sz="1400">
                <a:solidFill>
                  <a:srgbClr val="888888"/>
                </a:solidFill>
              </a:defRPr>
            </a:lvl4pPr>
            <a:lvl5pPr algn="l" indent="-228600" lvl="4" marL="2286000">
              <a:lnSpc>
                <a:spcPct val="100000"/>
              </a:lnSpc>
              <a:spcBef>
                <a:spcPts val="600"/>
              </a:spcBef>
              <a:spcAft>
                <a:spcPts val="0"/>
              </a:spcAft>
              <a:buSzPts val="1288"/>
              <a:buNone/>
              <a:defRPr sz="1400">
                <a:solidFill>
                  <a:srgbClr val="888888"/>
                </a:solidFill>
              </a:defRPr>
            </a:lvl5pPr>
            <a:lvl6pPr algn="l" indent="-228600" lvl="5" marL="2743200">
              <a:lnSpc>
                <a:spcPct val="100000"/>
              </a:lnSpc>
              <a:spcBef>
                <a:spcPts val="600"/>
              </a:spcBef>
              <a:spcAft>
                <a:spcPts val="0"/>
              </a:spcAft>
              <a:buSzPts val="1288"/>
              <a:buNone/>
              <a:defRPr sz="1400">
                <a:solidFill>
                  <a:srgbClr val="888888"/>
                </a:solidFill>
              </a:defRPr>
            </a:lvl6pPr>
            <a:lvl7pPr algn="l" indent="-228600" lvl="6" marL="3200400">
              <a:lnSpc>
                <a:spcPct val="100000"/>
              </a:lnSpc>
              <a:spcBef>
                <a:spcPts val="600"/>
              </a:spcBef>
              <a:spcAft>
                <a:spcPts val="0"/>
              </a:spcAft>
              <a:buSzPts val="1288"/>
              <a:buNone/>
              <a:defRPr sz="1400">
                <a:solidFill>
                  <a:srgbClr val="888888"/>
                </a:solidFill>
              </a:defRPr>
            </a:lvl7pPr>
            <a:lvl8pPr algn="l" indent="-228600" lvl="7" marL="3657600">
              <a:lnSpc>
                <a:spcPct val="100000"/>
              </a:lnSpc>
              <a:spcBef>
                <a:spcPts val="600"/>
              </a:spcBef>
              <a:spcAft>
                <a:spcPts val="0"/>
              </a:spcAft>
              <a:buSzPts val="1288"/>
              <a:buNone/>
              <a:defRPr sz="1400">
                <a:solidFill>
                  <a:srgbClr val="888888"/>
                </a:solidFill>
              </a:defRPr>
            </a:lvl8pPr>
            <a:lvl9pPr algn="l" indent="-228600" lvl="8" marL="4114800">
              <a:lnSpc>
                <a:spcPct val="100000"/>
              </a:lnSpc>
              <a:spcBef>
                <a:spcPts val="600"/>
              </a:spcBef>
              <a:spcAft>
                <a:spcPts val="600"/>
              </a:spcAft>
              <a:buSzPts val="1288"/>
              <a:buNone/>
              <a:defRPr sz="1400">
                <a:solidFill>
                  <a:srgbClr val="888888"/>
                </a:solidFill>
              </a:defRPr>
            </a:lvl9pPr>
          </a:lstStyle>
          <a:p/>
        </p:txBody>
      </p:sp>
      <p:sp>
        <p:nvSpPr>
          <p:cNvPr id="1048690" name="Google Shape;38;p1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39;p1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2" name="Google Shape;40;p1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2" name="Shape 41"/>
        <p:cNvGrpSpPr/>
        <p:nvPr/>
      </p:nvGrpSpPr>
      <p:grpSpPr>
        <a:xfrm>
          <a:off x="0" y="0"/>
          <a:ext cx="0" cy="0"/>
          <a:chOff x="0" y="0"/>
          <a:chExt cx="0" cy="0"/>
        </a:xfrm>
      </p:grpSpPr>
      <p:sp>
        <p:nvSpPr>
          <p:cNvPr id="1048693" name="Google Shape;42;p17"/>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43;p17"/>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5" name="Google Shape;44;p17"/>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6" name="Google Shape;45;p1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46;p1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8" name="Google Shape;47;p1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7" name="Shape 48"/>
        <p:cNvGrpSpPr/>
        <p:nvPr/>
      </p:nvGrpSpPr>
      <p:grpSpPr>
        <a:xfrm>
          <a:off x="0" y="0"/>
          <a:ext cx="0" cy="0"/>
          <a:chOff x="0" y="0"/>
          <a:chExt cx="0" cy="0"/>
        </a:xfrm>
      </p:grpSpPr>
      <p:sp>
        <p:nvSpPr>
          <p:cNvPr id="1048659" name="Google Shape;49;p18"/>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50;p18"/>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1" name="Google Shape;51;p18"/>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2" name="Google Shape;52;p18"/>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3" name="Google Shape;53;p18"/>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4" name="Google Shape;54;p1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55;p1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56;p1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7"/>
        <p:cNvGrpSpPr/>
        <p:nvPr/>
      </p:nvGrpSpPr>
      <p:grpSpPr>
        <a:xfrm>
          <a:off x="0" y="0"/>
          <a:ext cx="0" cy="0"/>
          <a:chOff x="0" y="0"/>
          <a:chExt cx="0" cy="0"/>
        </a:xfrm>
      </p:grpSpPr>
      <p:sp>
        <p:nvSpPr>
          <p:cNvPr id="1048699" name="Google Shape;58;p19"/>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59;p19"/>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1" name="Google Shape;60;p19"/>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61"/>
        <p:cNvGrpSpPr/>
        <p:nvPr/>
      </p:nvGrpSpPr>
      <p:grpSpPr>
        <a:xfrm>
          <a:off x="0" y="0"/>
          <a:ext cx="0" cy="0"/>
          <a:chOff x="0" y="0"/>
          <a:chExt cx="0" cy="0"/>
        </a:xfrm>
      </p:grpSpPr>
      <p:sp>
        <p:nvSpPr>
          <p:cNvPr id="1048702" name="Google Shape;62;p20"/>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03" name="Google Shape;63;p20"/>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64;p20"/>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lnSpc>
                <a:spcPct val="100000"/>
              </a:lnSpc>
              <a:spcBef>
                <a:spcPts val="600"/>
              </a:spcBef>
              <a:spcAft>
                <a:spcPts val="0"/>
              </a:spcAft>
              <a:buSzPts val="1656"/>
              <a:buChar char="◼"/>
              <a:defRPr sz="1800">
                <a:solidFill>
                  <a:schemeClr val="dk2"/>
                </a:solidFill>
              </a:defRPr>
            </a:lvl2pPr>
            <a:lvl3pPr algn="l" indent="-322072" lvl="2" marL="1371600">
              <a:lnSpc>
                <a:spcPct val="100000"/>
              </a:lnSpc>
              <a:spcBef>
                <a:spcPts val="600"/>
              </a:spcBef>
              <a:spcAft>
                <a:spcPts val="0"/>
              </a:spcAft>
              <a:buSzPts val="1472"/>
              <a:buChar char="◼"/>
              <a:defRPr sz="1600">
                <a:solidFill>
                  <a:schemeClr val="dk2"/>
                </a:solidFill>
              </a:defRPr>
            </a:lvl3pPr>
            <a:lvl4pPr algn="l" indent="-310388" lvl="3" marL="1828800">
              <a:lnSpc>
                <a:spcPct val="100000"/>
              </a:lnSpc>
              <a:spcBef>
                <a:spcPts val="600"/>
              </a:spcBef>
              <a:spcAft>
                <a:spcPts val="0"/>
              </a:spcAft>
              <a:buSzPts val="1288"/>
              <a:buChar char="◼"/>
              <a:defRPr sz="1400">
                <a:solidFill>
                  <a:schemeClr val="dk2"/>
                </a:solidFill>
              </a:defRPr>
            </a:lvl4pPr>
            <a:lvl5pPr algn="l" indent="-310388" lvl="4" marL="2286000">
              <a:lnSpc>
                <a:spcPct val="100000"/>
              </a:lnSpc>
              <a:spcBef>
                <a:spcPts val="600"/>
              </a:spcBef>
              <a:spcAft>
                <a:spcPts val="0"/>
              </a:spcAft>
              <a:buSzPts val="1288"/>
              <a:buChar char="◼"/>
              <a:defRPr sz="1400">
                <a:solidFill>
                  <a:schemeClr val="dk2"/>
                </a:solidFill>
              </a:defRPr>
            </a:lvl5pPr>
            <a:lvl6pPr algn="l" indent="-310388" lvl="5" marL="2743200">
              <a:lnSpc>
                <a:spcPct val="100000"/>
              </a:lnSpc>
              <a:spcBef>
                <a:spcPts val="600"/>
              </a:spcBef>
              <a:spcAft>
                <a:spcPts val="0"/>
              </a:spcAft>
              <a:buSzPts val="1288"/>
              <a:buChar char="◼"/>
              <a:defRPr sz="1400">
                <a:solidFill>
                  <a:schemeClr val="dk2"/>
                </a:solidFill>
              </a:defRPr>
            </a:lvl6pPr>
            <a:lvl7pPr algn="l" indent="-310388" lvl="6" marL="3200400">
              <a:lnSpc>
                <a:spcPct val="100000"/>
              </a:lnSpc>
              <a:spcBef>
                <a:spcPts val="600"/>
              </a:spcBef>
              <a:spcAft>
                <a:spcPts val="0"/>
              </a:spcAft>
              <a:buSzPts val="1288"/>
              <a:buChar char="◼"/>
              <a:defRPr sz="1400">
                <a:solidFill>
                  <a:schemeClr val="dk2"/>
                </a:solidFill>
              </a:defRPr>
            </a:lvl7pPr>
            <a:lvl8pPr algn="l" indent="-310388" lvl="7" marL="3657600">
              <a:lnSpc>
                <a:spcPct val="100000"/>
              </a:lnSpc>
              <a:spcBef>
                <a:spcPts val="600"/>
              </a:spcBef>
              <a:spcAft>
                <a:spcPts val="0"/>
              </a:spcAft>
              <a:buSzPts val="1288"/>
              <a:buChar char="◼"/>
              <a:defRPr sz="1400">
                <a:solidFill>
                  <a:schemeClr val="dk2"/>
                </a:solidFill>
              </a:defRPr>
            </a:lvl8pPr>
            <a:lvl9pPr algn="l" indent="-310388" lvl="8" marL="4114800">
              <a:lnSpc>
                <a:spcPct val="100000"/>
              </a:lnSpc>
              <a:spcBef>
                <a:spcPts val="600"/>
              </a:spcBef>
              <a:spcAft>
                <a:spcPts val="600"/>
              </a:spcAft>
              <a:buSzPts val="1288"/>
              <a:buChar char="◼"/>
              <a:defRPr sz="1400">
                <a:solidFill>
                  <a:schemeClr val="dk2"/>
                </a:solidFill>
              </a:defRPr>
            </a:lvl9pPr>
          </a:lstStyle>
          <a:p/>
        </p:txBody>
      </p:sp>
      <p:sp>
        <p:nvSpPr>
          <p:cNvPr id="1048705" name="Google Shape;65;p20"/>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lnSpc>
                <a:spcPct val="100000"/>
              </a:lnSpc>
              <a:spcBef>
                <a:spcPts val="600"/>
              </a:spcBef>
              <a:spcAft>
                <a:spcPts val="0"/>
              </a:spcAft>
              <a:buSzPts val="1012"/>
              <a:buNone/>
              <a:defRPr sz="11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706" name="Google Shape;66;p20"/>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0"/>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8" name="Google Shape;68;p20"/>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9" name="Shape 69"/>
        <p:cNvGrpSpPr/>
        <p:nvPr/>
      </p:nvGrpSpPr>
      <p:grpSpPr>
        <a:xfrm>
          <a:off x="0" y="0"/>
          <a:ext cx="0" cy="0"/>
          <a:chOff x="0" y="0"/>
          <a:chExt cx="0" cy="0"/>
        </a:xfrm>
      </p:grpSpPr>
      <p:sp>
        <p:nvSpPr>
          <p:cNvPr id="1048676" name="Google Shape;70;p21"/>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1;p21"/>
          <p:cNvSpPr/>
          <p:nvPr>
            <p:ph type="pic" idx="2"/>
          </p:nvPr>
        </p:nvSpPr>
        <p:spPr>
          <a:xfrm>
            <a:off x="447817" y="641350"/>
            <a:ext cx="11290800" cy="3651300"/>
          </a:xfrm>
          <a:prstGeom prst="rect"/>
          <a:noFill/>
          <a:ln>
            <a:noFill/>
          </a:ln>
        </p:spPr>
      </p:sp>
      <p:sp>
        <p:nvSpPr>
          <p:cNvPr id="1048678" name="Google Shape;72;p21"/>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lnSpc>
                <a:spcPct val="100000"/>
              </a:lnSpc>
              <a:spcBef>
                <a:spcPts val="600"/>
              </a:spcBef>
              <a:spcAft>
                <a:spcPts val="0"/>
              </a:spcAft>
              <a:buSzPts val="1104"/>
              <a:buNone/>
              <a:defRPr sz="12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679" name="Google Shape;73;p2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74;p2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1" name="Google Shape;75;p2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2"/>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9pPr>
          </a:lstStyle>
          <a:p/>
        </p:txBody>
      </p:sp>
      <p:sp>
        <p:nvSpPr>
          <p:cNvPr id="1048577" name="Google Shape;11;p12"/>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lnSpc>
                <a:spcPct val="100000"/>
              </a:lnSpc>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lnSpc>
                <a:spcPct val="100000"/>
              </a:lnSpc>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lnSpc>
                <a:spcPct val="100000"/>
              </a:lnSpc>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900" i="0" strike="noStrike" u="none">
                <a:solidFill>
                  <a:srgbClr val="3F3F3F"/>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14;p12"/>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1" name="Google Shape;15;p12"/>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2" name="Google Shape;16;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developer.android.com/distribute/best-practices/measure" TargetMode="External"/><Relationship Id="rId2" Type="http://schemas.openxmlformats.org/officeDocument/2006/relationships/hyperlink" Target="https://www.kaggle.com/lava18/google-play-store-apps" TargetMode="External"/><Relationship Id="rId3" Type="http://schemas.openxmlformats.org/officeDocument/2006/relationships/hyperlink" Target="https://www.nltk.org/" TargetMode="External"/><Relationship Id="rId4" Type="http://schemas.openxmlformats.org/officeDocument/2006/relationships/slideLayout" Target="../slideLayouts/slideLayout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p:nvPr>
            <p:ph type="ctrTitle"/>
          </p:nvPr>
        </p:nvSpPr>
        <p:spPr>
          <a:xfrm>
            <a:off x="2516625" y="1936549"/>
            <a:ext cx="9182100" cy="7080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1048590" name="Google Shape;97;p1"/>
          <p:cNvSpPr txBox="1"/>
          <p:nvPr/>
        </p:nvSpPr>
        <p:spPr>
          <a:xfrm>
            <a:off x="-329782" y="1034321"/>
            <a:ext cx="12726600" cy="303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t/>
            </a:r>
            <a:endParaRPr b="0" cap="none" sz="1400" i="0" strike="noStrike" u="none">
              <a:solidFill>
                <a:srgbClr val="000000"/>
              </a:solidFill>
              <a:latin typeface="Arial"/>
              <a:ea typeface="Arial"/>
              <a:cs typeface="Arial"/>
              <a:sym typeface="Arial"/>
            </a:endParaRPr>
          </a:p>
        </p:txBody>
      </p:sp>
      <p:sp>
        <p:nvSpPr>
          <p:cNvPr id="1048591" name="Google Shape;98;p1"/>
          <p:cNvSpPr txBox="1"/>
          <p:nvPr/>
        </p:nvSpPr>
        <p:spPr>
          <a:xfrm>
            <a:off x="3117525" y="3673726"/>
            <a:ext cx="7980300" cy="21234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sng">
                <a:solidFill>
                  <a:srgbClr val="1482AB"/>
                </a:solidFill>
                <a:latin typeface="Arial"/>
                <a:ea typeface="Arial"/>
                <a:cs typeface="Arial"/>
                <a:sym typeface="Arial"/>
              </a:rPr>
              <a:t>Presented By</a:t>
            </a: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U</a:t>
            </a:r>
            <a:r>
              <a:rPr b="1" cap="none" sz="2000" i="0" lang="en-US" strike="noStrike" u="none">
                <a:solidFill>
                  <a:srgbClr val="1482AB"/>
                </a:solidFill>
                <a:latin typeface="Arial"/>
                <a:ea typeface="Arial"/>
                <a:cs typeface="Arial"/>
                <a:sym typeface="Arial"/>
              </a:rPr>
              <a:t>.</a:t>
            </a:r>
            <a:r>
              <a:rPr b="1" cap="none" sz="2000" i="0" lang="en-US" strike="noStrike" u="none">
                <a:solidFill>
                  <a:srgbClr val="1482AB"/>
                </a:solidFill>
                <a:latin typeface="Arial"/>
                <a:ea typeface="Arial"/>
                <a:cs typeface="Arial"/>
                <a:sym typeface="Arial"/>
              </a:rPr>
              <a:t> </a:t>
            </a:r>
            <a:r>
              <a:rPr b="1" cap="none" sz="2000" i="0" lang="en-US" strike="noStrike" u="none">
                <a:solidFill>
                  <a:srgbClr val="1482AB"/>
                </a:solidFill>
                <a:latin typeface="Arial"/>
                <a:ea typeface="Arial"/>
                <a:cs typeface="Arial"/>
                <a:sym typeface="Arial"/>
              </a:rPr>
              <a:t>M</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N</a:t>
            </a:r>
            <a:r>
              <a:rPr b="1" cap="none" sz="2000" i="0" lang="en-US" strike="noStrike" u="none">
                <a:solidFill>
                  <a:srgbClr val="1482AB"/>
                </a:solidFill>
                <a:latin typeface="Arial"/>
                <a:ea typeface="Arial"/>
                <a:cs typeface="Arial"/>
                <a:sym typeface="Arial"/>
              </a:rPr>
              <a:t>I</a:t>
            </a:r>
            <a:r>
              <a:rPr b="1" cap="none" sz="2000" i="0" lang="en-US" strike="noStrike" u="none">
                <a:solidFill>
                  <a:srgbClr val="1482AB"/>
                </a:solidFill>
                <a:latin typeface="Arial"/>
                <a:ea typeface="Arial"/>
                <a:cs typeface="Arial"/>
                <a:sym typeface="Arial"/>
              </a:rPr>
              <a:t>K</a:t>
            </a:r>
            <a:r>
              <a:rPr b="1" cap="none" sz="2000" i="0" lang="en-US" strike="noStrike" u="none">
                <a:solidFill>
                  <a:srgbClr val="1482AB"/>
                </a:solidFill>
                <a:latin typeface="Arial"/>
                <a:ea typeface="Arial"/>
                <a:cs typeface="Arial"/>
                <a:sym typeface="Arial"/>
              </a:rPr>
              <a:t>ANDAN</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3rd year - MECHANICAL ENGINEERING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KINGS COLLEGE OF ENGINEERING  (8211)</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PUDUKKOTTAI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52"/>
        <p:cNvGrpSpPr/>
        <p:nvPr/>
      </p:nvGrpSpPr>
      <p:grpSpPr>
        <a:xfrm>
          <a:off x="0" y="0"/>
          <a:ext cx="0" cy="0"/>
          <a:chOff x="0" y="0"/>
          <a:chExt cx="0" cy="0"/>
        </a:xfrm>
      </p:grpSpPr>
      <p:sp>
        <p:nvSpPr>
          <p:cNvPr id="1048630" name="Google Shape;153;g12cd48f94ebc8ff_15"/>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4000" lang="en-US" u="sng">
                <a:solidFill>
                  <a:schemeClr val="accent1"/>
                </a:solidFill>
              </a:rPr>
              <a:t>Result</a:t>
            </a:r>
            <a:r>
              <a:rPr lang="en-US">
                <a:solidFill>
                  <a:schemeClr val="accent1"/>
                </a:solidFill>
              </a:rPr>
              <a:t> </a:t>
            </a:r>
            <a:endParaRPr>
              <a:solidFill>
                <a:schemeClr val="accent1"/>
              </a:solidFill>
            </a:endParaRPr>
          </a:p>
        </p:txBody>
      </p:sp>
      <p:sp>
        <p:nvSpPr>
          <p:cNvPr id="1048631" name="Google Shape;154;g12cd48f94ebc8ff_15"/>
          <p:cNvSpPr txBox="1"/>
          <p:nvPr>
            <p:ph type="body" idx="1"/>
          </p:nvPr>
        </p:nvSpPr>
        <p:spPr>
          <a:xfrm>
            <a:off x="581192" y="1232542"/>
            <a:ext cx="11029500" cy="46734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1. Imports</a:t>
            </a:r>
            <a:r>
              <a:rPr lang="en-US"/>
              <a:t>:</a:t>
            </a:r>
          </a:p>
          <a:p>
            <a:pPr algn="l" indent="0" lvl="0" marL="0" rtl="0">
              <a:spcBef>
                <a:spcPts val="360"/>
              </a:spcBef>
              <a:spcAft>
                <a:spcPts val="0"/>
              </a:spcAft>
              <a:buNone/>
            </a:pPr>
            <a:r>
              <a:rPr lang="en-US"/>
              <a:t>pandas (pd): for data manipulation and analysis (reading CSV files, creating DataFrames)</a:t>
            </a:r>
          </a:p>
          <a:p>
            <a:pPr algn="l" indent="0" lvl="0" marL="0" rtl="0">
              <a:spcBef>
                <a:spcPts val="360"/>
              </a:spcBef>
              <a:spcAft>
                <a:spcPts val="0"/>
              </a:spcAft>
              <a:buNone/>
            </a:pPr>
            <a:r>
              <a:rPr lang="en-US"/>
              <a:t>numpy (np): for numerical computations (not explicitly used in this snippet)</a:t>
            </a:r>
          </a:p>
          <a:p>
            <a:pPr algn="l" indent="0" lvl="0" marL="0" rtl="0">
              <a:spcBef>
                <a:spcPts val="360"/>
              </a:spcBef>
              <a:spcAft>
                <a:spcPts val="0"/>
              </a:spcAft>
              <a:buNone/>
            </a:pPr>
            <a:r>
              <a:rPr lang="en-US"/>
              <a:t>matplotlib.pyplot (plt): for creating plots</a:t>
            </a:r>
          </a:p>
          <a:p>
            <a:pPr algn="l" indent="0" lvl="0" marL="0" rtl="0">
              <a:spcBef>
                <a:spcPts val="360"/>
              </a:spcBef>
              <a:spcAft>
                <a:spcPts val="0"/>
              </a:spcAft>
              <a:buNone/>
            </a:pPr>
            <a:r>
              <a:rPr lang="en-US"/>
              <a:t>seaborn (sns): a library built on top of matplotlib for easier and prettier visualizations</a:t>
            </a:r>
          </a:p>
          <a:p>
            <a:pPr algn="l" indent="0" lvl="0" marL="0" rtl="0">
              <a:spcBef>
                <a:spcPts val="360"/>
              </a:spcBef>
              <a:spcAft>
                <a:spcPts val="0"/>
              </a:spcAft>
              <a:buNone/>
            </a:pPr>
            <a:r>
              <a:t/>
            </a:r>
          </a:p>
          <a:p>
            <a:pPr algn="l" indent="0" lvl="0" marL="0" rtl="0">
              <a:spcBef>
                <a:spcPts val="360"/>
              </a:spcBef>
              <a:spcAft>
                <a:spcPts val="0"/>
              </a:spcAft>
              <a:buNone/>
            </a:pPr>
            <a:r>
              <a:rPr b="1" lang="en-US"/>
              <a:t>2. Loading Data:</a:t>
            </a:r>
            <a:endParaRPr b="1"/>
          </a:p>
          <a:p>
            <a:pPr algn="l" indent="0" lvl="0" marL="0" rtl="0">
              <a:spcBef>
                <a:spcPts val="360"/>
              </a:spcBef>
              <a:spcAft>
                <a:spcPts val="0"/>
              </a:spcAft>
              <a:buNone/>
            </a:pPr>
            <a:r>
              <a:rPr lang="en-US"/>
              <a:t>apps_data =</a:t>
            </a:r>
          </a:p>
          <a:p>
            <a:pPr algn="l" indent="0" lvl="0" marL="0" rtl="0">
              <a:spcBef>
                <a:spcPts val="360"/>
              </a:spcBef>
              <a:spcAft>
                <a:spcPts val="0"/>
              </a:spcAft>
              <a:buNone/>
            </a:pPr>
            <a:r>
              <a:rPr lang="en-US"/>
              <a:t>pd.read_csv('play_store_apps.csv') = Reads the "play_store_apps.csv" file into a pandas DataFrame named apps_data. This DataFrame likely contains information about various apps on the Play Store.</a:t>
            </a:r>
          </a:p>
          <a:p>
            <a:pPr algn="l" indent="0" lvl="0" marL="0" rtl="0">
              <a:spcBef>
                <a:spcPts val="360"/>
              </a:spcBef>
              <a:spcAft>
                <a:spcPts val="0"/>
              </a:spcAft>
              <a:buNone/>
            </a:pPr>
            <a:r>
              <a:rPr lang="en-US"/>
              <a:t>reviews_data =</a:t>
            </a:r>
          </a:p>
          <a:p>
            <a:pPr algn="l" indent="0" lvl="0" marL="0" rtl="0">
              <a:spcBef>
                <a:spcPts val="360"/>
              </a:spcBef>
              <a:spcAft>
                <a:spcPts val="0"/>
              </a:spcAft>
              <a:buNone/>
            </a:pPr>
            <a:r>
              <a:rPr lang="en-US"/>
              <a:t>pd.read_csv('customer_reviews.csv') Reads the "customer_reviews.csv" file into a pandas DataFrame named reviews_data. This DataFrame likely contains reviews left by customers for different apps.</a:t>
            </a:r>
          </a:p>
          <a:p>
            <a:pPr algn="l" indent="0" lvl="0" marL="0" rtl="0">
              <a:spcBef>
                <a:spcPts val="360"/>
              </a:spcBef>
              <a:spcAft>
                <a:spcPts val="0"/>
              </a:spcAft>
              <a:buNone/>
            </a:pPr>
            <a:r>
              <a:t/>
            </a:r>
          </a:p>
          <a:p>
            <a:pPr algn="l" indent="0" lvl="0" marL="0" rtl="0">
              <a:spcBef>
                <a:spcPts val="360"/>
              </a:spcBef>
              <a:spcAft>
                <a:spcPts val="0"/>
              </a:spcAft>
              <a:buNone/>
            </a:pPr>
            <a:r>
              <a:rPr b="1" lang="en-US"/>
              <a:t>3. Data Cleaning and Preprocessing (not shown):</a:t>
            </a:r>
            <a:endParaRPr b="1"/>
          </a:p>
          <a:p>
            <a:pPr algn="l" indent="0" lvl="0" marL="0" rtl="0">
              <a:spcBef>
                <a:spcPts val="360"/>
              </a:spcBef>
              <a:spcAft>
                <a:spcPts val="0"/>
              </a:spcAft>
              <a:buNone/>
            </a:pPr>
            <a:r>
              <a:rPr lang="en-US"/>
              <a:t>• This step is crucial for ensuring the data is accurate and usable. It might involve handling missing values, removing duplicates, formatting data types,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159"/>
        <p:cNvGrpSpPr/>
        <p:nvPr/>
      </p:nvGrpSpPr>
      <p:grpSpPr>
        <a:xfrm>
          <a:off x="0" y="0"/>
          <a:ext cx="0" cy="0"/>
          <a:chOff x="0" y="0"/>
          <a:chExt cx="0" cy="0"/>
        </a:xfrm>
      </p:grpSpPr>
      <p:sp>
        <p:nvSpPr>
          <p:cNvPr id="1048635" name="Google Shape;160;g34444f7c3f3e323a_0"/>
          <p:cNvSpPr txBox="1"/>
          <p:nvPr>
            <p:ph type="title"/>
          </p:nvPr>
        </p:nvSpPr>
        <p:spPr>
          <a:xfrm>
            <a:off x="581192" y="702156"/>
            <a:ext cx="11029500" cy="530400"/>
          </a:xfrm>
          <a:prstGeom prst="rect"/>
        </p:spPr>
        <p:txBody>
          <a:bodyPr anchor="b" anchorCtr="0" bIns="45700" lIns="91425" rIns="91425" spcFirstLastPara="1" tIns="45700" wrap="square">
            <a:noAutofit/>
          </a:bodyPr>
          <a:p>
            <a:pPr algn="l" indent="0" lvl="0" marL="0" rtl="0">
              <a:spcBef>
                <a:spcPts val="0"/>
              </a:spcBef>
              <a:spcAft>
                <a:spcPts val="0"/>
              </a:spcAft>
              <a:buNone/>
            </a:pPr>
            <a:r>
              <a:rPr b="1" sz="3600" lang="en-US" u="sng">
                <a:solidFill>
                  <a:schemeClr val="accent1"/>
                </a:solidFill>
              </a:rPr>
              <a:t>Cont…</a:t>
            </a:r>
            <a:endParaRPr b="1" sz="3600" u="sng">
              <a:solidFill>
                <a:schemeClr val="accent1"/>
              </a:solidFill>
            </a:endParaRPr>
          </a:p>
        </p:txBody>
      </p:sp>
      <p:sp>
        <p:nvSpPr>
          <p:cNvPr id="1048636" name="Google Shape;161;g34444f7c3f3e323a_0"/>
          <p:cNvSpPr txBox="1"/>
          <p:nvPr>
            <p:ph type="body" idx="1"/>
          </p:nvPr>
        </p:nvSpPr>
        <p:spPr>
          <a:xfrm>
            <a:off x="581200" y="1232550"/>
            <a:ext cx="11029500" cy="51612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4. Analyzing Apps Data (not shown):</a:t>
            </a:r>
            <a:endParaRPr b="1"/>
          </a:p>
          <a:p>
            <a:pPr algn="l" indent="0" lvl="0" marL="0" rtl="0">
              <a:spcBef>
                <a:spcPts val="360"/>
              </a:spcBef>
              <a:spcAft>
                <a:spcPts val="0"/>
              </a:spcAft>
              <a:buNone/>
            </a:pPr>
            <a:r>
              <a:rPr lang="en-US"/>
              <a:t>              This section would likely involve exploring relationships between different features in the apps_data DataFrame. Examples include:</a:t>
            </a:r>
          </a:p>
          <a:p>
            <a:pPr algn="l" indent="0" lvl="0" marL="0" rtl="0">
              <a:spcBef>
                <a:spcPts val="360"/>
              </a:spcBef>
              <a:spcAft>
                <a:spcPts val="0"/>
              </a:spcAft>
              <a:buNone/>
            </a:pPr>
            <a:r>
              <a:rPr lang="en-US"/>
              <a:t>■ Number of downloads by app category</a:t>
            </a:r>
          </a:p>
          <a:p>
            <a:pPr algn="l" indent="0" lvl="0" marL="0" rtl="0">
              <a:spcBef>
                <a:spcPts val="360"/>
              </a:spcBef>
              <a:spcAft>
                <a:spcPts val="0"/>
              </a:spcAft>
              <a:buNone/>
            </a:pPr>
            <a:r>
              <a:rPr lang="en-US"/>
              <a:t>■ Average rating vs. number of reviews</a:t>
            </a:r>
          </a:p>
          <a:p>
            <a:pPr algn="l" indent="0" lvl="0" marL="0" rtl="0">
              <a:spcBef>
                <a:spcPts val="360"/>
              </a:spcBef>
              <a:spcAft>
                <a:spcPts val="0"/>
              </a:spcAft>
              <a:buNone/>
            </a:pPr>
            <a:r>
              <a:rPr lang="en-US"/>
              <a:t>■ Relationship between app size and rating</a:t>
            </a:r>
          </a:p>
          <a:p>
            <a:pPr algn="l" indent="0" lvl="0" marL="0" rtl="0">
              <a:spcBef>
                <a:spcPts val="360"/>
              </a:spcBef>
              <a:spcAft>
                <a:spcPts val="0"/>
              </a:spcAft>
              <a:buNone/>
            </a:pPr>
            <a:r>
              <a:t/>
            </a:r>
          </a:p>
          <a:p>
            <a:pPr algn="l" indent="0" lvl="0" marL="0" rtl="0">
              <a:spcBef>
                <a:spcPts val="360"/>
              </a:spcBef>
              <a:spcAft>
                <a:spcPts val="0"/>
              </a:spcAft>
              <a:buNone/>
            </a:pPr>
            <a:r>
              <a:rPr b="1" lang="en-US"/>
              <a:t>5. Analyzing Customer Reviews (not shown):</a:t>
            </a:r>
            <a:endParaRPr b="1"/>
          </a:p>
          <a:p>
            <a:pPr algn="l" indent="0" lvl="0" marL="0" rtl="0">
              <a:spcBef>
                <a:spcPts val="360"/>
              </a:spcBef>
              <a:spcAft>
                <a:spcPts val="0"/>
              </a:spcAft>
              <a:buNone/>
            </a:pPr>
            <a:r>
              <a:rPr lang="en-US"/>
              <a:t>           This section could involve analyzing the sentiment of reviews or identifying the most common positive and negative words used by customers.</a:t>
            </a:r>
          </a:p>
          <a:p>
            <a:pPr algn="l" indent="0" lvl="0" marL="0" rtl="0">
              <a:spcBef>
                <a:spcPts val="360"/>
              </a:spcBef>
              <a:spcAft>
                <a:spcPts val="0"/>
              </a:spcAft>
              <a:buNone/>
            </a:pPr>
            <a:r>
              <a:t/>
            </a:r>
          </a:p>
          <a:p>
            <a:pPr algn="l" indent="0" lvl="0" marL="0" rtl="0">
              <a:spcBef>
                <a:spcPts val="360"/>
              </a:spcBef>
              <a:spcAft>
                <a:spcPts val="0"/>
              </a:spcAft>
              <a:buNone/>
            </a:pPr>
            <a:r>
              <a:rPr b="1" lang="en-US"/>
              <a:t>6. Visualization (Sample Plots Shown):</a:t>
            </a:r>
            <a:endParaRPr b="1"/>
          </a:p>
          <a:p>
            <a:pPr algn="l" indent="0" lvl="0" marL="0" rtl="0">
              <a:spcBef>
                <a:spcPts val="360"/>
              </a:spcBef>
              <a:spcAft>
                <a:spcPts val="0"/>
              </a:spcAft>
              <a:buNone/>
            </a:pPr>
            <a:r>
              <a:rPr lang="en-US"/>
              <a:t>      • The code showcases two sample visualizations using seaborn:</a:t>
            </a:r>
          </a:p>
          <a:p>
            <a:pPr algn="l" indent="0" lvl="0" marL="0" rtl="0">
              <a:spcBef>
                <a:spcPts val="360"/>
              </a:spcBef>
              <a:spcAft>
                <a:spcPts val="0"/>
              </a:spcAft>
              <a:buNone/>
            </a:pPr>
            <a:r>
              <a:rPr lang="en-US"/>
              <a:t>■ A count plot showing the distribution of apps across different categories.</a:t>
            </a:r>
          </a:p>
          <a:p>
            <a:pPr algn="l" indent="0" lvl="0" marL="0" rtl="0">
              <a:spcBef>
                <a:spcPts val="360"/>
              </a:spcBef>
              <a:spcAft>
                <a:spcPts val="0"/>
              </a:spcAft>
              <a:buNone/>
            </a:pPr>
            <a:r>
              <a:rPr lang="en-US"/>
              <a:t>■ A scatter plot exploring the relationship between app size and rating.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165"/>
        <p:cNvGrpSpPr/>
        <p:nvPr/>
      </p:nvGrpSpPr>
      <p:grpSpPr>
        <a:xfrm>
          <a:off x="0" y="0"/>
          <a:ext cx="0" cy="0"/>
          <a:chOff x="0" y="0"/>
          <a:chExt cx="0" cy="0"/>
        </a:xfrm>
      </p:grpSpPr>
      <p:sp>
        <p:nvSpPr>
          <p:cNvPr id="1048640" name="Google Shape;166;p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CONCLUSION</a:t>
            </a:r>
            <a:r>
              <a:rPr b="1" sz="4400" lang="en-US">
                <a:solidFill>
                  <a:schemeClr val="accent1"/>
                </a:solidFill>
                <a:latin typeface="Arial"/>
                <a:ea typeface="Arial"/>
                <a:cs typeface="Arial"/>
                <a:sym typeface="Arial"/>
              </a:rPr>
              <a:t> </a:t>
            </a:r>
          </a:p>
        </p:txBody>
      </p:sp>
      <p:sp>
        <p:nvSpPr>
          <p:cNvPr id="1048641" name="Google Shape;167;p8"/>
          <p:cNvSpPr txBox="1"/>
          <p:nvPr>
            <p:ph type="body" idx="1"/>
          </p:nvPr>
        </p:nvSpPr>
        <p:spPr>
          <a:xfrm>
            <a:off x="290700" y="1485298"/>
            <a:ext cx="11610600" cy="3887400"/>
          </a:xfrm>
          <a:prstGeom prst="rect"/>
          <a:noFill/>
          <a:ln>
            <a:noFill/>
          </a:ln>
        </p:spPr>
        <p:txBody>
          <a:bodyPr anchor="ctr" anchorCtr="0" bIns="45700" lIns="91425" rIns="91425" spcFirstLastPara="1" tIns="45700" wrap="square">
            <a:normAutofit lnSpcReduction="20000"/>
          </a:bodyPr>
          <a:p>
            <a:pPr algn="l" indent="-188595" lvl="0" marL="305435" rtl="0">
              <a:lnSpc>
                <a:spcPct val="110000"/>
              </a:lnSpc>
              <a:spcBef>
                <a:spcPts val="0"/>
              </a:spcBef>
              <a:spcAft>
                <a:spcPts val="0"/>
              </a:spcAft>
              <a:buSzPts val="1840"/>
              <a:buNone/>
            </a:pPr>
            <a:r>
              <a:rPr sz="2000" lang="en-US"/>
              <a:t>             </a:t>
            </a:r>
            <a:r>
              <a:rPr sz="2400" lang="en-US"/>
              <a:t>   In conclusion, leveraging the vast amount of data available from the Play Store apps and customer reviews presents a significant opportunity for app-making businesses to enhance their success in the Android market.</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By extracting actionable insights from factors such as category, rating, size, and customer feedback, developers can strategically improve app engagement and drive overall success.</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171"/>
        <p:cNvGrpSpPr/>
        <p:nvPr/>
      </p:nvGrpSpPr>
      <p:grpSpPr>
        <a:xfrm>
          <a:off x="0" y="0"/>
          <a:ext cx="0" cy="0"/>
          <a:chOff x="0" y="0"/>
          <a:chExt cx="0" cy="0"/>
        </a:xfrm>
      </p:grpSpPr>
      <p:sp>
        <p:nvSpPr>
          <p:cNvPr id="1048644" name="Google Shape;172;p9"/>
          <p:cNvSpPr txBox="1"/>
          <p:nvPr>
            <p:ph type="body" idx="1"/>
          </p:nvPr>
        </p:nvSpPr>
        <p:spPr>
          <a:xfrm>
            <a:off x="581242" y="1092288"/>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sz="1800" lang="en-US"/>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Additionally, employing predictive modeling can help forecast app engagement metrics such as downloads, user retention, and revenue generation. </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048645" name="Google Shape;173;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i="0" lang="en-US" strike="noStrike" u="sng">
                <a:solidFill>
                  <a:schemeClr val="accent1"/>
                </a:solidFill>
                <a:latin typeface="Arial"/>
                <a:ea typeface="Arial"/>
                <a:cs typeface="Arial"/>
                <a:sym typeface="Arial"/>
              </a:rPr>
              <a:t>FUTURE SCOPE</a:t>
            </a:r>
            <a:endParaRPr b="0" cap="none" sz="1400" i="0" strike="noStrike" u="sng">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177"/>
        <p:cNvGrpSpPr/>
        <p:nvPr/>
      </p:nvGrpSpPr>
      <p:grpSpPr>
        <a:xfrm>
          <a:off x="0" y="0"/>
          <a:ext cx="0" cy="0"/>
          <a:chOff x="0" y="0"/>
          <a:chExt cx="0" cy="0"/>
        </a:xfrm>
      </p:grpSpPr>
      <p:sp>
        <p:nvSpPr>
          <p:cNvPr id="1048648" name="Google Shape;178;p1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49" name="Google Shape;179;p1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165225" lvl="0" marL="305435" rtl="0">
              <a:lnSpc>
                <a:spcPct val="110000"/>
              </a:lnSpc>
              <a:spcBef>
                <a:spcPts val="0"/>
              </a:spcBef>
              <a:spcAft>
                <a:spcPts val="0"/>
              </a:spcAft>
              <a:buSzPts val="2208"/>
              <a:buNone/>
            </a:pPr>
            <a:r>
              <a:rPr sz="2400" lang="en-US" u="sng">
                <a:solidFill>
                  <a:schemeClr val="hlink"/>
                </a:solidFill>
                <a:hlinkClick r:id="rId1"/>
              </a:rPr>
              <a:t>https://developer.android.com/distribute/best-practices/measure</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2"/>
              </a:rPr>
              <a:t>https://www.kaggle.com/lava18/google-play-store-apps</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3"/>
              </a:rPr>
              <a:t>https://www.nltk.org/</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Shape 183"/>
        <p:cNvGrpSpPr/>
        <p:nvPr/>
      </p:nvGrpSpPr>
      <p:grpSpPr>
        <a:xfrm>
          <a:off x="0" y="0"/>
          <a:ext cx="0" cy="0"/>
          <a:chOff x="0" y="0"/>
          <a:chExt cx="0" cy="0"/>
        </a:xfrm>
      </p:grpSpPr>
      <p:sp>
        <p:nvSpPr>
          <p:cNvPr id="1048656" name="Google Shape;184;p11"/>
          <p:cNvSpPr txBox="1"/>
          <p:nvPr>
            <p:ph type="title"/>
          </p:nvPr>
        </p:nvSpPr>
        <p:spPr>
          <a:xfrm>
            <a:off x="1446588" y="985893"/>
            <a:ext cx="9298800" cy="30339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sz="3600" lang="en-US">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02"/>
        <p:cNvGrpSpPr/>
        <p:nvPr/>
      </p:nvGrpSpPr>
      <p:grpSpPr>
        <a:xfrm>
          <a:off x="0" y="0"/>
          <a:ext cx="0" cy="0"/>
          <a:chOff x="0" y="0"/>
          <a:chExt cx="0" cy="0"/>
        </a:xfrm>
      </p:grpSpPr>
      <p:sp>
        <p:nvSpPr>
          <p:cNvPr id="1048597" name="Google Shape;103;p2"/>
          <p:cNvSpPr txBox="1"/>
          <p:nvPr>
            <p:ph type="title"/>
          </p:nvPr>
        </p:nvSpPr>
        <p:spPr>
          <a:xfrm>
            <a:off x="838198" y="293243"/>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48598" name="Google Shape;104;p2"/>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8"/>
        <p:cNvGrpSpPr/>
        <p:nvPr/>
      </p:nvGrpSpPr>
      <p:grpSpPr>
        <a:xfrm>
          <a:off x="0" y="0"/>
          <a:ext cx="0" cy="0"/>
          <a:chOff x="0" y="0"/>
          <a:chExt cx="0" cy="0"/>
        </a:xfrm>
      </p:grpSpPr>
      <p:sp>
        <p:nvSpPr>
          <p:cNvPr id="1048601" name="Google Shape;109;p3"/>
          <p:cNvSpPr txBox="1"/>
          <p:nvPr>
            <p:ph type="title"/>
          </p:nvPr>
        </p:nvSpPr>
        <p:spPr>
          <a:xfrm>
            <a:off x="581242" y="913919"/>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PROBLEM STATEMENT</a:t>
            </a:r>
            <a:endParaRPr sz="4400" u="sng"/>
          </a:p>
        </p:txBody>
      </p:sp>
      <p:sp>
        <p:nvSpPr>
          <p:cNvPr id="1048602" name="Google Shape;110;p3"/>
          <p:cNvSpPr txBox="1"/>
          <p:nvPr>
            <p:ph type="body" idx="1"/>
          </p:nvPr>
        </p:nvSpPr>
        <p:spPr>
          <a:xfrm>
            <a:off x="936300" y="1781100"/>
            <a:ext cx="11029500" cy="32958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564"/>
              <a:buNone/>
            </a:pPr>
            <a:r>
              <a:rPr sz="2400" lang="en-US"/>
              <a:t>          The Play Store apps data has enormous potential to drive app-making businesses to success. Actionable insights can be drawn for developers to work on and capture the Android market. Each app (row) has values for category, rating, size, and more. </a:t>
            </a:r>
            <a:endParaRPr sz="2400"/>
          </a:p>
          <a:p>
            <a:pPr algn="l" indent="0" lvl="0" marL="0" rtl="0">
              <a:lnSpc>
                <a:spcPct val="110000"/>
              </a:lnSpc>
              <a:spcBef>
                <a:spcPts val="0"/>
              </a:spcBef>
              <a:spcAft>
                <a:spcPts val="0"/>
              </a:spcAft>
              <a:buSzPts val="1564"/>
              <a:buNone/>
            </a:pPr>
            <a:r>
              <a:t/>
            </a:r>
            <a:endParaRPr sz="2400"/>
          </a:p>
          <a:p>
            <a:pPr algn="l" indent="0" lvl="0" marL="0" rtl="0">
              <a:lnSpc>
                <a:spcPct val="110000"/>
              </a:lnSpc>
              <a:spcBef>
                <a:spcPts val="0"/>
              </a:spcBef>
              <a:spcAft>
                <a:spcPts val="0"/>
              </a:spcAft>
              <a:buSzPts val="1564"/>
              <a:buNone/>
            </a:pPr>
            <a:r>
              <a:rPr sz="2400" lang="en-US"/>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4"/>
        <p:cNvGrpSpPr/>
        <p:nvPr/>
      </p:nvGrpSpPr>
      <p:grpSpPr>
        <a:xfrm>
          <a:off x="0" y="0"/>
          <a:ext cx="0" cy="0"/>
          <a:chOff x="0" y="0"/>
          <a:chExt cx="0" cy="0"/>
        </a:xfrm>
      </p:grpSpPr>
      <p:sp>
        <p:nvSpPr>
          <p:cNvPr id="1048605" name="Google Shape;115;p4"/>
          <p:cNvSpPr txBox="1"/>
          <p:nvPr>
            <p:ph type="title"/>
          </p:nvPr>
        </p:nvSpPr>
        <p:spPr>
          <a:xfrm>
            <a:off x="581192" y="86712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PROPOSED SOLUTION</a:t>
            </a:r>
            <a:endParaRPr sz="4400" u="sng"/>
          </a:p>
        </p:txBody>
      </p:sp>
      <p:sp>
        <p:nvSpPr>
          <p:cNvPr id="1048606" name="Google Shape;116;p4"/>
          <p:cNvSpPr txBox="1"/>
          <p:nvPr>
            <p:ph type="body" idx="1"/>
          </p:nvPr>
        </p:nvSpPr>
        <p:spPr>
          <a:xfrm>
            <a:off x="278350" y="1657055"/>
            <a:ext cx="11635200" cy="4790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b="1" sz="2400" i="1" lang="en-US"/>
              <a:t>To explore and analyze the data effectively, you can follow these steps:</a:t>
            </a:r>
            <a:endParaRPr b="1" sz="2400" i="1"/>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1. </a:t>
            </a:r>
            <a:r>
              <a:rPr b="1" sz="1800" lang="en-US"/>
              <a:t>**Data Collection**:</a:t>
            </a:r>
            <a:r>
              <a:rPr sz="1800" lang="en-US"/>
              <a:t> Gather both the Play Store apps data and the customer reviews dataset.</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2. **</a:t>
            </a:r>
            <a:r>
              <a:rPr b="1" sz="1800" lang="en-US"/>
              <a:t>Data Cleaning**</a:t>
            </a:r>
            <a:r>
              <a:rPr sz="1800" lang="en-US"/>
              <a:t>: Preprocess the data by removing duplicates, handling missing values, and ensuring consistency in formatting.</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3. </a:t>
            </a:r>
            <a:r>
              <a:rPr b="1" sz="1800" lang="en-US"/>
              <a:t>**Data Integration**:</a:t>
            </a:r>
            <a:r>
              <a:rPr sz="1800" lang="en-US"/>
              <a:t> Merge the two datasets based on a common identifier, such as the app name or ID.</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4. </a:t>
            </a:r>
            <a:r>
              <a:rPr b="1" sz="1800" lang="en-US"/>
              <a:t>**Exploratory Data Analysis (EDA)**:</a:t>
            </a:r>
            <a:endParaRPr b="1" sz="1800"/>
          </a:p>
          <a:p>
            <a:pPr algn="l" indent="0" lvl="0" marL="0" rtl="0">
              <a:lnSpc>
                <a:spcPct val="110000"/>
              </a:lnSpc>
              <a:spcBef>
                <a:spcPts val="360"/>
              </a:spcBef>
              <a:spcAft>
                <a:spcPts val="0"/>
              </a:spcAft>
              <a:buSzPts val="1656"/>
              <a:buNone/>
            </a:pPr>
            <a:r>
              <a:rPr sz="1800" lang="en-US"/>
              <a:t>   - Conduct descriptive statistics to understand the distribution of ratings, sizes, and other variables.</a:t>
            </a:r>
            <a:endParaRPr sz="1800"/>
          </a:p>
          <a:p>
            <a:pPr algn="l" indent="0" lvl="0" marL="0" rtl="0">
              <a:lnSpc>
                <a:spcPct val="110000"/>
              </a:lnSpc>
              <a:spcBef>
                <a:spcPts val="360"/>
              </a:spcBef>
              <a:spcAft>
                <a:spcPts val="0"/>
              </a:spcAft>
              <a:buSzPts val="1656"/>
              <a:buNone/>
            </a:pPr>
            <a:r>
              <a:rPr sz="1800" lang="en-US"/>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20"/>
        <p:cNvGrpSpPr/>
        <p:nvPr/>
      </p:nvGrpSpPr>
      <p:grpSpPr>
        <a:xfrm>
          <a:off x="0" y="0"/>
          <a:ext cx="0" cy="0"/>
          <a:chOff x="0" y="0"/>
          <a:chExt cx="0" cy="0"/>
        </a:xfrm>
      </p:grpSpPr>
      <p:sp>
        <p:nvSpPr>
          <p:cNvPr id="1048609" name="Google Shape;121;p5"/>
          <p:cNvSpPr txBox="1"/>
          <p:nvPr>
            <p:ph type="title"/>
          </p:nvPr>
        </p:nvSpPr>
        <p:spPr>
          <a:xfrm>
            <a:off x="581192" y="1009497"/>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048610" name="Google Shape;122;p5"/>
          <p:cNvSpPr txBox="1"/>
          <p:nvPr>
            <p:ph type="body" idx="1"/>
          </p:nvPr>
        </p:nvSpPr>
        <p:spPr>
          <a:xfrm>
            <a:off x="581200" y="1539900"/>
            <a:ext cx="11029500" cy="5318100"/>
          </a:xfrm>
          <a:prstGeom prst="rect"/>
          <a:noFill/>
          <a:ln>
            <a:noFill/>
          </a:ln>
        </p:spPr>
        <p:txBody>
          <a:bodyPr anchor="ctr" anchorCtr="0" bIns="45700" lIns="91425" rIns="91425" spcFirstLastPara="1" tIns="45700" wrap="square">
            <a:normAutofit/>
          </a:bodyPr>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Introduction :</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Sources:</a:t>
            </a:r>
            <a:endParaRPr b="1" sz="1800">
              <a:solidFill>
                <a:srgbClr val="0F0F0F"/>
              </a:solidFill>
            </a:endParaRPr>
          </a:p>
          <a:p>
            <a:pPr algn="l" indent="0" lvl="0" marL="457200" rtl="0">
              <a:lnSpc>
                <a:spcPct val="110000"/>
              </a:lnSpc>
              <a:spcBef>
                <a:spcPts val="0"/>
              </a:spcBef>
              <a:spcAft>
                <a:spcPts val="0"/>
              </a:spcAft>
              <a:buSzPts val="1656"/>
              <a:buNone/>
            </a:pPr>
            <a:r>
              <a:rPr sz="1800" lang="en-US">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algn="l" indent="0" lvl="0" marL="45720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exploration:</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26"/>
        <p:cNvGrpSpPr/>
        <p:nvPr/>
      </p:nvGrpSpPr>
      <p:grpSpPr>
        <a:xfrm>
          <a:off x="0" y="0"/>
          <a:ext cx="0" cy="0"/>
          <a:chOff x="0" y="0"/>
          <a:chExt cx="0" cy="0"/>
        </a:xfrm>
      </p:grpSpPr>
      <p:sp>
        <p:nvSpPr>
          <p:cNvPr id="1048613" name="Google Shape;127;p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4" name="Google Shape;128;p6"/>
          <p:cNvSpPr txBox="1"/>
          <p:nvPr>
            <p:ph type="body" idx="1"/>
          </p:nvPr>
        </p:nvSpPr>
        <p:spPr>
          <a:xfrm>
            <a:off x="581250" y="1092300"/>
            <a:ext cx="11029500" cy="5233200"/>
          </a:xfrm>
          <a:prstGeom prst="rect"/>
          <a:noFill/>
          <a:ln>
            <a:noFill/>
          </a:ln>
        </p:spPr>
        <p:txBody>
          <a:bodyPr anchor="ctr" anchorCtr="0" bIns="45700" lIns="91425" rIns="91425" spcFirstLastPara="1" tIns="45700" wrap="square">
            <a:normAutofit/>
          </a:bodyPr>
          <a:p>
            <a:pPr algn="l" indent="-206121" lvl="0" marL="305435" rtl="0">
              <a:lnSpc>
                <a:spcPct val="110000"/>
              </a:lnSpc>
              <a:spcBef>
                <a:spcPts val="0"/>
              </a:spcBef>
              <a:spcAft>
                <a:spcPts val="0"/>
              </a:spcAft>
              <a:buSzPts val="1564"/>
              <a:buNone/>
            </a:pPr>
            <a:r>
              <a:rPr b="1" sz="1800" lang="en-US"/>
              <a:t>4.   Customer Feedback Analysis:</a:t>
            </a:r>
            <a:endParaRPr b="1" sz="1800"/>
          </a:p>
          <a:p>
            <a:pPr algn="l" indent="-206121" lvl="0" marL="305435" rtl="0">
              <a:lnSpc>
                <a:spcPct val="110000"/>
              </a:lnSpc>
              <a:spcBef>
                <a:spcPts val="0"/>
              </a:spcBef>
              <a:spcAft>
                <a:spcPts val="0"/>
              </a:spcAft>
              <a:buSzPts val="1564"/>
              <a:buNone/>
            </a:pPr>
            <a:r>
              <a:rPr sz="1800" lang="en-US"/>
              <a:t>             Dive into the dataset containing customer reviews to extract sentiment analysis and identify common themes or concerns.Determine key factors driving user engagement and satisfaction based on the feedback.</a:t>
            </a:r>
            <a:endParaRPr sz="1800"/>
          </a:p>
          <a:p>
            <a:pPr algn="l" indent="-206121" lvl="0" marL="305435" rtl="0">
              <a:lnSpc>
                <a:spcPct val="110000"/>
              </a:lnSpc>
              <a:spcBef>
                <a:spcPts val="0"/>
              </a:spcBef>
              <a:spcAft>
                <a:spcPts val="0"/>
              </a:spcAft>
              <a:buSzPts val="1564"/>
              <a:buNone/>
            </a:pPr>
            <a:r>
              <a:t/>
            </a:r>
            <a:endParaRPr sz="1800"/>
          </a:p>
          <a:p>
            <a:pPr algn="l" indent="-206121" lvl="0" marL="305435" rtl="0">
              <a:lnSpc>
                <a:spcPct val="110000"/>
              </a:lnSpc>
              <a:spcBef>
                <a:spcPts val="0"/>
              </a:spcBef>
              <a:spcAft>
                <a:spcPts val="0"/>
              </a:spcAft>
              <a:buSzPts val="1564"/>
              <a:buNone/>
            </a:pPr>
            <a:r>
              <a:rPr b="1" sz="1800" lang="en-US"/>
              <a:t>5.   Feature Engineering:</a:t>
            </a:r>
            <a:endParaRPr b="1" sz="1800"/>
          </a:p>
          <a:p>
            <a:pPr algn="l" indent="-206121" lvl="0" marL="305435" rtl="0">
              <a:lnSpc>
                <a:spcPct val="110000"/>
              </a:lnSpc>
              <a:spcBef>
                <a:spcPts val="0"/>
              </a:spcBef>
              <a:spcAft>
                <a:spcPts val="0"/>
              </a:spcAft>
              <a:buSzPts val="1564"/>
              <a:buNone/>
            </a:pPr>
            <a:r>
              <a:rPr sz="1800" lang="en-US"/>
              <a:t>              Integrate relevant features from both datasets to create a comprehensive dataset for analysis.Explore correlations between different features to uncover insights into app success factors.</a:t>
            </a:r>
            <a:endParaRPr sz="1800"/>
          </a:p>
          <a:p>
            <a:pPr algn="l" indent="-206121" lvl="0" marL="305435" rtl="0">
              <a:lnSpc>
                <a:spcPct val="110000"/>
              </a:lnSpc>
              <a:spcBef>
                <a:spcPts val="0"/>
              </a:spcBef>
              <a:spcAft>
                <a:spcPts val="0"/>
              </a:spcAft>
              <a:buSzPts val="1564"/>
              <a:buNone/>
            </a:pPr>
            <a:r>
              <a:t/>
            </a:r>
            <a:endParaRPr sz="1800"/>
          </a:p>
          <a:p>
            <a:pPr algn="l" indent="0" lvl="0" marL="99314" rtl="0">
              <a:lnSpc>
                <a:spcPct val="110000"/>
              </a:lnSpc>
              <a:spcBef>
                <a:spcPts val="0"/>
              </a:spcBef>
              <a:spcAft>
                <a:spcPts val="0"/>
              </a:spcAft>
              <a:buSzPts val="1564"/>
              <a:buNone/>
            </a:pPr>
            <a:r>
              <a:rPr b="1" sz="1800" lang="en-US"/>
              <a:t>6.   Machine learning models:</a:t>
            </a:r>
            <a:endParaRPr b="1" sz="1800"/>
          </a:p>
          <a:p>
            <a:pPr algn="l" indent="0" lvl="0" marL="99314" rtl="0">
              <a:lnSpc>
                <a:spcPct val="110000"/>
              </a:lnSpc>
              <a:spcBef>
                <a:spcPts val="0"/>
              </a:spcBef>
              <a:spcAft>
                <a:spcPts val="0"/>
              </a:spcAft>
              <a:buSzPts val="1564"/>
              <a:buNone/>
            </a:pPr>
            <a:r>
              <a:rPr sz="1800" lang="en-US"/>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32"/>
        <p:cNvGrpSpPr/>
        <p:nvPr/>
      </p:nvGrpSpPr>
      <p:grpSpPr>
        <a:xfrm>
          <a:off x="0" y="0"/>
          <a:ext cx="0" cy="0"/>
          <a:chOff x="0" y="0"/>
          <a:chExt cx="0" cy="0"/>
        </a:xfrm>
      </p:grpSpPr>
      <p:sp>
        <p:nvSpPr>
          <p:cNvPr id="1048617" name="Google Shape;133;p7"/>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8" name="Google Shape;134;p7"/>
          <p:cNvSpPr txBox="1"/>
          <p:nvPr>
            <p:ph type="body" idx="1"/>
          </p:nvPr>
        </p:nvSpPr>
        <p:spPr>
          <a:xfrm>
            <a:off x="581242" y="1232548"/>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r>
              <a:rPr b="1" sz="1800" lang="en-US"/>
              <a:t>7.   Actionable Insights:</a:t>
            </a:r>
            <a:endParaRPr b="1" sz="1800"/>
          </a:p>
          <a:p>
            <a:pPr algn="l" indent="0" lvl="0" marL="0" rtl="0">
              <a:lnSpc>
                <a:spcPct val="110000"/>
              </a:lnSpc>
              <a:spcBef>
                <a:spcPts val="0"/>
              </a:spcBef>
              <a:spcAft>
                <a:spcPts val="0"/>
              </a:spcAft>
              <a:buSzPts val="2208"/>
              <a:buNone/>
            </a:pPr>
            <a:r>
              <a:rPr sz="1800" lang="en-US"/>
              <a:t>      Summarize key findings and actionable insights derived from the analysis.Provide recommendations for developers to optimize their app development strategies and enhance market penetration.</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8.   Continues improvement:</a:t>
            </a:r>
            <a:endParaRPr b="1" sz="1800"/>
          </a:p>
          <a:p>
            <a:pPr algn="l" indent="0" lvl="0" marL="0" rtl="0">
              <a:lnSpc>
                <a:spcPct val="110000"/>
              </a:lnSpc>
              <a:spcBef>
                <a:spcPts val="0"/>
              </a:spcBef>
              <a:spcAft>
                <a:spcPts val="0"/>
              </a:spcAft>
              <a:buSzPts val="2208"/>
              <a:buNone/>
            </a:pPr>
            <a:r>
              <a:rPr b="1" sz="1800" lang="en-US"/>
              <a:t>       </a:t>
            </a:r>
            <a:r>
              <a:rPr sz="1800" lang="en-US"/>
              <a:t>Stress the importance of continuous monitoring and analysis of app data to adapt to changing market dynamics.Suggest strategies for ongoing data collection, analysis, and iteration to maintain competitiveness in the Android market.</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9.    Conclusion:</a:t>
            </a:r>
            <a:endParaRPr b="1" sz="1800"/>
          </a:p>
          <a:p>
            <a:pPr algn="l" indent="0" lvl="0" marL="0" rtl="0">
              <a:lnSpc>
                <a:spcPct val="110000"/>
              </a:lnSpc>
              <a:spcBef>
                <a:spcPts val="0"/>
              </a:spcBef>
              <a:spcAft>
                <a:spcPts val="0"/>
              </a:spcAft>
              <a:buSzPts val="2208"/>
              <a:buNone/>
            </a:pPr>
            <a:r>
              <a:rPr sz="1800" lang="en-US"/>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39"/>
        <p:cNvGrpSpPr/>
        <p:nvPr/>
      </p:nvGrpSpPr>
      <p:grpSpPr>
        <a:xfrm>
          <a:off x="0" y="0"/>
          <a:ext cx="0" cy="0"/>
          <a:chOff x="0" y="0"/>
          <a:chExt cx="0" cy="0"/>
        </a:xfrm>
      </p:grpSpPr>
      <p:sp>
        <p:nvSpPr>
          <p:cNvPr id="1048621" name="Google Shape;140;g12cd48f94ebc8ff_0"/>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3300" lang="en-US" u="sng">
                <a:solidFill>
                  <a:schemeClr val="accent1"/>
                </a:solidFill>
              </a:rPr>
              <a:t>ALGORITHM</a:t>
            </a:r>
            <a:r>
              <a:rPr lang="en-US">
                <a:solidFill>
                  <a:schemeClr val="accent1"/>
                </a:solidFill>
              </a:rPr>
              <a:t> </a:t>
            </a:r>
            <a:r>
              <a:rPr b="1" sz="3300" lang="en-US" u="sng">
                <a:solidFill>
                  <a:schemeClr val="accent1"/>
                </a:solidFill>
              </a:rPr>
              <a:t>&amp; DEPLOYMENT </a:t>
            </a:r>
            <a:endParaRPr b="1" sz="3300" u="sng">
              <a:solidFill>
                <a:schemeClr val="accent1"/>
              </a:solidFill>
            </a:endParaRPr>
          </a:p>
        </p:txBody>
      </p:sp>
      <p:sp>
        <p:nvSpPr>
          <p:cNvPr id="1048622" name="Google Shape;141;g12cd48f94ebc8ff_0"/>
          <p:cNvSpPr txBox="1"/>
          <p:nvPr/>
        </p:nvSpPr>
        <p:spPr>
          <a:xfrm>
            <a:off x="581200" y="1533793"/>
            <a:ext cx="10627200" cy="4840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import pandas as pd</a:t>
            </a:r>
          </a:p>
          <a:p>
            <a:pPr algn="l" indent="0" lvl="0" marL="0" rtl="0">
              <a:spcBef>
                <a:spcPts val="0"/>
              </a:spcBef>
              <a:spcAft>
                <a:spcPts val="0"/>
              </a:spcAft>
              <a:buNone/>
            </a:pPr>
            <a:r>
              <a:t/>
            </a:r>
          </a:p>
          <a:p>
            <a:pPr algn="l" indent="0" lvl="0" marL="0" rtl="0">
              <a:spcBef>
                <a:spcPts val="0"/>
              </a:spcBef>
              <a:spcAft>
                <a:spcPts val="0"/>
              </a:spcAft>
              <a:buNone/>
            </a:pPr>
            <a:r>
              <a:rPr lang="en-US"/>
              <a:t>import numpy as np</a:t>
            </a:r>
          </a:p>
          <a:p>
            <a:pPr algn="l" indent="0" lvl="0" marL="0" rtl="0">
              <a:spcBef>
                <a:spcPts val="0"/>
              </a:spcBef>
              <a:spcAft>
                <a:spcPts val="0"/>
              </a:spcAft>
              <a:buNone/>
            </a:pPr>
            <a:r>
              <a:t/>
            </a:r>
          </a:p>
          <a:p>
            <a:pPr algn="l" indent="0" lvl="0" marL="0" rtl="0">
              <a:spcBef>
                <a:spcPts val="0"/>
              </a:spcBef>
              <a:spcAft>
                <a:spcPts val="0"/>
              </a:spcAft>
              <a:buNone/>
            </a:pPr>
            <a:r>
              <a:rPr lang="en-US"/>
              <a:t>import matplotlib.pyplot as plt</a:t>
            </a:r>
          </a:p>
          <a:p>
            <a:pPr algn="l" indent="0" lvl="0" marL="0" rtl="0">
              <a:spcBef>
                <a:spcPts val="0"/>
              </a:spcBef>
              <a:spcAft>
                <a:spcPts val="0"/>
              </a:spcAft>
              <a:buNone/>
            </a:pPr>
            <a:r>
              <a:t/>
            </a:r>
          </a:p>
          <a:p>
            <a:pPr algn="l" indent="0" lvl="0" marL="0" rtl="0">
              <a:spcBef>
                <a:spcPts val="0"/>
              </a:spcBef>
              <a:spcAft>
                <a:spcPts val="0"/>
              </a:spcAft>
              <a:buNone/>
            </a:pPr>
            <a:r>
              <a:rPr lang="en-US"/>
              <a:t>import seaborn as sns</a:t>
            </a:r>
          </a:p>
          <a:p>
            <a:pPr algn="l" indent="0" lvl="0" marL="0" rtl="0">
              <a:spcBef>
                <a:spcPts val="0"/>
              </a:spcBef>
              <a:spcAft>
                <a:spcPts val="0"/>
              </a:spcAft>
              <a:buNone/>
            </a:pPr>
            <a:r>
              <a:t/>
            </a:r>
          </a:p>
          <a:p>
            <a:pPr algn="l" indent="0" lvl="0" marL="0" rtl="0">
              <a:spcBef>
                <a:spcPts val="0"/>
              </a:spcBef>
              <a:spcAft>
                <a:spcPts val="0"/>
              </a:spcAft>
              <a:buNone/>
            </a:pPr>
            <a:r>
              <a:rPr lang="en-US"/>
              <a:t># Step 2: Load datasets</a:t>
            </a:r>
          </a:p>
          <a:p>
            <a:pPr algn="l" indent="0" lvl="0" marL="0" rtl="0">
              <a:spcBef>
                <a:spcPts val="0"/>
              </a:spcBef>
              <a:spcAft>
                <a:spcPts val="0"/>
              </a:spcAft>
              <a:buNone/>
            </a:pPr>
            <a:r>
              <a:t/>
            </a:r>
          </a:p>
          <a:p>
            <a:pPr algn="l" indent="0" lvl="0" marL="0" rtl="0">
              <a:spcBef>
                <a:spcPts val="0"/>
              </a:spcBef>
              <a:spcAft>
                <a:spcPts val="0"/>
              </a:spcAft>
              <a:buNone/>
            </a:pPr>
            <a:r>
              <a:rPr lang="en-US"/>
              <a:t>apps_data = pd.read_csv('play_store_apps.csv')</a:t>
            </a:r>
          </a:p>
          <a:p>
            <a:pPr algn="l" indent="0" lvl="0" marL="0" rtl="0">
              <a:spcBef>
                <a:spcPts val="0"/>
              </a:spcBef>
              <a:spcAft>
                <a:spcPts val="0"/>
              </a:spcAft>
              <a:buNone/>
            </a:pPr>
            <a:r>
              <a:t/>
            </a:r>
          </a:p>
          <a:p>
            <a:pPr algn="l" indent="0" lvl="0" marL="0" rtl="0">
              <a:spcBef>
                <a:spcPts val="0"/>
              </a:spcBef>
              <a:spcAft>
                <a:spcPts val="0"/>
              </a:spcAft>
              <a:buNone/>
            </a:pPr>
            <a:r>
              <a:rPr lang="en-US"/>
              <a:t>reviews_data = pd.read_csv('customer_reviews.csv')</a:t>
            </a:r>
          </a:p>
          <a:p>
            <a:pPr algn="l" indent="0" lvl="0" marL="0" rtl="0">
              <a:spcBef>
                <a:spcPts val="0"/>
              </a:spcBef>
              <a:spcAft>
                <a:spcPts val="0"/>
              </a:spcAft>
              <a:buNone/>
            </a:pPr>
            <a:r>
              <a:t/>
            </a:r>
          </a:p>
          <a:p>
            <a:pPr algn="l" indent="0" lvl="0" marL="0" rtl="0">
              <a:spcBef>
                <a:spcPts val="0"/>
              </a:spcBef>
              <a:spcAft>
                <a:spcPts val="0"/>
              </a:spcAft>
              <a:buNone/>
            </a:pPr>
            <a:r>
              <a:rPr lang="en-US"/>
              <a:t># Step 3: Data cleaning and preprocessing</a:t>
            </a:r>
          </a:p>
          <a:p>
            <a:pPr algn="l" indent="0" lvl="0" marL="0" rtl="0">
              <a:spcBef>
                <a:spcPts val="0"/>
              </a:spcBef>
              <a:spcAft>
                <a:spcPts val="0"/>
              </a:spcAft>
              <a:buNone/>
            </a:pPr>
            <a:r>
              <a:t/>
            </a:r>
          </a:p>
          <a:p>
            <a:pPr algn="l" indent="0" lvl="0" marL="0" rtl="0">
              <a:spcBef>
                <a:spcPts val="0"/>
              </a:spcBef>
              <a:spcAft>
                <a:spcPts val="0"/>
              </a:spcAft>
              <a:buNone/>
            </a:pPr>
            <a:r>
              <a:rPr lang="en-US"/>
              <a:t># Handle missing values, remove duplicates, format data types, etc.</a:t>
            </a:r>
          </a:p>
          <a:p>
            <a:pPr algn="l" indent="0" lvl="0" marL="0" rtl="0">
              <a:spcBef>
                <a:spcPts val="0"/>
              </a:spcBef>
              <a:spcAft>
                <a:spcPts val="0"/>
              </a:spcAft>
              <a:buNone/>
            </a:pPr>
            <a:r>
              <a:t/>
            </a:r>
          </a:p>
          <a:p>
            <a:pPr algn="l" indent="0" lvl="0" marL="0" rtl="0">
              <a:spcBef>
                <a:spcPts val="0"/>
              </a:spcBef>
              <a:spcAft>
                <a:spcPts val="0"/>
              </a:spcAft>
              <a:buNone/>
            </a:pPr>
            <a:r>
              <a:rPr lang="en-US"/>
              <a:t># Step 4: Analyze key factors from apps data</a:t>
            </a:r>
          </a:p>
          <a:p>
            <a:pPr algn="l" indent="0" lvl="0" marL="0" rtl="0">
              <a:spcBef>
                <a:spcPts val="0"/>
              </a:spcBef>
              <a:spcAft>
                <a:spcPts val="0"/>
              </a:spcAft>
              <a:buNone/>
            </a:pPr>
            <a:r>
              <a:t/>
            </a:r>
          </a:p>
          <a:p>
            <a:pPr algn="l" indent="0" lvl="0" marL="0" rtl="0">
              <a:spcBef>
                <a:spcPts val="0"/>
              </a:spcBef>
              <a:spcAft>
                <a:spcPts val="0"/>
              </a:spcAft>
              <a:buNone/>
            </a:pPr>
            <a:r>
              <a:rPr lang="en-US"/>
              <a:t># Example: Category vs. Number of Downloads, Rating vs. Number of Reviews, Size vs. Rating, etc.</a:t>
            </a:r>
          </a:p>
          <a:p>
            <a:pPr algn="l" indent="0" lvl="0" marL="0" rtl="0">
              <a:spcBef>
                <a:spcPts val="0"/>
              </a:spcBef>
              <a:spcAft>
                <a:spcPts val="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46"/>
        <p:cNvGrpSpPr/>
        <p:nvPr/>
      </p:nvGrpSpPr>
      <p:grpSpPr>
        <a:xfrm>
          <a:off x="0" y="0"/>
          <a:ext cx="0" cy="0"/>
          <a:chOff x="0" y="0"/>
          <a:chExt cx="0" cy="0"/>
        </a:xfrm>
      </p:grpSpPr>
      <p:sp>
        <p:nvSpPr>
          <p:cNvPr id="1048626" name="Google Shape;147;g12cd48f94ebc8ff_6"/>
          <p:cNvSpPr txBox="1"/>
          <p:nvPr/>
        </p:nvSpPr>
        <p:spPr>
          <a:xfrm>
            <a:off x="796803" y="1114354"/>
            <a:ext cx="10598400" cy="4629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 Step 5: Analyze customer reviews</a:t>
            </a:r>
          </a:p>
          <a:p>
            <a:pPr algn="l" indent="0" lvl="0" marL="0" rtl="0">
              <a:spcBef>
                <a:spcPts val="0"/>
              </a:spcBef>
              <a:spcAft>
                <a:spcPts val="0"/>
              </a:spcAft>
              <a:buNone/>
            </a:pPr>
            <a:r>
              <a:t/>
            </a:r>
          </a:p>
          <a:p>
            <a:pPr algn="l" indent="0" lvl="0" marL="0" rtl="0">
              <a:spcBef>
                <a:spcPts val="0"/>
              </a:spcBef>
              <a:spcAft>
                <a:spcPts val="0"/>
              </a:spcAft>
              <a:buNone/>
            </a:pPr>
            <a:r>
              <a:rPr lang="en-US"/>
              <a:t># Example: Sentiment analysis, most common positive/ negative words, etc.</a:t>
            </a:r>
          </a:p>
          <a:p>
            <a:pPr algn="l" indent="0" lvl="0" marL="0" rtl="0">
              <a:spcBef>
                <a:spcPts val="0"/>
              </a:spcBef>
              <a:spcAft>
                <a:spcPts val="0"/>
              </a:spcAft>
              <a:buNone/>
            </a:pPr>
            <a:r>
              <a:t/>
            </a:r>
          </a:p>
          <a:p>
            <a:pPr algn="l" indent="0" lvl="0" marL="0" rtl="0">
              <a:spcBef>
                <a:spcPts val="0"/>
              </a:spcBef>
              <a:spcAft>
                <a:spcPts val="0"/>
              </a:spcAft>
              <a:buNone/>
            </a:pPr>
            <a:r>
              <a:rPr lang="en-US"/>
              <a:t># Step 6: Visualization</a:t>
            </a:r>
          </a:p>
          <a:p>
            <a:pPr algn="l" indent="0" lvl="0" marL="0" rtl="0">
              <a:spcBef>
                <a:spcPts val="0"/>
              </a:spcBef>
              <a:spcAft>
                <a:spcPts val="0"/>
              </a:spcAft>
              <a:buNone/>
            </a:pPr>
            <a:r>
              <a:t/>
            </a:r>
          </a:p>
          <a:p>
            <a:pPr algn="l" indent="0" lvl="0" marL="0" rtl="0">
              <a:spcBef>
                <a:spcPts val="0"/>
              </a:spcBef>
              <a:spcAft>
                <a:spcPts val="0"/>
              </a:spcAft>
              <a:buNone/>
            </a:pPr>
            <a:r>
              <a:rPr lang="en-US"/>
              <a:t># Example: Plotting histograms, scatter plots, word</a:t>
            </a:r>
          </a:p>
          <a:p>
            <a:pPr algn="l" indent="0" lvl="0" marL="0" rtl="0">
              <a:spcBef>
                <a:spcPts val="0"/>
              </a:spcBef>
              <a:spcAft>
                <a:spcPts val="0"/>
              </a:spcAft>
              <a:buNone/>
            </a:pPr>
            <a:r>
              <a:t/>
            </a:r>
          </a:p>
          <a:p>
            <a:pPr algn="l" indent="0" lvl="0" marL="0" rtl="0">
              <a:spcBef>
                <a:spcPts val="0"/>
              </a:spcBef>
              <a:spcAft>
                <a:spcPts val="0"/>
              </a:spcAft>
              <a:buNone/>
            </a:pPr>
            <a:r>
              <a:rPr lang="en-US"/>
              <a:t>clouds, etc. to visualize insights</a:t>
            </a:r>
          </a:p>
          <a:p>
            <a:pPr algn="l" indent="0" lvl="0" marL="0" rtl="0">
              <a:spcBef>
                <a:spcPts val="0"/>
              </a:spcBef>
              <a:spcAft>
                <a:spcPts val="0"/>
              </a:spcAft>
              <a:buNone/>
            </a:pPr>
            <a:r>
              <a:t/>
            </a:r>
          </a:p>
          <a:p>
            <a:pPr algn="l" indent="0" lvl="0" marL="0" rtl="0">
              <a:spcBef>
                <a:spcPts val="0"/>
              </a:spcBef>
              <a:spcAft>
                <a:spcPts val="0"/>
              </a:spcAft>
              <a:buNone/>
            </a:pPr>
            <a:r>
              <a:rPr lang="en-US"/>
              <a:t># Sample visualizations</a:t>
            </a:r>
          </a:p>
          <a:p>
            <a:pPr algn="l" indent="0" lvl="0" marL="0" rtl="0">
              <a:spcBef>
                <a:spcPts val="0"/>
              </a:spcBef>
              <a:spcAft>
                <a:spcPts val="0"/>
              </a:spcAft>
              <a:buNone/>
            </a:pPr>
            <a:r>
              <a:t/>
            </a:r>
          </a:p>
          <a:p>
            <a:pPr algn="l" indent="0" lvl="0" marL="0" rtl="0">
              <a:spcBef>
                <a:spcPts val="0"/>
              </a:spcBef>
              <a:spcAft>
                <a:spcPts val="0"/>
              </a:spcAft>
              <a:buNone/>
            </a:pPr>
            <a:r>
              <a:rPr lang="en-US"/>
              <a:t>sns.countplot(x='Category', data=apps_data) plt.xticks(rotation=90) plt.title('Distribution of Apps by Category') plt.show()</a:t>
            </a:r>
          </a:p>
          <a:p>
            <a:pPr algn="l" indent="0" lvl="0" marL="0" rtl="0">
              <a:spcBef>
                <a:spcPts val="0"/>
              </a:spcBef>
              <a:spcAft>
                <a:spcPts val="0"/>
              </a:spcAft>
              <a:buNone/>
            </a:pPr>
            <a:r>
              <a:t/>
            </a:r>
          </a:p>
          <a:p>
            <a:pPr algn="l" indent="0" lvl="0" marL="0" rtl="0">
              <a:spcBef>
                <a:spcPts val="0"/>
              </a:spcBef>
              <a:spcAft>
                <a:spcPts val="0"/>
              </a:spcAft>
              <a:buNone/>
            </a:pPr>
            <a:r>
              <a:rPr lang="en-US"/>
              <a:t>sns.scatterplot(x='Size', y='Rating', data=apps_data) plt.title('App Size vs. Rating') plt.show()</a:t>
            </a:r>
          </a:p>
          <a:p>
            <a:pPr algn="l" indent="0" lvl="0" marL="0" rtl="0">
              <a:spcBef>
                <a:spcPts val="0"/>
              </a:spcBef>
              <a:spcAft>
                <a:spcPts val="0"/>
              </a:spcAft>
              <a:buNone/>
            </a:pPr>
            <a:r>
              <a:t/>
            </a:r>
          </a:p>
          <a:p>
            <a:pPr algn="l" indent="0" lvl="0" marL="0" rtl="0">
              <a:spcBef>
                <a:spcPts val="0"/>
              </a:spcBef>
              <a:spcAft>
                <a:spcPts val="0"/>
              </a:spcAft>
              <a:buNone/>
            </a:pPr>
            <a:r>
              <a:rPr lang="en-US"/>
              <a:t># Additional analysis and visualizations as needed</a:t>
            </a:r>
          </a:p>
          <a:p>
            <a:pPr algn="l" indent="0" lvl="0" marL="0" rtl="0">
              <a:spcBef>
                <a:spcPts val="0"/>
              </a:spcBef>
              <a:spcAft>
                <a:spcPts val="0"/>
              </a:spcAft>
              <a:buNone/>
            </a:pPr>
            <a:r>
              <a:t/>
            </a:r>
          </a:p>
          <a:p>
            <a:pPr algn="l" indent="0" lvl="0" marL="0" rtl="0">
              <a:spcBef>
                <a:spcPts val="0"/>
              </a:spcBef>
              <a:spcAft>
                <a:spcPts val="0"/>
              </a:spcAft>
              <a:buNone/>
            </a:pPr>
            <a:r>
              <a:rPr lang="en-US"/>
              <a:t># Step 7: Conclusion and insights</a:t>
            </a:r>
          </a:p>
          <a:p>
            <a:pPr algn="l" indent="0" lvl="0" marL="0" rtl="0">
              <a:spcBef>
                <a:spcPts val="0"/>
              </a:spcBef>
              <a:spcAft>
                <a:spcPts val="0"/>
              </a:spcAft>
              <a:buNone/>
            </a:pPr>
            <a:r>
              <a:t/>
            </a:r>
          </a:p>
          <a:p>
            <a:pPr algn="l" indent="0" lvl="0" marL="0" rtl="0">
              <a:spcBef>
                <a:spcPts val="0"/>
              </a:spcBef>
              <a:spcAft>
                <a:spcPts val="0"/>
              </a:spcAft>
              <a:buNone/>
            </a:pPr>
            <a:r>
              <a:rPr lang="en-US"/>
              <a:t># End of program</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M2101K6P</dc:creator>
  <dcterms:created xsi:type="dcterms:W3CDTF">2024-04-16T00:37:42Z</dcterms:created>
  <dcterms:modified xsi:type="dcterms:W3CDTF">2024-04-17T09:44:39Z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1ba7d05e249a467499c21b99e01daa41</vt:lpwstr>
  </property>
</Properties>
</file>