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0" y="3412438"/>
            <a:ext cx="8610604" cy="2308324"/>
          </a:xfrm>
          <a:prstGeom prst="rect">
            <a:avLst/>
          </a:prstGeom>
          <a:noFill/>
        </p:spPr>
        <p:txBody>
          <a:bodyPr wrap="square" rtlCol="0">
            <a:spAutoFit/>
          </a:bodyPr>
          <a:lstStyle/>
          <a:p>
            <a:pPr/>
            <a:r>
              <a:rPr b="1" sz="2400"/>
              <a:t>STUDENT NAME   </a:t>
            </a:r>
            <a:r>
              <a:rPr sz="2400"/>
              <a:t>: Manikandan S</a:t>
            </a:r>
          </a:p>
          <a:p>
            <a:pPr/>
            <a:r>
              <a:rPr b="1" sz="2400"/>
              <a:t>REGISTER NO        </a:t>
            </a:r>
            <a:r>
              <a:rPr sz="2400"/>
              <a:t>: 312203035(unm133312203035)</a:t>
            </a:r>
          </a:p>
          <a:p>
            <a:pPr/>
            <a:r>
              <a:rPr b="1" sz="2400"/>
              <a:t>DEPARTMENT</a:t>
            </a:r>
            <a:r>
              <a:rPr sz="2400"/>
              <a:t>       : BCOM(COMPUTER APPLICATION)</a:t>
            </a:r>
          </a:p>
          <a:p>
            <a:pPr/>
            <a:r>
              <a:rPr b="1" sz="2400"/>
              <a:t>COLLEGE</a:t>
            </a:r>
            <a:r>
              <a:rPr sz="2400"/>
              <a:t>                : ASAN MEMORIAL COLLEGE OF ARTS AND SCIENCE </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1529264"/>
          </a:xfrm>
          <a:prstGeom prst="rect">
            <a:avLst/>
          </a:prstGeom>
        </p:spPr>
        <p:txBody>
          <a:bodyPr vert="horz" wrap="square" lIns="0" tIns="13335" rIns="0" bIns="0" rtlCol="0">
            <a:spAutoFit/>
          </a:bodyPr>
          <a:lstStyle/>
          <a:p>
            <a:pPr marL="12696">
              <a:lnSpc>
                <a:spcPct val="100000"/>
              </a:lnSpc>
              <a:spcBef>
                <a:spcPts val="105"/>
              </a:spcBef>
            </a:pPr>
            <a:r>
              <a:rPr b="1" u="sng" sz="2400">
                <a:latin typeface="Trebuchet MS"/>
                <a:cs typeface="Trebuchet MS"/>
              </a:rPr>
              <a:t>M</a:t>
            </a:r>
            <a:r>
              <a:rPr b="1" u="sng" sz="2400">
                <a:latin typeface="Trebuchet MS"/>
                <a:cs typeface="Trebuchet MS"/>
              </a:rPr>
              <a:t>O</a:t>
            </a:r>
            <a:r>
              <a:rPr b="1" u="sng" sz="2400">
                <a:latin typeface="Trebuchet MS"/>
                <a:cs typeface="Trebuchet MS"/>
              </a:rPr>
              <a:t>D</a:t>
            </a:r>
            <a:r>
              <a:rPr b="1" u="sng" sz="2400">
                <a:latin typeface="Trebuchet MS"/>
                <a:cs typeface="Trebuchet MS"/>
              </a:rPr>
              <a:t>E</a:t>
            </a:r>
            <a:r>
              <a:rPr b="1" u="sng" sz="2400">
                <a:latin typeface="Trebuchet MS"/>
                <a:cs typeface="Trebuchet MS"/>
              </a:rPr>
              <a:t>LL</a:t>
            </a:r>
            <a:r>
              <a:rPr b="1" u="sng" sz="2400">
                <a:latin typeface="Trebuchet MS"/>
                <a:cs typeface="Trebuchet MS"/>
              </a:rPr>
              <a:t>I</a:t>
            </a:r>
            <a:r>
              <a:rPr b="1" u="sng" sz="2400">
                <a:latin typeface="Trebuchet MS"/>
                <a:cs typeface="Trebuchet MS"/>
              </a:rPr>
              <a:t>N</a:t>
            </a:r>
            <a:r>
              <a:rPr b="1" u="sng" sz="2400">
                <a:latin typeface="Trebuchet MS"/>
                <a:cs typeface="Trebuchet MS"/>
              </a:rPr>
              <a:t>G</a:t>
            </a:r>
          </a:p>
          <a:p>
            <a:pPr marL="12696">
              <a:lnSpc>
                <a:spcPct val="100000"/>
              </a:lnSpc>
              <a:spcBef>
                <a:spcPts val="105"/>
              </a:spcBef>
            </a:pPr>
          </a:p>
          <a:p>
            <a:pPr marL="12696">
              <a:lnSpc>
                <a:spcPct val="100000"/>
              </a:lnSpc>
              <a:spcBef>
                <a:spcPts val="105"/>
              </a:spcBef>
            </a:pPr>
          </a:p>
          <a:p>
            <a:pPr marL="12696">
              <a:lnSpc>
                <a:spcPct val="100000"/>
              </a:lnSpc>
              <a:spcBef>
                <a:spcPts val="105"/>
              </a:spcBef>
            </a:pP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2" name="Rectangle 1"/>
          <p:cNvSpPr>
            <a:spLocks noChangeArrowheads="1"/>
          </p:cNvSpPr>
          <p:nvPr/>
        </p:nvSpPr>
        <p:spPr bwMode="auto">
          <a:xfrm>
            <a:off x="0" y="1283740"/>
            <a:ext cx="12191995" cy="283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Data Collection</a:t>
            </a:r>
            <a:r>
              <a:rPr cap="none" sz="2000" baseline="0">
                <a:solidFill>
                  <a:schemeClr val="tx1"/>
                </a:solidFill>
                <a:latin typeface="Arial"/>
              </a:rPr>
              <a:t>: Gather attendance data from various sources (e.g., time clocks, manual entries).</a:t>
            </a:r>
          </a:p>
          <a:p>
            <a:pPr marL="0" marR="0" indent="0">
              <a:lnSpc>
                <a:spcPct val="100000"/>
              </a:lnSpc>
              <a:spcBef>
                <a:spcPct val="0"/>
              </a:spcBef>
              <a:spcAft>
                <a:spcPct val="0"/>
              </a:spcAft>
              <a:buAutoNum type="arabicPeriod"/>
            </a:pPr>
            <a:r>
              <a:rPr b="1" cap="none" sz="2000" baseline="0">
                <a:solidFill>
                  <a:schemeClr val="tx1"/>
                </a:solidFill>
                <a:latin typeface="Arial"/>
              </a:rPr>
              <a:t>Data Integration</a:t>
            </a:r>
            <a:r>
              <a:rPr cap="none" sz="2000" baseline="0">
                <a:solidFill>
                  <a:schemeClr val="tx1"/>
                </a:solidFill>
                <a:latin typeface="Arial"/>
              </a:rPr>
              <a:t>: Combine data into a centralized system for comprehensive analysis.</a:t>
            </a:r>
          </a:p>
          <a:p>
            <a:pPr marL="0" marR="0" indent="0">
              <a:lnSpc>
                <a:spcPct val="100000"/>
              </a:lnSpc>
              <a:spcBef>
                <a:spcPct val="0"/>
              </a:spcBef>
              <a:spcAft>
                <a:spcPct val="0"/>
              </a:spcAft>
              <a:buAutoNum type="arabicPeriod"/>
            </a:pPr>
            <a:r>
              <a:rPr b="1" cap="none" sz="2000" baseline="0">
                <a:solidFill>
                  <a:schemeClr val="tx1"/>
                </a:solidFill>
                <a:latin typeface="Arial"/>
              </a:rPr>
              <a:t>Pattern Analysis</a:t>
            </a:r>
            <a:r>
              <a:rPr cap="none" sz="2000" baseline="0">
                <a:solidFill>
                  <a:schemeClr val="tx1"/>
                </a:solidFill>
                <a:latin typeface="Arial"/>
              </a:rPr>
              <a:t>: Identify trends and patterns in attendance (e.g., frequent absences, peak times).</a:t>
            </a:r>
          </a:p>
          <a:p>
            <a:pPr marL="0" marR="0" indent="0">
              <a:lnSpc>
                <a:spcPct val="100000"/>
              </a:lnSpc>
              <a:spcBef>
                <a:spcPct val="0"/>
              </a:spcBef>
              <a:spcAft>
                <a:spcPct val="0"/>
              </a:spcAft>
              <a:buAutoNum type="arabicPeriod"/>
            </a:pPr>
            <a:r>
              <a:rPr b="1" cap="none" sz="2000" baseline="0">
                <a:solidFill>
                  <a:schemeClr val="tx1"/>
                </a:solidFill>
                <a:latin typeface="Arial"/>
              </a:rPr>
              <a:t>Predictive Analytics</a:t>
            </a:r>
            <a:r>
              <a:rPr cap="none" sz="2000" baseline="0">
                <a:solidFill>
                  <a:schemeClr val="tx1"/>
                </a:solidFill>
                <a:latin typeface="Arial"/>
              </a:rPr>
              <a:t>: Use historical data to forecast future attendance issues and potential impacts.</a:t>
            </a:r>
          </a:p>
          <a:p>
            <a:pPr marL="0" marR="0" indent="0">
              <a:lnSpc>
                <a:spcPct val="100000"/>
              </a:lnSpc>
              <a:spcBef>
                <a:spcPct val="0"/>
              </a:spcBef>
              <a:spcAft>
                <a:spcPct val="0"/>
              </a:spcAft>
              <a:buAutoNum type="arabicPeriod"/>
            </a:pPr>
            <a:r>
              <a:rPr b="1" cap="none" sz="2000" baseline="0">
                <a:solidFill>
                  <a:schemeClr val="tx1"/>
                </a:solidFill>
                <a:latin typeface="Arial"/>
              </a:rPr>
              <a:t>Visualization</a:t>
            </a:r>
            <a:r>
              <a:rPr cap="none" sz="2000" baseline="0">
                <a:solidFill>
                  <a:schemeClr val="tx1"/>
                </a:solidFill>
                <a:latin typeface="Arial"/>
              </a:rPr>
              <a:t>: Create charts, graphs, and dashboards to represent attendance trends and metrics clearly.</a:t>
            </a:r>
          </a:p>
          <a:p>
            <a:pPr marL="0" marR="0" indent="0">
              <a:lnSpc>
                <a:spcPct val="100000"/>
              </a:lnSpc>
              <a:spcBef>
                <a:spcPct val="0"/>
              </a:spcBef>
              <a:spcAft>
                <a:spcPct val="0"/>
              </a:spcAft>
              <a:buAutoNum type="arabicPeriod"/>
            </a:pPr>
            <a:r>
              <a:rPr b="1" cap="none" sz="2000" baseline="0">
                <a:solidFill>
                  <a:schemeClr val="tx1"/>
                </a:solidFill>
                <a:latin typeface="Arial"/>
              </a:rPr>
              <a:t>Reporting</a:t>
            </a:r>
            <a:r>
              <a:rPr cap="none" sz="2000" baseline="0">
                <a:solidFill>
                  <a:schemeClr val="tx1"/>
                </a:solidFill>
                <a:latin typeface="Arial"/>
              </a:rPr>
              <a:t>: Generate detailed reports for HR and management to make informed decisions.</a:t>
            </a:r>
          </a:p>
          <a:p>
            <a:pPr marL="0" marR="0" indent="0">
              <a:lnSpc>
                <a:spcPct val="100000"/>
              </a:lnSpc>
              <a:spcBef>
                <a:spcPct val="0"/>
              </a:spcBef>
              <a:spcAft>
                <a:spcPct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1121457"/>
          </a:xfrm>
          <a:prstGeom prst="rect">
            <a:avLst/>
          </a:prstGeom>
        </p:spPr>
        <p:txBody>
          <a:bodyPr vert="horz" wrap="square" lIns="0" tIns="13335" rIns="0" bIns="0" rtlCol="0">
            <a:spAutoFit/>
          </a:bodyPr>
          <a:lstStyle/>
          <a:p>
            <a:pPr marL="12696">
              <a:lnSpc>
                <a:spcPct val="100000"/>
              </a:lnSpc>
              <a:spcBef>
                <a:spcPts val="105"/>
              </a:spcBef>
            </a:pPr>
            <a:r>
              <a:rPr u="sng" sz="2400"/>
              <a:t>R</a:t>
            </a:r>
            <a:r>
              <a:rPr u="sng" sz="2400"/>
              <a:t>E</a:t>
            </a:r>
            <a:r>
              <a:rPr u="sng" sz="2400"/>
              <a:t>S</a:t>
            </a:r>
            <a:r>
              <a:rPr u="sng" sz="2400"/>
              <a:t>U</a:t>
            </a:r>
            <a:r>
              <a:rPr u="sng" sz="2400"/>
              <a:t>L</a:t>
            </a:r>
            <a:r>
              <a:rPr u="sng" sz="2400"/>
              <a:t>TS</a:t>
            </a:r>
            <a:br>
              <a:rPr u="sng" sz="2400"/>
            </a:br>
            <a:br>
              <a:rPr u="sng" sz="2400"/>
            </a:b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25" y="385441"/>
            <a:ext cx="10681329" cy="3016211"/>
          </a:xfrm>
        </p:spPr>
        <p:txBody>
          <a:bodyPr/>
          <a:lstStyle/>
          <a:p>
            <a:pPr/>
            <a:r>
              <a:rPr u="sng" sz="2400">
                <a:latin typeface="Times New Roman"/>
                <a:cs typeface="Times New Roman"/>
              </a:rPr>
              <a:t>Conclusion</a:t>
            </a:r>
            <a:br>
              <a:rPr u="sng" sz="2400">
                <a:cs typeface="Times New Roman"/>
              </a:rPr>
            </a:br>
            <a:br>
              <a:rPr u="sng" sz="2400">
                <a:cs typeface="Times New Roman"/>
              </a:rPr>
            </a:br>
            <a:br>
              <a:rPr u="sng" sz="2400">
                <a:cs typeface="Times New Roman"/>
              </a:rPr>
            </a:br>
            <a:br>
              <a:rPr u="sng" sz="2400">
                <a:cs typeface="Times New Roman"/>
              </a:rPr>
            </a:br>
            <a:r>
              <a:rPr sz="200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200331"/>
          </a:xfrm>
          <a:prstGeom prst="rect">
            <a:avLst/>
          </a:prstGeom>
          <a:noFill/>
        </p:spPr>
        <p:txBody>
          <a:bodyPr wrap="square" rtlCol="0">
            <a:spAutoFit/>
          </a:bodyPr>
          <a:lstStyle/>
          <a:p>
            <a:pPr/>
            <a:r>
              <a:rPr b="1" sz="3600">
                <a:solidFill>
                  <a:srgbClr val="0F0F0F"/>
                </a:solidFill>
                <a:latin typeface="Times New Roman"/>
                <a:cs typeface="Times New Roman"/>
              </a:rPr>
              <a:t>Visualizing employee attendance trends with excel chart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834074" y="575057"/>
            <a:ext cx="5636893" cy="1101588"/>
          </a:xfrm>
          <a:prstGeom prst="rect">
            <a:avLst/>
          </a:prstGeom>
        </p:spPr>
        <p:txBody>
          <a:bodyPr vert="horz" wrap="square" lIns="0" tIns="16510" rIns="0" bIns="0" rtlCol="0">
            <a:spAutoFit/>
          </a:bodyPr>
          <a:lstStyle/>
          <a:p>
            <a:pPr marL="12696">
              <a:lnSpc>
                <a:spcPct val="100000"/>
              </a:lnSpc>
              <a:spcBef>
                <a:spcPts val="130"/>
              </a:spcBef>
            </a:pPr>
            <a:r>
              <a:rPr u="sng" sz="2800"/>
              <a:t>P</a:t>
            </a:r>
            <a:r>
              <a:rPr u="sng" sz="2800"/>
              <a:t>ROB</a:t>
            </a:r>
            <a:r>
              <a:rPr u="sng" sz="2800"/>
              <a:t>L</a:t>
            </a:r>
            <a:r>
              <a:rPr u="sng" sz="2800"/>
              <a:t>E</a:t>
            </a:r>
            <a:r>
              <a:rPr u="sng" sz="2800"/>
              <a:t>M</a:t>
            </a:r>
            <a:r>
              <a:rPr u="sng" sz="2800"/>
              <a:t> </a:t>
            </a:r>
            <a:r>
              <a:rPr u="sng" sz="2800"/>
              <a:t>S</a:t>
            </a:r>
            <a:r>
              <a:rPr u="sng" sz="2800"/>
              <a:t>T</a:t>
            </a:r>
            <a:r>
              <a:rPr u="sng" sz="2800"/>
              <a:t>A</a:t>
            </a:r>
            <a:r>
              <a:rPr u="sng" sz="2800"/>
              <a:t>T</a:t>
            </a:r>
            <a:r>
              <a:rPr u="sng" sz="2800"/>
              <a:t>E</a:t>
            </a:r>
            <a:r>
              <a:rPr u="sng" sz="2800"/>
              <a:t>ME</a:t>
            </a:r>
            <a:r>
              <a:rPr u="sng" sz="2800"/>
              <a:t>NT</a:t>
            </a:r>
            <a:br>
              <a:rPr sz="4250"/>
            </a:b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Rectangle 1"/>
          <p:cNvSpPr>
            <a:spLocks noChangeArrowheads="1"/>
          </p:cNvSpPr>
          <p:nvPr/>
        </p:nvSpPr>
        <p:spPr bwMode="auto">
          <a:xfrm>
            <a:off x="489263" y="1388105"/>
            <a:ext cx="11963395" cy="24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Problem</a:t>
            </a:r>
            <a:r>
              <a:rPr cap="none" sz="2000" baseline="0">
                <a:solidFill>
                  <a:schemeClr val="tx1"/>
                </a:solidFill>
                <a:latin typeface="Arial"/>
              </a:rPr>
              <a:t>: Employees are frequently late or absent, impacting productivity</a:t>
            </a:r>
          </a:p>
          <a:p>
            <a:pPr marL="0" marR="0" indent="0">
              <a:lnSpc>
                <a:spcPct val="100000"/>
              </a:lnSpc>
              <a:spcBef>
                <a:spcPct val="0"/>
              </a:spcBef>
              <a:spcAft>
                <a:spcPct val="0"/>
              </a:spcAft>
              <a:buAutoNum type="arabicPeriod"/>
            </a:pPr>
            <a:r>
              <a:rPr b="1" cap="none" sz="2000" baseline="0">
                <a:solidFill>
                  <a:schemeClr val="tx1"/>
                </a:solidFill>
                <a:latin typeface="Arial"/>
              </a:rPr>
              <a:t>Impact</a:t>
            </a:r>
            <a:r>
              <a:rPr cap="none" sz="2000" baseline="0">
                <a:solidFill>
                  <a:schemeClr val="tx1"/>
                </a:solidFill>
                <a:latin typeface="Arial"/>
              </a:rPr>
              <a:t>: Disrupts operations, increases costs, and affects morale.</a:t>
            </a:r>
          </a:p>
          <a:p>
            <a:pPr marL="0" marR="0" indent="0">
              <a:lnSpc>
                <a:spcPct val="100000"/>
              </a:lnSpc>
              <a:spcBef>
                <a:spcPct val="0"/>
              </a:spcBef>
              <a:spcAft>
                <a:spcPct val="0"/>
              </a:spcAft>
              <a:buAutoNum type="arabicPeriod"/>
            </a:pPr>
            <a:r>
              <a:rPr b="1" cap="none" sz="2000" baseline="0">
                <a:solidFill>
                  <a:schemeClr val="tx1"/>
                </a:solidFill>
                <a:latin typeface="Arial"/>
              </a:rPr>
              <a:t>Data</a:t>
            </a:r>
            <a:r>
              <a:rPr cap="none" sz="2000" baseline="0">
                <a:solidFill>
                  <a:schemeClr val="tx1"/>
                </a:solidFill>
                <a:latin typeface="Arial"/>
              </a:rPr>
              <a:t>: Collect attendance records and employee feedback.</a:t>
            </a:r>
          </a:p>
          <a:p>
            <a:pPr marL="0" marR="0" indent="0">
              <a:lnSpc>
                <a:spcPct val="100000"/>
              </a:lnSpc>
              <a:spcBef>
                <a:spcPct val="0"/>
              </a:spcBef>
              <a:spcAft>
                <a:spcPct val="0"/>
              </a:spcAft>
              <a:buAutoNum type="arabicPeriod"/>
            </a:pPr>
            <a:r>
              <a:rPr b="1" cap="none" sz="2000" baseline="0">
                <a:solidFill>
                  <a:schemeClr val="tx1"/>
                </a:solidFill>
                <a:latin typeface="Arial"/>
              </a:rPr>
              <a:t>Objective</a:t>
            </a:r>
            <a:r>
              <a:rPr cap="none" sz="2000" baseline="0">
                <a:solidFill>
                  <a:schemeClr val="tx1"/>
                </a:solidFill>
                <a:latin typeface="Arial"/>
              </a:rPr>
              <a:t>: Improve attendance and operational efficiency.</a:t>
            </a:r>
          </a:p>
          <a:p>
            <a:pPr marL="0" marR="0" indent="0">
              <a:lnSpc>
                <a:spcPct val="100000"/>
              </a:lnSpc>
              <a:spcBef>
                <a:spcPct val="0"/>
              </a:spcBef>
              <a:spcAft>
                <a:spcPct val="0"/>
              </a:spcAft>
              <a:buAutoNum type="arabicPeriod"/>
            </a:pPr>
            <a:r>
              <a:rPr b="1" cap="none" sz="2000" baseline="0">
                <a:solidFill>
                  <a:schemeClr val="tx1"/>
                </a:solidFill>
                <a:latin typeface="Arial"/>
              </a:rPr>
              <a:t>Solutions</a:t>
            </a:r>
            <a:r>
              <a:rPr cap="none" sz="2000" baseline="0">
                <a:solidFill>
                  <a:schemeClr val="tx1"/>
                </a:solidFill>
                <a:latin typeface="Arial"/>
              </a:rPr>
              <a:t>: Review policies, offer support like flexible hours, and use tracking tools.</a:t>
            </a:r>
          </a:p>
          <a:p>
            <a:pPr marL="0" marR="0" indent="0">
              <a:lnSpc>
                <a:spcPct val="100000"/>
              </a:lnSpc>
              <a:spcBef>
                <a:spcPct val="0"/>
              </a:spcBef>
              <a:spcAft>
                <a:spcPct val="0"/>
              </a:spcAft>
              <a:buAutoNum type="arabicPeriod"/>
            </a:pPr>
            <a:r>
              <a:rPr b="1" cap="none" sz="2000" baseline="0">
                <a:solidFill>
                  <a:schemeClr val="tx1"/>
                </a:solidFill>
                <a:latin typeface="Arial"/>
              </a:rPr>
              <a:t>Metrics</a:t>
            </a:r>
            <a:r>
              <a:rPr cap="none" sz="2000" baseline="0">
                <a:solidFill>
                  <a:schemeClr val="tx1"/>
                </a:solidFill>
                <a:latin typeface="Arial"/>
              </a:rPr>
              <a:t>: Measure changes in attendance rates and productivity.</a:t>
            </a:r>
          </a:p>
          <a:p>
            <a:pPr marL="0" marR="0" indent="0">
              <a:lnSpc>
                <a:spcPct val="100000"/>
              </a:lnSpc>
              <a:spcBef>
                <a:spcPct val="0"/>
              </a:spcBef>
              <a:spcAft>
                <a:spcPct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739768" y="829623"/>
            <a:ext cx="8480426" cy="4017773"/>
          </a:xfrm>
          <a:prstGeom prst="rect">
            <a:avLst/>
          </a:prstGeom>
        </p:spPr>
        <p:txBody>
          <a:bodyPr vert="horz" wrap="square" lIns="0" tIns="16510" rIns="0" bIns="0" rtlCol="0">
            <a:spAutoFit/>
          </a:bodyPr>
          <a:lstStyle/>
          <a:p>
            <a:pPr marL="12696">
              <a:lnSpc>
                <a:spcPct val="100000"/>
              </a:lnSpc>
              <a:spcBef>
                <a:spcPts val="130"/>
              </a:spcBef>
            </a:pPr>
            <a:r>
              <a:rPr u="sng" sz="2000"/>
              <a:t>PROJECT</a:t>
            </a:r>
            <a:r>
              <a:rPr u="sng" sz="2000"/>
              <a:t> </a:t>
            </a:r>
            <a:r>
              <a:rPr u="sng" sz="2000"/>
              <a:t>OVERVIEW</a:t>
            </a:r>
            <a:br>
              <a:rPr u="sng" sz="2000"/>
            </a:br>
            <a:br>
              <a:rPr u="sng" sz="2000"/>
            </a:br>
            <a:r>
              <a:rPr sz="200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u="sng" sz="2000"/>
            </a:br>
            <a:br>
              <a:rPr u="sng" sz="2000"/>
            </a:b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a:extLst>
              <a:ext uri="{FF2B5EF4-FFF2-40B4-BE49-F238E27FC236}">
                <a16:creationId xmlns:a16="http://schemas.microsoft.com/office/drawing/2014/main" id="{F050B57B-77CA-84FA-9910-3F41C17BBB48}"/>
              </a:ext>
            </a:extLst>
          </p:cNvPr>
          <p:cNvSpPr txBox="1"/>
          <p:nvPr/>
        </p:nvSpPr>
        <p:spPr>
          <a:xfrm>
            <a:off x="990595" y="2133595"/>
            <a:ext cx="7924804" cy="830991"/>
          </a:xfrm>
          <a:prstGeom prst="rect">
            <a:avLst/>
          </a:prstGeom>
          <a:noFill/>
        </p:spPr>
        <p:txBody>
          <a:bodyPr wrap="square" rtlCol="0">
            <a:spAutoFit/>
          </a:bodyPr>
          <a:lstStyle/>
          <a:p>
            <a:pPr>
              <a:buFont typeface="Arial"/>
              <a:buChar char="•"/>
            </a:pPr>
            <a:r>
              <a:rPr sz="2400">
                <a:solidFill>
                  <a:srgbClr val="0D0D0D"/>
                </a:solidFill>
                <a:latin typeface="Times New Roman"/>
                <a:cs typeface="Times New Roman"/>
              </a:rPr>
              <a:t>.</a:t>
            </a:r>
          </a:p>
          <a:p>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1124666"/>
          </a:xfrm>
          <a:prstGeom prst="rect">
            <a:avLst/>
          </a:prstGeom>
        </p:spPr>
        <p:txBody>
          <a:bodyPr vert="horz" wrap="square" lIns="0" tIns="16510" rIns="0" bIns="0" rtlCol="0">
            <a:spAutoFit/>
          </a:bodyPr>
          <a:lstStyle/>
          <a:p>
            <a:pPr marL="12696">
              <a:lnSpc>
                <a:spcPct val="100000"/>
              </a:lnSpc>
              <a:spcBef>
                <a:spcPts val="130"/>
              </a:spcBef>
            </a:pPr>
            <a:r>
              <a:rPr u="sng" sz="2400"/>
              <a:t>W</a:t>
            </a:r>
            <a:r>
              <a:rPr u="sng" sz="2400"/>
              <a:t>H</a:t>
            </a:r>
            <a:r>
              <a:rPr u="sng" sz="2400"/>
              <a:t>O</a:t>
            </a:r>
            <a:r>
              <a:rPr u="sng" sz="2400"/>
              <a:t> </a:t>
            </a:r>
            <a:r>
              <a:rPr u="sng" sz="2400"/>
              <a:t>AR</a:t>
            </a:r>
            <a:r>
              <a:rPr u="sng" sz="2400"/>
              <a:t>E</a:t>
            </a:r>
            <a:r>
              <a:rPr u="sng" sz="2400"/>
              <a:t> </a:t>
            </a:r>
            <a:r>
              <a:rPr u="sng" sz="2400"/>
              <a:t>T</a:t>
            </a:r>
            <a:r>
              <a:rPr u="sng" sz="2400"/>
              <a:t>H</a:t>
            </a:r>
            <a:r>
              <a:rPr u="sng" sz="2400"/>
              <a:t>E</a:t>
            </a:r>
            <a:r>
              <a:rPr u="sng" sz="2400"/>
              <a:t> </a:t>
            </a:r>
            <a:r>
              <a:rPr u="sng" sz="2400"/>
              <a:t>E</a:t>
            </a:r>
            <a:r>
              <a:rPr u="sng" sz="2400"/>
              <a:t>N</a:t>
            </a:r>
            <a:r>
              <a:rPr u="sng" sz="2400"/>
              <a:t>D</a:t>
            </a:r>
            <a:r>
              <a:rPr u="sng" sz="2400"/>
              <a:t> </a:t>
            </a:r>
            <a:r>
              <a:rPr u="sng" sz="2400"/>
              <a:t>U</a:t>
            </a:r>
            <a:r>
              <a:rPr u="sng" sz="2400"/>
              <a:t>S</a:t>
            </a:r>
            <a:r>
              <a:rPr u="sng" sz="2400"/>
              <a:t>E</a:t>
            </a:r>
            <a:r>
              <a:rPr u="sng" sz="2400"/>
              <a:t>R</a:t>
            </a:r>
            <a:r>
              <a:rPr u="sng" sz="2400"/>
              <a:t>S?</a:t>
            </a:r>
            <a:br>
              <a:rPr u="sng" sz="2400"/>
            </a:br>
            <a:br>
              <a:rPr u="sng" sz="2400"/>
            </a:b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Rectangle 1"/>
          <p:cNvSpPr>
            <a:spLocks noChangeArrowheads="1"/>
          </p:cNvSpPr>
          <p:nvPr/>
        </p:nvSpPr>
        <p:spPr bwMode="auto">
          <a:xfrm>
            <a:off x="228600" y="1858072"/>
            <a:ext cx="10058400" cy="255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Char char="•"/>
            </a:pPr>
            <a:r>
              <a:rPr b="1" cap="none" sz="2000" baseline="0">
                <a:solidFill>
                  <a:schemeClr val="tx1"/>
                </a:solidFill>
                <a:latin typeface="Arial"/>
              </a:rPr>
              <a:t>HR Managers</a:t>
            </a:r>
            <a:r>
              <a:rPr cap="none" sz="2000" baseline="0">
                <a:solidFill>
                  <a:schemeClr val="tx1"/>
                </a:solidFill>
                <a:latin typeface="Arial"/>
              </a:rPr>
              <a:t>: They need to monitor attendance to manage staffing levels and address absenteeism issues.</a:t>
            </a:r>
          </a:p>
          <a:p>
            <a:pPr marL="0" marR="0" indent="0">
              <a:lnSpc>
                <a:spcPct val="100000"/>
              </a:lnSpc>
              <a:spcBef>
                <a:spcPct val="0"/>
              </a:spcBef>
              <a:spcAft>
                <a:spcPct val="0"/>
              </a:spcAft>
              <a:buChar char="•"/>
            </a:pPr>
            <a:r>
              <a:rPr b="1" cap="none" sz="2000" baseline="0">
                <a:solidFill>
                  <a:schemeClr val="tx1"/>
                </a:solidFill>
                <a:latin typeface="Arial"/>
              </a:rPr>
              <a:t>Team Leaders/Supervisors</a:t>
            </a:r>
            <a:r>
              <a:rPr cap="none" sz="2000" baseline="0">
                <a:solidFill>
                  <a:schemeClr val="tx1"/>
                </a:solidFill>
                <a:latin typeface="Arial"/>
              </a:rPr>
              <a:t>: They use attendance data to ensure their teams are adequately staffed and to manage daily operations smoothly.</a:t>
            </a:r>
          </a:p>
          <a:p>
            <a:pPr marL="0" marR="0" indent="0">
              <a:lnSpc>
                <a:spcPct val="100000"/>
              </a:lnSpc>
              <a:spcBef>
                <a:spcPct val="0"/>
              </a:spcBef>
              <a:spcAft>
                <a:spcPct val="0"/>
              </a:spcAft>
              <a:buChar char="•"/>
            </a:pPr>
            <a:r>
              <a:rPr b="1" cap="none" sz="2000" baseline="0">
                <a:solidFill>
                  <a:schemeClr val="tx1"/>
                </a:solidFill>
                <a:latin typeface="Arial"/>
              </a:rPr>
              <a:t>Employees</a:t>
            </a:r>
            <a:r>
              <a:rPr cap="none" sz="2000" baseline="0">
                <a:solidFill>
                  <a:schemeClr val="tx1"/>
                </a:solidFill>
                <a:latin typeface="Arial"/>
              </a:rPr>
              <a:t>: They might view their own attendance records and understand how their punctuality affects their performance evaluations.</a:t>
            </a:r>
          </a:p>
          <a:p>
            <a:pPr marL="0" marR="0" indent="0">
              <a:lnSpc>
                <a:spcPct val="100000"/>
              </a:lnSpc>
              <a:spcBef>
                <a:spcPct val="0"/>
              </a:spcBef>
              <a:spcAft>
                <a:spcPct val="0"/>
              </a:spcAft>
              <a:buChar char="•"/>
            </a:pPr>
            <a:r>
              <a:rPr b="1" cap="none" sz="2000" baseline="0">
                <a:solidFill>
                  <a:schemeClr val="tx1"/>
                </a:solidFill>
                <a:latin typeface="Arial"/>
              </a:rPr>
              <a:t>Executives</a:t>
            </a:r>
            <a:r>
              <a:rPr cap="none" sz="2000" baseline="0">
                <a:solidFill>
                  <a:schemeClr val="tx1"/>
                </a:solidFill>
                <a:latin typeface="Arial"/>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0"/>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2815893" y="857891"/>
            <a:ext cx="7444387" cy="1121457"/>
          </a:xfrm>
          <a:prstGeom prst="rect">
            <a:avLst/>
          </a:prstGeom>
        </p:spPr>
        <p:txBody>
          <a:bodyPr vert="horz" wrap="square" lIns="0" tIns="13335" rIns="0" bIns="0" rtlCol="0">
            <a:spAutoFit/>
          </a:bodyPr>
          <a:lstStyle/>
          <a:p>
            <a:pPr marL="12696">
              <a:lnSpc>
                <a:spcPct val="100000"/>
              </a:lnSpc>
              <a:spcBef>
                <a:spcPts val="105"/>
              </a:spcBef>
            </a:pPr>
            <a:r>
              <a:rPr u="sng" sz="2400"/>
              <a:t>O</a:t>
            </a:r>
            <a:r>
              <a:rPr u="sng" sz="2400"/>
              <a:t>U</a:t>
            </a:r>
            <a:r>
              <a:rPr u="sng" sz="2400"/>
              <a:t>R</a:t>
            </a:r>
            <a:r>
              <a:rPr u="sng" sz="2400"/>
              <a:t> </a:t>
            </a:r>
            <a:r>
              <a:rPr u="sng" sz="2400"/>
              <a:t>S</a:t>
            </a:r>
            <a:r>
              <a:rPr u="sng" sz="2400"/>
              <a:t>O</a:t>
            </a:r>
            <a:r>
              <a:rPr u="sng" sz="2400"/>
              <a:t>LU</a:t>
            </a:r>
            <a:r>
              <a:rPr u="sng" sz="2400"/>
              <a:t>T</a:t>
            </a:r>
            <a:r>
              <a:rPr u="sng" sz="2400"/>
              <a:t>I</a:t>
            </a:r>
            <a:r>
              <a:rPr u="sng" sz="2400"/>
              <a:t>O</a:t>
            </a:r>
            <a:r>
              <a:rPr u="sng" sz="2400"/>
              <a:t>N</a:t>
            </a:r>
            <a:r>
              <a:rPr u="sng" sz="2400"/>
              <a:t> </a:t>
            </a:r>
            <a:r>
              <a:rPr u="sng" sz="2400"/>
              <a:t>A</a:t>
            </a:r>
            <a:r>
              <a:rPr u="sng" sz="2400"/>
              <a:t>N</a:t>
            </a:r>
            <a:r>
              <a:rPr u="sng" sz="2400"/>
              <a:t>D</a:t>
            </a:r>
            <a:r>
              <a:rPr u="sng" sz="2400"/>
              <a:t> </a:t>
            </a:r>
            <a:r>
              <a:rPr u="sng" sz="2400"/>
              <a:t>I</a:t>
            </a:r>
            <a:r>
              <a:rPr u="sng" sz="2400"/>
              <a:t>T</a:t>
            </a:r>
            <a:r>
              <a:rPr u="sng" sz="2400"/>
              <a:t>S</a:t>
            </a:r>
            <a:r>
              <a:rPr u="sng" sz="2400"/>
              <a:t> </a:t>
            </a:r>
            <a:r>
              <a:rPr u="sng" sz="2400"/>
              <a:t>V</a:t>
            </a:r>
            <a:r>
              <a:rPr u="sng" sz="2400"/>
              <a:t>A</a:t>
            </a:r>
            <a:r>
              <a:rPr u="sng" sz="2400"/>
              <a:t>LU</a:t>
            </a:r>
            <a:r>
              <a:rPr u="sng" sz="2400"/>
              <a:t>E</a:t>
            </a:r>
            <a:r>
              <a:rPr u="sng" sz="2400"/>
              <a:t> </a:t>
            </a:r>
            <a:r>
              <a:rPr u="sng" sz="2400"/>
              <a:t>P</a:t>
            </a:r>
            <a:r>
              <a:rPr u="sng" sz="2400"/>
              <a:t>R</a:t>
            </a:r>
            <a:r>
              <a:rPr u="sng" sz="2400"/>
              <a:t>O</a:t>
            </a:r>
            <a:r>
              <a:rPr u="sng" sz="2400"/>
              <a:t>P</a:t>
            </a:r>
            <a:r>
              <a:rPr u="sng" sz="2400"/>
              <a:t>O</a:t>
            </a:r>
            <a:r>
              <a:rPr u="sng" sz="2400"/>
              <a:t>S</a:t>
            </a:r>
            <a:r>
              <a:rPr u="sng" sz="2400"/>
              <a:t>I</a:t>
            </a:r>
            <a:r>
              <a:rPr u="sng" sz="2400"/>
              <a:t>T</a:t>
            </a:r>
            <a:r>
              <a:rPr u="sng" sz="2400"/>
              <a:t>I</a:t>
            </a:r>
            <a:r>
              <a:rPr u="sng" sz="2400"/>
              <a:t>O</a:t>
            </a:r>
            <a:r>
              <a:rPr u="sng" sz="2400"/>
              <a:t>N</a:t>
            </a:r>
            <a:br>
              <a:rPr sz="2400"/>
            </a:br>
            <a:br>
              <a:rPr sz="2400"/>
            </a:b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Rectangle 1"/>
          <p:cNvSpPr>
            <a:spLocks noChangeArrowheads="1"/>
          </p:cNvSpPr>
          <p:nvPr/>
        </p:nvSpPr>
        <p:spPr bwMode="auto">
          <a:xfrm>
            <a:off x="2815893" y="1529836"/>
            <a:ext cx="9299906" cy="37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b="1" cap="none" sz="2000" baseline="0">
                <a:solidFill>
                  <a:schemeClr val="tx1"/>
                </a:solidFill>
                <a:latin typeface="Arial"/>
              </a:rPr>
              <a:t>Solution:</a:t>
            </a:r>
          </a:p>
          <a:p>
            <a:pPr marL="0" marR="0" indent="0">
              <a:lnSpc>
                <a:spcPct val="100000"/>
              </a:lnSpc>
              <a:spcBef>
                <a:spcPct val="0"/>
              </a:spcBef>
              <a:spcAft>
                <a:spcPct val="0"/>
              </a:spcAft>
              <a:buAutoNum type="arabicPeriod"/>
            </a:pPr>
            <a:r>
              <a:rPr cap="none" sz="2000" baseline="0">
                <a:solidFill>
                  <a:schemeClr val="tx1"/>
                </a:solidFill>
                <a:latin typeface="Arial"/>
              </a:rPr>
              <a:t>Automated Attendance Tracking</a:t>
            </a:r>
          </a:p>
          <a:p>
            <a:pPr marL="0" marR="0" indent="0">
              <a:lnSpc>
                <a:spcPct val="100000"/>
              </a:lnSpc>
              <a:spcBef>
                <a:spcPct val="0"/>
              </a:spcBef>
              <a:spcAft>
                <a:spcPct val="0"/>
              </a:spcAft>
              <a:buAutoNum type="arabicPeriod"/>
            </a:pPr>
            <a:r>
              <a:rPr cap="none" sz="2000" baseline="0">
                <a:solidFill>
                  <a:schemeClr val="tx1"/>
                </a:solidFill>
                <a:latin typeface="Arial"/>
              </a:rPr>
              <a:t>Real-Time Data</a:t>
            </a:r>
          </a:p>
          <a:p>
            <a:pPr marL="0" marR="0" indent="0">
              <a:lnSpc>
                <a:spcPct val="100000"/>
              </a:lnSpc>
              <a:spcBef>
                <a:spcPct val="0"/>
              </a:spcBef>
              <a:spcAft>
                <a:spcPct val="0"/>
              </a:spcAft>
              <a:buAutoNum type="arabicPeriod"/>
            </a:pPr>
            <a:r>
              <a:rPr cap="none" sz="2000" baseline="0">
                <a:solidFill>
                  <a:schemeClr val="tx1"/>
                </a:solidFill>
                <a:latin typeface="Arial"/>
              </a:rPr>
              <a:t>Analytics Dashboard</a:t>
            </a:r>
          </a:p>
          <a:p>
            <a:pPr marL="0" marR="0" indent="0">
              <a:lnSpc>
                <a:spcPct val="100000"/>
              </a:lnSpc>
              <a:spcBef>
                <a:spcPct val="0"/>
              </a:spcBef>
              <a:spcAft>
                <a:spcPct val="0"/>
              </a:spcAft>
              <a:buAutoNum type="arabicPeriod"/>
            </a:pPr>
            <a:r>
              <a:rPr cap="none" sz="2000" baseline="0">
                <a:solidFill>
                  <a:schemeClr val="tx1"/>
                </a:solidFill>
                <a:latin typeface="Arial"/>
              </a:rPr>
              <a:t>Integration</a:t>
            </a:r>
          </a:p>
          <a:p>
            <a:pPr marL="0" marR="0" indent="0">
              <a:lnSpc>
                <a:spcPct val="100000"/>
              </a:lnSpc>
              <a:spcBef>
                <a:spcPct val="0"/>
              </a:spcBef>
              <a:spcAft>
                <a:spcPct val="0"/>
              </a:spcAft>
              <a:buNone/>
            </a:pPr>
          </a:p>
          <a:p>
            <a:pPr marL="0" marR="0" indent="0">
              <a:lnSpc>
                <a:spcPct val="100000"/>
              </a:lnSpc>
              <a:spcBef>
                <a:spcPct val="0"/>
              </a:spcBef>
              <a:spcAft>
                <a:spcPct val="0"/>
              </a:spcAft>
              <a:buNone/>
            </a:pPr>
            <a:r>
              <a:rPr b="1" cap="none" sz="2000" baseline="0">
                <a:solidFill>
                  <a:schemeClr val="tx1"/>
                </a:solidFill>
                <a:latin typeface="Arial"/>
              </a:rPr>
              <a:t>Value Proposition:</a:t>
            </a:r>
          </a:p>
          <a:p>
            <a:pPr marL="0" marR="0" indent="0">
              <a:lnSpc>
                <a:spcPct val="100000"/>
              </a:lnSpc>
              <a:spcBef>
                <a:spcPct val="0"/>
              </a:spcBef>
              <a:spcAft>
                <a:spcPct val="0"/>
              </a:spcAft>
              <a:buAutoNum type="arabicPeriod"/>
            </a:pPr>
            <a:r>
              <a:rPr cap="none" sz="2000" baseline="0">
                <a:solidFill>
                  <a:schemeClr val="tx1"/>
                </a:solidFill>
                <a:latin typeface="Arial"/>
              </a:rPr>
              <a:t>Enhanced Accuracy</a:t>
            </a:r>
          </a:p>
          <a:p>
            <a:pPr marL="0" marR="0" indent="0">
              <a:lnSpc>
                <a:spcPct val="100000"/>
              </a:lnSpc>
              <a:spcBef>
                <a:spcPct val="0"/>
              </a:spcBef>
              <a:spcAft>
                <a:spcPct val="0"/>
              </a:spcAft>
              <a:buAutoNum type="arabicPeriod"/>
            </a:pPr>
            <a:r>
              <a:rPr cap="none" sz="2000" baseline="0">
                <a:solidFill>
                  <a:schemeClr val="tx1"/>
                </a:solidFill>
                <a:latin typeface="Arial"/>
              </a:rPr>
              <a:t>Increased Efficiency</a:t>
            </a:r>
          </a:p>
          <a:p>
            <a:pPr marL="0" marR="0" indent="0">
              <a:lnSpc>
                <a:spcPct val="100000"/>
              </a:lnSpc>
              <a:spcBef>
                <a:spcPct val="0"/>
              </a:spcBef>
              <a:spcAft>
                <a:spcPct val="0"/>
              </a:spcAft>
              <a:buAutoNum type="arabicPeriod"/>
            </a:pPr>
            <a:r>
              <a:rPr cap="none" sz="2000" baseline="0">
                <a:solidFill>
                  <a:schemeClr val="tx1"/>
                </a:solidFill>
                <a:latin typeface="Arial"/>
              </a:rPr>
              <a:t>Improved Decision-Making</a:t>
            </a:r>
          </a:p>
          <a:p>
            <a:pPr marL="0" marR="0" indent="0">
              <a:lnSpc>
                <a:spcPct val="100000"/>
              </a:lnSpc>
              <a:spcBef>
                <a:spcPct val="0"/>
              </a:spcBef>
              <a:spcAft>
                <a:spcPct val="0"/>
              </a:spcAft>
              <a:buAutoNum type="arabicPeriod"/>
            </a:pPr>
            <a:r>
              <a:rPr cap="none" sz="2000" baseline="0">
                <a:solidFill>
                  <a:schemeClr val="tx1"/>
                </a:solidFill>
                <a:latin typeface="Arial"/>
              </a:rPr>
              <a:t>Better Employee Engagement</a:t>
            </a:r>
          </a:p>
          <a:p>
            <a:pPr marL="0" marR="0" indent="0">
              <a:lnSpc>
                <a:spcPct val="100000"/>
              </a:lnSpc>
              <a:spcBef>
                <a:spcPct val="0"/>
              </a:spcBef>
              <a:spcAft>
                <a:spcPct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1995" y="533395"/>
            <a:ext cx="10681329" cy="4124204"/>
          </a:xfrm>
        </p:spPr>
        <p:txBody>
          <a:bodyPr/>
          <a:lstStyle/>
          <a:p>
            <a:pPr/>
            <a:r>
              <a:rPr u="sng" sz="2400"/>
              <a:t>Dataset Description</a:t>
            </a:r>
            <a:br>
              <a:rPr u="sng" sz="2400"/>
            </a:br>
            <a:br>
              <a:rPr u="sng" sz="2400"/>
            </a:br>
            <a:r>
              <a:rPr sz="2000"/>
              <a:t>1) Employee ID</a:t>
            </a:r>
            <a:br>
              <a:rPr sz="2000"/>
            </a:br>
            <a:r>
              <a:rPr sz="2000"/>
              <a:t>2) Name</a:t>
            </a:r>
            <a:br>
              <a:rPr sz="2000"/>
            </a:br>
            <a:r>
              <a:rPr sz="2000"/>
              <a:t>3) Dates</a:t>
            </a:r>
            <a:br>
              <a:rPr sz="2000"/>
            </a:br>
            <a:r>
              <a:rPr sz="2000"/>
              <a:t>4) Check-in-time</a:t>
            </a:r>
            <a:br>
              <a:rPr sz="2000"/>
            </a:br>
            <a:r>
              <a:rPr sz="2000"/>
              <a:t>5) check-out-time</a:t>
            </a:r>
            <a:br>
              <a:rPr sz="2000"/>
            </a:br>
            <a:r>
              <a:rPr sz="2000"/>
              <a:t>6) status</a:t>
            </a:r>
            <a:br>
              <a:rPr sz="2000"/>
            </a:br>
            <a:r>
              <a:rPr sz="2000"/>
              <a:t>7)Department</a:t>
            </a:r>
            <a:br>
              <a:rPr sz="2000"/>
            </a:br>
            <a:r>
              <a:rPr sz="2000"/>
              <a:t>8) Hours worked</a:t>
            </a:r>
            <a:br>
              <a:rPr sz="2000"/>
            </a:br>
            <a:r>
              <a:rPr sz="2000"/>
              <a:t>9) Leave type</a:t>
            </a:r>
            <a:br>
              <a:rPr sz="2000"/>
            </a:br>
            <a:r>
              <a:rPr sz="2000"/>
              <a:t>10) Over time hours</a:t>
            </a:r>
            <a:br>
              <a:rPr sz="2000"/>
            </a:b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2717415"/>
          </a:xfrm>
          <a:prstGeom prst="rect">
            <a:avLst/>
          </a:prstGeom>
        </p:spPr>
        <p:txBody>
          <a:bodyPr vert="horz" wrap="square" lIns="0" tIns="16510" rIns="0" bIns="0" rtlCol="0">
            <a:spAutoFit/>
          </a:bodyPr>
          <a:lstStyle/>
          <a:p>
            <a:pPr marL="12696">
              <a:lnSpc>
                <a:spcPct val="100000"/>
              </a:lnSpc>
              <a:spcBef>
                <a:spcPts val="130"/>
              </a:spcBef>
            </a:pPr>
            <a:r>
              <a:rPr u="sng" sz="2400"/>
              <a:t>THE</a:t>
            </a:r>
            <a:r>
              <a:rPr u="sng" sz="2400"/>
              <a:t> </a:t>
            </a:r>
            <a:r>
              <a:rPr u="sng" sz="2400"/>
              <a:t>"</a:t>
            </a:r>
            <a:r>
              <a:rPr u="sng" sz="2400"/>
              <a:t>WOW</a:t>
            </a:r>
            <a:r>
              <a:rPr u="sng" sz="2400"/>
              <a:t>"</a:t>
            </a:r>
            <a:r>
              <a:rPr u="sng" sz="2400"/>
              <a:t> </a:t>
            </a:r>
            <a:r>
              <a:rPr u="sng" sz="2400"/>
              <a:t>IN</a:t>
            </a:r>
            <a:r>
              <a:rPr u="sng" sz="2400"/>
              <a:t> </a:t>
            </a:r>
            <a:r>
              <a:rPr u="sng" sz="2400"/>
              <a:t>OUR</a:t>
            </a:r>
            <a:r>
              <a:rPr u="sng" sz="2400"/>
              <a:t> </a:t>
            </a:r>
            <a:r>
              <a:rPr u="sng" sz="2400"/>
              <a:t>SOLUTION</a:t>
            </a:r>
            <a:br>
              <a:rPr u="sng" sz="2400"/>
            </a:br>
            <a:br>
              <a:rPr u="sng" sz="2400"/>
            </a:br>
            <a:br>
              <a:rPr sz="4250"/>
            </a:br>
            <a:br>
              <a:rPr sz="4250"/>
            </a:b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p>
          <a:p>
            <a:pPr/>
          </a:p>
        </p:txBody>
      </p:sp>
      <p:sp>
        <p:nvSpPr>
          <p:cNvPr id="10" name="Rectangle 1"/>
          <p:cNvSpPr>
            <a:spLocks noChangeArrowheads="1"/>
          </p:cNvSpPr>
          <p:nvPr/>
        </p:nvSpPr>
        <p:spPr bwMode="auto">
          <a:xfrm>
            <a:off x="304795" y="1551156"/>
            <a:ext cx="11430000" cy="221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Seamless Integration</a:t>
            </a:r>
            <a:r>
              <a:rPr cap="none" sz="2000" baseline="0">
                <a:solidFill>
                  <a:schemeClr val="tx1"/>
                </a:solidFill>
                <a:latin typeface="Arial"/>
              </a:rPr>
              <a:t>: Effortlessly connects with existing systems, minimizing disruption.</a:t>
            </a:r>
          </a:p>
          <a:p>
            <a:pPr marL="0" marR="0" indent="0">
              <a:lnSpc>
                <a:spcPct val="100000"/>
              </a:lnSpc>
              <a:spcBef>
                <a:spcPct val="0"/>
              </a:spcBef>
              <a:spcAft>
                <a:spcPct val="0"/>
              </a:spcAft>
              <a:buAutoNum type="arabicPeriod"/>
            </a:pPr>
            <a:r>
              <a:rPr b="1" cap="none" sz="2000" baseline="0">
                <a:solidFill>
                  <a:schemeClr val="tx1"/>
                </a:solidFill>
                <a:latin typeface="Arial"/>
              </a:rPr>
              <a:t>Real-Time Insights</a:t>
            </a:r>
            <a:r>
              <a:rPr cap="none" sz="2000" baseline="0">
                <a:solidFill>
                  <a:schemeClr val="tx1"/>
                </a:solidFill>
                <a:latin typeface="Arial"/>
              </a:rPr>
              <a:t>: Provides instant updates and alerts for immediate action.</a:t>
            </a:r>
          </a:p>
          <a:p>
            <a:pPr marL="0" marR="0" indent="0">
              <a:lnSpc>
                <a:spcPct val="100000"/>
              </a:lnSpc>
              <a:spcBef>
                <a:spcPct val="0"/>
              </a:spcBef>
              <a:spcAft>
                <a:spcPct val="0"/>
              </a:spcAft>
              <a:buAutoNum type="arabicPeriod"/>
            </a:pPr>
            <a:r>
              <a:rPr b="1" cap="none" sz="2000" baseline="0">
                <a:solidFill>
                  <a:schemeClr val="tx1"/>
                </a:solidFill>
                <a:latin typeface="Arial"/>
              </a:rPr>
              <a:t>User-Friendly Interface</a:t>
            </a:r>
            <a:r>
              <a:rPr cap="none" sz="2000" baseline="0">
                <a:solidFill>
                  <a:schemeClr val="tx1"/>
                </a:solidFill>
                <a:latin typeface="Arial"/>
              </a:rPr>
              <a:t>: Intuitive design for easy access and navigation by all users.</a:t>
            </a:r>
          </a:p>
          <a:p>
            <a:pPr marL="0" marR="0" indent="0">
              <a:lnSpc>
                <a:spcPct val="100000"/>
              </a:lnSpc>
              <a:spcBef>
                <a:spcPct val="0"/>
              </a:spcBef>
              <a:spcAft>
                <a:spcPct val="0"/>
              </a:spcAft>
              <a:buAutoNum type="arabicPeriod"/>
            </a:pPr>
            <a:r>
              <a:rPr b="1" cap="none" sz="2000" baseline="0">
                <a:solidFill>
                  <a:schemeClr val="tx1"/>
                </a:solidFill>
                <a:latin typeface="Arial"/>
              </a:rPr>
              <a:t>Advanced Analytics</a:t>
            </a:r>
            <a:r>
              <a:rPr cap="none" sz="2000" baseline="0">
                <a:solidFill>
                  <a:schemeClr val="tx1"/>
                </a:solidFill>
                <a:latin typeface="Arial"/>
              </a:rPr>
              <a:t>: Offers deep insights with interactive visualizations and trends.</a:t>
            </a:r>
          </a:p>
          <a:p>
            <a:pPr marL="0" marR="0" indent="0">
              <a:lnSpc>
                <a:spcPct val="100000"/>
              </a:lnSpc>
              <a:spcBef>
                <a:spcPct val="0"/>
              </a:spcBef>
              <a:spcAft>
                <a:spcPct val="0"/>
              </a:spcAft>
              <a:buAutoNum type="arabicPeriod"/>
            </a:pPr>
            <a:r>
              <a:rPr b="1" cap="none" sz="2000" baseline="0">
                <a:solidFill>
                  <a:schemeClr val="tx1"/>
                </a:solidFill>
                <a:latin typeface="Arial"/>
              </a:rPr>
              <a:t>Customization Options</a:t>
            </a:r>
            <a:r>
              <a:rPr cap="none" sz="2000" baseline="0">
                <a:solidFill>
                  <a:schemeClr val="tx1"/>
                </a:solidFill>
                <a:latin typeface="Arial"/>
              </a:rPr>
              <a:t>: Tailors features and reports to specific organizational needs.</a:t>
            </a:r>
          </a:p>
          <a:p>
            <a:pPr marL="0" marR="0" indent="0">
              <a:lnSpc>
                <a:spcPct val="100000"/>
              </a:lnSpc>
              <a:spcBef>
                <a:spcPct val="0"/>
              </a:spcBef>
              <a:spcAft>
                <a:spcPct val="0"/>
              </a:spcAft>
              <a:buNone/>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18</cp:revision>
  <dcterms:created xsi:type="dcterms:W3CDTF">2024-03-29T15:07:22Z</dcterms:created>
  <dcterms:modified xsi:type="dcterms:W3CDTF">2024-09-11T06:42:48Z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