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F:\B%20COM%20CS%20B%20III%20YEAR%202022%20-%202025%20NAAN%20MUDHALVAN\USING%20PIVOT%20TABLES%20FOR%20EMPLOYEE%20TURNOVER%20ANALUSIS%20EXCEL\USING%20PIVOT%20TABLES%20FOR%20EMPLOYEE%20TURNOVER%20ANALUSIS%20EXC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[USING PIVOT TABLES FOR EMPLOYEE TURNOVER ANALUSIS EXCEL.xlsx]Sheet2!PivotTable1</c:name>
    <c:fmtId val="3"/>
  </c:pivotSource>
  <c:chart>
    <c:title>
      <c:tx>
        <c:rich>
          <a:bodyPr rot="0" spcFirstLastPara="1" vertOverflow="ellipsis" vert="horz" wrap="square" anchor="ctr" anchorCtr="1"/>
          <a:lstStyle/>
          <a:p>
            <a:pPr>
              <a:defRPr sz="1400" b="0" i="0" u="none" strike="noStrike" kern="1200" spc="0" baseline="0">
                <a:solidFill>
                  <a:srgbClr val="7030A0"/>
                </a:solidFill>
                <a:effectLst>
                  <a:outerShdw blurRad="50800" dist="38100" dir="16200000" sx="120000" sy="120000" rotWithShape="0">
                    <a:schemeClr val="bg1">
                      <a:alpha val="40000"/>
                    </a:schemeClr>
                  </a:outerShdw>
                </a:effectLst>
                <a:latin typeface="+mn-lt"/>
                <a:ea typeface="+mn-ea"/>
                <a:cs typeface="+mn-cs"/>
              </a:defRPr>
            </a:pPr>
            <a:r>
              <a:rPr lang="en-IN" baseline="0">
                <a:solidFill>
                  <a:srgbClr val="7030A0"/>
                </a:solidFill>
                <a:effectLst>
                  <a:outerShdw blurRad="50800" dist="38100" dir="16200000" sx="120000" sy="120000" rotWithShape="0">
                    <a:schemeClr val="bg1">
                      <a:alpha val="40000"/>
                    </a:schemeClr>
                  </a:outerShdw>
                </a:effectLst>
              </a:rPr>
              <a:t>TURNOVER ANALYSIS</a:t>
            </a:r>
            <a:endParaRPr lang="en-IN">
              <a:solidFill>
                <a:srgbClr val="7030A0"/>
              </a:solidFill>
              <a:effectLst>
                <a:outerShdw blurRad="50800" dist="38100" dir="16200000" sx="120000" sy="120000" rotWithShape="0">
                  <a:schemeClr val="bg1">
                    <a:alpha val="40000"/>
                  </a:schemeClr>
                </a:outerShdw>
              </a:effectLst>
            </a:endParaRPr>
          </a:p>
        </c:rich>
      </c:tx>
      <c:layout>
        <c:manualLayout>
          <c:xMode val="edge"/>
          <c:yMode val="edge"/>
          <c:x val="0.34838188976377954"/>
          <c:y val="7.666229221347331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rgbClr val="7030A0"/>
              </a:solidFill>
              <a:effectLst>
                <a:outerShdw blurRad="50800" dist="38100" dir="16200000" sx="120000" sy="120000" rotWithShape="0">
                  <a:schemeClr val="bg1">
                    <a:alpha val="40000"/>
                  </a:schemeClr>
                </a:outerShdw>
              </a:effectLst>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w="28575" cap="rnd">
            <a:solidFill>
              <a:schemeClr val="accent6"/>
            </a:solidFill>
            <a:round/>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s>
    <c:plotArea>
      <c:layout/>
      <c:barChart>
        <c:barDir val="col"/>
        <c:grouping val="clustered"/>
        <c:varyColors val="0"/>
        <c:ser>
          <c:idx val="0"/>
          <c:order val="0"/>
          <c:tx>
            <c:strRef>
              <c:f>Sheet2!$B$3:$B$4</c:f>
              <c:strCache>
                <c:ptCount val="1"/>
                <c:pt idx="0">
                  <c:v>Contract</c:v>
                </c:pt>
              </c:strCache>
            </c:strRef>
          </c:tx>
          <c:spPr>
            <a:solidFill>
              <a:schemeClr val="accent6"/>
            </a:solidFill>
            <a:ln>
              <a:noFill/>
            </a:ln>
            <a:effectLst/>
          </c:spPr>
          <c:invertIfNegative val="0"/>
          <c:cat>
            <c:strRef>
              <c:f>Sheet2!$A$5:$A$9</c:f>
              <c:strCache>
                <c:ptCount val="4"/>
                <c:pt idx="0">
                  <c:v>Involuntary</c:v>
                </c:pt>
                <c:pt idx="1">
                  <c:v>Resignation</c:v>
                </c:pt>
                <c:pt idx="2">
                  <c:v>Retirement</c:v>
                </c:pt>
                <c:pt idx="3">
                  <c:v>Voluntary</c:v>
                </c:pt>
              </c:strCache>
            </c:strRef>
          </c:cat>
          <c:val>
            <c:numRef>
              <c:f>Sheet2!$B$5:$B$9</c:f>
              <c:numCache>
                <c:formatCode>General</c:formatCode>
                <c:ptCount val="4"/>
                <c:pt idx="0">
                  <c:v>132</c:v>
                </c:pt>
                <c:pt idx="1">
                  <c:v>129</c:v>
                </c:pt>
                <c:pt idx="2">
                  <c:v>107</c:v>
                </c:pt>
                <c:pt idx="3">
                  <c:v>146</c:v>
                </c:pt>
              </c:numCache>
            </c:numRef>
          </c:val>
          <c:extLst>
            <c:ext xmlns:c16="http://schemas.microsoft.com/office/drawing/2014/chart" uri="{C3380CC4-5D6E-409C-BE32-E72D297353CC}">
              <c16:uniqueId val="{00000000-8152-41B1-AB20-1F150C1AF023}"/>
            </c:ext>
          </c:extLst>
        </c:ser>
        <c:ser>
          <c:idx val="1"/>
          <c:order val="1"/>
          <c:tx>
            <c:strRef>
              <c:f>Sheet2!$C$3:$C$4</c:f>
              <c:strCache>
                <c:ptCount val="1"/>
                <c:pt idx="0">
                  <c:v>Full-Time</c:v>
                </c:pt>
              </c:strCache>
            </c:strRef>
          </c:tx>
          <c:spPr>
            <a:solidFill>
              <a:schemeClr val="accent5"/>
            </a:solidFill>
            <a:ln>
              <a:noFill/>
            </a:ln>
            <a:effectLst/>
          </c:spPr>
          <c:invertIfNegative val="0"/>
          <c:cat>
            <c:strRef>
              <c:f>Sheet2!$A$5:$A$9</c:f>
              <c:strCache>
                <c:ptCount val="4"/>
                <c:pt idx="0">
                  <c:v>Involuntary</c:v>
                </c:pt>
                <c:pt idx="1">
                  <c:v>Resignation</c:v>
                </c:pt>
                <c:pt idx="2">
                  <c:v>Retirement</c:v>
                </c:pt>
                <c:pt idx="3">
                  <c:v>Voluntary</c:v>
                </c:pt>
              </c:strCache>
            </c:strRef>
          </c:cat>
          <c:val>
            <c:numRef>
              <c:f>Sheet2!$C$5:$C$9</c:f>
              <c:numCache>
                <c:formatCode>General</c:formatCode>
                <c:ptCount val="4"/>
                <c:pt idx="0">
                  <c:v>145</c:v>
                </c:pt>
                <c:pt idx="1">
                  <c:v>132</c:v>
                </c:pt>
                <c:pt idx="2">
                  <c:v>138</c:v>
                </c:pt>
                <c:pt idx="3">
                  <c:v>119</c:v>
                </c:pt>
              </c:numCache>
            </c:numRef>
          </c:val>
          <c:extLst>
            <c:ext xmlns:c16="http://schemas.microsoft.com/office/drawing/2014/chart" uri="{C3380CC4-5D6E-409C-BE32-E72D297353CC}">
              <c16:uniqueId val="{00000001-8152-41B1-AB20-1F150C1AF023}"/>
            </c:ext>
          </c:extLst>
        </c:ser>
        <c:ser>
          <c:idx val="2"/>
          <c:order val="2"/>
          <c:tx>
            <c:strRef>
              <c:f>Sheet2!$D$3:$D$4</c:f>
              <c:strCache>
                <c:ptCount val="1"/>
                <c:pt idx="0">
                  <c:v>Part-Time</c:v>
                </c:pt>
              </c:strCache>
            </c:strRef>
          </c:tx>
          <c:spPr>
            <a:solidFill>
              <a:schemeClr val="accent4"/>
            </a:solidFill>
            <a:ln>
              <a:noFill/>
            </a:ln>
            <a:effectLst/>
          </c:spPr>
          <c:invertIfNegative val="0"/>
          <c:cat>
            <c:strRef>
              <c:f>Sheet2!$A$5:$A$9</c:f>
              <c:strCache>
                <c:ptCount val="4"/>
                <c:pt idx="0">
                  <c:v>Involuntary</c:v>
                </c:pt>
                <c:pt idx="1">
                  <c:v>Resignation</c:v>
                </c:pt>
                <c:pt idx="2">
                  <c:v>Retirement</c:v>
                </c:pt>
                <c:pt idx="3">
                  <c:v>Voluntary</c:v>
                </c:pt>
              </c:strCache>
            </c:strRef>
          </c:cat>
          <c:val>
            <c:numRef>
              <c:f>Sheet2!$D$5:$D$9</c:f>
              <c:numCache>
                <c:formatCode>General</c:formatCode>
                <c:ptCount val="4"/>
                <c:pt idx="0">
                  <c:v>111</c:v>
                </c:pt>
                <c:pt idx="1">
                  <c:v>119</c:v>
                </c:pt>
                <c:pt idx="2">
                  <c:v>132</c:v>
                </c:pt>
                <c:pt idx="3">
                  <c:v>123</c:v>
                </c:pt>
              </c:numCache>
            </c:numRef>
          </c:val>
          <c:extLst>
            <c:ext xmlns:c16="http://schemas.microsoft.com/office/drawing/2014/chart" uri="{C3380CC4-5D6E-409C-BE32-E72D297353CC}">
              <c16:uniqueId val="{00000002-8152-41B1-AB20-1F150C1AF023}"/>
            </c:ext>
          </c:extLst>
        </c:ser>
        <c:dLbls>
          <c:showLegendKey val="0"/>
          <c:showVal val="0"/>
          <c:showCatName val="0"/>
          <c:showSerName val="0"/>
          <c:showPercent val="0"/>
          <c:showBubbleSize val="0"/>
        </c:dLbls>
        <c:gapWidth val="219"/>
        <c:overlap val="-27"/>
        <c:axId val="1484903536"/>
        <c:axId val="1484904784"/>
      </c:barChart>
      <c:catAx>
        <c:axId val="148490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4904784"/>
        <c:crosses val="autoZero"/>
        <c:auto val="1"/>
        <c:lblAlgn val="ctr"/>
        <c:lblOffset val="100"/>
        <c:noMultiLvlLbl val="0"/>
      </c:catAx>
      <c:valAx>
        <c:axId val="1484904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49035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err="1" smtClean="0"/>
              <a:t>Manikandan</a:t>
            </a:r>
            <a:r>
              <a:rPr lang="en-US" sz="2400" dirty="0" smtClean="0"/>
              <a:t> D</a:t>
            </a:r>
            <a:endParaRPr lang="en-US" sz="2400" dirty="0"/>
          </a:p>
          <a:p>
            <a:r>
              <a:rPr lang="en-US" sz="2400" dirty="0"/>
              <a:t>REGISTER NO</a:t>
            </a:r>
            <a:r>
              <a:rPr lang="en-US" sz="2400" dirty="0" smtClean="0"/>
              <a:t>: </a:t>
            </a:r>
            <a:r>
              <a:rPr lang="en-US" sz="2400" dirty="0" smtClean="0"/>
              <a:t>122203406</a:t>
            </a:r>
            <a:endParaRPr lang="en-US" sz="2400" dirty="0" smtClean="0"/>
          </a:p>
          <a:p>
            <a:r>
              <a:rPr lang="en-US" sz="2400"/>
              <a:t>D59CA200B908E05A08045CE69A3866DB</a:t>
            </a:r>
            <a:endParaRPr lang="en-US" sz="2400" dirty="0"/>
          </a:p>
          <a:p>
            <a:r>
              <a:rPr lang="en-US" sz="2400" dirty="0"/>
              <a:t>DEPARTMENT: B COM (CS)</a:t>
            </a:r>
          </a:p>
          <a:p>
            <a:r>
              <a:rPr lang="en-US" sz="2400" dirty="0"/>
              <a:t>COLLEGE: ST THOMAS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E802928-56AA-E63D-16BA-23127CCA0DE2}"/>
              </a:ext>
            </a:extLst>
          </p:cNvPr>
          <p:cNvSpPr>
            <a:spLocks noGrp="1"/>
          </p:cNvSpPr>
          <p:nvPr>
            <p:ph type="title"/>
          </p:nvPr>
        </p:nvSpPr>
        <p:spPr/>
        <p:txBody>
          <a:bodyPr/>
          <a:lstStyle/>
          <a:p>
            <a:r>
              <a:rPr lang="en-US" sz="4800" b="1" spc="15" dirty="0">
                <a:latin typeface="Trebuchet MS"/>
                <a:cs typeface="Trebuchet MS"/>
              </a:rPr>
              <a:t>M</a:t>
            </a:r>
            <a:r>
              <a:rPr lang="en-US" sz="4800" b="1" dirty="0">
                <a:latin typeface="Trebuchet MS"/>
                <a:cs typeface="Trebuchet MS"/>
              </a:rPr>
              <a:t>O</a:t>
            </a:r>
            <a:r>
              <a:rPr lang="en-US" sz="4800" b="1" spc="-15" dirty="0">
                <a:latin typeface="Trebuchet MS"/>
                <a:cs typeface="Trebuchet MS"/>
              </a:rPr>
              <a:t>D</a:t>
            </a:r>
            <a:r>
              <a:rPr lang="en-US" sz="4800" b="1" spc="-35" dirty="0">
                <a:latin typeface="Trebuchet MS"/>
                <a:cs typeface="Trebuchet MS"/>
              </a:rPr>
              <a:t>E</a:t>
            </a:r>
            <a:r>
              <a:rPr lang="en-US" sz="4800" b="1" spc="-30" dirty="0">
                <a:latin typeface="Trebuchet MS"/>
                <a:cs typeface="Trebuchet MS"/>
              </a:rPr>
              <a:t>LL</a:t>
            </a:r>
            <a:r>
              <a:rPr lang="en-US" sz="4800" b="1" spc="-5" dirty="0">
                <a:latin typeface="Trebuchet MS"/>
                <a:cs typeface="Trebuchet MS"/>
              </a:rPr>
              <a:t>I</a:t>
            </a:r>
            <a:r>
              <a:rPr lang="en-US" sz="4800" b="1" spc="30" dirty="0">
                <a:latin typeface="Trebuchet MS"/>
                <a:cs typeface="Trebuchet MS"/>
              </a:rPr>
              <a:t>N</a:t>
            </a:r>
            <a:r>
              <a:rPr lang="en-US" sz="4800" b="1" spc="5" dirty="0">
                <a:latin typeface="Trebuchet MS"/>
                <a:cs typeface="Trebuchet MS"/>
              </a:rPr>
              <a:t>G</a:t>
            </a:r>
            <a:endParaRPr lang="en-US" dirty="0"/>
          </a:p>
        </p:txBody>
      </p:sp>
      <p:sp>
        <p:nvSpPr>
          <p:cNvPr id="4" name="Text Placeholder 18">
            <a:extLst>
              <a:ext uri="{FF2B5EF4-FFF2-40B4-BE49-F238E27FC236}">
                <a16:creationId xmlns:a16="http://schemas.microsoft.com/office/drawing/2014/main" id="{B5302121-0587-A63A-28CF-8FEE082591E4}"/>
              </a:ext>
            </a:extLst>
          </p:cNvPr>
          <p:cNvSpPr>
            <a:spLocks noGrp="1"/>
          </p:cNvSpPr>
          <p:nvPr>
            <p:ph type="body" idx="4294967295"/>
          </p:nvPr>
        </p:nvSpPr>
        <p:spPr>
          <a:xfrm>
            <a:off x="457200" y="1577975"/>
            <a:ext cx="10363200" cy="4985980"/>
          </a:xfrm>
        </p:spPr>
        <p:txBody>
          <a:bodyPr/>
          <a:lstStyle/>
          <a:p>
            <a:r>
              <a:rPr lang="en-GB" dirty="0"/>
              <a:t>In the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GB" dirty="0"/>
              <a:t>" project, the modelling phase involves setting up the Excel workbook with various tools and techniques to analyse and visualize the data effectively.</a:t>
            </a:r>
          </a:p>
          <a:p>
            <a:endParaRPr lang="en-GB" dirty="0"/>
          </a:p>
          <a:p>
            <a:r>
              <a:rPr lang="en-GB" dirty="0"/>
              <a:t>Here's how each component will be used:</a:t>
            </a:r>
          </a:p>
          <a:p>
            <a:endParaRPr lang="en-GB" dirty="0"/>
          </a:p>
          <a:p>
            <a:pPr marL="342900" indent="-342900">
              <a:buFont typeface="+mj-lt"/>
              <a:buAutoNum type="arabicPeriod"/>
            </a:pPr>
            <a:r>
              <a:rPr lang="en-GB" dirty="0"/>
              <a:t>Data Filtering:</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Purpose</a:t>
            </a:r>
            <a:r>
              <a:rPr lang="en-GB" dirty="0"/>
              <a:t>: To sort and refine the data to focus on specific criteria, such as department, date range, or individual employee classifications.</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Implementation</a:t>
            </a:r>
            <a:r>
              <a:rPr lang="en-GB" dirty="0">
                <a:solidFill>
                  <a:schemeClr val="tx1"/>
                </a:solidFill>
              </a:rPr>
              <a:t>: Excel's filtering feature will be applied to datasets, allowing users to easily narrow down the data to view only the relevant information. For example, filtering by department or by employees status.  </a:t>
            </a:r>
          </a:p>
          <a:p>
            <a:endParaRPr lang="en-GB" dirty="0">
              <a:solidFill>
                <a:schemeClr val="tx1"/>
              </a:solidFill>
            </a:endParaRPr>
          </a:p>
          <a:p>
            <a:pPr marL="342900" indent="-342900">
              <a:buAutoNum type="arabicPeriod" startAt="2"/>
            </a:pPr>
            <a:r>
              <a:rPr lang="en-GB" dirty="0"/>
              <a:t>Pivot:</a:t>
            </a:r>
          </a:p>
          <a:p>
            <a:pPr marL="285750" indent="-285750">
              <a:buFont typeface="Wingdings" panose="05000000000000000000" pitchFamily="2" charset="2"/>
              <a:buChar char="q"/>
            </a:pPr>
            <a:r>
              <a:rPr lang="en-GB" b="1" dirty="0">
                <a:solidFill>
                  <a:srgbClr val="7030A0"/>
                </a:solidFill>
              </a:rPr>
              <a:t>Tables Purpose</a:t>
            </a:r>
            <a:r>
              <a:rPr lang="en-GB" dirty="0"/>
              <a:t>: To summarize and analyse large datasets by grouping and aggregating data based on different turnover records.</a:t>
            </a:r>
          </a:p>
          <a:p>
            <a:pPr marL="285750" indent="-285750">
              <a:buFont typeface="Wingdings" panose="05000000000000000000" pitchFamily="2" charset="2"/>
              <a:buChar char="q"/>
            </a:pPr>
            <a:r>
              <a:rPr lang="en-GB" b="1" dirty="0">
                <a:solidFill>
                  <a:srgbClr val="7030A0"/>
                </a:solidFill>
              </a:rPr>
              <a:t>Implementation</a:t>
            </a:r>
            <a:r>
              <a:rPr lang="en-GB" dirty="0"/>
              <a:t>: Pivot tables will be used to dynamically calculate and display key termination Types (KTTs) such as loss on attrition, reason for leaving, voluntary or involuntary . This will allow users to view turnover</a:t>
            </a:r>
          </a:p>
          <a:p>
            <a:r>
              <a:rPr lang="en-GB" dirty="0"/>
              <a:t>      rates metrics by different categories, like employee types, employee status.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023014118"/>
              </p:ext>
            </p:extLst>
          </p:nvPr>
        </p:nvGraphicFramePr>
        <p:xfrm>
          <a:off x="1143001" y="1447799"/>
          <a:ext cx="7315200" cy="3657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7566A09-9690-B9AE-0ABE-998ABE4E0AEC}"/>
              </a:ext>
            </a:extLst>
          </p:cNvPr>
          <p:cNvSpPr txBox="1"/>
          <p:nvPr/>
        </p:nvSpPr>
        <p:spPr>
          <a:xfrm>
            <a:off x="685800" y="1295400"/>
            <a:ext cx="9067800" cy="2308324"/>
          </a:xfrm>
          <a:prstGeom prst="rect">
            <a:avLst/>
          </a:prstGeom>
          <a:noFill/>
        </p:spPr>
        <p:txBody>
          <a:bodyPr wrap="square">
            <a:spAutoFit/>
          </a:bodyPr>
          <a:lstStyle/>
          <a:p>
            <a:r>
              <a:rPr lang="en-GB" dirty="0"/>
              <a:t>The "</a:t>
            </a:r>
            <a:r>
              <a:rPr lang="en-GB" b="1" dirty="0"/>
              <a:t>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GB" dirty="0"/>
              <a:t>" project provides a robust and user- friendly solution for evaluating and managing employee turnover. By leveraging Excel's powerful tools such as filtering, pivot tables, charts, and conditional formatting-the project transforms raw turnover data into actionable insights. The resulting interactive dashboards and customizable reports empower managers to make data driven decisions, optimize workforce productivity, and foster continuous improvement across the organization. This solution not only streamlines turnover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01428" y="2165207"/>
            <a:ext cx="8330384" cy="1446550"/>
          </a:xfrm>
          <a:prstGeom prst="rect">
            <a:avLst/>
          </a:prstGeom>
          <a:noFill/>
        </p:spPr>
        <p:txBody>
          <a:bodyPr wrap="square" rtlCol="0">
            <a:spAutoFit/>
          </a:bodyPr>
          <a:lstStyle/>
          <a:p>
            <a:r>
              <a:rPr lang="en-GB" sz="4400" b="1" dirty="0">
                <a:latin typeface="Times New Roman" panose="02020603050405020304" pitchFamily="18" charset="0"/>
                <a:cs typeface="Times New Roman" panose="02020603050405020304" pitchFamily="18" charset="0"/>
              </a:rPr>
              <a:t>Using Pivot Tables For Employee Turnover Analysis Excel</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70153" y="3225165"/>
            <a:ext cx="457200" cy="714375"/>
            <a:chOff x="9353550" y="5362575"/>
            <a:chExt cx="457200" cy="71437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pic>
        <p:nvPicPr>
          <p:cNvPr id="1026" name="Picture 2" descr="Featured image for post: Employee Attrition Analysis: The Data on Turnover Rates">
            <a:extLst>
              <a:ext uri="{FF2B5EF4-FFF2-40B4-BE49-F238E27FC236}">
                <a16:creationId xmlns:a16="http://schemas.microsoft.com/office/drawing/2014/main" id="{2BE3BAC6-0AF1-B5BD-D89A-3B84A51C3D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4649" y="1180375"/>
            <a:ext cx="4096266" cy="27363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8">
            <a:extLst>
              <a:ext uri="{FF2B5EF4-FFF2-40B4-BE49-F238E27FC236}">
                <a16:creationId xmlns:a16="http://schemas.microsoft.com/office/drawing/2014/main" id="{C98D4388-35E5-4C2C-2970-216449AD96D5}"/>
              </a:ext>
            </a:extLst>
          </p:cNvPr>
          <p:cNvSpPr txBox="1">
            <a:spLocks/>
          </p:cNvSpPr>
          <p:nvPr/>
        </p:nvSpPr>
        <p:spPr>
          <a:xfrm>
            <a:off x="390778" y="4121151"/>
            <a:ext cx="10972800" cy="1938992"/>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a:solidFill>
                  <a:srgbClr val="0F0F0F"/>
                </a:solidFill>
                <a:latin typeface="Times New Roman" panose="02020603050405020304" pitchFamily="18" charset="0"/>
                <a:cs typeface="Times New Roman" panose="02020603050405020304" pitchFamily="18" charset="0"/>
              </a:rPr>
              <a:t>Employee turnover analysis using excel involves evaluating and measuring an </a:t>
            </a:r>
          </a:p>
          <a:p>
            <a:r>
              <a:rPr lang="en-US" kern="0" dirty="0">
                <a:solidFill>
                  <a:srgbClr val="0F0F0F"/>
                </a:solidFill>
                <a:latin typeface="Times New Roman" panose="02020603050405020304" pitchFamily="18" charset="0"/>
                <a:cs typeface="Times New Roman" panose="02020603050405020304" pitchFamily="18" charset="0"/>
              </a:rPr>
              <a:t>Employee’s turnover based on their Termination Type (TT). This data then analyzed</a:t>
            </a:r>
          </a:p>
          <a:p>
            <a:r>
              <a:rPr lang="en-US" kern="0" dirty="0">
                <a:solidFill>
                  <a:srgbClr val="0F0F0F"/>
                </a:solidFill>
                <a:latin typeface="Times New Roman" panose="02020603050405020304" pitchFamily="18" charset="0"/>
                <a:cs typeface="Times New Roman" panose="02020603050405020304" pitchFamily="18" charset="0"/>
              </a:rPr>
              <a:t>Using </a:t>
            </a:r>
            <a:r>
              <a:rPr lang="en-US" kern="0" dirty="0" err="1">
                <a:solidFill>
                  <a:srgbClr val="0F0F0F"/>
                </a:solidFill>
                <a:latin typeface="Times New Roman" panose="02020603050405020304" pitchFamily="18" charset="0"/>
                <a:cs typeface="Times New Roman" panose="02020603050405020304" pitchFamily="18" charset="0"/>
              </a:rPr>
              <a:t>excel’s</a:t>
            </a:r>
            <a:r>
              <a:rPr lang="en-US" kern="0" dirty="0">
                <a:solidFill>
                  <a:srgbClr val="0F0F0F"/>
                </a:solidFill>
                <a:latin typeface="Times New Roman" panose="02020603050405020304" pitchFamily="18" charset="0"/>
                <a:cs typeface="Times New Roman" panose="02020603050405020304" pitchFamily="18" charset="0"/>
              </a:rPr>
              <a:t> functions and tools, such as pivot tables, charts, and conditional formatting, to identify</a:t>
            </a:r>
          </a:p>
          <a:p>
            <a:r>
              <a:rPr lang="en-US" kern="0" dirty="0">
                <a:solidFill>
                  <a:srgbClr val="0F0F0F"/>
                </a:solidFill>
                <a:latin typeface="Times New Roman" panose="02020603050405020304" pitchFamily="18" charset="0"/>
                <a:cs typeface="Times New Roman" panose="02020603050405020304" pitchFamily="18" charset="0"/>
              </a:rPr>
              <a:t>what type of turnover did the employee underwent. The analysis helps in making informed decisions regarding</a:t>
            </a:r>
          </a:p>
          <a:p>
            <a:r>
              <a:rPr lang="en-US" kern="0" dirty="0">
                <a:solidFill>
                  <a:srgbClr val="0F0F0F"/>
                </a:solidFill>
                <a:latin typeface="Times New Roman" panose="02020603050405020304" pitchFamily="18" charset="0"/>
                <a:cs typeface="Times New Roman" panose="02020603050405020304" pitchFamily="18" charset="0"/>
              </a:rPr>
              <a:t>Employee turnover and taking necessary steps to prevent future turnover.</a:t>
            </a:r>
          </a:p>
          <a:p>
            <a:endParaRPr lang="en-US" kern="0" dirty="0">
              <a:solidFill>
                <a:srgbClr val="0F0F0F"/>
              </a:solidFill>
              <a:latin typeface="Times New Roman" panose="02020603050405020304" pitchFamily="18" charset="0"/>
              <a:cs typeface="Times New Roman" panose="02020603050405020304" pitchFamily="18" charset="0"/>
            </a:endParaRPr>
          </a:p>
          <a:p>
            <a:endParaRPr lang="en-IN" kern="0" dirty="0">
              <a:solidFill>
                <a:sysClr val="windowText" lastClr="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772400" y="3447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33400" y="30216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DF596CD3-AEAD-322B-B34F-4CF0C6C5D0B0}"/>
              </a:ext>
            </a:extLst>
          </p:cNvPr>
          <p:cNvSpPr txBox="1">
            <a:spLocks/>
          </p:cNvSpPr>
          <p:nvPr/>
        </p:nvSpPr>
        <p:spPr>
          <a:xfrm>
            <a:off x="380618" y="1494651"/>
            <a:ext cx="10972800" cy="249299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GB" kern="0" dirty="0">
                <a:solidFill>
                  <a:sysClr val="windowText" lastClr="000000"/>
                </a:solidFill>
              </a:rPr>
              <a:t>The project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US" b="1" kern="0" dirty="0">
                <a:solidFill>
                  <a:srgbClr val="0F0F0F"/>
                </a:solidFill>
                <a:latin typeface="Times New Roman" panose="02020603050405020304" pitchFamily="18" charset="0"/>
                <a:cs typeface="Times New Roman" panose="02020603050405020304" pitchFamily="18" charset="0"/>
              </a:rPr>
              <a:t>” </a:t>
            </a:r>
            <a:r>
              <a:rPr lang="en-US" kern="0" dirty="0">
                <a:solidFill>
                  <a:srgbClr val="0F0F0F"/>
                </a:solidFill>
                <a:latin typeface="Times New Roman" panose="02020603050405020304" pitchFamily="18" charset="0"/>
                <a:cs typeface="Times New Roman" panose="02020603050405020304" pitchFamily="18" charset="0"/>
              </a:rPr>
              <a:t>aims to </a:t>
            </a:r>
          </a:p>
          <a:p>
            <a:r>
              <a:rPr lang="en-US" kern="0" dirty="0">
                <a:solidFill>
                  <a:srgbClr val="0F0F0F"/>
                </a:solidFill>
                <a:latin typeface="Times New Roman" panose="02020603050405020304" pitchFamily="18" charset="0"/>
                <a:cs typeface="Times New Roman" panose="02020603050405020304" pitchFamily="18" charset="0"/>
              </a:rPr>
              <a:t>Systematically evaluate employee turnover by leveraging </a:t>
            </a:r>
            <a:r>
              <a:rPr lang="en-US" kern="0" dirty="0" err="1">
                <a:solidFill>
                  <a:srgbClr val="0F0F0F"/>
                </a:solidFill>
                <a:latin typeface="Times New Roman" panose="02020603050405020304" pitchFamily="18" charset="0"/>
                <a:cs typeface="Times New Roman" panose="02020603050405020304" pitchFamily="18" charset="0"/>
              </a:rPr>
              <a:t>excel’s</a:t>
            </a:r>
            <a:r>
              <a:rPr lang="en-US" kern="0" dirty="0">
                <a:solidFill>
                  <a:srgbClr val="0F0F0F"/>
                </a:solidFill>
                <a:latin typeface="Times New Roman" panose="02020603050405020304" pitchFamily="18" charset="0"/>
                <a:cs typeface="Times New Roman" panose="02020603050405020304" pitchFamily="18" charset="0"/>
              </a:rPr>
              <a:t> analytical tools.</a:t>
            </a:r>
          </a:p>
          <a:p>
            <a:r>
              <a:rPr lang="en-US" kern="0" dirty="0">
                <a:solidFill>
                  <a:srgbClr val="0F0F0F"/>
                </a:solidFill>
                <a:latin typeface="Times New Roman" panose="02020603050405020304" pitchFamily="18" charset="0"/>
                <a:cs typeface="Times New Roman" panose="02020603050405020304" pitchFamily="18" charset="0"/>
              </a:rPr>
              <a:t>The project will involve collecting  and organizing salary and compensation data such as department </a:t>
            </a:r>
          </a:p>
          <a:p>
            <a:r>
              <a:rPr lang="en-US" kern="0" dirty="0">
                <a:solidFill>
                  <a:srgbClr val="0F0F0F"/>
                </a:solidFill>
                <a:latin typeface="Times New Roman" panose="02020603050405020304" pitchFamily="18" charset="0"/>
                <a:cs typeface="Times New Roman" panose="02020603050405020304" pitchFamily="18" charset="0"/>
              </a:rPr>
              <a:t>Types, termination types, division, and employee type. This data will be processed and analyzed using </a:t>
            </a:r>
          </a:p>
          <a:p>
            <a:r>
              <a:rPr lang="en-US" kern="0" dirty="0">
                <a:solidFill>
                  <a:srgbClr val="0F0F0F"/>
                </a:solidFill>
                <a:latin typeface="Times New Roman" panose="02020603050405020304" pitchFamily="18" charset="0"/>
                <a:cs typeface="Times New Roman" panose="02020603050405020304" pitchFamily="18" charset="0"/>
              </a:rPr>
              <a:t>Excel Functions like pivot tables, charts, and statistical formulas to generate insights into a data to </a:t>
            </a:r>
          </a:p>
          <a:p>
            <a:r>
              <a:rPr lang="en-US" kern="0" dirty="0">
                <a:solidFill>
                  <a:srgbClr val="0F0F0F"/>
                </a:solidFill>
                <a:latin typeface="Times New Roman" panose="02020603050405020304" pitchFamily="18" charset="0"/>
                <a:cs typeface="Times New Roman" panose="02020603050405020304" pitchFamily="18" charset="0"/>
              </a:rPr>
              <a:t>understand the causes Behind the turnover of respective employee. The final </a:t>
            </a:r>
          </a:p>
          <a:p>
            <a:r>
              <a:rPr lang="en-US" kern="0" dirty="0">
                <a:solidFill>
                  <a:srgbClr val="0F0F0F"/>
                </a:solidFill>
                <a:latin typeface="Times New Roman" panose="02020603050405020304" pitchFamily="18" charset="0"/>
                <a:cs typeface="Times New Roman" panose="02020603050405020304" pitchFamily="18" charset="0"/>
              </a:rPr>
              <a:t>Deliverable will include a detailed report and visual dashboard for easy interpretation and</a:t>
            </a:r>
          </a:p>
          <a:p>
            <a:r>
              <a:rPr lang="en-US" kern="0" dirty="0">
                <a:solidFill>
                  <a:srgbClr val="0F0F0F"/>
                </a:solidFill>
                <a:latin typeface="Times New Roman" panose="02020603050405020304" pitchFamily="18" charset="0"/>
                <a:cs typeface="Times New Roman" panose="02020603050405020304" pitchFamily="18" charset="0"/>
              </a:rPr>
              <a:t>Strategic planning.</a:t>
            </a:r>
          </a:p>
        </p:txBody>
      </p:sp>
      <p:pic>
        <p:nvPicPr>
          <p:cNvPr id="1026" name="Picture 2" descr="Employee Retention. Wooden figurines on the blackboard. Employee Retention. Wooden figurines on the blackboard">
            <a:extLst>
              <a:ext uri="{FF2B5EF4-FFF2-40B4-BE49-F238E27FC236}">
                <a16:creationId xmlns:a16="http://schemas.microsoft.com/office/drawing/2014/main" id="{E4C43000-85AA-148A-227C-33A53AA9D7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3504077"/>
            <a:ext cx="4762500" cy="3181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CA65F6C-A7A1-D5DA-4B93-71B818081409}"/>
              </a:ext>
            </a:extLst>
          </p:cNvPr>
          <p:cNvSpPr>
            <a:spLocks noGrp="1"/>
          </p:cNvSpPr>
          <p:nvPr>
            <p:ph type="body" idx="1"/>
          </p:nvPr>
        </p:nvSpPr>
        <p:spPr>
          <a:xfrm>
            <a:off x="609600" y="1577340"/>
            <a:ext cx="10972800" cy="1938992"/>
          </a:xfrm>
        </p:spPr>
        <p:txBody>
          <a:bodyPr/>
          <a:lstStyle/>
          <a:p>
            <a:pPr marL="285750" indent="-285750">
              <a:buFont typeface="Arial" panose="020B0604020202020204" pitchFamily="34" charset="0"/>
              <a:buChar char="•"/>
            </a:pPr>
            <a:r>
              <a:rPr lang="en-US" b="1" dirty="0"/>
              <a:t>Human Resources (HR) Managers:</a:t>
            </a:r>
          </a:p>
          <a:p>
            <a:endParaRPr lang="en-US" b="1" dirty="0"/>
          </a:p>
          <a:p>
            <a:pPr marL="285750" indent="-285750">
              <a:buFont typeface="Arial" panose="020B0604020202020204" pitchFamily="34" charset="0"/>
              <a:buChar char="•"/>
            </a:pPr>
            <a:r>
              <a:rPr lang="en-US" b="1" dirty="0"/>
              <a:t>Department Managers/Supervisors:</a:t>
            </a:r>
          </a:p>
          <a:p>
            <a:endParaRPr lang="en-US" b="1" dirty="0"/>
          </a:p>
          <a:p>
            <a:pPr marL="285750" indent="-285750">
              <a:buFont typeface="Arial" panose="020B0604020202020204" pitchFamily="34" charset="0"/>
              <a:buChar char="•"/>
            </a:pPr>
            <a:r>
              <a:rPr lang="en-US" b="1" dirty="0"/>
              <a:t>Senior Management/Executives:</a:t>
            </a:r>
          </a:p>
          <a:p>
            <a:endParaRPr lang="en-US" b="1" dirty="0"/>
          </a:p>
          <a:p>
            <a:pPr marL="285750" indent="-285750">
              <a:buFont typeface="Arial" panose="020B0604020202020204" pitchFamily="34" charset="0"/>
              <a:buChar char="•"/>
            </a:pPr>
            <a:r>
              <a:rPr lang="en-US" b="1" dirty="0"/>
              <a:t>Employees: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CFDCB1F9-A69C-20F2-A586-27B75E3F73E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400800" y="1461611"/>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Placeholder 7">
            <a:extLst>
              <a:ext uri="{FF2B5EF4-FFF2-40B4-BE49-F238E27FC236}">
                <a16:creationId xmlns:a16="http://schemas.microsoft.com/office/drawing/2014/main" id="{70B0763B-A7E5-81C1-7C57-FA8E005C2562}"/>
              </a:ext>
            </a:extLst>
          </p:cNvPr>
          <p:cNvSpPr txBox="1">
            <a:spLocks/>
          </p:cNvSpPr>
          <p:nvPr/>
        </p:nvSpPr>
        <p:spPr>
          <a:xfrm>
            <a:off x="2829560" y="1588452"/>
            <a:ext cx="6634302" cy="4431983"/>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Wingdings" panose="05000000000000000000" pitchFamily="2" charset="2"/>
              <a:buChar char="§"/>
            </a:pPr>
            <a:r>
              <a:rPr lang="en-GB" b="1" kern="0" dirty="0">
                <a:solidFill>
                  <a:srgbClr val="FF0000"/>
                </a:solidFill>
              </a:rPr>
              <a:t>Data-Driven Insights</a:t>
            </a:r>
            <a:r>
              <a:rPr lang="en-GB" b="1" kern="0" dirty="0">
                <a:solidFill>
                  <a:sysClr val="windowText" lastClr="000000"/>
                </a:solidFill>
              </a:rPr>
              <a:t>: </a:t>
            </a:r>
            <a:r>
              <a:rPr lang="en-GB" kern="0" dirty="0">
                <a:solidFill>
                  <a:sysClr val="windowText" lastClr="000000"/>
                </a:solidFill>
              </a:rPr>
              <a:t>Enables managers to make informed decisions based on accurate, real time salary and compensation data.</a:t>
            </a:r>
          </a:p>
          <a:p>
            <a:pPr marL="285750" indent="-285750">
              <a:buFont typeface="Wingdings" panose="05000000000000000000" pitchFamily="2" charset="2"/>
              <a:buChar char="§"/>
            </a:pPr>
            <a:endParaRPr lang="en-GB" b="1"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Improved Efficiency</a:t>
            </a:r>
            <a:r>
              <a:rPr lang="en-GB" b="1" kern="0" dirty="0">
                <a:solidFill>
                  <a:sysClr val="windowText" lastClr="000000"/>
                </a:solidFill>
              </a:rPr>
              <a:t>: </a:t>
            </a:r>
            <a:r>
              <a:rPr lang="en-GB" kern="0" dirty="0">
                <a:solidFill>
                  <a:sysClr val="windowText" lastClr="000000"/>
                </a:solidFill>
              </a:rPr>
              <a:t>automates the data collection and analysis process, saving time and reducing manual errors.</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Enhanced Employee Development</a:t>
            </a:r>
            <a:r>
              <a:rPr lang="en-GB" kern="0" dirty="0">
                <a:solidFill>
                  <a:sysClr val="windowText" lastClr="000000"/>
                </a:solidFill>
              </a:rPr>
              <a:t>: Identifies training needs and development opportunities, leading to a more skilled workforce.</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Better retaining of employees</a:t>
            </a:r>
            <a:r>
              <a:rPr lang="en-GB" kern="0" dirty="0">
                <a:solidFill>
                  <a:sysClr val="windowText" lastClr="000000"/>
                </a:solidFill>
              </a:rPr>
              <a:t>: Regularly review and adjust compensation packages, Communicate clearly and transparently Offer flexible and customizable options.</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Cost-Effective Solution</a:t>
            </a:r>
            <a:r>
              <a:rPr lang="en-GB" kern="0" dirty="0">
                <a:solidFill>
                  <a:sysClr val="windowText" lastClr="000000"/>
                </a:solidFill>
              </a:rPr>
              <a:t>: Leverages the widely accessible Excel platform, avoiding the need for expensive software or tools.</a:t>
            </a:r>
            <a:r>
              <a:rPr lang="en-GB" b="1" kern="0" dirty="0">
                <a:solidFill>
                  <a:sysClr val="windowText" lastClr="000000"/>
                </a:solidFill>
              </a:rPr>
              <a:t> </a:t>
            </a:r>
            <a:endParaRPr lang="en-IN" b="1" kern="0" dirty="0">
              <a:solidFill>
                <a:sysClr val="windowText" lastClr="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B492297-8F94-8E77-3892-8A09F22D0D45}"/>
              </a:ext>
            </a:extLst>
          </p:cNvPr>
          <p:cNvSpPr txBox="1"/>
          <p:nvPr/>
        </p:nvSpPr>
        <p:spPr>
          <a:xfrm>
            <a:off x="990600" y="1524000"/>
            <a:ext cx="8534400" cy="3416320"/>
          </a:xfrm>
          <a:prstGeom prst="rect">
            <a:avLst/>
          </a:prstGeom>
          <a:noFill/>
        </p:spPr>
        <p:txBody>
          <a:bodyPr wrap="square">
            <a:spAutoFit/>
          </a:bodyPr>
          <a:lstStyle/>
          <a:p>
            <a:r>
              <a:rPr lang="en-GB" b="1" dirty="0"/>
              <a:t>Descriptions for each of the columns in the dataset:</a:t>
            </a:r>
          </a:p>
          <a:p>
            <a:pPr marL="285750" indent="-285750">
              <a:buFont typeface="Wingdings" panose="05000000000000000000" pitchFamily="2" charset="2"/>
              <a:buChar char="q"/>
            </a:pPr>
            <a:r>
              <a:rPr lang="en-GB" b="1" dirty="0">
                <a:solidFill>
                  <a:srgbClr val="FF0000"/>
                </a:solidFill>
              </a:rPr>
              <a:t>Employee ID</a:t>
            </a:r>
            <a:r>
              <a:rPr lang="en-GB" dirty="0"/>
              <a:t>: Unique identifier for each employee in the organization.</a:t>
            </a:r>
          </a:p>
          <a:p>
            <a:pPr marL="285750" indent="-285750">
              <a:buFont typeface="Wingdings" panose="05000000000000000000" pitchFamily="2" charset="2"/>
              <a:buChar char="q"/>
            </a:pPr>
            <a:r>
              <a:rPr lang="en-GB" b="1" dirty="0">
                <a:solidFill>
                  <a:srgbClr val="FF0000"/>
                </a:solidFill>
              </a:rPr>
              <a:t>First Name</a:t>
            </a:r>
            <a:r>
              <a:rPr lang="en-GB" dirty="0"/>
              <a:t>: The first name of the employee.</a:t>
            </a:r>
          </a:p>
          <a:p>
            <a:pPr marL="285750" indent="-285750">
              <a:buFont typeface="Wingdings" panose="05000000000000000000" pitchFamily="2" charset="2"/>
              <a:buChar char="q"/>
            </a:pPr>
            <a:r>
              <a:rPr lang="en-GB" b="1" dirty="0">
                <a:solidFill>
                  <a:srgbClr val="FF0000"/>
                </a:solidFill>
              </a:rPr>
              <a:t>Last Name</a:t>
            </a:r>
            <a:r>
              <a:rPr lang="en-GB" dirty="0"/>
              <a:t>: The last name of the employee</a:t>
            </a:r>
          </a:p>
          <a:p>
            <a:pPr marL="285750" indent="-285750">
              <a:buFont typeface="Wingdings" panose="05000000000000000000" pitchFamily="2" charset="2"/>
              <a:buChar char="q"/>
            </a:pPr>
            <a:r>
              <a:rPr lang="en-GB" b="1" dirty="0">
                <a:solidFill>
                  <a:srgbClr val="FF0000"/>
                </a:solidFill>
              </a:rPr>
              <a:t>Exit date</a:t>
            </a:r>
            <a:r>
              <a:rPr lang="en-GB" dirty="0"/>
              <a:t>: the date at which the employee stopped working at the company</a:t>
            </a:r>
          </a:p>
          <a:p>
            <a:pPr marL="285750" indent="-285750">
              <a:buFont typeface="Wingdings" panose="05000000000000000000" pitchFamily="2" charset="2"/>
              <a:buChar char="q"/>
            </a:pPr>
            <a:r>
              <a:rPr lang="en-IN" dirty="0"/>
              <a:t> </a:t>
            </a:r>
            <a:r>
              <a:rPr lang="en-IN" b="1" dirty="0">
                <a:solidFill>
                  <a:srgbClr val="FF0000"/>
                </a:solidFill>
              </a:rPr>
              <a:t>Employee Status</a:t>
            </a:r>
            <a:r>
              <a:rPr lang="en-IN" dirty="0"/>
              <a:t>: This defines whether the employee is currently working in the Co. or future start. </a:t>
            </a:r>
          </a:p>
          <a:p>
            <a:pPr marL="285750" indent="-285750">
              <a:buFont typeface="Wingdings" panose="05000000000000000000" pitchFamily="2" charset="2"/>
              <a:buChar char="q"/>
            </a:pPr>
            <a:r>
              <a:rPr lang="en-IN" dirty="0"/>
              <a:t> </a:t>
            </a:r>
            <a:r>
              <a:rPr lang="en-IN" b="1" dirty="0">
                <a:solidFill>
                  <a:srgbClr val="FF0000"/>
                </a:solidFill>
              </a:rPr>
              <a:t>Employee Type</a:t>
            </a:r>
            <a:r>
              <a:rPr lang="en-IN" dirty="0"/>
              <a:t>: Under what condition did the employee join the company.</a:t>
            </a:r>
          </a:p>
          <a:p>
            <a:pPr marL="285750" indent="-285750">
              <a:buFont typeface="Wingdings" panose="05000000000000000000" pitchFamily="2" charset="2"/>
              <a:buChar char="q"/>
            </a:pPr>
            <a:r>
              <a:rPr lang="en-GB" dirty="0"/>
              <a:t> </a:t>
            </a:r>
            <a:r>
              <a:rPr lang="en-IN" b="1" dirty="0">
                <a:solidFill>
                  <a:srgbClr val="FF0000"/>
                </a:solidFill>
              </a:rPr>
              <a:t>Employee Classification Type</a:t>
            </a:r>
            <a:r>
              <a:rPr lang="en-IN" dirty="0"/>
              <a:t>: </a:t>
            </a:r>
            <a:r>
              <a:rPr lang="en-GB" dirty="0"/>
              <a:t>under what basis the employee works under the company.</a:t>
            </a:r>
          </a:p>
          <a:p>
            <a:pPr marL="285750" indent="-285750">
              <a:buFont typeface="Wingdings" panose="05000000000000000000" pitchFamily="2" charset="2"/>
              <a:buChar char="q"/>
            </a:pPr>
            <a:r>
              <a:rPr lang="en-GB" b="1" dirty="0">
                <a:solidFill>
                  <a:srgbClr val="FF0000"/>
                </a:solidFill>
              </a:rPr>
              <a:t>Termination Type</a:t>
            </a:r>
            <a:r>
              <a:rPr lang="en-GB" dirty="0"/>
              <a:t>: In what way the employees left</a:t>
            </a:r>
            <a:r>
              <a:rPr lang="en-GB" dirty="0" smtClean="0"/>
              <a:t>.</a:t>
            </a:r>
          </a:p>
          <a:p>
            <a:pPr marL="285750" indent="-285750">
              <a:buFont typeface="Wingdings" panose="05000000000000000000" pitchFamily="2" charset="2"/>
              <a:buChar char="q"/>
            </a:pPr>
            <a:r>
              <a:rPr lang="en-GB" b="1" dirty="0" smtClean="0">
                <a:solidFill>
                  <a:srgbClr val="FF0000"/>
                </a:solidFill>
              </a:rPr>
              <a:t>Gender type</a:t>
            </a:r>
            <a:r>
              <a:rPr lang="en-GB" dirty="0" smtClean="0">
                <a:solidFill>
                  <a:srgbClr val="FF0000"/>
                </a:solidFill>
              </a:rPr>
              <a:t>:</a:t>
            </a:r>
            <a:r>
              <a:rPr lang="en-GB" dirty="0" smtClean="0"/>
              <a:t> segregates employee gender </a:t>
            </a:r>
            <a:endParaRPr lang="en-IN" b="1" dirty="0">
              <a:solidFill>
                <a:srgbClr val="FF0000"/>
              </a:solidFill>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id="{587058B8-81BA-1FC4-E477-507AB920F605}"/>
              </a:ext>
            </a:extLst>
          </p:cNvPr>
          <p:cNvSpPr txBox="1">
            <a:spLocks/>
          </p:cNvSpPr>
          <p:nvPr/>
        </p:nvSpPr>
        <p:spPr>
          <a:xfrm>
            <a:off x="2381250" y="2054860"/>
            <a:ext cx="6972300" cy="1938992"/>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Wingdings" panose="05000000000000000000" pitchFamily="2" charset="2"/>
              <a:buChar char="§"/>
            </a:pPr>
            <a:r>
              <a:rPr lang="en-IN" b="1" kern="0" dirty="0">
                <a:solidFill>
                  <a:sysClr val="windowText" lastClr="000000"/>
                </a:solidFill>
              </a:rPr>
              <a:t>Predictive analytics: </a:t>
            </a:r>
            <a:r>
              <a:rPr lang="en-IN" kern="0" dirty="0">
                <a:solidFill>
                  <a:sysClr val="windowText" lastClr="000000"/>
                </a:solidFill>
              </a:rPr>
              <a:t>Integrating predictive methods to forecast future employee turnover based on historical data, giving</a:t>
            </a:r>
          </a:p>
          <a:p>
            <a:r>
              <a:rPr lang="en-IN" kern="0" dirty="0">
                <a:solidFill>
                  <a:sysClr val="windowText" lastClr="000000"/>
                </a:solidFill>
              </a:rPr>
              <a:t>      managers a proactive Approach to workplace planning.</a:t>
            </a:r>
          </a:p>
          <a:p>
            <a:endParaRPr lang="en-IN" kern="0" dirty="0">
              <a:solidFill>
                <a:sysClr val="windowText" lastClr="000000"/>
              </a:solidFill>
            </a:endParaRPr>
          </a:p>
          <a:p>
            <a:pPr marL="285750" indent="-285750">
              <a:buFont typeface="Wingdings" panose="05000000000000000000" pitchFamily="2" charset="2"/>
              <a:buChar char="§"/>
            </a:pPr>
            <a:r>
              <a:rPr lang="en-IN" b="1" kern="0" dirty="0">
                <a:solidFill>
                  <a:sysClr val="windowText" lastClr="000000"/>
                </a:solidFill>
              </a:rPr>
              <a:t>Automated alerts:</a:t>
            </a:r>
            <a:r>
              <a:rPr lang="en-IN" kern="0" dirty="0">
                <a:solidFill>
                  <a:sysClr val="windowText" lastClr="000000"/>
                </a:solidFill>
              </a:rPr>
              <a:t> the tool can be set up to send automated alerts for critical employee turnover issues, ensuring that managers are </a:t>
            </a:r>
          </a:p>
          <a:p>
            <a:r>
              <a:rPr lang="en-IN" kern="0" dirty="0">
                <a:solidFill>
                  <a:sysClr val="windowText" lastClr="000000"/>
                </a:solidFill>
              </a:rPr>
              <a:t>     immediately notified when attention needed.</a:t>
            </a:r>
            <a:endParaRPr lang="en-US" kern="0" dirty="0">
              <a:solidFill>
                <a:sysClr val="windowText" lastClr="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TotalTime>
  <Words>856</Words>
  <Application>Microsoft Office PowerPoint</Application>
  <PresentationFormat>Widescreen</PresentationFormat>
  <Paragraphs>100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25</cp:revision>
  <dcterms:created xsi:type="dcterms:W3CDTF">2024-03-29T15:07:22Z</dcterms:created>
  <dcterms:modified xsi:type="dcterms:W3CDTF">2024-09-06T12:13:44Z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