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84" r:id="rId4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Gill Sans" panose="020B0502020104020203" pitchFamily="34" charset="-79"/>
      <p:regular r:id="rId48"/>
      <p:bold r:id="rId49"/>
    </p:embeddedFont>
    <p:embeddedFont>
      <p:font typeface="Gill Sans MT" panose="020B0502020104020203" pitchFamily="34" charset="77"/>
      <p:regular r:id="rId50"/>
      <p:bold r:id="rId51"/>
      <p:italic r:id="rId52"/>
      <p:boldItalic r:id="rId53"/>
    </p:embeddedFont>
    <p:embeddedFont>
      <p:font typeface="Helvetica Neue" panose="02000503000000020004" pitchFamily="2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iNGgkVPksGZHQxSGNYrKGDz1l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719"/>
  </p:normalViewPr>
  <p:slideViewPr>
    <p:cSldViewPr snapToGrid="0">
      <p:cViewPr varScale="1">
        <p:scale>
          <a:sx n="202" d="100"/>
          <a:sy n="202" d="100"/>
        </p:scale>
        <p:origin x="10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2091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29d12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a29d12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29d127b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29d127b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29d12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a29d12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7320a3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7320a3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29d12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a29d12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29d127b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a29d127b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5ed9ca1b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5ed9ca1b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5ed9ca1b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5ed9ca1b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7320a31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cf7320a31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5ed9ca1b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5ed9ca1b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5ed9ca1b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5ed9ca1b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5ed9ca1b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5ed9ca1b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5fa94219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5fa94219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ed9ca1b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5ed9ca1b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5ed9ca1b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5ed9ca1b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5ed9ca1b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5ed9ca1b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5ed9ca1b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5ed9ca1b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5ed9ca1b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5ed9ca1b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5ed9ca1b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5ed9ca1b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7320a3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7320a3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ed9ca1b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5ed9ca1b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a29d12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a29d12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29d127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29d127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29d127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a29d127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29d127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29d127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29d127b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29d127b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a29d127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a29d127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Roboto"/>
              <a:buNone/>
              <a:defRPr sz="3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>
                <a:solidFill>
                  <a:srgbClr val="000000"/>
                </a:solidFill>
              </a:rPr>
              <a:t>Introduction to Node.js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29d127b1_0_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>
                <a:solidFill>
                  <a:srgbClr val="000000"/>
                </a:solidFill>
              </a:rPr>
              <a:t>Node Architecture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Runtime environment</a:t>
            </a:r>
            <a:endParaRPr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Earlier only JavaScript is used to build applications that will run inside the browser.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Every browser has their own JavaScript engine.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JavaScript Engine - converts our code into code that a computer can understand.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JavaScript code can given different output in different browser because each browser has their own engine.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29d127b1_0_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Varieties of Engine</a:t>
            </a:r>
            <a:endParaRPr/>
          </a:p>
        </p:txBody>
      </p:sp>
      <p:sp>
        <p:nvSpPr>
          <p:cNvPr id="155" name="Google Shape;155;g7a29d127b1_0_4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Google Shape;156;g7a29d127b1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5" y="1482950"/>
            <a:ext cx="2232250" cy="21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a29d127b1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375" y="1482950"/>
            <a:ext cx="2350300" cy="21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a29d127b1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500" y="1504875"/>
            <a:ext cx="2133750" cy="21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a29d127b1_0_41"/>
          <p:cNvSpPr/>
          <p:nvPr/>
        </p:nvSpPr>
        <p:spPr>
          <a:xfrm>
            <a:off x="976350" y="3898300"/>
            <a:ext cx="1683900" cy="28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Chakra</a:t>
            </a:r>
            <a:endParaRPr/>
          </a:p>
        </p:txBody>
      </p:sp>
      <p:sp>
        <p:nvSpPr>
          <p:cNvPr id="160" name="Google Shape;160;g7a29d127b1_0_41"/>
          <p:cNvSpPr/>
          <p:nvPr/>
        </p:nvSpPr>
        <p:spPr>
          <a:xfrm>
            <a:off x="3614575" y="3875450"/>
            <a:ext cx="1683900" cy="28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SpiderMonkey</a:t>
            </a:r>
            <a:endParaRPr/>
          </a:p>
        </p:txBody>
      </p:sp>
      <p:sp>
        <p:nvSpPr>
          <p:cNvPr id="161" name="Google Shape;161;g7a29d127b1_0_41"/>
          <p:cNvSpPr/>
          <p:nvPr/>
        </p:nvSpPr>
        <p:spPr>
          <a:xfrm>
            <a:off x="6252800" y="3828125"/>
            <a:ext cx="1683900" cy="28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JacaScript – Runtime Environment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Node.js is a JavaScript runtime, uses V8 engine.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JavaScript runtime has several components as follows,</a:t>
            </a: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Memory Heap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Execution/Call Stack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Web APIs Container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Callback Queue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Even Loop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939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JacaScript – Runtime Environment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5" y="1374628"/>
            <a:ext cx="3152775" cy="323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743" y="1827695"/>
            <a:ext cx="25336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78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JacaScript – Runtime Environment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161" y="1165236"/>
            <a:ext cx="1547307" cy="192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2" y="1165236"/>
            <a:ext cx="1562100" cy="192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585" y="3388220"/>
            <a:ext cx="41052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72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JacaScript – Runtime Environment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96" y="1271682"/>
            <a:ext cx="5785334" cy="341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3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JacaScript – Runtime Environment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83" y="1199014"/>
            <a:ext cx="4344410" cy="351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1" y="1199015"/>
            <a:ext cx="2527121" cy="22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1" y="3564837"/>
            <a:ext cx="1993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47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29d127b1_0_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dirty="0">
                <a:solidFill>
                  <a:srgbClr val="000000"/>
                </a:solidFill>
              </a:rPr>
              <a:t>How Node.js works?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1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used by Node.js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Node uses an event-driven non-blocking I/O model.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Input/Output (I/O) model refers to,</a:t>
            </a: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Input/output operations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Reading/writing files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Making </a:t>
            </a:r>
            <a:r>
              <a:rPr lang="en-US" sz="2000" dirty="0" err="1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api</a:t>
            </a: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 calls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There are two types of I/O models,</a:t>
            </a: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Blocking i/o model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-US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Non-blocking i/o model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None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098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7320a316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 of Contents:</a:t>
            </a:r>
            <a:endParaRPr/>
          </a:p>
        </p:txBody>
      </p:sp>
      <p:sp>
        <p:nvSpPr>
          <p:cNvPr id="91" name="Google Shape;91;gcf7320a316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What is node?</a:t>
            </a: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AutoNum type="alphaLcPeriod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What so special about node.js</a:t>
            </a:r>
            <a:endParaRPr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AutoNum type="alphaLcPeriod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Why Node.js </a:t>
            </a:r>
            <a:endParaRPr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Node Architecture</a:t>
            </a: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How node works?</a:t>
            </a: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Installing Node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Creating First App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AutoNum type="arabicPeriod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REPL</a:t>
            </a: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I/o Modle types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Blocking I/O model – Subsequent code will be blocked from execution by the code comes before. Code inside the execution stack is NOT executed simultaneously.</a:t>
            </a:r>
          </a:p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Non-Blocking I/O model – Code will not be blocked from execution by the code comes before. JavaScript follows non-blocking I/O model.</a:t>
            </a:r>
            <a:endParaRPr lang="en-US"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None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0584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29d127b1_0_32"/>
          <p:cNvSpPr txBox="1">
            <a:spLocks noGrp="1"/>
          </p:cNvSpPr>
          <p:nvPr>
            <p:ph type="ctrTitle"/>
          </p:nvPr>
        </p:nvSpPr>
        <p:spPr>
          <a:xfrm>
            <a:off x="1548517" y="10882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 dirty="0">
                <a:solidFill>
                  <a:srgbClr val="000000"/>
                </a:solidFill>
              </a:rPr>
              <a:t>Installing Node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1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Windows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In the search bar, type Command Prompt. Click on the first search result to open. Alternatively, press </a:t>
            </a:r>
            <a:r>
              <a:rPr lang="en-US" sz="2400" dirty="0" err="1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Win+R</a:t>
            </a: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. In the Run window that pops up, type </a:t>
            </a:r>
            <a:r>
              <a:rPr lang="en-US" sz="2400" dirty="0" err="1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cmd</a:t>
            </a: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 in the Open text field and click on OK.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Check node.js is installed or not by typing ‘node –v’ command in Command Prompt.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Press Enter</a:t>
            </a: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00" indent="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None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7170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Windows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If you see any version, then Node.js is already installed on your machine.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80" y="2487698"/>
            <a:ext cx="2714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15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Windows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If you get below message then, we need to install node.js from this link ‘</a:t>
            </a: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https://nodejs.org/en/download/’</a:t>
            </a: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90" y="2462307"/>
            <a:ext cx="44291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810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MacOS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Press </a:t>
            </a:r>
            <a:r>
              <a:rPr lang="en-US" sz="2400" dirty="0" err="1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Cmd+Space</a:t>
            </a: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 to open Spotlight Search, and type Terminal. Click on the first search result to open it.</a:t>
            </a: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Check node.js is installed or not by typing ‘node –v’ command in terminal.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Press Enter</a:t>
            </a: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4451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MacOS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</a:rPr>
              <a:t>If you see any version, then Node.js is already installed on your machine.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endParaRPr lang="en-US" sz="2400" dirty="0">
              <a:solidFill>
                <a:srgbClr val="595959"/>
              </a:solidFill>
              <a:latin typeface="Gill Sans"/>
              <a:ea typeface="Gill Sans"/>
              <a:cs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29" y="2498295"/>
            <a:ext cx="27146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189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29d127b1_0_36"/>
          <p:cNvSpPr txBox="1">
            <a:spLocks noGrp="1"/>
          </p:cNvSpPr>
          <p:nvPr>
            <p:ph type="title"/>
          </p:nvPr>
        </p:nvSpPr>
        <p:spPr>
          <a:xfrm>
            <a:off x="628650" y="281795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 dirty="0">
                <a:solidFill>
                  <a:schemeClr val="dk1"/>
                </a:solidFill>
                <a:latin typeface="Helvetica Neue"/>
                <a:sym typeface="Helvetica Neue"/>
              </a:rPr>
              <a:t>Environment Setup: MacOS</a:t>
            </a:r>
            <a:endParaRPr dirty="0"/>
          </a:p>
        </p:txBody>
      </p:sp>
      <p:sp>
        <p:nvSpPr>
          <p:cNvPr id="149" name="Google Shape;149;g7a29d127b1_0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If you get below message then, we need to install node.js from this link ‘</a:t>
            </a:r>
            <a:r>
              <a:rPr lang="en-US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https://nodejs.org/en/download/’</a:t>
            </a: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lang="en"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325" y="2839933"/>
            <a:ext cx="33909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497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Runtime environment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Node.js in JavaScript runtime uses V8 engine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JavaScript runtime has several components as follows,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Memory heap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Execution/Call stack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Web APIs container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Callback queue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Even loop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SzPts val="4500"/>
            </a:pPr>
            <a:r>
              <a:rPr lang="en" sz="4500" dirty="0">
                <a:solidFill>
                  <a:srgbClr val="000000"/>
                </a:solidFill>
              </a:rPr>
              <a:t>Creating first app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7320a316_0_1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>
                <a:solidFill>
                  <a:srgbClr val="000000"/>
                </a:solidFill>
              </a:rPr>
              <a:t>What is Node.js?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Open Command prompt and create a new folder using the following cmd ‘mkdir firstapp’. (mkdir - make directory)</a:t>
            </a:r>
          </a:p>
          <a:p>
            <a:pPr marL="76200" indent="0">
              <a:spcBef>
                <a:spcPts val="0"/>
              </a:spcBef>
              <a:buClr>
                <a:srgbClr val="434343"/>
              </a:buClr>
              <a:buSzPts val="2400"/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  <a:p>
            <a:pPr indent="-381000"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Then navigate to this newly created folder using the following cmd ‘cd firstapp’. (cd - change directory)</a:t>
            </a:r>
          </a:p>
          <a:p>
            <a:pPr marL="76200" indent="0">
              <a:spcBef>
                <a:spcPts val="0"/>
              </a:spcBef>
              <a:buClr>
                <a:srgbClr val="434343"/>
              </a:buClr>
              <a:buSzPts val="2400"/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  <a:p>
            <a:pPr indent="-381000"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The above two commands are same for all the OS you will be running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endParaRPr lang="en"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Then, open this folder in VS Code or Visual Studio Code, which is a powerful code Editor, using the cmd ‘code .’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1775" y="1369225"/>
            <a:ext cx="6457049" cy="12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1775" y="3972225"/>
            <a:ext cx="645705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653000" cy="141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VS code editor 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Use any editor that you prefer like Sublime,  Atom, etc.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0900" y="1268050"/>
            <a:ext cx="3715701" cy="26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915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Add a new file inside this folder and name it as ‘app.js’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Write a JavaScript function in this file, that simply logs the message on the console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7675" y="1268051"/>
            <a:ext cx="3640126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9262" y="2462287"/>
            <a:ext cx="3638551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68300" y="3694076"/>
            <a:ext cx="3600475" cy="12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9158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Terminal execute code 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Go back to terminal and execute this code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Run node and pass file name as an argument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‘node app.js’ - Node includes chrome’s V8 engin and this </a:t>
            </a:r>
            <a:r>
              <a:rPr lang="en" dirty="0" err="1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app.js</a:t>
            </a: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will be given to V8 for execution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9588" y="1369225"/>
            <a:ext cx="3074125" cy="20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DE462E-85E1-947B-3922-93AB4899DFC9}"/>
              </a:ext>
            </a:extLst>
          </p:cNvPr>
          <p:cNvSpPr/>
          <p:nvPr/>
        </p:nvSpPr>
        <p:spPr>
          <a:xfrm>
            <a:off x="7335981" y="2453689"/>
            <a:ext cx="658091" cy="118061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Creating first App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pic>
        <p:nvPicPr>
          <p:cNvPr id="287" name="Google Shape;28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9475" y="1938725"/>
            <a:ext cx="6228725" cy="16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1175A-C470-8750-50D4-ADAA781C6F17}"/>
              </a:ext>
            </a:extLst>
          </p:cNvPr>
          <p:cNvSpPr/>
          <p:nvPr/>
        </p:nvSpPr>
        <p:spPr>
          <a:xfrm>
            <a:off x="2064325" y="2405497"/>
            <a:ext cx="1011383" cy="166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628650" y="20746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buSzPts val="4500"/>
            </a:pPr>
            <a:r>
              <a:rPr lang="en" sz="4500" dirty="0">
                <a:solidFill>
                  <a:srgbClr val="000000"/>
                </a:solidFill>
              </a:rPr>
              <a:t>REPL</a:t>
            </a:r>
            <a:endParaRPr sz="4500" dirty="0">
              <a:solidFill>
                <a:srgbClr val="000000"/>
              </a:solidFill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REPL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REPL is a language shell, which is an interactive computer programming environment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REPL stand for 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R - Read input from user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E - Evaluate input and return result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P - Print/display result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Gill Sans"/>
              <a:buChar char="○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L - Loop previous 3 commands until termination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Arial"/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REPL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307" name="Google Shape;307;p41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217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n" dirty="0"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Below is the sample code that we can execute in REPL 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environment like print message and execute expressions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575" y="1465625"/>
            <a:ext cx="7816850" cy="11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59" y="3226213"/>
            <a:ext cx="7816850" cy="15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9B2055-F375-A566-D980-3230CB682777}"/>
              </a:ext>
            </a:extLst>
          </p:cNvPr>
          <p:cNvSpPr/>
          <p:nvPr/>
        </p:nvSpPr>
        <p:spPr>
          <a:xfrm>
            <a:off x="1468579" y="4253688"/>
            <a:ext cx="1226127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5F200-C27E-6BD9-1586-E8CAF8E71D62}"/>
              </a:ext>
            </a:extLst>
          </p:cNvPr>
          <p:cNvSpPr/>
          <p:nvPr/>
        </p:nvSpPr>
        <p:spPr>
          <a:xfrm>
            <a:off x="2978726" y="4083970"/>
            <a:ext cx="1226127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3FB1A-F58C-EBD7-DBD8-AA0C0A8AB502}"/>
              </a:ext>
            </a:extLst>
          </p:cNvPr>
          <p:cNvSpPr/>
          <p:nvPr/>
        </p:nvSpPr>
        <p:spPr>
          <a:xfrm>
            <a:off x="2919774" y="3810070"/>
            <a:ext cx="1174242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B741C-4241-8655-D3DB-A203AF14E031}"/>
              </a:ext>
            </a:extLst>
          </p:cNvPr>
          <p:cNvSpPr/>
          <p:nvPr/>
        </p:nvSpPr>
        <p:spPr>
          <a:xfrm>
            <a:off x="1294683" y="3938850"/>
            <a:ext cx="1336964" cy="169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REPL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Apart from printing messages and executing expressions, we can also store values in REPL environment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Gill Sans MT" panose="020B0502020104020203" pitchFamily="34" charset="0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763" y="2270550"/>
            <a:ext cx="7260800" cy="18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4017E-BFAA-C1B5-80CE-EB5B6508D0C9}"/>
              </a:ext>
            </a:extLst>
          </p:cNvPr>
          <p:cNvSpPr/>
          <p:nvPr/>
        </p:nvSpPr>
        <p:spPr>
          <a:xfrm>
            <a:off x="2279072" y="3103419"/>
            <a:ext cx="1336964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B6534-C212-4A7F-6A80-52617C745F7A}"/>
              </a:ext>
            </a:extLst>
          </p:cNvPr>
          <p:cNvSpPr/>
          <p:nvPr/>
        </p:nvSpPr>
        <p:spPr>
          <a:xfrm>
            <a:off x="830763" y="3685309"/>
            <a:ext cx="1372110" cy="18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f7320a316_0_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Node.js</a:t>
            </a:r>
            <a:endParaRPr/>
          </a:p>
        </p:txBody>
      </p:sp>
      <p:sp>
        <p:nvSpPr>
          <p:cNvPr id="102" name="Google Shape;102;gcf7320a316_0_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Node or Node.js:</a:t>
            </a:r>
            <a:endParaRPr sz="24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Is a open source and cross platform runtime environment.</a:t>
            </a:r>
            <a:endParaRPr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Is used to run javascript code outside of a browser.</a:t>
            </a:r>
            <a:endParaRPr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Is used to build backend services, also called API’s or Application Programming Interfaces.</a:t>
            </a:r>
            <a:endParaRPr sz="2000" dirty="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Gill Sans"/>
              <a:buChar char="○"/>
            </a:pPr>
            <a:r>
              <a:rPr lang="en" sz="2000" dirty="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Is used to create services sitting on the server or in the cloud to store data, send emails, push notifications, and so on.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dk1"/>
              </a:buClr>
              <a:buSzPts val="3200"/>
            </a:pPr>
            <a:r>
              <a:rPr lang="en" sz="3200" u="sng" dirty="0">
                <a:solidFill>
                  <a:schemeClr val="dk1"/>
                </a:solidFill>
                <a:latin typeface="Helvetica Neue"/>
              </a:rPr>
              <a:t>REPL</a:t>
            </a:r>
            <a:endParaRPr sz="32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628650" y="1369221"/>
            <a:ext cx="7886700" cy="131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ts val="2400"/>
              <a:buFont typeface="Gill Sans"/>
              <a:buChar char="●"/>
            </a:pPr>
            <a:r>
              <a:rPr lang="en" dirty="0">
                <a:solidFill>
                  <a:srgbClr val="434343"/>
                </a:solidFill>
                <a:latin typeface="Gill Sans MT" panose="020B0502020104020203" pitchFamily="34" charset="0"/>
                <a:cs typeface="Gill Sans"/>
                <a:sym typeface="Gill Sans"/>
              </a:rPr>
              <a:t>You can also write functions in REPL environment, press ‘shift + enter’ in order to consider the whole function as a multiline expression</a:t>
            </a:r>
            <a:endParaRPr dirty="0">
              <a:solidFill>
                <a:srgbClr val="434343"/>
              </a:solidFill>
              <a:latin typeface="Gill Sans MT" panose="020B0502020104020203" pitchFamily="34" charset="0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</a:t>
            </a:r>
            <a:endParaRPr dirty="0"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425" y="2679425"/>
            <a:ext cx="6641601" cy="22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866F3A-0367-49BC-808A-65F95AADF790}"/>
              </a:ext>
            </a:extLst>
          </p:cNvPr>
          <p:cNvSpPr/>
          <p:nvPr/>
        </p:nvSpPr>
        <p:spPr>
          <a:xfrm>
            <a:off x="3823854" y="3641780"/>
            <a:ext cx="1226128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2F59D-7AB3-11C3-028B-1B828BF45763}"/>
              </a:ext>
            </a:extLst>
          </p:cNvPr>
          <p:cNvSpPr/>
          <p:nvPr/>
        </p:nvSpPr>
        <p:spPr>
          <a:xfrm>
            <a:off x="2272145" y="4398819"/>
            <a:ext cx="1336964" cy="169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29d127b1_0_32"/>
          <p:cNvSpPr txBox="1">
            <a:spLocks noGrp="1"/>
          </p:cNvSpPr>
          <p:nvPr>
            <p:ph type="ctrTitle"/>
          </p:nvPr>
        </p:nvSpPr>
        <p:spPr>
          <a:xfrm>
            <a:off x="906831" y="702493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-US" dirty="0">
                <a:solidFill>
                  <a:srgbClr val="000000"/>
                </a:solidFill>
              </a:rPr>
              <a:t>Thank you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29d127b1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Often used to build back-end services</a:t>
            </a:r>
            <a:endParaRPr/>
          </a:p>
        </p:txBody>
      </p:sp>
      <p:sp>
        <p:nvSpPr>
          <p:cNvPr id="108" name="Google Shape;108;g7a29d127b1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9" name="Google Shape;109;g7a29d127b1_0_0"/>
          <p:cNvSpPr/>
          <p:nvPr/>
        </p:nvSpPr>
        <p:spPr>
          <a:xfrm>
            <a:off x="1323025" y="1782900"/>
            <a:ext cx="2108400" cy="8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110" name="Google Shape;110;g7a29d127b1_0_0"/>
          <p:cNvSpPr/>
          <p:nvPr/>
        </p:nvSpPr>
        <p:spPr>
          <a:xfrm>
            <a:off x="1323025" y="2932850"/>
            <a:ext cx="2108400" cy="8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111" name="Google Shape;111;g7a29d127b1_0_0"/>
          <p:cNvSpPr/>
          <p:nvPr/>
        </p:nvSpPr>
        <p:spPr>
          <a:xfrm>
            <a:off x="5154425" y="2359800"/>
            <a:ext cx="2108400" cy="8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 SERVICE</a:t>
            </a:r>
            <a:endParaRPr/>
          </a:p>
        </p:txBody>
      </p:sp>
      <p:cxnSp>
        <p:nvCxnSpPr>
          <p:cNvPr id="112" name="Google Shape;112;g7a29d127b1_0_0"/>
          <p:cNvCxnSpPr/>
          <p:nvPr/>
        </p:nvCxnSpPr>
        <p:spPr>
          <a:xfrm>
            <a:off x="3431525" y="2136600"/>
            <a:ext cx="1722900" cy="5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g7a29d127b1_0_0"/>
          <p:cNvCxnSpPr>
            <a:stCxn id="110" idx="3"/>
            <a:endCxn id="111" idx="1"/>
          </p:cNvCxnSpPr>
          <p:nvPr/>
        </p:nvCxnSpPr>
        <p:spPr>
          <a:xfrm rot="10800000" flipH="1">
            <a:off x="3431425" y="2798450"/>
            <a:ext cx="1722900" cy="57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29d127b1_0_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so special about node</a:t>
            </a:r>
            <a:endParaRPr/>
          </a:p>
        </p:txBody>
      </p:sp>
      <p:sp>
        <p:nvSpPr>
          <p:cNvPr id="119" name="Google Shape;119;g7a29d127b1_0_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Highly scalable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Data intensive (process large volume of data)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Real time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These above three points adds extra power to the back-end services that are used by our client applications.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a29d127b1_0_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node.js?</a:t>
            </a:r>
            <a:endParaRPr/>
          </a:p>
        </p:txBody>
      </p:sp>
      <p:sp>
        <p:nvSpPr>
          <p:cNvPr id="125" name="Google Shape;125;g7a29d127b1_0_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It is easy to get started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Used for building a model of a system (Prototyping)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Used for agile development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Using Node.js we can build super fast back-end services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Node.js back-end services can be built faster with fewer people.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a29d127b1_0_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 App</a:t>
            </a:r>
            <a:endParaRPr/>
          </a:p>
        </p:txBody>
      </p:sp>
      <p:sp>
        <p:nvSpPr>
          <p:cNvPr id="131" name="Google Shape;131;g7a29d127b1_0_21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4642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With fewer people - built fast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Less lines of code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Less files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Double the rate of request per second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35% faster response time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2" name="Google Shape;132;g7a29d127b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150" y="925219"/>
            <a:ext cx="2508235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29d127b1_0_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reasons for using node.js</a:t>
            </a:r>
            <a:endParaRPr/>
          </a:p>
        </p:txBody>
      </p:sp>
      <p:sp>
        <p:nvSpPr>
          <p:cNvPr id="138" name="Google Shape;138;g7a29d127b1_0_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JavaScript everywhere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Cleaner and more consistent codebase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Gill Sans"/>
              <a:buChar char="●"/>
            </a:pPr>
            <a:r>
              <a:rPr lang="en" sz="24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Large ecosystem of open-source libs</a:t>
            </a:r>
            <a:endParaRPr sz="24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1087</Words>
  <Application>Microsoft Macintosh PowerPoint</Application>
  <PresentationFormat>On-screen Show (16:9)</PresentationFormat>
  <Paragraphs>184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Gill Sans MT</vt:lpstr>
      <vt:lpstr>Calibri</vt:lpstr>
      <vt:lpstr>Helvetica Neue</vt:lpstr>
      <vt:lpstr>Roboto</vt:lpstr>
      <vt:lpstr>Arial</vt:lpstr>
      <vt:lpstr>Gill Sans</vt:lpstr>
      <vt:lpstr>Office Theme</vt:lpstr>
      <vt:lpstr>Introduction to Node.js</vt:lpstr>
      <vt:lpstr>Table of Contents:</vt:lpstr>
      <vt:lpstr>What is Node.js?</vt:lpstr>
      <vt:lpstr>Node.js</vt:lpstr>
      <vt:lpstr>Often used to build back-end services</vt:lpstr>
      <vt:lpstr>What so special about node</vt:lpstr>
      <vt:lpstr>Why node.js?</vt:lpstr>
      <vt:lpstr>Node App</vt:lpstr>
      <vt:lpstr>Other reasons for using node.js</vt:lpstr>
      <vt:lpstr>Node Architecture</vt:lpstr>
      <vt:lpstr>Runtime environment</vt:lpstr>
      <vt:lpstr>Varieties of Engine</vt:lpstr>
      <vt:lpstr>JacaScript – Runtime Environment</vt:lpstr>
      <vt:lpstr>JacaScript – Runtime Environment</vt:lpstr>
      <vt:lpstr>JacaScript – Runtime Environment</vt:lpstr>
      <vt:lpstr>JacaScript – Runtime Environment</vt:lpstr>
      <vt:lpstr>JacaScript – Runtime Environment</vt:lpstr>
      <vt:lpstr>How Node.js works?</vt:lpstr>
      <vt:lpstr>Model used by Node.js</vt:lpstr>
      <vt:lpstr>I/o Modle types</vt:lpstr>
      <vt:lpstr>Installing Node</vt:lpstr>
      <vt:lpstr>Environment Setup: Windows</vt:lpstr>
      <vt:lpstr>Environment Setup: Windows</vt:lpstr>
      <vt:lpstr>Environment Setup: Windows</vt:lpstr>
      <vt:lpstr>Environment Setup: MacOS</vt:lpstr>
      <vt:lpstr>Environment Setup: MacOS</vt:lpstr>
      <vt:lpstr>Environment Setup: MacOS</vt:lpstr>
      <vt:lpstr>Runtime environment</vt:lpstr>
      <vt:lpstr>Creating first app</vt:lpstr>
      <vt:lpstr>Creating first app</vt:lpstr>
      <vt:lpstr>Creating first app</vt:lpstr>
      <vt:lpstr>Creating first app</vt:lpstr>
      <vt:lpstr>Creating first app</vt:lpstr>
      <vt:lpstr>Creating first App</vt:lpstr>
      <vt:lpstr>Creating first App</vt:lpstr>
      <vt:lpstr>REPL</vt:lpstr>
      <vt:lpstr>REPL</vt:lpstr>
      <vt:lpstr>REPL</vt:lpstr>
      <vt:lpstr>REPL</vt:lpstr>
      <vt:lpstr>REPL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dc:creator>USER</dc:creator>
  <cp:lastModifiedBy>Manikandan Anbalagan</cp:lastModifiedBy>
  <cp:revision>19</cp:revision>
  <dcterms:modified xsi:type="dcterms:W3CDTF">2023-06-06T03:49:34Z</dcterms:modified>
</cp:coreProperties>
</file>