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302" r:id="rId3"/>
    <p:sldId id="257" r:id="rId4"/>
    <p:sldId id="301" r:id="rId5"/>
    <p:sldId id="303" r:id="rId6"/>
    <p:sldId id="300" r:id="rId7"/>
    <p:sldId id="308" r:id="rId8"/>
    <p:sldId id="304" r:id="rId9"/>
    <p:sldId id="299" r:id="rId10"/>
    <p:sldId id="259" r:id="rId11"/>
    <p:sldId id="291" r:id="rId12"/>
    <p:sldId id="307" r:id="rId13"/>
    <p:sldId id="305" r:id="rId14"/>
    <p:sldId id="306" r:id="rId15"/>
    <p:sldId id="310" r:id="rId16"/>
    <p:sldId id="311" r:id="rId17"/>
    <p:sldId id="309" r:id="rId18"/>
    <p:sldId id="314" r:id="rId19"/>
    <p:sldId id="312" r:id="rId20"/>
    <p:sldId id="262" r:id="rId21"/>
    <p:sldId id="313" r:id="rId22"/>
    <p:sldId id="296" r:id="rId23"/>
    <p:sldId id="274" r:id="rId24"/>
    <p:sldId id="315" r:id="rId25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/>
    <p:restoredTop sz="95970"/>
  </p:normalViewPr>
  <p:slideViewPr>
    <p:cSldViewPr snapToGrid="0" snapToObjects="1">
      <p:cViewPr varScale="1">
        <p:scale>
          <a:sx n="48" d="100"/>
          <a:sy n="48" d="100"/>
        </p:scale>
        <p:origin x="45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0EB60486-B4C2-AA43-9900-3FF60BF5EB19}"/>
              </a:ext>
            </a:extLst>
          </p:cNvPr>
          <p:cNvSpPr txBox="1"/>
          <p:nvPr/>
        </p:nvSpPr>
        <p:spPr>
          <a:xfrm>
            <a:off x="6062899" y="1071658"/>
            <a:ext cx="122520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BCG Matrix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5791E930-9854-F649-A644-6499C823434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Matrix of Boston consulting Group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E369B1-EA6D-D54E-B01B-F74790C76CE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651E2D6-208A-3D47-A84F-B524F6BE3F4B}"/>
              </a:ext>
            </a:extLst>
          </p:cNvPr>
          <p:cNvSpPr/>
          <p:nvPr/>
        </p:nvSpPr>
        <p:spPr>
          <a:xfrm>
            <a:off x="5373689" y="4310316"/>
            <a:ext cx="6829425" cy="36227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FA59749B-8F99-F44F-8A66-2244CE3B3100}"/>
              </a:ext>
            </a:extLst>
          </p:cNvPr>
          <p:cNvSpPr/>
          <p:nvPr/>
        </p:nvSpPr>
        <p:spPr>
          <a:xfrm>
            <a:off x="12440111" y="4310316"/>
            <a:ext cx="6829425" cy="36227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9FDC796-F674-8E43-BA91-BCD1E8CC615A}"/>
              </a:ext>
            </a:extLst>
          </p:cNvPr>
          <p:cNvSpPr/>
          <p:nvPr/>
        </p:nvSpPr>
        <p:spPr>
          <a:xfrm>
            <a:off x="5373689" y="8083162"/>
            <a:ext cx="6829425" cy="36227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8F1ECD8D-CDBA-6243-9A3B-08F127E3A98A}"/>
              </a:ext>
            </a:extLst>
          </p:cNvPr>
          <p:cNvSpPr/>
          <p:nvPr/>
        </p:nvSpPr>
        <p:spPr>
          <a:xfrm>
            <a:off x="12440111" y="8083162"/>
            <a:ext cx="6829425" cy="36227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3" name="Flecha arriba 2">
            <a:extLst>
              <a:ext uri="{FF2B5EF4-FFF2-40B4-BE49-F238E27FC236}">
                <a16:creationId xmlns:a16="http://schemas.microsoft.com/office/drawing/2014/main" id="{6C6FCD99-8C90-1A4F-9277-55681FAB554A}"/>
              </a:ext>
            </a:extLst>
          </p:cNvPr>
          <p:cNvSpPr/>
          <p:nvPr/>
        </p:nvSpPr>
        <p:spPr>
          <a:xfrm>
            <a:off x="2908637" y="4310316"/>
            <a:ext cx="1839297" cy="7370580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50" name="Flecha arriba 49">
            <a:extLst>
              <a:ext uri="{FF2B5EF4-FFF2-40B4-BE49-F238E27FC236}">
                <a16:creationId xmlns:a16="http://schemas.microsoft.com/office/drawing/2014/main" id="{D9BAE265-5193-A446-AFEF-CAE1B15FC123}"/>
              </a:ext>
            </a:extLst>
          </p:cNvPr>
          <p:cNvSpPr/>
          <p:nvPr/>
        </p:nvSpPr>
        <p:spPr>
          <a:xfrm rot="5400000">
            <a:off x="11501597" y="5679328"/>
            <a:ext cx="1668603" cy="13895847"/>
          </a:xfrm>
          <a:prstGeom prst="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51" name="TextBox 116">
            <a:extLst>
              <a:ext uri="{FF2B5EF4-FFF2-40B4-BE49-F238E27FC236}">
                <a16:creationId xmlns:a16="http://schemas.microsoft.com/office/drawing/2014/main" id="{8BA6E9E3-BE07-9146-88B5-8571EFA411A7}"/>
              </a:ext>
            </a:extLst>
          </p:cNvPr>
          <p:cNvSpPr txBox="1"/>
          <p:nvPr/>
        </p:nvSpPr>
        <p:spPr>
          <a:xfrm flipH="1">
            <a:off x="2863958" y="3309416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52" name="TextBox 116">
            <a:extLst>
              <a:ext uri="{FF2B5EF4-FFF2-40B4-BE49-F238E27FC236}">
                <a16:creationId xmlns:a16="http://schemas.microsoft.com/office/drawing/2014/main" id="{37FEF663-7A83-444F-8151-3E174F373B02}"/>
              </a:ext>
            </a:extLst>
          </p:cNvPr>
          <p:cNvSpPr txBox="1"/>
          <p:nvPr/>
        </p:nvSpPr>
        <p:spPr>
          <a:xfrm flipH="1">
            <a:off x="19694633" y="12332884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53" name="TextBox 116">
            <a:extLst>
              <a:ext uri="{FF2B5EF4-FFF2-40B4-BE49-F238E27FC236}">
                <a16:creationId xmlns:a16="http://schemas.microsoft.com/office/drawing/2014/main" id="{82C99398-2649-4D40-B1FD-00E471539053}"/>
              </a:ext>
            </a:extLst>
          </p:cNvPr>
          <p:cNvSpPr txBox="1"/>
          <p:nvPr/>
        </p:nvSpPr>
        <p:spPr>
          <a:xfrm flipH="1">
            <a:off x="2978258" y="12390034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Low</a:t>
            </a:r>
          </a:p>
        </p:txBody>
      </p:sp>
      <p:sp>
        <p:nvSpPr>
          <p:cNvPr id="54" name="TextBox 116">
            <a:extLst>
              <a:ext uri="{FF2B5EF4-FFF2-40B4-BE49-F238E27FC236}">
                <a16:creationId xmlns:a16="http://schemas.microsoft.com/office/drawing/2014/main" id="{94238387-FE5B-8F48-859C-3C04B058B6D1}"/>
              </a:ext>
            </a:extLst>
          </p:cNvPr>
          <p:cNvSpPr txBox="1"/>
          <p:nvPr/>
        </p:nvSpPr>
        <p:spPr>
          <a:xfrm flipH="1">
            <a:off x="10731784" y="12315824"/>
            <a:ext cx="3445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Market share</a:t>
            </a:r>
          </a:p>
        </p:txBody>
      </p:sp>
      <p:sp>
        <p:nvSpPr>
          <p:cNvPr id="55" name="TextBox 116">
            <a:extLst>
              <a:ext uri="{FF2B5EF4-FFF2-40B4-BE49-F238E27FC236}">
                <a16:creationId xmlns:a16="http://schemas.microsoft.com/office/drawing/2014/main" id="{A859E96E-3BFB-4E42-8B11-8C3E5636AA4C}"/>
              </a:ext>
            </a:extLst>
          </p:cNvPr>
          <p:cNvSpPr txBox="1"/>
          <p:nvPr/>
        </p:nvSpPr>
        <p:spPr>
          <a:xfrm rot="16200000" flipH="1">
            <a:off x="1682955" y="7708090"/>
            <a:ext cx="4315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Market growth</a:t>
            </a:r>
          </a:p>
        </p:txBody>
      </p:sp>
      <p:sp>
        <p:nvSpPr>
          <p:cNvPr id="60" name="TextBox 116">
            <a:extLst>
              <a:ext uri="{FF2B5EF4-FFF2-40B4-BE49-F238E27FC236}">
                <a16:creationId xmlns:a16="http://schemas.microsoft.com/office/drawing/2014/main" id="{9FFD6C7D-D99F-F74D-B1C0-014EA3BA67FB}"/>
              </a:ext>
            </a:extLst>
          </p:cNvPr>
          <p:cNvSpPr txBox="1"/>
          <p:nvPr/>
        </p:nvSpPr>
        <p:spPr>
          <a:xfrm flipH="1">
            <a:off x="15003412" y="5863880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Star</a:t>
            </a:r>
          </a:p>
        </p:txBody>
      </p:sp>
      <p:sp>
        <p:nvSpPr>
          <p:cNvPr id="61" name="TextBox 116">
            <a:extLst>
              <a:ext uri="{FF2B5EF4-FFF2-40B4-BE49-F238E27FC236}">
                <a16:creationId xmlns:a16="http://schemas.microsoft.com/office/drawing/2014/main" id="{62EC72E9-4F20-C24C-820C-18D1CB543C6E}"/>
              </a:ext>
            </a:extLst>
          </p:cNvPr>
          <p:cNvSpPr txBox="1"/>
          <p:nvPr/>
        </p:nvSpPr>
        <p:spPr>
          <a:xfrm flipH="1">
            <a:off x="7464179" y="5586881"/>
            <a:ext cx="264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Question mark</a:t>
            </a:r>
          </a:p>
        </p:txBody>
      </p:sp>
      <p:sp>
        <p:nvSpPr>
          <p:cNvPr id="62" name="TextBox 116">
            <a:extLst>
              <a:ext uri="{FF2B5EF4-FFF2-40B4-BE49-F238E27FC236}">
                <a16:creationId xmlns:a16="http://schemas.microsoft.com/office/drawing/2014/main" id="{97E8AA24-4043-B742-B111-284E2EB8A6D7}"/>
              </a:ext>
            </a:extLst>
          </p:cNvPr>
          <p:cNvSpPr txBox="1"/>
          <p:nvPr/>
        </p:nvSpPr>
        <p:spPr>
          <a:xfrm flipH="1">
            <a:off x="14530601" y="9444088"/>
            <a:ext cx="264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Cash Cow</a:t>
            </a:r>
          </a:p>
        </p:txBody>
      </p:sp>
      <p:sp>
        <p:nvSpPr>
          <p:cNvPr id="63" name="TextBox 116">
            <a:extLst>
              <a:ext uri="{FF2B5EF4-FFF2-40B4-BE49-F238E27FC236}">
                <a16:creationId xmlns:a16="http://schemas.microsoft.com/office/drawing/2014/main" id="{4615640D-4C82-8B42-96B9-FFC4B84AA28A}"/>
              </a:ext>
            </a:extLst>
          </p:cNvPr>
          <p:cNvSpPr txBox="1"/>
          <p:nvPr/>
        </p:nvSpPr>
        <p:spPr>
          <a:xfrm flipH="1">
            <a:off x="7464179" y="9444088"/>
            <a:ext cx="264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364363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echa arriba 18">
            <a:extLst>
              <a:ext uri="{FF2B5EF4-FFF2-40B4-BE49-F238E27FC236}">
                <a16:creationId xmlns:a16="http://schemas.microsoft.com/office/drawing/2014/main" id="{629B380B-3A16-DF4E-9773-08DD251025C5}"/>
              </a:ext>
            </a:extLst>
          </p:cNvPr>
          <p:cNvSpPr/>
          <p:nvPr/>
        </p:nvSpPr>
        <p:spPr>
          <a:xfrm rot="5400000">
            <a:off x="15352800" y="6943099"/>
            <a:ext cx="2209799" cy="10249420"/>
          </a:xfrm>
          <a:prstGeom prst="upArrow">
            <a:avLst>
              <a:gd name="adj1" fmla="val 75641"/>
              <a:gd name="adj2" fmla="val 7504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20" name="Flecha arriba 19">
            <a:extLst>
              <a:ext uri="{FF2B5EF4-FFF2-40B4-BE49-F238E27FC236}">
                <a16:creationId xmlns:a16="http://schemas.microsoft.com/office/drawing/2014/main" id="{DE1D9059-B6A3-5E4C-80E8-90162628DBDD}"/>
              </a:ext>
            </a:extLst>
          </p:cNvPr>
          <p:cNvSpPr/>
          <p:nvPr/>
        </p:nvSpPr>
        <p:spPr>
          <a:xfrm>
            <a:off x="9354550" y="1253836"/>
            <a:ext cx="2439824" cy="11648430"/>
          </a:xfrm>
          <a:prstGeom prst="upArrow">
            <a:avLst>
              <a:gd name="adj1" fmla="val 75641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21" name="TextBox 116">
            <a:extLst>
              <a:ext uri="{FF2B5EF4-FFF2-40B4-BE49-F238E27FC236}">
                <a16:creationId xmlns:a16="http://schemas.microsoft.com/office/drawing/2014/main" id="{280AC0BC-8E60-1D4D-A741-61821B9E809D}"/>
              </a:ext>
            </a:extLst>
          </p:cNvPr>
          <p:cNvSpPr txBox="1"/>
          <p:nvPr/>
        </p:nvSpPr>
        <p:spPr>
          <a:xfrm flipH="1">
            <a:off x="9690602" y="3979242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22" name="TextBox 116">
            <a:extLst>
              <a:ext uri="{FF2B5EF4-FFF2-40B4-BE49-F238E27FC236}">
                <a16:creationId xmlns:a16="http://schemas.microsoft.com/office/drawing/2014/main" id="{5154E771-C311-3E48-98EC-CE5D7A9419C5}"/>
              </a:ext>
            </a:extLst>
          </p:cNvPr>
          <p:cNvSpPr txBox="1"/>
          <p:nvPr/>
        </p:nvSpPr>
        <p:spPr>
          <a:xfrm flipH="1">
            <a:off x="17756792" y="11886069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26" name="TextBox 116">
            <a:extLst>
              <a:ext uri="{FF2B5EF4-FFF2-40B4-BE49-F238E27FC236}">
                <a16:creationId xmlns:a16="http://schemas.microsoft.com/office/drawing/2014/main" id="{6C472D24-AC2A-6845-B432-E7B87ECD006E}"/>
              </a:ext>
            </a:extLst>
          </p:cNvPr>
          <p:cNvSpPr txBox="1"/>
          <p:nvPr/>
        </p:nvSpPr>
        <p:spPr>
          <a:xfrm flipH="1">
            <a:off x="9690603" y="8512190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Low</a:t>
            </a:r>
          </a:p>
        </p:txBody>
      </p:sp>
      <p:sp>
        <p:nvSpPr>
          <p:cNvPr id="27" name="TextBox 116">
            <a:extLst>
              <a:ext uri="{FF2B5EF4-FFF2-40B4-BE49-F238E27FC236}">
                <a16:creationId xmlns:a16="http://schemas.microsoft.com/office/drawing/2014/main" id="{F5D399AE-1E04-0F4B-B330-A03C9F1BE5D4}"/>
              </a:ext>
            </a:extLst>
          </p:cNvPr>
          <p:cNvSpPr txBox="1"/>
          <p:nvPr/>
        </p:nvSpPr>
        <p:spPr>
          <a:xfrm flipH="1">
            <a:off x="13681166" y="11819936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Low</a:t>
            </a:r>
          </a:p>
        </p:txBody>
      </p:sp>
      <p:sp>
        <p:nvSpPr>
          <p:cNvPr id="14" name="Forma libre 13">
            <a:extLst>
              <a:ext uri="{FF2B5EF4-FFF2-40B4-BE49-F238E27FC236}">
                <a16:creationId xmlns:a16="http://schemas.microsoft.com/office/drawing/2014/main" id="{6602E4C6-CA78-E242-AE97-E94164A79D25}"/>
              </a:ext>
            </a:extLst>
          </p:cNvPr>
          <p:cNvSpPr/>
          <p:nvPr/>
        </p:nvSpPr>
        <p:spPr>
          <a:xfrm>
            <a:off x="12231420" y="6396986"/>
            <a:ext cx="7930074" cy="5174223"/>
          </a:xfrm>
          <a:custGeom>
            <a:avLst/>
            <a:gdLst>
              <a:gd name="connsiteX0" fmla="*/ 439869 w 843999"/>
              <a:gd name="connsiteY0" fmla="*/ 32 h 550693"/>
              <a:gd name="connsiteX1" fmla="*/ 439869 w 843999"/>
              <a:gd name="connsiteY1" fmla="*/ 209476 h 550693"/>
              <a:gd name="connsiteX2" fmla="*/ 679520 w 843999"/>
              <a:gd name="connsiteY2" fmla="*/ 439895 h 550693"/>
              <a:gd name="connsiteX3" fmla="*/ 844328 w 843999"/>
              <a:gd name="connsiteY3" fmla="*/ 374299 h 550693"/>
              <a:gd name="connsiteX4" fmla="*/ 439869 w 843999"/>
              <a:gd name="connsiteY4" fmla="*/ 551137 h 550693"/>
              <a:gd name="connsiteX5" fmla="*/ 65627 w 843999"/>
              <a:gd name="connsiteY5" fmla="*/ 404523 h 550693"/>
              <a:gd name="connsiteX6" fmla="*/ 33 w 843999"/>
              <a:gd name="connsiteY6" fmla="*/ 239713 h 550693"/>
              <a:gd name="connsiteX7" fmla="*/ 230448 w 843999"/>
              <a:gd name="connsiteY7" fmla="*/ 52 h 55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3999" h="550693">
                <a:moveTo>
                  <a:pt x="439869" y="32"/>
                </a:moveTo>
                <a:lnTo>
                  <a:pt x="439869" y="209476"/>
                </a:lnTo>
                <a:cubicBezTo>
                  <a:pt x="444856" y="337567"/>
                  <a:pt x="550205" y="439895"/>
                  <a:pt x="679520" y="439895"/>
                </a:cubicBezTo>
                <a:cubicBezTo>
                  <a:pt x="740836" y="439979"/>
                  <a:pt x="799840" y="416495"/>
                  <a:pt x="844328" y="374299"/>
                </a:cubicBezTo>
                <a:cubicBezTo>
                  <a:pt x="740062" y="487061"/>
                  <a:pt x="593448" y="551163"/>
                  <a:pt x="439869" y="551137"/>
                </a:cubicBezTo>
                <a:cubicBezTo>
                  <a:pt x="295381" y="551137"/>
                  <a:pt x="163884" y="495503"/>
                  <a:pt x="65627" y="404523"/>
                </a:cubicBezTo>
                <a:cubicBezTo>
                  <a:pt x="23433" y="360033"/>
                  <a:pt x="-51" y="301029"/>
                  <a:pt x="33" y="239713"/>
                </a:cubicBezTo>
                <a:cubicBezTo>
                  <a:pt x="33" y="110396"/>
                  <a:pt x="102340" y="5045"/>
                  <a:pt x="230448" y="52"/>
                </a:cubicBezTo>
                <a:close/>
              </a:path>
            </a:pathLst>
          </a:custGeom>
          <a:solidFill>
            <a:schemeClr val="accent3"/>
          </a:solidFill>
          <a:ln w="889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s-MX" b="1">
              <a:latin typeface="Century Gothic" panose="020B0502020202020204" pitchFamily="34" charset="0"/>
            </a:endParaRPr>
          </a:p>
        </p:txBody>
      </p:sp>
      <p:sp>
        <p:nvSpPr>
          <p:cNvPr id="15" name="Forma libre 14">
            <a:extLst>
              <a:ext uri="{FF2B5EF4-FFF2-40B4-BE49-F238E27FC236}">
                <a16:creationId xmlns:a16="http://schemas.microsoft.com/office/drawing/2014/main" id="{C7647C39-B453-5046-BFA1-3197ABE6E3D4}"/>
              </a:ext>
            </a:extLst>
          </p:cNvPr>
          <p:cNvSpPr/>
          <p:nvPr/>
        </p:nvSpPr>
        <p:spPr>
          <a:xfrm>
            <a:off x="12616078" y="1253836"/>
            <a:ext cx="7930074" cy="5174223"/>
          </a:xfrm>
          <a:custGeom>
            <a:avLst/>
            <a:gdLst>
              <a:gd name="connsiteX0" fmla="*/ 404491 w 843999"/>
              <a:gd name="connsiteY0" fmla="*/ 551163 h 550693"/>
              <a:gd name="connsiteX1" fmla="*/ 404491 w 843999"/>
              <a:gd name="connsiteY1" fmla="*/ 341694 h 550693"/>
              <a:gd name="connsiteX2" fmla="*/ 164834 w 843999"/>
              <a:gd name="connsiteY2" fmla="*/ 111275 h 550693"/>
              <a:gd name="connsiteX3" fmla="*/ 32 w 843999"/>
              <a:gd name="connsiteY3" fmla="*/ 176871 h 550693"/>
              <a:gd name="connsiteX4" fmla="*/ 404498 w 843999"/>
              <a:gd name="connsiteY4" fmla="*/ 32 h 550693"/>
              <a:gd name="connsiteX5" fmla="*/ 778733 w 843999"/>
              <a:gd name="connsiteY5" fmla="*/ 146646 h 550693"/>
              <a:gd name="connsiteX6" fmla="*/ 844321 w 843999"/>
              <a:gd name="connsiteY6" fmla="*/ 311527 h 550693"/>
              <a:gd name="connsiteX7" fmla="*/ 613906 w 843999"/>
              <a:gd name="connsiteY7" fmla="*/ 551188 h 55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3999" h="550693">
                <a:moveTo>
                  <a:pt x="404491" y="551163"/>
                </a:moveTo>
                <a:lnTo>
                  <a:pt x="404491" y="341694"/>
                </a:lnTo>
                <a:cubicBezTo>
                  <a:pt x="399498" y="213609"/>
                  <a:pt x="294149" y="111275"/>
                  <a:pt x="164834" y="111275"/>
                </a:cubicBezTo>
                <a:cubicBezTo>
                  <a:pt x="103520" y="111191"/>
                  <a:pt x="44518" y="134675"/>
                  <a:pt x="32" y="176871"/>
                </a:cubicBezTo>
                <a:cubicBezTo>
                  <a:pt x="104300" y="64107"/>
                  <a:pt x="250917" y="5"/>
                  <a:pt x="404498" y="32"/>
                </a:cubicBezTo>
                <a:cubicBezTo>
                  <a:pt x="548979" y="32"/>
                  <a:pt x="680482" y="55666"/>
                  <a:pt x="778733" y="146646"/>
                </a:cubicBezTo>
                <a:cubicBezTo>
                  <a:pt x="820942" y="191155"/>
                  <a:pt x="844424" y="250187"/>
                  <a:pt x="844321" y="311527"/>
                </a:cubicBezTo>
                <a:cubicBezTo>
                  <a:pt x="844321" y="440844"/>
                  <a:pt x="742014" y="546195"/>
                  <a:pt x="613906" y="551188"/>
                </a:cubicBezTo>
                <a:close/>
              </a:path>
            </a:pathLst>
          </a:custGeom>
          <a:solidFill>
            <a:schemeClr val="accent1"/>
          </a:solidFill>
          <a:ln w="889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MX" b="1">
              <a:latin typeface="Century Gothic" panose="020B0502020202020204" pitchFamily="34" charset="0"/>
            </a:endParaRPr>
          </a:p>
        </p:txBody>
      </p:sp>
      <p:sp>
        <p:nvSpPr>
          <p:cNvPr id="16" name="Forma libre 15">
            <a:extLst>
              <a:ext uri="{FF2B5EF4-FFF2-40B4-BE49-F238E27FC236}">
                <a16:creationId xmlns:a16="http://schemas.microsoft.com/office/drawing/2014/main" id="{1339EC1D-C161-7A46-B950-7DA3429026C4}"/>
              </a:ext>
            </a:extLst>
          </p:cNvPr>
          <p:cNvSpPr/>
          <p:nvPr/>
        </p:nvSpPr>
        <p:spPr>
          <a:xfrm>
            <a:off x="16408262" y="2658000"/>
            <a:ext cx="5174148" cy="7930186"/>
          </a:xfrm>
          <a:custGeom>
            <a:avLst/>
            <a:gdLst>
              <a:gd name="connsiteX0" fmla="*/ 32 w 550685"/>
              <a:gd name="connsiteY0" fmla="*/ 404497 h 844012"/>
              <a:gd name="connsiteX1" fmla="*/ 209479 w 550685"/>
              <a:gd name="connsiteY1" fmla="*/ 404497 h 844012"/>
              <a:gd name="connsiteX2" fmla="*/ 439862 w 550685"/>
              <a:gd name="connsiteY2" fmla="*/ 164836 h 844012"/>
              <a:gd name="connsiteX3" fmla="*/ 374267 w 550685"/>
              <a:gd name="connsiteY3" fmla="*/ 32 h 844012"/>
              <a:gd name="connsiteX4" fmla="*/ 551103 w 550685"/>
              <a:gd name="connsiteY4" fmla="*/ 404504 h 844012"/>
              <a:gd name="connsiteX5" fmla="*/ 404498 w 550685"/>
              <a:gd name="connsiteY5" fmla="*/ 778745 h 844012"/>
              <a:gd name="connsiteX6" fmla="*/ 239690 w 550685"/>
              <a:gd name="connsiteY6" fmla="*/ 844346 h 844012"/>
              <a:gd name="connsiteX7" fmla="*/ 32 w 550685"/>
              <a:gd name="connsiteY7" fmla="*/ 613928 h 844012"/>
              <a:gd name="connsiteX8" fmla="*/ 32 w 550685"/>
              <a:gd name="connsiteY8" fmla="*/ 404497 h 8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0685" h="844012">
                <a:moveTo>
                  <a:pt x="32" y="404497"/>
                </a:moveTo>
                <a:lnTo>
                  <a:pt x="209479" y="404497"/>
                </a:lnTo>
                <a:cubicBezTo>
                  <a:pt x="337556" y="399510"/>
                  <a:pt x="439862" y="294153"/>
                  <a:pt x="439862" y="164836"/>
                </a:cubicBezTo>
                <a:cubicBezTo>
                  <a:pt x="439945" y="103522"/>
                  <a:pt x="416462" y="44520"/>
                  <a:pt x="374267" y="32"/>
                </a:cubicBezTo>
                <a:cubicBezTo>
                  <a:pt x="487035" y="104298"/>
                  <a:pt x="551138" y="250919"/>
                  <a:pt x="551103" y="404504"/>
                </a:cubicBezTo>
                <a:cubicBezTo>
                  <a:pt x="551103" y="548994"/>
                  <a:pt x="495470" y="680492"/>
                  <a:pt x="404498" y="778745"/>
                </a:cubicBezTo>
                <a:cubicBezTo>
                  <a:pt x="360009" y="820940"/>
                  <a:pt x="301006" y="844426"/>
                  <a:pt x="239690" y="844346"/>
                </a:cubicBezTo>
                <a:cubicBezTo>
                  <a:pt x="110375" y="844346"/>
                  <a:pt x="5019" y="742038"/>
                  <a:pt x="32" y="613928"/>
                </a:cubicBezTo>
                <a:lnTo>
                  <a:pt x="32" y="404497"/>
                </a:lnTo>
                <a:close/>
              </a:path>
            </a:pathLst>
          </a:custGeom>
          <a:solidFill>
            <a:schemeClr val="accent2"/>
          </a:solidFill>
          <a:ln w="889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s-MX" b="1">
              <a:latin typeface="Century Gothic" panose="020B0502020202020204" pitchFamily="34" charset="0"/>
            </a:endParaRPr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16D6A431-955A-C549-8487-427FF9EBD9E2}"/>
              </a:ext>
            </a:extLst>
          </p:cNvPr>
          <p:cNvSpPr/>
          <p:nvPr/>
        </p:nvSpPr>
        <p:spPr>
          <a:xfrm>
            <a:off x="11186229" y="2264300"/>
            <a:ext cx="5174148" cy="7930186"/>
          </a:xfrm>
          <a:custGeom>
            <a:avLst/>
            <a:gdLst>
              <a:gd name="connsiteX0" fmla="*/ 551110 w 550685"/>
              <a:gd name="connsiteY0" fmla="*/ 439875 h 844012"/>
              <a:gd name="connsiteX1" fmla="*/ 341663 w 550685"/>
              <a:gd name="connsiteY1" fmla="*/ 439875 h 844012"/>
              <a:gd name="connsiteX2" fmla="*/ 111248 w 550685"/>
              <a:gd name="connsiteY2" fmla="*/ 679543 h 844012"/>
              <a:gd name="connsiteX3" fmla="*/ 176861 w 550685"/>
              <a:gd name="connsiteY3" fmla="*/ 844347 h 844012"/>
              <a:gd name="connsiteX4" fmla="*/ 32 w 550685"/>
              <a:gd name="connsiteY4" fmla="*/ 439875 h 844012"/>
              <a:gd name="connsiteX5" fmla="*/ 146644 w 550685"/>
              <a:gd name="connsiteY5" fmla="*/ 65628 h 844012"/>
              <a:gd name="connsiteX6" fmla="*/ 311446 w 550685"/>
              <a:gd name="connsiteY6" fmla="*/ 33 h 844012"/>
              <a:gd name="connsiteX7" fmla="*/ 551110 w 550685"/>
              <a:gd name="connsiteY7" fmla="*/ 230451 h 844012"/>
              <a:gd name="connsiteX8" fmla="*/ 551110 w 550685"/>
              <a:gd name="connsiteY8" fmla="*/ 439901 h 8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0685" h="844012">
                <a:moveTo>
                  <a:pt x="551110" y="439875"/>
                </a:moveTo>
                <a:lnTo>
                  <a:pt x="341663" y="439875"/>
                </a:lnTo>
                <a:cubicBezTo>
                  <a:pt x="213574" y="444875"/>
                  <a:pt x="111248" y="550226"/>
                  <a:pt x="111248" y="679543"/>
                </a:cubicBezTo>
                <a:cubicBezTo>
                  <a:pt x="111174" y="740860"/>
                  <a:pt x="134664" y="799860"/>
                  <a:pt x="176861" y="844347"/>
                </a:cubicBezTo>
                <a:cubicBezTo>
                  <a:pt x="64104" y="740075"/>
                  <a:pt x="4" y="593457"/>
                  <a:pt x="32" y="439875"/>
                </a:cubicBezTo>
                <a:cubicBezTo>
                  <a:pt x="32" y="295386"/>
                  <a:pt x="55666" y="163887"/>
                  <a:pt x="146644" y="65628"/>
                </a:cubicBezTo>
                <a:cubicBezTo>
                  <a:pt x="191132" y="23435"/>
                  <a:pt x="250132" y="-49"/>
                  <a:pt x="311446" y="33"/>
                </a:cubicBezTo>
                <a:cubicBezTo>
                  <a:pt x="440761" y="33"/>
                  <a:pt x="546110" y="102341"/>
                  <a:pt x="551110" y="230451"/>
                </a:cubicBezTo>
                <a:lnTo>
                  <a:pt x="551110" y="439901"/>
                </a:lnTo>
                <a:close/>
              </a:path>
            </a:pathLst>
          </a:custGeom>
          <a:solidFill>
            <a:schemeClr val="accent4"/>
          </a:solidFill>
          <a:ln w="8890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s-MX" b="1">
              <a:latin typeface="Century Gothic" panose="020B0502020202020204" pitchFamily="34" charset="0"/>
            </a:endParaRPr>
          </a:p>
        </p:txBody>
      </p:sp>
      <p:sp>
        <p:nvSpPr>
          <p:cNvPr id="18" name="TextBox 116">
            <a:extLst>
              <a:ext uri="{FF2B5EF4-FFF2-40B4-BE49-F238E27FC236}">
                <a16:creationId xmlns:a16="http://schemas.microsoft.com/office/drawing/2014/main" id="{0AE3F9BE-62BB-B64F-B1F3-908104DD48F5}"/>
              </a:ext>
            </a:extLst>
          </p:cNvPr>
          <p:cNvSpPr txBox="1"/>
          <p:nvPr/>
        </p:nvSpPr>
        <p:spPr>
          <a:xfrm flipH="1">
            <a:off x="13763876" y="4066167"/>
            <a:ext cx="124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Star</a:t>
            </a:r>
          </a:p>
        </p:txBody>
      </p:sp>
      <p:sp>
        <p:nvSpPr>
          <p:cNvPr id="23" name="TextBox 116">
            <a:extLst>
              <a:ext uri="{FF2B5EF4-FFF2-40B4-BE49-F238E27FC236}">
                <a16:creationId xmlns:a16="http://schemas.microsoft.com/office/drawing/2014/main" id="{03855026-3F0F-8546-86C8-EBDE400497A2}"/>
              </a:ext>
            </a:extLst>
          </p:cNvPr>
          <p:cNvSpPr txBox="1"/>
          <p:nvPr/>
        </p:nvSpPr>
        <p:spPr>
          <a:xfrm flipH="1">
            <a:off x="17379127" y="3702243"/>
            <a:ext cx="245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Question mark</a:t>
            </a:r>
          </a:p>
        </p:txBody>
      </p:sp>
      <p:sp>
        <p:nvSpPr>
          <p:cNvPr id="24" name="TextBox 116">
            <a:extLst>
              <a:ext uri="{FF2B5EF4-FFF2-40B4-BE49-F238E27FC236}">
                <a16:creationId xmlns:a16="http://schemas.microsoft.com/office/drawing/2014/main" id="{65080E13-350C-9D42-B733-55883A8B0D07}"/>
              </a:ext>
            </a:extLst>
          </p:cNvPr>
          <p:cNvSpPr txBox="1"/>
          <p:nvPr/>
        </p:nvSpPr>
        <p:spPr>
          <a:xfrm flipH="1">
            <a:off x="13564543" y="8396623"/>
            <a:ext cx="1936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Cash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Cow</a:t>
            </a:r>
          </a:p>
        </p:txBody>
      </p:sp>
      <p:sp>
        <p:nvSpPr>
          <p:cNvPr id="25" name="TextBox 116">
            <a:extLst>
              <a:ext uri="{FF2B5EF4-FFF2-40B4-BE49-F238E27FC236}">
                <a16:creationId xmlns:a16="http://schemas.microsoft.com/office/drawing/2014/main" id="{E4CE7D08-94A9-EF4E-9104-E4336E936CCA}"/>
              </a:ext>
            </a:extLst>
          </p:cNvPr>
          <p:cNvSpPr txBox="1"/>
          <p:nvPr/>
        </p:nvSpPr>
        <p:spPr>
          <a:xfrm flipH="1">
            <a:off x="17640169" y="8599115"/>
            <a:ext cx="193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Dog</a:t>
            </a:r>
          </a:p>
        </p:txBody>
      </p:sp>
      <p:sp>
        <p:nvSpPr>
          <p:cNvPr id="44" name="TextBox 116">
            <a:extLst>
              <a:ext uri="{FF2B5EF4-FFF2-40B4-BE49-F238E27FC236}">
                <a16:creationId xmlns:a16="http://schemas.microsoft.com/office/drawing/2014/main" id="{58CCD4CE-499B-D74F-8736-6904ABE8CFB5}"/>
              </a:ext>
            </a:extLst>
          </p:cNvPr>
          <p:cNvSpPr txBox="1"/>
          <p:nvPr/>
        </p:nvSpPr>
        <p:spPr>
          <a:xfrm flipH="1">
            <a:off x="5656558" y="7130601"/>
            <a:ext cx="1244799" cy="47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Star</a:t>
            </a:r>
          </a:p>
        </p:txBody>
      </p:sp>
      <p:sp>
        <p:nvSpPr>
          <p:cNvPr id="28" name="CuadroTexto 350">
            <a:extLst>
              <a:ext uri="{FF2B5EF4-FFF2-40B4-BE49-F238E27FC236}">
                <a16:creationId xmlns:a16="http://schemas.microsoft.com/office/drawing/2014/main" id="{DF84C50C-3E66-7A41-AEDA-657A85312264}"/>
              </a:ext>
            </a:extLst>
          </p:cNvPr>
          <p:cNvSpPr txBox="1"/>
          <p:nvPr/>
        </p:nvSpPr>
        <p:spPr>
          <a:xfrm>
            <a:off x="1556748" y="5072763"/>
            <a:ext cx="64720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BCG Matrix</a:t>
            </a:r>
          </a:p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Infographics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E149CA94-FEAD-2A40-A741-B1C905BEBC2B}"/>
              </a:ext>
            </a:extLst>
          </p:cNvPr>
          <p:cNvSpPr txBox="1"/>
          <p:nvPr/>
        </p:nvSpPr>
        <p:spPr>
          <a:xfrm>
            <a:off x="1556747" y="7814267"/>
            <a:ext cx="613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Matrix of Boston consulting Group</a:t>
            </a:r>
          </a:p>
        </p:txBody>
      </p:sp>
      <p:sp>
        <p:nvSpPr>
          <p:cNvPr id="30" name="Rectangle 45">
            <a:extLst>
              <a:ext uri="{FF2B5EF4-FFF2-40B4-BE49-F238E27FC236}">
                <a16:creationId xmlns:a16="http://schemas.microsoft.com/office/drawing/2014/main" id="{C584AB42-5E43-FE43-8589-CF5D2A6571DA}"/>
              </a:ext>
            </a:extLst>
          </p:cNvPr>
          <p:cNvSpPr/>
          <p:nvPr/>
        </p:nvSpPr>
        <p:spPr>
          <a:xfrm>
            <a:off x="1625027" y="8619783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350">
            <a:extLst>
              <a:ext uri="{FF2B5EF4-FFF2-40B4-BE49-F238E27FC236}">
                <a16:creationId xmlns:a16="http://schemas.microsoft.com/office/drawing/2014/main" id="{069231FD-E7B8-DD4B-9C1D-5AE3E01D67CC}"/>
              </a:ext>
            </a:extLst>
          </p:cNvPr>
          <p:cNvSpPr txBox="1"/>
          <p:nvPr/>
        </p:nvSpPr>
        <p:spPr>
          <a:xfrm>
            <a:off x="5919426" y="1071658"/>
            <a:ext cx="125390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BCG Matrix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521EA2A3-118D-9A48-A32A-B2E77E37A2AB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Matrix of Boston consulting Group</a:t>
            </a:r>
          </a:p>
        </p:txBody>
      </p:sp>
      <p:sp>
        <p:nvSpPr>
          <p:cNvPr id="19" name="Rectangle 45">
            <a:extLst>
              <a:ext uri="{FF2B5EF4-FFF2-40B4-BE49-F238E27FC236}">
                <a16:creationId xmlns:a16="http://schemas.microsoft.com/office/drawing/2014/main" id="{51474C74-17EE-FE48-80A4-EC0826C0225D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E8B0BFBA-96AA-844D-B2BE-2DD6B288DDE8}"/>
              </a:ext>
            </a:extLst>
          </p:cNvPr>
          <p:cNvSpPr/>
          <p:nvPr/>
        </p:nvSpPr>
        <p:spPr>
          <a:xfrm>
            <a:off x="4477719" y="4350246"/>
            <a:ext cx="4533318" cy="101858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63143BB7-631B-D14B-B7D1-566B5C4FB738}"/>
              </a:ext>
            </a:extLst>
          </p:cNvPr>
          <p:cNvSpPr/>
          <p:nvPr/>
        </p:nvSpPr>
        <p:spPr>
          <a:xfrm>
            <a:off x="7981902" y="4350246"/>
            <a:ext cx="3771939" cy="1018584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D1BDC0F-5625-A843-AD29-439C4E4A8BB0}"/>
              </a:ext>
            </a:extLst>
          </p:cNvPr>
          <p:cNvGrpSpPr/>
          <p:nvPr/>
        </p:nvGrpSpPr>
        <p:grpSpPr>
          <a:xfrm rot="5400000">
            <a:off x="68899" y="8514058"/>
            <a:ext cx="6812148" cy="1018585"/>
            <a:chOff x="2786231" y="3962398"/>
            <a:chExt cx="9318682" cy="1393375"/>
          </a:xfrm>
        </p:grpSpPr>
        <p:sp>
          <p:nvSpPr>
            <p:cNvPr id="26" name="Rectángulo redondeado 25">
              <a:extLst>
                <a:ext uri="{FF2B5EF4-FFF2-40B4-BE49-F238E27FC236}">
                  <a16:creationId xmlns:a16="http://schemas.microsoft.com/office/drawing/2014/main" id="{91669167-101C-FC4E-8C3B-2A88E1B676A9}"/>
                </a:ext>
              </a:extLst>
            </p:cNvPr>
            <p:cNvSpPr/>
            <p:nvPr/>
          </p:nvSpPr>
          <p:spPr>
            <a:xfrm>
              <a:off x="2786231" y="3962398"/>
              <a:ext cx="6138117" cy="139337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b="1">
                <a:latin typeface="Century Gothic" panose="020B0502020202020204" pitchFamily="34" charset="0"/>
              </a:endParaRPr>
            </a:p>
          </p:txBody>
        </p:sp>
        <p:sp>
          <p:nvSpPr>
            <p:cNvPr id="27" name="Rectángulo redondeado 26">
              <a:extLst>
                <a:ext uri="{FF2B5EF4-FFF2-40B4-BE49-F238E27FC236}">
                  <a16:creationId xmlns:a16="http://schemas.microsoft.com/office/drawing/2014/main" id="{D306E1E8-0778-7D4D-B6AF-A0398F680B95}"/>
                </a:ext>
              </a:extLst>
            </p:cNvPr>
            <p:cNvSpPr/>
            <p:nvPr/>
          </p:nvSpPr>
          <p:spPr>
            <a:xfrm>
              <a:off x="7232201" y="3962401"/>
              <a:ext cx="4872712" cy="139337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b="1">
                <a:latin typeface="Century Gothic" panose="020B0502020202020204" pitchFamily="34" charset="0"/>
              </a:endParaRPr>
            </a:p>
          </p:txBody>
        </p:sp>
      </p:grpSp>
      <p:sp>
        <p:nvSpPr>
          <p:cNvPr id="28" name="Elipse 27">
            <a:extLst>
              <a:ext uri="{FF2B5EF4-FFF2-40B4-BE49-F238E27FC236}">
                <a16:creationId xmlns:a16="http://schemas.microsoft.com/office/drawing/2014/main" id="{68D692CE-27EE-5A40-A9A1-D465AD2F141A}"/>
              </a:ext>
            </a:extLst>
          </p:cNvPr>
          <p:cNvSpPr/>
          <p:nvPr/>
        </p:nvSpPr>
        <p:spPr>
          <a:xfrm>
            <a:off x="4544184" y="5802833"/>
            <a:ext cx="3437718" cy="34377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3A2FD838-1E9A-FC41-8744-8AC02E6EFE95}"/>
              </a:ext>
            </a:extLst>
          </p:cNvPr>
          <p:cNvSpPr/>
          <p:nvPr/>
        </p:nvSpPr>
        <p:spPr>
          <a:xfrm>
            <a:off x="8300207" y="5802833"/>
            <a:ext cx="3437718" cy="343771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56CD61A1-4FD7-5C4B-89E4-0E909956A35A}"/>
              </a:ext>
            </a:extLst>
          </p:cNvPr>
          <p:cNvSpPr/>
          <p:nvPr/>
        </p:nvSpPr>
        <p:spPr>
          <a:xfrm>
            <a:off x="4544184" y="8867371"/>
            <a:ext cx="3437718" cy="34377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6FCDBCD4-D04E-1847-9F6E-FFD6265E9434}"/>
              </a:ext>
            </a:extLst>
          </p:cNvPr>
          <p:cNvSpPr/>
          <p:nvPr/>
        </p:nvSpPr>
        <p:spPr>
          <a:xfrm>
            <a:off x="8300207" y="8867371"/>
            <a:ext cx="3437718" cy="34377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32" name="TextBox 116">
            <a:extLst>
              <a:ext uri="{FF2B5EF4-FFF2-40B4-BE49-F238E27FC236}">
                <a16:creationId xmlns:a16="http://schemas.microsoft.com/office/drawing/2014/main" id="{AA256288-0B5B-7C44-A785-15DB5362AE94}"/>
              </a:ext>
            </a:extLst>
          </p:cNvPr>
          <p:cNvSpPr txBox="1"/>
          <p:nvPr/>
        </p:nvSpPr>
        <p:spPr>
          <a:xfrm flipH="1">
            <a:off x="5656558" y="4505912"/>
            <a:ext cx="124479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33" name="TextBox 116">
            <a:extLst>
              <a:ext uri="{FF2B5EF4-FFF2-40B4-BE49-F238E27FC236}">
                <a16:creationId xmlns:a16="http://schemas.microsoft.com/office/drawing/2014/main" id="{9E85CDB6-124C-BE48-918D-A456BF6CEDDC}"/>
              </a:ext>
            </a:extLst>
          </p:cNvPr>
          <p:cNvSpPr txBox="1"/>
          <p:nvPr/>
        </p:nvSpPr>
        <p:spPr>
          <a:xfrm flipH="1">
            <a:off x="9412583" y="4505912"/>
            <a:ext cx="124479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Low</a:t>
            </a:r>
          </a:p>
        </p:txBody>
      </p:sp>
      <p:sp>
        <p:nvSpPr>
          <p:cNvPr id="34" name="TextBox 116">
            <a:extLst>
              <a:ext uri="{FF2B5EF4-FFF2-40B4-BE49-F238E27FC236}">
                <a16:creationId xmlns:a16="http://schemas.microsoft.com/office/drawing/2014/main" id="{EBB61FC9-9FCF-6048-AEF3-ADA88705DCD7}"/>
              </a:ext>
            </a:extLst>
          </p:cNvPr>
          <p:cNvSpPr txBox="1"/>
          <p:nvPr/>
        </p:nvSpPr>
        <p:spPr>
          <a:xfrm rot="16200000" flipH="1">
            <a:off x="2855454" y="7157458"/>
            <a:ext cx="124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35" name="TextBox 116">
            <a:extLst>
              <a:ext uri="{FF2B5EF4-FFF2-40B4-BE49-F238E27FC236}">
                <a16:creationId xmlns:a16="http://schemas.microsoft.com/office/drawing/2014/main" id="{647C6AA3-E1A0-6F4C-9C8B-1830705AC638}"/>
              </a:ext>
            </a:extLst>
          </p:cNvPr>
          <p:cNvSpPr txBox="1"/>
          <p:nvPr/>
        </p:nvSpPr>
        <p:spPr>
          <a:xfrm rot="16200000" flipH="1">
            <a:off x="2852573" y="10422423"/>
            <a:ext cx="124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Low</a:t>
            </a:r>
          </a:p>
        </p:txBody>
      </p:sp>
      <p:sp>
        <p:nvSpPr>
          <p:cNvPr id="36" name="TextBox 116">
            <a:extLst>
              <a:ext uri="{FF2B5EF4-FFF2-40B4-BE49-F238E27FC236}">
                <a16:creationId xmlns:a16="http://schemas.microsoft.com/office/drawing/2014/main" id="{4C63981A-A0EA-8745-B60C-B9798508A842}"/>
              </a:ext>
            </a:extLst>
          </p:cNvPr>
          <p:cNvSpPr txBox="1"/>
          <p:nvPr/>
        </p:nvSpPr>
        <p:spPr>
          <a:xfrm flipH="1">
            <a:off x="5656558" y="7130601"/>
            <a:ext cx="124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Star</a:t>
            </a:r>
          </a:p>
        </p:txBody>
      </p:sp>
      <p:sp>
        <p:nvSpPr>
          <p:cNvPr id="37" name="TextBox 116">
            <a:extLst>
              <a:ext uri="{FF2B5EF4-FFF2-40B4-BE49-F238E27FC236}">
                <a16:creationId xmlns:a16="http://schemas.microsoft.com/office/drawing/2014/main" id="{7186FD01-72BA-9046-B1C5-D519A1346AAA}"/>
              </a:ext>
            </a:extLst>
          </p:cNvPr>
          <p:cNvSpPr txBox="1"/>
          <p:nvPr/>
        </p:nvSpPr>
        <p:spPr>
          <a:xfrm flipH="1">
            <a:off x="8749995" y="6927636"/>
            <a:ext cx="245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Question mark</a:t>
            </a:r>
          </a:p>
        </p:txBody>
      </p:sp>
      <p:sp>
        <p:nvSpPr>
          <p:cNvPr id="39" name="TextBox 116">
            <a:extLst>
              <a:ext uri="{FF2B5EF4-FFF2-40B4-BE49-F238E27FC236}">
                <a16:creationId xmlns:a16="http://schemas.microsoft.com/office/drawing/2014/main" id="{624E5BDF-C0E6-964F-A5A8-0CDBEBB36304}"/>
              </a:ext>
            </a:extLst>
          </p:cNvPr>
          <p:cNvSpPr txBox="1"/>
          <p:nvPr/>
        </p:nvSpPr>
        <p:spPr>
          <a:xfrm flipH="1">
            <a:off x="5295009" y="10104366"/>
            <a:ext cx="1936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Cash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Cow</a:t>
            </a:r>
          </a:p>
        </p:txBody>
      </p:sp>
      <p:sp>
        <p:nvSpPr>
          <p:cNvPr id="40" name="TextBox 116">
            <a:extLst>
              <a:ext uri="{FF2B5EF4-FFF2-40B4-BE49-F238E27FC236}">
                <a16:creationId xmlns:a16="http://schemas.microsoft.com/office/drawing/2014/main" id="{248EA746-D580-D84D-8BF6-2198753BA6F8}"/>
              </a:ext>
            </a:extLst>
          </p:cNvPr>
          <p:cNvSpPr txBox="1"/>
          <p:nvPr/>
        </p:nvSpPr>
        <p:spPr>
          <a:xfrm flipH="1">
            <a:off x="9011037" y="10306857"/>
            <a:ext cx="193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Dog</a:t>
            </a:r>
          </a:p>
        </p:txBody>
      </p:sp>
      <p:sp>
        <p:nvSpPr>
          <p:cNvPr id="41" name="Rectángulo redondeado 40">
            <a:extLst>
              <a:ext uri="{FF2B5EF4-FFF2-40B4-BE49-F238E27FC236}">
                <a16:creationId xmlns:a16="http://schemas.microsoft.com/office/drawing/2014/main" id="{62BA1BB0-31C0-374E-82DD-1DA57B5A7EEE}"/>
              </a:ext>
            </a:extLst>
          </p:cNvPr>
          <p:cNvSpPr/>
          <p:nvPr/>
        </p:nvSpPr>
        <p:spPr>
          <a:xfrm>
            <a:off x="12458970" y="6032934"/>
            <a:ext cx="10557784" cy="1244636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42" name="TextBox 116">
            <a:extLst>
              <a:ext uri="{FF2B5EF4-FFF2-40B4-BE49-F238E27FC236}">
                <a16:creationId xmlns:a16="http://schemas.microsoft.com/office/drawing/2014/main" id="{246A2C37-8966-2C46-AA9C-0EE9E5748DD2}"/>
              </a:ext>
            </a:extLst>
          </p:cNvPr>
          <p:cNvSpPr txBox="1"/>
          <p:nvPr/>
        </p:nvSpPr>
        <p:spPr>
          <a:xfrm flipH="1">
            <a:off x="13637811" y="6428109"/>
            <a:ext cx="124479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Star</a:t>
            </a:r>
          </a:p>
        </p:txBody>
      </p:sp>
      <p:sp>
        <p:nvSpPr>
          <p:cNvPr id="43" name="Rectángulo redondeado 42">
            <a:extLst>
              <a:ext uri="{FF2B5EF4-FFF2-40B4-BE49-F238E27FC236}">
                <a16:creationId xmlns:a16="http://schemas.microsoft.com/office/drawing/2014/main" id="{67F2E9A3-BC20-9040-A6E6-F521C655B54F}"/>
              </a:ext>
            </a:extLst>
          </p:cNvPr>
          <p:cNvSpPr/>
          <p:nvPr/>
        </p:nvSpPr>
        <p:spPr>
          <a:xfrm>
            <a:off x="12458970" y="7653639"/>
            <a:ext cx="10557784" cy="1244636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44" name="TextBox 116">
            <a:extLst>
              <a:ext uri="{FF2B5EF4-FFF2-40B4-BE49-F238E27FC236}">
                <a16:creationId xmlns:a16="http://schemas.microsoft.com/office/drawing/2014/main" id="{4F55BDC5-BE4A-1442-9BCE-F2F715CE2406}"/>
              </a:ext>
            </a:extLst>
          </p:cNvPr>
          <p:cNvSpPr txBox="1"/>
          <p:nvPr/>
        </p:nvSpPr>
        <p:spPr>
          <a:xfrm flipH="1">
            <a:off x="13637809" y="7981195"/>
            <a:ext cx="40231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Question mark</a:t>
            </a:r>
          </a:p>
        </p:txBody>
      </p:sp>
      <p:sp>
        <p:nvSpPr>
          <p:cNvPr id="45" name="Rectángulo redondeado 44">
            <a:extLst>
              <a:ext uri="{FF2B5EF4-FFF2-40B4-BE49-F238E27FC236}">
                <a16:creationId xmlns:a16="http://schemas.microsoft.com/office/drawing/2014/main" id="{DA44347C-D600-B04A-A271-B7537BA14FD8}"/>
              </a:ext>
            </a:extLst>
          </p:cNvPr>
          <p:cNvSpPr/>
          <p:nvPr/>
        </p:nvSpPr>
        <p:spPr>
          <a:xfrm>
            <a:off x="12458970" y="9274344"/>
            <a:ext cx="10557784" cy="124463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46" name="TextBox 116">
            <a:extLst>
              <a:ext uri="{FF2B5EF4-FFF2-40B4-BE49-F238E27FC236}">
                <a16:creationId xmlns:a16="http://schemas.microsoft.com/office/drawing/2014/main" id="{1E432791-E38E-164A-BA83-1F3487711C0E}"/>
              </a:ext>
            </a:extLst>
          </p:cNvPr>
          <p:cNvSpPr txBox="1"/>
          <p:nvPr/>
        </p:nvSpPr>
        <p:spPr>
          <a:xfrm flipH="1">
            <a:off x="13637810" y="9660526"/>
            <a:ext cx="292289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Cash Cow</a:t>
            </a:r>
          </a:p>
        </p:txBody>
      </p:sp>
      <p:sp>
        <p:nvSpPr>
          <p:cNvPr id="47" name="Rectángulo redondeado 46">
            <a:extLst>
              <a:ext uri="{FF2B5EF4-FFF2-40B4-BE49-F238E27FC236}">
                <a16:creationId xmlns:a16="http://schemas.microsoft.com/office/drawing/2014/main" id="{F909EC71-2B20-6445-A7CE-CE96B93977BD}"/>
              </a:ext>
            </a:extLst>
          </p:cNvPr>
          <p:cNvSpPr/>
          <p:nvPr/>
        </p:nvSpPr>
        <p:spPr>
          <a:xfrm>
            <a:off x="12432844" y="10895049"/>
            <a:ext cx="10557784" cy="1244636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48" name="TextBox 116">
            <a:extLst>
              <a:ext uri="{FF2B5EF4-FFF2-40B4-BE49-F238E27FC236}">
                <a16:creationId xmlns:a16="http://schemas.microsoft.com/office/drawing/2014/main" id="{BAAC5EAC-E502-4C40-91BF-83ED6E20F358}"/>
              </a:ext>
            </a:extLst>
          </p:cNvPr>
          <p:cNvSpPr txBox="1"/>
          <p:nvPr/>
        </p:nvSpPr>
        <p:spPr>
          <a:xfrm flipH="1">
            <a:off x="13611684" y="11239944"/>
            <a:ext cx="124479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52973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70635EC-90DC-2F40-8635-729CDE5327E2}"/>
              </a:ext>
            </a:extLst>
          </p:cNvPr>
          <p:cNvSpPr/>
          <p:nvPr/>
        </p:nvSpPr>
        <p:spPr>
          <a:xfrm>
            <a:off x="11212286" y="2811958"/>
            <a:ext cx="4702629" cy="4065385"/>
          </a:xfrm>
          <a:prstGeom prst="rect">
            <a:avLst/>
          </a:prstGeom>
          <a:noFill/>
          <a:ln w="254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E53F1D8-3F51-2648-A095-6062502B4DFE}"/>
              </a:ext>
            </a:extLst>
          </p:cNvPr>
          <p:cNvSpPr/>
          <p:nvPr/>
        </p:nvSpPr>
        <p:spPr>
          <a:xfrm>
            <a:off x="16350343" y="2811958"/>
            <a:ext cx="4702629" cy="4065385"/>
          </a:xfrm>
          <a:prstGeom prst="rect">
            <a:avLst/>
          </a:pr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20313E4-C228-FA4B-BAE4-5A76914CB5D5}"/>
              </a:ext>
            </a:extLst>
          </p:cNvPr>
          <p:cNvSpPr/>
          <p:nvPr/>
        </p:nvSpPr>
        <p:spPr>
          <a:xfrm>
            <a:off x="11212286" y="7401230"/>
            <a:ext cx="4702629" cy="4065385"/>
          </a:xfrm>
          <a:prstGeom prst="rect">
            <a:avLst/>
          </a:prstGeom>
          <a:noFill/>
          <a:ln w="254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47B6C48-06A1-C540-A539-9E71F029F1C9}"/>
              </a:ext>
            </a:extLst>
          </p:cNvPr>
          <p:cNvSpPr/>
          <p:nvPr/>
        </p:nvSpPr>
        <p:spPr>
          <a:xfrm>
            <a:off x="16350343" y="7401230"/>
            <a:ext cx="4702629" cy="4065385"/>
          </a:xfrm>
          <a:prstGeom prst="rect">
            <a:avLst/>
          </a:prstGeom>
          <a:noFill/>
          <a:ln w="254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57" name="TextBox 116">
            <a:extLst>
              <a:ext uri="{FF2B5EF4-FFF2-40B4-BE49-F238E27FC236}">
                <a16:creationId xmlns:a16="http://schemas.microsoft.com/office/drawing/2014/main" id="{C7F5625C-2DA5-BF44-B303-28296ED529AE}"/>
              </a:ext>
            </a:extLst>
          </p:cNvPr>
          <p:cNvSpPr txBox="1"/>
          <p:nvPr/>
        </p:nvSpPr>
        <p:spPr>
          <a:xfrm flipH="1">
            <a:off x="12712189" y="4521485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Star</a:t>
            </a:r>
          </a:p>
        </p:txBody>
      </p:sp>
      <p:sp>
        <p:nvSpPr>
          <p:cNvPr id="58" name="TextBox 116">
            <a:extLst>
              <a:ext uri="{FF2B5EF4-FFF2-40B4-BE49-F238E27FC236}">
                <a16:creationId xmlns:a16="http://schemas.microsoft.com/office/drawing/2014/main" id="{0299A059-B16A-A345-A516-0986CCA470D2}"/>
              </a:ext>
            </a:extLst>
          </p:cNvPr>
          <p:cNvSpPr txBox="1"/>
          <p:nvPr/>
        </p:nvSpPr>
        <p:spPr>
          <a:xfrm flipH="1">
            <a:off x="17377435" y="4244486"/>
            <a:ext cx="264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Question mark</a:t>
            </a:r>
          </a:p>
        </p:txBody>
      </p:sp>
      <p:sp>
        <p:nvSpPr>
          <p:cNvPr id="59" name="TextBox 116">
            <a:extLst>
              <a:ext uri="{FF2B5EF4-FFF2-40B4-BE49-F238E27FC236}">
                <a16:creationId xmlns:a16="http://schemas.microsoft.com/office/drawing/2014/main" id="{26E21459-0239-5046-9F1D-E9152532E859}"/>
              </a:ext>
            </a:extLst>
          </p:cNvPr>
          <p:cNvSpPr txBox="1"/>
          <p:nvPr/>
        </p:nvSpPr>
        <p:spPr>
          <a:xfrm flipH="1">
            <a:off x="12239378" y="8833758"/>
            <a:ext cx="264844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Cash </a:t>
            </a:r>
          </a:p>
          <a:p>
            <a:pPr algn="ctr"/>
            <a:r>
              <a:rPr lang="en-US" sz="3600" b="1" dirty="0">
                <a:solidFill>
                  <a:schemeClr val="accent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Cow</a:t>
            </a:r>
          </a:p>
        </p:txBody>
      </p:sp>
      <p:sp>
        <p:nvSpPr>
          <p:cNvPr id="60" name="TextBox 116">
            <a:extLst>
              <a:ext uri="{FF2B5EF4-FFF2-40B4-BE49-F238E27FC236}">
                <a16:creationId xmlns:a16="http://schemas.microsoft.com/office/drawing/2014/main" id="{AF8BC89D-FCDD-5449-9BB2-A7E01BF95DDD}"/>
              </a:ext>
            </a:extLst>
          </p:cNvPr>
          <p:cNvSpPr txBox="1"/>
          <p:nvPr/>
        </p:nvSpPr>
        <p:spPr>
          <a:xfrm flipH="1">
            <a:off x="17377435" y="9110757"/>
            <a:ext cx="264844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Dog</a:t>
            </a:r>
          </a:p>
        </p:txBody>
      </p:sp>
      <p:sp>
        <p:nvSpPr>
          <p:cNvPr id="26" name="TextBox 116">
            <a:extLst>
              <a:ext uri="{FF2B5EF4-FFF2-40B4-BE49-F238E27FC236}">
                <a16:creationId xmlns:a16="http://schemas.microsoft.com/office/drawing/2014/main" id="{8AB3D48A-B746-AA43-9498-D30695C4072B}"/>
              </a:ext>
            </a:extLst>
          </p:cNvPr>
          <p:cNvSpPr txBox="1"/>
          <p:nvPr/>
        </p:nvSpPr>
        <p:spPr>
          <a:xfrm flipH="1">
            <a:off x="9052262" y="4264086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27" name="TextBox 116">
            <a:extLst>
              <a:ext uri="{FF2B5EF4-FFF2-40B4-BE49-F238E27FC236}">
                <a16:creationId xmlns:a16="http://schemas.microsoft.com/office/drawing/2014/main" id="{92EE5430-A025-C048-B57E-2591AE373FBD}"/>
              </a:ext>
            </a:extLst>
          </p:cNvPr>
          <p:cNvSpPr txBox="1"/>
          <p:nvPr/>
        </p:nvSpPr>
        <p:spPr>
          <a:xfrm flipH="1">
            <a:off x="17850246" y="12178227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31" name="TextBox 116">
            <a:extLst>
              <a:ext uri="{FF2B5EF4-FFF2-40B4-BE49-F238E27FC236}">
                <a16:creationId xmlns:a16="http://schemas.microsoft.com/office/drawing/2014/main" id="{D034D023-B8A4-7A47-8378-EC0F5B869EE4}"/>
              </a:ext>
            </a:extLst>
          </p:cNvPr>
          <p:cNvSpPr txBox="1"/>
          <p:nvPr/>
        </p:nvSpPr>
        <p:spPr>
          <a:xfrm flipH="1">
            <a:off x="9052263" y="9236533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Low</a:t>
            </a:r>
          </a:p>
        </p:txBody>
      </p:sp>
      <p:sp>
        <p:nvSpPr>
          <p:cNvPr id="37" name="TextBox 116">
            <a:extLst>
              <a:ext uri="{FF2B5EF4-FFF2-40B4-BE49-F238E27FC236}">
                <a16:creationId xmlns:a16="http://schemas.microsoft.com/office/drawing/2014/main" id="{A8E69C80-570E-4449-A66B-FAB75C80B886}"/>
              </a:ext>
            </a:extLst>
          </p:cNvPr>
          <p:cNvSpPr txBox="1"/>
          <p:nvPr/>
        </p:nvSpPr>
        <p:spPr>
          <a:xfrm flipH="1">
            <a:off x="12712189" y="12112094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Low</a:t>
            </a:r>
          </a:p>
        </p:txBody>
      </p:sp>
      <p:sp>
        <p:nvSpPr>
          <p:cNvPr id="17" name="TextBox 116">
            <a:extLst>
              <a:ext uri="{FF2B5EF4-FFF2-40B4-BE49-F238E27FC236}">
                <a16:creationId xmlns:a16="http://schemas.microsoft.com/office/drawing/2014/main" id="{4F0676D9-BBC5-844F-933A-92024AF808A7}"/>
              </a:ext>
            </a:extLst>
          </p:cNvPr>
          <p:cNvSpPr txBox="1"/>
          <p:nvPr/>
        </p:nvSpPr>
        <p:spPr>
          <a:xfrm flipH="1">
            <a:off x="5480341" y="7225654"/>
            <a:ext cx="1244799" cy="47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Star</a:t>
            </a:r>
          </a:p>
        </p:txBody>
      </p:sp>
      <p:sp>
        <p:nvSpPr>
          <p:cNvPr id="18" name="CuadroTexto 350">
            <a:extLst>
              <a:ext uri="{FF2B5EF4-FFF2-40B4-BE49-F238E27FC236}">
                <a16:creationId xmlns:a16="http://schemas.microsoft.com/office/drawing/2014/main" id="{7E9F51A2-0968-0E48-9A3F-A2981371FF43}"/>
              </a:ext>
            </a:extLst>
          </p:cNvPr>
          <p:cNvSpPr txBox="1"/>
          <p:nvPr/>
        </p:nvSpPr>
        <p:spPr>
          <a:xfrm>
            <a:off x="1380531" y="5167816"/>
            <a:ext cx="64720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BCG Matrix</a:t>
            </a:r>
          </a:p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Infographics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5E66D7E9-F167-644F-9110-513D7EDB42FE}"/>
              </a:ext>
            </a:extLst>
          </p:cNvPr>
          <p:cNvSpPr txBox="1"/>
          <p:nvPr/>
        </p:nvSpPr>
        <p:spPr>
          <a:xfrm>
            <a:off x="1380530" y="7909320"/>
            <a:ext cx="613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Matrix of Boston consulting Group</a:t>
            </a:r>
          </a:p>
        </p:txBody>
      </p:sp>
      <p:sp>
        <p:nvSpPr>
          <p:cNvPr id="20" name="Rectangle 45">
            <a:extLst>
              <a:ext uri="{FF2B5EF4-FFF2-40B4-BE49-F238E27FC236}">
                <a16:creationId xmlns:a16="http://schemas.microsoft.com/office/drawing/2014/main" id="{868538E2-3D19-2545-944F-39CD87BA62DD}"/>
              </a:ext>
            </a:extLst>
          </p:cNvPr>
          <p:cNvSpPr/>
          <p:nvPr/>
        </p:nvSpPr>
        <p:spPr>
          <a:xfrm>
            <a:off x="1448810" y="8714836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5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0EB60486-B4C2-AA43-9900-3FF60BF5EB19}"/>
              </a:ext>
            </a:extLst>
          </p:cNvPr>
          <p:cNvSpPr txBox="1"/>
          <p:nvPr/>
        </p:nvSpPr>
        <p:spPr>
          <a:xfrm>
            <a:off x="6062898" y="1071658"/>
            <a:ext cx="122520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BCG Matrix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5791E930-9854-F649-A644-6499C823434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Matrix of Boston consulting Group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E369B1-EA6D-D54E-B01B-F74790C76CE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E25A3B-787D-AA42-9DB3-BB0606759FD0}"/>
              </a:ext>
            </a:extLst>
          </p:cNvPr>
          <p:cNvGrpSpPr/>
          <p:nvPr/>
        </p:nvGrpSpPr>
        <p:grpSpPr>
          <a:xfrm>
            <a:off x="4342889" y="4141345"/>
            <a:ext cx="15691873" cy="8880586"/>
            <a:chOff x="1929638" y="4359060"/>
            <a:chExt cx="15691873" cy="8880586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9E7C1380-C9E9-8048-8360-DB7C82B5D643}"/>
                </a:ext>
              </a:extLst>
            </p:cNvPr>
            <p:cNvGrpSpPr/>
            <p:nvPr/>
          </p:nvGrpSpPr>
          <p:grpSpPr>
            <a:xfrm>
              <a:off x="5904411" y="4359060"/>
              <a:ext cx="11717100" cy="6214042"/>
              <a:chOff x="5373689" y="4310316"/>
              <a:chExt cx="13672532" cy="6928785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7651E2D6-208A-3D47-A84F-B524F6BE3F4B}"/>
                  </a:ext>
                </a:extLst>
              </p:cNvPr>
              <p:cNvSpPr/>
              <p:nvPr/>
            </p:nvSpPr>
            <p:spPr>
              <a:xfrm>
                <a:off x="5373689" y="4310316"/>
                <a:ext cx="6829425" cy="36227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FA59749B-8F99-F44F-8A66-2244CE3B3100}"/>
                  </a:ext>
                </a:extLst>
              </p:cNvPr>
              <p:cNvSpPr/>
              <p:nvPr/>
            </p:nvSpPr>
            <p:spPr>
              <a:xfrm>
                <a:off x="12203114" y="4310316"/>
                <a:ext cx="6829425" cy="362270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29FDC796-F674-8E43-BA91-BCD1E8CC615A}"/>
                  </a:ext>
                </a:extLst>
              </p:cNvPr>
              <p:cNvSpPr/>
              <p:nvPr/>
            </p:nvSpPr>
            <p:spPr>
              <a:xfrm>
                <a:off x="12216796" y="7747156"/>
                <a:ext cx="6829425" cy="349194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8F1ECD8D-CDBA-6243-9A3B-08F127E3A98A}"/>
                  </a:ext>
                </a:extLst>
              </p:cNvPr>
              <p:cNvSpPr/>
              <p:nvPr/>
            </p:nvSpPr>
            <p:spPr>
              <a:xfrm>
                <a:off x="5373689" y="7747156"/>
                <a:ext cx="6850251" cy="349194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b="1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0" name="Flecha arriba 49">
              <a:extLst>
                <a:ext uri="{FF2B5EF4-FFF2-40B4-BE49-F238E27FC236}">
                  <a16:creationId xmlns:a16="http://schemas.microsoft.com/office/drawing/2014/main" id="{D9BAE265-5193-A446-AFEF-CAE1B15FC123}"/>
                </a:ext>
              </a:extLst>
            </p:cNvPr>
            <p:cNvSpPr/>
            <p:nvPr/>
          </p:nvSpPr>
          <p:spPr>
            <a:xfrm rot="5400000">
              <a:off x="11084201" y="6714063"/>
              <a:ext cx="1345793" cy="11705374"/>
            </a:xfrm>
            <a:prstGeom prst="upArrow">
              <a:avLst>
                <a:gd name="adj1" fmla="val 75641"/>
                <a:gd name="adj2" fmla="val 96591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b="1">
                <a:latin typeface="Century Gothic" panose="020B0502020202020204" pitchFamily="34" charset="0"/>
              </a:endParaRPr>
            </a:p>
          </p:txBody>
        </p:sp>
        <p:sp>
          <p:nvSpPr>
            <p:cNvPr id="21" name="Flecha arriba 20">
              <a:extLst>
                <a:ext uri="{FF2B5EF4-FFF2-40B4-BE49-F238E27FC236}">
                  <a16:creationId xmlns:a16="http://schemas.microsoft.com/office/drawing/2014/main" id="{1B70A87A-59CB-2F41-84D4-B04A67E37DE2}"/>
                </a:ext>
              </a:extLst>
            </p:cNvPr>
            <p:cNvSpPr/>
            <p:nvPr/>
          </p:nvSpPr>
          <p:spPr>
            <a:xfrm>
              <a:off x="1929638" y="4359061"/>
              <a:ext cx="1553343" cy="6214042"/>
            </a:xfrm>
            <a:prstGeom prst="upArrow">
              <a:avLst>
                <a:gd name="adj1" fmla="val 75641"/>
                <a:gd name="adj2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b="1">
                <a:latin typeface="Century Gothic" panose="020B0502020202020204" pitchFamily="34" charset="0"/>
              </a:endParaRPr>
            </a:p>
          </p:txBody>
        </p:sp>
        <p:sp>
          <p:nvSpPr>
            <p:cNvPr id="51" name="TextBox 116">
              <a:extLst>
                <a:ext uri="{FF2B5EF4-FFF2-40B4-BE49-F238E27FC236}">
                  <a16:creationId xmlns:a16="http://schemas.microsoft.com/office/drawing/2014/main" id="{8BA6E9E3-BE07-9146-88B5-8571EFA411A7}"/>
                </a:ext>
              </a:extLst>
            </p:cNvPr>
            <p:cNvSpPr txBox="1"/>
            <p:nvPr/>
          </p:nvSpPr>
          <p:spPr>
            <a:xfrm flipH="1">
              <a:off x="3735572" y="5808158"/>
              <a:ext cx="1702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High</a:t>
              </a:r>
            </a:p>
          </p:txBody>
        </p:sp>
        <p:sp>
          <p:nvSpPr>
            <p:cNvPr id="52" name="TextBox 116">
              <a:extLst>
                <a:ext uri="{FF2B5EF4-FFF2-40B4-BE49-F238E27FC236}">
                  <a16:creationId xmlns:a16="http://schemas.microsoft.com/office/drawing/2014/main" id="{37FEF663-7A83-444F-8151-3E174F373B02}"/>
                </a:ext>
              </a:extLst>
            </p:cNvPr>
            <p:cNvSpPr txBox="1"/>
            <p:nvPr/>
          </p:nvSpPr>
          <p:spPr>
            <a:xfrm flipH="1">
              <a:off x="13943804" y="10976444"/>
              <a:ext cx="1702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High</a:t>
              </a:r>
            </a:p>
          </p:txBody>
        </p:sp>
        <p:sp>
          <p:nvSpPr>
            <p:cNvPr id="53" name="TextBox 116">
              <a:extLst>
                <a:ext uri="{FF2B5EF4-FFF2-40B4-BE49-F238E27FC236}">
                  <a16:creationId xmlns:a16="http://schemas.microsoft.com/office/drawing/2014/main" id="{82C99398-2649-4D40-B1FD-00E471539053}"/>
                </a:ext>
              </a:extLst>
            </p:cNvPr>
            <p:cNvSpPr txBox="1"/>
            <p:nvPr/>
          </p:nvSpPr>
          <p:spPr>
            <a:xfrm flipH="1">
              <a:off x="3735572" y="9773237"/>
              <a:ext cx="1702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Low</a:t>
              </a:r>
            </a:p>
          </p:txBody>
        </p:sp>
        <p:sp>
          <p:nvSpPr>
            <p:cNvPr id="54" name="TextBox 116">
              <a:extLst>
                <a:ext uri="{FF2B5EF4-FFF2-40B4-BE49-F238E27FC236}">
                  <a16:creationId xmlns:a16="http://schemas.microsoft.com/office/drawing/2014/main" id="{94238387-FE5B-8F48-859C-3C04B058B6D1}"/>
                </a:ext>
              </a:extLst>
            </p:cNvPr>
            <p:cNvSpPr txBox="1"/>
            <p:nvPr/>
          </p:nvSpPr>
          <p:spPr>
            <a:xfrm flipH="1">
              <a:off x="10294987" y="12243582"/>
              <a:ext cx="34452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Market share</a:t>
              </a:r>
            </a:p>
          </p:txBody>
        </p:sp>
        <p:sp>
          <p:nvSpPr>
            <p:cNvPr id="55" name="TextBox 116">
              <a:extLst>
                <a:ext uri="{FF2B5EF4-FFF2-40B4-BE49-F238E27FC236}">
                  <a16:creationId xmlns:a16="http://schemas.microsoft.com/office/drawing/2014/main" id="{A859E96E-3BFB-4E42-8B11-8C3E5636AA4C}"/>
                </a:ext>
              </a:extLst>
            </p:cNvPr>
            <p:cNvSpPr txBox="1"/>
            <p:nvPr/>
          </p:nvSpPr>
          <p:spPr>
            <a:xfrm rot="16200000" flipH="1">
              <a:off x="543180" y="7384979"/>
              <a:ext cx="4315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Market growth</a:t>
              </a:r>
            </a:p>
          </p:txBody>
        </p:sp>
        <p:sp>
          <p:nvSpPr>
            <p:cNvPr id="60" name="TextBox 116">
              <a:extLst>
                <a:ext uri="{FF2B5EF4-FFF2-40B4-BE49-F238E27FC236}">
                  <a16:creationId xmlns:a16="http://schemas.microsoft.com/office/drawing/2014/main" id="{9FFD6C7D-D99F-F74D-B1C0-014EA3BA67FB}"/>
                </a:ext>
              </a:extLst>
            </p:cNvPr>
            <p:cNvSpPr txBox="1"/>
            <p:nvPr/>
          </p:nvSpPr>
          <p:spPr>
            <a:xfrm flipH="1">
              <a:off x="13943804" y="5743595"/>
              <a:ext cx="1702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Star</a:t>
              </a:r>
            </a:p>
          </p:txBody>
        </p:sp>
        <p:sp>
          <p:nvSpPr>
            <p:cNvPr id="61" name="TextBox 116">
              <a:extLst>
                <a:ext uri="{FF2B5EF4-FFF2-40B4-BE49-F238E27FC236}">
                  <a16:creationId xmlns:a16="http://schemas.microsoft.com/office/drawing/2014/main" id="{62EC72E9-4F20-C24C-820C-18D1CB543C6E}"/>
                </a:ext>
              </a:extLst>
            </p:cNvPr>
            <p:cNvSpPr txBox="1"/>
            <p:nvPr/>
          </p:nvSpPr>
          <p:spPr>
            <a:xfrm flipH="1">
              <a:off x="7592968" y="5468803"/>
              <a:ext cx="26484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Question mark</a:t>
              </a:r>
            </a:p>
          </p:txBody>
        </p:sp>
        <p:sp>
          <p:nvSpPr>
            <p:cNvPr id="62" name="TextBox 116">
              <a:extLst>
                <a:ext uri="{FF2B5EF4-FFF2-40B4-BE49-F238E27FC236}">
                  <a16:creationId xmlns:a16="http://schemas.microsoft.com/office/drawing/2014/main" id="{97E8AA24-4043-B742-B111-284E2EB8A6D7}"/>
                </a:ext>
              </a:extLst>
            </p:cNvPr>
            <p:cNvSpPr txBox="1"/>
            <p:nvPr/>
          </p:nvSpPr>
          <p:spPr>
            <a:xfrm flipH="1">
              <a:off x="13470993" y="8417565"/>
              <a:ext cx="26484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Cash </a:t>
              </a:r>
            </a:p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Cow</a:t>
              </a:r>
            </a:p>
          </p:txBody>
        </p:sp>
        <p:sp>
          <p:nvSpPr>
            <p:cNvPr id="63" name="TextBox 116">
              <a:extLst>
                <a:ext uri="{FF2B5EF4-FFF2-40B4-BE49-F238E27FC236}">
                  <a16:creationId xmlns:a16="http://schemas.microsoft.com/office/drawing/2014/main" id="{4615640D-4C82-8B42-96B9-FFC4B84AA28A}"/>
                </a:ext>
              </a:extLst>
            </p:cNvPr>
            <p:cNvSpPr txBox="1"/>
            <p:nvPr/>
          </p:nvSpPr>
          <p:spPr>
            <a:xfrm flipH="1">
              <a:off x="7592968" y="8849906"/>
              <a:ext cx="2648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Dog</a:t>
              </a:r>
            </a:p>
          </p:txBody>
        </p:sp>
        <p:sp>
          <p:nvSpPr>
            <p:cNvPr id="22" name="TextBox 116">
              <a:extLst>
                <a:ext uri="{FF2B5EF4-FFF2-40B4-BE49-F238E27FC236}">
                  <a16:creationId xmlns:a16="http://schemas.microsoft.com/office/drawing/2014/main" id="{B66CEECB-D596-B646-B24F-13AD60771A68}"/>
                </a:ext>
              </a:extLst>
            </p:cNvPr>
            <p:cNvSpPr txBox="1"/>
            <p:nvPr/>
          </p:nvSpPr>
          <p:spPr>
            <a:xfrm flipH="1">
              <a:off x="8065779" y="10910311"/>
              <a:ext cx="1702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7866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70635EC-90DC-2F40-8635-729CDE5327E2}"/>
              </a:ext>
            </a:extLst>
          </p:cNvPr>
          <p:cNvSpPr/>
          <p:nvPr/>
        </p:nvSpPr>
        <p:spPr>
          <a:xfrm>
            <a:off x="11212286" y="2067856"/>
            <a:ext cx="4702629" cy="47026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E53F1D8-3F51-2648-A095-6062502B4DFE}"/>
              </a:ext>
            </a:extLst>
          </p:cNvPr>
          <p:cNvSpPr/>
          <p:nvPr/>
        </p:nvSpPr>
        <p:spPr>
          <a:xfrm>
            <a:off x="16350343" y="2067856"/>
            <a:ext cx="4702629" cy="47026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20313E4-C228-FA4B-BAE4-5A76914CB5D5}"/>
              </a:ext>
            </a:extLst>
          </p:cNvPr>
          <p:cNvSpPr/>
          <p:nvPr/>
        </p:nvSpPr>
        <p:spPr>
          <a:xfrm>
            <a:off x="11212286" y="7237693"/>
            <a:ext cx="4702629" cy="4702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47B6C48-06A1-C540-A539-9E71F029F1C9}"/>
              </a:ext>
            </a:extLst>
          </p:cNvPr>
          <p:cNvSpPr/>
          <p:nvPr/>
        </p:nvSpPr>
        <p:spPr>
          <a:xfrm>
            <a:off x="16350343" y="7237693"/>
            <a:ext cx="4702629" cy="4702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57" name="TextBox 116">
            <a:extLst>
              <a:ext uri="{FF2B5EF4-FFF2-40B4-BE49-F238E27FC236}">
                <a16:creationId xmlns:a16="http://schemas.microsoft.com/office/drawing/2014/main" id="{C7F5625C-2DA5-BF44-B303-28296ED529AE}"/>
              </a:ext>
            </a:extLst>
          </p:cNvPr>
          <p:cNvSpPr txBox="1"/>
          <p:nvPr/>
        </p:nvSpPr>
        <p:spPr>
          <a:xfrm flipH="1">
            <a:off x="12712189" y="5187247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Star</a:t>
            </a:r>
          </a:p>
        </p:txBody>
      </p:sp>
      <p:sp>
        <p:nvSpPr>
          <p:cNvPr id="58" name="TextBox 116">
            <a:extLst>
              <a:ext uri="{FF2B5EF4-FFF2-40B4-BE49-F238E27FC236}">
                <a16:creationId xmlns:a16="http://schemas.microsoft.com/office/drawing/2014/main" id="{0299A059-B16A-A345-A516-0986CCA470D2}"/>
              </a:ext>
            </a:extLst>
          </p:cNvPr>
          <p:cNvSpPr txBox="1"/>
          <p:nvPr/>
        </p:nvSpPr>
        <p:spPr>
          <a:xfrm flipH="1">
            <a:off x="17377435" y="4910249"/>
            <a:ext cx="264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Question mark</a:t>
            </a:r>
          </a:p>
        </p:txBody>
      </p:sp>
      <p:sp>
        <p:nvSpPr>
          <p:cNvPr id="59" name="TextBox 116">
            <a:extLst>
              <a:ext uri="{FF2B5EF4-FFF2-40B4-BE49-F238E27FC236}">
                <a16:creationId xmlns:a16="http://schemas.microsoft.com/office/drawing/2014/main" id="{26E21459-0239-5046-9F1D-E9152532E859}"/>
              </a:ext>
            </a:extLst>
          </p:cNvPr>
          <p:cNvSpPr txBox="1"/>
          <p:nvPr/>
        </p:nvSpPr>
        <p:spPr>
          <a:xfrm flipH="1">
            <a:off x="12239378" y="10192279"/>
            <a:ext cx="264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Cash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Cow</a:t>
            </a:r>
          </a:p>
        </p:txBody>
      </p:sp>
      <p:sp>
        <p:nvSpPr>
          <p:cNvPr id="60" name="TextBox 116">
            <a:extLst>
              <a:ext uri="{FF2B5EF4-FFF2-40B4-BE49-F238E27FC236}">
                <a16:creationId xmlns:a16="http://schemas.microsoft.com/office/drawing/2014/main" id="{AF8BC89D-FCDD-5449-9BB2-A7E01BF95DDD}"/>
              </a:ext>
            </a:extLst>
          </p:cNvPr>
          <p:cNvSpPr txBox="1"/>
          <p:nvPr/>
        </p:nvSpPr>
        <p:spPr>
          <a:xfrm flipH="1">
            <a:off x="17377435" y="10287903"/>
            <a:ext cx="264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Dog</a:t>
            </a:r>
          </a:p>
        </p:txBody>
      </p:sp>
      <p:sp>
        <p:nvSpPr>
          <p:cNvPr id="22" name="Gráfico 56">
            <a:extLst>
              <a:ext uri="{FF2B5EF4-FFF2-40B4-BE49-F238E27FC236}">
                <a16:creationId xmlns:a16="http://schemas.microsoft.com/office/drawing/2014/main" id="{7742F74B-6878-8242-AA1D-83DF0B64990A}"/>
              </a:ext>
            </a:extLst>
          </p:cNvPr>
          <p:cNvSpPr/>
          <p:nvPr/>
        </p:nvSpPr>
        <p:spPr>
          <a:xfrm>
            <a:off x="12812956" y="3223781"/>
            <a:ext cx="1501289" cy="1501289"/>
          </a:xfrm>
          <a:custGeom>
            <a:avLst/>
            <a:gdLst>
              <a:gd name="connsiteX0" fmla="*/ 567347 w 570831"/>
              <a:gd name="connsiteY0" fmla="*/ 312684 h 570831"/>
              <a:gd name="connsiteX1" fmla="*/ 279052 w 570831"/>
              <a:gd name="connsiteY1" fmla="*/ 24389 h 570831"/>
              <a:gd name="connsiteX2" fmla="*/ 220182 w 570831"/>
              <a:gd name="connsiteY2" fmla="*/ 0 h 570831"/>
              <a:gd name="connsiteX3" fmla="*/ 47570 w 570831"/>
              <a:gd name="connsiteY3" fmla="*/ 0 h 570831"/>
              <a:gd name="connsiteX4" fmla="*/ 0 w 570831"/>
              <a:gd name="connsiteY4" fmla="*/ 47570 h 570831"/>
              <a:gd name="connsiteX5" fmla="*/ 0 w 570831"/>
              <a:gd name="connsiteY5" fmla="*/ 220182 h 570831"/>
              <a:gd name="connsiteX6" fmla="*/ 24389 w 570831"/>
              <a:gd name="connsiteY6" fmla="*/ 279052 h 570831"/>
              <a:gd name="connsiteX7" fmla="*/ 312684 w 570831"/>
              <a:gd name="connsiteY7" fmla="*/ 567347 h 570831"/>
              <a:gd name="connsiteX8" fmla="*/ 321092 w 570831"/>
              <a:gd name="connsiteY8" fmla="*/ 570831 h 570831"/>
              <a:gd name="connsiteX9" fmla="*/ 324263 w 570831"/>
              <a:gd name="connsiteY9" fmla="*/ 570402 h 570831"/>
              <a:gd name="connsiteX10" fmla="*/ 332625 w 570831"/>
              <a:gd name="connsiteY10" fmla="*/ 561819 h 570831"/>
              <a:gd name="connsiteX11" fmla="*/ 378464 w 570831"/>
              <a:gd name="connsiteY11" fmla="*/ 378464 h 570831"/>
              <a:gd name="connsiteX12" fmla="*/ 561819 w 570831"/>
              <a:gd name="connsiteY12" fmla="*/ 332625 h 570831"/>
              <a:gd name="connsiteX13" fmla="*/ 570402 w 570831"/>
              <a:gd name="connsiteY13" fmla="*/ 324263 h 570831"/>
              <a:gd name="connsiteX14" fmla="*/ 567347 w 570831"/>
              <a:gd name="connsiteY14" fmla="*/ 312684 h 570831"/>
              <a:gd name="connsiteX15" fmla="*/ 361624 w 570831"/>
              <a:gd name="connsiteY15" fmla="*/ 228427 h 570831"/>
              <a:gd name="connsiteX16" fmla="*/ 313160 w 570831"/>
              <a:gd name="connsiteY16" fmla="*/ 269969 h 570831"/>
              <a:gd name="connsiteX17" fmla="*/ 327027 w 570831"/>
              <a:gd name="connsiteY17" fmla="*/ 332275 h 570831"/>
              <a:gd name="connsiteX18" fmla="*/ 318526 w 570831"/>
              <a:gd name="connsiteY18" fmla="*/ 353400 h 570831"/>
              <a:gd name="connsiteX19" fmla="*/ 307377 w 570831"/>
              <a:gd name="connsiteY19" fmla="*/ 356768 h 570831"/>
              <a:gd name="connsiteX20" fmla="*/ 295659 w 570831"/>
              <a:gd name="connsiteY20" fmla="*/ 353017 h 570831"/>
              <a:gd name="connsiteX21" fmla="*/ 249739 w 570831"/>
              <a:gd name="connsiteY21" fmla="*/ 320209 h 570831"/>
              <a:gd name="connsiteX22" fmla="*/ 203807 w 570831"/>
              <a:gd name="connsiteY22" fmla="*/ 353018 h 570831"/>
              <a:gd name="connsiteX23" fmla="*/ 181009 w 570831"/>
              <a:gd name="connsiteY23" fmla="*/ 353436 h 570831"/>
              <a:gd name="connsiteX24" fmla="*/ 172461 w 570831"/>
              <a:gd name="connsiteY24" fmla="*/ 332264 h 570831"/>
              <a:gd name="connsiteX25" fmla="*/ 186316 w 570831"/>
              <a:gd name="connsiteY25" fmla="*/ 269969 h 570831"/>
              <a:gd name="connsiteX26" fmla="*/ 137852 w 570831"/>
              <a:gd name="connsiteY26" fmla="*/ 228427 h 570831"/>
              <a:gd name="connsiteX27" fmla="*/ 131697 w 570831"/>
              <a:gd name="connsiteY27" fmla="*/ 207221 h 570831"/>
              <a:gd name="connsiteX28" fmla="*/ 148710 w 570831"/>
              <a:gd name="connsiteY28" fmla="*/ 193134 h 570831"/>
              <a:gd name="connsiteX29" fmla="*/ 210530 w 570831"/>
              <a:gd name="connsiteY29" fmla="*/ 186282 h 570831"/>
              <a:gd name="connsiteX30" fmla="*/ 230900 w 570831"/>
              <a:gd name="connsiteY30" fmla="*/ 131965 h 570831"/>
              <a:gd name="connsiteX31" fmla="*/ 249737 w 570831"/>
              <a:gd name="connsiteY31" fmla="*/ 118911 h 570831"/>
              <a:gd name="connsiteX32" fmla="*/ 268563 w 570831"/>
              <a:gd name="connsiteY32" fmla="*/ 131953 h 570831"/>
              <a:gd name="connsiteX33" fmla="*/ 288944 w 570831"/>
              <a:gd name="connsiteY33" fmla="*/ 186282 h 570831"/>
              <a:gd name="connsiteX34" fmla="*/ 350763 w 570831"/>
              <a:gd name="connsiteY34" fmla="*/ 193134 h 570831"/>
              <a:gd name="connsiteX35" fmla="*/ 367766 w 570831"/>
              <a:gd name="connsiteY35" fmla="*/ 207186 h 570831"/>
              <a:gd name="connsiteX36" fmla="*/ 361624 w 570831"/>
              <a:gd name="connsiteY36" fmla="*/ 228427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70831" h="570831">
                <a:moveTo>
                  <a:pt x="567347" y="312684"/>
                </a:moveTo>
                <a:lnTo>
                  <a:pt x="279052" y="24389"/>
                </a:lnTo>
                <a:cubicBezTo>
                  <a:pt x="263327" y="8664"/>
                  <a:pt x="242423" y="0"/>
                  <a:pt x="220182" y="0"/>
                </a:cubicBez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220182"/>
                </a:lnTo>
                <a:cubicBezTo>
                  <a:pt x="0" y="242423"/>
                  <a:pt x="8664" y="263327"/>
                  <a:pt x="24389" y="279052"/>
                </a:cubicBezTo>
                <a:lnTo>
                  <a:pt x="312684" y="567347"/>
                </a:lnTo>
                <a:cubicBezTo>
                  <a:pt x="314948" y="569611"/>
                  <a:pt x="317980" y="570831"/>
                  <a:pt x="321092" y="570831"/>
                </a:cubicBezTo>
                <a:cubicBezTo>
                  <a:pt x="322149" y="570831"/>
                  <a:pt x="323217" y="570692"/>
                  <a:pt x="324263" y="570402"/>
                </a:cubicBezTo>
                <a:cubicBezTo>
                  <a:pt x="328397" y="569252"/>
                  <a:pt x="331591" y="565977"/>
                  <a:pt x="332625" y="561819"/>
                </a:cubicBezTo>
                <a:lnTo>
                  <a:pt x="378464" y="378464"/>
                </a:lnTo>
                <a:lnTo>
                  <a:pt x="561819" y="332625"/>
                </a:lnTo>
                <a:cubicBezTo>
                  <a:pt x="565977" y="331591"/>
                  <a:pt x="569252" y="328397"/>
                  <a:pt x="570402" y="324263"/>
                </a:cubicBezTo>
                <a:cubicBezTo>
                  <a:pt x="571540" y="320140"/>
                  <a:pt x="570378" y="315715"/>
                  <a:pt x="567347" y="312684"/>
                </a:cubicBezTo>
                <a:close/>
                <a:moveTo>
                  <a:pt x="361624" y="228427"/>
                </a:moveTo>
                <a:lnTo>
                  <a:pt x="313160" y="269969"/>
                </a:lnTo>
                <a:lnTo>
                  <a:pt x="327027" y="332275"/>
                </a:lnTo>
                <a:cubicBezTo>
                  <a:pt x="328815" y="340323"/>
                  <a:pt x="325402" y="348812"/>
                  <a:pt x="318526" y="353400"/>
                </a:cubicBezTo>
                <a:cubicBezTo>
                  <a:pt x="315158" y="355619"/>
                  <a:pt x="311326" y="356768"/>
                  <a:pt x="307377" y="356768"/>
                </a:cubicBezTo>
                <a:cubicBezTo>
                  <a:pt x="303149" y="356768"/>
                  <a:pt x="299097" y="355467"/>
                  <a:pt x="295659" y="353017"/>
                </a:cubicBezTo>
                <a:lnTo>
                  <a:pt x="249739" y="320209"/>
                </a:lnTo>
                <a:lnTo>
                  <a:pt x="203807" y="353018"/>
                </a:lnTo>
                <a:cubicBezTo>
                  <a:pt x="197175" y="357767"/>
                  <a:pt x="187873" y="357977"/>
                  <a:pt x="181009" y="353436"/>
                </a:cubicBezTo>
                <a:cubicBezTo>
                  <a:pt x="174076" y="348813"/>
                  <a:pt x="170662" y="340325"/>
                  <a:pt x="172461" y="332264"/>
                </a:cubicBezTo>
                <a:lnTo>
                  <a:pt x="186316" y="269969"/>
                </a:lnTo>
                <a:lnTo>
                  <a:pt x="137852" y="228427"/>
                </a:lnTo>
                <a:cubicBezTo>
                  <a:pt x="131755" y="223213"/>
                  <a:pt x="129340" y="214886"/>
                  <a:pt x="131697" y="207221"/>
                </a:cubicBezTo>
                <a:cubicBezTo>
                  <a:pt x="134090" y="199532"/>
                  <a:pt x="140767" y="194016"/>
                  <a:pt x="148710" y="193134"/>
                </a:cubicBezTo>
                <a:lnTo>
                  <a:pt x="210530" y="186282"/>
                </a:lnTo>
                <a:lnTo>
                  <a:pt x="230900" y="131965"/>
                </a:lnTo>
                <a:cubicBezTo>
                  <a:pt x="233850" y="124149"/>
                  <a:pt x="241410" y="118911"/>
                  <a:pt x="249737" y="118911"/>
                </a:cubicBezTo>
                <a:cubicBezTo>
                  <a:pt x="258065" y="118911"/>
                  <a:pt x="265625" y="124149"/>
                  <a:pt x="268563" y="131953"/>
                </a:cubicBezTo>
                <a:lnTo>
                  <a:pt x="288944" y="186282"/>
                </a:lnTo>
                <a:lnTo>
                  <a:pt x="350763" y="193134"/>
                </a:lnTo>
                <a:cubicBezTo>
                  <a:pt x="358707" y="194017"/>
                  <a:pt x="365385" y="199533"/>
                  <a:pt x="367766" y="207186"/>
                </a:cubicBezTo>
                <a:cubicBezTo>
                  <a:pt x="370137" y="214887"/>
                  <a:pt x="367721" y="223213"/>
                  <a:pt x="361624" y="228427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b="1">
              <a:latin typeface="Century Gothic" panose="020B0502020202020204" pitchFamily="34" charset="0"/>
            </a:endParaRPr>
          </a:p>
        </p:txBody>
      </p:sp>
      <p:sp>
        <p:nvSpPr>
          <p:cNvPr id="23" name="Gráfico 67">
            <a:extLst>
              <a:ext uri="{FF2B5EF4-FFF2-40B4-BE49-F238E27FC236}">
                <a16:creationId xmlns:a16="http://schemas.microsoft.com/office/drawing/2014/main" id="{ACB097A8-B361-614A-B9A5-583A53371FC4}"/>
              </a:ext>
            </a:extLst>
          </p:cNvPr>
          <p:cNvSpPr/>
          <p:nvPr/>
        </p:nvSpPr>
        <p:spPr>
          <a:xfrm>
            <a:off x="18046794" y="3133314"/>
            <a:ext cx="1309727" cy="1309727"/>
          </a:xfrm>
          <a:custGeom>
            <a:avLst/>
            <a:gdLst>
              <a:gd name="connsiteX0" fmla="*/ 285170 w 570339"/>
              <a:gd name="connsiteY0" fmla="*/ 0 h 570339"/>
              <a:gd name="connsiteX1" fmla="*/ 0 w 570339"/>
              <a:gd name="connsiteY1" fmla="*/ 285170 h 570339"/>
              <a:gd name="connsiteX2" fmla="*/ 285170 w 570339"/>
              <a:gd name="connsiteY2" fmla="*/ 570340 h 570339"/>
              <a:gd name="connsiteX3" fmla="*/ 570340 w 570339"/>
              <a:gd name="connsiteY3" fmla="*/ 285170 h 570339"/>
              <a:gd name="connsiteX4" fmla="*/ 285170 w 570339"/>
              <a:gd name="connsiteY4" fmla="*/ 0 h 570339"/>
              <a:gd name="connsiteX5" fmla="*/ 320816 w 570339"/>
              <a:gd name="connsiteY5" fmla="*/ 463401 h 570339"/>
              <a:gd name="connsiteX6" fmla="*/ 249524 w 570339"/>
              <a:gd name="connsiteY6" fmla="*/ 463401 h 570339"/>
              <a:gd name="connsiteX7" fmla="*/ 249524 w 570339"/>
              <a:gd name="connsiteY7" fmla="*/ 392109 h 570339"/>
              <a:gd name="connsiteX8" fmla="*/ 320816 w 570339"/>
              <a:gd name="connsiteY8" fmla="*/ 392109 h 570339"/>
              <a:gd name="connsiteX9" fmla="*/ 356462 w 570339"/>
              <a:gd name="connsiteY9" fmla="*/ 299930 h 570339"/>
              <a:gd name="connsiteX10" fmla="*/ 320816 w 570339"/>
              <a:gd name="connsiteY10" fmla="*/ 335576 h 570339"/>
              <a:gd name="connsiteX11" fmla="*/ 320816 w 570339"/>
              <a:gd name="connsiteY11" fmla="*/ 356462 h 570339"/>
              <a:gd name="connsiteX12" fmla="*/ 249524 w 570339"/>
              <a:gd name="connsiteY12" fmla="*/ 356462 h 570339"/>
              <a:gd name="connsiteX13" fmla="*/ 249524 w 570339"/>
              <a:gd name="connsiteY13" fmla="*/ 320816 h 570339"/>
              <a:gd name="connsiteX14" fmla="*/ 259967 w 570339"/>
              <a:gd name="connsiteY14" fmla="*/ 295613 h 570339"/>
              <a:gd name="connsiteX15" fmla="*/ 306056 w 570339"/>
              <a:gd name="connsiteY15" fmla="*/ 249524 h 570339"/>
              <a:gd name="connsiteX16" fmla="*/ 320816 w 570339"/>
              <a:gd name="connsiteY16" fmla="*/ 213878 h 570339"/>
              <a:gd name="connsiteX17" fmla="*/ 285170 w 570339"/>
              <a:gd name="connsiteY17" fmla="*/ 178232 h 570339"/>
              <a:gd name="connsiteX18" fmla="*/ 249524 w 570339"/>
              <a:gd name="connsiteY18" fmla="*/ 213878 h 570339"/>
              <a:gd name="connsiteX19" fmla="*/ 249524 w 570339"/>
              <a:gd name="connsiteY19" fmla="*/ 249524 h 570339"/>
              <a:gd name="connsiteX20" fmla="*/ 178232 w 570339"/>
              <a:gd name="connsiteY20" fmla="*/ 249524 h 570339"/>
              <a:gd name="connsiteX21" fmla="*/ 178232 w 570339"/>
              <a:gd name="connsiteY21" fmla="*/ 213878 h 570339"/>
              <a:gd name="connsiteX22" fmla="*/ 285171 w 570339"/>
              <a:gd name="connsiteY22" fmla="*/ 106939 h 570339"/>
              <a:gd name="connsiteX23" fmla="*/ 392110 w 570339"/>
              <a:gd name="connsiteY23" fmla="*/ 213878 h 570339"/>
              <a:gd name="connsiteX24" fmla="*/ 356462 w 570339"/>
              <a:gd name="connsiteY24" fmla="*/ 299930 h 57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0339" h="570339">
                <a:moveTo>
                  <a:pt x="285170" y="0"/>
                </a:moveTo>
                <a:cubicBezTo>
                  <a:pt x="127929" y="0"/>
                  <a:pt x="0" y="127929"/>
                  <a:pt x="0" y="285170"/>
                </a:cubicBezTo>
                <a:cubicBezTo>
                  <a:pt x="0" y="442411"/>
                  <a:pt x="127929" y="570340"/>
                  <a:pt x="285170" y="570340"/>
                </a:cubicBezTo>
                <a:cubicBezTo>
                  <a:pt x="442411" y="570340"/>
                  <a:pt x="570340" y="442411"/>
                  <a:pt x="570340" y="285170"/>
                </a:cubicBezTo>
                <a:cubicBezTo>
                  <a:pt x="570340" y="127929"/>
                  <a:pt x="442410" y="0"/>
                  <a:pt x="285170" y="0"/>
                </a:cubicBezTo>
                <a:close/>
                <a:moveTo>
                  <a:pt x="320816" y="463401"/>
                </a:moveTo>
                <a:lnTo>
                  <a:pt x="249524" y="463401"/>
                </a:lnTo>
                <a:lnTo>
                  <a:pt x="249524" y="392109"/>
                </a:lnTo>
                <a:lnTo>
                  <a:pt x="320816" y="392109"/>
                </a:lnTo>
                <a:close/>
                <a:moveTo>
                  <a:pt x="356462" y="299930"/>
                </a:moveTo>
                <a:lnTo>
                  <a:pt x="320816" y="335576"/>
                </a:lnTo>
                <a:lnTo>
                  <a:pt x="320816" y="356462"/>
                </a:lnTo>
                <a:lnTo>
                  <a:pt x="249524" y="356462"/>
                </a:lnTo>
                <a:lnTo>
                  <a:pt x="249524" y="320816"/>
                </a:lnTo>
                <a:cubicBezTo>
                  <a:pt x="249524" y="311365"/>
                  <a:pt x="253283" y="302297"/>
                  <a:pt x="259967" y="295613"/>
                </a:cubicBezTo>
                <a:lnTo>
                  <a:pt x="306056" y="249524"/>
                </a:lnTo>
                <a:cubicBezTo>
                  <a:pt x="315437" y="240143"/>
                  <a:pt x="320816" y="227141"/>
                  <a:pt x="320816" y="213878"/>
                </a:cubicBezTo>
                <a:cubicBezTo>
                  <a:pt x="320816" y="194227"/>
                  <a:pt x="304820" y="178232"/>
                  <a:pt x="285170" y="178232"/>
                </a:cubicBezTo>
                <a:cubicBezTo>
                  <a:pt x="265519" y="178232"/>
                  <a:pt x="249524" y="194227"/>
                  <a:pt x="249524" y="213878"/>
                </a:cubicBezTo>
                <a:lnTo>
                  <a:pt x="249524" y="249524"/>
                </a:lnTo>
                <a:lnTo>
                  <a:pt x="178232" y="249524"/>
                </a:lnTo>
                <a:lnTo>
                  <a:pt x="178232" y="213878"/>
                </a:lnTo>
                <a:cubicBezTo>
                  <a:pt x="178232" y="154909"/>
                  <a:pt x="226201" y="106939"/>
                  <a:pt x="285171" y="106939"/>
                </a:cubicBezTo>
                <a:cubicBezTo>
                  <a:pt x="344141" y="106939"/>
                  <a:pt x="392110" y="154908"/>
                  <a:pt x="392110" y="213878"/>
                </a:cubicBezTo>
                <a:cubicBezTo>
                  <a:pt x="392109" y="246391"/>
                  <a:pt x="379454" y="276955"/>
                  <a:pt x="356462" y="299930"/>
                </a:cubicBezTo>
                <a:close/>
              </a:path>
            </a:pathLst>
          </a:custGeom>
          <a:solidFill>
            <a:schemeClr val="bg1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 b="1">
              <a:latin typeface="Century Gothic" panose="020B0502020202020204" pitchFamily="34" charset="0"/>
            </a:endParaRPr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6B9411C1-32C7-084B-BB45-85FF7A8C4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4844" y="8023076"/>
            <a:ext cx="1517512" cy="1722319"/>
          </a:xfrm>
          <a:custGeom>
            <a:avLst/>
            <a:gdLst>
              <a:gd name="T0" fmla="*/ 8282 w 8299"/>
              <a:gd name="T1" fmla="*/ 2522 h 9420"/>
              <a:gd name="T2" fmla="*/ 7143 w 8299"/>
              <a:gd name="T3" fmla="*/ 1887 h 9420"/>
              <a:gd name="T4" fmla="*/ 7240 w 8299"/>
              <a:gd name="T5" fmla="*/ 0 h 9420"/>
              <a:gd name="T6" fmla="*/ 6167 w 8299"/>
              <a:gd name="T7" fmla="*/ 1513 h 9420"/>
              <a:gd name="T8" fmla="*/ 4995 w 8299"/>
              <a:gd name="T9" fmla="*/ 2099 h 9420"/>
              <a:gd name="T10" fmla="*/ 1416 w 8299"/>
              <a:gd name="T11" fmla="*/ 667 h 9420"/>
              <a:gd name="T12" fmla="*/ 1009 w 8299"/>
              <a:gd name="T13" fmla="*/ 765 h 9420"/>
              <a:gd name="T14" fmla="*/ 1367 w 8299"/>
              <a:gd name="T15" fmla="*/ 2522 h 9420"/>
              <a:gd name="T16" fmla="*/ 0 w 8299"/>
              <a:gd name="T17" fmla="*/ 2733 h 9420"/>
              <a:gd name="T18" fmla="*/ 1676 w 8299"/>
              <a:gd name="T19" fmla="*/ 4409 h 9420"/>
              <a:gd name="T20" fmla="*/ 2408 w 8299"/>
              <a:gd name="T21" fmla="*/ 8882 h 9420"/>
              <a:gd name="T22" fmla="*/ 2441 w 8299"/>
              <a:gd name="T23" fmla="*/ 8980 h 9420"/>
              <a:gd name="T24" fmla="*/ 4149 w 8299"/>
              <a:gd name="T25" fmla="*/ 9419 h 9420"/>
              <a:gd name="T26" fmla="*/ 5857 w 8299"/>
              <a:gd name="T27" fmla="*/ 8980 h 9420"/>
              <a:gd name="T28" fmla="*/ 5874 w 8299"/>
              <a:gd name="T29" fmla="*/ 8882 h 9420"/>
              <a:gd name="T30" fmla="*/ 6606 w 8299"/>
              <a:gd name="T31" fmla="*/ 4409 h 9420"/>
              <a:gd name="T32" fmla="*/ 8282 w 8299"/>
              <a:gd name="T33" fmla="*/ 2733 h 9420"/>
              <a:gd name="T34" fmla="*/ 1855 w 8299"/>
              <a:gd name="T35" fmla="*/ 2522 h 9420"/>
              <a:gd name="T36" fmla="*/ 1497 w 8299"/>
              <a:gd name="T37" fmla="*/ 1513 h 9420"/>
              <a:gd name="T38" fmla="*/ 2441 w 8299"/>
              <a:gd name="T39" fmla="*/ 2245 h 9420"/>
              <a:gd name="T40" fmla="*/ 1855 w 8299"/>
              <a:gd name="T41" fmla="*/ 2522 h 9420"/>
              <a:gd name="T42" fmla="*/ 2327 w 8299"/>
              <a:gd name="T43" fmla="*/ 5351 h 9420"/>
              <a:gd name="T44" fmla="*/ 2717 w 8299"/>
              <a:gd name="T45" fmla="*/ 4620 h 9420"/>
              <a:gd name="T46" fmla="*/ 2327 w 8299"/>
              <a:gd name="T47" fmla="*/ 5351 h 9420"/>
              <a:gd name="T48" fmla="*/ 5451 w 8299"/>
              <a:gd name="T49" fmla="*/ 8784 h 9420"/>
              <a:gd name="T50" fmla="*/ 4149 w 8299"/>
              <a:gd name="T51" fmla="*/ 8508 h 9420"/>
              <a:gd name="T52" fmla="*/ 4149 w 8299"/>
              <a:gd name="T53" fmla="*/ 8508 h 9420"/>
              <a:gd name="T54" fmla="*/ 4149 w 8299"/>
              <a:gd name="T55" fmla="*/ 8508 h 9420"/>
              <a:gd name="T56" fmla="*/ 2847 w 8299"/>
              <a:gd name="T57" fmla="*/ 8784 h 9420"/>
              <a:gd name="T58" fmla="*/ 3726 w 8299"/>
              <a:gd name="T59" fmla="*/ 6149 h 9420"/>
              <a:gd name="T60" fmla="*/ 4149 w 8299"/>
              <a:gd name="T61" fmla="*/ 2945 h 9420"/>
              <a:gd name="T62" fmla="*/ 4572 w 8299"/>
              <a:gd name="T63" fmla="*/ 6149 h 9420"/>
              <a:gd name="T64" fmla="*/ 5451 w 8299"/>
              <a:gd name="T65" fmla="*/ 8784 h 9420"/>
              <a:gd name="T66" fmla="*/ 5955 w 8299"/>
              <a:gd name="T67" fmla="*/ 5351 h 9420"/>
              <a:gd name="T68" fmla="*/ 5565 w 8299"/>
              <a:gd name="T69" fmla="*/ 4620 h 9420"/>
              <a:gd name="T70" fmla="*/ 5955 w 8299"/>
              <a:gd name="T71" fmla="*/ 5351 h 9420"/>
              <a:gd name="T72" fmla="*/ 6427 w 8299"/>
              <a:gd name="T73" fmla="*/ 2522 h 9420"/>
              <a:gd name="T74" fmla="*/ 5841 w 8299"/>
              <a:gd name="T75" fmla="*/ 2245 h 9420"/>
              <a:gd name="T76" fmla="*/ 6785 w 8299"/>
              <a:gd name="T77" fmla="*/ 1513 h 9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299" h="9420">
                <a:moveTo>
                  <a:pt x="8282" y="2522"/>
                </a:moveTo>
                <a:lnTo>
                  <a:pt x="8282" y="2522"/>
                </a:lnTo>
                <a:cubicBezTo>
                  <a:pt x="6931" y="2522"/>
                  <a:pt x="6931" y="2522"/>
                  <a:pt x="6931" y="2522"/>
                </a:cubicBezTo>
                <a:cubicBezTo>
                  <a:pt x="7013" y="2327"/>
                  <a:pt x="7094" y="2115"/>
                  <a:pt x="7143" y="1887"/>
                </a:cubicBezTo>
                <a:cubicBezTo>
                  <a:pt x="7306" y="1302"/>
                  <a:pt x="7273" y="781"/>
                  <a:pt x="7273" y="765"/>
                </a:cubicBezTo>
                <a:cubicBezTo>
                  <a:pt x="7240" y="0"/>
                  <a:pt x="7240" y="0"/>
                  <a:pt x="7240" y="0"/>
                </a:cubicBezTo>
                <a:cubicBezTo>
                  <a:pt x="6866" y="667"/>
                  <a:pt x="6866" y="667"/>
                  <a:pt x="6866" y="667"/>
                </a:cubicBezTo>
                <a:cubicBezTo>
                  <a:pt x="6687" y="992"/>
                  <a:pt x="6443" y="1285"/>
                  <a:pt x="6167" y="1513"/>
                </a:cubicBezTo>
                <a:cubicBezTo>
                  <a:pt x="5955" y="1692"/>
                  <a:pt x="5711" y="1838"/>
                  <a:pt x="5435" y="1952"/>
                </a:cubicBezTo>
                <a:cubicBezTo>
                  <a:pt x="5272" y="2017"/>
                  <a:pt x="5125" y="2066"/>
                  <a:pt x="4995" y="2099"/>
                </a:cubicBezTo>
                <a:cubicBezTo>
                  <a:pt x="3287" y="2099"/>
                  <a:pt x="3287" y="2099"/>
                  <a:pt x="3287" y="2099"/>
                </a:cubicBezTo>
                <a:cubicBezTo>
                  <a:pt x="2815" y="1985"/>
                  <a:pt x="1985" y="1659"/>
                  <a:pt x="1416" y="667"/>
                </a:cubicBezTo>
                <a:cubicBezTo>
                  <a:pt x="1041" y="0"/>
                  <a:pt x="1041" y="0"/>
                  <a:pt x="1041" y="0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09" y="781"/>
                  <a:pt x="993" y="1302"/>
                  <a:pt x="1139" y="1887"/>
                </a:cubicBezTo>
                <a:cubicBezTo>
                  <a:pt x="1188" y="2115"/>
                  <a:pt x="1269" y="2327"/>
                  <a:pt x="1367" y="2522"/>
                </a:cubicBezTo>
                <a:cubicBezTo>
                  <a:pt x="0" y="2522"/>
                  <a:pt x="0" y="2522"/>
                  <a:pt x="0" y="2522"/>
                </a:cubicBezTo>
                <a:cubicBezTo>
                  <a:pt x="0" y="2733"/>
                  <a:pt x="0" y="2733"/>
                  <a:pt x="0" y="2733"/>
                </a:cubicBezTo>
                <a:cubicBezTo>
                  <a:pt x="0" y="2749"/>
                  <a:pt x="0" y="3400"/>
                  <a:pt x="472" y="3905"/>
                </a:cubicBezTo>
                <a:cubicBezTo>
                  <a:pt x="765" y="4197"/>
                  <a:pt x="1171" y="4376"/>
                  <a:pt x="1676" y="4409"/>
                </a:cubicBezTo>
                <a:cubicBezTo>
                  <a:pt x="1676" y="5059"/>
                  <a:pt x="1774" y="5547"/>
                  <a:pt x="1969" y="5872"/>
                </a:cubicBezTo>
                <a:cubicBezTo>
                  <a:pt x="2311" y="6474"/>
                  <a:pt x="2408" y="8248"/>
                  <a:pt x="2408" y="8882"/>
                </a:cubicBezTo>
                <a:cubicBezTo>
                  <a:pt x="2408" y="8931"/>
                  <a:pt x="2408" y="8931"/>
                  <a:pt x="2408" y="8931"/>
                </a:cubicBezTo>
                <a:cubicBezTo>
                  <a:pt x="2441" y="8980"/>
                  <a:pt x="2441" y="8980"/>
                  <a:pt x="2441" y="8980"/>
                </a:cubicBezTo>
                <a:cubicBezTo>
                  <a:pt x="2473" y="9045"/>
                  <a:pt x="2555" y="9142"/>
                  <a:pt x="2798" y="9240"/>
                </a:cubicBezTo>
                <a:cubicBezTo>
                  <a:pt x="3108" y="9354"/>
                  <a:pt x="3563" y="9419"/>
                  <a:pt x="4149" y="9419"/>
                </a:cubicBezTo>
                <a:cubicBezTo>
                  <a:pt x="4719" y="9419"/>
                  <a:pt x="5174" y="9354"/>
                  <a:pt x="5483" y="9240"/>
                </a:cubicBezTo>
                <a:cubicBezTo>
                  <a:pt x="5727" y="9142"/>
                  <a:pt x="5825" y="9045"/>
                  <a:pt x="5857" y="8980"/>
                </a:cubicBezTo>
                <a:cubicBezTo>
                  <a:pt x="5874" y="8931"/>
                  <a:pt x="5874" y="8931"/>
                  <a:pt x="5874" y="8931"/>
                </a:cubicBezTo>
                <a:cubicBezTo>
                  <a:pt x="5874" y="8882"/>
                  <a:pt x="5874" y="8882"/>
                  <a:pt x="5874" y="8882"/>
                </a:cubicBezTo>
                <a:cubicBezTo>
                  <a:pt x="5874" y="8248"/>
                  <a:pt x="5971" y="6474"/>
                  <a:pt x="6330" y="5872"/>
                </a:cubicBezTo>
                <a:cubicBezTo>
                  <a:pt x="6525" y="5547"/>
                  <a:pt x="6606" y="5059"/>
                  <a:pt x="6606" y="4409"/>
                </a:cubicBezTo>
                <a:cubicBezTo>
                  <a:pt x="7127" y="4376"/>
                  <a:pt x="7517" y="4197"/>
                  <a:pt x="7810" y="3905"/>
                </a:cubicBezTo>
                <a:cubicBezTo>
                  <a:pt x="8298" y="3400"/>
                  <a:pt x="8282" y="2749"/>
                  <a:pt x="8282" y="2733"/>
                </a:cubicBezTo>
                <a:lnTo>
                  <a:pt x="8282" y="2522"/>
                </a:lnTo>
                <a:close/>
                <a:moveTo>
                  <a:pt x="1855" y="2522"/>
                </a:moveTo>
                <a:lnTo>
                  <a:pt x="1855" y="2522"/>
                </a:lnTo>
                <a:cubicBezTo>
                  <a:pt x="1660" y="2213"/>
                  <a:pt x="1562" y="1838"/>
                  <a:pt x="1497" y="1513"/>
                </a:cubicBezTo>
                <a:cubicBezTo>
                  <a:pt x="1611" y="1643"/>
                  <a:pt x="1725" y="1757"/>
                  <a:pt x="1855" y="1854"/>
                </a:cubicBezTo>
                <a:cubicBezTo>
                  <a:pt x="2034" y="2001"/>
                  <a:pt x="2229" y="2131"/>
                  <a:pt x="2441" y="2245"/>
                </a:cubicBezTo>
                <a:cubicBezTo>
                  <a:pt x="2311" y="2310"/>
                  <a:pt x="2148" y="2408"/>
                  <a:pt x="2034" y="2522"/>
                </a:cubicBezTo>
                <a:cubicBezTo>
                  <a:pt x="1855" y="2522"/>
                  <a:pt x="1855" y="2522"/>
                  <a:pt x="1855" y="2522"/>
                </a:cubicBezTo>
                <a:close/>
                <a:moveTo>
                  <a:pt x="2327" y="5351"/>
                </a:moveTo>
                <a:lnTo>
                  <a:pt x="2327" y="5351"/>
                </a:lnTo>
                <a:cubicBezTo>
                  <a:pt x="2164" y="5270"/>
                  <a:pt x="2115" y="5026"/>
                  <a:pt x="2229" y="4832"/>
                </a:cubicBezTo>
                <a:cubicBezTo>
                  <a:pt x="2343" y="4620"/>
                  <a:pt x="2555" y="4523"/>
                  <a:pt x="2717" y="4620"/>
                </a:cubicBezTo>
                <a:cubicBezTo>
                  <a:pt x="2896" y="4702"/>
                  <a:pt x="2929" y="4929"/>
                  <a:pt x="2831" y="5140"/>
                </a:cubicBezTo>
                <a:cubicBezTo>
                  <a:pt x="2717" y="5351"/>
                  <a:pt x="2506" y="5449"/>
                  <a:pt x="2327" y="5351"/>
                </a:cubicBezTo>
                <a:close/>
                <a:moveTo>
                  <a:pt x="5451" y="8784"/>
                </a:moveTo>
                <a:lnTo>
                  <a:pt x="5451" y="8784"/>
                </a:lnTo>
                <a:cubicBezTo>
                  <a:pt x="5386" y="8817"/>
                  <a:pt x="5272" y="8866"/>
                  <a:pt x="5060" y="8915"/>
                </a:cubicBezTo>
                <a:cubicBezTo>
                  <a:pt x="4946" y="8735"/>
                  <a:pt x="4686" y="8508"/>
                  <a:pt x="4149" y="8508"/>
                </a:cubicBezTo>
                <a:lnTo>
                  <a:pt x="4149" y="8508"/>
                </a:lnTo>
                <a:lnTo>
                  <a:pt x="4149" y="8508"/>
                </a:lnTo>
                <a:lnTo>
                  <a:pt x="4149" y="8508"/>
                </a:lnTo>
                <a:lnTo>
                  <a:pt x="4149" y="8508"/>
                </a:lnTo>
                <a:cubicBezTo>
                  <a:pt x="3596" y="8508"/>
                  <a:pt x="3352" y="8735"/>
                  <a:pt x="3238" y="8915"/>
                </a:cubicBezTo>
                <a:cubicBezTo>
                  <a:pt x="3010" y="8866"/>
                  <a:pt x="2896" y="8817"/>
                  <a:pt x="2847" y="8784"/>
                </a:cubicBezTo>
                <a:cubicBezTo>
                  <a:pt x="2847" y="8687"/>
                  <a:pt x="2831" y="8556"/>
                  <a:pt x="2831" y="8378"/>
                </a:cubicBezTo>
                <a:cubicBezTo>
                  <a:pt x="3141" y="8101"/>
                  <a:pt x="3710" y="7434"/>
                  <a:pt x="3726" y="6149"/>
                </a:cubicBezTo>
                <a:cubicBezTo>
                  <a:pt x="3759" y="4392"/>
                  <a:pt x="2587" y="4132"/>
                  <a:pt x="3027" y="3465"/>
                </a:cubicBezTo>
                <a:cubicBezTo>
                  <a:pt x="3449" y="2798"/>
                  <a:pt x="3938" y="2945"/>
                  <a:pt x="4149" y="2945"/>
                </a:cubicBezTo>
                <a:cubicBezTo>
                  <a:pt x="4360" y="2945"/>
                  <a:pt x="4849" y="2798"/>
                  <a:pt x="5272" y="3465"/>
                </a:cubicBezTo>
                <a:cubicBezTo>
                  <a:pt x="5711" y="4132"/>
                  <a:pt x="4540" y="4392"/>
                  <a:pt x="4572" y="6149"/>
                </a:cubicBezTo>
                <a:cubicBezTo>
                  <a:pt x="4588" y="7418"/>
                  <a:pt x="5141" y="8085"/>
                  <a:pt x="5451" y="8361"/>
                </a:cubicBezTo>
                <a:cubicBezTo>
                  <a:pt x="5451" y="8540"/>
                  <a:pt x="5451" y="8687"/>
                  <a:pt x="5451" y="8784"/>
                </a:cubicBezTo>
                <a:close/>
                <a:moveTo>
                  <a:pt x="5955" y="5351"/>
                </a:moveTo>
                <a:lnTo>
                  <a:pt x="5955" y="5351"/>
                </a:lnTo>
                <a:cubicBezTo>
                  <a:pt x="5792" y="5449"/>
                  <a:pt x="5581" y="5351"/>
                  <a:pt x="5467" y="5140"/>
                </a:cubicBezTo>
                <a:cubicBezTo>
                  <a:pt x="5353" y="4929"/>
                  <a:pt x="5402" y="4702"/>
                  <a:pt x="5565" y="4620"/>
                </a:cubicBezTo>
                <a:cubicBezTo>
                  <a:pt x="5744" y="4523"/>
                  <a:pt x="5955" y="4620"/>
                  <a:pt x="6069" y="4832"/>
                </a:cubicBezTo>
                <a:cubicBezTo>
                  <a:pt x="6167" y="5026"/>
                  <a:pt x="6134" y="5270"/>
                  <a:pt x="5955" y="5351"/>
                </a:cubicBezTo>
                <a:close/>
                <a:moveTo>
                  <a:pt x="6427" y="2522"/>
                </a:moveTo>
                <a:lnTo>
                  <a:pt x="6427" y="2522"/>
                </a:lnTo>
                <a:cubicBezTo>
                  <a:pt x="6248" y="2522"/>
                  <a:pt x="6248" y="2522"/>
                  <a:pt x="6248" y="2522"/>
                </a:cubicBezTo>
                <a:cubicBezTo>
                  <a:pt x="6134" y="2408"/>
                  <a:pt x="5971" y="2310"/>
                  <a:pt x="5841" y="2245"/>
                </a:cubicBezTo>
                <a:cubicBezTo>
                  <a:pt x="6053" y="2131"/>
                  <a:pt x="6248" y="2001"/>
                  <a:pt x="6443" y="1854"/>
                </a:cubicBezTo>
                <a:cubicBezTo>
                  <a:pt x="6557" y="1757"/>
                  <a:pt x="6671" y="1643"/>
                  <a:pt x="6785" y="1513"/>
                </a:cubicBezTo>
                <a:cubicBezTo>
                  <a:pt x="6736" y="1838"/>
                  <a:pt x="6622" y="2213"/>
                  <a:pt x="6427" y="25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1ADF242A-6695-7F4C-A1A0-8EF312CE5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4399" y="8294814"/>
            <a:ext cx="1518248" cy="1525881"/>
          </a:xfrm>
          <a:custGeom>
            <a:avLst/>
            <a:gdLst>
              <a:gd name="T0" fmla="*/ 9616 w 9650"/>
              <a:gd name="T1" fmla="*/ 5319 h 9696"/>
              <a:gd name="T2" fmla="*/ 9616 w 9650"/>
              <a:gd name="T3" fmla="*/ 5319 h 9696"/>
              <a:gd name="T4" fmla="*/ 9470 w 9650"/>
              <a:gd name="T5" fmla="*/ 5172 h 9696"/>
              <a:gd name="T6" fmla="*/ 7029 w 9650"/>
              <a:gd name="T7" fmla="*/ 4197 h 9696"/>
              <a:gd name="T8" fmla="*/ 5597 w 9650"/>
              <a:gd name="T9" fmla="*/ 2700 h 9696"/>
              <a:gd name="T10" fmla="*/ 5451 w 9650"/>
              <a:gd name="T11" fmla="*/ 1074 h 9696"/>
              <a:gd name="T12" fmla="*/ 5289 w 9650"/>
              <a:gd name="T13" fmla="*/ 862 h 9696"/>
              <a:gd name="T14" fmla="*/ 5012 w 9650"/>
              <a:gd name="T15" fmla="*/ 927 h 9696"/>
              <a:gd name="T16" fmla="*/ 4101 w 9650"/>
              <a:gd name="T17" fmla="*/ 1936 h 9696"/>
              <a:gd name="T18" fmla="*/ 3597 w 9650"/>
              <a:gd name="T19" fmla="*/ 195 h 9696"/>
              <a:gd name="T20" fmla="*/ 3369 w 9650"/>
              <a:gd name="T21" fmla="*/ 0 h 9696"/>
              <a:gd name="T22" fmla="*/ 3124 w 9650"/>
              <a:gd name="T23" fmla="*/ 179 h 9696"/>
              <a:gd name="T24" fmla="*/ 33 w 9650"/>
              <a:gd name="T25" fmla="*/ 8687 h 9696"/>
              <a:gd name="T26" fmla="*/ 49 w 9650"/>
              <a:gd name="T27" fmla="*/ 8898 h 9696"/>
              <a:gd name="T28" fmla="*/ 228 w 9650"/>
              <a:gd name="T29" fmla="*/ 9012 h 9696"/>
              <a:gd name="T30" fmla="*/ 5159 w 9650"/>
              <a:gd name="T31" fmla="*/ 9695 h 9696"/>
              <a:gd name="T32" fmla="*/ 5191 w 9650"/>
              <a:gd name="T33" fmla="*/ 9695 h 9696"/>
              <a:gd name="T34" fmla="*/ 5354 w 9650"/>
              <a:gd name="T35" fmla="*/ 9630 h 9696"/>
              <a:gd name="T36" fmla="*/ 5451 w 9650"/>
              <a:gd name="T37" fmla="*/ 9451 h 9696"/>
              <a:gd name="T38" fmla="*/ 5451 w 9650"/>
              <a:gd name="T39" fmla="*/ 7662 h 9696"/>
              <a:gd name="T40" fmla="*/ 6167 w 9650"/>
              <a:gd name="T41" fmla="*/ 7727 h 9696"/>
              <a:gd name="T42" fmla="*/ 8152 w 9650"/>
              <a:gd name="T43" fmla="*/ 7141 h 9696"/>
              <a:gd name="T44" fmla="*/ 9600 w 9650"/>
              <a:gd name="T45" fmla="*/ 5514 h 9696"/>
              <a:gd name="T46" fmla="*/ 9616 w 9650"/>
              <a:gd name="T47" fmla="*/ 5319 h 9696"/>
              <a:gd name="T48" fmla="*/ 5793 w 9650"/>
              <a:gd name="T49" fmla="*/ 4912 h 9696"/>
              <a:gd name="T50" fmla="*/ 5793 w 9650"/>
              <a:gd name="T51" fmla="*/ 4912 h 9696"/>
              <a:gd name="T52" fmla="*/ 5370 w 9650"/>
              <a:gd name="T53" fmla="*/ 4506 h 9696"/>
              <a:gd name="T54" fmla="*/ 5793 w 9650"/>
              <a:gd name="T55" fmla="*/ 4084 h 9696"/>
              <a:gd name="T56" fmla="*/ 6200 w 9650"/>
              <a:gd name="T57" fmla="*/ 4506 h 9696"/>
              <a:gd name="T58" fmla="*/ 5793 w 9650"/>
              <a:gd name="T59" fmla="*/ 4912 h 9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650" h="9696">
                <a:moveTo>
                  <a:pt x="9616" y="5319"/>
                </a:moveTo>
                <a:lnTo>
                  <a:pt x="9616" y="5319"/>
                </a:lnTo>
                <a:cubicBezTo>
                  <a:pt x="9600" y="5254"/>
                  <a:pt x="9535" y="5205"/>
                  <a:pt x="9470" y="5172"/>
                </a:cubicBezTo>
                <a:cubicBezTo>
                  <a:pt x="7029" y="4197"/>
                  <a:pt x="7029" y="4197"/>
                  <a:pt x="7029" y="4197"/>
                </a:cubicBezTo>
                <a:cubicBezTo>
                  <a:pt x="6948" y="3416"/>
                  <a:pt x="6362" y="2814"/>
                  <a:pt x="5597" y="2700"/>
                </a:cubicBezTo>
                <a:cubicBezTo>
                  <a:pt x="5451" y="1074"/>
                  <a:pt x="5451" y="1074"/>
                  <a:pt x="5451" y="1074"/>
                </a:cubicBezTo>
                <a:cubicBezTo>
                  <a:pt x="5451" y="976"/>
                  <a:pt x="5386" y="878"/>
                  <a:pt x="5289" y="862"/>
                </a:cubicBezTo>
                <a:cubicBezTo>
                  <a:pt x="5191" y="830"/>
                  <a:pt x="5093" y="846"/>
                  <a:pt x="5012" y="927"/>
                </a:cubicBezTo>
                <a:cubicBezTo>
                  <a:pt x="4101" y="1936"/>
                  <a:pt x="4101" y="1936"/>
                  <a:pt x="4101" y="1936"/>
                </a:cubicBezTo>
                <a:cubicBezTo>
                  <a:pt x="3597" y="195"/>
                  <a:pt x="3597" y="195"/>
                  <a:pt x="3597" y="195"/>
                </a:cubicBezTo>
                <a:cubicBezTo>
                  <a:pt x="3564" y="81"/>
                  <a:pt x="3466" y="16"/>
                  <a:pt x="3369" y="0"/>
                </a:cubicBezTo>
                <a:cubicBezTo>
                  <a:pt x="3255" y="0"/>
                  <a:pt x="3157" y="65"/>
                  <a:pt x="3124" y="179"/>
                </a:cubicBezTo>
                <a:cubicBezTo>
                  <a:pt x="33" y="8687"/>
                  <a:pt x="33" y="8687"/>
                  <a:pt x="33" y="8687"/>
                </a:cubicBezTo>
                <a:cubicBezTo>
                  <a:pt x="0" y="8752"/>
                  <a:pt x="17" y="8833"/>
                  <a:pt x="49" y="8898"/>
                </a:cubicBezTo>
                <a:cubicBezTo>
                  <a:pt x="98" y="8963"/>
                  <a:pt x="163" y="8996"/>
                  <a:pt x="228" y="9012"/>
                </a:cubicBezTo>
                <a:cubicBezTo>
                  <a:pt x="5159" y="9695"/>
                  <a:pt x="5159" y="9695"/>
                  <a:pt x="5159" y="9695"/>
                </a:cubicBezTo>
                <a:cubicBezTo>
                  <a:pt x="5175" y="9695"/>
                  <a:pt x="5175" y="9695"/>
                  <a:pt x="5191" y="9695"/>
                </a:cubicBezTo>
                <a:cubicBezTo>
                  <a:pt x="5256" y="9695"/>
                  <a:pt x="5305" y="9679"/>
                  <a:pt x="5354" y="9630"/>
                </a:cubicBezTo>
                <a:cubicBezTo>
                  <a:pt x="5419" y="9581"/>
                  <a:pt x="5451" y="9516"/>
                  <a:pt x="5451" y="9451"/>
                </a:cubicBezTo>
                <a:cubicBezTo>
                  <a:pt x="5451" y="7662"/>
                  <a:pt x="5451" y="7662"/>
                  <a:pt x="5451" y="7662"/>
                </a:cubicBezTo>
                <a:cubicBezTo>
                  <a:pt x="5679" y="7710"/>
                  <a:pt x="5923" y="7727"/>
                  <a:pt x="6167" y="7727"/>
                </a:cubicBezTo>
                <a:cubicBezTo>
                  <a:pt x="6867" y="7727"/>
                  <a:pt x="7550" y="7532"/>
                  <a:pt x="8152" y="7141"/>
                </a:cubicBezTo>
                <a:cubicBezTo>
                  <a:pt x="8770" y="6767"/>
                  <a:pt x="9259" y="6197"/>
                  <a:pt x="9600" y="5514"/>
                </a:cubicBezTo>
                <a:cubicBezTo>
                  <a:pt x="9632" y="5465"/>
                  <a:pt x="9649" y="5384"/>
                  <a:pt x="9616" y="5319"/>
                </a:cubicBezTo>
                <a:close/>
                <a:moveTo>
                  <a:pt x="5793" y="4912"/>
                </a:moveTo>
                <a:lnTo>
                  <a:pt x="5793" y="4912"/>
                </a:lnTo>
                <a:cubicBezTo>
                  <a:pt x="5565" y="4912"/>
                  <a:pt x="5370" y="4734"/>
                  <a:pt x="5370" y="4506"/>
                </a:cubicBezTo>
                <a:cubicBezTo>
                  <a:pt x="5370" y="4279"/>
                  <a:pt x="5565" y="4084"/>
                  <a:pt x="5793" y="4084"/>
                </a:cubicBezTo>
                <a:cubicBezTo>
                  <a:pt x="6021" y="4084"/>
                  <a:pt x="6200" y="4279"/>
                  <a:pt x="6200" y="4506"/>
                </a:cubicBezTo>
                <a:cubicBezTo>
                  <a:pt x="6200" y="4734"/>
                  <a:pt x="6021" y="4912"/>
                  <a:pt x="5793" y="49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SV" b="1" dirty="0">
              <a:latin typeface="Century Gothic" panose="020B0502020202020204" pitchFamily="34" charset="0"/>
            </a:endParaRPr>
          </a:p>
        </p:txBody>
      </p:sp>
      <p:sp>
        <p:nvSpPr>
          <p:cNvPr id="26" name="TextBox 116">
            <a:extLst>
              <a:ext uri="{FF2B5EF4-FFF2-40B4-BE49-F238E27FC236}">
                <a16:creationId xmlns:a16="http://schemas.microsoft.com/office/drawing/2014/main" id="{8AB3D48A-B746-AA43-9498-D30695C4072B}"/>
              </a:ext>
            </a:extLst>
          </p:cNvPr>
          <p:cNvSpPr txBox="1"/>
          <p:nvPr/>
        </p:nvSpPr>
        <p:spPr>
          <a:xfrm flipH="1">
            <a:off x="9052262" y="4264086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27" name="TextBox 116">
            <a:extLst>
              <a:ext uri="{FF2B5EF4-FFF2-40B4-BE49-F238E27FC236}">
                <a16:creationId xmlns:a16="http://schemas.microsoft.com/office/drawing/2014/main" id="{92EE5430-A025-C048-B57E-2591AE373FBD}"/>
              </a:ext>
            </a:extLst>
          </p:cNvPr>
          <p:cNvSpPr txBox="1"/>
          <p:nvPr/>
        </p:nvSpPr>
        <p:spPr>
          <a:xfrm flipH="1">
            <a:off x="17850246" y="12178227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31" name="TextBox 116">
            <a:extLst>
              <a:ext uri="{FF2B5EF4-FFF2-40B4-BE49-F238E27FC236}">
                <a16:creationId xmlns:a16="http://schemas.microsoft.com/office/drawing/2014/main" id="{D034D023-B8A4-7A47-8378-EC0F5B869EE4}"/>
              </a:ext>
            </a:extLst>
          </p:cNvPr>
          <p:cNvSpPr txBox="1"/>
          <p:nvPr/>
        </p:nvSpPr>
        <p:spPr>
          <a:xfrm flipH="1">
            <a:off x="9052263" y="9236533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Low</a:t>
            </a:r>
          </a:p>
        </p:txBody>
      </p:sp>
      <p:sp>
        <p:nvSpPr>
          <p:cNvPr id="37" name="TextBox 116">
            <a:extLst>
              <a:ext uri="{FF2B5EF4-FFF2-40B4-BE49-F238E27FC236}">
                <a16:creationId xmlns:a16="http://schemas.microsoft.com/office/drawing/2014/main" id="{A8E69C80-570E-4449-A66B-FAB75C80B886}"/>
              </a:ext>
            </a:extLst>
          </p:cNvPr>
          <p:cNvSpPr txBox="1"/>
          <p:nvPr/>
        </p:nvSpPr>
        <p:spPr>
          <a:xfrm flipH="1">
            <a:off x="12712189" y="12112094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Low</a:t>
            </a:r>
          </a:p>
        </p:txBody>
      </p:sp>
      <p:sp>
        <p:nvSpPr>
          <p:cNvPr id="43" name="TextBox 116">
            <a:extLst>
              <a:ext uri="{FF2B5EF4-FFF2-40B4-BE49-F238E27FC236}">
                <a16:creationId xmlns:a16="http://schemas.microsoft.com/office/drawing/2014/main" id="{B91D59E5-C77E-4046-84CC-95017CFD92F9}"/>
              </a:ext>
            </a:extLst>
          </p:cNvPr>
          <p:cNvSpPr txBox="1"/>
          <p:nvPr/>
        </p:nvSpPr>
        <p:spPr>
          <a:xfrm flipH="1">
            <a:off x="5295009" y="10104366"/>
            <a:ext cx="1936068" cy="877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Cash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Cow</a:t>
            </a:r>
          </a:p>
        </p:txBody>
      </p:sp>
      <p:sp>
        <p:nvSpPr>
          <p:cNvPr id="44" name="TextBox 116">
            <a:extLst>
              <a:ext uri="{FF2B5EF4-FFF2-40B4-BE49-F238E27FC236}">
                <a16:creationId xmlns:a16="http://schemas.microsoft.com/office/drawing/2014/main" id="{6D73ACE9-BFD4-0849-A905-EF8E1C88743D}"/>
              </a:ext>
            </a:extLst>
          </p:cNvPr>
          <p:cNvSpPr txBox="1"/>
          <p:nvPr/>
        </p:nvSpPr>
        <p:spPr>
          <a:xfrm flipH="1">
            <a:off x="9011037" y="10306857"/>
            <a:ext cx="193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Dog</a:t>
            </a:r>
          </a:p>
        </p:txBody>
      </p:sp>
      <p:sp>
        <p:nvSpPr>
          <p:cNvPr id="36" name="CuadroTexto 350">
            <a:extLst>
              <a:ext uri="{FF2B5EF4-FFF2-40B4-BE49-F238E27FC236}">
                <a16:creationId xmlns:a16="http://schemas.microsoft.com/office/drawing/2014/main" id="{2EA43B9B-35DF-9B48-B96D-A0095A9FB4E9}"/>
              </a:ext>
            </a:extLst>
          </p:cNvPr>
          <p:cNvSpPr txBox="1"/>
          <p:nvPr/>
        </p:nvSpPr>
        <p:spPr>
          <a:xfrm>
            <a:off x="1586923" y="5030090"/>
            <a:ext cx="64720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BCG Matrix</a:t>
            </a:r>
          </a:p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Infographics</a:t>
            </a:r>
          </a:p>
        </p:txBody>
      </p:sp>
      <p:sp>
        <p:nvSpPr>
          <p:cNvPr id="40" name="CuadroTexto 351">
            <a:extLst>
              <a:ext uri="{FF2B5EF4-FFF2-40B4-BE49-F238E27FC236}">
                <a16:creationId xmlns:a16="http://schemas.microsoft.com/office/drawing/2014/main" id="{64B950A7-F641-EE49-A4E3-A0AC5BA61E32}"/>
              </a:ext>
            </a:extLst>
          </p:cNvPr>
          <p:cNvSpPr txBox="1"/>
          <p:nvPr/>
        </p:nvSpPr>
        <p:spPr>
          <a:xfrm>
            <a:off x="1586922" y="7771594"/>
            <a:ext cx="613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Matrix of Boston consulting Group</a:t>
            </a:r>
          </a:p>
        </p:txBody>
      </p:sp>
      <p:sp>
        <p:nvSpPr>
          <p:cNvPr id="41" name="Rectangle 45">
            <a:extLst>
              <a:ext uri="{FF2B5EF4-FFF2-40B4-BE49-F238E27FC236}">
                <a16:creationId xmlns:a16="http://schemas.microsoft.com/office/drawing/2014/main" id="{9FC99ABF-5301-004D-B591-9980A15383EB}"/>
              </a:ext>
            </a:extLst>
          </p:cNvPr>
          <p:cNvSpPr/>
          <p:nvPr/>
        </p:nvSpPr>
        <p:spPr>
          <a:xfrm>
            <a:off x="1655202" y="8577110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17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o 44">
            <a:extLst>
              <a:ext uri="{FF2B5EF4-FFF2-40B4-BE49-F238E27FC236}">
                <a16:creationId xmlns:a16="http://schemas.microsoft.com/office/drawing/2014/main" id="{1C0B55FC-6720-DF48-ACC1-175E5554FDEA}"/>
              </a:ext>
            </a:extLst>
          </p:cNvPr>
          <p:cNvGrpSpPr/>
          <p:nvPr/>
        </p:nvGrpSpPr>
        <p:grpSpPr>
          <a:xfrm>
            <a:off x="9345943" y="1679831"/>
            <a:ext cx="11921481" cy="11139252"/>
            <a:chOff x="8716210" y="2031948"/>
            <a:chExt cx="11921481" cy="11139252"/>
          </a:xfrm>
        </p:grpSpPr>
        <p:sp>
          <p:nvSpPr>
            <p:cNvPr id="46" name="Flecha arriba 45">
              <a:extLst>
                <a:ext uri="{FF2B5EF4-FFF2-40B4-BE49-F238E27FC236}">
                  <a16:creationId xmlns:a16="http://schemas.microsoft.com/office/drawing/2014/main" id="{553BF069-BBF9-544F-BED4-E69303D4C4FB}"/>
                </a:ext>
              </a:extLst>
            </p:cNvPr>
            <p:cNvSpPr/>
            <p:nvPr/>
          </p:nvSpPr>
          <p:spPr>
            <a:xfrm rot="5400000">
              <a:off x="14561271" y="7094780"/>
              <a:ext cx="2209799" cy="9943041"/>
            </a:xfrm>
            <a:prstGeom prst="upArrow">
              <a:avLst>
                <a:gd name="adj1" fmla="val 75641"/>
                <a:gd name="adj2" fmla="val 20627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b="1">
                <a:latin typeface="Century Gothic" panose="020B0502020202020204" pitchFamily="34" charset="0"/>
              </a:endParaRPr>
            </a:p>
          </p:txBody>
        </p:sp>
        <p:sp>
          <p:nvSpPr>
            <p:cNvPr id="47" name="Flecha arriba 46">
              <a:extLst>
                <a:ext uri="{FF2B5EF4-FFF2-40B4-BE49-F238E27FC236}">
                  <a16:creationId xmlns:a16="http://schemas.microsoft.com/office/drawing/2014/main" id="{DA818D27-34E5-1F49-89D8-F8261467954D}"/>
                </a:ext>
              </a:extLst>
            </p:cNvPr>
            <p:cNvSpPr/>
            <p:nvPr/>
          </p:nvSpPr>
          <p:spPr>
            <a:xfrm>
              <a:off x="8716210" y="2031948"/>
              <a:ext cx="2439824" cy="10868810"/>
            </a:xfrm>
            <a:prstGeom prst="upArrow">
              <a:avLst>
                <a:gd name="adj1" fmla="val 75641"/>
                <a:gd name="adj2" fmla="val 1538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b="1">
                <a:latin typeface="Century Gothic" panose="020B0502020202020204" pitchFamily="34" charset="0"/>
              </a:endParaRPr>
            </a:p>
          </p:txBody>
        </p:sp>
        <p:sp>
          <p:nvSpPr>
            <p:cNvPr id="48" name="TextBox 116">
              <a:extLst>
                <a:ext uri="{FF2B5EF4-FFF2-40B4-BE49-F238E27FC236}">
                  <a16:creationId xmlns:a16="http://schemas.microsoft.com/office/drawing/2014/main" id="{6BE65BEF-DEF7-C540-8CAE-6DA1979056E8}"/>
                </a:ext>
              </a:extLst>
            </p:cNvPr>
            <p:cNvSpPr txBox="1"/>
            <p:nvPr/>
          </p:nvSpPr>
          <p:spPr>
            <a:xfrm flipH="1">
              <a:off x="9052262" y="4264086"/>
              <a:ext cx="1702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High</a:t>
              </a:r>
            </a:p>
          </p:txBody>
        </p:sp>
        <p:sp>
          <p:nvSpPr>
            <p:cNvPr id="49" name="TextBox 116">
              <a:extLst>
                <a:ext uri="{FF2B5EF4-FFF2-40B4-BE49-F238E27FC236}">
                  <a16:creationId xmlns:a16="http://schemas.microsoft.com/office/drawing/2014/main" id="{428991B9-5ACC-DF47-888F-2B8B99F7B752}"/>
                </a:ext>
              </a:extLst>
            </p:cNvPr>
            <p:cNvSpPr txBox="1"/>
            <p:nvPr/>
          </p:nvSpPr>
          <p:spPr>
            <a:xfrm flipH="1">
              <a:off x="16395081" y="11820313"/>
              <a:ext cx="1702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High</a:t>
              </a:r>
            </a:p>
          </p:txBody>
        </p:sp>
        <p:sp>
          <p:nvSpPr>
            <p:cNvPr id="50" name="TextBox 116">
              <a:extLst>
                <a:ext uri="{FF2B5EF4-FFF2-40B4-BE49-F238E27FC236}">
                  <a16:creationId xmlns:a16="http://schemas.microsoft.com/office/drawing/2014/main" id="{483178F5-2D7C-7140-B96B-F3638DA38E8E}"/>
                </a:ext>
              </a:extLst>
            </p:cNvPr>
            <p:cNvSpPr txBox="1"/>
            <p:nvPr/>
          </p:nvSpPr>
          <p:spPr>
            <a:xfrm flipH="1">
              <a:off x="9333746" y="11693938"/>
              <a:ext cx="1702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Low</a:t>
              </a:r>
            </a:p>
          </p:txBody>
        </p:sp>
      </p:grpSp>
      <p:grpSp>
        <p:nvGrpSpPr>
          <p:cNvPr id="35" name="Group 5">
            <a:extLst>
              <a:ext uri="{FF2B5EF4-FFF2-40B4-BE49-F238E27FC236}">
                <a16:creationId xmlns:a16="http://schemas.microsoft.com/office/drawing/2014/main" id="{D0FC7D4C-7C83-034C-9B2D-CAD61E4865D4}"/>
              </a:ext>
            </a:extLst>
          </p:cNvPr>
          <p:cNvGrpSpPr/>
          <p:nvPr/>
        </p:nvGrpSpPr>
        <p:grpSpPr>
          <a:xfrm>
            <a:off x="11221730" y="1679833"/>
            <a:ext cx="10045694" cy="9517921"/>
            <a:chOff x="7995277" y="3778076"/>
            <a:chExt cx="7067614" cy="7113932"/>
          </a:xfrm>
        </p:grpSpPr>
        <p:sp>
          <p:nvSpPr>
            <p:cNvPr id="36" name="Teardrop 3">
              <a:extLst>
                <a:ext uri="{FF2B5EF4-FFF2-40B4-BE49-F238E27FC236}">
                  <a16:creationId xmlns:a16="http://schemas.microsoft.com/office/drawing/2014/main" id="{755FA45D-3246-1842-BE10-D85EE3BCB522}"/>
                </a:ext>
              </a:extLst>
            </p:cNvPr>
            <p:cNvSpPr/>
            <p:nvPr/>
          </p:nvSpPr>
          <p:spPr>
            <a:xfrm>
              <a:off x="7995277" y="7318291"/>
              <a:ext cx="3573717" cy="357371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40" name="Teardrop 22">
              <a:extLst>
                <a:ext uri="{FF2B5EF4-FFF2-40B4-BE49-F238E27FC236}">
                  <a16:creationId xmlns:a16="http://schemas.microsoft.com/office/drawing/2014/main" id="{3DAE68A0-F139-7C4B-B038-23CC15BFD2D2}"/>
                </a:ext>
              </a:extLst>
            </p:cNvPr>
            <p:cNvSpPr/>
            <p:nvPr/>
          </p:nvSpPr>
          <p:spPr>
            <a:xfrm flipH="1">
              <a:off x="11529084" y="7318291"/>
              <a:ext cx="3533807" cy="3573717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41" name="Teardrop 26">
              <a:extLst>
                <a:ext uri="{FF2B5EF4-FFF2-40B4-BE49-F238E27FC236}">
                  <a16:creationId xmlns:a16="http://schemas.microsoft.com/office/drawing/2014/main" id="{DE9E4264-958F-AB4B-B0F4-B339E8E269DD}"/>
                </a:ext>
              </a:extLst>
            </p:cNvPr>
            <p:cNvSpPr/>
            <p:nvPr/>
          </p:nvSpPr>
          <p:spPr>
            <a:xfrm rot="10800000">
              <a:off x="11489174" y="3778076"/>
              <a:ext cx="3573717" cy="3573717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  <p:sp>
          <p:nvSpPr>
            <p:cNvPr id="42" name="Teardrop 27">
              <a:extLst>
                <a:ext uri="{FF2B5EF4-FFF2-40B4-BE49-F238E27FC236}">
                  <a16:creationId xmlns:a16="http://schemas.microsoft.com/office/drawing/2014/main" id="{A22F7796-9270-1741-BB9B-452771C64A01}"/>
                </a:ext>
              </a:extLst>
            </p:cNvPr>
            <p:cNvSpPr/>
            <p:nvPr/>
          </p:nvSpPr>
          <p:spPr>
            <a:xfrm rot="10800000" flipH="1">
              <a:off x="7995277" y="3778076"/>
              <a:ext cx="3533807" cy="3573717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</p:grpSp>
      <p:sp>
        <p:nvSpPr>
          <p:cNvPr id="57" name="TextBox 116">
            <a:extLst>
              <a:ext uri="{FF2B5EF4-FFF2-40B4-BE49-F238E27FC236}">
                <a16:creationId xmlns:a16="http://schemas.microsoft.com/office/drawing/2014/main" id="{C7F5625C-2DA5-BF44-B303-28296ED529AE}"/>
              </a:ext>
            </a:extLst>
          </p:cNvPr>
          <p:cNvSpPr txBox="1"/>
          <p:nvPr/>
        </p:nvSpPr>
        <p:spPr>
          <a:xfrm flipH="1">
            <a:off x="12894685" y="4048108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Star</a:t>
            </a:r>
          </a:p>
        </p:txBody>
      </p:sp>
      <p:sp>
        <p:nvSpPr>
          <p:cNvPr id="58" name="TextBox 116">
            <a:extLst>
              <a:ext uri="{FF2B5EF4-FFF2-40B4-BE49-F238E27FC236}">
                <a16:creationId xmlns:a16="http://schemas.microsoft.com/office/drawing/2014/main" id="{0299A059-B16A-A345-A516-0986CCA470D2}"/>
              </a:ext>
            </a:extLst>
          </p:cNvPr>
          <p:cNvSpPr txBox="1"/>
          <p:nvPr/>
        </p:nvSpPr>
        <p:spPr>
          <a:xfrm flipH="1">
            <a:off x="17272828" y="3771109"/>
            <a:ext cx="264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Question mark</a:t>
            </a:r>
          </a:p>
        </p:txBody>
      </p:sp>
      <p:sp>
        <p:nvSpPr>
          <p:cNvPr id="59" name="TextBox 116">
            <a:extLst>
              <a:ext uri="{FF2B5EF4-FFF2-40B4-BE49-F238E27FC236}">
                <a16:creationId xmlns:a16="http://schemas.microsoft.com/office/drawing/2014/main" id="{26E21459-0239-5046-9F1D-E9152532E859}"/>
              </a:ext>
            </a:extLst>
          </p:cNvPr>
          <p:cNvSpPr txBox="1"/>
          <p:nvPr/>
        </p:nvSpPr>
        <p:spPr>
          <a:xfrm flipH="1">
            <a:off x="12421874" y="8229315"/>
            <a:ext cx="264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Cash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Cow</a:t>
            </a:r>
          </a:p>
        </p:txBody>
      </p:sp>
      <p:sp>
        <p:nvSpPr>
          <p:cNvPr id="60" name="TextBox 116">
            <a:extLst>
              <a:ext uri="{FF2B5EF4-FFF2-40B4-BE49-F238E27FC236}">
                <a16:creationId xmlns:a16="http://schemas.microsoft.com/office/drawing/2014/main" id="{AF8BC89D-FCDD-5449-9BB2-A7E01BF95DDD}"/>
              </a:ext>
            </a:extLst>
          </p:cNvPr>
          <p:cNvSpPr txBox="1"/>
          <p:nvPr/>
        </p:nvSpPr>
        <p:spPr>
          <a:xfrm flipH="1">
            <a:off x="17272828" y="8506314"/>
            <a:ext cx="264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Dog</a:t>
            </a:r>
          </a:p>
        </p:txBody>
      </p:sp>
      <p:sp>
        <p:nvSpPr>
          <p:cNvPr id="43" name="TextBox 116">
            <a:extLst>
              <a:ext uri="{FF2B5EF4-FFF2-40B4-BE49-F238E27FC236}">
                <a16:creationId xmlns:a16="http://schemas.microsoft.com/office/drawing/2014/main" id="{B91D59E5-C77E-4046-84CC-95017CFD92F9}"/>
              </a:ext>
            </a:extLst>
          </p:cNvPr>
          <p:cNvSpPr txBox="1"/>
          <p:nvPr/>
        </p:nvSpPr>
        <p:spPr>
          <a:xfrm flipH="1">
            <a:off x="5295009" y="10104366"/>
            <a:ext cx="1936068" cy="877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Cash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Cow</a:t>
            </a:r>
          </a:p>
        </p:txBody>
      </p:sp>
      <p:sp>
        <p:nvSpPr>
          <p:cNvPr id="23" name="CuadroTexto 350">
            <a:extLst>
              <a:ext uri="{FF2B5EF4-FFF2-40B4-BE49-F238E27FC236}">
                <a16:creationId xmlns:a16="http://schemas.microsoft.com/office/drawing/2014/main" id="{38082EBB-F196-FA46-B654-CD74BCF425FC}"/>
              </a:ext>
            </a:extLst>
          </p:cNvPr>
          <p:cNvSpPr txBox="1"/>
          <p:nvPr/>
        </p:nvSpPr>
        <p:spPr>
          <a:xfrm>
            <a:off x="1531680" y="5241590"/>
            <a:ext cx="64720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BCG Matrix</a:t>
            </a:r>
          </a:p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Infographics</a:t>
            </a:r>
          </a:p>
        </p:txBody>
      </p:sp>
      <p:sp>
        <p:nvSpPr>
          <p:cNvPr id="24" name="CuadroTexto 351">
            <a:extLst>
              <a:ext uri="{FF2B5EF4-FFF2-40B4-BE49-F238E27FC236}">
                <a16:creationId xmlns:a16="http://schemas.microsoft.com/office/drawing/2014/main" id="{DF2C4FD0-8930-754E-9CD5-B138C2BA62CC}"/>
              </a:ext>
            </a:extLst>
          </p:cNvPr>
          <p:cNvSpPr txBox="1"/>
          <p:nvPr/>
        </p:nvSpPr>
        <p:spPr>
          <a:xfrm>
            <a:off x="1531679" y="7983094"/>
            <a:ext cx="613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Matrix of Boston consulting Group</a:t>
            </a:r>
          </a:p>
        </p:txBody>
      </p:sp>
      <p:sp>
        <p:nvSpPr>
          <p:cNvPr id="25" name="Rectangle 45">
            <a:extLst>
              <a:ext uri="{FF2B5EF4-FFF2-40B4-BE49-F238E27FC236}">
                <a16:creationId xmlns:a16="http://schemas.microsoft.com/office/drawing/2014/main" id="{04B57B57-AEA2-BB4C-923C-F76C94535D5C}"/>
              </a:ext>
            </a:extLst>
          </p:cNvPr>
          <p:cNvSpPr/>
          <p:nvPr/>
        </p:nvSpPr>
        <p:spPr>
          <a:xfrm>
            <a:off x="1599959" y="8788610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80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116">
            <a:extLst>
              <a:ext uri="{FF2B5EF4-FFF2-40B4-BE49-F238E27FC236}">
                <a16:creationId xmlns:a16="http://schemas.microsoft.com/office/drawing/2014/main" id="{C7F5625C-2DA5-BF44-B303-28296ED529AE}"/>
              </a:ext>
            </a:extLst>
          </p:cNvPr>
          <p:cNvSpPr txBox="1"/>
          <p:nvPr/>
        </p:nvSpPr>
        <p:spPr>
          <a:xfrm flipH="1">
            <a:off x="12894685" y="4048108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Star</a:t>
            </a:r>
          </a:p>
        </p:txBody>
      </p:sp>
      <p:sp>
        <p:nvSpPr>
          <p:cNvPr id="58" name="TextBox 116">
            <a:extLst>
              <a:ext uri="{FF2B5EF4-FFF2-40B4-BE49-F238E27FC236}">
                <a16:creationId xmlns:a16="http://schemas.microsoft.com/office/drawing/2014/main" id="{0299A059-B16A-A345-A516-0986CCA470D2}"/>
              </a:ext>
            </a:extLst>
          </p:cNvPr>
          <p:cNvSpPr txBox="1"/>
          <p:nvPr/>
        </p:nvSpPr>
        <p:spPr>
          <a:xfrm flipH="1">
            <a:off x="17272828" y="3771109"/>
            <a:ext cx="264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Question mark</a:t>
            </a:r>
          </a:p>
        </p:txBody>
      </p:sp>
      <p:sp>
        <p:nvSpPr>
          <p:cNvPr id="59" name="TextBox 116">
            <a:extLst>
              <a:ext uri="{FF2B5EF4-FFF2-40B4-BE49-F238E27FC236}">
                <a16:creationId xmlns:a16="http://schemas.microsoft.com/office/drawing/2014/main" id="{26E21459-0239-5046-9F1D-E9152532E859}"/>
              </a:ext>
            </a:extLst>
          </p:cNvPr>
          <p:cNvSpPr txBox="1"/>
          <p:nvPr/>
        </p:nvSpPr>
        <p:spPr>
          <a:xfrm flipH="1">
            <a:off x="12421874" y="8229315"/>
            <a:ext cx="264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Cash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Cow</a:t>
            </a:r>
          </a:p>
        </p:txBody>
      </p:sp>
      <p:sp>
        <p:nvSpPr>
          <p:cNvPr id="60" name="TextBox 116">
            <a:extLst>
              <a:ext uri="{FF2B5EF4-FFF2-40B4-BE49-F238E27FC236}">
                <a16:creationId xmlns:a16="http://schemas.microsoft.com/office/drawing/2014/main" id="{AF8BC89D-FCDD-5449-9BB2-A7E01BF95DDD}"/>
              </a:ext>
            </a:extLst>
          </p:cNvPr>
          <p:cNvSpPr txBox="1"/>
          <p:nvPr/>
        </p:nvSpPr>
        <p:spPr>
          <a:xfrm flipH="1">
            <a:off x="17272828" y="8506314"/>
            <a:ext cx="264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Dog</a:t>
            </a:r>
          </a:p>
        </p:txBody>
      </p:sp>
      <p:sp>
        <p:nvSpPr>
          <p:cNvPr id="4" name="Trapecio 3">
            <a:extLst>
              <a:ext uri="{FF2B5EF4-FFF2-40B4-BE49-F238E27FC236}">
                <a16:creationId xmlns:a16="http://schemas.microsoft.com/office/drawing/2014/main" id="{0EAAF9E0-E1BA-AF45-B93A-04F929F0E990}"/>
              </a:ext>
            </a:extLst>
          </p:cNvPr>
          <p:cNvSpPr/>
          <p:nvPr/>
        </p:nvSpPr>
        <p:spPr>
          <a:xfrm>
            <a:off x="11486164" y="2679128"/>
            <a:ext cx="5355771" cy="4292169"/>
          </a:xfrm>
          <a:prstGeom prst="trapezoid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25" name="Trapecio 24">
            <a:extLst>
              <a:ext uri="{FF2B5EF4-FFF2-40B4-BE49-F238E27FC236}">
                <a16:creationId xmlns:a16="http://schemas.microsoft.com/office/drawing/2014/main" id="{F83A2FFA-B133-D149-A373-C0A02023D423}"/>
              </a:ext>
            </a:extLst>
          </p:cNvPr>
          <p:cNvSpPr/>
          <p:nvPr/>
        </p:nvSpPr>
        <p:spPr>
          <a:xfrm rot="10800000">
            <a:off x="15998866" y="2679127"/>
            <a:ext cx="5355771" cy="4292169"/>
          </a:xfrm>
          <a:prstGeom prst="trapezoid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62384A9-DEB8-8B4C-922A-FFC39A0C6209}"/>
              </a:ext>
            </a:extLst>
          </p:cNvPr>
          <p:cNvGrpSpPr/>
          <p:nvPr/>
        </p:nvGrpSpPr>
        <p:grpSpPr>
          <a:xfrm rot="10800000">
            <a:off x="11131758" y="7168956"/>
            <a:ext cx="9868473" cy="4292170"/>
            <a:chOff x="9433586" y="7283559"/>
            <a:chExt cx="9868473" cy="4292170"/>
          </a:xfrm>
        </p:grpSpPr>
        <p:sp>
          <p:nvSpPr>
            <p:cNvPr id="26" name="Trapecio 25">
              <a:extLst>
                <a:ext uri="{FF2B5EF4-FFF2-40B4-BE49-F238E27FC236}">
                  <a16:creationId xmlns:a16="http://schemas.microsoft.com/office/drawing/2014/main" id="{998928F4-C036-7649-B78E-8D2114D6FCF4}"/>
                </a:ext>
              </a:extLst>
            </p:cNvPr>
            <p:cNvSpPr/>
            <p:nvPr/>
          </p:nvSpPr>
          <p:spPr>
            <a:xfrm>
              <a:off x="9433586" y="7283560"/>
              <a:ext cx="5355771" cy="4292169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b="1">
                <a:latin typeface="Century Gothic" panose="020B0502020202020204" pitchFamily="34" charset="0"/>
              </a:endParaRPr>
            </a:p>
          </p:txBody>
        </p:sp>
        <p:sp>
          <p:nvSpPr>
            <p:cNvPr id="27" name="Trapecio 26">
              <a:extLst>
                <a:ext uri="{FF2B5EF4-FFF2-40B4-BE49-F238E27FC236}">
                  <a16:creationId xmlns:a16="http://schemas.microsoft.com/office/drawing/2014/main" id="{F5CF9C74-40BA-AB4F-86B5-DAE8333B9BC5}"/>
                </a:ext>
              </a:extLst>
            </p:cNvPr>
            <p:cNvSpPr/>
            <p:nvPr/>
          </p:nvSpPr>
          <p:spPr>
            <a:xfrm rot="10800000">
              <a:off x="13946288" y="7283559"/>
              <a:ext cx="5355771" cy="4292169"/>
            </a:xfrm>
            <a:prstGeom prst="trapezoid">
              <a:avLst/>
            </a:prstGeom>
            <a:solidFill>
              <a:schemeClr val="accent3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b="1">
                <a:latin typeface="Century Gothic" panose="020B0502020202020204" pitchFamily="34" charset="0"/>
              </a:endParaRPr>
            </a:p>
          </p:txBody>
        </p:sp>
      </p:grpSp>
      <p:sp>
        <p:nvSpPr>
          <p:cNvPr id="33" name="TextBox 116">
            <a:extLst>
              <a:ext uri="{FF2B5EF4-FFF2-40B4-BE49-F238E27FC236}">
                <a16:creationId xmlns:a16="http://schemas.microsoft.com/office/drawing/2014/main" id="{204C8B8C-B213-0743-B098-2DBCDF5BB144}"/>
              </a:ext>
            </a:extLst>
          </p:cNvPr>
          <p:cNvSpPr txBox="1"/>
          <p:nvPr/>
        </p:nvSpPr>
        <p:spPr>
          <a:xfrm flipH="1">
            <a:off x="9033685" y="4036817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34" name="TextBox 116">
            <a:extLst>
              <a:ext uri="{FF2B5EF4-FFF2-40B4-BE49-F238E27FC236}">
                <a16:creationId xmlns:a16="http://schemas.microsoft.com/office/drawing/2014/main" id="{90807FF1-A16F-DD4B-8AB4-6F2EE139E786}"/>
              </a:ext>
            </a:extLst>
          </p:cNvPr>
          <p:cNvSpPr txBox="1"/>
          <p:nvPr/>
        </p:nvSpPr>
        <p:spPr>
          <a:xfrm flipH="1">
            <a:off x="17534480" y="12152153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37" name="TextBox 116">
            <a:extLst>
              <a:ext uri="{FF2B5EF4-FFF2-40B4-BE49-F238E27FC236}">
                <a16:creationId xmlns:a16="http://schemas.microsoft.com/office/drawing/2014/main" id="{1BBC7B07-F1B0-C84D-908A-18DD93DA21F7}"/>
              </a:ext>
            </a:extLst>
          </p:cNvPr>
          <p:cNvSpPr txBox="1"/>
          <p:nvPr/>
        </p:nvSpPr>
        <p:spPr>
          <a:xfrm flipH="1">
            <a:off x="9052263" y="9236533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Low</a:t>
            </a:r>
          </a:p>
        </p:txBody>
      </p:sp>
      <p:sp>
        <p:nvSpPr>
          <p:cNvPr id="39" name="TextBox 116">
            <a:extLst>
              <a:ext uri="{FF2B5EF4-FFF2-40B4-BE49-F238E27FC236}">
                <a16:creationId xmlns:a16="http://schemas.microsoft.com/office/drawing/2014/main" id="{D14F7BD0-78F4-A14A-9F42-44E48DDF2FE7}"/>
              </a:ext>
            </a:extLst>
          </p:cNvPr>
          <p:cNvSpPr txBox="1"/>
          <p:nvPr/>
        </p:nvSpPr>
        <p:spPr>
          <a:xfrm flipH="1">
            <a:off x="12712189" y="12054502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Low</a:t>
            </a:r>
          </a:p>
        </p:txBody>
      </p:sp>
      <p:sp>
        <p:nvSpPr>
          <p:cNvPr id="44" name="TextBox 116">
            <a:extLst>
              <a:ext uri="{FF2B5EF4-FFF2-40B4-BE49-F238E27FC236}">
                <a16:creationId xmlns:a16="http://schemas.microsoft.com/office/drawing/2014/main" id="{E3E4C795-A37F-364A-9564-855E2CC819FE}"/>
              </a:ext>
            </a:extLst>
          </p:cNvPr>
          <p:cNvSpPr txBox="1"/>
          <p:nvPr/>
        </p:nvSpPr>
        <p:spPr>
          <a:xfrm flipH="1">
            <a:off x="13325578" y="4694439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Star</a:t>
            </a:r>
          </a:p>
        </p:txBody>
      </p:sp>
      <p:sp>
        <p:nvSpPr>
          <p:cNvPr id="51" name="TextBox 116">
            <a:extLst>
              <a:ext uri="{FF2B5EF4-FFF2-40B4-BE49-F238E27FC236}">
                <a16:creationId xmlns:a16="http://schemas.microsoft.com/office/drawing/2014/main" id="{8EA3377F-D2BD-DC46-A364-CEDF7451C4B2}"/>
              </a:ext>
            </a:extLst>
          </p:cNvPr>
          <p:cNvSpPr txBox="1"/>
          <p:nvPr/>
        </p:nvSpPr>
        <p:spPr>
          <a:xfrm flipH="1">
            <a:off x="17352528" y="4177359"/>
            <a:ext cx="264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Question mark</a:t>
            </a:r>
          </a:p>
        </p:txBody>
      </p:sp>
      <p:sp>
        <p:nvSpPr>
          <p:cNvPr id="52" name="TextBox 116">
            <a:extLst>
              <a:ext uri="{FF2B5EF4-FFF2-40B4-BE49-F238E27FC236}">
                <a16:creationId xmlns:a16="http://schemas.microsoft.com/office/drawing/2014/main" id="{C9C27AB9-11D1-F04C-BC11-2649C24EBFAF}"/>
              </a:ext>
            </a:extLst>
          </p:cNvPr>
          <p:cNvSpPr txBox="1"/>
          <p:nvPr/>
        </p:nvSpPr>
        <p:spPr>
          <a:xfrm flipH="1">
            <a:off x="12574274" y="8822691"/>
            <a:ext cx="264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Cash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Cow</a:t>
            </a:r>
          </a:p>
        </p:txBody>
      </p:sp>
      <p:sp>
        <p:nvSpPr>
          <p:cNvPr id="53" name="TextBox 116">
            <a:extLst>
              <a:ext uri="{FF2B5EF4-FFF2-40B4-BE49-F238E27FC236}">
                <a16:creationId xmlns:a16="http://schemas.microsoft.com/office/drawing/2014/main" id="{D1B39AFF-2812-EB4B-A91F-E9275E4A0725}"/>
              </a:ext>
            </a:extLst>
          </p:cNvPr>
          <p:cNvSpPr txBox="1"/>
          <p:nvPr/>
        </p:nvSpPr>
        <p:spPr>
          <a:xfrm flipH="1">
            <a:off x="17061670" y="9099690"/>
            <a:ext cx="264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Dog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CFC4D9E-7A19-3D43-986B-13567A8B1653}"/>
              </a:ext>
            </a:extLst>
          </p:cNvPr>
          <p:cNvCxnSpPr>
            <a:cxnSpLocks/>
          </p:cNvCxnSpPr>
          <p:nvPr/>
        </p:nvCxnSpPr>
        <p:spPr>
          <a:xfrm flipV="1">
            <a:off x="9903674" y="2164530"/>
            <a:ext cx="0" cy="1606579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EF33FFF-A831-9441-8D9E-6A9B084E6AD2}"/>
              </a:ext>
            </a:extLst>
          </p:cNvPr>
          <p:cNvCxnSpPr>
            <a:cxnSpLocks/>
          </p:cNvCxnSpPr>
          <p:nvPr/>
        </p:nvCxnSpPr>
        <p:spPr>
          <a:xfrm>
            <a:off x="19251836" y="12443271"/>
            <a:ext cx="1748395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50">
            <a:extLst>
              <a:ext uri="{FF2B5EF4-FFF2-40B4-BE49-F238E27FC236}">
                <a16:creationId xmlns:a16="http://schemas.microsoft.com/office/drawing/2014/main" id="{DAA91F91-02D2-E24D-9CF1-02391F6B5EB5}"/>
              </a:ext>
            </a:extLst>
          </p:cNvPr>
          <p:cNvSpPr txBox="1"/>
          <p:nvPr/>
        </p:nvSpPr>
        <p:spPr>
          <a:xfrm>
            <a:off x="1504465" y="4964591"/>
            <a:ext cx="64720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BCG Matrix</a:t>
            </a:r>
          </a:p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Infographics</a:t>
            </a:r>
          </a:p>
        </p:txBody>
      </p:sp>
      <p:sp>
        <p:nvSpPr>
          <p:cNvPr id="35" name="CuadroTexto 351">
            <a:extLst>
              <a:ext uri="{FF2B5EF4-FFF2-40B4-BE49-F238E27FC236}">
                <a16:creationId xmlns:a16="http://schemas.microsoft.com/office/drawing/2014/main" id="{C67B0D40-D8F1-B749-B499-B16DD1ADB56B}"/>
              </a:ext>
            </a:extLst>
          </p:cNvPr>
          <p:cNvSpPr txBox="1"/>
          <p:nvPr/>
        </p:nvSpPr>
        <p:spPr>
          <a:xfrm>
            <a:off x="1504464" y="7706095"/>
            <a:ext cx="613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Matrix of Boston consulting Group</a:t>
            </a:r>
          </a:p>
        </p:txBody>
      </p:sp>
      <p:sp>
        <p:nvSpPr>
          <p:cNvPr id="36" name="Rectangle 45">
            <a:extLst>
              <a:ext uri="{FF2B5EF4-FFF2-40B4-BE49-F238E27FC236}">
                <a16:creationId xmlns:a16="http://schemas.microsoft.com/office/drawing/2014/main" id="{658AA810-E362-074F-8DC9-1AAA5E84E8D7}"/>
              </a:ext>
            </a:extLst>
          </p:cNvPr>
          <p:cNvSpPr/>
          <p:nvPr/>
        </p:nvSpPr>
        <p:spPr>
          <a:xfrm>
            <a:off x="1572744" y="8511611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9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B1CC6A3A-F1DC-7848-9BD6-4C8DA9D28B26}"/>
              </a:ext>
            </a:extLst>
          </p:cNvPr>
          <p:cNvGrpSpPr/>
          <p:nvPr/>
        </p:nvGrpSpPr>
        <p:grpSpPr>
          <a:xfrm>
            <a:off x="11625943" y="2847178"/>
            <a:ext cx="10366225" cy="9879875"/>
            <a:chOff x="7041025" y="1051570"/>
            <a:chExt cx="10366225" cy="11841236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4000E53E-DEA5-CE44-A42F-856B71165AA1}"/>
                </a:ext>
              </a:extLst>
            </p:cNvPr>
            <p:cNvGrpSpPr/>
            <p:nvPr/>
          </p:nvGrpSpPr>
          <p:grpSpPr>
            <a:xfrm>
              <a:off x="7041026" y="6932999"/>
              <a:ext cx="10366224" cy="5959807"/>
              <a:chOff x="7041026" y="7011377"/>
              <a:chExt cx="10366224" cy="5959807"/>
            </a:xfrm>
          </p:grpSpPr>
          <p:sp>
            <p:nvSpPr>
              <p:cNvPr id="3" name="Forma libre 3018">
                <a:extLst>
                  <a:ext uri="{FF2B5EF4-FFF2-40B4-BE49-F238E27FC236}">
                    <a16:creationId xmlns:a16="http://schemas.microsoft.com/office/drawing/2014/main" id="{18FDFB44-9FB0-D144-A84B-94A7CACE4D86}"/>
                  </a:ext>
                </a:extLst>
              </p:cNvPr>
              <p:cNvSpPr/>
              <p:nvPr/>
            </p:nvSpPr>
            <p:spPr>
              <a:xfrm>
                <a:off x="11821055" y="7011377"/>
                <a:ext cx="5586195" cy="5959807"/>
              </a:xfrm>
              <a:custGeom>
                <a:avLst/>
                <a:gdLst>
                  <a:gd name="connsiteX0" fmla="*/ 692042 w 698894"/>
                  <a:gd name="connsiteY0" fmla="*/ 519562 h 1069848"/>
                  <a:gd name="connsiteX1" fmla="*/ 657509 w 698894"/>
                  <a:gd name="connsiteY1" fmla="*/ 471144 h 1069848"/>
                  <a:gd name="connsiteX2" fmla="*/ 609134 w 698894"/>
                  <a:gd name="connsiteY2" fmla="*/ 320268 h 1069848"/>
                  <a:gd name="connsiteX3" fmla="*/ 609134 w 698894"/>
                  <a:gd name="connsiteY3" fmla="*/ 10287 h 1069848"/>
                  <a:gd name="connsiteX4" fmla="*/ 10278 w 698894"/>
                  <a:gd name="connsiteY4" fmla="*/ 10287 h 1069848"/>
                  <a:gd name="connsiteX5" fmla="*/ 10278 w 698894"/>
                  <a:gd name="connsiteY5" fmla="*/ 1068476 h 1069848"/>
                  <a:gd name="connsiteX6" fmla="*/ 609134 w 698894"/>
                  <a:gd name="connsiteY6" fmla="*/ 1068476 h 1069848"/>
                  <a:gd name="connsiteX7" fmla="*/ 609134 w 698894"/>
                  <a:gd name="connsiteY7" fmla="*/ 758083 h 1069848"/>
                  <a:gd name="connsiteX8" fmla="*/ 657509 w 698894"/>
                  <a:gd name="connsiteY8" fmla="*/ 606522 h 1069848"/>
                  <a:gd name="connsiteX9" fmla="*/ 692042 w 698894"/>
                  <a:gd name="connsiteY9" fmla="*/ 558241 h 1069848"/>
                  <a:gd name="connsiteX10" fmla="*/ 692042 w 698894"/>
                  <a:gd name="connsiteY10" fmla="*/ 519562 h 1069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8894" h="1069848">
                    <a:moveTo>
                      <a:pt x="692042" y="519562"/>
                    </a:moveTo>
                    <a:lnTo>
                      <a:pt x="657509" y="471144"/>
                    </a:lnTo>
                    <a:cubicBezTo>
                      <a:pt x="626128" y="427097"/>
                      <a:pt x="609222" y="374367"/>
                      <a:pt x="609134" y="320268"/>
                    </a:cubicBezTo>
                    <a:lnTo>
                      <a:pt x="609134" y="10287"/>
                    </a:lnTo>
                    <a:lnTo>
                      <a:pt x="10278" y="10287"/>
                    </a:lnTo>
                    <a:lnTo>
                      <a:pt x="10278" y="1068476"/>
                    </a:lnTo>
                    <a:lnTo>
                      <a:pt x="609134" y="1068476"/>
                    </a:lnTo>
                    <a:lnTo>
                      <a:pt x="609134" y="758083"/>
                    </a:lnTo>
                    <a:cubicBezTo>
                      <a:pt x="609079" y="703751"/>
                      <a:pt x="625993" y="650760"/>
                      <a:pt x="657509" y="606522"/>
                    </a:cubicBezTo>
                    <a:lnTo>
                      <a:pt x="692042" y="558241"/>
                    </a:lnTo>
                    <a:cubicBezTo>
                      <a:pt x="702669" y="547542"/>
                      <a:pt x="702669" y="530261"/>
                      <a:pt x="692042" y="5195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" name="Forma libre 3020">
                <a:extLst>
                  <a:ext uri="{FF2B5EF4-FFF2-40B4-BE49-F238E27FC236}">
                    <a16:creationId xmlns:a16="http://schemas.microsoft.com/office/drawing/2014/main" id="{94ECC2E1-61D7-694A-A3C1-E07121E50FDD}"/>
                  </a:ext>
                </a:extLst>
              </p:cNvPr>
              <p:cNvSpPr/>
              <p:nvPr/>
            </p:nvSpPr>
            <p:spPr>
              <a:xfrm>
                <a:off x="7041026" y="7011377"/>
                <a:ext cx="5586194" cy="5959807"/>
              </a:xfrm>
              <a:custGeom>
                <a:avLst/>
                <a:gdLst>
                  <a:gd name="connsiteX0" fmla="*/ 691905 w 698894"/>
                  <a:gd name="connsiteY0" fmla="*/ 519562 h 1069848"/>
                  <a:gd name="connsiteX1" fmla="*/ 657372 w 698894"/>
                  <a:gd name="connsiteY1" fmla="*/ 471144 h 1069848"/>
                  <a:gd name="connsiteX2" fmla="*/ 608997 w 698894"/>
                  <a:gd name="connsiteY2" fmla="*/ 320268 h 1069848"/>
                  <a:gd name="connsiteX3" fmla="*/ 608997 w 698894"/>
                  <a:gd name="connsiteY3" fmla="*/ 10287 h 1069848"/>
                  <a:gd name="connsiteX4" fmla="*/ 10278 w 698894"/>
                  <a:gd name="connsiteY4" fmla="*/ 10287 h 1069848"/>
                  <a:gd name="connsiteX5" fmla="*/ 10278 w 698894"/>
                  <a:gd name="connsiteY5" fmla="*/ 1068476 h 1069848"/>
                  <a:gd name="connsiteX6" fmla="*/ 608997 w 698894"/>
                  <a:gd name="connsiteY6" fmla="*/ 1068476 h 1069848"/>
                  <a:gd name="connsiteX7" fmla="*/ 608997 w 698894"/>
                  <a:gd name="connsiteY7" fmla="*/ 758083 h 1069848"/>
                  <a:gd name="connsiteX8" fmla="*/ 657372 w 698894"/>
                  <a:gd name="connsiteY8" fmla="*/ 606522 h 1069848"/>
                  <a:gd name="connsiteX9" fmla="*/ 691905 w 698894"/>
                  <a:gd name="connsiteY9" fmla="*/ 558241 h 1069848"/>
                  <a:gd name="connsiteX10" fmla="*/ 691905 w 698894"/>
                  <a:gd name="connsiteY10" fmla="*/ 519562 h 1069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8894" h="1069848">
                    <a:moveTo>
                      <a:pt x="691905" y="519562"/>
                    </a:moveTo>
                    <a:lnTo>
                      <a:pt x="657372" y="471144"/>
                    </a:lnTo>
                    <a:cubicBezTo>
                      <a:pt x="626041" y="427072"/>
                      <a:pt x="609139" y="374358"/>
                      <a:pt x="608997" y="320268"/>
                    </a:cubicBezTo>
                    <a:lnTo>
                      <a:pt x="608997" y="10287"/>
                    </a:lnTo>
                    <a:lnTo>
                      <a:pt x="10278" y="10287"/>
                    </a:lnTo>
                    <a:lnTo>
                      <a:pt x="10278" y="1068476"/>
                    </a:lnTo>
                    <a:lnTo>
                      <a:pt x="608997" y="1068476"/>
                    </a:lnTo>
                    <a:lnTo>
                      <a:pt x="608997" y="758083"/>
                    </a:lnTo>
                    <a:cubicBezTo>
                      <a:pt x="609043" y="703766"/>
                      <a:pt x="625946" y="650805"/>
                      <a:pt x="657372" y="606522"/>
                    </a:cubicBezTo>
                    <a:lnTo>
                      <a:pt x="691905" y="558241"/>
                    </a:lnTo>
                    <a:cubicBezTo>
                      <a:pt x="702532" y="547542"/>
                      <a:pt x="702532" y="530261"/>
                      <a:pt x="691905" y="51956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b="1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" name="Forma libre 3022">
              <a:extLst>
                <a:ext uri="{FF2B5EF4-FFF2-40B4-BE49-F238E27FC236}">
                  <a16:creationId xmlns:a16="http://schemas.microsoft.com/office/drawing/2014/main" id="{BC0A4FE5-7979-3C49-894A-2808466E31A6}"/>
                </a:ext>
              </a:extLst>
            </p:cNvPr>
            <p:cNvSpPr/>
            <p:nvPr/>
          </p:nvSpPr>
          <p:spPr>
            <a:xfrm>
              <a:off x="11821055" y="1051570"/>
              <a:ext cx="5586195" cy="5959807"/>
            </a:xfrm>
            <a:custGeom>
              <a:avLst/>
              <a:gdLst>
                <a:gd name="connsiteX0" fmla="*/ 692042 w 698894"/>
                <a:gd name="connsiteY0" fmla="*/ 519562 h 1069848"/>
                <a:gd name="connsiteX1" fmla="*/ 657509 w 698894"/>
                <a:gd name="connsiteY1" fmla="*/ 471144 h 1069848"/>
                <a:gd name="connsiteX2" fmla="*/ 609134 w 698894"/>
                <a:gd name="connsiteY2" fmla="*/ 320268 h 1069848"/>
                <a:gd name="connsiteX3" fmla="*/ 609134 w 698894"/>
                <a:gd name="connsiteY3" fmla="*/ 10287 h 1069848"/>
                <a:gd name="connsiteX4" fmla="*/ 10278 w 698894"/>
                <a:gd name="connsiteY4" fmla="*/ 10287 h 1069848"/>
                <a:gd name="connsiteX5" fmla="*/ 10278 w 698894"/>
                <a:gd name="connsiteY5" fmla="*/ 1068476 h 1069848"/>
                <a:gd name="connsiteX6" fmla="*/ 609134 w 698894"/>
                <a:gd name="connsiteY6" fmla="*/ 1068476 h 1069848"/>
                <a:gd name="connsiteX7" fmla="*/ 609134 w 698894"/>
                <a:gd name="connsiteY7" fmla="*/ 758083 h 1069848"/>
                <a:gd name="connsiteX8" fmla="*/ 657509 w 698894"/>
                <a:gd name="connsiteY8" fmla="*/ 606522 h 1069848"/>
                <a:gd name="connsiteX9" fmla="*/ 692042 w 698894"/>
                <a:gd name="connsiteY9" fmla="*/ 558241 h 1069848"/>
                <a:gd name="connsiteX10" fmla="*/ 692042 w 698894"/>
                <a:gd name="connsiteY10" fmla="*/ 519562 h 106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894" h="1069848">
                  <a:moveTo>
                    <a:pt x="692042" y="519562"/>
                  </a:moveTo>
                  <a:lnTo>
                    <a:pt x="657509" y="471144"/>
                  </a:lnTo>
                  <a:cubicBezTo>
                    <a:pt x="626178" y="427072"/>
                    <a:pt x="609276" y="374358"/>
                    <a:pt x="609134" y="320268"/>
                  </a:cubicBezTo>
                  <a:lnTo>
                    <a:pt x="609134" y="10287"/>
                  </a:lnTo>
                  <a:lnTo>
                    <a:pt x="10278" y="10287"/>
                  </a:lnTo>
                  <a:lnTo>
                    <a:pt x="10278" y="1068476"/>
                  </a:lnTo>
                  <a:lnTo>
                    <a:pt x="609134" y="1068476"/>
                  </a:lnTo>
                  <a:lnTo>
                    <a:pt x="609134" y="758083"/>
                  </a:lnTo>
                  <a:cubicBezTo>
                    <a:pt x="609180" y="703766"/>
                    <a:pt x="626083" y="650805"/>
                    <a:pt x="657509" y="606522"/>
                  </a:cubicBezTo>
                  <a:lnTo>
                    <a:pt x="692042" y="558241"/>
                  </a:lnTo>
                  <a:cubicBezTo>
                    <a:pt x="702669" y="547542"/>
                    <a:pt x="702669" y="530261"/>
                    <a:pt x="692042" y="51956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b="1">
                <a:latin typeface="Century Gothic" panose="020B0502020202020204" pitchFamily="34" charset="0"/>
              </a:endParaRPr>
            </a:p>
          </p:txBody>
        </p:sp>
        <p:sp>
          <p:nvSpPr>
            <p:cNvPr id="6" name="Forma libre 3024">
              <a:extLst>
                <a:ext uri="{FF2B5EF4-FFF2-40B4-BE49-F238E27FC236}">
                  <a16:creationId xmlns:a16="http://schemas.microsoft.com/office/drawing/2014/main" id="{E9206A14-E4C6-1142-B536-AE27CD54DB7D}"/>
                </a:ext>
              </a:extLst>
            </p:cNvPr>
            <p:cNvSpPr/>
            <p:nvPr/>
          </p:nvSpPr>
          <p:spPr>
            <a:xfrm>
              <a:off x="7041025" y="1051570"/>
              <a:ext cx="5586195" cy="5959807"/>
            </a:xfrm>
            <a:custGeom>
              <a:avLst/>
              <a:gdLst>
                <a:gd name="connsiteX0" fmla="*/ 691905 w 698894"/>
                <a:gd name="connsiteY0" fmla="*/ 519562 h 1069848"/>
                <a:gd name="connsiteX1" fmla="*/ 657509 w 698894"/>
                <a:gd name="connsiteY1" fmla="*/ 471144 h 1069848"/>
                <a:gd name="connsiteX2" fmla="*/ 608997 w 698894"/>
                <a:gd name="connsiteY2" fmla="*/ 320268 h 1069848"/>
                <a:gd name="connsiteX3" fmla="*/ 608997 w 698894"/>
                <a:gd name="connsiteY3" fmla="*/ 10287 h 1069848"/>
                <a:gd name="connsiteX4" fmla="*/ 10278 w 698894"/>
                <a:gd name="connsiteY4" fmla="*/ 10287 h 1069848"/>
                <a:gd name="connsiteX5" fmla="*/ 10278 w 698894"/>
                <a:gd name="connsiteY5" fmla="*/ 1068476 h 1069848"/>
                <a:gd name="connsiteX6" fmla="*/ 608997 w 698894"/>
                <a:gd name="connsiteY6" fmla="*/ 1068476 h 1069848"/>
                <a:gd name="connsiteX7" fmla="*/ 608997 w 698894"/>
                <a:gd name="connsiteY7" fmla="*/ 758083 h 1069848"/>
                <a:gd name="connsiteX8" fmla="*/ 657509 w 698894"/>
                <a:gd name="connsiteY8" fmla="*/ 606522 h 1069848"/>
                <a:gd name="connsiteX9" fmla="*/ 691905 w 698894"/>
                <a:gd name="connsiteY9" fmla="*/ 558241 h 1069848"/>
                <a:gd name="connsiteX10" fmla="*/ 691905 w 698894"/>
                <a:gd name="connsiteY10" fmla="*/ 519562 h 106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894" h="1069848">
                  <a:moveTo>
                    <a:pt x="691905" y="519562"/>
                  </a:moveTo>
                  <a:lnTo>
                    <a:pt x="657509" y="471144"/>
                  </a:lnTo>
                  <a:cubicBezTo>
                    <a:pt x="626080" y="427113"/>
                    <a:pt x="609125" y="374382"/>
                    <a:pt x="608997" y="320268"/>
                  </a:cubicBezTo>
                  <a:lnTo>
                    <a:pt x="608997" y="10287"/>
                  </a:lnTo>
                  <a:lnTo>
                    <a:pt x="10278" y="10287"/>
                  </a:lnTo>
                  <a:lnTo>
                    <a:pt x="10278" y="1068476"/>
                  </a:lnTo>
                  <a:lnTo>
                    <a:pt x="608997" y="1068476"/>
                  </a:lnTo>
                  <a:lnTo>
                    <a:pt x="608997" y="758083"/>
                  </a:lnTo>
                  <a:cubicBezTo>
                    <a:pt x="609028" y="703743"/>
                    <a:pt x="625986" y="650764"/>
                    <a:pt x="657509" y="606522"/>
                  </a:cubicBezTo>
                  <a:lnTo>
                    <a:pt x="691905" y="558241"/>
                  </a:lnTo>
                  <a:cubicBezTo>
                    <a:pt x="702532" y="547542"/>
                    <a:pt x="702532" y="530261"/>
                    <a:pt x="691905" y="51956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b="1">
                <a:latin typeface="Century Gothic" panose="020B0502020202020204" pitchFamily="34" charset="0"/>
              </a:endParaRPr>
            </a:p>
          </p:txBody>
        </p:sp>
      </p:grpSp>
      <p:sp>
        <p:nvSpPr>
          <p:cNvPr id="12" name="TextBox 116">
            <a:extLst>
              <a:ext uri="{FF2B5EF4-FFF2-40B4-BE49-F238E27FC236}">
                <a16:creationId xmlns:a16="http://schemas.microsoft.com/office/drawing/2014/main" id="{98FA15E4-8BD2-7F41-AC4E-DFE30873FB62}"/>
              </a:ext>
            </a:extLst>
          </p:cNvPr>
          <p:cNvSpPr txBox="1"/>
          <p:nvPr/>
        </p:nvSpPr>
        <p:spPr>
          <a:xfrm flipH="1">
            <a:off x="13373512" y="5289856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Star</a:t>
            </a:r>
          </a:p>
        </p:txBody>
      </p:sp>
      <p:sp>
        <p:nvSpPr>
          <p:cNvPr id="13" name="TextBox 116">
            <a:extLst>
              <a:ext uri="{FF2B5EF4-FFF2-40B4-BE49-F238E27FC236}">
                <a16:creationId xmlns:a16="http://schemas.microsoft.com/office/drawing/2014/main" id="{112B8A14-E159-9142-AEE1-A1C22EA7032D}"/>
              </a:ext>
            </a:extLst>
          </p:cNvPr>
          <p:cNvSpPr txBox="1"/>
          <p:nvPr/>
        </p:nvSpPr>
        <p:spPr>
          <a:xfrm flipH="1">
            <a:off x="17681203" y="5012858"/>
            <a:ext cx="264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Question mark</a:t>
            </a:r>
          </a:p>
        </p:txBody>
      </p:sp>
      <p:sp>
        <p:nvSpPr>
          <p:cNvPr id="14" name="TextBox 116">
            <a:extLst>
              <a:ext uri="{FF2B5EF4-FFF2-40B4-BE49-F238E27FC236}">
                <a16:creationId xmlns:a16="http://schemas.microsoft.com/office/drawing/2014/main" id="{BFA098A3-7E21-6342-B173-1F868AF56B62}"/>
              </a:ext>
            </a:extLst>
          </p:cNvPr>
          <p:cNvSpPr txBox="1"/>
          <p:nvPr/>
        </p:nvSpPr>
        <p:spPr>
          <a:xfrm flipH="1">
            <a:off x="12900701" y="9658190"/>
            <a:ext cx="264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Cash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Cow</a:t>
            </a:r>
          </a:p>
        </p:txBody>
      </p:sp>
      <p:sp>
        <p:nvSpPr>
          <p:cNvPr id="15" name="TextBox 116">
            <a:extLst>
              <a:ext uri="{FF2B5EF4-FFF2-40B4-BE49-F238E27FC236}">
                <a16:creationId xmlns:a16="http://schemas.microsoft.com/office/drawing/2014/main" id="{3A1F9999-24C6-EE4C-8F40-49250365F4E9}"/>
              </a:ext>
            </a:extLst>
          </p:cNvPr>
          <p:cNvSpPr txBox="1"/>
          <p:nvPr/>
        </p:nvSpPr>
        <p:spPr>
          <a:xfrm flipH="1">
            <a:off x="17681203" y="9935189"/>
            <a:ext cx="264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Dog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45FD7FB-98AA-CB40-8DAC-4BCE36656A27}"/>
              </a:ext>
            </a:extLst>
          </p:cNvPr>
          <p:cNvGrpSpPr/>
          <p:nvPr/>
        </p:nvGrpSpPr>
        <p:grpSpPr>
          <a:xfrm>
            <a:off x="9396073" y="1071419"/>
            <a:ext cx="11870259" cy="11655636"/>
            <a:chOff x="9396073" y="1071419"/>
            <a:chExt cx="11870259" cy="11655636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4224BB07-4E9A-3642-9C5B-0269E092711C}"/>
                </a:ext>
              </a:extLst>
            </p:cNvPr>
            <p:cNvSpPr/>
            <p:nvPr/>
          </p:nvSpPr>
          <p:spPr>
            <a:xfrm>
              <a:off x="11625944" y="1071420"/>
              <a:ext cx="4780029" cy="143691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b="1">
                <a:latin typeface="Century Gothic" panose="020B0502020202020204" pitchFamily="34" charset="0"/>
              </a:endParaRP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BE38C098-F57E-634C-99CF-89E34ED5D754}"/>
                </a:ext>
              </a:extLst>
            </p:cNvPr>
            <p:cNvSpPr/>
            <p:nvPr/>
          </p:nvSpPr>
          <p:spPr>
            <a:xfrm>
              <a:off x="16615954" y="1071419"/>
              <a:ext cx="4650378" cy="14369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b="1">
                <a:latin typeface="Century Gothic" panose="020B0502020202020204" pitchFamily="34" charset="0"/>
              </a:endParaRPr>
            </a:p>
          </p:txBody>
        </p: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40E28AAF-B58D-E948-93BC-4B90220B15D7}"/>
                </a:ext>
              </a:extLst>
            </p:cNvPr>
            <p:cNvGrpSpPr/>
            <p:nvPr/>
          </p:nvGrpSpPr>
          <p:grpSpPr>
            <a:xfrm rot="5400000">
              <a:off x="5174593" y="7068659"/>
              <a:ext cx="9879876" cy="1436915"/>
              <a:chOff x="570410" y="2438401"/>
              <a:chExt cx="9879876" cy="1436915"/>
            </a:xfrm>
          </p:grpSpPr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1028ED21-F213-3748-9F32-5BD38F0A0A58}"/>
                  </a:ext>
                </a:extLst>
              </p:cNvPr>
              <p:cNvSpPr/>
              <p:nvPr/>
            </p:nvSpPr>
            <p:spPr>
              <a:xfrm>
                <a:off x="570410" y="2438403"/>
                <a:ext cx="4907243" cy="143691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AA8A413D-01B6-5144-8CC2-452C3383584E}"/>
                  </a:ext>
                </a:extLst>
              </p:cNvPr>
              <p:cNvSpPr/>
              <p:nvPr/>
            </p:nvSpPr>
            <p:spPr>
              <a:xfrm>
                <a:off x="5543045" y="2438401"/>
                <a:ext cx="4907241" cy="14369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b="1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0" name="TextBox 116">
              <a:extLst>
                <a:ext uri="{FF2B5EF4-FFF2-40B4-BE49-F238E27FC236}">
                  <a16:creationId xmlns:a16="http://schemas.microsoft.com/office/drawing/2014/main" id="{73DE3390-5016-BD43-A58A-9A1D30C50A76}"/>
                </a:ext>
              </a:extLst>
            </p:cNvPr>
            <p:cNvSpPr txBox="1"/>
            <p:nvPr/>
          </p:nvSpPr>
          <p:spPr>
            <a:xfrm flipH="1">
              <a:off x="13125845" y="1466709"/>
              <a:ext cx="1702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High</a:t>
              </a:r>
            </a:p>
          </p:txBody>
        </p:sp>
        <p:sp>
          <p:nvSpPr>
            <p:cNvPr id="21" name="TextBox 116">
              <a:extLst>
                <a:ext uri="{FF2B5EF4-FFF2-40B4-BE49-F238E27FC236}">
                  <a16:creationId xmlns:a16="http://schemas.microsoft.com/office/drawing/2014/main" id="{E462499B-9CC8-EF44-B8A3-CBBC4FAE75B6}"/>
                </a:ext>
              </a:extLst>
            </p:cNvPr>
            <p:cNvSpPr txBox="1"/>
            <p:nvPr/>
          </p:nvSpPr>
          <p:spPr>
            <a:xfrm flipH="1">
              <a:off x="18263902" y="1517092"/>
              <a:ext cx="1702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Low</a:t>
              </a:r>
            </a:p>
          </p:txBody>
        </p:sp>
        <p:sp>
          <p:nvSpPr>
            <p:cNvPr id="22" name="TextBox 116">
              <a:extLst>
                <a:ext uri="{FF2B5EF4-FFF2-40B4-BE49-F238E27FC236}">
                  <a16:creationId xmlns:a16="http://schemas.microsoft.com/office/drawing/2014/main" id="{3C9D9CBF-B205-3948-AEDD-6E5A58E5305B}"/>
                </a:ext>
              </a:extLst>
            </p:cNvPr>
            <p:cNvSpPr txBox="1"/>
            <p:nvPr/>
          </p:nvSpPr>
          <p:spPr>
            <a:xfrm rot="16200000" flipH="1">
              <a:off x="9294073" y="5211394"/>
              <a:ext cx="1702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High</a:t>
              </a:r>
            </a:p>
          </p:txBody>
        </p:sp>
        <p:sp>
          <p:nvSpPr>
            <p:cNvPr id="23" name="TextBox 116">
              <a:extLst>
                <a:ext uri="{FF2B5EF4-FFF2-40B4-BE49-F238E27FC236}">
                  <a16:creationId xmlns:a16="http://schemas.microsoft.com/office/drawing/2014/main" id="{B6710F60-30F1-A442-80EF-BE4D9F7AB871}"/>
                </a:ext>
              </a:extLst>
            </p:cNvPr>
            <p:cNvSpPr txBox="1"/>
            <p:nvPr/>
          </p:nvSpPr>
          <p:spPr>
            <a:xfrm rot="16200000" flipH="1">
              <a:off x="9290132" y="10052572"/>
              <a:ext cx="1702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Low</a:t>
              </a:r>
            </a:p>
          </p:txBody>
        </p:sp>
      </p:grpSp>
      <p:sp>
        <p:nvSpPr>
          <p:cNvPr id="27" name="CuadroTexto 350">
            <a:extLst>
              <a:ext uri="{FF2B5EF4-FFF2-40B4-BE49-F238E27FC236}">
                <a16:creationId xmlns:a16="http://schemas.microsoft.com/office/drawing/2014/main" id="{05E4B644-C6F3-1445-A75E-53448A6A4897}"/>
              </a:ext>
            </a:extLst>
          </p:cNvPr>
          <p:cNvSpPr txBox="1"/>
          <p:nvPr/>
        </p:nvSpPr>
        <p:spPr>
          <a:xfrm>
            <a:off x="1556748" y="5072763"/>
            <a:ext cx="64720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BCG Matrix</a:t>
            </a:r>
          </a:p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Infographics</a:t>
            </a:r>
          </a:p>
        </p:txBody>
      </p:sp>
      <p:sp>
        <p:nvSpPr>
          <p:cNvPr id="28" name="CuadroTexto 351">
            <a:extLst>
              <a:ext uri="{FF2B5EF4-FFF2-40B4-BE49-F238E27FC236}">
                <a16:creationId xmlns:a16="http://schemas.microsoft.com/office/drawing/2014/main" id="{4919F6B8-8B11-AD4B-A693-23619C1808C1}"/>
              </a:ext>
            </a:extLst>
          </p:cNvPr>
          <p:cNvSpPr txBox="1"/>
          <p:nvPr/>
        </p:nvSpPr>
        <p:spPr>
          <a:xfrm>
            <a:off x="1556747" y="7814267"/>
            <a:ext cx="613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Matrix of Boston consulting Group</a:t>
            </a:r>
          </a:p>
        </p:txBody>
      </p:sp>
      <p:sp>
        <p:nvSpPr>
          <p:cNvPr id="29" name="Rectangle 45">
            <a:extLst>
              <a:ext uri="{FF2B5EF4-FFF2-40B4-BE49-F238E27FC236}">
                <a16:creationId xmlns:a16="http://schemas.microsoft.com/office/drawing/2014/main" id="{0547DCD4-38F6-3D46-AD61-BB08219D354D}"/>
              </a:ext>
            </a:extLst>
          </p:cNvPr>
          <p:cNvSpPr/>
          <p:nvPr/>
        </p:nvSpPr>
        <p:spPr>
          <a:xfrm>
            <a:off x="1625027" y="8619783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16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9E2885FF-0898-9443-B9AB-E33516A3B7E7}"/>
              </a:ext>
            </a:extLst>
          </p:cNvPr>
          <p:cNvSpPr txBox="1"/>
          <p:nvPr/>
        </p:nvSpPr>
        <p:spPr>
          <a:xfrm>
            <a:off x="1438250" y="6430008"/>
            <a:ext cx="4514648" cy="9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4B799F-A3BF-7F4C-A830-5C39D5D7FC08}"/>
              </a:ext>
            </a:extLst>
          </p:cNvPr>
          <p:cNvSpPr txBox="1"/>
          <p:nvPr/>
        </p:nvSpPr>
        <p:spPr>
          <a:xfrm>
            <a:off x="1438249" y="5667684"/>
            <a:ext cx="3450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4BBCAE-F1FB-F14D-ADEF-9EC8B33CEF9B}"/>
              </a:ext>
            </a:extLst>
          </p:cNvPr>
          <p:cNvSpPr txBox="1"/>
          <p:nvPr/>
        </p:nvSpPr>
        <p:spPr>
          <a:xfrm>
            <a:off x="6424462" y="6430053"/>
            <a:ext cx="4514648" cy="9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AB1C04-2C2F-7F47-B853-B3A32F85D699}"/>
              </a:ext>
            </a:extLst>
          </p:cNvPr>
          <p:cNvSpPr txBox="1"/>
          <p:nvPr/>
        </p:nvSpPr>
        <p:spPr>
          <a:xfrm>
            <a:off x="6424461" y="5667729"/>
            <a:ext cx="4279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Question mark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2A9E40-0D81-F949-AD13-E6C2821732C7}"/>
              </a:ext>
            </a:extLst>
          </p:cNvPr>
          <p:cNvSpPr txBox="1"/>
          <p:nvPr/>
        </p:nvSpPr>
        <p:spPr>
          <a:xfrm>
            <a:off x="1414846" y="10017684"/>
            <a:ext cx="4514648" cy="9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3B5712-DC12-CA40-877F-88063604DE6E}"/>
              </a:ext>
            </a:extLst>
          </p:cNvPr>
          <p:cNvSpPr txBox="1"/>
          <p:nvPr/>
        </p:nvSpPr>
        <p:spPr>
          <a:xfrm>
            <a:off x="1414845" y="9255360"/>
            <a:ext cx="3450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Cash Cow</a:t>
            </a:r>
          </a:p>
        </p:txBody>
      </p:sp>
      <p:sp>
        <p:nvSpPr>
          <p:cNvPr id="23" name="TextBox 42">
            <a:extLst>
              <a:ext uri="{FF2B5EF4-FFF2-40B4-BE49-F238E27FC236}">
                <a16:creationId xmlns:a16="http://schemas.microsoft.com/office/drawing/2014/main" id="{3747B9E4-BBD1-F24D-91EF-B844515689B5}"/>
              </a:ext>
            </a:extLst>
          </p:cNvPr>
          <p:cNvSpPr txBox="1"/>
          <p:nvPr/>
        </p:nvSpPr>
        <p:spPr>
          <a:xfrm>
            <a:off x="6424461" y="10017684"/>
            <a:ext cx="4514648" cy="9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id="{278F55FC-7623-3649-83AD-17BD2B9DF34B}"/>
              </a:ext>
            </a:extLst>
          </p:cNvPr>
          <p:cNvSpPr txBox="1"/>
          <p:nvPr/>
        </p:nvSpPr>
        <p:spPr>
          <a:xfrm>
            <a:off x="6424460" y="9255360"/>
            <a:ext cx="3450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Dog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BE3B1AE-D402-C54E-B5F7-B5C525D4B297}"/>
              </a:ext>
            </a:extLst>
          </p:cNvPr>
          <p:cNvSpPr/>
          <p:nvPr/>
        </p:nvSpPr>
        <p:spPr>
          <a:xfrm>
            <a:off x="13115109" y="4376531"/>
            <a:ext cx="4702629" cy="3874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EA49EDA-FA57-BA43-9EDB-32CAA9F03185}"/>
              </a:ext>
            </a:extLst>
          </p:cNvPr>
          <p:cNvSpPr/>
          <p:nvPr/>
        </p:nvSpPr>
        <p:spPr>
          <a:xfrm>
            <a:off x="18253166" y="4376531"/>
            <a:ext cx="4702629" cy="3874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D6F7BB1-1173-3F40-A7FE-841306B4A18D}"/>
              </a:ext>
            </a:extLst>
          </p:cNvPr>
          <p:cNvSpPr/>
          <p:nvPr/>
        </p:nvSpPr>
        <p:spPr>
          <a:xfrm>
            <a:off x="13071566" y="8605799"/>
            <a:ext cx="4702629" cy="3874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47993609-434B-4547-98DD-BC5820E04257}"/>
              </a:ext>
            </a:extLst>
          </p:cNvPr>
          <p:cNvSpPr/>
          <p:nvPr/>
        </p:nvSpPr>
        <p:spPr>
          <a:xfrm>
            <a:off x="18209623" y="8605799"/>
            <a:ext cx="4702629" cy="3874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34" name="TextBox 116">
            <a:extLst>
              <a:ext uri="{FF2B5EF4-FFF2-40B4-BE49-F238E27FC236}">
                <a16:creationId xmlns:a16="http://schemas.microsoft.com/office/drawing/2014/main" id="{9AAC5CBA-A7BD-9549-93B7-02794645B90F}"/>
              </a:ext>
            </a:extLst>
          </p:cNvPr>
          <p:cNvSpPr txBox="1"/>
          <p:nvPr/>
        </p:nvSpPr>
        <p:spPr>
          <a:xfrm flipH="1">
            <a:off x="14447143" y="5961922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Star</a:t>
            </a:r>
          </a:p>
        </p:txBody>
      </p:sp>
      <p:sp>
        <p:nvSpPr>
          <p:cNvPr id="35" name="TextBox 116">
            <a:extLst>
              <a:ext uri="{FF2B5EF4-FFF2-40B4-BE49-F238E27FC236}">
                <a16:creationId xmlns:a16="http://schemas.microsoft.com/office/drawing/2014/main" id="{2FFD89FA-536F-984B-97B7-EDFA41A97C3C}"/>
              </a:ext>
            </a:extLst>
          </p:cNvPr>
          <p:cNvSpPr txBox="1"/>
          <p:nvPr/>
        </p:nvSpPr>
        <p:spPr>
          <a:xfrm flipH="1">
            <a:off x="19203772" y="5684923"/>
            <a:ext cx="264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Question mark</a:t>
            </a:r>
          </a:p>
        </p:txBody>
      </p:sp>
      <p:sp>
        <p:nvSpPr>
          <p:cNvPr id="36" name="TextBox 116">
            <a:extLst>
              <a:ext uri="{FF2B5EF4-FFF2-40B4-BE49-F238E27FC236}">
                <a16:creationId xmlns:a16="http://schemas.microsoft.com/office/drawing/2014/main" id="{BD7C7EAA-4B97-EB4C-95BF-893DC1CE541D}"/>
              </a:ext>
            </a:extLst>
          </p:cNvPr>
          <p:cNvSpPr txBox="1"/>
          <p:nvPr/>
        </p:nvSpPr>
        <p:spPr>
          <a:xfrm flipH="1">
            <a:off x="14098657" y="9898591"/>
            <a:ext cx="264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Cash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Cow</a:t>
            </a:r>
          </a:p>
        </p:txBody>
      </p:sp>
      <p:sp>
        <p:nvSpPr>
          <p:cNvPr id="37" name="TextBox 116">
            <a:extLst>
              <a:ext uri="{FF2B5EF4-FFF2-40B4-BE49-F238E27FC236}">
                <a16:creationId xmlns:a16="http://schemas.microsoft.com/office/drawing/2014/main" id="{3D63CA61-13A8-5E4A-B6CC-6D48C8E1E530}"/>
              </a:ext>
            </a:extLst>
          </p:cNvPr>
          <p:cNvSpPr txBox="1"/>
          <p:nvPr/>
        </p:nvSpPr>
        <p:spPr>
          <a:xfrm flipH="1">
            <a:off x="19203772" y="10175590"/>
            <a:ext cx="264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Dog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A32FFE7-F68D-EB45-984C-3CE7E9B8FC7C}"/>
              </a:ext>
            </a:extLst>
          </p:cNvPr>
          <p:cNvSpPr/>
          <p:nvPr/>
        </p:nvSpPr>
        <p:spPr>
          <a:xfrm>
            <a:off x="13115110" y="2926080"/>
            <a:ext cx="4659086" cy="11779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AC244FB-B110-7449-B439-F0470FE5196A}"/>
              </a:ext>
            </a:extLst>
          </p:cNvPr>
          <p:cNvSpPr/>
          <p:nvPr/>
        </p:nvSpPr>
        <p:spPr>
          <a:xfrm>
            <a:off x="18202805" y="2926079"/>
            <a:ext cx="4650378" cy="1177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BA7E1A29-25EF-314F-837B-CAF536F97DA9}"/>
              </a:ext>
            </a:extLst>
          </p:cNvPr>
          <p:cNvGrpSpPr/>
          <p:nvPr/>
        </p:nvGrpSpPr>
        <p:grpSpPr>
          <a:xfrm rot="5400000">
            <a:off x="7972400" y="7712803"/>
            <a:ext cx="8099011" cy="1436915"/>
            <a:chOff x="570410" y="2438401"/>
            <a:chExt cx="9879876" cy="1436915"/>
          </a:xfrm>
        </p:grpSpPr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ADD4789B-A059-E74A-A72C-E5DE1059EAD4}"/>
                </a:ext>
              </a:extLst>
            </p:cNvPr>
            <p:cNvSpPr/>
            <p:nvPr/>
          </p:nvSpPr>
          <p:spPr>
            <a:xfrm>
              <a:off x="570410" y="2438403"/>
              <a:ext cx="4907243" cy="143691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b="1" dirty="0">
                <a:latin typeface="Century Gothic" panose="020B0502020202020204" pitchFamily="34" charset="0"/>
              </a:endParaRPr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9EA70623-0B53-D44A-B37C-48E1A9D4B302}"/>
                </a:ext>
              </a:extLst>
            </p:cNvPr>
            <p:cNvSpPr/>
            <p:nvPr/>
          </p:nvSpPr>
          <p:spPr>
            <a:xfrm>
              <a:off x="5543045" y="2438401"/>
              <a:ext cx="4907241" cy="14369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b="1">
                <a:latin typeface="Century Gothic" panose="020B0502020202020204" pitchFamily="34" charset="0"/>
              </a:endParaRPr>
            </a:p>
          </p:txBody>
        </p:sp>
      </p:grpSp>
      <p:sp>
        <p:nvSpPr>
          <p:cNvPr id="50" name="TextBox 116">
            <a:extLst>
              <a:ext uri="{FF2B5EF4-FFF2-40B4-BE49-F238E27FC236}">
                <a16:creationId xmlns:a16="http://schemas.microsoft.com/office/drawing/2014/main" id="{DCAB704D-D6B6-F64A-9EEB-536AFC8F6C69}"/>
              </a:ext>
            </a:extLst>
          </p:cNvPr>
          <p:cNvSpPr txBox="1"/>
          <p:nvPr/>
        </p:nvSpPr>
        <p:spPr>
          <a:xfrm flipH="1">
            <a:off x="14447143" y="3250117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51" name="TextBox 116">
            <a:extLst>
              <a:ext uri="{FF2B5EF4-FFF2-40B4-BE49-F238E27FC236}">
                <a16:creationId xmlns:a16="http://schemas.microsoft.com/office/drawing/2014/main" id="{5D94222D-89C7-784D-B1A9-6178FA6937C0}"/>
              </a:ext>
            </a:extLst>
          </p:cNvPr>
          <p:cNvSpPr txBox="1"/>
          <p:nvPr/>
        </p:nvSpPr>
        <p:spPr>
          <a:xfrm flipH="1">
            <a:off x="19709525" y="3291419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Low</a:t>
            </a:r>
          </a:p>
        </p:txBody>
      </p:sp>
      <p:sp>
        <p:nvSpPr>
          <p:cNvPr id="52" name="TextBox 116">
            <a:extLst>
              <a:ext uri="{FF2B5EF4-FFF2-40B4-BE49-F238E27FC236}">
                <a16:creationId xmlns:a16="http://schemas.microsoft.com/office/drawing/2014/main" id="{C8D3167E-4FDC-E34D-BB24-2443C9A43763}"/>
              </a:ext>
            </a:extLst>
          </p:cNvPr>
          <p:cNvSpPr txBox="1"/>
          <p:nvPr/>
        </p:nvSpPr>
        <p:spPr>
          <a:xfrm rot="16200000" flipH="1">
            <a:off x="11354915" y="6261565"/>
            <a:ext cx="139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53" name="TextBox 116">
            <a:extLst>
              <a:ext uri="{FF2B5EF4-FFF2-40B4-BE49-F238E27FC236}">
                <a16:creationId xmlns:a16="http://schemas.microsoft.com/office/drawing/2014/main" id="{966A2E7C-8989-BA45-BAAF-4F3E8745AEB8}"/>
              </a:ext>
            </a:extLst>
          </p:cNvPr>
          <p:cNvSpPr txBox="1"/>
          <p:nvPr/>
        </p:nvSpPr>
        <p:spPr>
          <a:xfrm rot="16200000" flipH="1">
            <a:off x="11350974" y="10230112"/>
            <a:ext cx="139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Low</a:t>
            </a:r>
          </a:p>
        </p:txBody>
      </p:sp>
      <p:sp>
        <p:nvSpPr>
          <p:cNvPr id="38" name="CuadroTexto 350">
            <a:extLst>
              <a:ext uri="{FF2B5EF4-FFF2-40B4-BE49-F238E27FC236}">
                <a16:creationId xmlns:a16="http://schemas.microsoft.com/office/drawing/2014/main" id="{4D580AF3-E960-D044-B90C-3C3B21D0E94D}"/>
              </a:ext>
            </a:extLst>
          </p:cNvPr>
          <p:cNvSpPr txBox="1"/>
          <p:nvPr/>
        </p:nvSpPr>
        <p:spPr>
          <a:xfrm>
            <a:off x="1438250" y="1009834"/>
            <a:ext cx="64720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BCG Matrix</a:t>
            </a:r>
          </a:p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Infographics</a:t>
            </a:r>
          </a:p>
        </p:txBody>
      </p:sp>
      <p:sp>
        <p:nvSpPr>
          <p:cNvPr id="42" name="CuadroTexto 351">
            <a:extLst>
              <a:ext uri="{FF2B5EF4-FFF2-40B4-BE49-F238E27FC236}">
                <a16:creationId xmlns:a16="http://schemas.microsoft.com/office/drawing/2014/main" id="{F3A29409-30EB-B94E-B0C1-A2C87C35E0C8}"/>
              </a:ext>
            </a:extLst>
          </p:cNvPr>
          <p:cNvSpPr txBox="1"/>
          <p:nvPr/>
        </p:nvSpPr>
        <p:spPr>
          <a:xfrm>
            <a:off x="1438249" y="3751338"/>
            <a:ext cx="613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Matrix of Boston consulting Group</a:t>
            </a:r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894C019E-83F5-5A4F-94B6-D79F3533FCBB}"/>
              </a:ext>
            </a:extLst>
          </p:cNvPr>
          <p:cNvSpPr/>
          <p:nvPr/>
        </p:nvSpPr>
        <p:spPr>
          <a:xfrm>
            <a:off x="1506529" y="4556854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05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39BF25BB-1C84-CA46-9683-CFF9A11FB674}"/>
              </a:ext>
            </a:extLst>
          </p:cNvPr>
          <p:cNvGrpSpPr/>
          <p:nvPr/>
        </p:nvGrpSpPr>
        <p:grpSpPr>
          <a:xfrm>
            <a:off x="11584309" y="2724291"/>
            <a:ext cx="10063290" cy="10063290"/>
            <a:chOff x="11725556" y="3246805"/>
            <a:chExt cx="7064210" cy="7064210"/>
          </a:xfrm>
        </p:grpSpPr>
        <p:sp>
          <p:nvSpPr>
            <p:cNvPr id="26" name="Forma libre 28">
              <a:extLst>
                <a:ext uri="{FF2B5EF4-FFF2-40B4-BE49-F238E27FC236}">
                  <a16:creationId xmlns:a16="http://schemas.microsoft.com/office/drawing/2014/main" id="{4458A0D3-5D29-074F-97BB-7C2500C09CAF}"/>
                </a:ext>
              </a:extLst>
            </p:cNvPr>
            <p:cNvSpPr/>
            <p:nvPr/>
          </p:nvSpPr>
          <p:spPr>
            <a:xfrm>
              <a:off x="11725556" y="3246805"/>
              <a:ext cx="3532105" cy="3532105"/>
            </a:xfrm>
            <a:custGeom>
              <a:avLst/>
              <a:gdLst>
                <a:gd name="connsiteX0" fmla="*/ 801688 w 963402"/>
                <a:gd name="connsiteY0" fmla="*/ 954456 h 963402"/>
                <a:gd name="connsiteX1" fmla="*/ 368157 w 963402"/>
                <a:gd name="connsiteY1" fmla="*/ 954456 h 963402"/>
                <a:gd name="connsiteX2" fmla="*/ 10322 w 963402"/>
                <a:gd name="connsiteY2" fmla="*/ 596621 h 963402"/>
                <a:gd name="connsiteX3" fmla="*/ 10322 w 963402"/>
                <a:gd name="connsiteY3" fmla="*/ 161714 h 963402"/>
                <a:gd name="connsiteX4" fmla="*/ 161714 w 963402"/>
                <a:gd name="connsiteY4" fmla="*/ 10322 h 963402"/>
                <a:gd name="connsiteX5" fmla="*/ 595245 w 963402"/>
                <a:gd name="connsiteY5" fmla="*/ 10322 h 963402"/>
                <a:gd name="connsiteX6" fmla="*/ 953080 w 963402"/>
                <a:gd name="connsiteY6" fmla="*/ 368157 h 963402"/>
                <a:gd name="connsiteX7" fmla="*/ 953080 w 963402"/>
                <a:gd name="connsiteY7" fmla="*/ 803065 h 963402"/>
                <a:gd name="connsiteX8" fmla="*/ 801688 w 963402"/>
                <a:gd name="connsiteY8" fmla="*/ 954456 h 96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3402" h="963402">
                  <a:moveTo>
                    <a:pt x="801688" y="954456"/>
                  </a:moveTo>
                  <a:lnTo>
                    <a:pt x="368157" y="954456"/>
                  </a:lnTo>
                  <a:cubicBezTo>
                    <a:pt x="169972" y="954456"/>
                    <a:pt x="10322" y="793431"/>
                    <a:pt x="10322" y="596621"/>
                  </a:cubicBezTo>
                  <a:lnTo>
                    <a:pt x="10322" y="161714"/>
                  </a:lnTo>
                  <a:cubicBezTo>
                    <a:pt x="10322" y="77760"/>
                    <a:pt x="77760" y="10322"/>
                    <a:pt x="161714" y="10322"/>
                  </a:cubicBezTo>
                  <a:lnTo>
                    <a:pt x="595245" y="10322"/>
                  </a:lnTo>
                  <a:cubicBezTo>
                    <a:pt x="793431" y="10322"/>
                    <a:pt x="953080" y="171348"/>
                    <a:pt x="953080" y="368157"/>
                  </a:cubicBezTo>
                  <a:lnTo>
                    <a:pt x="953080" y="803065"/>
                  </a:lnTo>
                  <a:cubicBezTo>
                    <a:pt x="953080" y="887018"/>
                    <a:pt x="885642" y="954456"/>
                    <a:pt x="801688" y="95445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b="1">
                <a:latin typeface="Century Gothic" panose="020B0502020202020204" pitchFamily="34" charset="0"/>
              </a:endParaRPr>
            </a:p>
          </p:txBody>
        </p:sp>
        <p:sp>
          <p:nvSpPr>
            <p:cNvPr id="27" name="Forma libre 33">
              <a:extLst>
                <a:ext uri="{FF2B5EF4-FFF2-40B4-BE49-F238E27FC236}">
                  <a16:creationId xmlns:a16="http://schemas.microsoft.com/office/drawing/2014/main" id="{348E8001-8CAF-8C41-AEEC-012C6F4FE784}"/>
                </a:ext>
              </a:extLst>
            </p:cNvPr>
            <p:cNvSpPr/>
            <p:nvPr/>
          </p:nvSpPr>
          <p:spPr>
            <a:xfrm>
              <a:off x="15225068" y="3246805"/>
              <a:ext cx="3532105" cy="3532105"/>
            </a:xfrm>
            <a:custGeom>
              <a:avLst/>
              <a:gdLst>
                <a:gd name="connsiteX0" fmla="*/ 803065 w 963402"/>
                <a:gd name="connsiteY0" fmla="*/ 954456 h 963402"/>
                <a:gd name="connsiteX1" fmla="*/ 368157 w 963402"/>
                <a:gd name="connsiteY1" fmla="*/ 954456 h 963402"/>
                <a:gd name="connsiteX2" fmla="*/ 10322 w 963402"/>
                <a:gd name="connsiteY2" fmla="*/ 596621 h 963402"/>
                <a:gd name="connsiteX3" fmla="*/ 10322 w 963402"/>
                <a:gd name="connsiteY3" fmla="*/ 161714 h 963402"/>
                <a:gd name="connsiteX4" fmla="*/ 161714 w 963402"/>
                <a:gd name="connsiteY4" fmla="*/ 10322 h 963402"/>
                <a:gd name="connsiteX5" fmla="*/ 596621 w 963402"/>
                <a:gd name="connsiteY5" fmla="*/ 10322 h 963402"/>
                <a:gd name="connsiteX6" fmla="*/ 954457 w 963402"/>
                <a:gd name="connsiteY6" fmla="*/ 368157 h 963402"/>
                <a:gd name="connsiteX7" fmla="*/ 954457 w 963402"/>
                <a:gd name="connsiteY7" fmla="*/ 803065 h 963402"/>
                <a:gd name="connsiteX8" fmla="*/ 803065 w 963402"/>
                <a:gd name="connsiteY8" fmla="*/ 954456 h 96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3402" h="963402">
                  <a:moveTo>
                    <a:pt x="803065" y="954456"/>
                  </a:moveTo>
                  <a:lnTo>
                    <a:pt x="368157" y="954456"/>
                  </a:lnTo>
                  <a:cubicBezTo>
                    <a:pt x="169972" y="954456"/>
                    <a:pt x="10322" y="793431"/>
                    <a:pt x="10322" y="596621"/>
                  </a:cubicBezTo>
                  <a:lnTo>
                    <a:pt x="10322" y="161714"/>
                  </a:lnTo>
                  <a:cubicBezTo>
                    <a:pt x="10322" y="77760"/>
                    <a:pt x="77760" y="10322"/>
                    <a:pt x="161714" y="10322"/>
                  </a:cubicBezTo>
                  <a:lnTo>
                    <a:pt x="596621" y="10322"/>
                  </a:lnTo>
                  <a:cubicBezTo>
                    <a:pt x="794807" y="10322"/>
                    <a:pt x="954457" y="171348"/>
                    <a:pt x="954457" y="368157"/>
                  </a:cubicBezTo>
                  <a:lnTo>
                    <a:pt x="954457" y="803065"/>
                  </a:lnTo>
                  <a:cubicBezTo>
                    <a:pt x="954457" y="887018"/>
                    <a:pt x="887019" y="954456"/>
                    <a:pt x="803065" y="95445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b="1">
                <a:latin typeface="Century Gothic" panose="020B0502020202020204" pitchFamily="34" charset="0"/>
              </a:endParaRPr>
            </a:p>
          </p:txBody>
        </p:sp>
        <p:sp>
          <p:nvSpPr>
            <p:cNvPr id="28" name="Forma libre 38">
              <a:extLst>
                <a:ext uri="{FF2B5EF4-FFF2-40B4-BE49-F238E27FC236}">
                  <a16:creationId xmlns:a16="http://schemas.microsoft.com/office/drawing/2014/main" id="{4C22B73A-BB86-D249-8B42-A2248200DA3A}"/>
                </a:ext>
              </a:extLst>
            </p:cNvPr>
            <p:cNvSpPr/>
            <p:nvPr/>
          </p:nvSpPr>
          <p:spPr>
            <a:xfrm>
              <a:off x="11725556" y="6778910"/>
              <a:ext cx="3532105" cy="3532105"/>
            </a:xfrm>
            <a:custGeom>
              <a:avLst/>
              <a:gdLst>
                <a:gd name="connsiteX0" fmla="*/ 803065 w 963402"/>
                <a:gd name="connsiteY0" fmla="*/ 954456 h 963402"/>
                <a:gd name="connsiteX1" fmla="*/ 368157 w 963402"/>
                <a:gd name="connsiteY1" fmla="*/ 954456 h 963402"/>
                <a:gd name="connsiteX2" fmla="*/ 10322 w 963402"/>
                <a:gd name="connsiteY2" fmla="*/ 596621 h 963402"/>
                <a:gd name="connsiteX3" fmla="*/ 10322 w 963402"/>
                <a:gd name="connsiteY3" fmla="*/ 161714 h 963402"/>
                <a:gd name="connsiteX4" fmla="*/ 161714 w 963402"/>
                <a:gd name="connsiteY4" fmla="*/ 10322 h 963402"/>
                <a:gd name="connsiteX5" fmla="*/ 596621 w 963402"/>
                <a:gd name="connsiteY5" fmla="*/ 10322 h 963402"/>
                <a:gd name="connsiteX6" fmla="*/ 954457 w 963402"/>
                <a:gd name="connsiteY6" fmla="*/ 368157 h 963402"/>
                <a:gd name="connsiteX7" fmla="*/ 954457 w 963402"/>
                <a:gd name="connsiteY7" fmla="*/ 803065 h 963402"/>
                <a:gd name="connsiteX8" fmla="*/ 803065 w 963402"/>
                <a:gd name="connsiteY8" fmla="*/ 954456 h 96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3402" h="963402">
                  <a:moveTo>
                    <a:pt x="803065" y="954456"/>
                  </a:moveTo>
                  <a:lnTo>
                    <a:pt x="368157" y="954456"/>
                  </a:lnTo>
                  <a:cubicBezTo>
                    <a:pt x="169972" y="954456"/>
                    <a:pt x="10322" y="793431"/>
                    <a:pt x="10322" y="596621"/>
                  </a:cubicBezTo>
                  <a:lnTo>
                    <a:pt x="10322" y="161714"/>
                  </a:lnTo>
                  <a:cubicBezTo>
                    <a:pt x="10322" y="77760"/>
                    <a:pt x="77760" y="10322"/>
                    <a:pt x="161714" y="10322"/>
                  </a:cubicBezTo>
                  <a:lnTo>
                    <a:pt x="596621" y="10322"/>
                  </a:lnTo>
                  <a:cubicBezTo>
                    <a:pt x="794807" y="10322"/>
                    <a:pt x="954457" y="171348"/>
                    <a:pt x="954457" y="368157"/>
                  </a:cubicBezTo>
                  <a:lnTo>
                    <a:pt x="954457" y="803065"/>
                  </a:lnTo>
                  <a:cubicBezTo>
                    <a:pt x="954457" y="887018"/>
                    <a:pt x="887019" y="954456"/>
                    <a:pt x="803065" y="95445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b="1">
                <a:latin typeface="Century Gothic" panose="020B0502020202020204" pitchFamily="34" charset="0"/>
              </a:endParaRPr>
            </a:p>
          </p:txBody>
        </p:sp>
        <p:sp>
          <p:nvSpPr>
            <p:cNvPr id="29" name="Forma libre 43">
              <a:extLst>
                <a:ext uri="{FF2B5EF4-FFF2-40B4-BE49-F238E27FC236}">
                  <a16:creationId xmlns:a16="http://schemas.microsoft.com/office/drawing/2014/main" id="{210E6577-5AD3-2349-8603-D4D6B0E82327}"/>
                </a:ext>
              </a:extLst>
            </p:cNvPr>
            <p:cNvSpPr/>
            <p:nvPr/>
          </p:nvSpPr>
          <p:spPr>
            <a:xfrm>
              <a:off x="15257661" y="6778909"/>
              <a:ext cx="3532105" cy="3532105"/>
            </a:xfrm>
            <a:custGeom>
              <a:avLst/>
              <a:gdLst>
                <a:gd name="connsiteX0" fmla="*/ 803064 w 963402"/>
                <a:gd name="connsiteY0" fmla="*/ 954456 h 963402"/>
                <a:gd name="connsiteX1" fmla="*/ 368157 w 963402"/>
                <a:gd name="connsiteY1" fmla="*/ 954456 h 963402"/>
                <a:gd name="connsiteX2" fmla="*/ 10322 w 963402"/>
                <a:gd name="connsiteY2" fmla="*/ 596621 h 963402"/>
                <a:gd name="connsiteX3" fmla="*/ 10322 w 963402"/>
                <a:gd name="connsiteY3" fmla="*/ 161714 h 963402"/>
                <a:gd name="connsiteX4" fmla="*/ 161714 w 963402"/>
                <a:gd name="connsiteY4" fmla="*/ 10322 h 963402"/>
                <a:gd name="connsiteX5" fmla="*/ 596621 w 963402"/>
                <a:gd name="connsiteY5" fmla="*/ 10322 h 963402"/>
                <a:gd name="connsiteX6" fmla="*/ 954456 w 963402"/>
                <a:gd name="connsiteY6" fmla="*/ 368157 h 963402"/>
                <a:gd name="connsiteX7" fmla="*/ 954456 w 963402"/>
                <a:gd name="connsiteY7" fmla="*/ 803065 h 963402"/>
                <a:gd name="connsiteX8" fmla="*/ 803064 w 963402"/>
                <a:gd name="connsiteY8" fmla="*/ 954456 h 96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3402" h="963402">
                  <a:moveTo>
                    <a:pt x="803064" y="954456"/>
                  </a:moveTo>
                  <a:lnTo>
                    <a:pt x="368157" y="954456"/>
                  </a:lnTo>
                  <a:cubicBezTo>
                    <a:pt x="169971" y="954456"/>
                    <a:pt x="10322" y="793431"/>
                    <a:pt x="10322" y="596621"/>
                  </a:cubicBezTo>
                  <a:lnTo>
                    <a:pt x="10322" y="161714"/>
                  </a:lnTo>
                  <a:cubicBezTo>
                    <a:pt x="10322" y="77760"/>
                    <a:pt x="77760" y="10322"/>
                    <a:pt x="161714" y="10322"/>
                  </a:cubicBezTo>
                  <a:lnTo>
                    <a:pt x="596621" y="10322"/>
                  </a:lnTo>
                  <a:cubicBezTo>
                    <a:pt x="794807" y="10322"/>
                    <a:pt x="954456" y="171348"/>
                    <a:pt x="954456" y="368157"/>
                  </a:cubicBezTo>
                  <a:lnTo>
                    <a:pt x="954456" y="803065"/>
                  </a:lnTo>
                  <a:cubicBezTo>
                    <a:pt x="954456" y="887018"/>
                    <a:pt x="887018" y="954456"/>
                    <a:pt x="803064" y="9544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b="1">
                <a:latin typeface="Century Gothic" panose="020B0502020202020204" pitchFamily="34" charset="0"/>
              </a:endParaRPr>
            </a:p>
          </p:txBody>
        </p:sp>
      </p:grpSp>
      <p:sp>
        <p:nvSpPr>
          <p:cNvPr id="12" name="TextBox 116">
            <a:extLst>
              <a:ext uri="{FF2B5EF4-FFF2-40B4-BE49-F238E27FC236}">
                <a16:creationId xmlns:a16="http://schemas.microsoft.com/office/drawing/2014/main" id="{98FA15E4-8BD2-7F41-AC4E-DFE30873FB62}"/>
              </a:ext>
            </a:extLst>
          </p:cNvPr>
          <p:cNvSpPr txBox="1"/>
          <p:nvPr/>
        </p:nvSpPr>
        <p:spPr>
          <a:xfrm flipH="1">
            <a:off x="13373512" y="5142813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Star</a:t>
            </a:r>
          </a:p>
        </p:txBody>
      </p:sp>
      <p:sp>
        <p:nvSpPr>
          <p:cNvPr id="13" name="TextBox 116">
            <a:extLst>
              <a:ext uri="{FF2B5EF4-FFF2-40B4-BE49-F238E27FC236}">
                <a16:creationId xmlns:a16="http://schemas.microsoft.com/office/drawing/2014/main" id="{112B8A14-E159-9142-AEE1-A1C22EA7032D}"/>
              </a:ext>
            </a:extLst>
          </p:cNvPr>
          <p:cNvSpPr txBox="1"/>
          <p:nvPr/>
        </p:nvSpPr>
        <p:spPr>
          <a:xfrm flipH="1">
            <a:off x="17681203" y="4865815"/>
            <a:ext cx="264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Question mark</a:t>
            </a:r>
          </a:p>
        </p:txBody>
      </p:sp>
      <p:sp>
        <p:nvSpPr>
          <p:cNvPr id="14" name="TextBox 116">
            <a:extLst>
              <a:ext uri="{FF2B5EF4-FFF2-40B4-BE49-F238E27FC236}">
                <a16:creationId xmlns:a16="http://schemas.microsoft.com/office/drawing/2014/main" id="{BFA098A3-7E21-6342-B173-1F868AF56B62}"/>
              </a:ext>
            </a:extLst>
          </p:cNvPr>
          <p:cNvSpPr txBox="1"/>
          <p:nvPr/>
        </p:nvSpPr>
        <p:spPr>
          <a:xfrm flipH="1">
            <a:off x="12900701" y="9658190"/>
            <a:ext cx="264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Cash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Cow</a:t>
            </a:r>
          </a:p>
        </p:txBody>
      </p:sp>
      <p:sp>
        <p:nvSpPr>
          <p:cNvPr id="15" name="TextBox 116">
            <a:extLst>
              <a:ext uri="{FF2B5EF4-FFF2-40B4-BE49-F238E27FC236}">
                <a16:creationId xmlns:a16="http://schemas.microsoft.com/office/drawing/2014/main" id="{3A1F9999-24C6-EE4C-8F40-49250365F4E9}"/>
              </a:ext>
            </a:extLst>
          </p:cNvPr>
          <p:cNvSpPr txBox="1"/>
          <p:nvPr/>
        </p:nvSpPr>
        <p:spPr>
          <a:xfrm flipH="1">
            <a:off x="17681203" y="9935189"/>
            <a:ext cx="264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Dog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45FD7FB-98AA-CB40-8DAC-4BCE36656A27}"/>
              </a:ext>
            </a:extLst>
          </p:cNvPr>
          <p:cNvGrpSpPr/>
          <p:nvPr/>
        </p:nvGrpSpPr>
        <p:grpSpPr>
          <a:xfrm>
            <a:off x="9396073" y="1071419"/>
            <a:ext cx="11870259" cy="11655636"/>
            <a:chOff x="9396073" y="1071419"/>
            <a:chExt cx="11870259" cy="11655636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4224BB07-4E9A-3642-9C5B-0269E092711C}"/>
                </a:ext>
              </a:extLst>
            </p:cNvPr>
            <p:cNvSpPr/>
            <p:nvPr/>
          </p:nvSpPr>
          <p:spPr>
            <a:xfrm>
              <a:off x="11625944" y="1071420"/>
              <a:ext cx="4780029" cy="14369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b="1">
                <a:latin typeface="Century Gothic" panose="020B0502020202020204" pitchFamily="34" charset="0"/>
              </a:endParaRP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BE38C098-F57E-634C-99CF-89E34ED5D754}"/>
                </a:ext>
              </a:extLst>
            </p:cNvPr>
            <p:cNvSpPr/>
            <p:nvPr/>
          </p:nvSpPr>
          <p:spPr>
            <a:xfrm>
              <a:off x="16615954" y="1071419"/>
              <a:ext cx="4650378" cy="14369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b="1">
                <a:latin typeface="Century Gothic" panose="020B0502020202020204" pitchFamily="34" charset="0"/>
              </a:endParaRPr>
            </a:p>
          </p:txBody>
        </p: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40E28AAF-B58D-E948-93BC-4B90220B15D7}"/>
                </a:ext>
              </a:extLst>
            </p:cNvPr>
            <p:cNvGrpSpPr/>
            <p:nvPr/>
          </p:nvGrpSpPr>
          <p:grpSpPr>
            <a:xfrm rot="5400000">
              <a:off x="5174593" y="7068659"/>
              <a:ext cx="9879876" cy="1436915"/>
              <a:chOff x="570410" y="2438401"/>
              <a:chExt cx="9879876" cy="1436915"/>
            </a:xfrm>
          </p:grpSpPr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1028ED21-F213-3748-9F32-5BD38F0A0A58}"/>
                  </a:ext>
                </a:extLst>
              </p:cNvPr>
              <p:cNvSpPr/>
              <p:nvPr/>
            </p:nvSpPr>
            <p:spPr>
              <a:xfrm>
                <a:off x="570410" y="2438403"/>
                <a:ext cx="4908756" cy="14369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AA8A413D-01B6-5144-8CC2-452C3383584E}"/>
                  </a:ext>
                </a:extLst>
              </p:cNvPr>
              <p:cNvSpPr/>
              <p:nvPr/>
            </p:nvSpPr>
            <p:spPr>
              <a:xfrm>
                <a:off x="5665448" y="2438401"/>
                <a:ext cx="4784838" cy="1436913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b="1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0" name="TextBox 116">
              <a:extLst>
                <a:ext uri="{FF2B5EF4-FFF2-40B4-BE49-F238E27FC236}">
                  <a16:creationId xmlns:a16="http://schemas.microsoft.com/office/drawing/2014/main" id="{73DE3390-5016-BD43-A58A-9A1D30C50A76}"/>
                </a:ext>
              </a:extLst>
            </p:cNvPr>
            <p:cNvSpPr txBox="1"/>
            <p:nvPr/>
          </p:nvSpPr>
          <p:spPr>
            <a:xfrm flipH="1">
              <a:off x="13125845" y="1466709"/>
              <a:ext cx="1702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High</a:t>
              </a:r>
            </a:p>
          </p:txBody>
        </p:sp>
        <p:sp>
          <p:nvSpPr>
            <p:cNvPr id="21" name="TextBox 116">
              <a:extLst>
                <a:ext uri="{FF2B5EF4-FFF2-40B4-BE49-F238E27FC236}">
                  <a16:creationId xmlns:a16="http://schemas.microsoft.com/office/drawing/2014/main" id="{E462499B-9CC8-EF44-B8A3-CBBC4FAE75B6}"/>
                </a:ext>
              </a:extLst>
            </p:cNvPr>
            <p:cNvSpPr txBox="1"/>
            <p:nvPr/>
          </p:nvSpPr>
          <p:spPr>
            <a:xfrm flipH="1">
              <a:off x="18263902" y="1517092"/>
              <a:ext cx="1702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Low</a:t>
              </a:r>
            </a:p>
          </p:txBody>
        </p:sp>
        <p:sp>
          <p:nvSpPr>
            <p:cNvPr id="22" name="TextBox 116">
              <a:extLst>
                <a:ext uri="{FF2B5EF4-FFF2-40B4-BE49-F238E27FC236}">
                  <a16:creationId xmlns:a16="http://schemas.microsoft.com/office/drawing/2014/main" id="{3C9D9CBF-B205-3948-AEDD-6E5A58E5305B}"/>
                </a:ext>
              </a:extLst>
            </p:cNvPr>
            <p:cNvSpPr txBox="1"/>
            <p:nvPr/>
          </p:nvSpPr>
          <p:spPr>
            <a:xfrm rot="16200000" flipH="1">
              <a:off x="9294073" y="5211394"/>
              <a:ext cx="1702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High</a:t>
              </a:r>
            </a:p>
          </p:txBody>
        </p:sp>
        <p:sp>
          <p:nvSpPr>
            <p:cNvPr id="23" name="TextBox 116">
              <a:extLst>
                <a:ext uri="{FF2B5EF4-FFF2-40B4-BE49-F238E27FC236}">
                  <a16:creationId xmlns:a16="http://schemas.microsoft.com/office/drawing/2014/main" id="{B6710F60-30F1-A442-80EF-BE4D9F7AB871}"/>
                </a:ext>
              </a:extLst>
            </p:cNvPr>
            <p:cNvSpPr txBox="1"/>
            <p:nvPr/>
          </p:nvSpPr>
          <p:spPr>
            <a:xfrm rot="16200000" flipH="1">
              <a:off x="9290132" y="10052572"/>
              <a:ext cx="1702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Low</a:t>
              </a:r>
            </a:p>
          </p:txBody>
        </p:sp>
      </p:grpSp>
      <p:sp>
        <p:nvSpPr>
          <p:cNvPr id="30" name="CuadroTexto 350">
            <a:extLst>
              <a:ext uri="{FF2B5EF4-FFF2-40B4-BE49-F238E27FC236}">
                <a16:creationId xmlns:a16="http://schemas.microsoft.com/office/drawing/2014/main" id="{DCF1B74B-57C7-0F49-BD60-985A059153F2}"/>
              </a:ext>
            </a:extLst>
          </p:cNvPr>
          <p:cNvSpPr txBox="1"/>
          <p:nvPr/>
        </p:nvSpPr>
        <p:spPr>
          <a:xfrm>
            <a:off x="1342855" y="5014431"/>
            <a:ext cx="64720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BCG Matrix</a:t>
            </a:r>
          </a:p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Infographics</a:t>
            </a:r>
          </a:p>
        </p:txBody>
      </p:sp>
      <p:sp>
        <p:nvSpPr>
          <p:cNvPr id="31" name="CuadroTexto 351">
            <a:extLst>
              <a:ext uri="{FF2B5EF4-FFF2-40B4-BE49-F238E27FC236}">
                <a16:creationId xmlns:a16="http://schemas.microsoft.com/office/drawing/2014/main" id="{71EECB6A-1062-354E-ADB4-3A3467C19DF1}"/>
              </a:ext>
            </a:extLst>
          </p:cNvPr>
          <p:cNvSpPr txBox="1"/>
          <p:nvPr/>
        </p:nvSpPr>
        <p:spPr>
          <a:xfrm>
            <a:off x="1342854" y="7755935"/>
            <a:ext cx="613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Matrix of Boston consulting Group</a:t>
            </a:r>
          </a:p>
        </p:txBody>
      </p:sp>
      <p:sp>
        <p:nvSpPr>
          <p:cNvPr id="32" name="Rectangle 45">
            <a:extLst>
              <a:ext uri="{FF2B5EF4-FFF2-40B4-BE49-F238E27FC236}">
                <a16:creationId xmlns:a16="http://schemas.microsoft.com/office/drawing/2014/main" id="{0DA1BB01-4337-4C48-835B-10125A51B449}"/>
              </a:ext>
            </a:extLst>
          </p:cNvPr>
          <p:cNvSpPr/>
          <p:nvPr/>
        </p:nvSpPr>
        <p:spPr>
          <a:xfrm>
            <a:off x="1411134" y="8561451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9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0EB60486-B4C2-AA43-9900-3FF60BF5EB19}"/>
              </a:ext>
            </a:extLst>
          </p:cNvPr>
          <p:cNvSpPr txBox="1"/>
          <p:nvPr/>
        </p:nvSpPr>
        <p:spPr>
          <a:xfrm>
            <a:off x="6062895" y="1071658"/>
            <a:ext cx="122520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BCG Matrix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5791E930-9854-F649-A644-6499C823434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Matrix of Boston consulting Group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E369B1-EA6D-D54E-B01B-F74790C76CE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651E2D6-208A-3D47-A84F-B524F6BE3F4B}"/>
              </a:ext>
            </a:extLst>
          </p:cNvPr>
          <p:cNvSpPr/>
          <p:nvPr/>
        </p:nvSpPr>
        <p:spPr>
          <a:xfrm>
            <a:off x="6244547" y="4310316"/>
            <a:ext cx="5978518" cy="32274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FA59749B-8F99-F44F-8A66-2244CE3B3100}"/>
              </a:ext>
            </a:extLst>
          </p:cNvPr>
          <p:cNvSpPr/>
          <p:nvPr/>
        </p:nvSpPr>
        <p:spPr>
          <a:xfrm>
            <a:off x="12473162" y="4310316"/>
            <a:ext cx="5978518" cy="32274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9FDC796-F674-8E43-BA91-BCD1E8CC615A}"/>
              </a:ext>
            </a:extLst>
          </p:cNvPr>
          <p:cNvSpPr/>
          <p:nvPr/>
        </p:nvSpPr>
        <p:spPr>
          <a:xfrm>
            <a:off x="6244547" y="7781666"/>
            <a:ext cx="5978518" cy="32274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8F1ECD8D-CDBA-6243-9A3B-08F127E3A98A}"/>
              </a:ext>
            </a:extLst>
          </p:cNvPr>
          <p:cNvSpPr/>
          <p:nvPr/>
        </p:nvSpPr>
        <p:spPr>
          <a:xfrm>
            <a:off x="12473162" y="7781666"/>
            <a:ext cx="5978518" cy="32274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3" name="Flecha arriba 2">
            <a:extLst>
              <a:ext uri="{FF2B5EF4-FFF2-40B4-BE49-F238E27FC236}">
                <a16:creationId xmlns:a16="http://schemas.microsoft.com/office/drawing/2014/main" id="{6C6FCD99-8C90-1A4F-9277-55681FAB554A}"/>
              </a:ext>
            </a:extLst>
          </p:cNvPr>
          <p:cNvSpPr/>
          <p:nvPr/>
        </p:nvSpPr>
        <p:spPr>
          <a:xfrm>
            <a:off x="3779494" y="4310316"/>
            <a:ext cx="1839297" cy="6698799"/>
          </a:xfrm>
          <a:prstGeom prst="upArrow">
            <a:avLst>
              <a:gd name="adj1" fmla="val 50000"/>
              <a:gd name="adj2" fmla="val 30330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50" name="Flecha arriba 49">
            <a:extLst>
              <a:ext uri="{FF2B5EF4-FFF2-40B4-BE49-F238E27FC236}">
                <a16:creationId xmlns:a16="http://schemas.microsoft.com/office/drawing/2014/main" id="{D9BAE265-5193-A446-AFEF-CAE1B15FC123}"/>
              </a:ext>
            </a:extLst>
          </p:cNvPr>
          <p:cNvSpPr/>
          <p:nvPr/>
        </p:nvSpPr>
        <p:spPr>
          <a:xfrm rot="5400000">
            <a:off x="11513811" y="6135107"/>
            <a:ext cx="1668603" cy="12207131"/>
          </a:xfrm>
          <a:prstGeom prst="upArrow">
            <a:avLst>
              <a:gd name="adj1" fmla="val 50000"/>
              <a:gd name="adj2" fmla="val 55061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51" name="TextBox 116">
            <a:extLst>
              <a:ext uri="{FF2B5EF4-FFF2-40B4-BE49-F238E27FC236}">
                <a16:creationId xmlns:a16="http://schemas.microsoft.com/office/drawing/2014/main" id="{8BA6E9E3-BE07-9146-88B5-8571EFA411A7}"/>
              </a:ext>
            </a:extLst>
          </p:cNvPr>
          <p:cNvSpPr txBox="1"/>
          <p:nvPr/>
        </p:nvSpPr>
        <p:spPr>
          <a:xfrm flipH="1">
            <a:off x="3860173" y="3466398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52" name="TextBox 116">
            <a:extLst>
              <a:ext uri="{FF2B5EF4-FFF2-40B4-BE49-F238E27FC236}">
                <a16:creationId xmlns:a16="http://schemas.microsoft.com/office/drawing/2014/main" id="{37FEF663-7A83-444F-8151-3E174F373B02}"/>
              </a:ext>
            </a:extLst>
          </p:cNvPr>
          <p:cNvSpPr txBox="1"/>
          <p:nvPr/>
        </p:nvSpPr>
        <p:spPr>
          <a:xfrm flipH="1">
            <a:off x="18451678" y="11944303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53" name="TextBox 116">
            <a:extLst>
              <a:ext uri="{FF2B5EF4-FFF2-40B4-BE49-F238E27FC236}">
                <a16:creationId xmlns:a16="http://schemas.microsoft.com/office/drawing/2014/main" id="{82C99398-2649-4D40-B1FD-00E471539053}"/>
              </a:ext>
            </a:extLst>
          </p:cNvPr>
          <p:cNvSpPr txBox="1"/>
          <p:nvPr/>
        </p:nvSpPr>
        <p:spPr>
          <a:xfrm flipH="1">
            <a:off x="3849115" y="12001453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Low</a:t>
            </a:r>
          </a:p>
        </p:txBody>
      </p:sp>
      <p:sp>
        <p:nvSpPr>
          <p:cNvPr id="54" name="TextBox 116">
            <a:extLst>
              <a:ext uri="{FF2B5EF4-FFF2-40B4-BE49-F238E27FC236}">
                <a16:creationId xmlns:a16="http://schemas.microsoft.com/office/drawing/2014/main" id="{94238387-FE5B-8F48-859C-3C04B058B6D1}"/>
              </a:ext>
            </a:extLst>
          </p:cNvPr>
          <p:cNvSpPr txBox="1"/>
          <p:nvPr/>
        </p:nvSpPr>
        <p:spPr>
          <a:xfrm flipH="1">
            <a:off x="10632641" y="11927243"/>
            <a:ext cx="3445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Market share</a:t>
            </a:r>
          </a:p>
        </p:txBody>
      </p:sp>
      <p:sp>
        <p:nvSpPr>
          <p:cNvPr id="55" name="TextBox 116">
            <a:extLst>
              <a:ext uri="{FF2B5EF4-FFF2-40B4-BE49-F238E27FC236}">
                <a16:creationId xmlns:a16="http://schemas.microsoft.com/office/drawing/2014/main" id="{A859E96E-3BFB-4E42-8B11-8C3E5636AA4C}"/>
              </a:ext>
            </a:extLst>
          </p:cNvPr>
          <p:cNvSpPr txBox="1"/>
          <p:nvPr/>
        </p:nvSpPr>
        <p:spPr>
          <a:xfrm rot="16200000" flipH="1">
            <a:off x="2553812" y="7708090"/>
            <a:ext cx="4315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Market growth</a:t>
            </a:r>
          </a:p>
        </p:txBody>
      </p:sp>
      <p:sp>
        <p:nvSpPr>
          <p:cNvPr id="60" name="TextBox 116">
            <a:extLst>
              <a:ext uri="{FF2B5EF4-FFF2-40B4-BE49-F238E27FC236}">
                <a16:creationId xmlns:a16="http://schemas.microsoft.com/office/drawing/2014/main" id="{9FFD6C7D-D99F-F74D-B1C0-014EA3BA67FB}"/>
              </a:ext>
            </a:extLst>
          </p:cNvPr>
          <p:cNvSpPr txBox="1"/>
          <p:nvPr/>
        </p:nvSpPr>
        <p:spPr>
          <a:xfrm flipH="1">
            <a:off x="14611010" y="5600875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Star</a:t>
            </a:r>
          </a:p>
        </p:txBody>
      </p:sp>
      <p:sp>
        <p:nvSpPr>
          <p:cNvPr id="61" name="TextBox 116">
            <a:extLst>
              <a:ext uri="{FF2B5EF4-FFF2-40B4-BE49-F238E27FC236}">
                <a16:creationId xmlns:a16="http://schemas.microsoft.com/office/drawing/2014/main" id="{62EC72E9-4F20-C24C-820C-18D1CB543C6E}"/>
              </a:ext>
            </a:extLst>
          </p:cNvPr>
          <p:cNvSpPr txBox="1"/>
          <p:nvPr/>
        </p:nvSpPr>
        <p:spPr>
          <a:xfrm flipH="1">
            <a:off x="7909584" y="5323876"/>
            <a:ext cx="264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Question mark</a:t>
            </a:r>
          </a:p>
        </p:txBody>
      </p:sp>
      <p:sp>
        <p:nvSpPr>
          <p:cNvPr id="62" name="TextBox 116">
            <a:extLst>
              <a:ext uri="{FF2B5EF4-FFF2-40B4-BE49-F238E27FC236}">
                <a16:creationId xmlns:a16="http://schemas.microsoft.com/office/drawing/2014/main" id="{97E8AA24-4043-B742-B111-284E2EB8A6D7}"/>
              </a:ext>
            </a:extLst>
          </p:cNvPr>
          <p:cNvSpPr txBox="1"/>
          <p:nvPr/>
        </p:nvSpPr>
        <p:spPr>
          <a:xfrm flipH="1">
            <a:off x="14138199" y="9072225"/>
            <a:ext cx="264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Cash Cow</a:t>
            </a:r>
          </a:p>
        </p:txBody>
      </p:sp>
      <p:sp>
        <p:nvSpPr>
          <p:cNvPr id="63" name="TextBox 116">
            <a:extLst>
              <a:ext uri="{FF2B5EF4-FFF2-40B4-BE49-F238E27FC236}">
                <a16:creationId xmlns:a16="http://schemas.microsoft.com/office/drawing/2014/main" id="{4615640D-4C82-8B42-96B9-FFC4B84AA28A}"/>
              </a:ext>
            </a:extLst>
          </p:cNvPr>
          <p:cNvSpPr txBox="1"/>
          <p:nvPr/>
        </p:nvSpPr>
        <p:spPr>
          <a:xfrm flipH="1">
            <a:off x="7909584" y="9072225"/>
            <a:ext cx="264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2249723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9E2885FF-0898-9443-B9AB-E33516A3B7E7}"/>
              </a:ext>
            </a:extLst>
          </p:cNvPr>
          <p:cNvSpPr txBox="1"/>
          <p:nvPr/>
        </p:nvSpPr>
        <p:spPr>
          <a:xfrm>
            <a:off x="12940650" y="6430008"/>
            <a:ext cx="4658817" cy="9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4B799F-A3BF-7F4C-A830-5C39D5D7FC08}"/>
              </a:ext>
            </a:extLst>
          </p:cNvPr>
          <p:cNvSpPr txBox="1"/>
          <p:nvPr/>
        </p:nvSpPr>
        <p:spPr>
          <a:xfrm>
            <a:off x="12940650" y="5667684"/>
            <a:ext cx="3450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01 Star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4BBCAE-F1FB-F14D-ADEF-9EC8B33CEF9B}"/>
              </a:ext>
            </a:extLst>
          </p:cNvPr>
          <p:cNvSpPr txBox="1"/>
          <p:nvPr/>
        </p:nvSpPr>
        <p:spPr>
          <a:xfrm>
            <a:off x="17926862" y="6430053"/>
            <a:ext cx="4658817" cy="9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AB1C04-2C2F-7F47-B853-B3A32F85D699}"/>
              </a:ext>
            </a:extLst>
          </p:cNvPr>
          <p:cNvSpPr txBox="1"/>
          <p:nvPr/>
        </p:nvSpPr>
        <p:spPr>
          <a:xfrm>
            <a:off x="17926862" y="5667729"/>
            <a:ext cx="4279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02 Question mark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2A9E40-0D81-F949-AD13-E6C2821732C7}"/>
              </a:ext>
            </a:extLst>
          </p:cNvPr>
          <p:cNvSpPr txBox="1"/>
          <p:nvPr/>
        </p:nvSpPr>
        <p:spPr>
          <a:xfrm>
            <a:off x="12917246" y="10017684"/>
            <a:ext cx="4658817" cy="9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3B5712-DC12-CA40-877F-88063604DE6E}"/>
              </a:ext>
            </a:extLst>
          </p:cNvPr>
          <p:cNvSpPr txBox="1"/>
          <p:nvPr/>
        </p:nvSpPr>
        <p:spPr>
          <a:xfrm>
            <a:off x="12917246" y="9255360"/>
            <a:ext cx="3450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03 Cash Cow</a:t>
            </a:r>
          </a:p>
        </p:txBody>
      </p:sp>
      <p:sp>
        <p:nvSpPr>
          <p:cNvPr id="22" name="Freeform: Shape 2832">
            <a:extLst>
              <a:ext uri="{FF2B5EF4-FFF2-40B4-BE49-F238E27FC236}">
                <a16:creationId xmlns:a16="http://schemas.microsoft.com/office/drawing/2014/main" id="{D80A529A-EC38-1644-8593-8A9AEABA9DC0}"/>
              </a:ext>
            </a:extLst>
          </p:cNvPr>
          <p:cNvSpPr/>
          <p:nvPr/>
        </p:nvSpPr>
        <p:spPr>
          <a:xfrm>
            <a:off x="1414846" y="4984826"/>
            <a:ext cx="4978026" cy="3222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6" h="260">
                <a:moveTo>
                  <a:pt x="290" y="260"/>
                </a:moveTo>
                <a:lnTo>
                  <a:pt x="0" y="260"/>
                </a:lnTo>
                <a:lnTo>
                  <a:pt x="113" y="130"/>
                </a:lnTo>
                <a:lnTo>
                  <a:pt x="0" y="0"/>
                </a:lnTo>
                <a:lnTo>
                  <a:pt x="290" y="0"/>
                </a:lnTo>
                <a:lnTo>
                  <a:pt x="416" y="13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u="none" strike="noStrike" kern="1200" dirty="0">
                <a:ln>
                  <a:noFill/>
                </a:ln>
                <a:solidFill>
                  <a:schemeClr val="bg1"/>
                </a:solidFill>
                <a:latin typeface="Century Gothic" panose="020B0502020202020204" pitchFamily="34" charset="0"/>
                <a:ea typeface="Arial Unicode MS" pitchFamily="2"/>
                <a:cs typeface="Poppins Medium" pitchFamily="2" charset="77"/>
              </a:rPr>
              <a:t>01</a:t>
            </a:r>
          </a:p>
        </p:txBody>
      </p:sp>
      <p:sp>
        <p:nvSpPr>
          <p:cNvPr id="24" name="Freeform: Shape 2862">
            <a:extLst>
              <a:ext uri="{FF2B5EF4-FFF2-40B4-BE49-F238E27FC236}">
                <a16:creationId xmlns:a16="http://schemas.microsoft.com/office/drawing/2014/main" id="{C36FEF56-007A-4547-9C1E-88B7DC911552}"/>
              </a:ext>
            </a:extLst>
          </p:cNvPr>
          <p:cNvSpPr/>
          <p:nvPr/>
        </p:nvSpPr>
        <p:spPr>
          <a:xfrm>
            <a:off x="1414846" y="8542399"/>
            <a:ext cx="4978026" cy="3222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6" h="260">
                <a:moveTo>
                  <a:pt x="290" y="260"/>
                </a:moveTo>
                <a:lnTo>
                  <a:pt x="0" y="260"/>
                </a:lnTo>
                <a:lnTo>
                  <a:pt x="113" y="130"/>
                </a:lnTo>
                <a:lnTo>
                  <a:pt x="0" y="0"/>
                </a:lnTo>
                <a:lnTo>
                  <a:pt x="290" y="0"/>
                </a:lnTo>
                <a:lnTo>
                  <a:pt x="416" y="13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u="none" strike="noStrike" kern="1200" dirty="0">
                <a:ln>
                  <a:noFill/>
                </a:ln>
                <a:solidFill>
                  <a:schemeClr val="bg1"/>
                </a:solidFill>
                <a:latin typeface="Century Gothic" panose="020B0502020202020204" pitchFamily="34" charset="0"/>
                <a:ea typeface="Arial Unicode MS" pitchFamily="2"/>
                <a:cs typeface="Poppins Medium" pitchFamily="2" charset="77"/>
              </a:rPr>
              <a:t>03</a:t>
            </a:r>
          </a:p>
        </p:txBody>
      </p:sp>
      <p:sp>
        <p:nvSpPr>
          <p:cNvPr id="26" name="Freeform: Shape 2892">
            <a:extLst>
              <a:ext uri="{FF2B5EF4-FFF2-40B4-BE49-F238E27FC236}">
                <a16:creationId xmlns:a16="http://schemas.microsoft.com/office/drawing/2014/main" id="{3658BF84-36DD-2745-9525-DCBCF2300EE1}"/>
              </a:ext>
            </a:extLst>
          </p:cNvPr>
          <p:cNvSpPr/>
          <p:nvPr/>
        </p:nvSpPr>
        <p:spPr>
          <a:xfrm>
            <a:off x="5550638" y="4984826"/>
            <a:ext cx="4978026" cy="3222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6" h="260">
                <a:moveTo>
                  <a:pt x="290" y="260"/>
                </a:moveTo>
                <a:lnTo>
                  <a:pt x="0" y="260"/>
                </a:lnTo>
                <a:lnTo>
                  <a:pt x="113" y="131"/>
                </a:lnTo>
                <a:lnTo>
                  <a:pt x="0" y="0"/>
                </a:lnTo>
                <a:lnTo>
                  <a:pt x="290" y="0"/>
                </a:lnTo>
                <a:lnTo>
                  <a:pt x="416" y="131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u="none" strike="noStrike" kern="1200" dirty="0">
                <a:ln>
                  <a:noFill/>
                </a:ln>
                <a:solidFill>
                  <a:schemeClr val="bg1"/>
                </a:solidFill>
                <a:latin typeface="Century Gothic" panose="020B0502020202020204" pitchFamily="34" charset="0"/>
                <a:ea typeface="Arial Unicode MS" pitchFamily="2"/>
                <a:cs typeface="Poppins Medium" pitchFamily="2" charset="77"/>
              </a:rPr>
              <a:t>02</a:t>
            </a:r>
          </a:p>
        </p:txBody>
      </p:sp>
      <p:sp>
        <p:nvSpPr>
          <p:cNvPr id="20" name="Freeform: Shape 2862">
            <a:extLst>
              <a:ext uri="{FF2B5EF4-FFF2-40B4-BE49-F238E27FC236}">
                <a16:creationId xmlns:a16="http://schemas.microsoft.com/office/drawing/2014/main" id="{BC6EBB40-4E13-6644-93B3-F5CA954B8FDD}"/>
              </a:ext>
            </a:extLst>
          </p:cNvPr>
          <p:cNvSpPr/>
          <p:nvPr/>
        </p:nvSpPr>
        <p:spPr>
          <a:xfrm>
            <a:off x="5550638" y="8579046"/>
            <a:ext cx="4978026" cy="3222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6" h="260">
                <a:moveTo>
                  <a:pt x="290" y="260"/>
                </a:moveTo>
                <a:lnTo>
                  <a:pt x="0" y="260"/>
                </a:lnTo>
                <a:lnTo>
                  <a:pt x="113" y="130"/>
                </a:lnTo>
                <a:lnTo>
                  <a:pt x="0" y="0"/>
                </a:lnTo>
                <a:lnTo>
                  <a:pt x="290" y="0"/>
                </a:lnTo>
                <a:lnTo>
                  <a:pt x="416" y="130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u="none" strike="noStrike" kern="1200" dirty="0">
                <a:ln>
                  <a:noFill/>
                </a:ln>
                <a:solidFill>
                  <a:schemeClr val="bg1"/>
                </a:solidFill>
                <a:latin typeface="Century Gothic" panose="020B0502020202020204" pitchFamily="34" charset="0"/>
                <a:ea typeface="Arial Unicode MS" pitchFamily="2"/>
                <a:cs typeface="Poppins Medium" pitchFamily="2" charset="77"/>
              </a:rPr>
              <a:t>04</a:t>
            </a:r>
          </a:p>
        </p:txBody>
      </p:sp>
      <p:sp>
        <p:nvSpPr>
          <p:cNvPr id="23" name="TextBox 42">
            <a:extLst>
              <a:ext uri="{FF2B5EF4-FFF2-40B4-BE49-F238E27FC236}">
                <a16:creationId xmlns:a16="http://schemas.microsoft.com/office/drawing/2014/main" id="{3747B9E4-BBD1-F24D-91EF-B844515689B5}"/>
              </a:ext>
            </a:extLst>
          </p:cNvPr>
          <p:cNvSpPr txBox="1"/>
          <p:nvPr/>
        </p:nvSpPr>
        <p:spPr>
          <a:xfrm>
            <a:off x="17926861" y="10017684"/>
            <a:ext cx="4658817" cy="9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id="{278F55FC-7623-3649-83AD-17BD2B9DF34B}"/>
              </a:ext>
            </a:extLst>
          </p:cNvPr>
          <p:cNvSpPr txBox="1"/>
          <p:nvPr/>
        </p:nvSpPr>
        <p:spPr>
          <a:xfrm>
            <a:off x="17926861" y="9255360"/>
            <a:ext cx="3450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04 Dog</a:t>
            </a:r>
          </a:p>
        </p:txBody>
      </p:sp>
      <p:sp>
        <p:nvSpPr>
          <p:cNvPr id="17" name="CuadroTexto 350">
            <a:extLst>
              <a:ext uri="{FF2B5EF4-FFF2-40B4-BE49-F238E27FC236}">
                <a16:creationId xmlns:a16="http://schemas.microsoft.com/office/drawing/2014/main" id="{E06C7D47-5209-054E-A9BA-C91FF6C376CB}"/>
              </a:ext>
            </a:extLst>
          </p:cNvPr>
          <p:cNvSpPr txBox="1"/>
          <p:nvPr/>
        </p:nvSpPr>
        <p:spPr>
          <a:xfrm>
            <a:off x="1414847" y="1064688"/>
            <a:ext cx="14514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BCG Matrix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BEE37D11-9A32-FB48-919D-B25450EFEECE}"/>
              </a:ext>
            </a:extLst>
          </p:cNvPr>
          <p:cNvSpPr txBox="1"/>
          <p:nvPr/>
        </p:nvSpPr>
        <p:spPr>
          <a:xfrm>
            <a:off x="1414846" y="2515280"/>
            <a:ext cx="613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Matrix of Boston consulting Group</a:t>
            </a:r>
          </a:p>
        </p:txBody>
      </p:sp>
      <p:sp>
        <p:nvSpPr>
          <p:cNvPr id="19" name="Rectangle 45">
            <a:extLst>
              <a:ext uri="{FF2B5EF4-FFF2-40B4-BE49-F238E27FC236}">
                <a16:creationId xmlns:a16="http://schemas.microsoft.com/office/drawing/2014/main" id="{42C2F994-8535-5B4C-B770-E44F632F1940}"/>
              </a:ext>
            </a:extLst>
          </p:cNvPr>
          <p:cNvSpPr/>
          <p:nvPr/>
        </p:nvSpPr>
        <p:spPr>
          <a:xfrm>
            <a:off x="1483126" y="3320796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72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116">
            <a:extLst>
              <a:ext uri="{FF2B5EF4-FFF2-40B4-BE49-F238E27FC236}">
                <a16:creationId xmlns:a16="http://schemas.microsoft.com/office/drawing/2014/main" id="{E3B5E82E-0312-E64F-A575-08D61031762D}"/>
              </a:ext>
            </a:extLst>
          </p:cNvPr>
          <p:cNvSpPr txBox="1"/>
          <p:nvPr/>
        </p:nvSpPr>
        <p:spPr>
          <a:xfrm flipH="1">
            <a:off x="12580644" y="1781342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54" name="TextBox 116">
            <a:extLst>
              <a:ext uri="{FF2B5EF4-FFF2-40B4-BE49-F238E27FC236}">
                <a16:creationId xmlns:a16="http://schemas.microsoft.com/office/drawing/2014/main" id="{4D55FDF5-4544-7E48-A680-710C7F77912E}"/>
              </a:ext>
            </a:extLst>
          </p:cNvPr>
          <p:cNvSpPr txBox="1"/>
          <p:nvPr/>
        </p:nvSpPr>
        <p:spPr>
          <a:xfrm flipH="1">
            <a:off x="17094774" y="1758885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Low</a:t>
            </a:r>
          </a:p>
        </p:txBody>
      </p:sp>
      <p:sp>
        <p:nvSpPr>
          <p:cNvPr id="55" name="TextBox 116">
            <a:extLst>
              <a:ext uri="{FF2B5EF4-FFF2-40B4-BE49-F238E27FC236}">
                <a16:creationId xmlns:a16="http://schemas.microsoft.com/office/drawing/2014/main" id="{F993051D-A102-5849-B772-55632BB68CF1}"/>
              </a:ext>
            </a:extLst>
          </p:cNvPr>
          <p:cNvSpPr txBox="1"/>
          <p:nvPr/>
        </p:nvSpPr>
        <p:spPr>
          <a:xfrm rot="16200000" flipH="1">
            <a:off x="9881169" y="4948335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56" name="TextBox 116">
            <a:extLst>
              <a:ext uri="{FF2B5EF4-FFF2-40B4-BE49-F238E27FC236}">
                <a16:creationId xmlns:a16="http://schemas.microsoft.com/office/drawing/2014/main" id="{58AE39C1-8C10-F44A-BF72-560B97668A4C}"/>
              </a:ext>
            </a:extLst>
          </p:cNvPr>
          <p:cNvSpPr txBox="1"/>
          <p:nvPr/>
        </p:nvSpPr>
        <p:spPr>
          <a:xfrm rot="16200000" flipH="1">
            <a:off x="9877228" y="8885737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Low</a:t>
            </a:r>
          </a:p>
        </p:txBody>
      </p:sp>
      <p:sp>
        <p:nvSpPr>
          <p:cNvPr id="22" name="Freeform 24">
            <a:extLst>
              <a:ext uri="{FF2B5EF4-FFF2-40B4-BE49-F238E27FC236}">
                <a16:creationId xmlns:a16="http://schemas.microsoft.com/office/drawing/2014/main" id="{56957FB4-BD72-8B4E-B7BC-7E5899A907BD}"/>
              </a:ext>
            </a:extLst>
          </p:cNvPr>
          <p:cNvSpPr/>
          <p:nvPr/>
        </p:nvSpPr>
        <p:spPr>
          <a:xfrm>
            <a:off x="11513252" y="2998887"/>
            <a:ext cx="4451714" cy="4183720"/>
          </a:xfrm>
          <a:custGeom>
            <a:avLst/>
            <a:gdLst>
              <a:gd name="connsiteX0" fmla="*/ 0 w 1127229"/>
              <a:gd name="connsiteY0" fmla="*/ 0 h 1059370"/>
              <a:gd name="connsiteX1" fmla="*/ 36249 w 1127229"/>
              <a:gd name="connsiteY1" fmla="*/ 547878 h 1059370"/>
              <a:gd name="connsiteX2" fmla="*/ 522799 w 1127229"/>
              <a:gd name="connsiteY2" fmla="*/ 1058227 h 1059370"/>
              <a:gd name="connsiteX3" fmla="*/ 565898 w 1127229"/>
              <a:gd name="connsiteY3" fmla="*/ 1059371 h 1059370"/>
              <a:gd name="connsiteX4" fmla="*/ 1127229 w 1127229"/>
              <a:gd name="connsiteY4" fmla="*/ 1059371 h 1059370"/>
              <a:gd name="connsiteX5" fmla="*/ 1125897 w 1127229"/>
              <a:gd name="connsiteY5" fmla="*/ 1048798 h 1059370"/>
              <a:gd name="connsiteX6" fmla="*/ 1125897 w 1127229"/>
              <a:gd name="connsiteY6" fmla="*/ 1047845 h 1059370"/>
              <a:gd name="connsiteX7" fmla="*/ 1093359 w 1127229"/>
              <a:gd name="connsiteY7" fmla="*/ 559499 h 1059370"/>
              <a:gd name="connsiteX8" fmla="*/ 1094501 w 1127229"/>
              <a:gd name="connsiteY8" fmla="*/ 529114 h 1059370"/>
              <a:gd name="connsiteX9" fmla="*/ 603288 w 1127229"/>
              <a:gd name="connsiteY9" fmla="*/ 1143 h 1059370"/>
              <a:gd name="connsiteX10" fmla="*/ 565898 w 1127229"/>
              <a:gd name="connsiteY10" fmla="*/ 0 h 105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27229" h="1059370">
                <a:moveTo>
                  <a:pt x="0" y="0"/>
                </a:moveTo>
                <a:lnTo>
                  <a:pt x="36249" y="547878"/>
                </a:lnTo>
                <a:cubicBezTo>
                  <a:pt x="46143" y="816712"/>
                  <a:pt x="255025" y="1035815"/>
                  <a:pt x="522799" y="1058227"/>
                </a:cubicBezTo>
                <a:cubicBezTo>
                  <a:pt x="536690" y="1059371"/>
                  <a:pt x="550676" y="1059371"/>
                  <a:pt x="565898" y="1059371"/>
                </a:cubicBezTo>
                <a:lnTo>
                  <a:pt x="1127229" y="1059371"/>
                </a:lnTo>
                <a:lnTo>
                  <a:pt x="1125897" y="1048798"/>
                </a:lnTo>
                <a:lnTo>
                  <a:pt x="1125897" y="1047845"/>
                </a:lnTo>
                <a:lnTo>
                  <a:pt x="1093359" y="559499"/>
                </a:lnTo>
                <a:cubicBezTo>
                  <a:pt x="1094339" y="549402"/>
                  <a:pt x="1094720" y="539258"/>
                  <a:pt x="1094501" y="529114"/>
                </a:cubicBezTo>
                <a:cubicBezTo>
                  <a:pt x="1094919" y="251184"/>
                  <a:pt x="880234" y="20431"/>
                  <a:pt x="603288" y="1143"/>
                </a:cubicBezTo>
                <a:cubicBezTo>
                  <a:pt x="590349" y="0"/>
                  <a:pt x="578742" y="0"/>
                  <a:pt x="565898" y="0"/>
                </a:cubicBezTo>
                <a:close/>
              </a:path>
            </a:pathLst>
          </a:custGeom>
          <a:solidFill>
            <a:schemeClr val="accent1"/>
          </a:solidFill>
          <a:ln w="94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Century Gothic" panose="020B0502020202020204" pitchFamily="34" charset="0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570EBD5F-039A-CA49-880A-56B252E9A748}"/>
              </a:ext>
            </a:extLst>
          </p:cNvPr>
          <p:cNvSpPr txBox="1"/>
          <p:nvPr/>
        </p:nvSpPr>
        <p:spPr>
          <a:xfrm rot="2700000" flipH="1">
            <a:off x="11699977" y="4810743"/>
            <a:ext cx="4078262" cy="707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Star</a:t>
            </a:r>
          </a:p>
        </p:txBody>
      </p:sp>
      <p:sp>
        <p:nvSpPr>
          <p:cNvPr id="32" name="Freeform 24">
            <a:extLst>
              <a:ext uri="{FF2B5EF4-FFF2-40B4-BE49-F238E27FC236}">
                <a16:creationId xmlns:a16="http://schemas.microsoft.com/office/drawing/2014/main" id="{AEC52458-E149-1840-AC74-A214A4673192}"/>
              </a:ext>
            </a:extLst>
          </p:cNvPr>
          <p:cNvSpPr/>
          <p:nvPr/>
        </p:nvSpPr>
        <p:spPr>
          <a:xfrm>
            <a:off x="16038045" y="3025013"/>
            <a:ext cx="4451714" cy="4183720"/>
          </a:xfrm>
          <a:custGeom>
            <a:avLst/>
            <a:gdLst>
              <a:gd name="connsiteX0" fmla="*/ 0 w 1127229"/>
              <a:gd name="connsiteY0" fmla="*/ 0 h 1059370"/>
              <a:gd name="connsiteX1" fmla="*/ 36249 w 1127229"/>
              <a:gd name="connsiteY1" fmla="*/ 547878 h 1059370"/>
              <a:gd name="connsiteX2" fmla="*/ 522799 w 1127229"/>
              <a:gd name="connsiteY2" fmla="*/ 1058227 h 1059370"/>
              <a:gd name="connsiteX3" fmla="*/ 565898 w 1127229"/>
              <a:gd name="connsiteY3" fmla="*/ 1059371 h 1059370"/>
              <a:gd name="connsiteX4" fmla="*/ 1127229 w 1127229"/>
              <a:gd name="connsiteY4" fmla="*/ 1059371 h 1059370"/>
              <a:gd name="connsiteX5" fmla="*/ 1125897 w 1127229"/>
              <a:gd name="connsiteY5" fmla="*/ 1048798 h 1059370"/>
              <a:gd name="connsiteX6" fmla="*/ 1125897 w 1127229"/>
              <a:gd name="connsiteY6" fmla="*/ 1047845 h 1059370"/>
              <a:gd name="connsiteX7" fmla="*/ 1093359 w 1127229"/>
              <a:gd name="connsiteY7" fmla="*/ 559499 h 1059370"/>
              <a:gd name="connsiteX8" fmla="*/ 1094501 w 1127229"/>
              <a:gd name="connsiteY8" fmla="*/ 529114 h 1059370"/>
              <a:gd name="connsiteX9" fmla="*/ 603288 w 1127229"/>
              <a:gd name="connsiteY9" fmla="*/ 1143 h 1059370"/>
              <a:gd name="connsiteX10" fmla="*/ 565898 w 1127229"/>
              <a:gd name="connsiteY10" fmla="*/ 0 h 105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27229" h="1059370">
                <a:moveTo>
                  <a:pt x="0" y="0"/>
                </a:moveTo>
                <a:lnTo>
                  <a:pt x="36249" y="547878"/>
                </a:lnTo>
                <a:cubicBezTo>
                  <a:pt x="46143" y="816712"/>
                  <a:pt x="255025" y="1035815"/>
                  <a:pt x="522799" y="1058227"/>
                </a:cubicBezTo>
                <a:cubicBezTo>
                  <a:pt x="536690" y="1059371"/>
                  <a:pt x="550676" y="1059371"/>
                  <a:pt x="565898" y="1059371"/>
                </a:cubicBezTo>
                <a:lnTo>
                  <a:pt x="1127229" y="1059371"/>
                </a:lnTo>
                <a:lnTo>
                  <a:pt x="1125897" y="1048798"/>
                </a:lnTo>
                <a:lnTo>
                  <a:pt x="1125897" y="1047845"/>
                </a:lnTo>
                <a:lnTo>
                  <a:pt x="1093359" y="559499"/>
                </a:lnTo>
                <a:cubicBezTo>
                  <a:pt x="1094339" y="549402"/>
                  <a:pt x="1094720" y="539258"/>
                  <a:pt x="1094501" y="529114"/>
                </a:cubicBezTo>
                <a:cubicBezTo>
                  <a:pt x="1094919" y="251184"/>
                  <a:pt x="880234" y="20431"/>
                  <a:pt x="603288" y="1143"/>
                </a:cubicBezTo>
                <a:cubicBezTo>
                  <a:pt x="590349" y="0"/>
                  <a:pt x="578742" y="0"/>
                  <a:pt x="565898" y="0"/>
                </a:cubicBezTo>
                <a:close/>
              </a:path>
            </a:pathLst>
          </a:custGeom>
          <a:solidFill>
            <a:schemeClr val="accent3"/>
          </a:solidFill>
          <a:ln w="94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Century Gothic" panose="020B0502020202020204" pitchFamily="34" charset="0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33" name="CuadroTexto 395">
            <a:extLst>
              <a:ext uri="{FF2B5EF4-FFF2-40B4-BE49-F238E27FC236}">
                <a16:creationId xmlns:a16="http://schemas.microsoft.com/office/drawing/2014/main" id="{2811588A-7C91-674B-86A6-C2F3326A1378}"/>
              </a:ext>
            </a:extLst>
          </p:cNvPr>
          <p:cNvSpPr txBox="1"/>
          <p:nvPr/>
        </p:nvSpPr>
        <p:spPr>
          <a:xfrm rot="2700000" flipH="1">
            <a:off x="16224770" y="4836869"/>
            <a:ext cx="4078262" cy="707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Question mark</a:t>
            </a:r>
          </a:p>
        </p:txBody>
      </p:sp>
      <p:sp>
        <p:nvSpPr>
          <p:cNvPr id="34" name="Freeform 24">
            <a:extLst>
              <a:ext uri="{FF2B5EF4-FFF2-40B4-BE49-F238E27FC236}">
                <a16:creationId xmlns:a16="http://schemas.microsoft.com/office/drawing/2014/main" id="{AF45071A-B703-D548-821D-FFB5FC60C767}"/>
              </a:ext>
            </a:extLst>
          </p:cNvPr>
          <p:cNvSpPr/>
          <p:nvPr/>
        </p:nvSpPr>
        <p:spPr>
          <a:xfrm>
            <a:off x="12046948" y="7356612"/>
            <a:ext cx="4451714" cy="4183720"/>
          </a:xfrm>
          <a:custGeom>
            <a:avLst/>
            <a:gdLst>
              <a:gd name="connsiteX0" fmla="*/ 0 w 1127229"/>
              <a:gd name="connsiteY0" fmla="*/ 0 h 1059370"/>
              <a:gd name="connsiteX1" fmla="*/ 36249 w 1127229"/>
              <a:gd name="connsiteY1" fmla="*/ 547878 h 1059370"/>
              <a:gd name="connsiteX2" fmla="*/ 522799 w 1127229"/>
              <a:gd name="connsiteY2" fmla="*/ 1058227 h 1059370"/>
              <a:gd name="connsiteX3" fmla="*/ 565898 w 1127229"/>
              <a:gd name="connsiteY3" fmla="*/ 1059371 h 1059370"/>
              <a:gd name="connsiteX4" fmla="*/ 1127229 w 1127229"/>
              <a:gd name="connsiteY4" fmla="*/ 1059371 h 1059370"/>
              <a:gd name="connsiteX5" fmla="*/ 1125897 w 1127229"/>
              <a:gd name="connsiteY5" fmla="*/ 1048798 h 1059370"/>
              <a:gd name="connsiteX6" fmla="*/ 1125897 w 1127229"/>
              <a:gd name="connsiteY6" fmla="*/ 1047845 h 1059370"/>
              <a:gd name="connsiteX7" fmla="*/ 1093359 w 1127229"/>
              <a:gd name="connsiteY7" fmla="*/ 559499 h 1059370"/>
              <a:gd name="connsiteX8" fmla="*/ 1094501 w 1127229"/>
              <a:gd name="connsiteY8" fmla="*/ 529114 h 1059370"/>
              <a:gd name="connsiteX9" fmla="*/ 603288 w 1127229"/>
              <a:gd name="connsiteY9" fmla="*/ 1143 h 1059370"/>
              <a:gd name="connsiteX10" fmla="*/ 565898 w 1127229"/>
              <a:gd name="connsiteY10" fmla="*/ 0 h 105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27229" h="1059370">
                <a:moveTo>
                  <a:pt x="0" y="0"/>
                </a:moveTo>
                <a:lnTo>
                  <a:pt x="36249" y="547878"/>
                </a:lnTo>
                <a:cubicBezTo>
                  <a:pt x="46143" y="816712"/>
                  <a:pt x="255025" y="1035815"/>
                  <a:pt x="522799" y="1058227"/>
                </a:cubicBezTo>
                <a:cubicBezTo>
                  <a:pt x="536690" y="1059371"/>
                  <a:pt x="550676" y="1059371"/>
                  <a:pt x="565898" y="1059371"/>
                </a:cubicBezTo>
                <a:lnTo>
                  <a:pt x="1127229" y="1059371"/>
                </a:lnTo>
                <a:lnTo>
                  <a:pt x="1125897" y="1048798"/>
                </a:lnTo>
                <a:lnTo>
                  <a:pt x="1125897" y="1047845"/>
                </a:lnTo>
                <a:lnTo>
                  <a:pt x="1093359" y="559499"/>
                </a:lnTo>
                <a:cubicBezTo>
                  <a:pt x="1094339" y="549402"/>
                  <a:pt x="1094720" y="539258"/>
                  <a:pt x="1094501" y="529114"/>
                </a:cubicBezTo>
                <a:cubicBezTo>
                  <a:pt x="1094919" y="251184"/>
                  <a:pt x="880234" y="20431"/>
                  <a:pt x="603288" y="1143"/>
                </a:cubicBezTo>
                <a:cubicBezTo>
                  <a:pt x="590349" y="0"/>
                  <a:pt x="578742" y="0"/>
                  <a:pt x="565898" y="0"/>
                </a:cubicBezTo>
                <a:close/>
              </a:path>
            </a:pathLst>
          </a:custGeom>
          <a:solidFill>
            <a:schemeClr val="accent4"/>
          </a:solidFill>
          <a:ln w="94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Century Gothic" panose="020B0502020202020204" pitchFamily="34" charset="0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35" name="CuadroTexto 395">
            <a:extLst>
              <a:ext uri="{FF2B5EF4-FFF2-40B4-BE49-F238E27FC236}">
                <a16:creationId xmlns:a16="http://schemas.microsoft.com/office/drawing/2014/main" id="{F8802F78-6D91-5E45-AB6A-01E58029A701}"/>
              </a:ext>
            </a:extLst>
          </p:cNvPr>
          <p:cNvSpPr txBox="1"/>
          <p:nvPr/>
        </p:nvSpPr>
        <p:spPr>
          <a:xfrm rot="2700000" flipH="1">
            <a:off x="12233673" y="9168468"/>
            <a:ext cx="4078262" cy="707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Cash Cow</a:t>
            </a:r>
          </a:p>
        </p:txBody>
      </p:sp>
      <p:sp>
        <p:nvSpPr>
          <p:cNvPr id="36" name="Freeform 24">
            <a:extLst>
              <a:ext uri="{FF2B5EF4-FFF2-40B4-BE49-F238E27FC236}">
                <a16:creationId xmlns:a16="http://schemas.microsoft.com/office/drawing/2014/main" id="{295E6FA9-9324-3F40-8FEC-075B5FF52532}"/>
              </a:ext>
            </a:extLst>
          </p:cNvPr>
          <p:cNvSpPr/>
          <p:nvPr/>
        </p:nvSpPr>
        <p:spPr>
          <a:xfrm>
            <a:off x="16571741" y="7382738"/>
            <a:ext cx="4451714" cy="4183720"/>
          </a:xfrm>
          <a:custGeom>
            <a:avLst/>
            <a:gdLst>
              <a:gd name="connsiteX0" fmla="*/ 0 w 1127229"/>
              <a:gd name="connsiteY0" fmla="*/ 0 h 1059370"/>
              <a:gd name="connsiteX1" fmla="*/ 36249 w 1127229"/>
              <a:gd name="connsiteY1" fmla="*/ 547878 h 1059370"/>
              <a:gd name="connsiteX2" fmla="*/ 522799 w 1127229"/>
              <a:gd name="connsiteY2" fmla="*/ 1058227 h 1059370"/>
              <a:gd name="connsiteX3" fmla="*/ 565898 w 1127229"/>
              <a:gd name="connsiteY3" fmla="*/ 1059371 h 1059370"/>
              <a:gd name="connsiteX4" fmla="*/ 1127229 w 1127229"/>
              <a:gd name="connsiteY4" fmla="*/ 1059371 h 1059370"/>
              <a:gd name="connsiteX5" fmla="*/ 1125897 w 1127229"/>
              <a:gd name="connsiteY5" fmla="*/ 1048798 h 1059370"/>
              <a:gd name="connsiteX6" fmla="*/ 1125897 w 1127229"/>
              <a:gd name="connsiteY6" fmla="*/ 1047845 h 1059370"/>
              <a:gd name="connsiteX7" fmla="*/ 1093359 w 1127229"/>
              <a:gd name="connsiteY7" fmla="*/ 559499 h 1059370"/>
              <a:gd name="connsiteX8" fmla="*/ 1094501 w 1127229"/>
              <a:gd name="connsiteY8" fmla="*/ 529114 h 1059370"/>
              <a:gd name="connsiteX9" fmla="*/ 603288 w 1127229"/>
              <a:gd name="connsiteY9" fmla="*/ 1143 h 1059370"/>
              <a:gd name="connsiteX10" fmla="*/ 565898 w 1127229"/>
              <a:gd name="connsiteY10" fmla="*/ 0 h 105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27229" h="1059370">
                <a:moveTo>
                  <a:pt x="0" y="0"/>
                </a:moveTo>
                <a:lnTo>
                  <a:pt x="36249" y="547878"/>
                </a:lnTo>
                <a:cubicBezTo>
                  <a:pt x="46143" y="816712"/>
                  <a:pt x="255025" y="1035815"/>
                  <a:pt x="522799" y="1058227"/>
                </a:cubicBezTo>
                <a:cubicBezTo>
                  <a:pt x="536690" y="1059371"/>
                  <a:pt x="550676" y="1059371"/>
                  <a:pt x="565898" y="1059371"/>
                </a:cubicBezTo>
                <a:lnTo>
                  <a:pt x="1127229" y="1059371"/>
                </a:lnTo>
                <a:lnTo>
                  <a:pt x="1125897" y="1048798"/>
                </a:lnTo>
                <a:lnTo>
                  <a:pt x="1125897" y="1047845"/>
                </a:lnTo>
                <a:lnTo>
                  <a:pt x="1093359" y="559499"/>
                </a:lnTo>
                <a:cubicBezTo>
                  <a:pt x="1094339" y="549402"/>
                  <a:pt x="1094720" y="539258"/>
                  <a:pt x="1094501" y="529114"/>
                </a:cubicBezTo>
                <a:cubicBezTo>
                  <a:pt x="1094919" y="251184"/>
                  <a:pt x="880234" y="20431"/>
                  <a:pt x="603288" y="1143"/>
                </a:cubicBezTo>
                <a:cubicBezTo>
                  <a:pt x="590349" y="0"/>
                  <a:pt x="578742" y="0"/>
                  <a:pt x="565898" y="0"/>
                </a:cubicBezTo>
                <a:close/>
              </a:path>
            </a:pathLst>
          </a:custGeom>
          <a:solidFill>
            <a:schemeClr val="accent2"/>
          </a:solidFill>
          <a:ln w="94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1" dirty="0">
              <a:latin typeface="Century Gothic" panose="020B0502020202020204" pitchFamily="34" charset="0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7827AB5F-E0E7-1B40-9670-00B833FC97EC}"/>
              </a:ext>
            </a:extLst>
          </p:cNvPr>
          <p:cNvSpPr txBox="1"/>
          <p:nvPr/>
        </p:nvSpPr>
        <p:spPr>
          <a:xfrm rot="2700000" flipH="1">
            <a:off x="16758466" y="9194594"/>
            <a:ext cx="4078262" cy="707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Dog</a:t>
            </a:r>
          </a:p>
        </p:txBody>
      </p:sp>
      <p:sp>
        <p:nvSpPr>
          <p:cNvPr id="17" name="CuadroTexto 350">
            <a:extLst>
              <a:ext uri="{FF2B5EF4-FFF2-40B4-BE49-F238E27FC236}">
                <a16:creationId xmlns:a16="http://schemas.microsoft.com/office/drawing/2014/main" id="{E60A1897-B73C-9E49-858E-E63DA9FA9638}"/>
              </a:ext>
            </a:extLst>
          </p:cNvPr>
          <p:cNvSpPr txBox="1"/>
          <p:nvPr/>
        </p:nvSpPr>
        <p:spPr>
          <a:xfrm>
            <a:off x="1538354" y="4853264"/>
            <a:ext cx="64720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BCG Matrix</a:t>
            </a:r>
          </a:p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9E0D3D60-FEB8-E740-9E36-2092F7260AE1}"/>
              </a:ext>
            </a:extLst>
          </p:cNvPr>
          <p:cNvSpPr txBox="1"/>
          <p:nvPr/>
        </p:nvSpPr>
        <p:spPr>
          <a:xfrm>
            <a:off x="1538353" y="7594768"/>
            <a:ext cx="613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Matrix of Boston consulting Group</a:t>
            </a:r>
          </a:p>
        </p:txBody>
      </p:sp>
      <p:sp>
        <p:nvSpPr>
          <p:cNvPr id="19" name="Rectangle 45">
            <a:extLst>
              <a:ext uri="{FF2B5EF4-FFF2-40B4-BE49-F238E27FC236}">
                <a16:creationId xmlns:a16="http://schemas.microsoft.com/office/drawing/2014/main" id="{DC19CE01-46B2-D24E-92C6-9D3BE5DD4C38}"/>
              </a:ext>
            </a:extLst>
          </p:cNvPr>
          <p:cNvSpPr/>
          <p:nvPr/>
        </p:nvSpPr>
        <p:spPr>
          <a:xfrm>
            <a:off x="1606633" y="8400284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39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9946ECF-9AA8-7241-B8E8-BA98832CCC05}"/>
              </a:ext>
            </a:extLst>
          </p:cNvPr>
          <p:cNvSpPr/>
          <p:nvPr/>
        </p:nvSpPr>
        <p:spPr>
          <a:xfrm>
            <a:off x="12373360" y="8244472"/>
            <a:ext cx="9168471" cy="2924801"/>
          </a:xfrm>
          <a:prstGeom prst="roundRect">
            <a:avLst>
              <a:gd name="adj" fmla="val 50000"/>
            </a:avLst>
          </a:prstGeom>
          <a:solidFill>
            <a:schemeClr val="accent6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BC2E655-4D34-644B-B5D2-71C244200AA1}"/>
              </a:ext>
            </a:extLst>
          </p:cNvPr>
          <p:cNvSpPr/>
          <p:nvPr/>
        </p:nvSpPr>
        <p:spPr>
          <a:xfrm>
            <a:off x="12373360" y="4467496"/>
            <a:ext cx="9168471" cy="2924801"/>
          </a:xfrm>
          <a:prstGeom prst="roundRect">
            <a:avLst>
              <a:gd name="adj" fmla="val 50000"/>
            </a:avLst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F120B8D-4C5B-4740-B1DA-92DC89DCAEE4}"/>
              </a:ext>
            </a:extLst>
          </p:cNvPr>
          <p:cNvSpPr/>
          <p:nvPr/>
        </p:nvSpPr>
        <p:spPr>
          <a:xfrm>
            <a:off x="2835820" y="8268424"/>
            <a:ext cx="9168471" cy="2924801"/>
          </a:xfrm>
          <a:prstGeom prst="roundRect">
            <a:avLst>
              <a:gd name="adj" fmla="val 50000"/>
            </a:avLst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1A691958-E215-DA4E-A77D-2DE5E7A07AC1}"/>
              </a:ext>
            </a:extLst>
          </p:cNvPr>
          <p:cNvSpPr/>
          <p:nvPr/>
        </p:nvSpPr>
        <p:spPr>
          <a:xfrm>
            <a:off x="2835820" y="4467496"/>
            <a:ext cx="9168471" cy="2924801"/>
          </a:xfrm>
          <a:prstGeom prst="roundRect">
            <a:avLst>
              <a:gd name="adj" fmla="val 50000"/>
            </a:avLst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965395-EC54-9A45-A0FE-5E1122CF937B}"/>
              </a:ext>
            </a:extLst>
          </p:cNvPr>
          <p:cNvSpPr txBox="1"/>
          <p:nvPr/>
        </p:nvSpPr>
        <p:spPr>
          <a:xfrm>
            <a:off x="6274718" y="5428732"/>
            <a:ext cx="5216242" cy="1002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91FCF52-4458-1749-B16A-2F7232D2F561}"/>
              </a:ext>
            </a:extLst>
          </p:cNvPr>
          <p:cNvSpPr txBox="1"/>
          <p:nvPr/>
        </p:nvSpPr>
        <p:spPr>
          <a:xfrm>
            <a:off x="3471687" y="5606729"/>
            <a:ext cx="301639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Star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772995-1B48-5446-A560-E4D4257E19B9}"/>
              </a:ext>
            </a:extLst>
          </p:cNvPr>
          <p:cNvSpPr txBox="1"/>
          <p:nvPr/>
        </p:nvSpPr>
        <p:spPr>
          <a:xfrm>
            <a:off x="6274718" y="9218458"/>
            <a:ext cx="5216242" cy="1002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4FFDD85-C2C4-D942-98EC-A60ED7DF1C3C}"/>
              </a:ext>
            </a:extLst>
          </p:cNvPr>
          <p:cNvSpPr txBox="1"/>
          <p:nvPr/>
        </p:nvSpPr>
        <p:spPr>
          <a:xfrm>
            <a:off x="3471687" y="9119458"/>
            <a:ext cx="301639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Cash</a:t>
            </a:r>
          </a:p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Cow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ECAEB4E-CBF9-CE4F-ADF6-D2B631C51294}"/>
              </a:ext>
            </a:extLst>
          </p:cNvPr>
          <p:cNvSpPr txBox="1"/>
          <p:nvPr/>
        </p:nvSpPr>
        <p:spPr>
          <a:xfrm>
            <a:off x="15812258" y="5428730"/>
            <a:ext cx="5216242" cy="1002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3C143F-62DD-4F44-8EA5-8BEA0B08222E}"/>
              </a:ext>
            </a:extLst>
          </p:cNvPr>
          <p:cNvSpPr txBox="1"/>
          <p:nvPr/>
        </p:nvSpPr>
        <p:spPr>
          <a:xfrm>
            <a:off x="13009227" y="5329730"/>
            <a:ext cx="301639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Question</a:t>
            </a:r>
          </a:p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mark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9296C06-076B-DD47-9CC2-70B833D0993A}"/>
              </a:ext>
            </a:extLst>
          </p:cNvPr>
          <p:cNvSpPr txBox="1"/>
          <p:nvPr/>
        </p:nvSpPr>
        <p:spPr>
          <a:xfrm>
            <a:off x="15812258" y="9218458"/>
            <a:ext cx="5216242" cy="1002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95AB07B-7CCF-4D43-A978-CC5DBAF28000}"/>
              </a:ext>
            </a:extLst>
          </p:cNvPr>
          <p:cNvSpPr txBox="1"/>
          <p:nvPr/>
        </p:nvSpPr>
        <p:spPr>
          <a:xfrm>
            <a:off x="13009227" y="9396455"/>
            <a:ext cx="301639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Dog</a:t>
            </a:r>
          </a:p>
        </p:txBody>
      </p: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F5B75755-B2CF-474F-9234-DFFE67C65E97}"/>
              </a:ext>
            </a:extLst>
          </p:cNvPr>
          <p:cNvSpPr txBox="1"/>
          <p:nvPr/>
        </p:nvSpPr>
        <p:spPr>
          <a:xfrm>
            <a:off x="6062899" y="1071658"/>
            <a:ext cx="122520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BCG Matrix 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5FC7AAA4-D847-204B-B09C-280C0EC2E331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Matrix of Boston consulting Group</a:t>
            </a:r>
          </a:p>
        </p:txBody>
      </p:sp>
      <p:sp>
        <p:nvSpPr>
          <p:cNvPr id="27" name="Rectangle 45">
            <a:extLst>
              <a:ext uri="{FF2B5EF4-FFF2-40B4-BE49-F238E27FC236}">
                <a16:creationId xmlns:a16="http://schemas.microsoft.com/office/drawing/2014/main" id="{39CCB187-74EB-D74C-AA7A-54E7435B0C9F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16">
            <a:extLst>
              <a:ext uri="{FF2B5EF4-FFF2-40B4-BE49-F238E27FC236}">
                <a16:creationId xmlns:a16="http://schemas.microsoft.com/office/drawing/2014/main" id="{61CCD976-A75C-FF4D-B26D-1FECA7AB91AC}"/>
              </a:ext>
            </a:extLst>
          </p:cNvPr>
          <p:cNvSpPr txBox="1"/>
          <p:nvPr/>
        </p:nvSpPr>
        <p:spPr>
          <a:xfrm flipH="1">
            <a:off x="919864" y="4683399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29" name="TextBox 116">
            <a:extLst>
              <a:ext uri="{FF2B5EF4-FFF2-40B4-BE49-F238E27FC236}">
                <a16:creationId xmlns:a16="http://schemas.microsoft.com/office/drawing/2014/main" id="{8DE91BE3-CA99-4848-BB96-77510212DE84}"/>
              </a:ext>
            </a:extLst>
          </p:cNvPr>
          <p:cNvSpPr txBox="1"/>
          <p:nvPr/>
        </p:nvSpPr>
        <p:spPr>
          <a:xfrm flipH="1">
            <a:off x="17534480" y="12152153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31" name="TextBox 116">
            <a:extLst>
              <a:ext uri="{FF2B5EF4-FFF2-40B4-BE49-F238E27FC236}">
                <a16:creationId xmlns:a16="http://schemas.microsoft.com/office/drawing/2014/main" id="{0A9EDF5A-088B-5047-90B3-3776AB12085E}"/>
              </a:ext>
            </a:extLst>
          </p:cNvPr>
          <p:cNvSpPr txBox="1"/>
          <p:nvPr/>
        </p:nvSpPr>
        <p:spPr>
          <a:xfrm flipH="1">
            <a:off x="3471687" y="12054502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Low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CFA3F57-B166-044F-AADB-981335B2955D}"/>
              </a:ext>
            </a:extLst>
          </p:cNvPr>
          <p:cNvCxnSpPr>
            <a:cxnSpLocks/>
          </p:cNvCxnSpPr>
          <p:nvPr/>
        </p:nvCxnSpPr>
        <p:spPr>
          <a:xfrm flipV="1">
            <a:off x="1771275" y="5606729"/>
            <a:ext cx="0" cy="6804496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68C250E-47F9-564C-BEB7-9F9F1D454EA9}"/>
              </a:ext>
            </a:extLst>
          </p:cNvPr>
          <p:cNvCxnSpPr>
            <a:cxnSpLocks/>
          </p:cNvCxnSpPr>
          <p:nvPr/>
        </p:nvCxnSpPr>
        <p:spPr>
          <a:xfrm>
            <a:off x="6068548" y="12411224"/>
            <a:ext cx="10492161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133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adroTexto 350">
            <a:extLst>
              <a:ext uri="{FF2B5EF4-FFF2-40B4-BE49-F238E27FC236}">
                <a16:creationId xmlns:a16="http://schemas.microsoft.com/office/drawing/2014/main" id="{47DF3077-15B5-1441-9E17-3AB324D918F3}"/>
              </a:ext>
            </a:extLst>
          </p:cNvPr>
          <p:cNvSpPr txBox="1"/>
          <p:nvPr/>
        </p:nvSpPr>
        <p:spPr>
          <a:xfrm>
            <a:off x="6062899" y="1071658"/>
            <a:ext cx="122520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BCG Matrix Infographics</a:t>
            </a:r>
          </a:p>
        </p:txBody>
      </p:sp>
      <p:sp>
        <p:nvSpPr>
          <p:cNvPr id="33" name="CuadroTexto 351">
            <a:extLst>
              <a:ext uri="{FF2B5EF4-FFF2-40B4-BE49-F238E27FC236}">
                <a16:creationId xmlns:a16="http://schemas.microsoft.com/office/drawing/2014/main" id="{933E91B4-B53D-304E-8A43-A5D212F7F53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Matrix of Boston consulting Group</a:t>
            </a:r>
          </a:p>
        </p:txBody>
      </p:sp>
      <p:sp>
        <p:nvSpPr>
          <p:cNvPr id="34" name="Rectangle 45">
            <a:extLst>
              <a:ext uri="{FF2B5EF4-FFF2-40B4-BE49-F238E27FC236}">
                <a16:creationId xmlns:a16="http://schemas.microsoft.com/office/drawing/2014/main" id="{1F79EE41-9C71-AC4A-ACC2-6435FCD42B5D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CA30CD48-933E-8B4F-A8E8-6945BCD4BFE2}"/>
              </a:ext>
            </a:extLst>
          </p:cNvPr>
          <p:cNvSpPr/>
          <p:nvPr/>
        </p:nvSpPr>
        <p:spPr>
          <a:xfrm>
            <a:off x="7259954" y="5038102"/>
            <a:ext cx="4810125" cy="3474719"/>
          </a:xfrm>
          <a:prstGeom prst="cube">
            <a:avLst>
              <a:gd name="adj" fmla="val 1115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35" name="Cubo 34">
            <a:extLst>
              <a:ext uri="{FF2B5EF4-FFF2-40B4-BE49-F238E27FC236}">
                <a16:creationId xmlns:a16="http://schemas.microsoft.com/office/drawing/2014/main" id="{0BB49D1B-F1D7-674D-B2EB-9DA2752AD04E}"/>
              </a:ext>
            </a:extLst>
          </p:cNvPr>
          <p:cNvSpPr/>
          <p:nvPr/>
        </p:nvSpPr>
        <p:spPr>
          <a:xfrm>
            <a:off x="12276090" y="5038102"/>
            <a:ext cx="4810125" cy="3474719"/>
          </a:xfrm>
          <a:prstGeom prst="cube">
            <a:avLst>
              <a:gd name="adj" fmla="val 1115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36" name="Cubo 35">
            <a:extLst>
              <a:ext uri="{FF2B5EF4-FFF2-40B4-BE49-F238E27FC236}">
                <a16:creationId xmlns:a16="http://schemas.microsoft.com/office/drawing/2014/main" id="{EB6FE73A-8A5C-5C4A-A98B-A0F9DF056403}"/>
              </a:ext>
            </a:extLst>
          </p:cNvPr>
          <p:cNvSpPr/>
          <p:nvPr/>
        </p:nvSpPr>
        <p:spPr>
          <a:xfrm>
            <a:off x="7259954" y="8800205"/>
            <a:ext cx="4810125" cy="3474719"/>
          </a:xfrm>
          <a:prstGeom prst="cube">
            <a:avLst>
              <a:gd name="adj" fmla="val 111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37" name="Cubo 36">
            <a:extLst>
              <a:ext uri="{FF2B5EF4-FFF2-40B4-BE49-F238E27FC236}">
                <a16:creationId xmlns:a16="http://schemas.microsoft.com/office/drawing/2014/main" id="{4BDFAD66-3880-B74C-B343-BD954E229000}"/>
              </a:ext>
            </a:extLst>
          </p:cNvPr>
          <p:cNvSpPr/>
          <p:nvPr/>
        </p:nvSpPr>
        <p:spPr>
          <a:xfrm>
            <a:off x="12276090" y="8800205"/>
            <a:ext cx="4810125" cy="3474719"/>
          </a:xfrm>
          <a:prstGeom prst="cube">
            <a:avLst>
              <a:gd name="adj" fmla="val 111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38" name="TextBox 116">
            <a:extLst>
              <a:ext uri="{FF2B5EF4-FFF2-40B4-BE49-F238E27FC236}">
                <a16:creationId xmlns:a16="http://schemas.microsoft.com/office/drawing/2014/main" id="{662A0F30-B77A-0B48-8CFB-4C50E15FAB5D}"/>
              </a:ext>
            </a:extLst>
          </p:cNvPr>
          <p:cNvSpPr txBox="1"/>
          <p:nvPr/>
        </p:nvSpPr>
        <p:spPr>
          <a:xfrm flipH="1">
            <a:off x="8725480" y="6775462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Star</a:t>
            </a:r>
          </a:p>
        </p:txBody>
      </p:sp>
      <p:sp>
        <p:nvSpPr>
          <p:cNvPr id="39" name="TextBox 116">
            <a:extLst>
              <a:ext uri="{FF2B5EF4-FFF2-40B4-BE49-F238E27FC236}">
                <a16:creationId xmlns:a16="http://schemas.microsoft.com/office/drawing/2014/main" id="{16848651-0BC9-AC44-BB80-CE665A75B557}"/>
              </a:ext>
            </a:extLst>
          </p:cNvPr>
          <p:cNvSpPr txBox="1"/>
          <p:nvPr/>
        </p:nvSpPr>
        <p:spPr>
          <a:xfrm flipH="1">
            <a:off x="13226506" y="6498464"/>
            <a:ext cx="264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Question mark</a:t>
            </a:r>
          </a:p>
        </p:txBody>
      </p:sp>
      <p:sp>
        <p:nvSpPr>
          <p:cNvPr id="40" name="TextBox 116">
            <a:extLst>
              <a:ext uri="{FF2B5EF4-FFF2-40B4-BE49-F238E27FC236}">
                <a16:creationId xmlns:a16="http://schemas.microsoft.com/office/drawing/2014/main" id="{7C72E335-0FE2-F441-A41C-D526CAD9DC59}"/>
              </a:ext>
            </a:extLst>
          </p:cNvPr>
          <p:cNvSpPr txBox="1"/>
          <p:nvPr/>
        </p:nvSpPr>
        <p:spPr>
          <a:xfrm flipH="1">
            <a:off x="8252669" y="10250181"/>
            <a:ext cx="264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Cash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Cow</a:t>
            </a:r>
          </a:p>
        </p:txBody>
      </p:sp>
      <p:sp>
        <p:nvSpPr>
          <p:cNvPr id="41" name="TextBox 116">
            <a:extLst>
              <a:ext uri="{FF2B5EF4-FFF2-40B4-BE49-F238E27FC236}">
                <a16:creationId xmlns:a16="http://schemas.microsoft.com/office/drawing/2014/main" id="{2C241305-DB82-0547-986F-89D6AD699036}"/>
              </a:ext>
            </a:extLst>
          </p:cNvPr>
          <p:cNvSpPr txBox="1"/>
          <p:nvPr/>
        </p:nvSpPr>
        <p:spPr>
          <a:xfrm flipH="1">
            <a:off x="13226506" y="10527179"/>
            <a:ext cx="264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Dog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17D2A90-1B9F-D748-93D7-8F5A4E7B4765}"/>
              </a:ext>
            </a:extLst>
          </p:cNvPr>
          <p:cNvSpPr/>
          <p:nvPr/>
        </p:nvSpPr>
        <p:spPr>
          <a:xfrm>
            <a:off x="7570741" y="3812301"/>
            <a:ext cx="9515473" cy="991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DE7D9A1-3D51-4349-B428-F9A2C7077835}"/>
              </a:ext>
            </a:extLst>
          </p:cNvPr>
          <p:cNvSpPr/>
          <p:nvPr/>
        </p:nvSpPr>
        <p:spPr>
          <a:xfrm rot="5400000">
            <a:off x="2245769" y="7522800"/>
            <a:ext cx="8462623" cy="1041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44" name="TextBox 116">
            <a:extLst>
              <a:ext uri="{FF2B5EF4-FFF2-40B4-BE49-F238E27FC236}">
                <a16:creationId xmlns:a16="http://schemas.microsoft.com/office/drawing/2014/main" id="{CF66D91E-13A5-E44E-B59E-7D970923A607}"/>
              </a:ext>
            </a:extLst>
          </p:cNvPr>
          <p:cNvSpPr txBox="1"/>
          <p:nvPr/>
        </p:nvSpPr>
        <p:spPr>
          <a:xfrm flipH="1">
            <a:off x="8725480" y="3976305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45" name="TextBox 116">
            <a:extLst>
              <a:ext uri="{FF2B5EF4-FFF2-40B4-BE49-F238E27FC236}">
                <a16:creationId xmlns:a16="http://schemas.microsoft.com/office/drawing/2014/main" id="{8ACBA0D8-D47A-874B-AD9C-B0BB51D72575}"/>
              </a:ext>
            </a:extLst>
          </p:cNvPr>
          <p:cNvSpPr txBox="1"/>
          <p:nvPr/>
        </p:nvSpPr>
        <p:spPr>
          <a:xfrm flipH="1">
            <a:off x="13811088" y="4026688"/>
            <a:ext cx="147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Low</a:t>
            </a:r>
          </a:p>
        </p:txBody>
      </p:sp>
      <p:sp>
        <p:nvSpPr>
          <p:cNvPr id="46" name="TextBox 116">
            <a:extLst>
              <a:ext uri="{FF2B5EF4-FFF2-40B4-BE49-F238E27FC236}">
                <a16:creationId xmlns:a16="http://schemas.microsoft.com/office/drawing/2014/main" id="{7A02B44B-4BED-EB4B-9128-0DB73AA95404}"/>
              </a:ext>
            </a:extLst>
          </p:cNvPr>
          <p:cNvSpPr txBox="1"/>
          <p:nvPr/>
        </p:nvSpPr>
        <p:spPr>
          <a:xfrm rot="16200000" flipH="1">
            <a:off x="5637032" y="6524216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47" name="TextBox 116">
            <a:extLst>
              <a:ext uri="{FF2B5EF4-FFF2-40B4-BE49-F238E27FC236}">
                <a16:creationId xmlns:a16="http://schemas.microsoft.com/office/drawing/2014/main" id="{708597BC-1B4F-3149-9229-8916E98670F4}"/>
              </a:ext>
            </a:extLst>
          </p:cNvPr>
          <p:cNvSpPr txBox="1"/>
          <p:nvPr/>
        </p:nvSpPr>
        <p:spPr>
          <a:xfrm rot="16200000" flipH="1">
            <a:off x="5655606" y="10275933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3695635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ágono 1">
            <a:extLst>
              <a:ext uri="{FF2B5EF4-FFF2-40B4-BE49-F238E27FC236}">
                <a16:creationId xmlns:a16="http://schemas.microsoft.com/office/drawing/2014/main" id="{54949C85-2D04-3D4E-81BF-1BB095CA0876}"/>
              </a:ext>
            </a:extLst>
          </p:cNvPr>
          <p:cNvSpPr/>
          <p:nvPr/>
        </p:nvSpPr>
        <p:spPr>
          <a:xfrm>
            <a:off x="11613824" y="2846465"/>
            <a:ext cx="4766024" cy="4551409"/>
          </a:xfrm>
          <a:prstGeom prst="homePlate">
            <a:avLst>
              <a:gd name="adj" fmla="val 2072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/>
          </a:p>
        </p:txBody>
      </p:sp>
      <p:sp>
        <p:nvSpPr>
          <p:cNvPr id="18" name="Pentágono 17">
            <a:extLst>
              <a:ext uri="{FF2B5EF4-FFF2-40B4-BE49-F238E27FC236}">
                <a16:creationId xmlns:a16="http://schemas.microsoft.com/office/drawing/2014/main" id="{71442368-FC2C-0D4C-9DB2-DAF9554A36E3}"/>
              </a:ext>
            </a:extLst>
          </p:cNvPr>
          <p:cNvSpPr/>
          <p:nvPr/>
        </p:nvSpPr>
        <p:spPr>
          <a:xfrm>
            <a:off x="16693763" y="2846465"/>
            <a:ext cx="4546443" cy="4551409"/>
          </a:xfrm>
          <a:prstGeom prst="homePlate">
            <a:avLst>
              <a:gd name="adj" fmla="val 2072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/>
          </a:p>
        </p:txBody>
      </p:sp>
      <p:sp>
        <p:nvSpPr>
          <p:cNvPr id="19" name="Pentágono 18">
            <a:extLst>
              <a:ext uri="{FF2B5EF4-FFF2-40B4-BE49-F238E27FC236}">
                <a16:creationId xmlns:a16="http://schemas.microsoft.com/office/drawing/2014/main" id="{FA24D2A3-181C-234F-A031-B981CDC3EAF3}"/>
              </a:ext>
            </a:extLst>
          </p:cNvPr>
          <p:cNvSpPr/>
          <p:nvPr/>
        </p:nvSpPr>
        <p:spPr>
          <a:xfrm>
            <a:off x="11639950" y="7942216"/>
            <a:ext cx="4766024" cy="4784839"/>
          </a:xfrm>
          <a:prstGeom prst="homePlate">
            <a:avLst>
              <a:gd name="adj" fmla="val 2072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/>
          </a:p>
        </p:txBody>
      </p:sp>
      <p:sp>
        <p:nvSpPr>
          <p:cNvPr id="20" name="Pentágono 19">
            <a:extLst>
              <a:ext uri="{FF2B5EF4-FFF2-40B4-BE49-F238E27FC236}">
                <a16:creationId xmlns:a16="http://schemas.microsoft.com/office/drawing/2014/main" id="{95112A7E-7E87-9B44-B838-A34F5B68AFFE}"/>
              </a:ext>
            </a:extLst>
          </p:cNvPr>
          <p:cNvSpPr/>
          <p:nvPr/>
        </p:nvSpPr>
        <p:spPr>
          <a:xfrm>
            <a:off x="16719889" y="7942216"/>
            <a:ext cx="4546443" cy="4784839"/>
          </a:xfrm>
          <a:prstGeom prst="homePlate">
            <a:avLst>
              <a:gd name="adj" fmla="val 207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/>
          </a:p>
        </p:txBody>
      </p:sp>
      <p:sp>
        <p:nvSpPr>
          <p:cNvPr id="21" name="TextBox 116">
            <a:extLst>
              <a:ext uri="{FF2B5EF4-FFF2-40B4-BE49-F238E27FC236}">
                <a16:creationId xmlns:a16="http://schemas.microsoft.com/office/drawing/2014/main" id="{673BCF33-891A-A548-B5BE-0EDEF25ACA78}"/>
              </a:ext>
            </a:extLst>
          </p:cNvPr>
          <p:cNvSpPr txBox="1"/>
          <p:nvPr/>
        </p:nvSpPr>
        <p:spPr>
          <a:xfrm flipH="1">
            <a:off x="12957976" y="5142813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Star</a:t>
            </a:r>
          </a:p>
        </p:txBody>
      </p:sp>
      <p:sp>
        <p:nvSpPr>
          <p:cNvPr id="23" name="TextBox 116">
            <a:extLst>
              <a:ext uri="{FF2B5EF4-FFF2-40B4-BE49-F238E27FC236}">
                <a16:creationId xmlns:a16="http://schemas.microsoft.com/office/drawing/2014/main" id="{510AEBFC-8C8A-0244-BBC3-7559AAEF067C}"/>
              </a:ext>
            </a:extLst>
          </p:cNvPr>
          <p:cNvSpPr txBox="1"/>
          <p:nvPr/>
        </p:nvSpPr>
        <p:spPr>
          <a:xfrm flipH="1">
            <a:off x="17481714" y="4865815"/>
            <a:ext cx="264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Question mark</a:t>
            </a:r>
          </a:p>
        </p:txBody>
      </p:sp>
      <p:sp>
        <p:nvSpPr>
          <p:cNvPr id="24" name="TextBox 116">
            <a:extLst>
              <a:ext uri="{FF2B5EF4-FFF2-40B4-BE49-F238E27FC236}">
                <a16:creationId xmlns:a16="http://schemas.microsoft.com/office/drawing/2014/main" id="{B35ED9E8-EEC9-6740-ABCC-0698823401A4}"/>
              </a:ext>
            </a:extLst>
          </p:cNvPr>
          <p:cNvSpPr txBox="1"/>
          <p:nvPr/>
        </p:nvSpPr>
        <p:spPr>
          <a:xfrm flipH="1">
            <a:off x="12485165" y="9658190"/>
            <a:ext cx="264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Cash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Cow</a:t>
            </a:r>
          </a:p>
        </p:txBody>
      </p:sp>
      <p:sp>
        <p:nvSpPr>
          <p:cNvPr id="25" name="TextBox 116">
            <a:extLst>
              <a:ext uri="{FF2B5EF4-FFF2-40B4-BE49-F238E27FC236}">
                <a16:creationId xmlns:a16="http://schemas.microsoft.com/office/drawing/2014/main" id="{9F4D7467-5DEE-3749-A6D8-0D3DDD74966B}"/>
              </a:ext>
            </a:extLst>
          </p:cNvPr>
          <p:cNvSpPr txBox="1"/>
          <p:nvPr/>
        </p:nvSpPr>
        <p:spPr>
          <a:xfrm flipH="1">
            <a:off x="17481713" y="9935189"/>
            <a:ext cx="264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Dog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D22E6826-FEB4-F84C-AE86-721867374C21}"/>
              </a:ext>
            </a:extLst>
          </p:cNvPr>
          <p:cNvGrpSpPr/>
          <p:nvPr/>
        </p:nvGrpSpPr>
        <p:grpSpPr>
          <a:xfrm>
            <a:off x="9396073" y="1071419"/>
            <a:ext cx="11870259" cy="11655636"/>
            <a:chOff x="9396073" y="1071419"/>
            <a:chExt cx="11870259" cy="11655636"/>
          </a:xfrm>
        </p:grpSpPr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081A6C95-9388-1D4F-A614-8E283C1701C3}"/>
                </a:ext>
              </a:extLst>
            </p:cNvPr>
            <p:cNvSpPr/>
            <p:nvPr/>
          </p:nvSpPr>
          <p:spPr>
            <a:xfrm>
              <a:off x="11625944" y="1071420"/>
              <a:ext cx="4780029" cy="14369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b="1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C20531E2-ACB7-0C4B-A8F7-D862DD0E5A7D}"/>
                </a:ext>
              </a:extLst>
            </p:cNvPr>
            <p:cNvSpPr/>
            <p:nvPr/>
          </p:nvSpPr>
          <p:spPr>
            <a:xfrm>
              <a:off x="16615954" y="1071419"/>
              <a:ext cx="4650378" cy="14369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b="1"/>
            </a:p>
          </p:txBody>
        </p:sp>
        <p:grpSp>
          <p:nvGrpSpPr>
            <p:cNvPr id="39" name="Grupo 38">
              <a:extLst>
                <a:ext uri="{FF2B5EF4-FFF2-40B4-BE49-F238E27FC236}">
                  <a16:creationId xmlns:a16="http://schemas.microsoft.com/office/drawing/2014/main" id="{9D25C64D-C79A-0047-9466-52842028F595}"/>
                </a:ext>
              </a:extLst>
            </p:cNvPr>
            <p:cNvGrpSpPr/>
            <p:nvPr/>
          </p:nvGrpSpPr>
          <p:grpSpPr>
            <a:xfrm rot="5400000">
              <a:off x="5174593" y="7068659"/>
              <a:ext cx="9879876" cy="1436915"/>
              <a:chOff x="570410" y="2438401"/>
              <a:chExt cx="9879876" cy="1436915"/>
            </a:xfrm>
          </p:grpSpPr>
          <p:sp>
            <p:nvSpPr>
              <p:cNvPr id="45" name="Rectángulo 44">
                <a:extLst>
                  <a:ext uri="{FF2B5EF4-FFF2-40B4-BE49-F238E27FC236}">
                    <a16:creationId xmlns:a16="http://schemas.microsoft.com/office/drawing/2014/main" id="{68BD0D4D-3026-F345-B7B2-65580ACE2E84}"/>
                  </a:ext>
                </a:extLst>
              </p:cNvPr>
              <p:cNvSpPr/>
              <p:nvPr/>
            </p:nvSpPr>
            <p:spPr>
              <a:xfrm>
                <a:off x="570410" y="2438403"/>
                <a:ext cx="4908756" cy="14369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b="1" dirty="0"/>
              </a:p>
            </p:txBody>
          </p:sp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25D7887D-F0B4-F14D-B0AE-27662A5CDA95}"/>
                  </a:ext>
                </a:extLst>
              </p:cNvPr>
              <p:cNvSpPr/>
              <p:nvPr/>
            </p:nvSpPr>
            <p:spPr>
              <a:xfrm>
                <a:off x="5665448" y="2438401"/>
                <a:ext cx="4784838" cy="1436913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b="1" dirty="0"/>
              </a:p>
            </p:txBody>
          </p:sp>
        </p:grpSp>
        <p:sp>
          <p:nvSpPr>
            <p:cNvPr id="40" name="TextBox 116">
              <a:extLst>
                <a:ext uri="{FF2B5EF4-FFF2-40B4-BE49-F238E27FC236}">
                  <a16:creationId xmlns:a16="http://schemas.microsoft.com/office/drawing/2014/main" id="{7E238A16-00CC-7143-9D7C-67DC59733AC0}"/>
                </a:ext>
              </a:extLst>
            </p:cNvPr>
            <p:cNvSpPr txBox="1"/>
            <p:nvPr/>
          </p:nvSpPr>
          <p:spPr>
            <a:xfrm flipH="1">
              <a:off x="13125845" y="1466709"/>
              <a:ext cx="1702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High</a:t>
              </a:r>
            </a:p>
          </p:txBody>
        </p:sp>
        <p:sp>
          <p:nvSpPr>
            <p:cNvPr id="41" name="TextBox 116">
              <a:extLst>
                <a:ext uri="{FF2B5EF4-FFF2-40B4-BE49-F238E27FC236}">
                  <a16:creationId xmlns:a16="http://schemas.microsoft.com/office/drawing/2014/main" id="{0A21973A-C5B2-BB44-917F-92B526762CCC}"/>
                </a:ext>
              </a:extLst>
            </p:cNvPr>
            <p:cNvSpPr txBox="1"/>
            <p:nvPr/>
          </p:nvSpPr>
          <p:spPr>
            <a:xfrm flipH="1">
              <a:off x="18263902" y="1517092"/>
              <a:ext cx="1702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Low</a:t>
              </a:r>
            </a:p>
          </p:txBody>
        </p:sp>
        <p:sp>
          <p:nvSpPr>
            <p:cNvPr id="43" name="TextBox 116">
              <a:extLst>
                <a:ext uri="{FF2B5EF4-FFF2-40B4-BE49-F238E27FC236}">
                  <a16:creationId xmlns:a16="http://schemas.microsoft.com/office/drawing/2014/main" id="{358A9DAD-A716-3C4D-B06D-F226E707425B}"/>
                </a:ext>
              </a:extLst>
            </p:cNvPr>
            <p:cNvSpPr txBox="1"/>
            <p:nvPr/>
          </p:nvSpPr>
          <p:spPr>
            <a:xfrm rot="16200000" flipH="1">
              <a:off x="9294073" y="5211394"/>
              <a:ext cx="1702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High</a:t>
              </a:r>
            </a:p>
          </p:txBody>
        </p:sp>
        <p:sp>
          <p:nvSpPr>
            <p:cNvPr id="44" name="TextBox 116">
              <a:extLst>
                <a:ext uri="{FF2B5EF4-FFF2-40B4-BE49-F238E27FC236}">
                  <a16:creationId xmlns:a16="http://schemas.microsoft.com/office/drawing/2014/main" id="{D4D9C36B-7824-0944-BD67-5D905B07D056}"/>
                </a:ext>
              </a:extLst>
            </p:cNvPr>
            <p:cNvSpPr txBox="1"/>
            <p:nvPr/>
          </p:nvSpPr>
          <p:spPr>
            <a:xfrm rot="16200000" flipH="1">
              <a:off x="9290132" y="10052572"/>
              <a:ext cx="1702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Low</a:t>
              </a:r>
            </a:p>
          </p:txBody>
        </p:sp>
      </p:grpSp>
      <p:sp>
        <p:nvSpPr>
          <p:cNvPr id="26" name="CuadroTexto 350">
            <a:extLst>
              <a:ext uri="{FF2B5EF4-FFF2-40B4-BE49-F238E27FC236}">
                <a16:creationId xmlns:a16="http://schemas.microsoft.com/office/drawing/2014/main" id="{9B6AF961-EBD8-FD43-A2DE-A3D2073C152E}"/>
              </a:ext>
            </a:extLst>
          </p:cNvPr>
          <p:cNvSpPr txBox="1"/>
          <p:nvPr/>
        </p:nvSpPr>
        <p:spPr>
          <a:xfrm>
            <a:off x="1315624" y="4939102"/>
            <a:ext cx="64720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BCG Matrix</a:t>
            </a:r>
          </a:p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Infographics</a:t>
            </a:r>
          </a:p>
        </p:txBody>
      </p:sp>
      <p:sp>
        <p:nvSpPr>
          <p:cNvPr id="32" name="CuadroTexto 351">
            <a:extLst>
              <a:ext uri="{FF2B5EF4-FFF2-40B4-BE49-F238E27FC236}">
                <a16:creationId xmlns:a16="http://schemas.microsoft.com/office/drawing/2014/main" id="{F1C3B62D-80C0-2043-A516-74A0A4598D10}"/>
              </a:ext>
            </a:extLst>
          </p:cNvPr>
          <p:cNvSpPr txBox="1"/>
          <p:nvPr/>
        </p:nvSpPr>
        <p:spPr>
          <a:xfrm>
            <a:off x="1315623" y="7680606"/>
            <a:ext cx="613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Matrix of Boston consulting Group</a:t>
            </a:r>
          </a:p>
        </p:txBody>
      </p:sp>
      <p:sp>
        <p:nvSpPr>
          <p:cNvPr id="33" name="Rectangle 45">
            <a:extLst>
              <a:ext uri="{FF2B5EF4-FFF2-40B4-BE49-F238E27FC236}">
                <a16:creationId xmlns:a16="http://schemas.microsoft.com/office/drawing/2014/main" id="{101CE9BE-4716-8049-9CFB-4BC6FD6EB5F8}"/>
              </a:ext>
            </a:extLst>
          </p:cNvPr>
          <p:cNvSpPr/>
          <p:nvPr/>
        </p:nvSpPr>
        <p:spPr>
          <a:xfrm>
            <a:off x="1383903" y="848612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7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350">
            <a:extLst>
              <a:ext uri="{FF2B5EF4-FFF2-40B4-BE49-F238E27FC236}">
                <a16:creationId xmlns:a16="http://schemas.microsoft.com/office/drawing/2014/main" id="{7275479D-CD80-EA46-9253-F9FE0217AF79}"/>
              </a:ext>
            </a:extLst>
          </p:cNvPr>
          <p:cNvSpPr txBox="1"/>
          <p:nvPr/>
        </p:nvSpPr>
        <p:spPr>
          <a:xfrm>
            <a:off x="1439658" y="4713614"/>
            <a:ext cx="65739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BCG Matrix</a:t>
            </a:r>
          </a:p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Infographics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4792370F-F89C-A245-AC56-AC9C8DA1C689}"/>
              </a:ext>
            </a:extLst>
          </p:cNvPr>
          <p:cNvSpPr txBox="1"/>
          <p:nvPr/>
        </p:nvSpPr>
        <p:spPr>
          <a:xfrm>
            <a:off x="1439658" y="7455118"/>
            <a:ext cx="41573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Matrix of Boston consulting Group</a:t>
            </a:r>
          </a:p>
        </p:txBody>
      </p:sp>
      <p:sp>
        <p:nvSpPr>
          <p:cNvPr id="30" name="Rectangle 45">
            <a:extLst>
              <a:ext uri="{FF2B5EF4-FFF2-40B4-BE49-F238E27FC236}">
                <a16:creationId xmlns:a16="http://schemas.microsoft.com/office/drawing/2014/main" id="{B62B3BF2-DA9B-754C-B61D-A54EBEF40BA3}"/>
              </a:ext>
            </a:extLst>
          </p:cNvPr>
          <p:cNvSpPr/>
          <p:nvPr/>
        </p:nvSpPr>
        <p:spPr>
          <a:xfrm>
            <a:off x="1439658" y="8753441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70635EC-90DC-2F40-8635-729CDE5327E2}"/>
              </a:ext>
            </a:extLst>
          </p:cNvPr>
          <p:cNvSpPr/>
          <p:nvPr/>
        </p:nvSpPr>
        <p:spPr>
          <a:xfrm>
            <a:off x="11625943" y="2944001"/>
            <a:ext cx="4702629" cy="47026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E53F1D8-3F51-2648-A095-6062502B4DFE}"/>
              </a:ext>
            </a:extLst>
          </p:cNvPr>
          <p:cNvSpPr/>
          <p:nvPr/>
        </p:nvSpPr>
        <p:spPr>
          <a:xfrm>
            <a:off x="16764000" y="2944001"/>
            <a:ext cx="4702629" cy="47026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20313E4-C228-FA4B-BAE4-5A76914CB5D5}"/>
              </a:ext>
            </a:extLst>
          </p:cNvPr>
          <p:cNvSpPr/>
          <p:nvPr/>
        </p:nvSpPr>
        <p:spPr>
          <a:xfrm>
            <a:off x="11582400" y="8113838"/>
            <a:ext cx="4702629" cy="4702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47B6C48-06A1-C540-A539-9E71F029F1C9}"/>
              </a:ext>
            </a:extLst>
          </p:cNvPr>
          <p:cNvSpPr/>
          <p:nvPr/>
        </p:nvSpPr>
        <p:spPr>
          <a:xfrm>
            <a:off x="16720457" y="8113838"/>
            <a:ext cx="4702629" cy="47026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B3BC620-4C50-AF4E-BBE7-BECACB05E10D}"/>
              </a:ext>
            </a:extLst>
          </p:cNvPr>
          <p:cNvGrpSpPr/>
          <p:nvPr/>
        </p:nvGrpSpPr>
        <p:grpSpPr>
          <a:xfrm>
            <a:off x="9396074" y="1071419"/>
            <a:ext cx="12070555" cy="11655634"/>
            <a:chOff x="9396074" y="1071419"/>
            <a:chExt cx="12070555" cy="11655634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27CFAA83-4087-724D-B33F-41B2FC6503FC}"/>
                </a:ext>
              </a:extLst>
            </p:cNvPr>
            <p:cNvSpPr/>
            <p:nvPr/>
          </p:nvSpPr>
          <p:spPr>
            <a:xfrm>
              <a:off x="11625943" y="1071420"/>
              <a:ext cx="4702629" cy="14369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b="1">
                <a:latin typeface="Century Gothic" panose="020B0502020202020204" pitchFamily="34" charset="0"/>
              </a:endParaRP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08AB595F-C0A1-944C-A35A-3F6E0B85FFB1}"/>
                </a:ext>
              </a:extLst>
            </p:cNvPr>
            <p:cNvSpPr/>
            <p:nvPr/>
          </p:nvSpPr>
          <p:spPr>
            <a:xfrm>
              <a:off x="16764000" y="1071419"/>
              <a:ext cx="4702629" cy="14369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b="1">
                <a:latin typeface="Century Gothic" panose="020B0502020202020204" pitchFamily="34" charset="0"/>
              </a:endParaRPr>
            </a:p>
          </p:txBody>
        </p: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E8A1FF17-B275-CB43-B366-53EDE5FD5CE6}"/>
                </a:ext>
              </a:extLst>
            </p:cNvPr>
            <p:cNvGrpSpPr/>
            <p:nvPr/>
          </p:nvGrpSpPr>
          <p:grpSpPr>
            <a:xfrm rot="5400000">
              <a:off x="5194188" y="7088253"/>
              <a:ext cx="9840686" cy="1436914"/>
              <a:chOff x="609600" y="2438400"/>
              <a:chExt cx="9840686" cy="1436914"/>
            </a:xfrm>
          </p:grpSpPr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7DEAF010-D6E3-C24D-A888-46879B67A9A6}"/>
                  </a:ext>
                </a:extLst>
              </p:cNvPr>
              <p:cNvSpPr/>
              <p:nvPr/>
            </p:nvSpPr>
            <p:spPr>
              <a:xfrm>
                <a:off x="609600" y="2438401"/>
                <a:ext cx="4702629" cy="14369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5AD956F3-CF3E-A140-B6B1-EC27F8B21748}"/>
                  </a:ext>
                </a:extLst>
              </p:cNvPr>
              <p:cNvSpPr/>
              <p:nvPr/>
            </p:nvSpPr>
            <p:spPr>
              <a:xfrm>
                <a:off x="5747657" y="2438400"/>
                <a:ext cx="4702629" cy="14369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b="1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2" name="TextBox 116">
              <a:extLst>
                <a:ext uri="{FF2B5EF4-FFF2-40B4-BE49-F238E27FC236}">
                  <a16:creationId xmlns:a16="http://schemas.microsoft.com/office/drawing/2014/main" id="{E3B5E82E-0312-E64F-A575-08D61031762D}"/>
                </a:ext>
              </a:extLst>
            </p:cNvPr>
            <p:cNvSpPr txBox="1"/>
            <p:nvPr/>
          </p:nvSpPr>
          <p:spPr>
            <a:xfrm flipH="1">
              <a:off x="13125845" y="1466709"/>
              <a:ext cx="1702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High</a:t>
              </a:r>
            </a:p>
          </p:txBody>
        </p:sp>
        <p:sp>
          <p:nvSpPr>
            <p:cNvPr id="54" name="TextBox 116">
              <a:extLst>
                <a:ext uri="{FF2B5EF4-FFF2-40B4-BE49-F238E27FC236}">
                  <a16:creationId xmlns:a16="http://schemas.microsoft.com/office/drawing/2014/main" id="{4D55FDF5-4544-7E48-A680-710C7F77912E}"/>
                </a:ext>
              </a:extLst>
            </p:cNvPr>
            <p:cNvSpPr txBox="1"/>
            <p:nvPr/>
          </p:nvSpPr>
          <p:spPr>
            <a:xfrm flipH="1">
              <a:off x="18263902" y="1517092"/>
              <a:ext cx="1702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Low</a:t>
              </a:r>
            </a:p>
          </p:txBody>
        </p:sp>
        <p:sp>
          <p:nvSpPr>
            <p:cNvPr id="55" name="TextBox 116">
              <a:extLst>
                <a:ext uri="{FF2B5EF4-FFF2-40B4-BE49-F238E27FC236}">
                  <a16:creationId xmlns:a16="http://schemas.microsoft.com/office/drawing/2014/main" id="{F993051D-A102-5849-B772-55632BB68CF1}"/>
                </a:ext>
              </a:extLst>
            </p:cNvPr>
            <p:cNvSpPr txBox="1"/>
            <p:nvPr/>
          </p:nvSpPr>
          <p:spPr>
            <a:xfrm rot="16200000" flipH="1">
              <a:off x="9294073" y="5211394"/>
              <a:ext cx="1702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High</a:t>
              </a:r>
            </a:p>
          </p:txBody>
        </p:sp>
        <p:sp>
          <p:nvSpPr>
            <p:cNvPr id="56" name="TextBox 116">
              <a:extLst>
                <a:ext uri="{FF2B5EF4-FFF2-40B4-BE49-F238E27FC236}">
                  <a16:creationId xmlns:a16="http://schemas.microsoft.com/office/drawing/2014/main" id="{58AE39C1-8C10-F44A-BF72-560B97668A4C}"/>
                </a:ext>
              </a:extLst>
            </p:cNvPr>
            <p:cNvSpPr txBox="1"/>
            <p:nvPr/>
          </p:nvSpPr>
          <p:spPr>
            <a:xfrm rot="16200000" flipH="1">
              <a:off x="9290132" y="10052572"/>
              <a:ext cx="1702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Low</a:t>
              </a:r>
            </a:p>
          </p:txBody>
        </p:sp>
      </p:grpSp>
      <p:sp>
        <p:nvSpPr>
          <p:cNvPr id="57" name="TextBox 116">
            <a:extLst>
              <a:ext uri="{FF2B5EF4-FFF2-40B4-BE49-F238E27FC236}">
                <a16:creationId xmlns:a16="http://schemas.microsoft.com/office/drawing/2014/main" id="{C7F5625C-2DA5-BF44-B303-28296ED529AE}"/>
              </a:ext>
            </a:extLst>
          </p:cNvPr>
          <p:cNvSpPr txBox="1"/>
          <p:nvPr/>
        </p:nvSpPr>
        <p:spPr>
          <a:xfrm flipH="1">
            <a:off x="12957977" y="4972150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Star</a:t>
            </a:r>
          </a:p>
        </p:txBody>
      </p:sp>
      <p:sp>
        <p:nvSpPr>
          <p:cNvPr id="58" name="TextBox 116">
            <a:extLst>
              <a:ext uri="{FF2B5EF4-FFF2-40B4-BE49-F238E27FC236}">
                <a16:creationId xmlns:a16="http://schemas.microsoft.com/office/drawing/2014/main" id="{0299A059-B16A-A345-A516-0986CCA470D2}"/>
              </a:ext>
            </a:extLst>
          </p:cNvPr>
          <p:cNvSpPr txBox="1"/>
          <p:nvPr/>
        </p:nvSpPr>
        <p:spPr>
          <a:xfrm flipH="1">
            <a:off x="17714606" y="4695151"/>
            <a:ext cx="264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Question mark</a:t>
            </a:r>
          </a:p>
        </p:txBody>
      </p:sp>
      <p:sp>
        <p:nvSpPr>
          <p:cNvPr id="59" name="TextBox 116">
            <a:extLst>
              <a:ext uri="{FF2B5EF4-FFF2-40B4-BE49-F238E27FC236}">
                <a16:creationId xmlns:a16="http://schemas.microsoft.com/office/drawing/2014/main" id="{26E21459-0239-5046-9F1D-E9152532E859}"/>
              </a:ext>
            </a:extLst>
          </p:cNvPr>
          <p:cNvSpPr txBox="1"/>
          <p:nvPr/>
        </p:nvSpPr>
        <p:spPr>
          <a:xfrm flipH="1">
            <a:off x="12609491" y="9864988"/>
            <a:ext cx="264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Cash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Cow</a:t>
            </a:r>
          </a:p>
        </p:txBody>
      </p:sp>
      <p:sp>
        <p:nvSpPr>
          <p:cNvPr id="60" name="TextBox 116">
            <a:extLst>
              <a:ext uri="{FF2B5EF4-FFF2-40B4-BE49-F238E27FC236}">
                <a16:creationId xmlns:a16="http://schemas.microsoft.com/office/drawing/2014/main" id="{AF8BC89D-FCDD-5449-9BB2-A7E01BF95DDD}"/>
              </a:ext>
            </a:extLst>
          </p:cNvPr>
          <p:cNvSpPr txBox="1"/>
          <p:nvPr/>
        </p:nvSpPr>
        <p:spPr>
          <a:xfrm flipH="1">
            <a:off x="17714606" y="10141987"/>
            <a:ext cx="264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36791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EC2E2907-03E0-A54A-BA47-6E1C9D7F114F}"/>
              </a:ext>
            </a:extLst>
          </p:cNvPr>
          <p:cNvSpPr/>
          <p:nvPr/>
        </p:nvSpPr>
        <p:spPr>
          <a:xfrm>
            <a:off x="5866946" y="4310317"/>
            <a:ext cx="6085557" cy="3431241"/>
          </a:xfrm>
          <a:prstGeom prst="roundRect">
            <a:avLst>
              <a:gd name="adj" fmla="val 18275"/>
            </a:avLst>
          </a:prstGeom>
          <a:solidFill>
            <a:schemeClr val="bg1"/>
          </a:solidFill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4E06E789-C70F-7444-B831-421E0CC8864C}"/>
              </a:ext>
            </a:extLst>
          </p:cNvPr>
          <p:cNvSpPr/>
          <p:nvPr/>
        </p:nvSpPr>
        <p:spPr>
          <a:xfrm>
            <a:off x="12398630" y="8299223"/>
            <a:ext cx="6085557" cy="3431241"/>
          </a:xfrm>
          <a:prstGeom prst="roundRect">
            <a:avLst>
              <a:gd name="adj" fmla="val 10661"/>
            </a:avLst>
          </a:prstGeom>
          <a:solidFill>
            <a:schemeClr val="bg1"/>
          </a:solidFill>
          <a:ln w="254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9C31991B-B494-6F49-8C25-5ECB3A32BCF0}"/>
              </a:ext>
            </a:extLst>
          </p:cNvPr>
          <p:cNvSpPr/>
          <p:nvPr/>
        </p:nvSpPr>
        <p:spPr>
          <a:xfrm>
            <a:off x="5866946" y="8270460"/>
            <a:ext cx="6085557" cy="3431241"/>
          </a:xfrm>
          <a:prstGeom prst="roundRect">
            <a:avLst>
              <a:gd name="adj" fmla="val 14468"/>
            </a:avLst>
          </a:prstGeom>
          <a:solidFill>
            <a:schemeClr val="bg1"/>
          </a:solidFill>
          <a:ln w="254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AA7409D6-7425-014C-825F-F9F21404D245}"/>
              </a:ext>
            </a:extLst>
          </p:cNvPr>
          <p:cNvSpPr/>
          <p:nvPr/>
        </p:nvSpPr>
        <p:spPr>
          <a:xfrm>
            <a:off x="12398630" y="4326717"/>
            <a:ext cx="6085557" cy="3431241"/>
          </a:xfrm>
          <a:prstGeom prst="roundRect">
            <a:avLst>
              <a:gd name="adj" fmla="val 14468"/>
            </a:avLst>
          </a:prstGeom>
          <a:solidFill>
            <a:schemeClr val="bg1"/>
          </a:solidFill>
          <a:ln w="254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0EB60486-B4C2-AA43-9900-3FF60BF5EB19}"/>
              </a:ext>
            </a:extLst>
          </p:cNvPr>
          <p:cNvSpPr txBox="1"/>
          <p:nvPr/>
        </p:nvSpPr>
        <p:spPr>
          <a:xfrm>
            <a:off x="6062895" y="1071658"/>
            <a:ext cx="122520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BCG Matrix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5791E930-9854-F649-A644-6499C823434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Matrix of Boston consulting Group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E369B1-EA6D-D54E-B01B-F74790C76CE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116">
            <a:extLst>
              <a:ext uri="{FF2B5EF4-FFF2-40B4-BE49-F238E27FC236}">
                <a16:creationId xmlns:a16="http://schemas.microsoft.com/office/drawing/2014/main" id="{8BA6E9E3-BE07-9146-88B5-8571EFA411A7}"/>
              </a:ext>
            </a:extLst>
          </p:cNvPr>
          <p:cNvSpPr txBox="1"/>
          <p:nvPr/>
        </p:nvSpPr>
        <p:spPr>
          <a:xfrm flipH="1">
            <a:off x="2863958" y="5943575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52" name="TextBox 116">
            <a:extLst>
              <a:ext uri="{FF2B5EF4-FFF2-40B4-BE49-F238E27FC236}">
                <a16:creationId xmlns:a16="http://schemas.microsoft.com/office/drawing/2014/main" id="{37FEF663-7A83-444F-8151-3E174F373B02}"/>
              </a:ext>
            </a:extLst>
          </p:cNvPr>
          <p:cNvSpPr txBox="1"/>
          <p:nvPr/>
        </p:nvSpPr>
        <p:spPr>
          <a:xfrm flipH="1">
            <a:off x="14596628" y="12332884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53" name="TextBox 116">
            <a:extLst>
              <a:ext uri="{FF2B5EF4-FFF2-40B4-BE49-F238E27FC236}">
                <a16:creationId xmlns:a16="http://schemas.microsoft.com/office/drawing/2014/main" id="{82C99398-2649-4D40-B1FD-00E471539053}"/>
              </a:ext>
            </a:extLst>
          </p:cNvPr>
          <p:cNvSpPr txBox="1"/>
          <p:nvPr/>
        </p:nvSpPr>
        <p:spPr>
          <a:xfrm flipH="1">
            <a:off x="2978258" y="9444087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Low</a:t>
            </a:r>
          </a:p>
        </p:txBody>
      </p:sp>
      <p:sp>
        <p:nvSpPr>
          <p:cNvPr id="56" name="TextBox 116">
            <a:extLst>
              <a:ext uri="{FF2B5EF4-FFF2-40B4-BE49-F238E27FC236}">
                <a16:creationId xmlns:a16="http://schemas.microsoft.com/office/drawing/2014/main" id="{F11D1B18-695C-7C4A-A496-FECA8B958159}"/>
              </a:ext>
            </a:extLst>
          </p:cNvPr>
          <p:cNvSpPr txBox="1"/>
          <p:nvPr/>
        </p:nvSpPr>
        <p:spPr>
          <a:xfrm flipH="1">
            <a:off x="14596628" y="5863880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Star</a:t>
            </a:r>
          </a:p>
        </p:txBody>
      </p:sp>
      <p:sp>
        <p:nvSpPr>
          <p:cNvPr id="57" name="TextBox 116">
            <a:extLst>
              <a:ext uri="{FF2B5EF4-FFF2-40B4-BE49-F238E27FC236}">
                <a16:creationId xmlns:a16="http://schemas.microsoft.com/office/drawing/2014/main" id="{3D84D039-2401-D944-B41C-CF2908A4A230}"/>
              </a:ext>
            </a:extLst>
          </p:cNvPr>
          <p:cNvSpPr txBox="1"/>
          <p:nvPr/>
        </p:nvSpPr>
        <p:spPr>
          <a:xfrm flipH="1">
            <a:off x="7592133" y="5586881"/>
            <a:ext cx="264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Question mark</a:t>
            </a:r>
          </a:p>
        </p:txBody>
      </p:sp>
      <p:sp>
        <p:nvSpPr>
          <p:cNvPr id="58" name="TextBox 116">
            <a:extLst>
              <a:ext uri="{FF2B5EF4-FFF2-40B4-BE49-F238E27FC236}">
                <a16:creationId xmlns:a16="http://schemas.microsoft.com/office/drawing/2014/main" id="{D627A128-DF46-7243-941A-3B4947B766A1}"/>
              </a:ext>
            </a:extLst>
          </p:cNvPr>
          <p:cNvSpPr txBox="1"/>
          <p:nvPr/>
        </p:nvSpPr>
        <p:spPr>
          <a:xfrm flipH="1">
            <a:off x="14123817" y="9767252"/>
            <a:ext cx="264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Cash Cow</a:t>
            </a:r>
          </a:p>
        </p:txBody>
      </p:sp>
      <p:sp>
        <p:nvSpPr>
          <p:cNvPr id="59" name="TextBox 116">
            <a:extLst>
              <a:ext uri="{FF2B5EF4-FFF2-40B4-BE49-F238E27FC236}">
                <a16:creationId xmlns:a16="http://schemas.microsoft.com/office/drawing/2014/main" id="{255CF66B-030D-524D-B1D8-39E0DCF3E7AD}"/>
              </a:ext>
            </a:extLst>
          </p:cNvPr>
          <p:cNvSpPr txBox="1"/>
          <p:nvPr/>
        </p:nvSpPr>
        <p:spPr>
          <a:xfrm flipH="1">
            <a:off x="7592133" y="9767252"/>
            <a:ext cx="264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Dog</a:t>
            </a:r>
          </a:p>
        </p:txBody>
      </p:sp>
      <p:sp>
        <p:nvSpPr>
          <p:cNvPr id="20" name="TextBox 116">
            <a:extLst>
              <a:ext uri="{FF2B5EF4-FFF2-40B4-BE49-F238E27FC236}">
                <a16:creationId xmlns:a16="http://schemas.microsoft.com/office/drawing/2014/main" id="{E378029C-7C46-384E-9F74-AFEB06F0A159}"/>
              </a:ext>
            </a:extLst>
          </p:cNvPr>
          <p:cNvSpPr txBox="1"/>
          <p:nvPr/>
        </p:nvSpPr>
        <p:spPr>
          <a:xfrm flipH="1">
            <a:off x="8064944" y="12332884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116794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9E7C1380-C9E9-8048-8360-DB7C82B5D643}"/>
              </a:ext>
            </a:extLst>
          </p:cNvPr>
          <p:cNvGrpSpPr/>
          <p:nvPr/>
        </p:nvGrpSpPr>
        <p:grpSpPr>
          <a:xfrm>
            <a:off x="5712852" y="3996807"/>
            <a:ext cx="12770808" cy="7245404"/>
            <a:chOff x="5373689" y="4310316"/>
            <a:chExt cx="13672532" cy="7245404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7651E2D6-208A-3D47-A84F-B524F6BE3F4B}"/>
                </a:ext>
              </a:extLst>
            </p:cNvPr>
            <p:cNvSpPr/>
            <p:nvPr/>
          </p:nvSpPr>
          <p:spPr>
            <a:xfrm>
              <a:off x="5373689" y="4310316"/>
              <a:ext cx="6829425" cy="36227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b="1">
                <a:latin typeface="Century Gothic" panose="020B0502020202020204" pitchFamily="34" charset="0"/>
              </a:endParaRPr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FA59749B-8F99-F44F-8A66-2244CE3B3100}"/>
                </a:ext>
              </a:extLst>
            </p:cNvPr>
            <p:cNvSpPr/>
            <p:nvPr/>
          </p:nvSpPr>
          <p:spPr>
            <a:xfrm>
              <a:off x="12203114" y="4310316"/>
              <a:ext cx="6829425" cy="36227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b="1">
                <a:latin typeface="Century Gothic" panose="020B0502020202020204" pitchFamily="34" charset="0"/>
              </a:endParaRPr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29FDC796-F674-8E43-BA91-BCD1E8CC615A}"/>
                </a:ext>
              </a:extLst>
            </p:cNvPr>
            <p:cNvSpPr/>
            <p:nvPr/>
          </p:nvSpPr>
          <p:spPr>
            <a:xfrm>
              <a:off x="12216796" y="7498080"/>
              <a:ext cx="6829425" cy="4057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b="1">
                <a:latin typeface="Century Gothic" panose="020B0502020202020204" pitchFamily="34" charset="0"/>
              </a:endParaRPr>
            </a:p>
          </p:txBody>
        </p:sp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8F1ECD8D-CDBA-6243-9A3B-08F127E3A98A}"/>
                </a:ext>
              </a:extLst>
            </p:cNvPr>
            <p:cNvSpPr/>
            <p:nvPr/>
          </p:nvSpPr>
          <p:spPr>
            <a:xfrm>
              <a:off x="5394516" y="7498080"/>
              <a:ext cx="6829425" cy="40576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b="1">
                <a:latin typeface="Century Gothic" panose="020B0502020202020204" pitchFamily="34" charset="0"/>
              </a:endParaRPr>
            </a:p>
          </p:txBody>
        </p:sp>
      </p:grpSp>
      <p:sp>
        <p:nvSpPr>
          <p:cNvPr id="50" name="Flecha arriba 49">
            <a:extLst>
              <a:ext uri="{FF2B5EF4-FFF2-40B4-BE49-F238E27FC236}">
                <a16:creationId xmlns:a16="http://schemas.microsoft.com/office/drawing/2014/main" id="{D9BAE265-5193-A446-AFEF-CAE1B15FC123}"/>
              </a:ext>
            </a:extLst>
          </p:cNvPr>
          <p:cNvSpPr/>
          <p:nvPr/>
        </p:nvSpPr>
        <p:spPr>
          <a:xfrm rot="5400000">
            <a:off x="11114994" y="6583993"/>
            <a:ext cx="2037803" cy="9323886"/>
          </a:xfrm>
          <a:prstGeom prst="upArrow">
            <a:avLst>
              <a:gd name="adj1" fmla="val 75641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21" name="Flecha arriba 20">
            <a:extLst>
              <a:ext uri="{FF2B5EF4-FFF2-40B4-BE49-F238E27FC236}">
                <a16:creationId xmlns:a16="http://schemas.microsoft.com/office/drawing/2014/main" id="{1B70A87A-59CB-2F41-84D4-B04A67E37DE2}"/>
              </a:ext>
            </a:extLst>
          </p:cNvPr>
          <p:cNvSpPr/>
          <p:nvPr/>
        </p:nvSpPr>
        <p:spPr>
          <a:xfrm>
            <a:off x="4655333" y="4788045"/>
            <a:ext cx="2037803" cy="5685875"/>
          </a:xfrm>
          <a:prstGeom prst="upArrow">
            <a:avLst>
              <a:gd name="adj1" fmla="val 75641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0EB60486-B4C2-AA43-9900-3FF60BF5EB19}"/>
              </a:ext>
            </a:extLst>
          </p:cNvPr>
          <p:cNvSpPr txBox="1"/>
          <p:nvPr/>
        </p:nvSpPr>
        <p:spPr>
          <a:xfrm>
            <a:off x="6062895" y="1071658"/>
            <a:ext cx="122520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BCG Matrix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5791E930-9854-F649-A644-6499C823434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Matrix of Boston consulting Group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E369B1-EA6D-D54E-B01B-F74790C76CE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116">
            <a:extLst>
              <a:ext uri="{FF2B5EF4-FFF2-40B4-BE49-F238E27FC236}">
                <a16:creationId xmlns:a16="http://schemas.microsoft.com/office/drawing/2014/main" id="{8BA6E9E3-BE07-9146-88B5-8571EFA411A7}"/>
              </a:ext>
            </a:extLst>
          </p:cNvPr>
          <p:cNvSpPr txBox="1"/>
          <p:nvPr/>
        </p:nvSpPr>
        <p:spPr>
          <a:xfrm flipH="1">
            <a:off x="2669857" y="5808158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52" name="TextBox 116">
            <a:extLst>
              <a:ext uri="{FF2B5EF4-FFF2-40B4-BE49-F238E27FC236}">
                <a16:creationId xmlns:a16="http://schemas.microsoft.com/office/drawing/2014/main" id="{37FEF663-7A83-444F-8151-3E174F373B02}"/>
              </a:ext>
            </a:extLst>
          </p:cNvPr>
          <p:cNvSpPr txBox="1"/>
          <p:nvPr/>
        </p:nvSpPr>
        <p:spPr>
          <a:xfrm flipH="1">
            <a:off x="14416615" y="12399690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53" name="TextBox 116">
            <a:extLst>
              <a:ext uri="{FF2B5EF4-FFF2-40B4-BE49-F238E27FC236}">
                <a16:creationId xmlns:a16="http://schemas.microsoft.com/office/drawing/2014/main" id="{82C99398-2649-4D40-B1FD-00E471539053}"/>
              </a:ext>
            </a:extLst>
          </p:cNvPr>
          <p:cNvSpPr txBox="1"/>
          <p:nvPr/>
        </p:nvSpPr>
        <p:spPr>
          <a:xfrm flipH="1">
            <a:off x="2669857" y="9773237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Low</a:t>
            </a:r>
          </a:p>
        </p:txBody>
      </p:sp>
      <p:sp>
        <p:nvSpPr>
          <p:cNvPr id="54" name="TextBox 116">
            <a:extLst>
              <a:ext uri="{FF2B5EF4-FFF2-40B4-BE49-F238E27FC236}">
                <a16:creationId xmlns:a16="http://schemas.microsoft.com/office/drawing/2014/main" id="{94238387-FE5B-8F48-859C-3C04B058B6D1}"/>
              </a:ext>
            </a:extLst>
          </p:cNvPr>
          <p:cNvSpPr txBox="1"/>
          <p:nvPr/>
        </p:nvSpPr>
        <p:spPr>
          <a:xfrm flipH="1">
            <a:off x="10498577" y="10919045"/>
            <a:ext cx="3445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Market share</a:t>
            </a:r>
          </a:p>
        </p:txBody>
      </p:sp>
      <p:sp>
        <p:nvSpPr>
          <p:cNvPr id="55" name="TextBox 116">
            <a:extLst>
              <a:ext uri="{FF2B5EF4-FFF2-40B4-BE49-F238E27FC236}">
                <a16:creationId xmlns:a16="http://schemas.microsoft.com/office/drawing/2014/main" id="{A859E96E-3BFB-4E42-8B11-8C3E5636AA4C}"/>
              </a:ext>
            </a:extLst>
          </p:cNvPr>
          <p:cNvSpPr txBox="1"/>
          <p:nvPr/>
        </p:nvSpPr>
        <p:spPr>
          <a:xfrm rot="16200000" flipH="1">
            <a:off x="3534619" y="7394582"/>
            <a:ext cx="4315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Market growth</a:t>
            </a:r>
          </a:p>
        </p:txBody>
      </p:sp>
      <p:sp>
        <p:nvSpPr>
          <p:cNvPr id="60" name="TextBox 116">
            <a:extLst>
              <a:ext uri="{FF2B5EF4-FFF2-40B4-BE49-F238E27FC236}">
                <a16:creationId xmlns:a16="http://schemas.microsoft.com/office/drawing/2014/main" id="{9FFD6C7D-D99F-F74D-B1C0-014EA3BA67FB}"/>
              </a:ext>
            </a:extLst>
          </p:cNvPr>
          <p:cNvSpPr txBox="1"/>
          <p:nvPr/>
        </p:nvSpPr>
        <p:spPr>
          <a:xfrm flipH="1">
            <a:off x="14416615" y="5550371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Star</a:t>
            </a:r>
          </a:p>
        </p:txBody>
      </p:sp>
      <p:sp>
        <p:nvSpPr>
          <p:cNvPr id="61" name="TextBox 116">
            <a:extLst>
              <a:ext uri="{FF2B5EF4-FFF2-40B4-BE49-F238E27FC236}">
                <a16:creationId xmlns:a16="http://schemas.microsoft.com/office/drawing/2014/main" id="{62EC72E9-4F20-C24C-820C-18D1CB543C6E}"/>
              </a:ext>
            </a:extLst>
          </p:cNvPr>
          <p:cNvSpPr txBox="1"/>
          <p:nvPr/>
        </p:nvSpPr>
        <p:spPr>
          <a:xfrm flipH="1">
            <a:off x="7803813" y="5273372"/>
            <a:ext cx="264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Question mark</a:t>
            </a:r>
          </a:p>
        </p:txBody>
      </p:sp>
      <p:sp>
        <p:nvSpPr>
          <p:cNvPr id="62" name="TextBox 116">
            <a:extLst>
              <a:ext uri="{FF2B5EF4-FFF2-40B4-BE49-F238E27FC236}">
                <a16:creationId xmlns:a16="http://schemas.microsoft.com/office/drawing/2014/main" id="{97E8AA24-4043-B742-B111-284E2EB8A6D7}"/>
              </a:ext>
            </a:extLst>
          </p:cNvPr>
          <p:cNvSpPr txBox="1"/>
          <p:nvPr/>
        </p:nvSpPr>
        <p:spPr>
          <a:xfrm flipH="1">
            <a:off x="13943804" y="8572908"/>
            <a:ext cx="264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Cash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Cow</a:t>
            </a:r>
          </a:p>
        </p:txBody>
      </p:sp>
      <p:sp>
        <p:nvSpPr>
          <p:cNvPr id="63" name="TextBox 116">
            <a:extLst>
              <a:ext uri="{FF2B5EF4-FFF2-40B4-BE49-F238E27FC236}">
                <a16:creationId xmlns:a16="http://schemas.microsoft.com/office/drawing/2014/main" id="{4615640D-4C82-8B42-96B9-FFC4B84AA28A}"/>
              </a:ext>
            </a:extLst>
          </p:cNvPr>
          <p:cNvSpPr txBox="1"/>
          <p:nvPr/>
        </p:nvSpPr>
        <p:spPr>
          <a:xfrm flipH="1">
            <a:off x="7803813" y="9130579"/>
            <a:ext cx="264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Dog</a:t>
            </a:r>
          </a:p>
        </p:txBody>
      </p:sp>
      <p:sp>
        <p:nvSpPr>
          <p:cNvPr id="22" name="TextBox 116">
            <a:extLst>
              <a:ext uri="{FF2B5EF4-FFF2-40B4-BE49-F238E27FC236}">
                <a16:creationId xmlns:a16="http://schemas.microsoft.com/office/drawing/2014/main" id="{B66CEECB-D596-B646-B24F-13AD60771A68}"/>
              </a:ext>
            </a:extLst>
          </p:cNvPr>
          <p:cNvSpPr txBox="1"/>
          <p:nvPr/>
        </p:nvSpPr>
        <p:spPr>
          <a:xfrm flipH="1">
            <a:off x="8276624" y="12333557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361117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F2BEA6B4-895A-9548-B85C-B30261C9E980}"/>
              </a:ext>
            </a:extLst>
          </p:cNvPr>
          <p:cNvSpPr/>
          <p:nvPr/>
        </p:nvSpPr>
        <p:spPr>
          <a:xfrm>
            <a:off x="11513252" y="1088571"/>
            <a:ext cx="4702629" cy="139337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1879BC1C-F140-1941-8CF2-18CD2DF8E813}"/>
              </a:ext>
            </a:extLst>
          </p:cNvPr>
          <p:cNvSpPr/>
          <p:nvPr/>
        </p:nvSpPr>
        <p:spPr>
          <a:xfrm>
            <a:off x="16763998" y="1088571"/>
            <a:ext cx="4702629" cy="139337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46B3AF04-25E5-A743-9188-A4CA40AA8254}"/>
              </a:ext>
            </a:extLst>
          </p:cNvPr>
          <p:cNvGrpSpPr/>
          <p:nvPr/>
        </p:nvGrpSpPr>
        <p:grpSpPr>
          <a:xfrm rot="5400000">
            <a:off x="5164855" y="7200188"/>
            <a:ext cx="9953375" cy="1393372"/>
            <a:chOff x="2151538" y="3962399"/>
            <a:chExt cx="9953375" cy="1393372"/>
          </a:xfrm>
        </p:grpSpPr>
        <p:sp>
          <p:nvSpPr>
            <p:cNvPr id="31" name="Rectángulo redondeado 30">
              <a:extLst>
                <a:ext uri="{FF2B5EF4-FFF2-40B4-BE49-F238E27FC236}">
                  <a16:creationId xmlns:a16="http://schemas.microsoft.com/office/drawing/2014/main" id="{995F439E-758A-1948-B689-B5B8FE29450A}"/>
                </a:ext>
              </a:extLst>
            </p:cNvPr>
            <p:cNvSpPr/>
            <p:nvPr/>
          </p:nvSpPr>
          <p:spPr>
            <a:xfrm>
              <a:off x="2151538" y="3962399"/>
              <a:ext cx="4702629" cy="139337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b="1">
                <a:latin typeface="Century Gothic" panose="020B0502020202020204" pitchFamily="34" charset="0"/>
              </a:endParaRPr>
            </a:p>
          </p:txBody>
        </p:sp>
        <p:sp>
          <p:nvSpPr>
            <p:cNvPr id="37" name="Rectángulo redondeado 36">
              <a:extLst>
                <a:ext uri="{FF2B5EF4-FFF2-40B4-BE49-F238E27FC236}">
                  <a16:creationId xmlns:a16="http://schemas.microsoft.com/office/drawing/2014/main" id="{B1664CFE-EB4B-F44F-B502-CEEB9728002B}"/>
                </a:ext>
              </a:extLst>
            </p:cNvPr>
            <p:cNvSpPr/>
            <p:nvPr/>
          </p:nvSpPr>
          <p:spPr>
            <a:xfrm>
              <a:off x="7402284" y="3962399"/>
              <a:ext cx="4702629" cy="139337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b="1"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9481E90A-4EB6-8446-8236-CD275C940AA7}"/>
              </a:ext>
            </a:extLst>
          </p:cNvPr>
          <p:cNvSpPr/>
          <p:nvPr/>
        </p:nvSpPr>
        <p:spPr>
          <a:xfrm>
            <a:off x="11604172" y="2920186"/>
            <a:ext cx="4702629" cy="47026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B3827619-DC21-7842-95FD-2324BB388D38}"/>
              </a:ext>
            </a:extLst>
          </p:cNvPr>
          <p:cNvSpPr/>
          <p:nvPr/>
        </p:nvSpPr>
        <p:spPr>
          <a:xfrm>
            <a:off x="16742227" y="2920186"/>
            <a:ext cx="4702629" cy="47026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1FC3A22-669C-1843-A7DC-074DDE8875C9}"/>
              </a:ext>
            </a:extLst>
          </p:cNvPr>
          <p:cNvSpPr/>
          <p:nvPr/>
        </p:nvSpPr>
        <p:spPr>
          <a:xfrm>
            <a:off x="11604172" y="8000849"/>
            <a:ext cx="4702629" cy="47026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BE13F1BF-7A36-7E4F-9FC7-EAC059E39860}"/>
              </a:ext>
            </a:extLst>
          </p:cNvPr>
          <p:cNvSpPr/>
          <p:nvPr/>
        </p:nvSpPr>
        <p:spPr>
          <a:xfrm>
            <a:off x="16742227" y="8000849"/>
            <a:ext cx="4702629" cy="47026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28" name="CuadroTexto 350">
            <a:extLst>
              <a:ext uri="{FF2B5EF4-FFF2-40B4-BE49-F238E27FC236}">
                <a16:creationId xmlns:a16="http://schemas.microsoft.com/office/drawing/2014/main" id="{7275479D-CD80-EA46-9253-F9FE0217AF79}"/>
              </a:ext>
            </a:extLst>
          </p:cNvPr>
          <p:cNvSpPr txBox="1"/>
          <p:nvPr/>
        </p:nvSpPr>
        <p:spPr>
          <a:xfrm>
            <a:off x="1114576" y="4788726"/>
            <a:ext cx="63642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BCG Matrix</a:t>
            </a:r>
          </a:p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Infographics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4792370F-F89C-A245-AC56-AC9C8DA1C689}"/>
              </a:ext>
            </a:extLst>
          </p:cNvPr>
          <p:cNvSpPr txBox="1"/>
          <p:nvPr/>
        </p:nvSpPr>
        <p:spPr>
          <a:xfrm>
            <a:off x="1167223" y="7343271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Matrix of Boston consulting Group</a:t>
            </a:r>
          </a:p>
        </p:txBody>
      </p:sp>
      <p:sp>
        <p:nvSpPr>
          <p:cNvPr id="30" name="Rectangle 45">
            <a:extLst>
              <a:ext uri="{FF2B5EF4-FFF2-40B4-BE49-F238E27FC236}">
                <a16:creationId xmlns:a16="http://schemas.microsoft.com/office/drawing/2014/main" id="{B62B3BF2-DA9B-754C-B61D-A54EBEF40BA3}"/>
              </a:ext>
            </a:extLst>
          </p:cNvPr>
          <p:cNvSpPr/>
          <p:nvPr/>
        </p:nvSpPr>
        <p:spPr>
          <a:xfrm>
            <a:off x="1167223" y="8132153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2" name="TextBox 116">
            <a:extLst>
              <a:ext uri="{FF2B5EF4-FFF2-40B4-BE49-F238E27FC236}">
                <a16:creationId xmlns:a16="http://schemas.microsoft.com/office/drawing/2014/main" id="{E3B5E82E-0312-E64F-A575-08D61031762D}"/>
              </a:ext>
            </a:extLst>
          </p:cNvPr>
          <p:cNvSpPr txBox="1"/>
          <p:nvPr/>
        </p:nvSpPr>
        <p:spPr>
          <a:xfrm flipH="1">
            <a:off x="13125845" y="1466709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54" name="TextBox 116">
            <a:extLst>
              <a:ext uri="{FF2B5EF4-FFF2-40B4-BE49-F238E27FC236}">
                <a16:creationId xmlns:a16="http://schemas.microsoft.com/office/drawing/2014/main" id="{4D55FDF5-4544-7E48-A680-710C7F77912E}"/>
              </a:ext>
            </a:extLst>
          </p:cNvPr>
          <p:cNvSpPr txBox="1"/>
          <p:nvPr/>
        </p:nvSpPr>
        <p:spPr>
          <a:xfrm flipH="1">
            <a:off x="18263902" y="1517092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Low</a:t>
            </a:r>
          </a:p>
        </p:txBody>
      </p:sp>
      <p:sp>
        <p:nvSpPr>
          <p:cNvPr id="55" name="TextBox 116">
            <a:extLst>
              <a:ext uri="{FF2B5EF4-FFF2-40B4-BE49-F238E27FC236}">
                <a16:creationId xmlns:a16="http://schemas.microsoft.com/office/drawing/2014/main" id="{F993051D-A102-5849-B772-55632BB68CF1}"/>
              </a:ext>
            </a:extLst>
          </p:cNvPr>
          <p:cNvSpPr txBox="1"/>
          <p:nvPr/>
        </p:nvSpPr>
        <p:spPr>
          <a:xfrm rot="16200000" flipH="1">
            <a:off x="9294073" y="5211394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56" name="TextBox 116">
            <a:extLst>
              <a:ext uri="{FF2B5EF4-FFF2-40B4-BE49-F238E27FC236}">
                <a16:creationId xmlns:a16="http://schemas.microsoft.com/office/drawing/2014/main" id="{58AE39C1-8C10-F44A-BF72-560B97668A4C}"/>
              </a:ext>
            </a:extLst>
          </p:cNvPr>
          <p:cNvSpPr txBox="1"/>
          <p:nvPr/>
        </p:nvSpPr>
        <p:spPr>
          <a:xfrm rot="16200000" flipH="1">
            <a:off x="9290132" y="10052572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Low</a:t>
            </a:r>
          </a:p>
        </p:txBody>
      </p:sp>
      <p:sp>
        <p:nvSpPr>
          <p:cNvPr id="57" name="TextBox 116">
            <a:extLst>
              <a:ext uri="{FF2B5EF4-FFF2-40B4-BE49-F238E27FC236}">
                <a16:creationId xmlns:a16="http://schemas.microsoft.com/office/drawing/2014/main" id="{C7F5625C-2DA5-BF44-B303-28296ED529AE}"/>
              </a:ext>
            </a:extLst>
          </p:cNvPr>
          <p:cNvSpPr txBox="1"/>
          <p:nvPr/>
        </p:nvSpPr>
        <p:spPr>
          <a:xfrm flipH="1">
            <a:off x="13104075" y="4950136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Star</a:t>
            </a:r>
          </a:p>
        </p:txBody>
      </p:sp>
      <p:sp>
        <p:nvSpPr>
          <p:cNvPr id="58" name="TextBox 116">
            <a:extLst>
              <a:ext uri="{FF2B5EF4-FFF2-40B4-BE49-F238E27FC236}">
                <a16:creationId xmlns:a16="http://schemas.microsoft.com/office/drawing/2014/main" id="{0299A059-B16A-A345-A516-0986CCA470D2}"/>
              </a:ext>
            </a:extLst>
          </p:cNvPr>
          <p:cNvSpPr txBox="1"/>
          <p:nvPr/>
        </p:nvSpPr>
        <p:spPr>
          <a:xfrm flipH="1">
            <a:off x="17714606" y="4853595"/>
            <a:ext cx="264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Question mark</a:t>
            </a:r>
          </a:p>
        </p:txBody>
      </p:sp>
      <p:sp>
        <p:nvSpPr>
          <p:cNvPr id="59" name="TextBox 116">
            <a:extLst>
              <a:ext uri="{FF2B5EF4-FFF2-40B4-BE49-F238E27FC236}">
                <a16:creationId xmlns:a16="http://schemas.microsoft.com/office/drawing/2014/main" id="{26E21459-0239-5046-9F1D-E9152532E859}"/>
              </a:ext>
            </a:extLst>
          </p:cNvPr>
          <p:cNvSpPr txBox="1"/>
          <p:nvPr/>
        </p:nvSpPr>
        <p:spPr>
          <a:xfrm flipH="1">
            <a:off x="12631264" y="9969997"/>
            <a:ext cx="264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Cash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Cow</a:t>
            </a:r>
          </a:p>
        </p:txBody>
      </p:sp>
      <p:sp>
        <p:nvSpPr>
          <p:cNvPr id="60" name="TextBox 116">
            <a:extLst>
              <a:ext uri="{FF2B5EF4-FFF2-40B4-BE49-F238E27FC236}">
                <a16:creationId xmlns:a16="http://schemas.microsoft.com/office/drawing/2014/main" id="{AF8BC89D-FCDD-5449-9BB2-A7E01BF95DDD}"/>
              </a:ext>
            </a:extLst>
          </p:cNvPr>
          <p:cNvSpPr txBox="1"/>
          <p:nvPr/>
        </p:nvSpPr>
        <p:spPr>
          <a:xfrm flipH="1">
            <a:off x="17714606" y="9985737"/>
            <a:ext cx="264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4045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echa arriba 38">
            <a:extLst>
              <a:ext uri="{FF2B5EF4-FFF2-40B4-BE49-F238E27FC236}">
                <a16:creationId xmlns:a16="http://schemas.microsoft.com/office/drawing/2014/main" id="{EE9F1CCD-8D83-9645-BB03-182426C3FF65}"/>
              </a:ext>
            </a:extLst>
          </p:cNvPr>
          <p:cNvSpPr/>
          <p:nvPr/>
        </p:nvSpPr>
        <p:spPr>
          <a:xfrm rot="5400000">
            <a:off x="15442437" y="6213613"/>
            <a:ext cx="2209799" cy="11705374"/>
          </a:xfrm>
          <a:prstGeom prst="upArrow">
            <a:avLst>
              <a:gd name="adj1" fmla="val 75641"/>
              <a:gd name="adj2" fmla="val 7504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40" name="Flecha arriba 39">
            <a:extLst>
              <a:ext uri="{FF2B5EF4-FFF2-40B4-BE49-F238E27FC236}">
                <a16:creationId xmlns:a16="http://schemas.microsoft.com/office/drawing/2014/main" id="{13386F69-46BE-564C-B19C-904DCCA75FBE}"/>
              </a:ext>
            </a:extLst>
          </p:cNvPr>
          <p:cNvSpPr/>
          <p:nvPr/>
        </p:nvSpPr>
        <p:spPr>
          <a:xfrm>
            <a:off x="8716210" y="2031948"/>
            <a:ext cx="2439824" cy="10868810"/>
          </a:xfrm>
          <a:prstGeom prst="upArrow">
            <a:avLst>
              <a:gd name="adj1" fmla="val 75641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A76D6EA-D607-EF48-9E87-7E35681DFFBC}"/>
              </a:ext>
            </a:extLst>
          </p:cNvPr>
          <p:cNvGrpSpPr/>
          <p:nvPr/>
        </p:nvGrpSpPr>
        <p:grpSpPr>
          <a:xfrm>
            <a:off x="11065825" y="1955748"/>
            <a:ext cx="10527595" cy="10479511"/>
            <a:chOff x="11942125" y="2736600"/>
            <a:chExt cx="7489889" cy="7455679"/>
          </a:xfrm>
        </p:grpSpPr>
        <p:sp>
          <p:nvSpPr>
            <p:cNvPr id="21" name="Forma libre 1339">
              <a:extLst>
                <a:ext uri="{FF2B5EF4-FFF2-40B4-BE49-F238E27FC236}">
                  <a16:creationId xmlns:a16="http://schemas.microsoft.com/office/drawing/2014/main" id="{AFCFEB0E-5C9F-2846-B072-411F020D993B}"/>
                </a:ext>
              </a:extLst>
            </p:cNvPr>
            <p:cNvSpPr/>
            <p:nvPr/>
          </p:nvSpPr>
          <p:spPr>
            <a:xfrm>
              <a:off x="11942125" y="6599023"/>
              <a:ext cx="3590051" cy="3593247"/>
            </a:xfrm>
            <a:custGeom>
              <a:avLst/>
              <a:gdLst>
                <a:gd name="connsiteX0" fmla="*/ 723149 w 821436"/>
                <a:gd name="connsiteY0" fmla="*/ 15811 h 822167"/>
                <a:gd name="connsiteX1" fmla="*/ 100839 w 821436"/>
                <a:gd name="connsiteY1" fmla="*/ 15811 h 822167"/>
                <a:gd name="connsiteX2" fmla="*/ 15791 w 821436"/>
                <a:gd name="connsiteY2" fmla="*/ 100792 h 822167"/>
                <a:gd name="connsiteX3" fmla="*/ 41214 w 821436"/>
                <a:gd name="connsiteY3" fmla="*/ 161534 h 822167"/>
                <a:gd name="connsiteX4" fmla="*/ 663524 w 821436"/>
                <a:gd name="connsiteY4" fmla="*/ 784397 h 822167"/>
                <a:gd name="connsiteX5" fmla="*/ 783693 w 821436"/>
                <a:gd name="connsiteY5" fmla="*/ 785468 h 822167"/>
                <a:gd name="connsiteX6" fmla="*/ 809116 w 821436"/>
                <a:gd name="connsiteY6" fmla="*/ 724010 h 822167"/>
                <a:gd name="connsiteX7" fmla="*/ 809116 w 821436"/>
                <a:gd name="connsiteY7" fmla="*/ 101147 h 822167"/>
                <a:gd name="connsiteX8" fmla="*/ 724429 w 821436"/>
                <a:gd name="connsiteY8" fmla="*/ 15806 h 822167"/>
                <a:gd name="connsiteX9" fmla="*/ 723148 w 821436"/>
                <a:gd name="connsiteY9" fmla="*/ 15811 h 82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1436" h="822167">
                  <a:moveTo>
                    <a:pt x="723149" y="15811"/>
                  </a:moveTo>
                  <a:lnTo>
                    <a:pt x="100839" y="15811"/>
                  </a:lnTo>
                  <a:cubicBezTo>
                    <a:pt x="53908" y="15772"/>
                    <a:pt x="15831" y="53819"/>
                    <a:pt x="15791" y="100792"/>
                  </a:cubicBezTo>
                  <a:cubicBezTo>
                    <a:pt x="15772" y="123634"/>
                    <a:pt x="24934" y="145525"/>
                    <a:pt x="41214" y="161534"/>
                  </a:cubicBezTo>
                  <a:lnTo>
                    <a:pt x="663524" y="784397"/>
                  </a:lnTo>
                  <a:cubicBezTo>
                    <a:pt x="696412" y="817906"/>
                    <a:pt x="750214" y="818385"/>
                    <a:pt x="783693" y="785468"/>
                  </a:cubicBezTo>
                  <a:cubicBezTo>
                    <a:pt x="800152" y="769285"/>
                    <a:pt x="809328" y="747100"/>
                    <a:pt x="809116" y="724010"/>
                  </a:cubicBezTo>
                  <a:lnTo>
                    <a:pt x="809116" y="101147"/>
                  </a:lnTo>
                  <a:cubicBezTo>
                    <a:pt x="809276" y="54174"/>
                    <a:pt x="771359" y="15966"/>
                    <a:pt x="724429" y="15806"/>
                  </a:cubicBezTo>
                  <a:cubicBezTo>
                    <a:pt x="724002" y="15804"/>
                    <a:pt x="723575" y="15806"/>
                    <a:pt x="723148" y="15811"/>
                  </a:cubicBezTo>
                  <a:close/>
                </a:path>
              </a:pathLst>
            </a:custGeom>
            <a:solidFill>
              <a:schemeClr val="accent4"/>
            </a:solidFill>
            <a:ln w="141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b="1">
                <a:latin typeface="Century Gothic" panose="020B0502020202020204" pitchFamily="34" charset="0"/>
              </a:endParaRPr>
            </a:p>
          </p:txBody>
        </p:sp>
        <p:sp>
          <p:nvSpPr>
            <p:cNvPr id="35" name="Forma libre 1527">
              <a:extLst>
                <a:ext uri="{FF2B5EF4-FFF2-40B4-BE49-F238E27FC236}">
                  <a16:creationId xmlns:a16="http://schemas.microsoft.com/office/drawing/2014/main" id="{98BAFE81-23CD-B049-BA8A-3004EB17E185}"/>
                </a:ext>
              </a:extLst>
            </p:cNvPr>
            <p:cNvSpPr/>
            <p:nvPr/>
          </p:nvSpPr>
          <p:spPr>
            <a:xfrm>
              <a:off x="15841963" y="6599032"/>
              <a:ext cx="3590051" cy="3593247"/>
            </a:xfrm>
            <a:custGeom>
              <a:avLst/>
              <a:gdLst>
                <a:gd name="connsiteX0" fmla="*/ 101196 w 821436"/>
                <a:gd name="connsiteY0" fmla="*/ 15809 h 822167"/>
                <a:gd name="connsiteX1" fmla="*/ 723363 w 821436"/>
                <a:gd name="connsiteY1" fmla="*/ 15809 h 822167"/>
                <a:gd name="connsiteX2" fmla="*/ 809119 w 821436"/>
                <a:gd name="connsiteY2" fmla="*/ 100073 h 822167"/>
                <a:gd name="connsiteX3" fmla="*/ 783697 w 821436"/>
                <a:gd name="connsiteY3" fmla="*/ 161531 h 822167"/>
                <a:gd name="connsiteX4" fmla="*/ 161387 w 821436"/>
                <a:gd name="connsiteY4" fmla="*/ 784394 h 822167"/>
                <a:gd name="connsiteX5" fmla="*/ 41218 w 821436"/>
                <a:gd name="connsiteY5" fmla="*/ 785465 h 822167"/>
                <a:gd name="connsiteX6" fmla="*/ 15795 w 821436"/>
                <a:gd name="connsiteY6" fmla="*/ 724007 h 822167"/>
                <a:gd name="connsiteX7" fmla="*/ 15795 w 821436"/>
                <a:gd name="connsiteY7" fmla="*/ 101144 h 822167"/>
                <a:gd name="connsiteX8" fmla="*/ 100487 w 821436"/>
                <a:gd name="connsiteY8" fmla="*/ 15809 h 822167"/>
                <a:gd name="connsiteX9" fmla="*/ 101197 w 821436"/>
                <a:gd name="connsiteY9" fmla="*/ 15809 h 82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1436" h="822167">
                  <a:moveTo>
                    <a:pt x="101196" y="15809"/>
                  </a:moveTo>
                  <a:lnTo>
                    <a:pt x="723363" y="15809"/>
                  </a:lnTo>
                  <a:cubicBezTo>
                    <a:pt x="770292" y="15376"/>
                    <a:pt x="808687" y="53103"/>
                    <a:pt x="809119" y="100073"/>
                  </a:cubicBezTo>
                  <a:cubicBezTo>
                    <a:pt x="809332" y="123164"/>
                    <a:pt x="800155" y="145349"/>
                    <a:pt x="783697" y="161531"/>
                  </a:cubicBezTo>
                  <a:lnTo>
                    <a:pt x="161387" y="784394"/>
                  </a:lnTo>
                  <a:cubicBezTo>
                    <a:pt x="128499" y="817904"/>
                    <a:pt x="74697" y="818383"/>
                    <a:pt x="41218" y="785465"/>
                  </a:cubicBezTo>
                  <a:cubicBezTo>
                    <a:pt x="24759" y="769283"/>
                    <a:pt x="15582" y="747098"/>
                    <a:pt x="15795" y="724007"/>
                  </a:cubicBezTo>
                  <a:lnTo>
                    <a:pt x="15795" y="101144"/>
                  </a:lnTo>
                  <a:cubicBezTo>
                    <a:pt x="15638" y="54172"/>
                    <a:pt x="53556" y="15966"/>
                    <a:pt x="100487" y="15809"/>
                  </a:cubicBezTo>
                  <a:cubicBezTo>
                    <a:pt x="100724" y="15808"/>
                    <a:pt x="100960" y="15808"/>
                    <a:pt x="101197" y="15809"/>
                  </a:cubicBezTo>
                  <a:close/>
                </a:path>
              </a:pathLst>
            </a:custGeom>
            <a:solidFill>
              <a:schemeClr val="accent3"/>
            </a:solidFill>
            <a:ln w="141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b="1">
                <a:latin typeface="Century Gothic" panose="020B0502020202020204" pitchFamily="34" charset="0"/>
              </a:endParaRPr>
            </a:p>
          </p:txBody>
        </p:sp>
        <p:sp>
          <p:nvSpPr>
            <p:cNvPr id="36" name="Forma libre 1693">
              <a:extLst>
                <a:ext uri="{FF2B5EF4-FFF2-40B4-BE49-F238E27FC236}">
                  <a16:creationId xmlns:a16="http://schemas.microsoft.com/office/drawing/2014/main" id="{737FD4B5-6656-E348-8224-8CABA40D4C03}"/>
                </a:ext>
              </a:extLst>
            </p:cNvPr>
            <p:cNvSpPr/>
            <p:nvPr/>
          </p:nvSpPr>
          <p:spPr>
            <a:xfrm>
              <a:off x="11942125" y="2736600"/>
              <a:ext cx="3590051" cy="3593247"/>
            </a:xfrm>
            <a:custGeom>
              <a:avLst/>
              <a:gdLst>
                <a:gd name="connsiteX0" fmla="*/ 723149 w 821436"/>
                <a:gd name="connsiteY0" fmla="*/ 809840 h 822167"/>
                <a:gd name="connsiteX1" fmla="*/ 100839 w 821436"/>
                <a:gd name="connsiteY1" fmla="*/ 809840 h 822167"/>
                <a:gd name="connsiteX2" fmla="*/ 15791 w 821436"/>
                <a:gd name="connsiteY2" fmla="*/ 724860 h 822167"/>
                <a:gd name="connsiteX3" fmla="*/ 41214 w 821436"/>
                <a:gd name="connsiteY3" fmla="*/ 664118 h 822167"/>
                <a:gd name="connsiteX4" fmla="*/ 663524 w 821436"/>
                <a:gd name="connsiteY4" fmla="*/ 41255 h 822167"/>
                <a:gd name="connsiteX5" fmla="*/ 783693 w 821436"/>
                <a:gd name="connsiteY5" fmla="*/ 40183 h 822167"/>
                <a:gd name="connsiteX6" fmla="*/ 809116 w 821436"/>
                <a:gd name="connsiteY6" fmla="*/ 101641 h 822167"/>
                <a:gd name="connsiteX7" fmla="*/ 809116 w 821436"/>
                <a:gd name="connsiteY7" fmla="*/ 724504 h 822167"/>
                <a:gd name="connsiteX8" fmla="*/ 724429 w 821436"/>
                <a:gd name="connsiteY8" fmla="*/ 809845 h 822167"/>
                <a:gd name="connsiteX9" fmla="*/ 723148 w 821436"/>
                <a:gd name="connsiteY9" fmla="*/ 809840 h 82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1436" h="822167">
                  <a:moveTo>
                    <a:pt x="723149" y="809840"/>
                  </a:moveTo>
                  <a:lnTo>
                    <a:pt x="100839" y="809840"/>
                  </a:lnTo>
                  <a:cubicBezTo>
                    <a:pt x="53908" y="809879"/>
                    <a:pt x="15831" y="771832"/>
                    <a:pt x="15791" y="724860"/>
                  </a:cubicBezTo>
                  <a:cubicBezTo>
                    <a:pt x="15772" y="702017"/>
                    <a:pt x="24934" y="680126"/>
                    <a:pt x="41214" y="664118"/>
                  </a:cubicBezTo>
                  <a:lnTo>
                    <a:pt x="663524" y="41255"/>
                  </a:lnTo>
                  <a:cubicBezTo>
                    <a:pt x="696412" y="7745"/>
                    <a:pt x="750214" y="7266"/>
                    <a:pt x="783693" y="40183"/>
                  </a:cubicBezTo>
                  <a:cubicBezTo>
                    <a:pt x="800152" y="56366"/>
                    <a:pt x="809328" y="78551"/>
                    <a:pt x="809116" y="101641"/>
                  </a:cubicBezTo>
                  <a:lnTo>
                    <a:pt x="809116" y="724504"/>
                  </a:lnTo>
                  <a:cubicBezTo>
                    <a:pt x="809276" y="771477"/>
                    <a:pt x="771359" y="809685"/>
                    <a:pt x="724429" y="809845"/>
                  </a:cubicBezTo>
                  <a:cubicBezTo>
                    <a:pt x="724002" y="809846"/>
                    <a:pt x="723575" y="809845"/>
                    <a:pt x="723148" y="809840"/>
                  </a:cubicBezTo>
                  <a:close/>
                </a:path>
              </a:pathLst>
            </a:custGeom>
            <a:solidFill>
              <a:schemeClr val="accent1"/>
            </a:solidFill>
            <a:ln w="141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b="1">
                <a:latin typeface="Century Gothic" panose="020B0502020202020204" pitchFamily="34" charset="0"/>
              </a:endParaRPr>
            </a:p>
          </p:txBody>
        </p:sp>
        <p:sp>
          <p:nvSpPr>
            <p:cNvPr id="38" name="Forma libre 1870">
              <a:extLst>
                <a:ext uri="{FF2B5EF4-FFF2-40B4-BE49-F238E27FC236}">
                  <a16:creationId xmlns:a16="http://schemas.microsoft.com/office/drawing/2014/main" id="{2874F57D-CDFD-4C43-9428-3945E9119BFC}"/>
                </a:ext>
              </a:extLst>
            </p:cNvPr>
            <p:cNvSpPr/>
            <p:nvPr/>
          </p:nvSpPr>
          <p:spPr>
            <a:xfrm>
              <a:off x="15841963" y="2736600"/>
              <a:ext cx="3590051" cy="3593247"/>
            </a:xfrm>
            <a:custGeom>
              <a:avLst/>
              <a:gdLst>
                <a:gd name="connsiteX0" fmla="*/ 101196 w 821436"/>
                <a:gd name="connsiteY0" fmla="*/ 809840 h 822167"/>
                <a:gd name="connsiteX1" fmla="*/ 723363 w 821436"/>
                <a:gd name="connsiteY1" fmla="*/ 809840 h 822167"/>
                <a:gd name="connsiteX2" fmla="*/ 809119 w 821436"/>
                <a:gd name="connsiteY2" fmla="*/ 725576 h 822167"/>
                <a:gd name="connsiteX3" fmla="*/ 783697 w 821436"/>
                <a:gd name="connsiteY3" fmla="*/ 664118 h 822167"/>
                <a:gd name="connsiteX4" fmla="*/ 161387 w 821436"/>
                <a:gd name="connsiteY4" fmla="*/ 41255 h 822167"/>
                <a:gd name="connsiteX5" fmla="*/ 41218 w 821436"/>
                <a:gd name="connsiteY5" fmla="*/ 40183 h 822167"/>
                <a:gd name="connsiteX6" fmla="*/ 15795 w 821436"/>
                <a:gd name="connsiteY6" fmla="*/ 101641 h 822167"/>
                <a:gd name="connsiteX7" fmla="*/ 15795 w 821436"/>
                <a:gd name="connsiteY7" fmla="*/ 724504 h 822167"/>
                <a:gd name="connsiteX8" fmla="*/ 100487 w 821436"/>
                <a:gd name="connsiteY8" fmla="*/ 809840 h 822167"/>
                <a:gd name="connsiteX9" fmla="*/ 101197 w 821436"/>
                <a:gd name="connsiteY9" fmla="*/ 809840 h 82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1436" h="822167">
                  <a:moveTo>
                    <a:pt x="101196" y="809840"/>
                  </a:moveTo>
                  <a:lnTo>
                    <a:pt x="723363" y="809840"/>
                  </a:lnTo>
                  <a:cubicBezTo>
                    <a:pt x="770292" y="810273"/>
                    <a:pt x="808687" y="772546"/>
                    <a:pt x="809119" y="725576"/>
                  </a:cubicBezTo>
                  <a:cubicBezTo>
                    <a:pt x="809332" y="702485"/>
                    <a:pt x="800155" y="680300"/>
                    <a:pt x="783697" y="664118"/>
                  </a:cubicBezTo>
                  <a:lnTo>
                    <a:pt x="161387" y="41255"/>
                  </a:lnTo>
                  <a:cubicBezTo>
                    <a:pt x="128499" y="7745"/>
                    <a:pt x="74697" y="7266"/>
                    <a:pt x="41218" y="40183"/>
                  </a:cubicBezTo>
                  <a:cubicBezTo>
                    <a:pt x="24759" y="56366"/>
                    <a:pt x="15582" y="78551"/>
                    <a:pt x="15795" y="101641"/>
                  </a:cubicBezTo>
                  <a:lnTo>
                    <a:pt x="15795" y="724504"/>
                  </a:lnTo>
                  <a:cubicBezTo>
                    <a:pt x="15638" y="771477"/>
                    <a:pt x="53556" y="809683"/>
                    <a:pt x="100487" y="809840"/>
                  </a:cubicBezTo>
                  <a:cubicBezTo>
                    <a:pt x="100724" y="809841"/>
                    <a:pt x="100960" y="809841"/>
                    <a:pt x="101197" y="809840"/>
                  </a:cubicBezTo>
                  <a:close/>
                </a:path>
              </a:pathLst>
            </a:custGeom>
            <a:solidFill>
              <a:schemeClr val="accent2"/>
            </a:solidFill>
            <a:ln w="141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b="1">
                <a:latin typeface="Century Gothic" panose="020B0502020202020204" pitchFamily="34" charset="0"/>
              </a:endParaRPr>
            </a:p>
          </p:txBody>
        </p:sp>
      </p:grpSp>
      <p:sp>
        <p:nvSpPr>
          <p:cNvPr id="28" name="CuadroTexto 350">
            <a:extLst>
              <a:ext uri="{FF2B5EF4-FFF2-40B4-BE49-F238E27FC236}">
                <a16:creationId xmlns:a16="http://schemas.microsoft.com/office/drawing/2014/main" id="{7275479D-CD80-EA46-9253-F9FE0217AF79}"/>
              </a:ext>
            </a:extLst>
          </p:cNvPr>
          <p:cNvSpPr txBox="1"/>
          <p:nvPr/>
        </p:nvSpPr>
        <p:spPr>
          <a:xfrm>
            <a:off x="1202405" y="5041133"/>
            <a:ext cx="64720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BCG Matrix</a:t>
            </a:r>
          </a:p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Infographics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4792370F-F89C-A245-AC56-AC9C8DA1C689}"/>
              </a:ext>
            </a:extLst>
          </p:cNvPr>
          <p:cNvSpPr txBox="1"/>
          <p:nvPr/>
        </p:nvSpPr>
        <p:spPr>
          <a:xfrm>
            <a:off x="1202404" y="7782637"/>
            <a:ext cx="613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Matrix of Boston consulting Group</a:t>
            </a:r>
          </a:p>
        </p:txBody>
      </p:sp>
      <p:sp>
        <p:nvSpPr>
          <p:cNvPr id="30" name="Rectangle 45">
            <a:extLst>
              <a:ext uri="{FF2B5EF4-FFF2-40B4-BE49-F238E27FC236}">
                <a16:creationId xmlns:a16="http://schemas.microsoft.com/office/drawing/2014/main" id="{B62B3BF2-DA9B-754C-B61D-A54EBEF40BA3}"/>
              </a:ext>
            </a:extLst>
          </p:cNvPr>
          <p:cNvSpPr/>
          <p:nvPr/>
        </p:nvSpPr>
        <p:spPr>
          <a:xfrm>
            <a:off x="1270684" y="8588153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7" name="TextBox 116">
            <a:extLst>
              <a:ext uri="{FF2B5EF4-FFF2-40B4-BE49-F238E27FC236}">
                <a16:creationId xmlns:a16="http://schemas.microsoft.com/office/drawing/2014/main" id="{C7F5625C-2DA5-BF44-B303-28296ED529AE}"/>
              </a:ext>
            </a:extLst>
          </p:cNvPr>
          <p:cNvSpPr txBox="1"/>
          <p:nvPr/>
        </p:nvSpPr>
        <p:spPr>
          <a:xfrm flipH="1">
            <a:off x="13436466" y="5187247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Star</a:t>
            </a:r>
          </a:p>
        </p:txBody>
      </p:sp>
      <p:sp>
        <p:nvSpPr>
          <p:cNvPr id="58" name="TextBox 116">
            <a:extLst>
              <a:ext uri="{FF2B5EF4-FFF2-40B4-BE49-F238E27FC236}">
                <a16:creationId xmlns:a16="http://schemas.microsoft.com/office/drawing/2014/main" id="{0299A059-B16A-A345-A516-0986CCA470D2}"/>
              </a:ext>
            </a:extLst>
          </p:cNvPr>
          <p:cNvSpPr txBox="1"/>
          <p:nvPr/>
        </p:nvSpPr>
        <p:spPr>
          <a:xfrm flipH="1">
            <a:off x="17377435" y="4910249"/>
            <a:ext cx="264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Question mark</a:t>
            </a:r>
          </a:p>
        </p:txBody>
      </p:sp>
      <p:sp>
        <p:nvSpPr>
          <p:cNvPr id="59" name="TextBox 116">
            <a:extLst>
              <a:ext uri="{FF2B5EF4-FFF2-40B4-BE49-F238E27FC236}">
                <a16:creationId xmlns:a16="http://schemas.microsoft.com/office/drawing/2014/main" id="{26E21459-0239-5046-9F1D-E9152532E859}"/>
              </a:ext>
            </a:extLst>
          </p:cNvPr>
          <p:cNvSpPr txBox="1"/>
          <p:nvPr/>
        </p:nvSpPr>
        <p:spPr>
          <a:xfrm flipH="1">
            <a:off x="12712189" y="8380491"/>
            <a:ext cx="264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Cash </a:t>
            </a: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Cow</a:t>
            </a:r>
          </a:p>
        </p:txBody>
      </p:sp>
      <p:sp>
        <p:nvSpPr>
          <p:cNvPr id="60" name="TextBox 116">
            <a:extLst>
              <a:ext uri="{FF2B5EF4-FFF2-40B4-BE49-F238E27FC236}">
                <a16:creationId xmlns:a16="http://schemas.microsoft.com/office/drawing/2014/main" id="{AF8BC89D-FCDD-5449-9BB2-A7E01BF95DDD}"/>
              </a:ext>
            </a:extLst>
          </p:cNvPr>
          <p:cNvSpPr txBox="1"/>
          <p:nvPr/>
        </p:nvSpPr>
        <p:spPr>
          <a:xfrm flipH="1">
            <a:off x="17377435" y="8644054"/>
            <a:ext cx="264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Dog</a:t>
            </a:r>
          </a:p>
        </p:txBody>
      </p:sp>
      <p:sp>
        <p:nvSpPr>
          <p:cNvPr id="26" name="TextBox 116">
            <a:extLst>
              <a:ext uri="{FF2B5EF4-FFF2-40B4-BE49-F238E27FC236}">
                <a16:creationId xmlns:a16="http://schemas.microsoft.com/office/drawing/2014/main" id="{8AB3D48A-B746-AA43-9498-D30695C4072B}"/>
              </a:ext>
            </a:extLst>
          </p:cNvPr>
          <p:cNvSpPr txBox="1"/>
          <p:nvPr/>
        </p:nvSpPr>
        <p:spPr>
          <a:xfrm flipH="1">
            <a:off x="9052262" y="4264086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27" name="TextBox 116">
            <a:extLst>
              <a:ext uri="{FF2B5EF4-FFF2-40B4-BE49-F238E27FC236}">
                <a16:creationId xmlns:a16="http://schemas.microsoft.com/office/drawing/2014/main" id="{92EE5430-A025-C048-B57E-2591AE373FBD}"/>
              </a:ext>
            </a:extLst>
          </p:cNvPr>
          <p:cNvSpPr txBox="1"/>
          <p:nvPr/>
        </p:nvSpPr>
        <p:spPr>
          <a:xfrm flipH="1">
            <a:off x="17850246" y="11884561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31" name="TextBox 116">
            <a:extLst>
              <a:ext uri="{FF2B5EF4-FFF2-40B4-BE49-F238E27FC236}">
                <a16:creationId xmlns:a16="http://schemas.microsoft.com/office/drawing/2014/main" id="{D034D023-B8A4-7A47-8378-EC0F5B869EE4}"/>
              </a:ext>
            </a:extLst>
          </p:cNvPr>
          <p:cNvSpPr txBox="1"/>
          <p:nvPr/>
        </p:nvSpPr>
        <p:spPr>
          <a:xfrm flipH="1">
            <a:off x="9052263" y="9236533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Low</a:t>
            </a:r>
          </a:p>
        </p:txBody>
      </p:sp>
      <p:sp>
        <p:nvSpPr>
          <p:cNvPr id="37" name="TextBox 116">
            <a:extLst>
              <a:ext uri="{FF2B5EF4-FFF2-40B4-BE49-F238E27FC236}">
                <a16:creationId xmlns:a16="http://schemas.microsoft.com/office/drawing/2014/main" id="{A8E69C80-570E-4449-A66B-FAB75C80B886}"/>
              </a:ext>
            </a:extLst>
          </p:cNvPr>
          <p:cNvSpPr txBox="1"/>
          <p:nvPr/>
        </p:nvSpPr>
        <p:spPr>
          <a:xfrm flipH="1">
            <a:off x="12712189" y="11818428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194543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350">
            <a:extLst>
              <a:ext uri="{FF2B5EF4-FFF2-40B4-BE49-F238E27FC236}">
                <a16:creationId xmlns:a16="http://schemas.microsoft.com/office/drawing/2014/main" id="{7275479D-CD80-EA46-9253-F9FE0217AF79}"/>
              </a:ext>
            </a:extLst>
          </p:cNvPr>
          <p:cNvSpPr txBox="1"/>
          <p:nvPr/>
        </p:nvSpPr>
        <p:spPr>
          <a:xfrm>
            <a:off x="1102450" y="4683148"/>
            <a:ext cx="324159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BCG</a:t>
            </a:r>
          </a:p>
          <a:p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Matrix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4792370F-F89C-A245-AC56-AC9C8DA1C689}"/>
              </a:ext>
            </a:extLst>
          </p:cNvPr>
          <p:cNvSpPr txBox="1"/>
          <p:nvPr/>
        </p:nvSpPr>
        <p:spPr>
          <a:xfrm>
            <a:off x="1102450" y="7424652"/>
            <a:ext cx="41573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Matrix of Boston consulting Group</a:t>
            </a:r>
          </a:p>
        </p:txBody>
      </p:sp>
      <p:sp>
        <p:nvSpPr>
          <p:cNvPr id="30" name="Rectangle 45">
            <a:extLst>
              <a:ext uri="{FF2B5EF4-FFF2-40B4-BE49-F238E27FC236}">
                <a16:creationId xmlns:a16="http://schemas.microsoft.com/office/drawing/2014/main" id="{B62B3BF2-DA9B-754C-B61D-A54EBEF40BA3}"/>
              </a:ext>
            </a:extLst>
          </p:cNvPr>
          <p:cNvSpPr/>
          <p:nvPr/>
        </p:nvSpPr>
        <p:spPr>
          <a:xfrm>
            <a:off x="1102450" y="8722975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08AB595F-C0A1-944C-A35A-3F6E0B85FFB1}"/>
              </a:ext>
            </a:extLst>
          </p:cNvPr>
          <p:cNvSpPr/>
          <p:nvPr/>
        </p:nvSpPr>
        <p:spPr>
          <a:xfrm>
            <a:off x="7413987" y="2091857"/>
            <a:ext cx="8548824" cy="991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5AD956F3-CF3E-A140-B6B1-EC27F8B21748}"/>
              </a:ext>
            </a:extLst>
          </p:cNvPr>
          <p:cNvSpPr/>
          <p:nvPr/>
        </p:nvSpPr>
        <p:spPr>
          <a:xfrm rot="5400000">
            <a:off x="2188866" y="7286171"/>
            <a:ext cx="8576430" cy="1041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42" name="TextBox 116">
            <a:extLst>
              <a:ext uri="{FF2B5EF4-FFF2-40B4-BE49-F238E27FC236}">
                <a16:creationId xmlns:a16="http://schemas.microsoft.com/office/drawing/2014/main" id="{E3B5E82E-0312-E64F-A575-08D61031762D}"/>
              </a:ext>
            </a:extLst>
          </p:cNvPr>
          <p:cNvSpPr txBox="1"/>
          <p:nvPr/>
        </p:nvSpPr>
        <p:spPr>
          <a:xfrm flipH="1">
            <a:off x="8919605" y="2255861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54" name="TextBox 116">
            <a:extLst>
              <a:ext uri="{FF2B5EF4-FFF2-40B4-BE49-F238E27FC236}">
                <a16:creationId xmlns:a16="http://schemas.microsoft.com/office/drawing/2014/main" id="{4D55FDF5-4544-7E48-A680-710C7F77912E}"/>
              </a:ext>
            </a:extLst>
          </p:cNvPr>
          <p:cNvSpPr txBox="1"/>
          <p:nvPr/>
        </p:nvSpPr>
        <p:spPr>
          <a:xfrm flipH="1">
            <a:off x="13377434" y="2306244"/>
            <a:ext cx="147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Low</a:t>
            </a:r>
          </a:p>
        </p:txBody>
      </p:sp>
      <p:sp>
        <p:nvSpPr>
          <p:cNvPr id="55" name="TextBox 116">
            <a:extLst>
              <a:ext uri="{FF2B5EF4-FFF2-40B4-BE49-F238E27FC236}">
                <a16:creationId xmlns:a16="http://schemas.microsoft.com/office/drawing/2014/main" id="{F993051D-A102-5849-B772-55632BB68CF1}"/>
              </a:ext>
            </a:extLst>
          </p:cNvPr>
          <p:cNvSpPr txBox="1"/>
          <p:nvPr/>
        </p:nvSpPr>
        <p:spPr>
          <a:xfrm rot="16200000" flipH="1">
            <a:off x="5637032" y="5320230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56" name="TextBox 116">
            <a:extLst>
              <a:ext uri="{FF2B5EF4-FFF2-40B4-BE49-F238E27FC236}">
                <a16:creationId xmlns:a16="http://schemas.microsoft.com/office/drawing/2014/main" id="{58AE39C1-8C10-F44A-BF72-560B97668A4C}"/>
              </a:ext>
            </a:extLst>
          </p:cNvPr>
          <p:cNvSpPr txBox="1"/>
          <p:nvPr/>
        </p:nvSpPr>
        <p:spPr>
          <a:xfrm rot="16200000" flipH="1">
            <a:off x="5655606" y="9825986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Low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FA7067B-AC2D-1346-B5C9-3010C3294B89}"/>
              </a:ext>
            </a:extLst>
          </p:cNvPr>
          <p:cNvGrpSpPr/>
          <p:nvPr/>
        </p:nvGrpSpPr>
        <p:grpSpPr>
          <a:xfrm>
            <a:off x="7376160" y="3518766"/>
            <a:ext cx="8586651" cy="8576432"/>
            <a:chOff x="11582400" y="2944001"/>
            <a:chExt cx="9884229" cy="987246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70635EC-90DC-2F40-8635-729CDE5327E2}"/>
                </a:ext>
              </a:extLst>
            </p:cNvPr>
            <p:cNvSpPr/>
            <p:nvPr/>
          </p:nvSpPr>
          <p:spPr>
            <a:xfrm>
              <a:off x="11625943" y="2944001"/>
              <a:ext cx="4702629" cy="47026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b="1">
                <a:latin typeface="Century Gothic" panose="020B0502020202020204" pitchFamily="34" charset="0"/>
              </a:endParaRPr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6E53F1D8-3F51-2648-A095-6062502B4DFE}"/>
                </a:ext>
              </a:extLst>
            </p:cNvPr>
            <p:cNvSpPr/>
            <p:nvPr/>
          </p:nvSpPr>
          <p:spPr>
            <a:xfrm>
              <a:off x="16764000" y="2944001"/>
              <a:ext cx="4702629" cy="47026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b="1">
                <a:latin typeface="Century Gothic" panose="020B0502020202020204" pitchFamily="34" charset="0"/>
              </a:endParaRP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020313E4-C228-FA4B-BAE4-5A76914CB5D5}"/>
                </a:ext>
              </a:extLst>
            </p:cNvPr>
            <p:cNvSpPr/>
            <p:nvPr/>
          </p:nvSpPr>
          <p:spPr>
            <a:xfrm>
              <a:off x="11582400" y="8113838"/>
              <a:ext cx="4702629" cy="470262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b="1">
                <a:latin typeface="Century Gothic" panose="020B0502020202020204" pitchFamily="34" charset="0"/>
              </a:endParaRPr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C47B6C48-06A1-C540-A539-9E71F029F1C9}"/>
                </a:ext>
              </a:extLst>
            </p:cNvPr>
            <p:cNvSpPr/>
            <p:nvPr/>
          </p:nvSpPr>
          <p:spPr>
            <a:xfrm>
              <a:off x="16720457" y="8113838"/>
              <a:ext cx="4702629" cy="47026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b="1">
                <a:latin typeface="Century Gothic" panose="020B0502020202020204" pitchFamily="34" charset="0"/>
              </a:endParaRPr>
            </a:p>
          </p:txBody>
        </p:sp>
        <p:sp>
          <p:nvSpPr>
            <p:cNvPr id="57" name="TextBox 116">
              <a:extLst>
                <a:ext uri="{FF2B5EF4-FFF2-40B4-BE49-F238E27FC236}">
                  <a16:creationId xmlns:a16="http://schemas.microsoft.com/office/drawing/2014/main" id="{C7F5625C-2DA5-BF44-B303-28296ED529AE}"/>
                </a:ext>
              </a:extLst>
            </p:cNvPr>
            <p:cNvSpPr txBox="1"/>
            <p:nvPr/>
          </p:nvSpPr>
          <p:spPr>
            <a:xfrm flipH="1">
              <a:off x="12957978" y="4972150"/>
              <a:ext cx="1702822" cy="744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Star</a:t>
              </a:r>
            </a:p>
          </p:txBody>
        </p:sp>
        <p:sp>
          <p:nvSpPr>
            <p:cNvPr id="58" name="TextBox 116">
              <a:extLst>
                <a:ext uri="{FF2B5EF4-FFF2-40B4-BE49-F238E27FC236}">
                  <a16:creationId xmlns:a16="http://schemas.microsoft.com/office/drawing/2014/main" id="{0299A059-B16A-A345-A516-0986CCA470D2}"/>
                </a:ext>
              </a:extLst>
            </p:cNvPr>
            <p:cNvSpPr txBox="1"/>
            <p:nvPr/>
          </p:nvSpPr>
          <p:spPr>
            <a:xfrm flipH="1">
              <a:off x="17714606" y="4695151"/>
              <a:ext cx="2648444" cy="1381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Question mark</a:t>
              </a:r>
            </a:p>
          </p:txBody>
        </p:sp>
        <p:sp>
          <p:nvSpPr>
            <p:cNvPr id="59" name="TextBox 116">
              <a:extLst>
                <a:ext uri="{FF2B5EF4-FFF2-40B4-BE49-F238E27FC236}">
                  <a16:creationId xmlns:a16="http://schemas.microsoft.com/office/drawing/2014/main" id="{26E21459-0239-5046-9F1D-E9152532E859}"/>
                </a:ext>
              </a:extLst>
            </p:cNvPr>
            <p:cNvSpPr txBox="1"/>
            <p:nvPr/>
          </p:nvSpPr>
          <p:spPr>
            <a:xfrm flipH="1">
              <a:off x="12609491" y="9864988"/>
              <a:ext cx="2648444" cy="1381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Cash </a:t>
              </a:r>
            </a:p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Cow</a:t>
              </a:r>
            </a:p>
          </p:txBody>
        </p:sp>
        <p:sp>
          <p:nvSpPr>
            <p:cNvPr id="60" name="TextBox 116">
              <a:extLst>
                <a:ext uri="{FF2B5EF4-FFF2-40B4-BE49-F238E27FC236}">
                  <a16:creationId xmlns:a16="http://schemas.microsoft.com/office/drawing/2014/main" id="{AF8BC89D-FCDD-5449-9BB2-A7E01BF95DDD}"/>
                </a:ext>
              </a:extLst>
            </p:cNvPr>
            <p:cNvSpPr txBox="1"/>
            <p:nvPr/>
          </p:nvSpPr>
          <p:spPr>
            <a:xfrm flipH="1">
              <a:off x="17714606" y="10141987"/>
              <a:ext cx="2648444" cy="744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Dog</a:t>
              </a: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07259BA5-2300-9541-A55C-8281C78807CB}"/>
              </a:ext>
            </a:extLst>
          </p:cNvPr>
          <p:cNvGrpSpPr/>
          <p:nvPr/>
        </p:nvGrpSpPr>
        <p:grpSpPr>
          <a:xfrm>
            <a:off x="16341077" y="3518766"/>
            <a:ext cx="8046098" cy="1661327"/>
            <a:chOff x="16341077" y="3518766"/>
            <a:chExt cx="8046098" cy="1661327"/>
          </a:xfrm>
        </p:grpSpPr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98CC53C2-C17E-ED42-92CF-CB7A574D5C0C}"/>
                </a:ext>
              </a:extLst>
            </p:cNvPr>
            <p:cNvSpPr/>
            <p:nvPr/>
          </p:nvSpPr>
          <p:spPr>
            <a:xfrm>
              <a:off x="16341077" y="3518766"/>
              <a:ext cx="8046098" cy="166132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b="1">
                <a:latin typeface="Century Gothic" panose="020B0502020202020204" pitchFamily="34" charset="0"/>
              </a:endParaRPr>
            </a:p>
          </p:txBody>
        </p:sp>
        <p:sp>
          <p:nvSpPr>
            <p:cNvPr id="44" name="TextBox 116">
              <a:extLst>
                <a:ext uri="{FF2B5EF4-FFF2-40B4-BE49-F238E27FC236}">
                  <a16:creationId xmlns:a16="http://schemas.microsoft.com/office/drawing/2014/main" id="{ABD1202B-2985-8C4F-A68F-D77A69F3AED5}"/>
                </a:ext>
              </a:extLst>
            </p:cNvPr>
            <p:cNvSpPr txBox="1"/>
            <p:nvPr/>
          </p:nvSpPr>
          <p:spPr>
            <a:xfrm flipH="1">
              <a:off x="16697164" y="4026263"/>
              <a:ext cx="1702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Star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B859F24A-F784-1A40-B56C-2F12D9CC098B}"/>
              </a:ext>
            </a:extLst>
          </p:cNvPr>
          <p:cNvGrpSpPr/>
          <p:nvPr/>
        </p:nvGrpSpPr>
        <p:grpSpPr>
          <a:xfrm>
            <a:off x="16341077" y="5823801"/>
            <a:ext cx="8046098" cy="1661327"/>
            <a:chOff x="16341077" y="5576366"/>
            <a:chExt cx="8046098" cy="1661327"/>
          </a:xfrm>
        </p:grpSpPr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F9CF23A8-84C5-A947-BDD5-FD2393493DC8}"/>
                </a:ext>
              </a:extLst>
            </p:cNvPr>
            <p:cNvSpPr/>
            <p:nvPr/>
          </p:nvSpPr>
          <p:spPr>
            <a:xfrm>
              <a:off x="16341077" y="5576366"/>
              <a:ext cx="8046098" cy="166132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b="1">
                <a:latin typeface="Century Gothic" panose="020B0502020202020204" pitchFamily="34" charset="0"/>
              </a:endParaRPr>
            </a:p>
          </p:txBody>
        </p:sp>
        <p:sp>
          <p:nvSpPr>
            <p:cNvPr id="46" name="TextBox 116">
              <a:extLst>
                <a:ext uri="{FF2B5EF4-FFF2-40B4-BE49-F238E27FC236}">
                  <a16:creationId xmlns:a16="http://schemas.microsoft.com/office/drawing/2014/main" id="{A36C71BB-21A6-8E49-B183-DDCFE50E1F6A}"/>
                </a:ext>
              </a:extLst>
            </p:cNvPr>
            <p:cNvSpPr txBox="1"/>
            <p:nvPr/>
          </p:nvSpPr>
          <p:spPr>
            <a:xfrm flipH="1">
              <a:off x="16697163" y="6083863"/>
              <a:ext cx="4307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Question mark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BD66239-F06C-7E49-BC48-F76B882B1571}"/>
              </a:ext>
            </a:extLst>
          </p:cNvPr>
          <p:cNvGrpSpPr/>
          <p:nvPr/>
        </p:nvGrpSpPr>
        <p:grpSpPr>
          <a:xfrm>
            <a:off x="16393329" y="8128836"/>
            <a:ext cx="8046098" cy="1661327"/>
            <a:chOff x="16393329" y="8054356"/>
            <a:chExt cx="8046098" cy="1661327"/>
          </a:xfrm>
        </p:grpSpPr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6B04B10F-E974-784C-9A3F-7F0AA5902AAB}"/>
                </a:ext>
              </a:extLst>
            </p:cNvPr>
            <p:cNvSpPr/>
            <p:nvPr/>
          </p:nvSpPr>
          <p:spPr>
            <a:xfrm>
              <a:off x="16393329" y="8054356"/>
              <a:ext cx="8046098" cy="166132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b="1">
                <a:latin typeface="Century Gothic" panose="020B0502020202020204" pitchFamily="34" charset="0"/>
              </a:endParaRPr>
            </a:p>
          </p:txBody>
        </p:sp>
        <p:sp>
          <p:nvSpPr>
            <p:cNvPr id="48" name="TextBox 116">
              <a:extLst>
                <a:ext uri="{FF2B5EF4-FFF2-40B4-BE49-F238E27FC236}">
                  <a16:creationId xmlns:a16="http://schemas.microsoft.com/office/drawing/2014/main" id="{EDACF911-B598-1B49-9201-1E39872F1C74}"/>
                </a:ext>
              </a:extLst>
            </p:cNvPr>
            <p:cNvSpPr txBox="1"/>
            <p:nvPr/>
          </p:nvSpPr>
          <p:spPr>
            <a:xfrm flipH="1">
              <a:off x="16749415" y="8561853"/>
              <a:ext cx="4307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Cash Cow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3351B29B-28C8-CD43-9A9F-DFFC7AA3636D}"/>
              </a:ext>
            </a:extLst>
          </p:cNvPr>
          <p:cNvGrpSpPr/>
          <p:nvPr/>
        </p:nvGrpSpPr>
        <p:grpSpPr>
          <a:xfrm>
            <a:off x="16393329" y="10433871"/>
            <a:ext cx="8046098" cy="1661327"/>
            <a:chOff x="16393329" y="10433871"/>
            <a:chExt cx="8046098" cy="1661327"/>
          </a:xfrm>
        </p:grpSpPr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04692653-58C9-7F4F-8F66-DB87D07A1392}"/>
                </a:ext>
              </a:extLst>
            </p:cNvPr>
            <p:cNvSpPr/>
            <p:nvPr/>
          </p:nvSpPr>
          <p:spPr>
            <a:xfrm>
              <a:off x="16393329" y="10433871"/>
              <a:ext cx="8046098" cy="16613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b="1">
                <a:latin typeface="Century Gothic" panose="020B0502020202020204" pitchFamily="34" charset="0"/>
              </a:endParaRPr>
            </a:p>
          </p:txBody>
        </p:sp>
        <p:sp>
          <p:nvSpPr>
            <p:cNvPr id="50" name="TextBox 116">
              <a:extLst>
                <a:ext uri="{FF2B5EF4-FFF2-40B4-BE49-F238E27FC236}">
                  <a16:creationId xmlns:a16="http://schemas.microsoft.com/office/drawing/2014/main" id="{14557AFE-569A-074F-9E58-6537D40002EE}"/>
                </a:ext>
              </a:extLst>
            </p:cNvPr>
            <p:cNvSpPr txBox="1"/>
            <p:nvPr/>
          </p:nvSpPr>
          <p:spPr>
            <a:xfrm flipH="1">
              <a:off x="16749415" y="10941368"/>
              <a:ext cx="4307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Dog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663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EC2E2907-03E0-A54A-BA47-6E1C9D7F114F}"/>
              </a:ext>
            </a:extLst>
          </p:cNvPr>
          <p:cNvSpPr/>
          <p:nvPr/>
        </p:nvSpPr>
        <p:spPr>
          <a:xfrm>
            <a:off x="5387975" y="4310317"/>
            <a:ext cx="6665857" cy="3431241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4E06E789-C70F-7444-B831-421E0CC8864C}"/>
              </a:ext>
            </a:extLst>
          </p:cNvPr>
          <p:cNvSpPr/>
          <p:nvPr/>
        </p:nvSpPr>
        <p:spPr>
          <a:xfrm>
            <a:off x="12227061" y="7976059"/>
            <a:ext cx="6670540" cy="3431241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9C31991B-B494-6F49-8C25-5ECB3A32BCF0}"/>
              </a:ext>
            </a:extLst>
          </p:cNvPr>
          <p:cNvSpPr/>
          <p:nvPr/>
        </p:nvSpPr>
        <p:spPr>
          <a:xfrm>
            <a:off x="5387975" y="7947296"/>
            <a:ext cx="6665857" cy="3431241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AA7409D6-7425-014C-825F-F9F21404D245}"/>
              </a:ext>
            </a:extLst>
          </p:cNvPr>
          <p:cNvSpPr/>
          <p:nvPr/>
        </p:nvSpPr>
        <p:spPr>
          <a:xfrm>
            <a:off x="12227061" y="4283381"/>
            <a:ext cx="6670540" cy="343124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0EB60486-B4C2-AA43-9900-3FF60BF5EB19}"/>
              </a:ext>
            </a:extLst>
          </p:cNvPr>
          <p:cNvSpPr txBox="1"/>
          <p:nvPr/>
        </p:nvSpPr>
        <p:spPr>
          <a:xfrm>
            <a:off x="6062895" y="1071658"/>
            <a:ext cx="122520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BCG Matrix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5791E930-9854-F649-A644-6499C823434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Matrix of Boston consulting Group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E369B1-EA6D-D54E-B01B-F74790C76CE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echa arriba 2">
            <a:extLst>
              <a:ext uri="{FF2B5EF4-FFF2-40B4-BE49-F238E27FC236}">
                <a16:creationId xmlns:a16="http://schemas.microsoft.com/office/drawing/2014/main" id="{6C6FCD99-8C90-1A4F-9277-55681FAB554A}"/>
              </a:ext>
            </a:extLst>
          </p:cNvPr>
          <p:cNvSpPr/>
          <p:nvPr/>
        </p:nvSpPr>
        <p:spPr>
          <a:xfrm>
            <a:off x="2952181" y="4310316"/>
            <a:ext cx="1658144" cy="7068221"/>
          </a:xfrm>
          <a:prstGeom prst="up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50" name="Flecha arriba 49">
            <a:extLst>
              <a:ext uri="{FF2B5EF4-FFF2-40B4-BE49-F238E27FC236}">
                <a16:creationId xmlns:a16="http://schemas.microsoft.com/office/drawing/2014/main" id="{D9BAE265-5193-A446-AFEF-CAE1B15FC123}"/>
              </a:ext>
            </a:extLst>
          </p:cNvPr>
          <p:cNvSpPr/>
          <p:nvPr/>
        </p:nvSpPr>
        <p:spPr>
          <a:xfrm rot="5400000">
            <a:off x="11548544" y="5632381"/>
            <a:ext cx="1574707" cy="13895846"/>
          </a:xfrm>
          <a:prstGeom prst="upArrow">
            <a:avLst>
              <a:gd name="adj1" fmla="val 10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latin typeface="Century Gothic" panose="020B0502020202020204" pitchFamily="34" charset="0"/>
            </a:endParaRPr>
          </a:p>
        </p:txBody>
      </p:sp>
      <p:sp>
        <p:nvSpPr>
          <p:cNvPr id="51" name="TextBox 116">
            <a:extLst>
              <a:ext uri="{FF2B5EF4-FFF2-40B4-BE49-F238E27FC236}">
                <a16:creationId xmlns:a16="http://schemas.microsoft.com/office/drawing/2014/main" id="{8BA6E9E3-BE07-9146-88B5-8571EFA411A7}"/>
              </a:ext>
            </a:extLst>
          </p:cNvPr>
          <p:cNvSpPr txBox="1"/>
          <p:nvPr/>
        </p:nvSpPr>
        <p:spPr>
          <a:xfrm flipH="1">
            <a:off x="2863958" y="3309416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52" name="TextBox 116">
            <a:extLst>
              <a:ext uri="{FF2B5EF4-FFF2-40B4-BE49-F238E27FC236}">
                <a16:creationId xmlns:a16="http://schemas.microsoft.com/office/drawing/2014/main" id="{37FEF663-7A83-444F-8151-3E174F373B02}"/>
              </a:ext>
            </a:extLst>
          </p:cNvPr>
          <p:cNvSpPr txBox="1"/>
          <p:nvPr/>
        </p:nvSpPr>
        <p:spPr>
          <a:xfrm flipH="1">
            <a:off x="19694633" y="12332884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High</a:t>
            </a:r>
          </a:p>
        </p:txBody>
      </p:sp>
      <p:sp>
        <p:nvSpPr>
          <p:cNvPr id="53" name="TextBox 116">
            <a:extLst>
              <a:ext uri="{FF2B5EF4-FFF2-40B4-BE49-F238E27FC236}">
                <a16:creationId xmlns:a16="http://schemas.microsoft.com/office/drawing/2014/main" id="{82C99398-2649-4D40-B1FD-00E471539053}"/>
              </a:ext>
            </a:extLst>
          </p:cNvPr>
          <p:cNvSpPr txBox="1"/>
          <p:nvPr/>
        </p:nvSpPr>
        <p:spPr>
          <a:xfrm flipH="1">
            <a:off x="2978258" y="12390034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Low</a:t>
            </a:r>
          </a:p>
        </p:txBody>
      </p:sp>
      <p:sp>
        <p:nvSpPr>
          <p:cNvPr id="54" name="TextBox 116">
            <a:extLst>
              <a:ext uri="{FF2B5EF4-FFF2-40B4-BE49-F238E27FC236}">
                <a16:creationId xmlns:a16="http://schemas.microsoft.com/office/drawing/2014/main" id="{94238387-FE5B-8F48-859C-3C04B058B6D1}"/>
              </a:ext>
            </a:extLst>
          </p:cNvPr>
          <p:cNvSpPr txBox="1"/>
          <p:nvPr/>
        </p:nvSpPr>
        <p:spPr>
          <a:xfrm flipH="1">
            <a:off x="10731784" y="12315824"/>
            <a:ext cx="3445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Market share</a:t>
            </a:r>
          </a:p>
        </p:txBody>
      </p:sp>
      <p:sp>
        <p:nvSpPr>
          <p:cNvPr id="55" name="TextBox 116">
            <a:extLst>
              <a:ext uri="{FF2B5EF4-FFF2-40B4-BE49-F238E27FC236}">
                <a16:creationId xmlns:a16="http://schemas.microsoft.com/office/drawing/2014/main" id="{A859E96E-3BFB-4E42-8B11-8C3E5636AA4C}"/>
              </a:ext>
            </a:extLst>
          </p:cNvPr>
          <p:cNvSpPr txBox="1"/>
          <p:nvPr/>
        </p:nvSpPr>
        <p:spPr>
          <a:xfrm rot="16200000" flipH="1">
            <a:off x="1682955" y="7708090"/>
            <a:ext cx="4315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Market growth</a:t>
            </a:r>
          </a:p>
        </p:txBody>
      </p:sp>
      <p:sp>
        <p:nvSpPr>
          <p:cNvPr id="56" name="TextBox 116">
            <a:extLst>
              <a:ext uri="{FF2B5EF4-FFF2-40B4-BE49-F238E27FC236}">
                <a16:creationId xmlns:a16="http://schemas.microsoft.com/office/drawing/2014/main" id="{F11D1B18-695C-7C4A-A496-FECA8B958159}"/>
              </a:ext>
            </a:extLst>
          </p:cNvPr>
          <p:cNvSpPr txBox="1"/>
          <p:nvPr/>
        </p:nvSpPr>
        <p:spPr>
          <a:xfrm flipH="1">
            <a:off x="14710920" y="5863880"/>
            <a:ext cx="170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Star</a:t>
            </a:r>
          </a:p>
        </p:txBody>
      </p:sp>
      <p:sp>
        <p:nvSpPr>
          <p:cNvPr id="57" name="TextBox 116">
            <a:extLst>
              <a:ext uri="{FF2B5EF4-FFF2-40B4-BE49-F238E27FC236}">
                <a16:creationId xmlns:a16="http://schemas.microsoft.com/office/drawing/2014/main" id="{3D84D039-2401-D944-B41C-CF2908A4A230}"/>
              </a:ext>
            </a:extLst>
          </p:cNvPr>
          <p:cNvSpPr txBox="1"/>
          <p:nvPr/>
        </p:nvSpPr>
        <p:spPr>
          <a:xfrm flipH="1">
            <a:off x="7396681" y="5586881"/>
            <a:ext cx="264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Question mark</a:t>
            </a:r>
          </a:p>
        </p:txBody>
      </p:sp>
      <p:sp>
        <p:nvSpPr>
          <p:cNvPr id="58" name="TextBox 116">
            <a:extLst>
              <a:ext uri="{FF2B5EF4-FFF2-40B4-BE49-F238E27FC236}">
                <a16:creationId xmlns:a16="http://schemas.microsoft.com/office/drawing/2014/main" id="{D627A128-DF46-7243-941A-3B4947B766A1}"/>
              </a:ext>
            </a:extLst>
          </p:cNvPr>
          <p:cNvSpPr txBox="1"/>
          <p:nvPr/>
        </p:nvSpPr>
        <p:spPr>
          <a:xfrm flipH="1">
            <a:off x="14238109" y="9444088"/>
            <a:ext cx="264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Cash Cow</a:t>
            </a:r>
          </a:p>
        </p:txBody>
      </p:sp>
      <p:sp>
        <p:nvSpPr>
          <p:cNvPr id="59" name="TextBox 116">
            <a:extLst>
              <a:ext uri="{FF2B5EF4-FFF2-40B4-BE49-F238E27FC236}">
                <a16:creationId xmlns:a16="http://schemas.microsoft.com/office/drawing/2014/main" id="{255CF66B-030D-524D-B1D8-39E0DCF3E7AD}"/>
              </a:ext>
            </a:extLst>
          </p:cNvPr>
          <p:cNvSpPr txBox="1"/>
          <p:nvPr/>
        </p:nvSpPr>
        <p:spPr>
          <a:xfrm flipH="1">
            <a:off x="7396681" y="9444088"/>
            <a:ext cx="2648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131145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93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2A9099"/>
      </a:accent1>
      <a:accent2>
        <a:srgbClr val="30A7A1"/>
      </a:accent2>
      <a:accent3>
        <a:srgbClr val="42C3AD"/>
      </a:accent3>
      <a:accent4>
        <a:srgbClr val="2CCFAE"/>
      </a:accent4>
      <a:accent5>
        <a:srgbClr val="35998F"/>
      </a:accent5>
      <a:accent6>
        <a:srgbClr val="3AC3C3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686</TotalTime>
  <Words>589</Words>
  <Application>Microsoft Macintosh PowerPoint</Application>
  <PresentationFormat>Personalizado</PresentationFormat>
  <Paragraphs>314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Poppins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Microsoft Office User</cp:lastModifiedBy>
  <cp:revision>201</cp:revision>
  <dcterms:created xsi:type="dcterms:W3CDTF">2020-05-04T13:20:50Z</dcterms:created>
  <dcterms:modified xsi:type="dcterms:W3CDTF">2020-10-05T14:48:23Z</dcterms:modified>
</cp:coreProperties>
</file>