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4417" r:id="rId2"/>
    <p:sldId id="4413" r:id="rId3"/>
    <p:sldId id="4375" r:id="rId4"/>
    <p:sldId id="4418" r:id="rId5"/>
    <p:sldId id="4419" r:id="rId6"/>
    <p:sldId id="4288" r:id="rId7"/>
    <p:sldId id="4416" r:id="rId8"/>
    <p:sldId id="4369" r:id="rId9"/>
    <p:sldId id="4420" r:id="rId10"/>
    <p:sldId id="4408" r:id="rId11"/>
    <p:sldId id="4410" r:id="rId12"/>
    <p:sldId id="4411" r:id="rId13"/>
    <p:sldId id="4421" r:id="rId14"/>
    <p:sldId id="3432" r:id="rId15"/>
    <p:sldId id="3434" r:id="rId16"/>
    <p:sldId id="4424" r:id="rId17"/>
    <p:sldId id="4428" r:id="rId18"/>
    <p:sldId id="4429" r:id="rId19"/>
    <p:sldId id="4430" r:id="rId20"/>
    <p:sldId id="4431"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375B8A"/>
    <a:srgbClr val="EFF1F8"/>
    <a:srgbClr val="F2F2F2"/>
    <a:srgbClr val="373737"/>
    <a:srgbClr val="445469"/>
    <a:srgbClr val="000000"/>
    <a:srgbClr val="5A5A66"/>
    <a:srgbClr val="626162"/>
    <a:srgbClr val="C4D4E2"/>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autoAdjust="0"/>
    <p:restoredTop sz="95763" autoAdjust="0"/>
  </p:normalViewPr>
  <p:slideViewPr>
    <p:cSldViewPr snapToGrid="0" snapToObjects="1">
      <p:cViewPr varScale="1">
        <p:scale>
          <a:sx n="48" d="100"/>
          <a:sy n="48" d="100"/>
        </p:scale>
        <p:origin x="1136" y="280"/>
      </p:cViewPr>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Hoja_de_c_lculo_de_Microsoft_Excel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E0BC-DB4D-AF65-3199C04515F9}"/>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2-E0BC-DB4D-AF65-3199C04515F9}"/>
              </c:ext>
            </c:extLst>
          </c:dPt>
          <c:cat>
            <c:strRef>
              <c:f>Sheet1!$A$2:$A$5</c:f>
              <c:strCache>
                <c:ptCount val="4"/>
                <c:pt idx="0">
                  <c:v>A</c:v>
                </c:pt>
                <c:pt idx="1">
                  <c:v>B</c:v>
                </c:pt>
                <c:pt idx="2">
                  <c:v>C</c:v>
                </c:pt>
                <c:pt idx="3">
                  <c:v>D</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0BC-DB4D-AF65-3199C04515F9}"/>
            </c:ext>
          </c:extLst>
        </c:ser>
        <c:dLbls>
          <c:showLegendKey val="0"/>
          <c:showVal val="0"/>
          <c:showCatName val="0"/>
          <c:showSerName val="0"/>
          <c:showPercent val="0"/>
          <c:showBubbleSize val="0"/>
        </c:dLbls>
        <c:gapWidth val="219"/>
        <c:overlap val="-27"/>
        <c:axId val="1791991264"/>
        <c:axId val="1791992896"/>
      </c:barChart>
      <c:catAx>
        <c:axId val="1791991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ontserrat Light" pitchFamily="2" charset="77"/>
                <a:ea typeface="+mn-ea"/>
                <a:cs typeface="+mn-cs"/>
              </a:defRPr>
            </a:pPr>
            <a:endParaRPr lang="es-MX"/>
          </a:p>
        </c:txPr>
        <c:crossAx val="1791992896"/>
        <c:crosses val="autoZero"/>
        <c:auto val="1"/>
        <c:lblAlgn val="ctr"/>
        <c:lblOffset val="100"/>
        <c:noMultiLvlLbl val="0"/>
      </c:catAx>
      <c:valAx>
        <c:axId val="17919928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ontserrat Light" pitchFamily="2" charset="77"/>
                <a:ea typeface="+mn-ea"/>
                <a:cs typeface="+mn-cs"/>
              </a:defRPr>
            </a:pPr>
            <a:endParaRPr lang="es-MX"/>
          </a:p>
        </c:txPr>
        <c:crossAx val="1791991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b="0" i="0">
          <a:latin typeface="Montserrat Light" pitchFamily="2" charset="77"/>
        </a:defRPr>
      </a:pPr>
      <a:endParaRPr lang="es-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FB5F-7643-AB96-7B1999884B33}"/>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3-FB5F-7643-AB96-7B1999884B33}"/>
              </c:ext>
            </c:extLst>
          </c:dPt>
          <c:cat>
            <c:strRef>
              <c:f>Sheet1!$A$2:$A$5</c:f>
              <c:strCache>
                <c:ptCount val="4"/>
                <c:pt idx="0">
                  <c:v>A</c:v>
                </c:pt>
                <c:pt idx="1">
                  <c:v>B</c:v>
                </c:pt>
                <c:pt idx="2">
                  <c:v>C</c:v>
                </c:pt>
                <c:pt idx="3">
                  <c:v>D</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4-FB5F-7643-AB96-7B1999884B33}"/>
            </c:ext>
          </c:extLst>
        </c:ser>
        <c:dLbls>
          <c:showLegendKey val="0"/>
          <c:showVal val="0"/>
          <c:showCatName val="0"/>
          <c:showSerName val="0"/>
          <c:showPercent val="0"/>
          <c:showBubbleSize val="0"/>
        </c:dLbls>
        <c:gapWidth val="182"/>
        <c:axId val="1791742048"/>
        <c:axId val="1791743680"/>
      </c:barChart>
      <c:catAx>
        <c:axId val="17917420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ontserrat Light" pitchFamily="2" charset="77"/>
                <a:ea typeface="+mn-ea"/>
                <a:cs typeface="+mn-cs"/>
              </a:defRPr>
            </a:pPr>
            <a:endParaRPr lang="es-MX"/>
          </a:p>
        </c:txPr>
        <c:crossAx val="1791743680"/>
        <c:crosses val="autoZero"/>
        <c:auto val="1"/>
        <c:lblAlgn val="ctr"/>
        <c:lblOffset val="100"/>
        <c:noMultiLvlLbl val="0"/>
      </c:catAx>
      <c:valAx>
        <c:axId val="179174368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ontserrat Light" pitchFamily="2" charset="77"/>
                <a:ea typeface="+mn-ea"/>
                <a:cs typeface="+mn-cs"/>
              </a:defRPr>
            </a:pPr>
            <a:endParaRPr lang="es-MX"/>
          </a:p>
        </c:txPr>
        <c:crossAx val="17917420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b="0" i="0">
          <a:latin typeface="Montserrat Light" pitchFamily="2" charset="77"/>
        </a:defRPr>
      </a:pPr>
      <a:endParaRPr lang="es-MX"/>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tx>
            <c:strRef>
              <c:f>Sheet1!$B$1</c:f>
              <c:strCache>
                <c:ptCount val="1"/>
                <c:pt idx="0">
                  <c:v>Series 1</c:v>
                </c:pt>
              </c:strCache>
            </c:strRef>
          </c:tx>
          <c:spPr>
            <a:solidFill>
              <a:schemeClr val="accent1"/>
            </a:solidFill>
            <a:ln>
              <a:noFill/>
            </a:ln>
            <a:effectLst/>
          </c:spPr>
          <c:cat>
            <c:strRef>
              <c:f>Sheet1!$A$2:$A$6</c:f>
              <c:strCache>
                <c:ptCount val="5"/>
                <c:pt idx="0">
                  <c:v>A</c:v>
                </c:pt>
                <c:pt idx="1">
                  <c:v>B</c:v>
                </c:pt>
                <c:pt idx="2">
                  <c:v>C</c:v>
                </c:pt>
                <c:pt idx="3">
                  <c:v>D</c:v>
                </c:pt>
                <c:pt idx="4">
                  <c:v>E</c:v>
                </c:pt>
              </c:strCache>
            </c:str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E347-D34C-BEB8-2740352174AA}"/>
            </c:ext>
          </c:extLst>
        </c:ser>
        <c:ser>
          <c:idx val="1"/>
          <c:order val="1"/>
          <c:tx>
            <c:strRef>
              <c:f>Sheet1!$C$1</c:f>
              <c:strCache>
                <c:ptCount val="1"/>
                <c:pt idx="0">
                  <c:v>Series 2</c:v>
                </c:pt>
              </c:strCache>
            </c:strRef>
          </c:tx>
          <c:spPr>
            <a:solidFill>
              <a:schemeClr val="accent2"/>
            </a:solidFill>
            <a:ln>
              <a:noFill/>
            </a:ln>
            <a:effectLst/>
          </c:spPr>
          <c:cat>
            <c:strRef>
              <c:f>Sheet1!$A$2:$A$6</c:f>
              <c:strCache>
                <c:ptCount val="5"/>
                <c:pt idx="0">
                  <c:v>A</c:v>
                </c:pt>
                <c:pt idx="1">
                  <c:v>B</c:v>
                </c:pt>
                <c:pt idx="2">
                  <c:v>C</c:v>
                </c:pt>
                <c:pt idx="3">
                  <c:v>D</c:v>
                </c:pt>
                <c:pt idx="4">
                  <c:v>E</c:v>
                </c:pt>
              </c:strCache>
            </c:str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E347-D34C-BEB8-2740352174AA}"/>
            </c:ext>
          </c:extLst>
        </c:ser>
        <c:dLbls>
          <c:showLegendKey val="0"/>
          <c:showVal val="0"/>
          <c:showCatName val="0"/>
          <c:showSerName val="0"/>
          <c:showPercent val="0"/>
          <c:showBubbleSize val="0"/>
        </c:dLbls>
        <c:axId val="1588748095"/>
        <c:axId val="1617957327"/>
      </c:areaChart>
      <c:catAx>
        <c:axId val="158874809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ontserrat Light" pitchFamily="2" charset="77"/>
                <a:ea typeface="+mn-ea"/>
                <a:cs typeface="+mn-cs"/>
              </a:defRPr>
            </a:pPr>
            <a:endParaRPr lang="es-MX"/>
          </a:p>
        </c:txPr>
        <c:crossAx val="1617957327"/>
        <c:crosses val="autoZero"/>
        <c:auto val="1"/>
        <c:lblAlgn val="ctr"/>
        <c:lblOffset val="100"/>
        <c:noMultiLvlLbl val="0"/>
      </c:catAx>
      <c:valAx>
        <c:axId val="161795732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ontserrat Light" pitchFamily="2" charset="77"/>
                <a:ea typeface="+mn-ea"/>
                <a:cs typeface="+mn-cs"/>
              </a:defRPr>
            </a:pPr>
            <a:endParaRPr lang="es-MX"/>
          </a:p>
        </c:txPr>
        <c:crossAx val="1588748095"/>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b="0" i="0">
          <a:latin typeface="Montserrat Light" pitchFamily="2" charset="77"/>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8/8/19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‹Nº›</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A5833DE5-FCB0-5343-BAC9-DAA56E2613BB}"/>
              </a:ext>
            </a:extLst>
          </p:cNvPr>
          <p:cNvSpPr>
            <a:spLocks noGrp="1"/>
          </p:cNvSpPr>
          <p:nvPr>
            <p:ph type="pic" sz="quarter" idx="14"/>
          </p:nvPr>
        </p:nvSpPr>
        <p:spPr>
          <a:xfrm>
            <a:off x="-449796" y="-391889"/>
            <a:ext cx="7852229" cy="1449977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728932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424543" y="-424543"/>
            <a:ext cx="25211314" cy="1453242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726801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4F8EB88A-64FE-3840-A8F7-FA420E8466E9}"/>
              </a:ext>
            </a:extLst>
          </p:cNvPr>
          <p:cNvSpPr>
            <a:spLocks noGrp="1"/>
          </p:cNvSpPr>
          <p:nvPr>
            <p:ph type="pic" sz="quarter" idx="14"/>
          </p:nvPr>
        </p:nvSpPr>
        <p:spPr>
          <a:xfrm>
            <a:off x="16967200" y="-424541"/>
            <a:ext cx="7852229" cy="1449977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84209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4F8EB88A-64FE-3840-A8F7-FA420E8466E9}"/>
              </a:ext>
            </a:extLst>
          </p:cNvPr>
          <p:cNvSpPr>
            <a:spLocks noGrp="1"/>
          </p:cNvSpPr>
          <p:nvPr>
            <p:ph type="pic" sz="quarter" idx="14"/>
          </p:nvPr>
        </p:nvSpPr>
        <p:spPr>
          <a:xfrm>
            <a:off x="2106896" y="5981699"/>
            <a:ext cx="22712533" cy="809352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289139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4F8EB88A-64FE-3840-A8F7-FA420E8466E9}"/>
              </a:ext>
            </a:extLst>
          </p:cNvPr>
          <p:cNvSpPr>
            <a:spLocks noGrp="1"/>
          </p:cNvSpPr>
          <p:nvPr>
            <p:ph type="pic" sz="quarter" idx="14"/>
          </p:nvPr>
        </p:nvSpPr>
        <p:spPr>
          <a:xfrm>
            <a:off x="1852856" y="4460037"/>
            <a:ext cx="11761546" cy="74676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473035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4F8EB88A-64FE-3840-A8F7-FA420E8466E9}"/>
              </a:ext>
            </a:extLst>
          </p:cNvPr>
          <p:cNvSpPr>
            <a:spLocks noGrp="1"/>
          </p:cNvSpPr>
          <p:nvPr>
            <p:ph type="pic" sz="quarter" idx="14"/>
          </p:nvPr>
        </p:nvSpPr>
        <p:spPr>
          <a:xfrm>
            <a:off x="-489857" y="1744657"/>
            <a:ext cx="14427969" cy="956144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14218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4F8EB88A-64FE-3840-A8F7-FA420E8466E9}"/>
              </a:ext>
            </a:extLst>
          </p:cNvPr>
          <p:cNvSpPr>
            <a:spLocks noGrp="1"/>
          </p:cNvSpPr>
          <p:nvPr>
            <p:ph type="pic" sz="quarter" idx="14"/>
          </p:nvPr>
        </p:nvSpPr>
        <p:spPr>
          <a:xfrm>
            <a:off x="-489857" y="-522514"/>
            <a:ext cx="25309286" cy="870131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512719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4F8EB88A-64FE-3840-A8F7-FA420E8466E9}"/>
              </a:ext>
            </a:extLst>
          </p:cNvPr>
          <p:cNvSpPr>
            <a:spLocks noGrp="1"/>
          </p:cNvSpPr>
          <p:nvPr>
            <p:ph type="pic" sz="quarter" idx="14"/>
          </p:nvPr>
        </p:nvSpPr>
        <p:spPr>
          <a:xfrm>
            <a:off x="-465819" y="5537200"/>
            <a:ext cx="25309286" cy="870131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541047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6F921195-89B1-6B42-A80D-F9559601D37D}"/>
              </a:ext>
            </a:extLst>
          </p:cNvPr>
          <p:cNvSpPr>
            <a:spLocks noGrp="1"/>
          </p:cNvSpPr>
          <p:nvPr>
            <p:ph type="pic" sz="quarter" idx="15"/>
          </p:nvPr>
        </p:nvSpPr>
        <p:spPr>
          <a:xfrm>
            <a:off x="12793081" y="5482768"/>
            <a:ext cx="4051515" cy="4051514"/>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B4E69C9A-E672-CA4A-BC31-FE86E7E7C535}"/>
              </a:ext>
            </a:extLst>
          </p:cNvPr>
          <p:cNvSpPr>
            <a:spLocks noGrp="1"/>
          </p:cNvSpPr>
          <p:nvPr>
            <p:ph type="pic" sz="quarter" idx="16"/>
          </p:nvPr>
        </p:nvSpPr>
        <p:spPr>
          <a:xfrm>
            <a:off x="7533052" y="5482768"/>
            <a:ext cx="4051515" cy="4051514"/>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26F62EF5-4F4C-B84B-95F2-05C103D18047}"/>
              </a:ext>
            </a:extLst>
          </p:cNvPr>
          <p:cNvSpPr>
            <a:spLocks noGrp="1"/>
          </p:cNvSpPr>
          <p:nvPr>
            <p:ph type="pic" sz="quarter" idx="17"/>
          </p:nvPr>
        </p:nvSpPr>
        <p:spPr>
          <a:xfrm>
            <a:off x="2273021" y="5482768"/>
            <a:ext cx="4051515" cy="4051514"/>
          </a:xfrm>
          <a:prstGeom prst="rect">
            <a:avLst/>
          </a:prstGeom>
          <a:solidFill>
            <a:schemeClr val="bg1">
              <a:lumMod val="95000"/>
            </a:schemeClr>
          </a:solidFill>
        </p:spPr>
        <p:txBody>
          <a:bodyPr>
            <a:normAutofit/>
          </a:bodyPr>
          <a:lstStyle>
            <a:lvl1pPr>
              <a:defRPr sz="2101"/>
            </a:lvl1pPr>
          </a:lstStyle>
          <a:p>
            <a:endParaRPr lang="en-US"/>
          </a:p>
        </p:txBody>
      </p:sp>
      <p:sp>
        <p:nvSpPr>
          <p:cNvPr id="3" name="Picture Placeholder 8">
            <a:extLst>
              <a:ext uri="{FF2B5EF4-FFF2-40B4-BE49-F238E27FC236}">
                <a16:creationId xmlns:a16="http://schemas.microsoft.com/office/drawing/2014/main" id="{4F8EB88A-64FE-3840-A8F7-FA420E8466E9}"/>
              </a:ext>
            </a:extLst>
          </p:cNvPr>
          <p:cNvSpPr>
            <a:spLocks noGrp="1"/>
          </p:cNvSpPr>
          <p:nvPr>
            <p:ph type="pic" sz="quarter" idx="14"/>
          </p:nvPr>
        </p:nvSpPr>
        <p:spPr>
          <a:xfrm>
            <a:off x="18053111" y="5482769"/>
            <a:ext cx="4051515" cy="405151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840375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8/8/19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‹Nº›</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A3E9B1AC-EFC7-4D45-949B-B8F51905422A}"/>
              </a:ext>
            </a:extLst>
          </p:cNvPr>
          <p:cNvSpPr>
            <a:spLocks noGrp="1"/>
          </p:cNvSpPr>
          <p:nvPr>
            <p:ph type="pic" sz="quarter" idx="14"/>
          </p:nvPr>
        </p:nvSpPr>
        <p:spPr/>
      </p:sp>
      <p:sp>
        <p:nvSpPr>
          <p:cNvPr id="32" name="Rectangle 31">
            <a:extLst>
              <a:ext uri="{FF2B5EF4-FFF2-40B4-BE49-F238E27FC236}">
                <a16:creationId xmlns:a16="http://schemas.microsoft.com/office/drawing/2014/main" id="{46B5E956-B85B-2D4B-AC53-FC1428E2829F}"/>
              </a:ext>
            </a:extLst>
          </p:cNvPr>
          <p:cNvSpPr/>
          <p:nvPr/>
        </p:nvSpPr>
        <p:spPr>
          <a:xfrm rot="10800000" flipV="1">
            <a:off x="0" y="-7"/>
            <a:ext cx="16967200" cy="137160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66C0C7B1-37E1-0140-85BF-14E4330D162A}"/>
              </a:ext>
            </a:extLst>
          </p:cNvPr>
          <p:cNvGrpSpPr/>
          <p:nvPr/>
        </p:nvGrpSpPr>
        <p:grpSpPr>
          <a:xfrm>
            <a:off x="3168886" y="5806897"/>
            <a:ext cx="10629429" cy="2102198"/>
            <a:chOff x="1735569" y="4524888"/>
            <a:chExt cx="10629429" cy="2102198"/>
          </a:xfrm>
        </p:grpSpPr>
        <p:sp>
          <p:nvSpPr>
            <p:cNvPr id="27" name="TextBox 26">
              <a:extLst>
                <a:ext uri="{FF2B5EF4-FFF2-40B4-BE49-F238E27FC236}">
                  <a16:creationId xmlns:a16="http://schemas.microsoft.com/office/drawing/2014/main" id="{94CDEC56-A906-794E-9B05-FA128ECEF634}"/>
                </a:ext>
              </a:extLst>
            </p:cNvPr>
            <p:cNvSpPr txBox="1"/>
            <p:nvPr/>
          </p:nvSpPr>
          <p:spPr>
            <a:xfrm>
              <a:off x="4962566" y="4524888"/>
              <a:ext cx="7402432" cy="1631216"/>
            </a:xfrm>
            <a:prstGeom prst="rect">
              <a:avLst/>
            </a:prstGeom>
            <a:noFill/>
            <a:ln>
              <a:noFill/>
            </a:ln>
          </p:spPr>
          <p:txBody>
            <a:bodyPr wrap="square" rtlCol="0">
              <a:spAutoFit/>
            </a:bodyPr>
            <a:lstStyle/>
            <a:p>
              <a:r>
                <a:rPr lang="en-US" sz="10000" b="1" dirty="0">
                  <a:solidFill>
                    <a:schemeClr val="bg1"/>
                  </a:solidFill>
                  <a:latin typeface="Montserrat SemiBold" pitchFamily="2" charset="77"/>
                  <a:ea typeface="Roboto Medium" panose="02000000000000000000" pitchFamily="2" charset="0"/>
                  <a:cs typeface="Lato Light" panose="020F0502020204030203" pitchFamily="34" charset="0"/>
                </a:rPr>
                <a:t>CASHWISE</a:t>
              </a:r>
            </a:p>
          </p:txBody>
        </p:sp>
        <p:grpSp>
          <p:nvGrpSpPr>
            <p:cNvPr id="3" name="Group 2">
              <a:extLst>
                <a:ext uri="{FF2B5EF4-FFF2-40B4-BE49-F238E27FC236}">
                  <a16:creationId xmlns:a16="http://schemas.microsoft.com/office/drawing/2014/main" id="{8CE5746F-5F65-3546-8B3B-7A329058B3C0}"/>
                </a:ext>
              </a:extLst>
            </p:cNvPr>
            <p:cNvGrpSpPr/>
            <p:nvPr/>
          </p:nvGrpSpPr>
          <p:grpSpPr>
            <a:xfrm>
              <a:off x="1735569" y="4688249"/>
              <a:ext cx="2777262" cy="1938837"/>
              <a:chOff x="10800194" y="4688249"/>
              <a:chExt cx="2777262" cy="1938837"/>
            </a:xfrm>
          </p:grpSpPr>
          <p:grpSp>
            <p:nvGrpSpPr>
              <p:cNvPr id="8" name="Group 7">
                <a:extLst>
                  <a:ext uri="{FF2B5EF4-FFF2-40B4-BE49-F238E27FC236}">
                    <a16:creationId xmlns:a16="http://schemas.microsoft.com/office/drawing/2014/main" id="{E39980DA-B80F-E74F-9CFC-308B4F7C85B3}"/>
                  </a:ext>
                </a:extLst>
              </p:cNvPr>
              <p:cNvGrpSpPr/>
              <p:nvPr/>
            </p:nvGrpSpPr>
            <p:grpSpPr>
              <a:xfrm>
                <a:off x="10800194" y="4688249"/>
                <a:ext cx="1304495" cy="1304495"/>
                <a:chOff x="8977745" y="2937164"/>
                <a:chExt cx="2355272" cy="2355272"/>
              </a:xfrm>
            </p:grpSpPr>
            <p:sp>
              <p:nvSpPr>
                <p:cNvPr id="4" name="Oval 3">
                  <a:extLst>
                    <a:ext uri="{FF2B5EF4-FFF2-40B4-BE49-F238E27FC236}">
                      <a16:creationId xmlns:a16="http://schemas.microsoft.com/office/drawing/2014/main" id="{8C653EEB-FA71-E34D-84D4-0D001C489640}"/>
                    </a:ext>
                  </a:extLst>
                </p:cNvPr>
                <p:cNvSpPr/>
                <p:nvPr/>
              </p:nvSpPr>
              <p:spPr>
                <a:xfrm>
                  <a:off x="8977745" y="2937164"/>
                  <a:ext cx="2355272" cy="2355272"/>
                </a:xfrm>
                <a:prstGeom prst="ellipse">
                  <a:avLst/>
                </a:prstGeom>
                <a:noFill/>
                <a:ln w="2159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 name="Oval 4">
                  <a:extLst>
                    <a:ext uri="{FF2B5EF4-FFF2-40B4-BE49-F238E27FC236}">
                      <a16:creationId xmlns:a16="http://schemas.microsoft.com/office/drawing/2014/main" id="{9B6B0C45-3B83-C249-8DBB-AB5D42566E4F}"/>
                    </a:ext>
                  </a:extLst>
                </p:cNvPr>
                <p:cNvSpPr/>
                <p:nvPr/>
              </p:nvSpPr>
              <p:spPr>
                <a:xfrm>
                  <a:off x="9767454" y="3726873"/>
                  <a:ext cx="775854" cy="77585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grpSp>
            <p:nvGrpSpPr>
              <p:cNvPr id="7" name="Group 6">
                <a:extLst>
                  <a:ext uri="{FF2B5EF4-FFF2-40B4-BE49-F238E27FC236}">
                    <a16:creationId xmlns:a16="http://schemas.microsoft.com/office/drawing/2014/main" id="{2CF2C823-BAD3-BC4E-9CE7-C2E17CBE7E51}"/>
                  </a:ext>
                </a:extLst>
              </p:cNvPr>
              <p:cNvGrpSpPr/>
              <p:nvPr/>
            </p:nvGrpSpPr>
            <p:grpSpPr>
              <a:xfrm>
                <a:off x="12272961" y="4688249"/>
                <a:ext cx="1304495" cy="1304495"/>
                <a:chOff x="12188825" y="2937164"/>
                <a:chExt cx="2355272" cy="2355272"/>
              </a:xfrm>
            </p:grpSpPr>
            <p:sp>
              <p:nvSpPr>
                <p:cNvPr id="16" name="Oval 15">
                  <a:extLst>
                    <a:ext uri="{FF2B5EF4-FFF2-40B4-BE49-F238E27FC236}">
                      <a16:creationId xmlns:a16="http://schemas.microsoft.com/office/drawing/2014/main" id="{B69A2DA8-42E7-5E49-A13D-274AA53EB5DB}"/>
                    </a:ext>
                  </a:extLst>
                </p:cNvPr>
                <p:cNvSpPr/>
                <p:nvPr/>
              </p:nvSpPr>
              <p:spPr>
                <a:xfrm>
                  <a:off x="12188825" y="2937164"/>
                  <a:ext cx="2355272" cy="2355272"/>
                </a:xfrm>
                <a:prstGeom prst="ellipse">
                  <a:avLst/>
                </a:prstGeom>
                <a:noFill/>
                <a:ln w="2159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8" name="Oval 17">
                  <a:extLst>
                    <a:ext uri="{FF2B5EF4-FFF2-40B4-BE49-F238E27FC236}">
                      <a16:creationId xmlns:a16="http://schemas.microsoft.com/office/drawing/2014/main" id="{657C6F67-5E33-524E-B889-E2FF4BE14714}"/>
                    </a:ext>
                  </a:extLst>
                </p:cNvPr>
                <p:cNvSpPr/>
                <p:nvPr/>
              </p:nvSpPr>
              <p:spPr>
                <a:xfrm>
                  <a:off x="12978534" y="3726873"/>
                  <a:ext cx="775854" cy="77585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2" name="Diamond 1">
                <a:extLst>
                  <a:ext uri="{FF2B5EF4-FFF2-40B4-BE49-F238E27FC236}">
                    <a16:creationId xmlns:a16="http://schemas.microsoft.com/office/drawing/2014/main" id="{B8420B1B-1615-3D41-A186-D547EE6D6463}"/>
                  </a:ext>
                </a:extLst>
              </p:cNvPr>
              <p:cNvSpPr/>
              <p:nvPr/>
            </p:nvSpPr>
            <p:spPr>
              <a:xfrm>
                <a:off x="11849613" y="5306112"/>
                <a:ext cx="678425" cy="1320974"/>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grpSp>
    </p:spTree>
    <p:extLst>
      <p:ext uri="{BB962C8B-B14F-4D97-AF65-F5344CB8AC3E}">
        <p14:creationId xmlns:p14="http://schemas.microsoft.com/office/powerpoint/2010/main" val="3050983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1">
            <a:extLst>
              <a:ext uri="{FF2B5EF4-FFF2-40B4-BE49-F238E27FC236}">
                <a16:creationId xmlns:a16="http://schemas.microsoft.com/office/drawing/2014/main" id="{95276145-61A0-A04E-A1BD-0165A9CF37EB}"/>
              </a:ext>
            </a:extLst>
          </p:cNvPr>
          <p:cNvSpPr>
            <a:spLocks noChangeArrowheads="1"/>
          </p:cNvSpPr>
          <p:nvPr/>
        </p:nvSpPr>
        <p:spPr bwMode="auto">
          <a:xfrm>
            <a:off x="5251449" y="0"/>
            <a:ext cx="19126200" cy="13716000"/>
          </a:xfrm>
          <a:custGeom>
            <a:avLst/>
            <a:gdLst>
              <a:gd name="T0" fmla="*/ 17141 w 17142"/>
              <a:gd name="T1" fmla="*/ 2107 h 2108"/>
              <a:gd name="T2" fmla="*/ 0 w 17142"/>
              <a:gd name="T3" fmla="*/ 2107 h 2108"/>
              <a:gd name="T4" fmla="*/ 0 w 17142"/>
              <a:gd name="T5" fmla="*/ 0 h 2108"/>
              <a:gd name="T6" fmla="*/ 17141 w 17142"/>
              <a:gd name="T7" fmla="*/ 0 h 2108"/>
              <a:gd name="T8" fmla="*/ 17141 w 17142"/>
              <a:gd name="T9" fmla="*/ 2107 h 2108"/>
            </a:gdLst>
            <a:ahLst/>
            <a:cxnLst>
              <a:cxn ang="0">
                <a:pos x="T0" y="T1"/>
              </a:cxn>
              <a:cxn ang="0">
                <a:pos x="T2" y="T3"/>
              </a:cxn>
              <a:cxn ang="0">
                <a:pos x="T4" y="T5"/>
              </a:cxn>
              <a:cxn ang="0">
                <a:pos x="T6" y="T7"/>
              </a:cxn>
              <a:cxn ang="0">
                <a:pos x="T8" y="T9"/>
              </a:cxn>
            </a:cxnLst>
            <a:rect l="0" t="0" r="r" b="b"/>
            <a:pathLst>
              <a:path w="17142" h="2108">
                <a:moveTo>
                  <a:pt x="17141" y="2107"/>
                </a:moveTo>
                <a:lnTo>
                  <a:pt x="0" y="2107"/>
                </a:lnTo>
                <a:lnTo>
                  <a:pt x="0" y="0"/>
                </a:lnTo>
                <a:lnTo>
                  <a:pt x="17141" y="0"/>
                </a:lnTo>
                <a:lnTo>
                  <a:pt x="17141" y="2107"/>
                </a:lnTo>
              </a:path>
            </a:pathLst>
          </a:custGeom>
          <a:solidFill>
            <a:schemeClr val="accent3"/>
          </a:solidFill>
          <a:ln>
            <a:noFill/>
          </a:ln>
          <a:effectLst/>
        </p:spPr>
        <p:txBody>
          <a:bodyPr wrap="none" anchor="ctr"/>
          <a:lstStyle/>
          <a:p>
            <a:endParaRPr lang="en-US" sz="7620"/>
          </a:p>
        </p:txBody>
      </p:sp>
      <p:sp>
        <p:nvSpPr>
          <p:cNvPr id="30" name="Freeform 1">
            <a:extLst>
              <a:ext uri="{FF2B5EF4-FFF2-40B4-BE49-F238E27FC236}">
                <a16:creationId xmlns:a16="http://schemas.microsoft.com/office/drawing/2014/main" id="{3AF07576-0913-FA40-85FC-E885488E22A8}"/>
              </a:ext>
            </a:extLst>
          </p:cNvPr>
          <p:cNvSpPr>
            <a:spLocks noChangeArrowheads="1"/>
          </p:cNvSpPr>
          <p:nvPr/>
        </p:nvSpPr>
        <p:spPr bwMode="auto">
          <a:xfrm>
            <a:off x="0" y="1790700"/>
            <a:ext cx="12188825" cy="10134600"/>
          </a:xfrm>
          <a:custGeom>
            <a:avLst/>
            <a:gdLst>
              <a:gd name="T0" fmla="*/ 17141 w 17142"/>
              <a:gd name="T1" fmla="*/ 2107 h 2108"/>
              <a:gd name="T2" fmla="*/ 0 w 17142"/>
              <a:gd name="T3" fmla="*/ 2107 h 2108"/>
              <a:gd name="T4" fmla="*/ 0 w 17142"/>
              <a:gd name="T5" fmla="*/ 0 h 2108"/>
              <a:gd name="T6" fmla="*/ 17141 w 17142"/>
              <a:gd name="T7" fmla="*/ 0 h 2108"/>
              <a:gd name="T8" fmla="*/ 17141 w 17142"/>
              <a:gd name="T9" fmla="*/ 2107 h 2108"/>
            </a:gdLst>
            <a:ahLst/>
            <a:cxnLst>
              <a:cxn ang="0">
                <a:pos x="T0" y="T1"/>
              </a:cxn>
              <a:cxn ang="0">
                <a:pos x="T2" y="T3"/>
              </a:cxn>
              <a:cxn ang="0">
                <a:pos x="T4" y="T5"/>
              </a:cxn>
              <a:cxn ang="0">
                <a:pos x="T6" y="T7"/>
              </a:cxn>
              <a:cxn ang="0">
                <a:pos x="T8" y="T9"/>
              </a:cxn>
            </a:cxnLst>
            <a:rect l="0" t="0" r="r" b="b"/>
            <a:pathLst>
              <a:path w="17142" h="2108">
                <a:moveTo>
                  <a:pt x="17141" y="2107"/>
                </a:moveTo>
                <a:lnTo>
                  <a:pt x="0" y="2107"/>
                </a:lnTo>
                <a:lnTo>
                  <a:pt x="0" y="0"/>
                </a:lnTo>
                <a:lnTo>
                  <a:pt x="17141" y="0"/>
                </a:lnTo>
                <a:lnTo>
                  <a:pt x="17141" y="2107"/>
                </a:lnTo>
              </a:path>
            </a:pathLst>
          </a:custGeom>
          <a:solidFill>
            <a:schemeClr val="accent1"/>
          </a:solidFill>
          <a:ln>
            <a:noFill/>
          </a:ln>
          <a:effectLst/>
        </p:spPr>
        <p:txBody>
          <a:bodyPr wrap="none" anchor="ctr"/>
          <a:lstStyle/>
          <a:p>
            <a:endParaRPr lang="en-US" sz="7620"/>
          </a:p>
        </p:txBody>
      </p:sp>
      <p:grpSp>
        <p:nvGrpSpPr>
          <p:cNvPr id="32" name="Group 31">
            <a:extLst>
              <a:ext uri="{FF2B5EF4-FFF2-40B4-BE49-F238E27FC236}">
                <a16:creationId xmlns:a16="http://schemas.microsoft.com/office/drawing/2014/main" id="{86D3698A-6D42-B249-B8E8-E59447136D2B}"/>
              </a:ext>
            </a:extLst>
          </p:cNvPr>
          <p:cNvGrpSpPr/>
          <p:nvPr/>
        </p:nvGrpSpPr>
        <p:grpSpPr>
          <a:xfrm>
            <a:off x="1705519" y="5208576"/>
            <a:ext cx="8777785" cy="3298847"/>
            <a:chOff x="3250282" y="2990187"/>
            <a:chExt cx="8777785" cy="3298847"/>
          </a:xfrm>
        </p:grpSpPr>
        <p:sp>
          <p:nvSpPr>
            <p:cNvPr id="33" name="TextBox 32">
              <a:extLst>
                <a:ext uri="{FF2B5EF4-FFF2-40B4-BE49-F238E27FC236}">
                  <a16:creationId xmlns:a16="http://schemas.microsoft.com/office/drawing/2014/main" id="{62CDF3D5-51F4-5943-A47A-36E63314DA0C}"/>
                </a:ext>
              </a:extLst>
            </p:cNvPr>
            <p:cNvSpPr txBox="1"/>
            <p:nvPr/>
          </p:nvSpPr>
          <p:spPr>
            <a:xfrm>
              <a:off x="3250282" y="3734489"/>
              <a:ext cx="8777785" cy="2554545"/>
            </a:xfrm>
            <a:prstGeom prst="rect">
              <a:avLst/>
            </a:prstGeom>
            <a:noFill/>
            <a:ln>
              <a:noFill/>
            </a:ln>
          </p:spPr>
          <p:txBody>
            <a:bodyPr wrap="square" rtlCol="0">
              <a:spAutoFit/>
            </a:bodyPr>
            <a:lstStyle/>
            <a:p>
              <a:r>
                <a:rPr lang="en-US" sz="8000" b="1" dirty="0">
                  <a:solidFill>
                    <a:schemeClr val="bg1"/>
                  </a:solidFill>
                  <a:latin typeface="Montserrat SemiBold" pitchFamily="2" charset="77"/>
                  <a:ea typeface="Roboto Medium" panose="02000000000000000000" pitchFamily="2" charset="0"/>
                  <a:cs typeface="Lato Light" panose="020F0502020204030203" pitchFamily="34" charset="0"/>
                </a:rPr>
                <a:t>Financial Group Performance</a:t>
              </a:r>
            </a:p>
          </p:txBody>
        </p:sp>
        <p:sp>
          <p:nvSpPr>
            <p:cNvPr id="34" name="TextBox 33">
              <a:extLst>
                <a:ext uri="{FF2B5EF4-FFF2-40B4-BE49-F238E27FC236}">
                  <a16:creationId xmlns:a16="http://schemas.microsoft.com/office/drawing/2014/main" id="{B57049D7-8DF2-E749-91A6-997A3C73EC0F}"/>
                </a:ext>
              </a:extLst>
            </p:cNvPr>
            <p:cNvSpPr txBox="1"/>
            <p:nvPr/>
          </p:nvSpPr>
          <p:spPr>
            <a:xfrm>
              <a:off x="3307051" y="2990187"/>
              <a:ext cx="3366119" cy="646331"/>
            </a:xfrm>
            <a:prstGeom prst="rect">
              <a:avLst/>
            </a:prstGeom>
            <a:noFill/>
          </p:spPr>
          <p:txBody>
            <a:bodyPr wrap="square" rtlCol="0">
              <a:spAutoFit/>
            </a:bodyPr>
            <a:lstStyle/>
            <a:p>
              <a:r>
                <a:rPr lang="en-US" spc="600" dirty="0">
                  <a:solidFill>
                    <a:schemeClr val="bg1"/>
                  </a:solidFill>
                  <a:latin typeface="Lato" panose="020F0502020204030203" pitchFamily="34" charset="0"/>
                  <a:ea typeface="Lato" panose="020F0502020204030203" pitchFamily="34" charset="0"/>
                  <a:cs typeface="Lato" panose="020F0502020204030203" pitchFamily="34" charset="0"/>
                </a:rPr>
                <a:t>FINANCIAL</a:t>
              </a:r>
            </a:p>
          </p:txBody>
        </p:sp>
      </p:grpSp>
      <p:graphicFrame>
        <p:nvGraphicFramePr>
          <p:cNvPr id="58" name="Chart 57">
            <a:extLst>
              <a:ext uri="{FF2B5EF4-FFF2-40B4-BE49-F238E27FC236}">
                <a16:creationId xmlns:a16="http://schemas.microsoft.com/office/drawing/2014/main" id="{663CEF2D-D571-0A46-A161-2A7F7A978C06}"/>
              </a:ext>
            </a:extLst>
          </p:cNvPr>
          <p:cNvGraphicFramePr/>
          <p:nvPr>
            <p:extLst>
              <p:ext uri="{D42A27DB-BD31-4B8C-83A1-F6EECF244321}">
                <p14:modId xmlns:p14="http://schemas.microsoft.com/office/powerpoint/2010/main" val="4065199182"/>
              </p:ext>
            </p:extLst>
          </p:nvPr>
        </p:nvGraphicFramePr>
        <p:xfrm>
          <a:off x="14066256" y="1790700"/>
          <a:ext cx="8549106" cy="10134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38077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1">
            <a:extLst>
              <a:ext uri="{FF2B5EF4-FFF2-40B4-BE49-F238E27FC236}">
                <a16:creationId xmlns:a16="http://schemas.microsoft.com/office/drawing/2014/main" id="{D1CEF212-4FCD-A14D-918F-7406C3F1D5F1}"/>
              </a:ext>
            </a:extLst>
          </p:cNvPr>
          <p:cNvSpPr>
            <a:spLocks noChangeArrowheads="1"/>
          </p:cNvSpPr>
          <p:nvPr/>
        </p:nvSpPr>
        <p:spPr bwMode="auto">
          <a:xfrm>
            <a:off x="12801600" y="0"/>
            <a:ext cx="11576050" cy="13716000"/>
          </a:xfrm>
          <a:custGeom>
            <a:avLst/>
            <a:gdLst>
              <a:gd name="T0" fmla="*/ 17141 w 17142"/>
              <a:gd name="T1" fmla="*/ 2107 h 2108"/>
              <a:gd name="T2" fmla="*/ 0 w 17142"/>
              <a:gd name="T3" fmla="*/ 2107 h 2108"/>
              <a:gd name="T4" fmla="*/ 0 w 17142"/>
              <a:gd name="T5" fmla="*/ 0 h 2108"/>
              <a:gd name="T6" fmla="*/ 17141 w 17142"/>
              <a:gd name="T7" fmla="*/ 0 h 2108"/>
              <a:gd name="T8" fmla="*/ 17141 w 17142"/>
              <a:gd name="T9" fmla="*/ 2107 h 2108"/>
            </a:gdLst>
            <a:ahLst/>
            <a:cxnLst>
              <a:cxn ang="0">
                <a:pos x="T0" y="T1"/>
              </a:cxn>
              <a:cxn ang="0">
                <a:pos x="T2" y="T3"/>
              </a:cxn>
              <a:cxn ang="0">
                <a:pos x="T4" y="T5"/>
              </a:cxn>
              <a:cxn ang="0">
                <a:pos x="T6" y="T7"/>
              </a:cxn>
              <a:cxn ang="0">
                <a:pos x="T8" y="T9"/>
              </a:cxn>
            </a:cxnLst>
            <a:rect l="0" t="0" r="r" b="b"/>
            <a:pathLst>
              <a:path w="17142" h="2108">
                <a:moveTo>
                  <a:pt x="17141" y="2107"/>
                </a:moveTo>
                <a:lnTo>
                  <a:pt x="0" y="2107"/>
                </a:lnTo>
                <a:lnTo>
                  <a:pt x="0" y="0"/>
                </a:lnTo>
                <a:lnTo>
                  <a:pt x="17141" y="0"/>
                </a:lnTo>
                <a:lnTo>
                  <a:pt x="17141" y="2107"/>
                </a:lnTo>
              </a:path>
            </a:pathLst>
          </a:custGeom>
          <a:solidFill>
            <a:schemeClr val="accent3"/>
          </a:solidFill>
          <a:ln>
            <a:noFill/>
          </a:ln>
          <a:effectLst/>
        </p:spPr>
        <p:txBody>
          <a:bodyPr wrap="none" anchor="ctr"/>
          <a:lstStyle/>
          <a:p>
            <a:endParaRPr lang="en-US" sz="7620"/>
          </a:p>
        </p:txBody>
      </p:sp>
      <p:grpSp>
        <p:nvGrpSpPr>
          <p:cNvPr id="19" name="Group 18">
            <a:extLst>
              <a:ext uri="{FF2B5EF4-FFF2-40B4-BE49-F238E27FC236}">
                <a16:creationId xmlns:a16="http://schemas.microsoft.com/office/drawing/2014/main" id="{CEF4783E-72D8-824D-88D4-C48A0023B7F1}"/>
              </a:ext>
            </a:extLst>
          </p:cNvPr>
          <p:cNvGrpSpPr/>
          <p:nvPr/>
        </p:nvGrpSpPr>
        <p:grpSpPr>
          <a:xfrm>
            <a:off x="14577880" y="5824129"/>
            <a:ext cx="8169793" cy="2067741"/>
            <a:chOff x="3250283" y="2990187"/>
            <a:chExt cx="8169793" cy="2067741"/>
          </a:xfrm>
        </p:grpSpPr>
        <p:sp>
          <p:nvSpPr>
            <p:cNvPr id="20" name="TextBox 19">
              <a:extLst>
                <a:ext uri="{FF2B5EF4-FFF2-40B4-BE49-F238E27FC236}">
                  <a16:creationId xmlns:a16="http://schemas.microsoft.com/office/drawing/2014/main" id="{DA58E8CC-DAF0-AE49-8703-DC69A2EE1F4E}"/>
                </a:ext>
              </a:extLst>
            </p:cNvPr>
            <p:cNvSpPr txBox="1"/>
            <p:nvPr/>
          </p:nvSpPr>
          <p:spPr>
            <a:xfrm>
              <a:off x="3250283" y="3734489"/>
              <a:ext cx="8169793" cy="1323439"/>
            </a:xfrm>
            <a:prstGeom prst="rect">
              <a:avLst/>
            </a:prstGeom>
            <a:noFill/>
            <a:ln>
              <a:noFill/>
            </a:ln>
          </p:spPr>
          <p:txBody>
            <a:bodyPr wrap="square" rtlCol="0">
              <a:spAutoFit/>
            </a:bodyPr>
            <a:lstStyle/>
            <a:p>
              <a:r>
                <a:rPr lang="en-US" sz="8000" b="1" dirty="0">
                  <a:solidFill>
                    <a:schemeClr val="bg1"/>
                  </a:solidFill>
                  <a:latin typeface="Montserrat SemiBold" pitchFamily="2" charset="77"/>
                  <a:ea typeface="Roboto Medium" panose="02000000000000000000" pitchFamily="2" charset="0"/>
                  <a:cs typeface="Lato Light" panose="020F0502020204030203" pitchFamily="34" charset="0"/>
                </a:rPr>
                <a:t>Survey Results</a:t>
              </a:r>
            </a:p>
          </p:txBody>
        </p:sp>
        <p:sp>
          <p:nvSpPr>
            <p:cNvPr id="21" name="TextBox 20">
              <a:extLst>
                <a:ext uri="{FF2B5EF4-FFF2-40B4-BE49-F238E27FC236}">
                  <a16:creationId xmlns:a16="http://schemas.microsoft.com/office/drawing/2014/main" id="{3F420CDC-D262-5F46-87E2-3691C69BFE7F}"/>
                </a:ext>
              </a:extLst>
            </p:cNvPr>
            <p:cNvSpPr txBox="1"/>
            <p:nvPr/>
          </p:nvSpPr>
          <p:spPr>
            <a:xfrm>
              <a:off x="3307051" y="2990187"/>
              <a:ext cx="3366119" cy="646331"/>
            </a:xfrm>
            <a:prstGeom prst="rect">
              <a:avLst/>
            </a:prstGeom>
            <a:noFill/>
          </p:spPr>
          <p:txBody>
            <a:bodyPr wrap="square" rtlCol="0">
              <a:spAutoFit/>
            </a:bodyPr>
            <a:lstStyle/>
            <a:p>
              <a:r>
                <a:rPr lang="en-US" spc="600" dirty="0">
                  <a:solidFill>
                    <a:schemeClr val="accent1"/>
                  </a:solidFill>
                  <a:latin typeface="Lato" panose="020F0502020204030203" pitchFamily="34" charset="0"/>
                  <a:ea typeface="Lato" panose="020F0502020204030203" pitchFamily="34" charset="0"/>
                  <a:cs typeface="Lato" panose="020F0502020204030203" pitchFamily="34" charset="0"/>
                </a:rPr>
                <a:t>FINANCIAL</a:t>
              </a:r>
            </a:p>
          </p:txBody>
        </p:sp>
      </p:grpSp>
      <p:grpSp>
        <p:nvGrpSpPr>
          <p:cNvPr id="4" name="Group 3">
            <a:extLst>
              <a:ext uri="{FF2B5EF4-FFF2-40B4-BE49-F238E27FC236}">
                <a16:creationId xmlns:a16="http://schemas.microsoft.com/office/drawing/2014/main" id="{1B4F0F4F-FE94-B640-9CC3-49718CFEA091}"/>
              </a:ext>
            </a:extLst>
          </p:cNvPr>
          <p:cNvGrpSpPr/>
          <p:nvPr/>
        </p:nvGrpSpPr>
        <p:grpSpPr>
          <a:xfrm>
            <a:off x="1849391" y="2506132"/>
            <a:ext cx="9292742" cy="8703736"/>
            <a:chOff x="1849391" y="2506132"/>
            <a:chExt cx="9292742" cy="8703736"/>
          </a:xfrm>
        </p:grpSpPr>
        <p:graphicFrame>
          <p:nvGraphicFramePr>
            <p:cNvPr id="2" name="Chart 1">
              <a:extLst>
                <a:ext uri="{FF2B5EF4-FFF2-40B4-BE49-F238E27FC236}">
                  <a16:creationId xmlns:a16="http://schemas.microsoft.com/office/drawing/2014/main" id="{94A58473-A5F3-374A-B04A-A406CAD7EFBC}"/>
                </a:ext>
              </a:extLst>
            </p:cNvPr>
            <p:cNvGraphicFramePr/>
            <p:nvPr>
              <p:extLst>
                <p:ext uri="{D42A27DB-BD31-4B8C-83A1-F6EECF244321}">
                  <p14:modId xmlns:p14="http://schemas.microsoft.com/office/powerpoint/2010/main" val="2838362562"/>
                </p:ext>
              </p:extLst>
            </p:nvPr>
          </p:nvGraphicFramePr>
          <p:xfrm>
            <a:off x="1849391" y="2506132"/>
            <a:ext cx="8920209" cy="5453471"/>
          </p:xfrm>
          <a:graphic>
            <a:graphicData uri="http://schemas.openxmlformats.org/drawingml/2006/chart">
              <c:chart xmlns:c="http://schemas.openxmlformats.org/drawingml/2006/chart" xmlns:r="http://schemas.openxmlformats.org/officeDocument/2006/relationships" r:id="rId2"/>
            </a:graphicData>
          </a:graphic>
        </p:graphicFrame>
        <p:sp>
          <p:nvSpPr>
            <p:cNvPr id="8" name="Subtitle 2">
              <a:extLst>
                <a:ext uri="{FF2B5EF4-FFF2-40B4-BE49-F238E27FC236}">
                  <a16:creationId xmlns:a16="http://schemas.microsoft.com/office/drawing/2014/main" id="{4E5ABF1A-1E50-4D45-B35C-781D43B11A2B}"/>
                </a:ext>
              </a:extLst>
            </p:cNvPr>
            <p:cNvSpPr txBox="1">
              <a:spLocks/>
            </p:cNvSpPr>
            <p:nvPr/>
          </p:nvSpPr>
          <p:spPr>
            <a:xfrm>
              <a:off x="1849391" y="9336010"/>
              <a:ext cx="9292742" cy="187385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Ideally, a product should meet a certain consumer demand, or it should.</a:t>
              </a:r>
            </a:p>
          </p:txBody>
        </p:sp>
      </p:grpSp>
    </p:spTree>
    <p:extLst>
      <p:ext uri="{BB962C8B-B14F-4D97-AF65-F5344CB8AC3E}">
        <p14:creationId xmlns:p14="http://schemas.microsoft.com/office/powerpoint/2010/main" val="1783962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F73E1A36-FA49-984E-BD13-8E86B4887FEF}"/>
              </a:ext>
            </a:extLst>
          </p:cNvPr>
          <p:cNvSpPr>
            <a:spLocks noGrp="1"/>
          </p:cNvSpPr>
          <p:nvPr>
            <p:ph type="pic" sz="quarter" idx="14"/>
          </p:nvPr>
        </p:nvSpPr>
        <p:spPr/>
      </p:sp>
      <p:sp>
        <p:nvSpPr>
          <p:cNvPr id="5" name="Rectangle 4">
            <a:extLst>
              <a:ext uri="{FF2B5EF4-FFF2-40B4-BE49-F238E27FC236}">
                <a16:creationId xmlns:a16="http://schemas.microsoft.com/office/drawing/2014/main" id="{1A8487E1-D424-C843-817D-2F5BE55D9A4F}"/>
              </a:ext>
            </a:extLst>
          </p:cNvPr>
          <p:cNvSpPr/>
          <p:nvPr/>
        </p:nvSpPr>
        <p:spPr>
          <a:xfrm rot="10800000" flipV="1">
            <a:off x="7315199" y="4009292"/>
            <a:ext cx="17062444" cy="56974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grpSp>
        <p:nvGrpSpPr>
          <p:cNvPr id="12" name="Group 11">
            <a:extLst>
              <a:ext uri="{FF2B5EF4-FFF2-40B4-BE49-F238E27FC236}">
                <a16:creationId xmlns:a16="http://schemas.microsoft.com/office/drawing/2014/main" id="{AAC27DC2-E169-5142-9AEE-46973C607D79}"/>
              </a:ext>
            </a:extLst>
          </p:cNvPr>
          <p:cNvGrpSpPr/>
          <p:nvPr/>
        </p:nvGrpSpPr>
        <p:grpSpPr>
          <a:xfrm>
            <a:off x="8784355" y="5208576"/>
            <a:ext cx="8777785" cy="3298847"/>
            <a:chOff x="3250282" y="2990187"/>
            <a:chExt cx="8777785" cy="3298847"/>
          </a:xfrm>
        </p:grpSpPr>
        <p:sp>
          <p:nvSpPr>
            <p:cNvPr id="13" name="TextBox 12">
              <a:extLst>
                <a:ext uri="{FF2B5EF4-FFF2-40B4-BE49-F238E27FC236}">
                  <a16:creationId xmlns:a16="http://schemas.microsoft.com/office/drawing/2014/main" id="{3BF70A03-F146-514C-85C3-6D8042300325}"/>
                </a:ext>
              </a:extLst>
            </p:cNvPr>
            <p:cNvSpPr txBox="1"/>
            <p:nvPr/>
          </p:nvSpPr>
          <p:spPr>
            <a:xfrm>
              <a:off x="3250282" y="3734489"/>
              <a:ext cx="8777785" cy="2554545"/>
            </a:xfrm>
            <a:prstGeom prst="rect">
              <a:avLst/>
            </a:prstGeom>
            <a:noFill/>
            <a:ln>
              <a:noFill/>
            </a:ln>
          </p:spPr>
          <p:txBody>
            <a:bodyPr wrap="square" rtlCol="0">
              <a:spAutoFit/>
            </a:bodyPr>
            <a:lstStyle/>
            <a:p>
              <a:r>
                <a:rPr lang="en-US" sz="8000" b="1" dirty="0">
                  <a:solidFill>
                    <a:schemeClr val="bg1"/>
                  </a:solidFill>
                  <a:latin typeface="Montserrat SemiBold" pitchFamily="2" charset="77"/>
                  <a:ea typeface="Roboto Medium" panose="02000000000000000000" pitchFamily="2" charset="0"/>
                  <a:cs typeface="Lato Light" panose="020F0502020204030203" pitchFamily="34" charset="0"/>
                </a:rPr>
                <a:t>Financial Group Performance</a:t>
              </a:r>
            </a:p>
          </p:txBody>
        </p:sp>
        <p:sp>
          <p:nvSpPr>
            <p:cNvPr id="14" name="TextBox 13">
              <a:extLst>
                <a:ext uri="{FF2B5EF4-FFF2-40B4-BE49-F238E27FC236}">
                  <a16:creationId xmlns:a16="http://schemas.microsoft.com/office/drawing/2014/main" id="{D0B11F1F-D174-2C4A-AF0A-FFC5FFAF2AFF}"/>
                </a:ext>
              </a:extLst>
            </p:cNvPr>
            <p:cNvSpPr txBox="1"/>
            <p:nvPr/>
          </p:nvSpPr>
          <p:spPr>
            <a:xfrm>
              <a:off x="3307051" y="2990187"/>
              <a:ext cx="3366119" cy="646331"/>
            </a:xfrm>
            <a:prstGeom prst="rect">
              <a:avLst/>
            </a:prstGeom>
            <a:noFill/>
          </p:spPr>
          <p:txBody>
            <a:bodyPr wrap="square" rtlCol="0">
              <a:spAutoFit/>
            </a:bodyPr>
            <a:lstStyle/>
            <a:p>
              <a:r>
                <a:rPr lang="en-US" spc="600" dirty="0">
                  <a:solidFill>
                    <a:schemeClr val="accent1"/>
                  </a:solidFill>
                  <a:latin typeface="Lato" panose="020F0502020204030203" pitchFamily="34" charset="0"/>
                  <a:ea typeface="Lato" panose="020F0502020204030203" pitchFamily="34" charset="0"/>
                  <a:cs typeface="Lato" panose="020F0502020204030203" pitchFamily="34" charset="0"/>
                </a:rPr>
                <a:t>FINANCIAL</a:t>
              </a:r>
            </a:p>
          </p:txBody>
        </p:sp>
      </p:grpSp>
    </p:spTree>
    <p:extLst>
      <p:ext uri="{BB962C8B-B14F-4D97-AF65-F5344CB8AC3E}">
        <p14:creationId xmlns:p14="http://schemas.microsoft.com/office/powerpoint/2010/main" val="1626821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8B886A8-EE83-3A48-BE27-C303F2837DC5}"/>
              </a:ext>
            </a:extLst>
          </p:cNvPr>
          <p:cNvSpPr/>
          <p:nvPr/>
        </p:nvSpPr>
        <p:spPr>
          <a:xfrm>
            <a:off x="0" y="0"/>
            <a:ext cx="9889067" cy="137159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btitle 2">
            <a:extLst>
              <a:ext uri="{FF2B5EF4-FFF2-40B4-BE49-F238E27FC236}">
                <a16:creationId xmlns:a16="http://schemas.microsoft.com/office/drawing/2014/main" id="{35F18F6B-26A7-ED4B-A3E6-8E4385A554CE}"/>
              </a:ext>
            </a:extLst>
          </p:cNvPr>
          <p:cNvSpPr txBox="1">
            <a:spLocks/>
          </p:cNvSpPr>
          <p:nvPr/>
        </p:nvSpPr>
        <p:spPr>
          <a:xfrm>
            <a:off x="12188825" y="1858702"/>
            <a:ext cx="10308279" cy="187385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36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Ideally, a product should meet a certain consumer demand, or it should.</a:t>
            </a:r>
          </a:p>
        </p:txBody>
      </p:sp>
      <p:grpSp>
        <p:nvGrpSpPr>
          <p:cNvPr id="15" name="Group 14">
            <a:extLst>
              <a:ext uri="{FF2B5EF4-FFF2-40B4-BE49-F238E27FC236}">
                <a16:creationId xmlns:a16="http://schemas.microsoft.com/office/drawing/2014/main" id="{059EA84F-BEF3-424A-A25D-CF3F40B79BA4}"/>
              </a:ext>
            </a:extLst>
          </p:cNvPr>
          <p:cNvGrpSpPr/>
          <p:nvPr/>
        </p:nvGrpSpPr>
        <p:grpSpPr>
          <a:xfrm flipH="1">
            <a:off x="15134889" y="8558451"/>
            <a:ext cx="7362215" cy="3298847"/>
            <a:chOff x="-1902426" y="2990187"/>
            <a:chExt cx="7362215" cy="3298847"/>
          </a:xfrm>
        </p:grpSpPr>
        <p:sp>
          <p:nvSpPr>
            <p:cNvPr id="16" name="TextBox 15">
              <a:extLst>
                <a:ext uri="{FF2B5EF4-FFF2-40B4-BE49-F238E27FC236}">
                  <a16:creationId xmlns:a16="http://schemas.microsoft.com/office/drawing/2014/main" id="{7639290B-ED0C-1348-8AA9-60099186F80B}"/>
                </a:ext>
              </a:extLst>
            </p:cNvPr>
            <p:cNvSpPr txBox="1"/>
            <p:nvPr/>
          </p:nvSpPr>
          <p:spPr>
            <a:xfrm>
              <a:off x="-1902426" y="3734489"/>
              <a:ext cx="7362215" cy="2554545"/>
            </a:xfrm>
            <a:prstGeom prst="rect">
              <a:avLst/>
            </a:prstGeom>
            <a:noFill/>
            <a:ln>
              <a:noFill/>
            </a:ln>
          </p:spPr>
          <p:txBody>
            <a:bodyPr wrap="square" rtlCol="0">
              <a:spAutoFit/>
            </a:bodyPr>
            <a:lstStyle/>
            <a:p>
              <a:pPr algn="r"/>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How To Start Investing</a:t>
              </a:r>
            </a:p>
          </p:txBody>
        </p:sp>
        <p:sp>
          <p:nvSpPr>
            <p:cNvPr id="17" name="TextBox 16">
              <a:extLst>
                <a:ext uri="{FF2B5EF4-FFF2-40B4-BE49-F238E27FC236}">
                  <a16:creationId xmlns:a16="http://schemas.microsoft.com/office/drawing/2014/main" id="{7A3F6E74-63D2-C942-89DD-88CC82BABE32}"/>
                </a:ext>
              </a:extLst>
            </p:cNvPr>
            <p:cNvSpPr txBox="1"/>
            <p:nvPr/>
          </p:nvSpPr>
          <p:spPr>
            <a:xfrm>
              <a:off x="-1822912" y="2990187"/>
              <a:ext cx="3366119" cy="646331"/>
            </a:xfrm>
            <a:prstGeom prst="rect">
              <a:avLst/>
            </a:prstGeom>
            <a:noFill/>
          </p:spPr>
          <p:txBody>
            <a:bodyPr wrap="square" rtlCol="0">
              <a:spAutoFit/>
            </a:bodyPr>
            <a:lstStyle/>
            <a:p>
              <a:pPr algn="r"/>
              <a:r>
                <a:rPr lang="en-US" spc="600" dirty="0">
                  <a:latin typeface="Lato" panose="020F0502020204030203" pitchFamily="34" charset="0"/>
                  <a:ea typeface="Lato" panose="020F0502020204030203" pitchFamily="34" charset="0"/>
                  <a:cs typeface="Lato" panose="020F0502020204030203" pitchFamily="34" charset="0"/>
                </a:rPr>
                <a:t>FINANCIAL</a:t>
              </a:r>
            </a:p>
          </p:txBody>
        </p:sp>
      </p:grpSp>
      <p:sp>
        <p:nvSpPr>
          <p:cNvPr id="2" name="Marcador de posición de imagen 1">
            <a:extLst>
              <a:ext uri="{FF2B5EF4-FFF2-40B4-BE49-F238E27FC236}">
                <a16:creationId xmlns:a16="http://schemas.microsoft.com/office/drawing/2014/main" id="{6B06160A-EFE4-1645-937C-2E3F55BA6A9D}"/>
              </a:ext>
            </a:extLst>
          </p:cNvPr>
          <p:cNvSpPr>
            <a:spLocks noGrp="1"/>
          </p:cNvSpPr>
          <p:nvPr>
            <p:ph type="pic" sz="quarter" idx="14"/>
          </p:nvPr>
        </p:nvSpPr>
        <p:spPr/>
      </p:sp>
    </p:spTree>
    <p:extLst>
      <p:ext uri="{BB962C8B-B14F-4D97-AF65-F5344CB8AC3E}">
        <p14:creationId xmlns:p14="http://schemas.microsoft.com/office/powerpoint/2010/main" val="4229527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A2827AE-319A-5B4C-9E0F-4526786B3D3F}"/>
              </a:ext>
            </a:extLst>
          </p:cNvPr>
          <p:cNvSpPr/>
          <p:nvPr/>
        </p:nvSpPr>
        <p:spPr>
          <a:xfrm>
            <a:off x="0" y="0"/>
            <a:ext cx="6653048" cy="1371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7B236592-A5BD-7D42-A0BF-B6A1E5659ADA}"/>
              </a:ext>
            </a:extLst>
          </p:cNvPr>
          <p:cNvGrpSpPr/>
          <p:nvPr/>
        </p:nvGrpSpPr>
        <p:grpSpPr>
          <a:xfrm>
            <a:off x="7945821" y="4673618"/>
            <a:ext cx="14605021" cy="7342111"/>
            <a:chOff x="9307286" y="5666338"/>
            <a:chExt cx="13590397" cy="7256767"/>
          </a:xfrm>
        </p:grpSpPr>
        <p:sp>
          <p:nvSpPr>
            <p:cNvPr id="32" name="Rectangle 31">
              <a:extLst>
                <a:ext uri="{FF2B5EF4-FFF2-40B4-BE49-F238E27FC236}">
                  <a16:creationId xmlns:a16="http://schemas.microsoft.com/office/drawing/2014/main" id="{972885CB-913B-0D4C-9707-D2AF567B572F}"/>
                </a:ext>
              </a:extLst>
            </p:cNvPr>
            <p:cNvSpPr/>
            <p:nvPr/>
          </p:nvSpPr>
          <p:spPr>
            <a:xfrm>
              <a:off x="9970619" y="8166411"/>
              <a:ext cx="892298" cy="379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Montserrat Light" pitchFamily="2" charset="77"/>
                <a:ea typeface="Lato Light" panose="020F0502020204030203" pitchFamily="34" charset="0"/>
                <a:cs typeface="Lato Light" panose="020F0502020204030203" pitchFamily="34" charset="0"/>
              </a:endParaRPr>
            </a:p>
          </p:txBody>
        </p:sp>
        <p:sp>
          <p:nvSpPr>
            <p:cNvPr id="33" name="Rectangle 32">
              <a:extLst>
                <a:ext uri="{FF2B5EF4-FFF2-40B4-BE49-F238E27FC236}">
                  <a16:creationId xmlns:a16="http://schemas.microsoft.com/office/drawing/2014/main" id="{97CC6CD9-3300-F442-8736-78E65D76A1DE}"/>
                </a:ext>
              </a:extLst>
            </p:cNvPr>
            <p:cNvSpPr/>
            <p:nvPr/>
          </p:nvSpPr>
          <p:spPr>
            <a:xfrm>
              <a:off x="11864798" y="7072981"/>
              <a:ext cx="892298" cy="48931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Montserrat Light" pitchFamily="2" charset="77"/>
                <a:ea typeface="Lato Light" panose="020F0502020204030203" pitchFamily="34" charset="0"/>
                <a:cs typeface="Lato Light" panose="020F0502020204030203" pitchFamily="34" charset="0"/>
              </a:endParaRPr>
            </a:p>
          </p:txBody>
        </p:sp>
        <p:sp>
          <p:nvSpPr>
            <p:cNvPr id="34" name="Rectangle 33">
              <a:extLst>
                <a:ext uri="{FF2B5EF4-FFF2-40B4-BE49-F238E27FC236}">
                  <a16:creationId xmlns:a16="http://schemas.microsoft.com/office/drawing/2014/main" id="{33303F61-3BBD-484E-9665-F0A2E8254A55}"/>
                </a:ext>
              </a:extLst>
            </p:cNvPr>
            <p:cNvSpPr/>
            <p:nvPr/>
          </p:nvSpPr>
          <p:spPr>
            <a:xfrm>
              <a:off x="13758978" y="10272701"/>
              <a:ext cx="892298" cy="16934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Montserrat Light" pitchFamily="2" charset="77"/>
                <a:ea typeface="Lato Light" panose="020F0502020204030203" pitchFamily="34" charset="0"/>
                <a:cs typeface="Lato Light" panose="020F0502020204030203" pitchFamily="34" charset="0"/>
              </a:endParaRPr>
            </a:p>
          </p:txBody>
        </p:sp>
        <p:sp>
          <p:nvSpPr>
            <p:cNvPr id="35" name="Rectangle 34">
              <a:extLst>
                <a:ext uri="{FF2B5EF4-FFF2-40B4-BE49-F238E27FC236}">
                  <a16:creationId xmlns:a16="http://schemas.microsoft.com/office/drawing/2014/main" id="{4A8791F0-46CA-174D-9D3D-F96EA6366CE9}"/>
                </a:ext>
              </a:extLst>
            </p:cNvPr>
            <p:cNvSpPr/>
            <p:nvPr/>
          </p:nvSpPr>
          <p:spPr>
            <a:xfrm>
              <a:off x="15653157" y="9591183"/>
              <a:ext cx="892298" cy="23749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Montserrat Light" pitchFamily="2" charset="77"/>
                <a:ea typeface="Lato Light" panose="020F0502020204030203" pitchFamily="34" charset="0"/>
                <a:cs typeface="Lato Light" panose="020F0502020204030203" pitchFamily="34" charset="0"/>
              </a:endParaRPr>
            </a:p>
          </p:txBody>
        </p:sp>
        <p:sp>
          <p:nvSpPr>
            <p:cNvPr id="36" name="Rectangle 35">
              <a:extLst>
                <a:ext uri="{FF2B5EF4-FFF2-40B4-BE49-F238E27FC236}">
                  <a16:creationId xmlns:a16="http://schemas.microsoft.com/office/drawing/2014/main" id="{4FF6880E-3000-C04A-B97C-17958F22F06A}"/>
                </a:ext>
              </a:extLst>
            </p:cNvPr>
            <p:cNvSpPr/>
            <p:nvPr/>
          </p:nvSpPr>
          <p:spPr>
            <a:xfrm>
              <a:off x="17547336" y="7909744"/>
              <a:ext cx="892298" cy="40564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Montserrat Light" pitchFamily="2" charset="77"/>
                <a:ea typeface="Lato Light" panose="020F0502020204030203" pitchFamily="34" charset="0"/>
                <a:cs typeface="Lato Light" panose="020F0502020204030203" pitchFamily="34" charset="0"/>
              </a:endParaRPr>
            </a:p>
          </p:txBody>
        </p:sp>
        <p:sp>
          <p:nvSpPr>
            <p:cNvPr id="37" name="Rectangle 36">
              <a:extLst>
                <a:ext uri="{FF2B5EF4-FFF2-40B4-BE49-F238E27FC236}">
                  <a16:creationId xmlns:a16="http://schemas.microsoft.com/office/drawing/2014/main" id="{E3552EAA-803A-BA45-ABAA-A6AC4EFFB2E1}"/>
                </a:ext>
              </a:extLst>
            </p:cNvPr>
            <p:cNvSpPr/>
            <p:nvPr/>
          </p:nvSpPr>
          <p:spPr>
            <a:xfrm>
              <a:off x="19441517" y="7072980"/>
              <a:ext cx="892298" cy="489319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Montserrat Light" pitchFamily="2" charset="77"/>
                <a:ea typeface="Lato Light" panose="020F0502020204030203" pitchFamily="34" charset="0"/>
                <a:cs typeface="Lato Light" panose="020F0502020204030203" pitchFamily="34" charset="0"/>
              </a:endParaRPr>
            </a:p>
          </p:txBody>
        </p:sp>
        <p:sp>
          <p:nvSpPr>
            <p:cNvPr id="38" name="Rectangle 37">
              <a:extLst>
                <a:ext uri="{FF2B5EF4-FFF2-40B4-BE49-F238E27FC236}">
                  <a16:creationId xmlns:a16="http://schemas.microsoft.com/office/drawing/2014/main" id="{753D23F9-B84A-EE49-BF84-8AE119C5C687}"/>
                </a:ext>
              </a:extLst>
            </p:cNvPr>
            <p:cNvSpPr/>
            <p:nvPr/>
          </p:nvSpPr>
          <p:spPr>
            <a:xfrm>
              <a:off x="21335696" y="6333275"/>
              <a:ext cx="892298" cy="56328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Montserrat Light" pitchFamily="2" charset="77"/>
                <a:ea typeface="Lato Light" panose="020F0502020204030203" pitchFamily="34" charset="0"/>
                <a:cs typeface="Lato Light" panose="020F0502020204030203" pitchFamily="34" charset="0"/>
              </a:endParaRPr>
            </a:p>
          </p:txBody>
        </p:sp>
        <p:sp>
          <p:nvSpPr>
            <p:cNvPr id="39" name="Rectangle 38">
              <a:extLst>
                <a:ext uri="{FF2B5EF4-FFF2-40B4-BE49-F238E27FC236}">
                  <a16:creationId xmlns:a16="http://schemas.microsoft.com/office/drawing/2014/main" id="{23133105-50C1-7E40-A23A-45DB61F0120E}"/>
                </a:ext>
              </a:extLst>
            </p:cNvPr>
            <p:cNvSpPr/>
            <p:nvPr/>
          </p:nvSpPr>
          <p:spPr>
            <a:xfrm>
              <a:off x="9970619" y="12276774"/>
              <a:ext cx="892298" cy="646331"/>
            </a:xfrm>
            <a:prstGeom prst="rect">
              <a:avLst/>
            </a:prstGeom>
          </p:spPr>
          <p:txBody>
            <a:bodyPr wrap="square">
              <a:spAutoFit/>
            </a:bodyPr>
            <a:lstStyle/>
            <a:p>
              <a:pPr algn="ctr"/>
              <a:r>
                <a:rPr lang="en-US" dirty="0">
                  <a:latin typeface="Montserrat Light" pitchFamily="2" charset="77"/>
                  <a:ea typeface="Lato Light" panose="020F0502020204030203" pitchFamily="34" charset="0"/>
                  <a:cs typeface="Lato Light" panose="020F0502020204030203" pitchFamily="34" charset="0"/>
                </a:rPr>
                <a:t>A</a:t>
              </a:r>
            </a:p>
          </p:txBody>
        </p:sp>
        <p:sp>
          <p:nvSpPr>
            <p:cNvPr id="40" name="Rectangle 39">
              <a:extLst>
                <a:ext uri="{FF2B5EF4-FFF2-40B4-BE49-F238E27FC236}">
                  <a16:creationId xmlns:a16="http://schemas.microsoft.com/office/drawing/2014/main" id="{8C61275B-0987-664E-88F6-B7718E44C423}"/>
                </a:ext>
              </a:extLst>
            </p:cNvPr>
            <p:cNvSpPr/>
            <p:nvPr/>
          </p:nvSpPr>
          <p:spPr>
            <a:xfrm>
              <a:off x="11864798" y="12276773"/>
              <a:ext cx="892298" cy="646331"/>
            </a:xfrm>
            <a:prstGeom prst="rect">
              <a:avLst/>
            </a:prstGeom>
          </p:spPr>
          <p:txBody>
            <a:bodyPr wrap="square">
              <a:spAutoFit/>
            </a:bodyPr>
            <a:lstStyle/>
            <a:p>
              <a:pPr algn="ctr"/>
              <a:r>
                <a:rPr lang="en-US" dirty="0">
                  <a:latin typeface="Montserrat Light" pitchFamily="2" charset="77"/>
                  <a:ea typeface="Lato Light" panose="020F0502020204030203" pitchFamily="34" charset="0"/>
                  <a:cs typeface="Lato Light" panose="020F0502020204030203" pitchFamily="34" charset="0"/>
                </a:rPr>
                <a:t>B</a:t>
              </a:r>
            </a:p>
          </p:txBody>
        </p:sp>
        <p:sp>
          <p:nvSpPr>
            <p:cNvPr id="41" name="Rectangle 40">
              <a:extLst>
                <a:ext uri="{FF2B5EF4-FFF2-40B4-BE49-F238E27FC236}">
                  <a16:creationId xmlns:a16="http://schemas.microsoft.com/office/drawing/2014/main" id="{67341EB1-646A-7942-9107-7DC777CF0F32}"/>
                </a:ext>
              </a:extLst>
            </p:cNvPr>
            <p:cNvSpPr/>
            <p:nvPr/>
          </p:nvSpPr>
          <p:spPr>
            <a:xfrm>
              <a:off x="13758978" y="12276773"/>
              <a:ext cx="892298" cy="646331"/>
            </a:xfrm>
            <a:prstGeom prst="rect">
              <a:avLst/>
            </a:prstGeom>
          </p:spPr>
          <p:txBody>
            <a:bodyPr wrap="square">
              <a:spAutoFit/>
            </a:bodyPr>
            <a:lstStyle/>
            <a:p>
              <a:pPr algn="ctr"/>
              <a:r>
                <a:rPr lang="en-US" dirty="0">
                  <a:latin typeface="Montserrat Light" pitchFamily="2" charset="77"/>
                  <a:ea typeface="Lato Light" panose="020F0502020204030203" pitchFamily="34" charset="0"/>
                  <a:cs typeface="Lato Light" panose="020F0502020204030203" pitchFamily="34" charset="0"/>
                </a:rPr>
                <a:t>C</a:t>
              </a:r>
            </a:p>
          </p:txBody>
        </p:sp>
        <p:sp>
          <p:nvSpPr>
            <p:cNvPr id="42" name="Rectangle 41">
              <a:extLst>
                <a:ext uri="{FF2B5EF4-FFF2-40B4-BE49-F238E27FC236}">
                  <a16:creationId xmlns:a16="http://schemas.microsoft.com/office/drawing/2014/main" id="{07963DCC-14E5-CB43-A5C9-35D3E86C4D62}"/>
                </a:ext>
              </a:extLst>
            </p:cNvPr>
            <p:cNvSpPr/>
            <p:nvPr/>
          </p:nvSpPr>
          <p:spPr>
            <a:xfrm>
              <a:off x="15653157" y="12276773"/>
              <a:ext cx="892298" cy="646331"/>
            </a:xfrm>
            <a:prstGeom prst="rect">
              <a:avLst/>
            </a:prstGeom>
          </p:spPr>
          <p:txBody>
            <a:bodyPr wrap="square">
              <a:spAutoFit/>
            </a:bodyPr>
            <a:lstStyle/>
            <a:p>
              <a:pPr algn="ctr"/>
              <a:r>
                <a:rPr lang="en-US" dirty="0">
                  <a:latin typeface="Montserrat Light" pitchFamily="2" charset="77"/>
                  <a:ea typeface="Lato Light" panose="020F0502020204030203" pitchFamily="34" charset="0"/>
                  <a:cs typeface="Lato Light" panose="020F0502020204030203" pitchFamily="34" charset="0"/>
                </a:rPr>
                <a:t>D</a:t>
              </a:r>
            </a:p>
          </p:txBody>
        </p:sp>
        <p:sp>
          <p:nvSpPr>
            <p:cNvPr id="43" name="Rectangle 42">
              <a:extLst>
                <a:ext uri="{FF2B5EF4-FFF2-40B4-BE49-F238E27FC236}">
                  <a16:creationId xmlns:a16="http://schemas.microsoft.com/office/drawing/2014/main" id="{D01F9923-4B2D-3641-BF39-C9331D9BC66D}"/>
                </a:ext>
              </a:extLst>
            </p:cNvPr>
            <p:cNvSpPr/>
            <p:nvPr/>
          </p:nvSpPr>
          <p:spPr>
            <a:xfrm>
              <a:off x="17547336" y="12276773"/>
              <a:ext cx="892298" cy="646331"/>
            </a:xfrm>
            <a:prstGeom prst="rect">
              <a:avLst/>
            </a:prstGeom>
          </p:spPr>
          <p:txBody>
            <a:bodyPr wrap="square">
              <a:spAutoFit/>
            </a:bodyPr>
            <a:lstStyle/>
            <a:p>
              <a:pPr algn="ctr"/>
              <a:r>
                <a:rPr lang="en-US" dirty="0">
                  <a:latin typeface="Montserrat Light" pitchFamily="2" charset="77"/>
                  <a:ea typeface="Lato Light" panose="020F0502020204030203" pitchFamily="34" charset="0"/>
                  <a:cs typeface="Lato Light" panose="020F0502020204030203" pitchFamily="34" charset="0"/>
                </a:rPr>
                <a:t>E</a:t>
              </a:r>
            </a:p>
          </p:txBody>
        </p:sp>
        <p:sp>
          <p:nvSpPr>
            <p:cNvPr id="44" name="Rectangle 43">
              <a:extLst>
                <a:ext uri="{FF2B5EF4-FFF2-40B4-BE49-F238E27FC236}">
                  <a16:creationId xmlns:a16="http://schemas.microsoft.com/office/drawing/2014/main" id="{78C1D7F7-4C38-4348-A5D3-5AFA633F1329}"/>
                </a:ext>
              </a:extLst>
            </p:cNvPr>
            <p:cNvSpPr/>
            <p:nvPr/>
          </p:nvSpPr>
          <p:spPr>
            <a:xfrm>
              <a:off x="19441517" y="12276773"/>
              <a:ext cx="892298" cy="646331"/>
            </a:xfrm>
            <a:prstGeom prst="rect">
              <a:avLst/>
            </a:prstGeom>
          </p:spPr>
          <p:txBody>
            <a:bodyPr wrap="square">
              <a:spAutoFit/>
            </a:bodyPr>
            <a:lstStyle/>
            <a:p>
              <a:pPr algn="ctr"/>
              <a:r>
                <a:rPr lang="en-US" dirty="0">
                  <a:latin typeface="Montserrat Light" pitchFamily="2" charset="77"/>
                  <a:ea typeface="Lato Light" panose="020F0502020204030203" pitchFamily="34" charset="0"/>
                  <a:cs typeface="Lato Light" panose="020F0502020204030203" pitchFamily="34" charset="0"/>
                </a:rPr>
                <a:t>F</a:t>
              </a:r>
            </a:p>
          </p:txBody>
        </p:sp>
        <p:sp>
          <p:nvSpPr>
            <p:cNvPr id="56" name="Rectangle 55">
              <a:extLst>
                <a:ext uri="{FF2B5EF4-FFF2-40B4-BE49-F238E27FC236}">
                  <a16:creationId xmlns:a16="http://schemas.microsoft.com/office/drawing/2014/main" id="{BB63F0DB-3754-D545-A28F-2D8067770806}"/>
                </a:ext>
              </a:extLst>
            </p:cNvPr>
            <p:cNvSpPr/>
            <p:nvPr/>
          </p:nvSpPr>
          <p:spPr>
            <a:xfrm>
              <a:off x="21335696" y="12276773"/>
              <a:ext cx="892298" cy="646331"/>
            </a:xfrm>
            <a:prstGeom prst="rect">
              <a:avLst/>
            </a:prstGeom>
          </p:spPr>
          <p:txBody>
            <a:bodyPr wrap="square">
              <a:spAutoFit/>
            </a:bodyPr>
            <a:lstStyle/>
            <a:p>
              <a:pPr algn="ctr"/>
              <a:r>
                <a:rPr lang="en-US" dirty="0">
                  <a:latin typeface="Montserrat Light" pitchFamily="2" charset="77"/>
                  <a:ea typeface="Lato Light" panose="020F0502020204030203" pitchFamily="34" charset="0"/>
                  <a:cs typeface="Lato Light" panose="020F0502020204030203" pitchFamily="34" charset="0"/>
                </a:rPr>
                <a:t>G</a:t>
              </a:r>
            </a:p>
          </p:txBody>
        </p:sp>
        <p:sp>
          <p:nvSpPr>
            <p:cNvPr id="57" name="Rectangle 56">
              <a:extLst>
                <a:ext uri="{FF2B5EF4-FFF2-40B4-BE49-F238E27FC236}">
                  <a16:creationId xmlns:a16="http://schemas.microsoft.com/office/drawing/2014/main" id="{080835BA-C411-4E48-B555-72F66729030A}"/>
                </a:ext>
              </a:extLst>
            </p:cNvPr>
            <p:cNvSpPr/>
            <p:nvPr/>
          </p:nvSpPr>
          <p:spPr>
            <a:xfrm>
              <a:off x="9307286" y="11966173"/>
              <a:ext cx="13590397" cy="508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Montserrat Light" pitchFamily="2" charset="77"/>
                <a:ea typeface="Lato Light" panose="020F0502020204030203" pitchFamily="34" charset="0"/>
                <a:cs typeface="Lato Light" panose="020F0502020204030203" pitchFamily="34" charset="0"/>
              </a:endParaRPr>
            </a:p>
          </p:txBody>
        </p:sp>
        <p:sp>
          <p:nvSpPr>
            <p:cNvPr id="58" name="Rectangle 57">
              <a:extLst>
                <a:ext uri="{FF2B5EF4-FFF2-40B4-BE49-F238E27FC236}">
                  <a16:creationId xmlns:a16="http://schemas.microsoft.com/office/drawing/2014/main" id="{90E80AFE-6FC6-8346-ABE0-F88E4D35A01A}"/>
                </a:ext>
              </a:extLst>
            </p:cNvPr>
            <p:cNvSpPr/>
            <p:nvPr/>
          </p:nvSpPr>
          <p:spPr>
            <a:xfrm>
              <a:off x="9664554" y="7477840"/>
              <a:ext cx="1504429" cy="646331"/>
            </a:xfrm>
            <a:prstGeom prst="rect">
              <a:avLst/>
            </a:prstGeom>
          </p:spPr>
          <p:txBody>
            <a:bodyPr wrap="square">
              <a:spAutoFit/>
            </a:bodyPr>
            <a:lstStyle/>
            <a:p>
              <a:pPr algn="ctr"/>
              <a:r>
                <a:rPr lang="en-US" dirty="0">
                  <a:latin typeface="Montserrat Light" pitchFamily="2" charset="77"/>
                  <a:ea typeface="Lato Light" panose="020F0502020204030203" pitchFamily="34" charset="0"/>
                  <a:cs typeface="Lato Light" panose="020F0502020204030203" pitchFamily="34" charset="0"/>
                </a:rPr>
                <a:t>65%</a:t>
              </a:r>
            </a:p>
          </p:txBody>
        </p:sp>
        <p:sp>
          <p:nvSpPr>
            <p:cNvPr id="63" name="Rectangle 62">
              <a:extLst>
                <a:ext uri="{FF2B5EF4-FFF2-40B4-BE49-F238E27FC236}">
                  <a16:creationId xmlns:a16="http://schemas.microsoft.com/office/drawing/2014/main" id="{68A23295-3F24-6F49-9356-A8385E985F08}"/>
                </a:ext>
              </a:extLst>
            </p:cNvPr>
            <p:cNvSpPr/>
            <p:nvPr/>
          </p:nvSpPr>
          <p:spPr>
            <a:xfrm>
              <a:off x="11558733" y="6381882"/>
              <a:ext cx="1504429" cy="646331"/>
            </a:xfrm>
            <a:prstGeom prst="rect">
              <a:avLst/>
            </a:prstGeom>
          </p:spPr>
          <p:txBody>
            <a:bodyPr wrap="square">
              <a:spAutoFit/>
            </a:bodyPr>
            <a:lstStyle/>
            <a:p>
              <a:pPr algn="ctr"/>
              <a:r>
                <a:rPr lang="en-US" dirty="0">
                  <a:latin typeface="Montserrat Light" pitchFamily="2" charset="77"/>
                  <a:ea typeface="Lato Light" panose="020F0502020204030203" pitchFamily="34" charset="0"/>
                  <a:cs typeface="Lato Light" panose="020F0502020204030203" pitchFamily="34" charset="0"/>
                </a:rPr>
                <a:t>70%</a:t>
              </a:r>
            </a:p>
          </p:txBody>
        </p:sp>
        <p:sp>
          <p:nvSpPr>
            <p:cNvPr id="64" name="Rectangle 63">
              <a:extLst>
                <a:ext uri="{FF2B5EF4-FFF2-40B4-BE49-F238E27FC236}">
                  <a16:creationId xmlns:a16="http://schemas.microsoft.com/office/drawing/2014/main" id="{B79DD45D-C8F4-9F4D-A7BE-9B5AFF01A7DB}"/>
                </a:ext>
              </a:extLst>
            </p:cNvPr>
            <p:cNvSpPr/>
            <p:nvPr/>
          </p:nvSpPr>
          <p:spPr>
            <a:xfrm>
              <a:off x="13452913" y="9581602"/>
              <a:ext cx="1504429" cy="646331"/>
            </a:xfrm>
            <a:prstGeom prst="rect">
              <a:avLst/>
            </a:prstGeom>
          </p:spPr>
          <p:txBody>
            <a:bodyPr wrap="square">
              <a:spAutoFit/>
            </a:bodyPr>
            <a:lstStyle/>
            <a:p>
              <a:pPr algn="ctr"/>
              <a:r>
                <a:rPr lang="en-US" dirty="0">
                  <a:latin typeface="Montserrat Light" pitchFamily="2" charset="77"/>
                  <a:ea typeface="Lato Light" panose="020F0502020204030203" pitchFamily="34" charset="0"/>
                  <a:cs typeface="Lato Light" panose="020F0502020204030203" pitchFamily="34" charset="0"/>
                </a:rPr>
                <a:t>30%</a:t>
              </a:r>
            </a:p>
          </p:txBody>
        </p:sp>
        <p:sp>
          <p:nvSpPr>
            <p:cNvPr id="65" name="Rectangle 64">
              <a:extLst>
                <a:ext uri="{FF2B5EF4-FFF2-40B4-BE49-F238E27FC236}">
                  <a16:creationId xmlns:a16="http://schemas.microsoft.com/office/drawing/2014/main" id="{1F1CD19A-E029-254E-A2F6-C692BDE862B0}"/>
                </a:ext>
              </a:extLst>
            </p:cNvPr>
            <p:cNvSpPr/>
            <p:nvPr/>
          </p:nvSpPr>
          <p:spPr>
            <a:xfrm>
              <a:off x="15347092" y="8900084"/>
              <a:ext cx="1504429" cy="646331"/>
            </a:xfrm>
            <a:prstGeom prst="rect">
              <a:avLst/>
            </a:prstGeom>
          </p:spPr>
          <p:txBody>
            <a:bodyPr wrap="square">
              <a:spAutoFit/>
            </a:bodyPr>
            <a:lstStyle/>
            <a:p>
              <a:pPr algn="ctr"/>
              <a:r>
                <a:rPr lang="en-US" dirty="0">
                  <a:latin typeface="Montserrat Light" pitchFamily="2" charset="77"/>
                  <a:ea typeface="Lato Light" panose="020F0502020204030203" pitchFamily="34" charset="0"/>
                  <a:cs typeface="Lato Light" panose="020F0502020204030203" pitchFamily="34" charset="0"/>
                </a:rPr>
                <a:t>40%</a:t>
              </a:r>
            </a:p>
          </p:txBody>
        </p:sp>
        <p:sp>
          <p:nvSpPr>
            <p:cNvPr id="66" name="Rectangle 65">
              <a:extLst>
                <a:ext uri="{FF2B5EF4-FFF2-40B4-BE49-F238E27FC236}">
                  <a16:creationId xmlns:a16="http://schemas.microsoft.com/office/drawing/2014/main" id="{43E2FD4A-D3C9-3447-9B68-D31EA3D66274}"/>
                </a:ext>
              </a:extLst>
            </p:cNvPr>
            <p:cNvSpPr/>
            <p:nvPr/>
          </p:nvSpPr>
          <p:spPr>
            <a:xfrm>
              <a:off x="17241271" y="7218645"/>
              <a:ext cx="1504429" cy="646331"/>
            </a:xfrm>
            <a:prstGeom prst="rect">
              <a:avLst/>
            </a:prstGeom>
          </p:spPr>
          <p:txBody>
            <a:bodyPr wrap="square">
              <a:spAutoFit/>
            </a:bodyPr>
            <a:lstStyle/>
            <a:p>
              <a:pPr algn="ctr"/>
              <a:r>
                <a:rPr lang="en-US" dirty="0">
                  <a:latin typeface="Montserrat Light" pitchFamily="2" charset="77"/>
                  <a:ea typeface="Lato Light" panose="020F0502020204030203" pitchFamily="34" charset="0"/>
                  <a:cs typeface="Lato Light" panose="020F0502020204030203" pitchFamily="34" charset="0"/>
                </a:rPr>
                <a:t>70%</a:t>
              </a:r>
            </a:p>
          </p:txBody>
        </p:sp>
        <p:sp>
          <p:nvSpPr>
            <p:cNvPr id="67" name="Rectangle 66">
              <a:extLst>
                <a:ext uri="{FF2B5EF4-FFF2-40B4-BE49-F238E27FC236}">
                  <a16:creationId xmlns:a16="http://schemas.microsoft.com/office/drawing/2014/main" id="{E68190B8-B4F8-4C47-AF67-A7A2FAE1B3A9}"/>
                </a:ext>
              </a:extLst>
            </p:cNvPr>
            <p:cNvSpPr/>
            <p:nvPr/>
          </p:nvSpPr>
          <p:spPr>
            <a:xfrm>
              <a:off x="19135452" y="6381882"/>
              <a:ext cx="1504429" cy="646331"/>
            </a:xfrm>
            <a:prstGeom prst="rect">
              <a:avLst/>
            </a:prstGeom>
          </p:spPr>
          <p:txBody>
            <a:bodyPr wrap="square">
              <a:spAutoFit/>
            </a:bodyPr>
            <a:lstStyle/>
            <a:p>
              <a:pPr algn="ctr"/>
              <a:r>
                <a:rPr lang="en-US" dirty="0">
                  <a:latin typeface="Montserrat Light" pitchFamily="2" charset="77"/>
                  <a:ea typeface="Lato Light" panose="020F0502020204030203" pitchFamily="34" charset="0"/>
                  <a:cs typeface="Lato Light" panose="020F0502020204030203" pitchFamily="34" charset="0"/>
                </a:rPr>
                <a:t>75%</a:t>
              </a:r>
            </a:p>
          </p:txBody>
        </p:sp>
        <p:sp>
          <p:nvSpPr>
            <p:cNvPr id="68" name="Rectangle 67">
              <a:extLst>
                <a:ext uri="{FF2B5EF4-FFF2-40B4-BE49-F238E27FC236}">
                  <a16:creationId xmlns:a16="http://schemas.microsoft.com/office/drawing/2014/main" id="{55FCF2C4-39A5-8646-87AA-20AF46662C7D}"/>
                </a:ext>
              </a:extLst>
            </p:cNvPr>
            <p:cNvSpPr/>
            <p:nvPr/>
          </p:nvSpPr>
          <p:spPr>
            <a:xfrm>
              <a:off x="21029631" y="5666338"/>
              <a:ext cx="1504429" cy="646331"/>
            </a:xfrm>
            <a:prstGeom prst="rect">
              <a:avLst/>
            </a:prstGeom>
          </p:spPr>
          <p:txBody>
            <a:bodyPr wrap="square">
              <a:spAutoFit/>
            </a:bodyPr>
            <a:lstStyle/>
            <a:p>
              <a:pPr algn="ctr"/>
              <a:r>
                <a:rPr lang="en-US" dirty="0">
                  <a:latin typeface="Montserrat Light" pitchFamily="2" charset="77"/>
                  <a:ea typeface="Lato Light" panose="020F0502020204030203" pitchFamily="34" charset="0"/>
                  <a:cs typeface="Lato Light" panose="020F0502020204030203" pitchFamily="34" charset="0"/>
                </a:rPr>
                <a:t>90%</a:t>
              </a:r>
            </a:p>
          </p:txBody>
        </p:sp>
      </p:grpSp>
      <p:grpSp>
        <p:nvGrpSpPr>
          <p:cNvPr id="46" name="Group 45">
            <a:extLst>
              <a:ext uri="{FF2B5EF4-FFF2-40B4-BE49-F238E27FC236}">
                <a16:creationId xmlns:a16="http://schemas.microsoft.com/office/drawing/2014/main" id="{1C03EE75-B2BC-6649-A0BC-628AFC53145F}"/>
              </a:ext>
            </a:extLst>
          </p:cNvPr>
          <p:cNvGrpSpPr/>
          <p:nvPr/>
        </p:nvGrpSpPr>
        <p:grpSpPr>
          <a:xfrm>
            <a:off x="8304505" y="1700271"/>
            <a:ext cx="14003622" cy="2067741"/>
            <a:chOff x="3250282" y="2990187"/>
            <a:chExt cx="14003622" cy="2067741"/>
          </a:xfrm>
        </p:grpSpPr>
        <p:sp>
          <p:nvSpPr>
            <p:cNvPr id="48" name="TextBox 47">
              <a:extLst>
                <a:ext uri="{FF2B5EF4-FFF2-40B4-BE49-F238E27FC236}">
                  <a16:creationId xmlns:a16="http://schemas.microsoft.com/office/drawing/2014/main" id="{75AA1DB4-485B-2041-814F-7171CA7FB307}"/>
                </a:ext>
              </a:extLst>
            </p:cNvPr>
            <p:cNvSpPr txBox="1"/>
            <p:nvPr/>
          </p:nvSpPr>
          <p:spPr>
            <a:xfrm>
              <a:off x="3250282" y="3734489"/>
              <a:ext cx="14003622"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Asset Mix By Actual Value</a:t>
              </a:r>
            </a:p>
          </p:txBody>
        </p:sp>
        <p:sp>
          <p:nvSpPr>
            <p:cNvPr id="49" name="TextBox 48">
              <a:extLst>
                <a:ext uri="{FF2B5EF4-FFF2-40B4-BE49-F238E27FC236}">
                  <a16:creationId xmlns:a16="http://schemas.microsoft.com/office/drawing/2014/main" id="{5BE4E9FE-22BB-1B41-A9BF-E5BFF2445917}"/>
                </a:ext>
              </a:extLst>
            </p:cNvPr>
            <p:cNvSpPr txBox="1"/>
            <p:nvPr/>
          </p:nvSpPr>
          <p:spPr>
            <a:xfrm>
              <a:off x="3307051" y="2990187"/>
              <a:ext cx="3366119" cy="646331"/>
            </a:xfrm>
            <a:prstGeom prst="rect">
              <a:avLst/>
            </a:prstGeom>
            <a:noFill/>
          </p:spPr>
          <p:txBody>
            <a:bodyPr wrap="square" rtlCol="0">
              <a:spAutoFit/>
            </a:bodyPr>
            <a:lstStyle/>
            <a:p>
              <a:r>
                <a:rPr lang="en-US" spc="600" dirty="0">
                  <a:latin typeface="Lato" panose="020F0502020204030203" pitchFamily="34" charset="0"/>
                  <a:ea typeface="Lato" panose="020F0502020204030203" pitchFamily="34" charset="0"/>
                  <a:cs typeface="Lato" panose="020F0502020204030203" pitchFamily="34" charset="0"/>
                </a:rPr>
                <a:t>FINANCIAL</a:t>
              </a:r>
            </a:p>
          </p:txBody>
        </p:sp>
      </p:grpSp>
    </p:spTree>
    <p:extLst>
      <p:ext uri="{BB962C8B-B14F-4D97-AF65-F5344CB8AC3E}">
        <p14:creationId xmlns:p14="http://schemas.microsoft.com/office/powerpoint/2010/main" val="1739571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
            <a:extLst>
              <a:ext uri="{FF2B5EF4-FFF2-40B4-BE49-F238E27FC236}">
                <a16:creationId xmlns:a16="http://schemas.microsoft.com/office/drawing/2014/main" id="{08413AAF-7D97-214C-97D9-DBAC6CDD4B55}"/>
              </a:ext>
            </a:extLst>
          </p:cNvPr>
          <p:cNvSpPr>
            <a:spLocks noChangeArrowheads="1"/>
          </p:cNvSpPr>
          <p:nvPr/>
        </p:nvSpPr>
        <p:spPr bwMode="auto">
          <a:xfrm>
            <a:off x="3498574" y="0"/>
            <a:ext cx="20879076" cy="13716000"/>
          </a:xfrm>
          <a:custGeom>
            <a:avLst/>
            <a:gdLst>
              <a:gd name="T0" fmla="*/ 17141 w 17142"/>
              <a:gd name="T1" fmla="*/ 2107 h 2108"/>
              <a:gd name="T2" fmla="*/ 0 w 17142"/>
              <a:gd name="T3" fmla="*/ 2107 h 2108"/>
              <a:gd name="T4" fmla="*/ 0 w 17142"/>
              <a:gd name="T5" fmla="*/ 0 h 2108"/>
              <a:gd name="T6" fmla="*/ 17141 w 17142"/>
              <a:gd name="T7" fmla="*/ 0 h 2108"/>
              <a:gd name="T8" fmla="*/ 17141 w 17142"/>
              <a:gd name="T9" fmla="*/ 2107 h 2108"/>
            </a:gdLst>
            <a:ahLst/>
            <a:cxnLst>
              <a:cxn ang="0">
                <a:pos x="T0" y="T1"/>
              </a:cxn>
              <a:cxn ang="0">
                <a:pos x="T2" y="T3"/>
              </a:cxn>
              <a:cxn ang="0">
                <a:pos x="T4" y="T5"/>
              </a:cxn>
              <a:cxn ang="0">
                <a:pos x="T6" y="T7"/>
              </a:cxn>
              <a:cxn ang="0">
                <a:pos x="T8" y="T9"/>
              </a:cxn>
            </a:cxnLst>
            <a:rect l="0" t="0" r="r" b="b"/>
            <a:pathLst>
              <a:path w="17142" h="2108">
                <a:moveTo>
                  <a:pt x="17141" y="2107"/>
                </a:moveTo>
                <a:lnTo>
                  <a:pt x="0" y="2107"/>
                </a:lnTo>
                <a:lnTo>
                  <a:pt x="0" y="0"/>
                </a:lnTo>
                <a:lnTo>
                  <a:pt x="17141" y="0"/>
                </a:lnTo>
                <a:lnTo>
                  <a:pt x="17141" y="2107"/>
                </a:lnTo>
              </a:path>
            </a:pathLst>
          </a:custGeom>
          <a:solidFill>
            <a:schemeClr val="accent3"/>
          </a:solidFill>
          <a:ln>
            <a:noFill/>
          </a:ln>
          <a:effectLst/>
        </p:spPr>
        <p:txBody>
          <a:bodyPr wrap="none" anchor="ctr"/>
          <a:lstStyle/>
          <a:p>
            <a:endParaRPr lang="en-US" sz="7620"/>
          </a:p>
        </p:txBody>
      </p:sp>
      <p:grpSp>
        <p:nvGrpSpPr>
          <p:cNvPr id="18" name="Group 17">
            <a:extLst>
              <a:ext uri="{FF2B5EF4-FFF2-40B4-BE49-F238E27FC236}">
                <a16:creationId xmlns:a16="http://schemas.microsoft.com/office/drawing/2014/main" id="{50D9155C-2C0C-8D40-A229-89B9E102238D}"/>
              </a:ext>
            </a:extLst>
          </p:cNvPr>
          <p:cNvGrpSpPr/>
          <p:nvPr/>
        </p:nvGrpSpPr>
        <p:grpSpPr>
          <a:xfrm>
            <a:off x="15440831" y="3750326"/>
            <a:ext cx="7434100" cy="6215347"/>
            <a:chOff x="2075660" y="1938528"/>
            <a:chExt cx="7434100" cy="6215347"/>
          </a:xfrm>
        </p:grpSpPr>
        <p:grpSp>
          <p:nvGrpSpPr>
            <p:cNvPr id="19" name="Group 18">
              <a:extLst>
                <a:ext uri="{FF2B5EF4-FFF2-40B4-BE49-F238E27FC236}">
                  <a16:creationId xmlns:a16="http://schemas.microsoft.com/office/drawing/2014/main" id="{F19CF9B0-FCBD-7E47-9589-BE65767EBDBA}"/>
                </a:ext>
              </a:extLst>
            </p:cNvPr>
            <p:cNvGrpSpPr/>
            <p:nvPr/>
          </p:nvGrpSpPr>
          <p:grpSpPr>
            <a:xfrm>
              <a:off x="2110647" y="1938528"/>
              <a:ext cx="7399113" cy="3298847"/>
              <a:chOff x="3250282" y="2990187"/>
              <a:chExt cx="7399113" cy="3298847"/>
            </a:xfrm>
          </p:grpSpPr>
          <p:sp>
            <p:nvSpPr>
              <p:cNvPr id="21" name="TextBox 20">
                <a:extLst>
                  <a:ext uri="{FF2B5EF4-FFF2-40B4-BE49-F238E27FC236}">
                    <a16:creationId xmlns:a16="http://schemas.microsoft.com/office/drawing/2014/main" id="{57EA3581-704A-3248-8273-CE83DCF85937}"/>
                  </a:ext>
                </a:extLst>
              </p:cNvPr>
              <p:cNvSpPr txBox="1"/>
              <p:nvPr/>
            </p:nvSpPr>
            <p:spPr>
              <a:xfrm>
                <a:off x="3250282" y="3734489"/>
                <a:ext cx="7399113" cy="2554545"/>
              </a:xfrm>
              <a:prstGeom prst="rect">
                <a:avLst/>
              </a:prstGeom>
              <a:noFill/>
              <a:ln>
                <a:noFill/>
              </a:ln>
            </p:spPr>
            <p:txBody>
              <a:bodyPr wrap="square" rtlCol="0">
                <a:spAutoFit/>
              </a:bodyPr>
              <a:lstStyle/>
              <a:p>
                <a:r>
                  <a:rPr lang="en-US" sz="8000" b="1" dirty="0">
                    <a:solidFill>
                      <a:schemeClr val="bg1"/>
                    </a:solidFill>
                    <a:latin typeface="Montserrat SemiBold" pitchFamily="2" charset="77"/>
                    <a:ea typeface="Roboto Medium" panose="02000000000000000000" pitchFamily="2" charset="0"/>
                    <a:cs typeface="Lato Light" panose="020F0502020204030203" pitchFamily="34" charset="0"/>
                  </a:rPr>
                  <a:t>Investment Report</a:t>
                </a:r>
              </a:p>
            </p:txBody>
          </p:sp>
          <p:sp>
            <p:nvSpPr>
              <p:cNvPr id="22" name="TextBox 21">
                <a:extLst>
                  <a:ext uri="{FF2B5EF4-FFF2-40B4-BE49-F238E27FC236}">
                    <a16:creationId xmlns:a16="http://schemas.microsoft.com/office/drawing/2014/main" id="{1BD858C7-2151-E447-91E3-EC3F55AE229A}"/>
                  </a:ext>
                </a:extLst>
              </p:cNvPr>
              <p:cNvSpPr txBox="1"/>
              <p:nvPr/>
            </p:nvSpPr>
            <p:spPr>
              <a:xfrm>
                <a:off x="3307051" y="2990187"/>
                <a:ext cx="3366119" cy="646331"/>
              </a:xfrm>
              <a:prstGeom prst="rect">
                <a:avLst/>
              </a:prstGeom>
              <a:noFill/>
            </p:spPr>
            <p:txBody>
              <a:bodyPr wrap="square" rtlCol="0">
                <a:spAutoFit/>
              </a:bodyPr>
              <a:lstStyle/>
              <a:p>
                <a:r>
                  <a:rPr lang="en-US" spc="600" dirty="0">
                    <a:solidFill>
                      <a:schemeClr val="bg1"/>
                    </a:solidFill>
                    <a:latin typeface="Lato" panose="020F0502020204030203" pitchFamily="34" charset="0"/>
                    <a:ea typeface="Lato" panose="020F0502020204030203" pitchFamily="34" charset="0"/>
                    <a:cs typeface="Lato" panose="020F0502020204030203" pitchFamily="34" charset="0"/>
                  </a:rPr>
                  <a:t>FINANCIAL</a:t>
                </a:r>
              </a:p>
            </p:txBody>
          </p:sp>
        </p:grpSp>
        <p:sp>
          <p:nvSpPr>
            <p:cNvPr id="20" name="Subtitle 2">
              <a:extLst>
                <a:ext uri="{FF2B5EF4-FFF2-40B4-BE49-F238E27FC236}">
                  <a16:creationId xmlns:a16="http://schemas.microsoft.com/office/drawing/2014/main" id="{A495A644-7BB2-1043-9B4A-7D4AF6EEEB71}"/>
                </a:ext>
              </a:extLst>
            </p:cNvPr>
            <p:cNvSpPr txBox="1">
              <a:spLocks/>
            </p:cNvSpPr>
            <p:nvPr/>
          </p:nvSpPr>
          <p:spPr>
            <a:xfrm flipH="1">
              <a:off x="2075660" y="6280017"/>
              <a:ext cx="7434100" cy="187385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36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But they also must take into account supply costs a product should meet a certain.</a:t>
              </a:r>
            </a:p>
          </p:txBody>
        </p:sp>
      </p:grpSp>
      <p:sp>
        <p:nvSpPr>
          <p:cNvPr id="4" name="Marcador de posición de imagen 3">
            <a:extLst>
              <a:ext uri="{FF2B5EF4-FFF2-40B4-BE49-F238E27FC236}">
                <a16:creationId xmlns:a16="http://schemas.microsoft.com/office/drawing/2014/main" id="{F273043A-52EB-714B-B671-B37D0079243D}"/>
              </a:ext>
            </a:extLst>
          </p:cNvPr>
          <p:cNvSpPr>
            <a:spLocks noGrp="1"/>
          </p:cNvSpPr>
          <p:nvPr>
            <p:ph type="pic" sz="quarter" idx="14"/>
          </p:nvPr>
        </p:nvSpPr>
        <p:spPr/>
      </p:sp>
      <p:grpSp>
        <p:nvGrpSpPr>
          <p:cNvPr id="3" name="Group 2">
            <a:extLst>
              <a:ext uri="{FF2B5EF4-FFF2-40B4-BE49-F238E27FC236}">
                <a16:creationId xmlns:a16="http://schemas.microsoft.com/office/drawing/2014/main" id="{AC973737-5D12-E343-85B5-8B978C715494}"/>
              </a:ext>
            </a:extLst>
          </p:cNvPr>
          <p:cNvGrpSpPr/>
          <p:nvPr/>
        </p:nvGrpSpPr>
        <p:grpSpPr>
          <a:xfrm>
            <a:off x="5743238" y="6734658"/>
            <a:ext cx="7155395" cy="5257223"/>
            <a:chOff x="6892726" y="8020407"/>
            <a:chExt cx="7155395" cy="5257223"/>
          </a:xfrm>
        </p:grpSpPr>
        <p:sp>
          <p:nvSpPr>
            <p:cNvPr id="50" name="Rectangle 49">
              <a:extLst>
                <a:ext uri="{FF2B5EF4-FFF2-40B4-BE49-F238E27FC236}">
                  <a16:creationId xmlns:a16="http://schemas.microsoft.com/office/drawing/2014/main" id="{0FC808A3-E112-A349-A3BC-FCCA8C24D2A7}"/>
                </a:ext>
              </a:extLst>
            </p:cNvPr>
            <p:cNvSpPr/>
            <p:nvPr/>
          </p:nvSpPr>
          <p:spPr>
            <a:xfrm>
              <a:off x="7154123" y="8252780"/>
              <a:ext cx="822960" cy="433208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bg1"/>
                </a:solidFill>
                <a:latin typeface="Montserrat Light" pitchFamily="2" charset="77"/>
              </a:endParaRPr>
            </a:p>
          </p:txBody>
        </p:sp>
        <p:sp>
          <p:nvSpPr>
            <p:cNvPr id="51" name="Rectangle 50">
              <a:extLst>
                <a:ext uri="{FF2B5EF4-FFF2-40B4-BE49-F238E27FC236}">
                  <a16:creationId xmlns:a16="http://schemas.microsoft.com/office/drawing/2014/main" id="{9129A1C1-6AD3-2545-BB42-88BA6F3520E9}"/>
                </a:ext>
              </a:extLst>
            </p:cNvPr>
            <p:cNvSpPr/>
            <p:nvPr/>
          </p:nvSpPr>
          <p:spPr>
            <a:xfrm>
              <a:off x="9082314" y="10014153"/>
              <a:ext cx="822960" cy="2554117"/>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bg1"/>
                </a:solidFill>
                <a:latin typeface="Montserrat Light" pitchFamily="2" charset="77"/>
              </a:endParaRPr>
            </a:p>
          </p:txBody>
        </p:sp>
        <p:sp>
          <p:nvSpPr>
            <p:cNvPr id="52" name="Rectangle 51">
              <a:extLst>
                <a:ext uri="{FF2B5EF4-FFF2-40B4-BE49-F238E27FC236}">
                  <a16:creationId xmlns:a16="http://schemas.microsoft.com/office/drawing/2014/main" id="{5AA83FB4-FC4C-A745-A3BF-EE896A3A9EE6}"/>
                </a:ext>
              </a:extLst>
            </p:cNvPr>
            <p:cNvSpPr/>
            <p:nvPr/>
          </p:nvSpPr>
          <p:spPr>
            <a:xfrm>
              <a:off x="11050262" y="9005793"/>
              <a:ext cx="822960" cy="3579075"/>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bg1"/>
                </a:solidFill>
                <a:latin typeface="Montserrat Light" pitchFamily="2" charset="77"/>
              </a:endParaRPr>
            </a:p>
          </p:txBody>
        </p:sp>
        <p:sp>
          <p:nvSpPr>
            <p:cNvPr id="53" name="Rectangle 52">
              <a:extLst>
                <a:ext uri="{FF2B5EF4-FFF2-40B4-BE49-F238E27FC236}">
                  <a16:creationId xmlns:a16="http://schemas.microsoft.com/office/drawing/2014/main" id="{34B2F01E-1B11-6B48-B224-4C9681205112}"/>
                </a:ext>
              </a:extLst>
            </p:cNvPr>
            <p:cNvSpPr/>
            <p:nvPr/>
          </p:nvSpPr>
          <p:spPr>
            <a:xfrm>
              <a:off x="13038088" y="8020407"/>
              <a:ext cx="822960" cy="4564461"/>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bg1"/>
                </a:solidFill>
                <a:latin typeface="Montserrat Light" pitchFamily="2" charset="77"/>
              </a:endParaRPr>
            </a:p>
          </p:txBody>
        </p:sp>
        <p:sp>
          <p:nvSpPr>
            <p:cNvPr id="59" name="Title 20">
              <a:extLst>
                <a:ext uri="{FF2B5EF4-FFF2-40B4-BE49-F238E27FC236}">
                  <a16:creationId xmlns:a16="http://schemas.microsoft.com/office/drawing/2014/main" id="{2B00342C-876E-FF49-865D-82D07EC3BC52}"/>
                </a:ext>
              </a:extLst>
            </p:cNvPr>
            <p:cNvSpPr txBox="1">
              <a:spLocks/>
            </p:cNvSpPr>
            <p:nvPr/>
          </p:nvSpPr>
          <p:spPr>
            <a:xfrm>
              <a:off x="6892726" y="12768836"/>
              <a:ext cx="1257285" cy="508794"/>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800">
                  <a:solidFill>
                    <a:schemeClr val="bg1"/>
                  </a:solidFill>
                  <a:latin typeface="Montserrat Light" pitchFamily="2" charset="77"/>
                  <a:cs typeface="Lato Light"/>
                </a:rPr>
                <a:t>Q1</a:t>
              </a:r>
              <a:endParaRPr lang="en-US" sz="2800" dirty="0">
                <a:solidFill>
                  <a:schemeClr val="bg1"/>
                </a:solidFill>
                <a:latin typeface="Montserrat Light" pitchFamily="2" charset="77"/>
                <a:cs typeface="Lato Light"/>
              </a:endParaRPr>
            </a:p>
          </p:txBody>
        </p:sp>
        <p:sp>
          <p:nvSpPr>
            <p:cNvPr id="60" name="Title 20">
              <a:extLst>
                <a:ext uri="{FF2B5EF4-FFF2-40B4-BE49-F238E27FC236}">
                  <a16:creationId xmlns:a16="http://schemas.microsoft.com/office/drawing/2014/main" id="{9A9B69EF-7AAE-8046-8483-127AF47DF54F}"/>
                </a:ext>
              </a:extLst>
            </p:cNvPr>
            <p:cNvSpPr txBox="1">
              <a:spLocks/>
            </p:cNvSpPr>
            <p:nvPr/>
          </p:nvSpPr>
          <p:spPr>
            <a:xfrm>
              <a:off x="8865151" y="12768835"/>
              <a:ext cx="1257285" cy="508794"/>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800" dirty="0">
                  <a:solidFill>
                    <a:schemeClr val="bg1"/>
                  </a:solidFill>
                  <a:latin typeface="Montserrat Light" pitchFamily="2" charset="77"/>
                  <a:cs typeface="Lato Light"/>
                </a:rPr>
                <a:t>Q2</a:t>
              </a:r>
            </a:p>
          </p:txBody>
        </p:sp>
        <p:sp>
          <p:nvSpPr>
            <p:cNvPr id="61" name="Title 20">
              <a:extLst>
                <a:ext uri="{FF2B5EF4-FFF2-40B4-BE49-F238E27FC236}">
                  <a16:creationId xmlns:a16="http://schemas.microsoft.com/office/drawing/2014/main" id="{F9C8F8DF-2A69-E040-93A9-463285516B3C}"/>
                </a:ext>
              </a:extLst>
            </p:cNvPr>
            <p:cNvSpPr txBox="1">
              <a:spLocks/>
            </p:cNvSpPr>
            <p:nvPr/>
          </p:nvSpPr>
          <p:spPr>
            <a:xfrm>
              <a:off x="10837576" y="12768836"/>
              <a:ext cx="1257285" cy="508794"/>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800" dirty="0">
                  <a:solidFill>
                    <a:schemeClr val="bg1"/>
                  </a:solidFill>
                  <a:latin typeface="Montserrat Light" pitchFamily="2" charset="77"/>
                  <a:cs typeface="Lato Light"/>
                </a:rPr>
                <a:t>Q3</a:t>
              </a:r>
            </a:p>
          </p:txBody>
        </p:sp>
        <p:sp>
          <p:nvSpPr>
            <p:cNvPr id="62" name="Title 20">
              <a:extLst>
                <a:ext uri="{FF2B5EF4-FFF2-40B4-BE49-F238E27FC236}">
                  <a16:creationId xmlns:a16="http://schemas.microsoft.com/office/drawing/2014/main" id="{2FA5C103-0C52-D846-B9AB-61E7DE8595F8}"/>
                </a:ext>
              </a:extLst>
            </p:cNvPr>
            <p:cNvSpPr txBox="1">
              <a:spLocks/>
            </p:cNvSpPr>
            <p:nvPr/>
          </p:nvSpPr>
          <p:spPr>
            <a:xfrm>
              <a:off x="12790836" y="12768835"/>
              <a:ext cx="1257285" cy="508794"/>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800" dirty="0">
                  <a:solidFill>
                    <a:schemeClr val="bg1"/>
                  </a:solidFill>
                  <a:latin typeface="Montserrat Light" pitchFamily="2" charset="77"/>
                  <a:cs typeface="Lato Light"/>
                </a:rPr>
                <a:t>Q4</a:t>
              </a:r>
            </a:p>
          </p:txBody>
        </p:sp>
      </p:grpSp>
    </p:spTree>
    <p:extLst>
      <p:ext uri="{BB962C8B-B14F-4D97-AF65-F5344CB8AC3E}">
        <p14:creationId xmlns:p14="http://schemas.microsoft.com/office/powerpoint/2010/main" val="846106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A8487E1-D424-C843-817D-2F5BE55D9A4F}"/>
              </a:ext>
            </a:extLst>
          </p:cNvPr>
          <p:cNvSpPr/>
          <p:nvPr/>
        </p:nvSpPr>
        <p:spPr>
          <a:xfrm rot="10800000" flipV="1">
            <a:off x="0" y="0"/>
            <a:ext cx="24377648" cy="1371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grpSp>
        <p:nvGrpSpPr>
          <p:cNvPr id="4" name="Group 3">
            <a:extLst>
              <a:ext uri="{FF2B5EF4-FFF2-40B4-BE49-F238E27FC236}">
                <a16:creationId xmlns:a16="http://schemas.microsoft.com/office/drawing/2014/main" id="{6870D2D0-09C5-4141-8D28-AC24506981D2}"/>
              </a:ext>
            </a:extLst>
          </p:cNvPr>
          <p:cNvGrpSpPr/>
          <p:nvPr/>
        </p:nvGrpSpPr>
        <p:grpSpPr>
          <a:xfrm>
            <a:off x="1884000" y="4891964"/>
            <a:ext cx="20609647" cy="6900781"/>
            <a:chOff x="1884000" y="4743450"/>
            <a:chExt cx="20609647" cy="6900781"/>
          </a:xfrm>
        </p:grpSpPr>
        <p:grpSp>
          <p:nvGrpSpPr>
            <p:cNvPr id="3" name="Group 2">
              <a:extLst>
                <a:ext uri="{FF2B5EF4-FFF2-40B4-BE49-F238E27FC236}">
                  <a16:creationId xmlns:a16="http://schemas.microsoft.com/office/drawing/2014/main" id="{599537BA-6FCA-9044-BC9D-B453D092AC2B}"/>
                </a:ext>
              </a:extLst>
            </p:cNvPr>
            <p:cNvGrpSpPr/>
            <p:nvPr/>
          </p:nvGrpSpPr>
          <p:grpSpPr>
            <a:xfrm>
              <a:off x="1884000" y="4743450"/>
              <a:ext cx="20609647" cy="6900781"/>
              <a:chOff x="2280933" y="4857750"/>
              <a:chExt cx="20609647" cy="6900781"/>
            </a:xfrm>
          </p:grpSpPr>
          <p:sp>
            <p:nvSpPr>
              <p:cNvPr id="2" name="Rectangle 1">
                <a:extLst>
                  <a:ext uri="{FF2B5EF4-FFF2-40B4-BE49-F238E27FC236}">
                    <a16:creationId xmlns:a16="http://schemas.microsoft.com/office/drawing/2014/main" id="{2E60979C-75DB-5447-A2A2-2C9C845F965E}"/>
                  </a:ext>
                </a:extLst>
              </p:cNvPr>
              <p:cNvSpPr/>
              <p:nvPr/>
            </p:nvSpPr>
            <p:spPr>
              <a:xfrm>
                <a:off x="2280933" y="4857750"/>
                <a:ext cx="6210110" cy="14582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51">
                <a:extLst>
                  <a:ext uri="{FF2B5EF4-FFF2-40B4-BE49-F238E27FC236}">
                    <a16:creationId xmlns:a16="http://schemas.microsoft.com/office/drawing/2014/main" id="{2C4EF268-55D1-A646-A54A-64FC24737C76}"/>
                  </a:ext>
                </a:extLst>
              </p:cNvPr>
              <p:cNvSpPr/>
              <p:nvPr/>
            </p:nvSpPr>
            <p:spPr>
              <a:xfrm>
                <a:off x="4424685" y="6688082"/>
                <a:ext cx="6210110" cy="14582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3" name="Rectangle 52">
                <a:extLst>
                  <a:ext uri="{FF2B5EF4-FFF2-40B4-BE49-F238E27FC236}">
                    <a16:creationId xmlns:a16="http://schemas.microsoft.com/office/drawing/2014/main" id="{34FE999F-ADE8-F243-9382-4164A8740B50}"/>
                  </a:ext>
                </a:extLst>
              </p:cNvPr>
              <p:cNvSpPr/>
              <p:nvPr/>
            </p:nvSpPr>
            <p:spPr>
              <a:xfrm>
                <a:off x="6596290" y="8451214"/>
                <a:ext cx="6210110" cy="14582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ectangle 53">
                <a:extLst>
                  <a:ext uri="{FF2B5EF4-FFF2-40B4-BE49-F238E27FC236}">
                    <a16:creationId xmlns:a16="http://schemas.microsoft.com/office/drawing/2014/main" id="{53AB3B90-5DAB-8C45-BCE4-BE28179A2BBE}"/>
                  </a:ext>
                </a:extLst>
              </p:cNvPr>
              <p:cNvSpPr/>
              <p:nvPr/>
            </p:nvSpPr>
            <p:spPr>
              <a:xfrm>
                <a:off x="8681543" y="10300287"/>
                <a:ext cx="6210110" cy="14582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8" name="TextBox 47">
                <a:extLst>
                  <a:ext uri="{FF2B5EF4-FFF2-40B4-BE49-F238E27FC236}">
                    <a16:creationId xmlns:a16="http://schemas.microsoft.com/office/drawing/2014/main" id="{467EA780-EA0D-FF40-84CB-ED1E8BFECA1F}"/>
                  </a:ext>
                </a:extLst>
              </p:cNvPr>
              <p:cNvSpPr txBox="1"/>
              <p:nvPr/>
            </p:nvSpPr>
            <p:spPr>
              <a:xfrm>
                <a:off x="15424585" y="10379488"/>
                <a:ext cx="7465995" cy="1312090"/>
              </a:xfrm>
              <a:prstGeom prst="rect">
                <a:avLst/>
              </a:prstGeom>
              <a:noFill/>
            </p:spPr>
            <p:txBody>
              <a:bodyPr wrap="square" rtlCol="0">
                <a:spAutoFit/>
              </a:bodyPr>
              <a:lstStyle/>
              <a:p>
                <a:pPr>
                  <a:lnSpc>
                    <a:spcPct val="150000"/>
                  </a:lnSpc>
                </a:pPr>
                <a:r>
                  <a:rPr lang="en-US" sz="2800" dirty="0">
                    <a:solidFill>
                      <a:schemeClr val="bg1"/>
                    </a:solidFill>
                    <a:latin typeface="Montserrat Light" pitchFamily="2" charset="77"/>
                    <a:ea typeface="Lato Light" panose="020F0502020204030203" pitchFamily="34" charset="0"/>
                    <a:cs typeface="Lato Light" panose="020F0502020204030203" pitchFamily="34" charset="0"/>
                  </a:rPr>
                  <a:t>A company is an association or collection of individuals, whether natural persons.</a:t>
                </a:r>
              </a:p>
            </p:txBody>
          </p:sp>
          <p:sp>
            <p:nvSpPr>
              <p:cNvPr id="49" name="TextBox 48">
                <a:extLst>
                  <a:ext uri="{FF2B5EF4-FFF2-40B4-BE49-F238E27FC236}">
                    <a16:creationId xmlns:a16="http://schemas.microsoft.com/office/drawing/2014/main" id="{CAFCDE77-66B4-9344-9837-00686ED8CBEC}"/>
                  </a:ext>
                </a:extLst>
              </p:cNvPr>
              <p:cNvSpPr txBox="1"/>
              <p:nvPr/>
            </p:nvSpPr>
            <p:spPr>
              <a:xfrm>
                <a:off x="13388571" y="8569001"/>
                <a:ext cx="7465995" cy="1312090"/>
              </a:xfrm>
              <a:prstGeom prst="rect">
                <a:avLst/>
              </a:prstGeom>
              <a:noFill/>
            </p:spPr>
            <p:txBody>
              <a:bodyPr wrap="square" rtlCol="0">
                <a:spAutoFit/>
              </a:bodyPr>
              <a:lstStyle/>
              <a:p>
                <a:pPr>
                  <a:lnSpc>
                    <a:spcPct val="150000"/>
                  </a:lnSpc>
                </a:pPr>
                <a:r>
                  <a:rPr lang="en-US" sz="2800" dirty="0">
                    <a:solidFill>
                      <a:schemeClr val="bg1"/>
                    </a:solidFill>
                    <a:latin typeface="Montserrat Light" pitchFamily="2" charset="77"/>
                    <a:ea typeface="Lato Light" panose="020F0502020204030203" pitchFamily="34" charset="0"/>
                    <a:cs typeface="Lato Light" panose="020F0502020204030203" pitchFamily="34" charset="0"/>
                  </a:rPr>
                  <a:t>A company is an association or collection of individuals, whether natural persons.</a:t>
                </a:r>
              </a:p>
            </p:txBody>
          </p:sp>
          <p:sp>
            <p:nvSpPr>
              <p:cNvPr id="50" name="TextBox 49">
                <a:extLst>
                  <a:ext uri="{FF2B5EF4-FFF2-40B4-BE49-F238E27FC236}">
                    <a16:creationId xmlns:a16="http://schemas.microsoft.com/office/drawing/2014/main" id="{84B27A5B-D691-AD47-89E5-236BC53A0546}"/>
                  </a:ext>
                </a:extLst>
              </p:cNvPr>
              <p:cNvSpPr txBox="1"/>
              <p:nvPr/>
            </p:nvSpPr>
            <p:spPr>
              <a:xfrm>
                <a:off x="11131556" y="6792793"/>
                <a:ext cx="7465995" cy="1312090"/>
              </a:xfrm>
              <a:prstGeom prst="rect">
                <a:avLst/>
              </a:prstGeom>
              <a:noFill/>
            </p:spPr>
            <p:txBody>
              <a:bodyPr wrap="square" rtlCol="0">
                <a:spAutoFit/>
              </a:bodyPr>
              <a:lstStyle/>
              <a:p>
                <a:pPr>
                  <a:lnSpc>
                    <a:spcPct val="150000"/>
                  </a:lnSpc>
                </a:pPr>
                <a:r>
                  <a:rPr lang="en-US" sz="2800" dirty="0">
                    <a:solidFill>
                      <a:schemeClr val="bg1"/>
                    </a:solidFill>
                    <a:latin typeface="Montserrat Light" pitchFamily="2" charset="77"/>
                    <a:ea typeface="Lato Light" panose="020F0502020204030203" pitchFamily="34" charset="0"/>
                    <a:cs typeface="Lato Light" panose="020F0502020204030203" pitchFamily="34" charset="0"/>
                  </a:rPr>
                  <a:t>A company is an association or collection of individuals, whether natural persons.</a:t>
                </a:r>
              </a:p>
            </p:txBody>
          </p:sp>
          <p:sp>
            <p:nvSpPr>
              <p:cNvPr id="51" name="TextBox 50">
                <a:extLst>
                  <a:ext uri="{FF2B5EF4-FFF2-40B4-BE49-F238E27FC236}">
                    <a16:creationId xmlns:a16="http://schemas.microsoft.com/office/drawing/2014/main" id="{B9F7A30C-CB95-F24E-91C5-5FFA6BDB9582}"/>
                  </a:ext>
                </a:extLst>
              </p:cNvPr>
              <p:cNvSpPr txBox="1"/>
              <p:nvPr/>
            </p:nvSpPr>
            <p:spPr>
              <a:xfrm>
                <a:off x="8936055" y="4937561"/>
                <a:ext cx="7465995" cy="1312090"/>
              </a:xfrm>
              <a:prstGeom prst="rect">
                <a:avLst/>
              </a:prstGeom>
              <a:noFill/>
            </p:spPr>
            <p:txBody>
              <a:bodyPr wrap="square" rtlCol="0">
                <a:spAutoFit/>
              </a:bodyPr>
              <a:lstStyle/>
              <a:p>
                <a:pPr>
                  <a:lnSpc>
                    <a:spcPct val="150000"/>
                  </a:lnSpc>
                </a:pPr>
                <a:r>
                  <a:rPr lang="en-US" sz="2800" dirty="0">
                    <a:solidFill>
                      <a:schemeClr val="bg1"/>
                    </a:solidFill>
                    <a:latin typeface="Montserrat Light" pitchFamily="2" charset="77"/>
                    <a:ea typeface="Lato Light" panose="020F0502020204030203" pitchFamily="34" charset="0"/>
                    <a:cs typeface="Lato Light" panose="020F0502020204030203" pitchFamily="34" charset="0"/>
                  </a:rPr>
                  <a:t>A company is an association or collection of individuals, whether natural persons.</a:t>
                </a:r>
              </a:p>
            </p:txBody>
          </p:sp>
        </p:grpSp>
        <p:sp>
          <p:nvSpPr>
            <p:cNvPr id="55" name="Rectangle 54">
              <a:extLst>
                <a:ext uri="{FF2B5EF4-FFF2-40B4-BE49-F238E27FC236}">
                  <a16:creationId xmlns:a16="http://schemas.microsoft.com/office/drawing/2014/main" id="{0C18711E-97AD-5A41-A189-A7E2999E335A}"/>
                </a:ext>
              </a:extLst>
            </p:cNvPr>
            <p:cNvSpPr/>
            <p:nvPr/>
          </p:nvSpPr>
          <p:spPr>
            <a:xfrm>
              <a:off x="2397714" y="5125363"/>
              <a:ext cx="5182682" cy="707886"/>
            </a:xfrm>
            <a:prstGeom prst="rect">
              <a:avLst/>
            </a:prstGeom>
          </p:spPr>
          <p:txBody>
            <a:bodyPr wrap="square">
              <a:spAutoFit/>
            </a:bodyPr>
            <a:lstStyle/>
            <a:p>
              <a:pPr algn="ctr"/>
              <a:r>
                <a:rPr lang="en-US" sz="4000" b="1" dirty="0">
                  <a:solidFill>
                    <a:schemeClr val="bg1"/>
                  </a:solidFill>
                  <a:latin typeface="Montserrat SemiBold" pitchFamily="2" charset="77"/>
                  <a:ea typeface="Roboto" panose="02000000000000000000" pitchFamily="2" charset="0"/>
                  <a:cs typeface="Lato Light" panose="020F0502020204030203" pitchFamily="34" charset="0"/>
                </a:rPr>
                <a:t>Write Your Title</a:t>
              </a:r>
            </a:p>
          </p:txBody>
        </p:sp>
        <p:sp>
          <p:nvSpPr>
            <p:cNvPr id="56" name="Rectangle 55">
              <a:extLst>
                <a:ext uri="{FF2B5EF4-FFF2-40B4-BE49-F238E27FC236}">
                  <a16:creationId xmlns:a16="http://schemas.microsoft.com/office/drawing/2014/main" id="{FFFB1103-9514-6542-91C8-7734041E1DC8}"/>
                </a:ext>
              </a:extLst>
            </p:cNvPr>
            <p:cNvSpPr/>
            <p:nvPr/>
          </p:nvSpPr>
          <p:spPr>
            <a:xfrm>
              <a:off x="4541466" y="6980595"/>
              <a:ext cx="5182682" cy="707886"/>
            </a:xfrm>
            <a:prstGeom prst="rect">
              <a:avLst/>
            </a:prstGeom>
          </p:spPr>
          <p:txBody>
            <a:bodyPr wrap="square">
              <a:spAutoFit/>
            </a:bodyPr>
            <a:lstStyle/>
            <a:p>
              <a:pPr algn="ctr"/>
              <a:r>
                <a:rPr lang="en-US" sz="4000" b="1" dirty="0">
                  <a:solidFill>
                    <a:schemeClr val="bg1"/>
                  </a:solidFill>
                  <a:latin typeface="Montserrat SemiBold" pitchFamily="2" charset="77"/>
                  <a:ea typeface="Roboto" panose="02000000000000000000" pitchFamily="2" charset="0"/>
                  <a:cs typeface="Lato Light" panose="020F0502020204030203" pitchFamily="34" charset="0"/>
                </a:rPr>
                <a:t>Write Your Title</a:t>
              </a:r>
            </a:p>
          </p:txBody>
        </p:sp>
        <p:sp>
          <p:nvSpPr>
            <p:cNvPr id="57" name="Rectangle 56">
              <a:extLst>
                <a:ext uri="{FF2B5EF4-FFF2-40B4-BE49-F238E27FC236}">
                  <a16:creationId xmlns:a16="http://schemas.microsoft.com/office/drawing/2014/main" id="{7471AE10-D030-DB43-8B5B-31A2CDB08BE7}"/>
                </a:ext>
              </a:extLst>
            </p:cNvPr>
            <p:cNvSpPr/>
            <p:nvPr/>
          </p:nvSpPr>
          <p:spPr>
            <a:xfrm>
              <a:off x="6713071" y="8756803"/>
              <a:ext cx="5182682" cy="707886"/>
            </a:xfrm>
            <a:prstGeom prst="rect">
              <a:avLst/>
            </a:prstGeom>
          </p:spPr>
          <p:txBody>
            <a:bodyPr wrap="square">
              <a:spAutoFit/>
            </a:bodyPr>
            <a:lstStyle/>
            <a:p>
              <a:pPr algn="ctr"/>
              <a:r>
                <a:rPr lang="en-US" sz="4000" b="1" dirty="0">
                  <a:solidFill>
                    <a:schemeClr val="bg1"/>
                  </a:solidFill>
                  <a:latin typeface="Montserrat SemiBold" pitchFamily="2" charset="77"/>
                  <a:ea typeface="Roboto" panose="02000000000000000000" pitchFamily="2" charset="0"/>
                  <a:cs typeface="Lato Light" panose="020F0502020204030203" pitchFamily="34" charset="0"/>
                </a:rPr>
                <a:t>Write Your Title</a:t>
              </a:r>
            </a:p>
          </p:txBody>
        </p:sp>
        <p:sp>
          <p:nvSpPr>
            <p:cNvPr id="58" name="Rectangle 57">
              <a:extLst>
                <a:ext uri="{FF2B5EF4-FFF2-40B4-BE49-F238E27FC236}">
                  <a16:creationId xmlns:a16="http://schemas.microsoft.com/office/drawing/2014/main" id="{33EB718D-5790-0D45-9B6D-4E99BA06C942}"/>
                </a:ext>
              </a:extLst>
            </p:cNvPr>
            <p:cNvSpPr/>
            <p:nvPr/>
          </p:nvSpPr>
          <p:spPr>
            <a:xfrm>
              <a:off x="8798324" y="10561166"/>
              <a:ext cx="5182682" cy="707886"/>
            </a:xfrm>
            <a:prstGeom prst="rect">
              <a:avLst/>
            </a:prstGeom>
          </p:spPr>
          <p:txBody>
            <a:bodyPr wrap="square">
              <a:spAutoFit/>
            </a:bodyPr>
            <a:lstStyle/>
            <a:p>
              <a:pPr algn="ctr"/>
              <a:r>
                <a:rPr lang="en-US" sz="4000" b="1" dirty="0">
                  <a:solidFill>
                    <a:schemeClr val="bg1"/>
                  </a:solidFill>
                  <a:latin typeface="Montserrat SemiBold" pitchFamily="2" charset="77"/>
                  <a:ea typeface="Roboto" panose="02000000000000000000" pitchFamily="2" charset="0"/>
                  <a:cs typeface="Lato Light" panose="020F0502020204030203" pitchFamily="34" charset="0"/>
                </a:rPr>
                <a:t>Write Your Title</a:t>
              </a:r>
            </a:p>
          </p:txBody>
        </p:sp>
      </p:grpSp>
      <p:grpSp>
        <p:nvGrpSpPr>
          <p:cNvPr id="59" name="Group 58">
            <a:extLst>
              <a:ext uri="{FF2B5EF4-FFF2-40B4-BE49-F238E27FC236}">
                <a16:creationId xmlns:a16="http://schemas.microsoft.com/office/drawing/2014/main" id="{F936DFEA-8F32-934A-9F76-9926A27EEF40}"/>
              </a:ext>
            </a:extLst>
          </p:cNvPr>
          <p:cNvGrpSpPr/>
          <p:nvPr/>
        </p:nvGrpSpPr>
        <p:grpSpPr>
          <a:xfrm>
            <a:off x="6631244" y="900968"/>
            <a:ext cx="11115162" cy="2067741"/>
            <a:chOff x="641155" y="2990187"/>
            <a:chExt cx="11115162" cy="2067741"/>
          </a:xfrm>
        </p:grpSpPr>
        <p:sp>
          <p:nvSpPr>
            <p:cNvPr id="60" name="TextBox 59">
              <a:extLst>
                <a:ext uri="{FF2B5EF4-FFF2-40B4-BE49-F238E27FC236}">
                  <a16:creationId xmlns:a16="http://schemas.microsoft.com/office/drawing/2014/main" id="{771D39CA-8204-DE49-A5BE-0AFF5AE10354}"/>
                </a:ext>
              </a:extLst>
            </p:cNvPr>
            <p:cNvSpPr txBox="1"/>
            <p:nvPr/>
          </p:nvSpPr>
          <p:spPr>
            <a:xfrm>
              <a:off x="641155" y="3734489"/>
              <a:ext cx="11115162" cy="1323439"/>
            </a:xfrm>
            <a:prstGeom prst="rect">
              <a:avLst/>
            </a:prstGeom>
            <a:noFill/>
            <a:ln>
              <a:noFill/>
            </a:ln>
          </p:spPr>
          <p:txBody>
            <a:bodyPr wrap="square" rtlCol="0">
              <a:spAutoFit/>
            </a:bodyPr>
            <a:lstStyle/>
            <a:p>
              <a:pPr algn="ctr"/>
              <a:r>
                <a:rPr lang="en-US" sz="8000" b="1" dirty="0">
                  <a:solidFill>
                    <a:schemeClr val="bg1"/>
                  </a:solidFill>
                  <a:latin typeface="Montserrat SemiBold" pitchFamily="2" charset="77"/>
                  <a:ea typeface="Roboto Medium" panose="02000000000000000000" pitchFamily="2" charset="0"/>
                  <a:cs typeface="Lato Light" panose="020F0502020204030203" pitchFamily="34" charset="0"/>
                </a:rPr>
                <a:t>Financial Timeline</a:t>
              </a:r>
            </a:p>
          </p:txBody>
        </p:sp>
        <p:sp>
          <p:nvSpPr>
            <p:cNvPr id="61" name="TextBox 60">
              <a:extLst>
                <a:ext uri="{FF2B5EF4-FFF2-40B4-BE49-F238E27FC236}">
                  <a16:creationId xmlns:a16="http://schemas.microsoft.com/office/drawing/2014/main" id="{D37CDD98-85C9-0841-868D-C55F2CC881AB}"/>
                </a:ext>
              </a:extLst>
            </p:cNvPr>
            <p:cNvSpPr txBox="1"/>
            <p:nvPr/>
          </p:nvSpPr>
          <p:spPr>
            <a:xfrm>
              <a:off x="4515676" y="2990187"/>
              <a:ext cx="3366119" cy="646331"/>
            </a:xfrm>
            <a:prstGeom prst="rect">
              <a:avLst/>
            </a:prstGeom>
            <a:noFill/>
          </p:spPr>
          <p:txBody>
            <a:bodyPr wrap="square" rtlCol="0">
              <a:spAutoFit/>
            </a:bodyPr>
            <a:lstStyle/>
            <a:p>
              <a:pPr algn="ctr"/>
              <a:r>
                <a:rPr lang="en-US" spc="600" dirty="0">
                  <a:solidFill>
                    <a:schemeClr val="accent1"/>
                  </a:solidFill>
                  <a:latin typeface="Lato" panose="020F0502020204030203" pitchFamily="34" charset="0"/>
                  <a:ea typeface="Lato" panose="020F0502020204030203" pitchFamily="34" charset="0"/>
                  <a:cs typeface="Lato" panose="020F0502020204030203" pitchFamily="34" charset="0"/>
                </a:rPr>
                <a:t>FINANCIAL</a:t>
              </a:r>
            </a:p>
          </p:txBody>
        </p:sp>
      </p:grpSp>
    </p:spTree>
    <p:extLst>
      <p:ext uri="{BB962C8B-B14F-4D97-AF65-F5344CB8AC3E}">
        <p14:creationId xmlns:p14="http://schemas.microsoft.com/office/powerpoint/2010/main" val="1104348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B062CA87-A5B2-B34B-A370-6E72748B4AA1}"/>
              </a:ext>
            </a:extLst>
          </p:cNvPr>
          <p:cNvSpPr>
            <a:spLocks noGrp="1"/>
          </p:cNvSpPr>
          <p:nvPr>
            <p:ph type="pic" sz="quarter" idx="14"/>
          </p:nvPr>
        </p:nvSpPr>
        <p:spPr/>
      </p:sp>
      <p:sp>
        <p:nvSpPr>
          <p:cNvPr id="41" name="Rectangle 40">
            <a:extLst>
              <a:ext uri="{FF2B5EF4-FFF2-40B4-BE49-F238E27FC236}">
                <a16:creationId xmlns:a16="http://schemas.microsoft.com/office/drawing/2014/main" id="{5FDD6CEC-5620-0F4B-BF67-6507CFA4AFBB}"/>
              </a:ext>
            </a:extLst>
          </p:cNvPr>
          <p:cNvSpPr/>
          <p:nvPr/>
        </p:nvSpPr>
        <p:spPr>
          <a:xfrm rot="10800000" flipV="1">
            <a:off x="0" y="8178800"/>
            <a:ext cx="15087600" cy="553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grpSp>
        <p:nvGrpSpPr>
          <p:cNvPr id="37" name="Group 36">
            <a:extLst>
              <a:ext uri="{FF2B5EF4-FFF2-40B4-BE49-F238E27FC236}">
                <a16:creationId xmlns:a16="http://schemas.microsoft.com/office/drawing/2014/main" id="{A269FD46-ABE0-744D-98F2-EFF8178E6077}"/>
              </a:ext>
            </a:extLst>
          </p:cNvPr>
          <p:cNvGrpSpPr/>
          <p:nvPr/>
        </p:nvGrpSpPr>
        <p:grpSpPr>
          <a:xfrm>
            <a:off x="2923508" y="9913530"/>
            <a:ext cx="9240582" cy="2067741"/>
            <a:chOff x="641155" y="2990187"/>
            <a:chExt cx="9240582" cy="2067741"/>
          </a:xfrm>
        </p:grpSpPr>
        <p:sp>
          <p:nvSpPr>
            <p:cNvPr id="38" name="TextBox 37">
              <a:extLst>
                <a:ext uri="{FF2B5EF4-FFF2-40B4-BE49-F238E27FC236}">
                  <a16:creationId xmlns:a16="http://schemas.microsoft.com/office/drawing/2014/main" id="{432A3D63-C221-A149-BF5E-C93620186CDB}"/>
                </a:ext>
              </a:extLst>
            </p:cNvPr>
            <p:cNvSpPr txBox="1"/>
            <p:nvPr/>
          </p:nvSpPr>
          <p:spPr>
            <a:xfrm>
              <a:off x="641155" y="3734489"/>
              <a:ext cx="9240582" cy="1323439"/>
            </a:xfrm>
            <a:prstGeom prst="rect">
              <a:avLst/>
            </a:prstGeom>
            <a:noFill/>
            <a:ln>
              <a:noFill/>
            </a:ln>
          </p:spPr>
          <p:txBody>
            <a:bodyPr wrap="square" rtlCol="0">
              <a:spAutoFit/>
            </a:bodyPr>
            <a:lstStyle/>
            <a:p>
              <a:r>
                <a:rPr lang="en-US" sz="8000" b="1" dirty="0">
                  <a:solidFill>
                    <a:schemeClr val="bg1"/>
                  </a:solidFill>
                  <a:latin typeface="Montserrat SemiBold" pitchFamily="2" charset="77"/>
                  <a:ea typeface="Roboto Medium" panose="02000000000000000000" pitchFamily="2" charset="0"/>
                  <a:cs typeface="Lato Light" panose="020F0502020204030203" pitchFamily="34" charset="0"/>
                </a:rPr>
                <a:t>Investment Pros</a:t>
              </a:r>
            </a:p>
          </p:txBody>
        </p:sp>
        <p:sp>
          <p:nvSpPr>
            <p:cNvPr id="39" name="TextBox 38">
              <a:extLst>
                <a:ext uri="{FF2B5EF4-FFF2-40B4-BE49-F238E27FC236}">
                  <a16:creationId xmlns:a16="http://schemas.microsoft.com/office/drawing/2014/main" id="{D071A180-56E9-5845-BDCB-01274DCCC822}"/>
                </a:ext>
              </a:extLst>
            </p:cNvPr>
            <p:cNvSpPr txBox="1"/>
            <p:nvPr/>
          </p:nvSpPr>
          <p:spPr>
            <a:xfrm>
              <a:off x="691955" y="2990187"/>
              <a:ext cx="3366119" cy="646331"/>
            </a:xfrm>
            <a:prstGeom prst="rect">
              <a:avLst/>
            </a:prstGeom>
            <a:noFill/>
          </p:spPr>
          <p:txBody>
            <a:bodyPr wrap="square" rtlCol="0">
              <a:spAutoFit/>
            </a:bodyPr>
            <a:lstStyle/>
            <a:p>
              <a:r>
                <a:rPr lang="en-US" spc="600" dirty="0">
                  <a:solidFill>
                    <a:schemeClr val="bg1"/>
                  </a:solidFill>
                  <a:latin typeface="Lato" panose="020F0502020204030203" pitchFamily="34" charset="0"/>
                  <a:ea typeface="Lato" panose="020F0502020204030203" pitchFamily="34" charset="0"/>
                  <a:cs typeface="Lato" panose="020F0502020204030203" pitchFamily="34" charset="0"/>
                </a:rPr>
                <a:t>FINANCIAL</a:t>
              </a:r>
            </a:p>
          </p:txBody>
        </p:sp>
      </p:grpSp>
      <p:sp>
        <p:nvSpPr>
          <p:cNvPr id="42" name="Rectangle 41">
            <a:extLst>
              <a:ext uri="{FF2B5EF4-FFF2-40B4-BE49-F238E27FC236}">
                <a16:creationId xmlns:a16="http://schemas.microsoft.com/office/drawing/2014/main" id="{A21B6830-6C7A-7048-ABA6-8FABC408531E}"/>
              </a:ext>
            </a:extLst>
          </p:cNvPr>
          <p:cNvSpPr/>
          <p:nvPr/>
        </p:nvSpPr>
        <p:spPr>
          <a:xfrm rot="10800000" flipV="1">
            <a:off x="15087598" y="8178800"/>
            <a:ext cx="9290047" cy="553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grpSp>
        <p:nvGrpSpPr>
          <p:cNvPr id="43" name="Group 42">
            <a:extLst>
              <a:ext uri="{FF2B5EF4-FFF2-40B4-BE49-F238E27FC236}">
                <a16:creationId xmlns:a16="http://schemas.microsoft.com/office/drawing/2014/main" id="{F4673671-42D1-0B49-9326-D3D654B82583}"/>
              </a:ext>
            </a:extLst>
          </p:cNvPr>
          <p:cNvGrpSpPr/>
          <p:nvPr/>
        </p:nvGrpSpPr>
        <p:grpSpPr>
          <a:xfrm>
            <a:off x="17904719" y="9913531"/>
            <a:ext cx="3655804" cy="2067738"/>
            <a:chOff x="22233943" y="3999896"/>
            <a:chExt cx="1797579" cy="1016721"/>
          </a:xfrm>
          <a:solidFill>
            <a:schemeClr val="bg1"/>
          </a:solidFill>
        </p:grpSpPr>
        <p:sp>
          <p:nvSpPr>
            <p:cNvPr id="44" name="Freeform 43">
              <a:extLst>
                <a:ext uri="{FF2B5EF4-FFF2-40B4-BE49-F238E27FC236}">
                  <a16:creationId xmlns:a16="http://schemas.microsoft.com/office/drawing/2014/main" id="{3BAD46B9-5288-834C-BF62-B38A6406C5F1}"/>
                </a:ext>
              </a:extLst>
            </p:cNvPr>
            <p:cNvSpPr/>
            <p:nvPr/>
          </p:nvSpPr>
          <p:spPr>
            <a:xfrm>
              <a:off x="22233943" y="4732331"/>
              <a:ext cx="762233" cy="284286"/>
            </a:xfrm>
            <a:custGeom>
              <a:avLst/>
              <a:gdLst/>
              <a:ahLst/>
              <a:cxnLst>
                <a:cxn ang="3cd4">
                  <a:pos x="hc" y="t"/>
                </a:cxn>
                <a:cxn ang="cd2">
                  <a:pos x="l" y="vc"/>
                </a:cxn>
                <a:cxn ang="cd4">
                  <a:pos x="hc" y="b"/>
                </a:cxn>
                <a:cxn ang="0">
                  <a:pos x="r" y="vc"/>
                </a:cxn>
              </a:cxnLst>
              <a:rect l="l" t="t" r="r" b="b"/>
              <a:pathLst>
                <a:path w="615" h="230">
                  <a:moveTo>
                    <a:pt x="55" y="28"/>
                  </a:moveTo>
                  <a:close/>
                  <a:moveTo>
                    <a:pt x="559" y="144"/>
                  </a:moveTo>
                  <a:close/>
                  <a:moveTo>
                    <a:pt x="54" y="138"/>
                  </a:moveTo>
                  <a:cubicBezTo>
                    <a:pt x="60" y="142"/>
                    <a:pt x="79" y="152"/>
                    <a:pt x="132" y="162"/>
                  </a:cubicBezTo>
                  <a:cubicBezTo>
                    <a:pt x="180" y="170"/>
                    <a:pt x="243" y="175"/>
                    <a:pt x="307" y="175"/>
                  </a:cubicBezTo>
                  <a:cubicBezTo>
                    <a:pt x="371" y="175"/>
                    <a:pt x="433" y="170"/>
                    <a:pt x="482" y="162"/>
                  </a:cubicBezTo>
                  <a:cubicBezTo>
                    <a:pt x="534" y="152"/>
                    <a:pt x="553" y="142"/>
                    <a:pt x="559" y="138"/>
                  </a:cubicBezTo>
                  <a:lnTo>
                    <a:pt x="559" y="82"/>
                  </a:lnTo>
                  <a:cubicBezTo>
                    <a:pt x="546" y="88"/>
                    <a:pt x="531" y="91"/>
                    <a:pt x="518" y="94"/>
                  </a:cubicBezTo>
                  <a:cubicBezTo>
                    <a:pt x="467" y="105"/>
                    <a:pt x="400" y="112"/>
                    <a:pt x="328" y="113"/>
                  </a:cubicBezTo>
                  <a:cubicBezTo>
                    <a:pt x="314" y="113"/>
                    <a:pt x="300" y="113"/>
                    <a:pt x="286" y="113"/>
                  </a:cubicBezTo>
                  <a:cubicBezTo>
                    <a:pt x="214" y="112"/>
                    <a:pt x="147" y="105"/>
                    <a:pt x="97" y="94"/>
                  </a:cubicBezTo>
                  <a:cubicBezTo>
                    <a:pt x="83" y="91"/>
                    <a:pt x="69" y="87"/>
                    <a:pt x="55" y="82"/>
                  </a:cubicBezTo>
                  <a:close/>
                  <a:moveTo>
                    <a:pt x="307" y="230"/>
                  </a:moveTo>
                  <a:cubicBezTo>
                    <a:pt x="230" y="230"/>
                    <a:pt x="158" y="223"/>
                    <a:pt x="103" y="212"/>
                  </a:cubicBezTo>
                  <a:cubicBezTo>
                    <a:pt x="75" y="206"/>
                    <a:pt x="53" y="199"/>
                    <a:pt x="37" y="191"/>
                  </a:cubicBezTo>
                  <a:cubicBezTo>
                    <a:pt x="12" y="179"/>
                    <a:pt x="0" y="163"/>
                    <a:pt x="0" y="144"/>
                  </a:cubicBezTo>
                  <a:lnTo>
                    <a:pt x="0" y="28"/>
                  </a:lnTo>
                  <a:cubicBezTo>
                    <a:pt x="0" y="12"/>
                    <a:pt x="12" y="0"/>
                    <a:pt x="27" y="0"/>
                  </a:cubicBezTo>
                  <a:cubicBezTo>
                    <a:pt x="40" y="0"/>
                    <a:pt x="51" y="9"/>
                    <a:pt x="54" y="21"/>
                  </a:cubicBezTo>
                  <a:cubicBezTo>
                    <a:pt x="59" y="25"/>
                    <a:pt x="76" y="35"/>
                    <a:pt x="125" y="44"/>
                  </a:cubicBezTo>
                  <a:cubicBezTo>
                    <a:pt x="170" y="52"/>
                    <a:pt x="227" y="57"/>
                    <a:pt x="287" y="58"/>
                  </a:cubicBezTo>
                  <a:cubicBezTo>
                    <a:pt x="300" y="59"/>
                    <a:pt x="314" y="59"/>
                    <a:pt x="327" y="58"/>
                  </a:cubicBezTo>
                  <a:cubicBezTo>
                    <a:pt x="387" y="57"/>
                    <a:pt x="445" y="52"/>
                    <a:pt x="489" y="44"/>
                  </a:cubicBezTo>
                  <a:cubicBezTo>
                    <a:pt x="539" y="35"/>
                    <a:pt x="556" y="25"/>
                    <a:pt x="560" y="21"/>
                  </a:cubicBezTo>
                  <a:cubicBezTo>
                    <a:pt x="563" y="9"/>
                    <a:pt x="574" y="0"/>
                    <a:pt x="587" y="0"/>
                  </a:cubicBezTo>
                  <a:cubicBezTo>
                    <a:pt x="602" y="0"/>
                    <a:pt x="615" y="13"/>
                    <a:pt x="615" y="28"/>
                  </a:cubicBezTo>
                  <a:lnTo>
                    <a:pt x="614" y="144"/>
                  </a:lnTo>
                  <a:cubicBezTo>
                    <a:pt x="614" y="186"/>
                    <a:pt x="555" y="203"/>
                    <a:pt x="510" y="212"/>
                  </a:cubicBezTo>
                  <a:cubicBezTo>
                    <a:pt x="456" y="223"/>
                    <a:pt x="383" y="230"/>
                    <a:pt x="307" y="23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5" name="Freeform 44">
              <a:extLst>
                <a:ext uri="{FF2B5EF4-FFF2-40B4-BE49-F238E27FC236}">
                  <a16:creationId xmlns:a16="http://schemas.microsoft.com/office/drawing/2014/main" id="{9B2FD5E3-C89F-B642-BC13-3B7DE71E8B87}"/>
                </a:ext>
              </a:extLst>
            </p:cNvPr>
            <p:cNvSpPr/>
            <p:nvPr/>
          </p:nvSpPr>
          <p:spPr>
            <a:xfrm>
              <a:off x="22233943" y="4588330"/>
              <a:ext cx="762233" cy="283044"/>
            </a:xfrm>
            <a:custGeom>
              <a:avLst/>
              <a:gdLst/>
              <a:ahLst/>
              <a:cxnLst>
                <a:cxn ang="3cd4">
                  <a:pos x="hc" y="t"/>
                </a:cxn>
                <a:cxn ang="cd2">
                  <a:pos x="l" y="vc"/>
                </a:cxn>
                <a:cxn ang="cd4">
                  <a:pos x="hc" y="b"/>
                </a:cxn>
                <a:cxn ang="0">
                  <a:pos x="r" y="vc"/>
                </a:cxn>
              </a:cxnLst>
              <a:rect l="l" t="t" r="r" b="b"/>
              <a:pathLst>
                <a:path w="615" h="229">
                  <a:moveTo>
                    <a:pt x="55" y="27"/>
                  </a:moveTo>
                  <a:close/>
                  <a:moveTo>
                    <a:pt x="559" y="144"/>
                  </a:moveTo>
                  <a:close/>
                  <a:moveTo>
                    <a:pt x="54" y="138"/>
                  </a:moveTo>
                  <a:cubicBezTo>
                    <a:pt x="60" y="142"/>
                    <a:pt x="79" y="152"/>
                    <a:pt x="132" y="161"/>
                  </a:cubicBezTo>
                  <a:cubicBezTo>
                    <a:pt x="180" y="170"/>
                    <a:pt x="243" y="174"/>
                    <a:pt x="307" y="174"/>
                  </a:cubicBezTo>
                  <a:cubicBezTo>
                    <a:pt x="371" y="174"/>
                    <a:pt x="433" y="170"/>
                    <a:pt x="482" y="161"/>
                  </a:cubicBezTo>
                  <a:cubicBezTo>
                    <a:pt x="534" y="152"/>
                    <a:pt x="553" y="142"/>
                    <a:pt x="559" y="138"/>
                  </a:cubicBezTo>
                  <a:lnTo>
                    <a:pt x="559" y="82"/>
                  </a:lnTo>
                  <a:cubicBezTo>
                    <a:pt x="546" y="87"/>
                    <a:pt x="531" y="91"/>
                    <a:pt x="518" y="94"/>
                  </a:cubicBezTo>
                  <a:cubicBezTo>
                    <a:pt x="467" y="105"/>
                    <a:pt x="400" y="112"/>
                    <a:pt x="328" y="113"/>
                  </a:cubicBezTo>
                  <a:cubicBezTo>
                    <a:pt x="314" y="113"/>
                    <a:pt x="300" y="113"/>
                    <a:pt x="286" y="113"/>
                  </a:cubicBezTo>
                  <a:cubicBezTo>
                    <a:pt x="214" y="112"/>
                    <a:pt x="147" y="105"/>
                    <a:pt x="97" y="94"/>
                  </a:cubicBezTo>
                  <a:cubicBezTo>
                    <a:pt x="83" y="91"/>
                    <a:pt x="69" y="87"/>
                    <a:pt x="55" y="82"/>
                  </a:cubicBezTo>
                  <a:close/>
                  <a:moveTo>
                    <a:pt x="307" y="229"/>
                  </a:moveTo>
                  <a:cubicBezTo>
                    <a:pt x="230" y="229"/>
                    <a:pt x="158" y="223"/>
                    <a:pt x="103" y="212"/>
                  </a:cubicBezTo>
                  <a:cubicBezTo>
                    <a:pt x="75" y="206"/>
                    <a:pt x="53" y="199"/>
                    <a:pt x="37" y="191"/>
                  </a:cubicBezTo>
                  <a:cubicBezTo>
                    <a:pt x="12" y="179"/>
                    <a:pt x="0" y="163"/>
                    <a:pt x="0" y="144"/>
                  </a:cubicBezTo>
                  <a:lnTo>
                    <a:pt x="0" y="27"/>
                  </a:lnTo>
                  <a:cubicBezTo>
                    <a:pt x="0" y="12"/>
                    <a:pt x="12" y="0"/>
                    <a:pt x="27" y="0"/>
                  </a:cubicBezTo>
                  <a:cubicBezTo>
                    <a:pt x="40" y="0"/>
                    <a:pt x="51" y="9"/>
                    <a:pt x="54" y="21"/>
                  </a:cubicBezTo>
                  <a:cubicBezTo>
                    <a:pt x="59" y="25"/>
                    <a:pt x="76" y="34"/>
                    <a:pt x="125" y="44"/>
                  </a:cubicBezTo>
                  <a:cubicBezTo>
                    <a:pt x="170" y="52"/>
                    <a:pt x="227" y="57"/>
                    <a:pt x="287" y="58"/>
                  </a:cubicBezTo>
                  <a:cubicBezTo>
                    <a:pt x="300" y="58"/>
                    <a:pt x="314" y="58"/>
                    <a:pt x="327" y="58"/>
                  </a:cubicBezTo>
                  <a:cubicBezTo>
                    <a:pt x="387" y="57"/>
                    <a:pt x="445" y="52"/>
                    <a:pt x="489" y="44"/>
                  </a:cubicBezTo>
                  <a:cubicBezTo>
                    <a:pt x="539" y="34"/>
                    <a:pt x="556" y="25"/>
                    <a:pt x="560" y="21"/>
                  </a:cubicBezTo>
                  <a:cubicBezTo>
                    <a:pt x="563" y="9"/>
                    <a:pt x="574" y="0"/>
                    <a:pt x="587" y="0"/>
                  </a:cubicBezTo>
                  <a:cubicBezTo>
                    <a:pt x="602" y="0"/>
                    <a:pt x="615" y="12"/>
                    <a:pt x="615" y="27"/>
                  </a:cubicBezTo>
                  <a:lnTo>
                    <a:pt x="615" y="28"/>
                  </a:lnTo>
                  <a:lnTo>
                    <a:pt x="614" y="144"/>
                  </a:lnTo>
                  <a:cubicBezTo>
                    <a:pt x="614" y="185"/>
                    <a:pt x="555" y="202"/>
                    <a:pt x="510" y="212"/>
                  </a:cubicBezTo>
                  <a:cubicBezTo>
                    <a:pt x="456" y="223"/>
                    <a:pt x="383" y="229"/>
                    <a:pt x="307" y="22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7" name="Freeform 46">
              <a:extLst>
                <a:ext uri="{FF2B5EF4-FFF2-40B4-BE49-F238E27FC236}">
                  <a16:creationId xmlns:a16="http://schemas.microsoft.com/office/drawing/2014/main" id="{597BE5EF-33CD-1741-BD0C-C69E93CE4AAC}"/>
                </a:ext>
              </a:extLst>
            </p:cNvPr>
            <p:cNvSpPr/>
            <p:nvPr/>
          </p:nvSpPr>
          <p:spPr>
            <a:xfrm>
              <a:off x="22233943" y="4371081"/>
              <a:ext cx="762233" cy="212283"/>
            </a:xfrm>
            <a:custGeom>
              <a:avLst/>
              <a:gdLst/>
              <a:ahLst/>
              <a:cxnLst>
                <a:cxn ang="3cd4">
                  <a:pos x="hc" y="t"/>
                </a:cxn>
                <a:cxn ang="cd2">
                  <a:pos x="l" y="vc"/>
                </a:cxn>
                <a:cxn ang="cd4">
                  <a:pos x="hc" y="b"/>
                </a:cxn>
                <a:cxn ang="0">
                  <a:pos x="r" y="vc"/>
                </a:cxn>
              </a:cxnLst>
              <a:rect l="l" t="t" r="r" b="b"/>
              <a:pathLst>
                <a:path w="615" h="172">
                  <a:moveTo>
                    <a:pt x="562" y="94"/>
                  </a:moveTo>
                  <a:close/>
                  <a:moveTo>
                    <a:pt x="66" y="86"/>
                  </a:moveTo>
                  <a:cubicBezTo>
                    <a:pt x="76" y="91"/>
                    <a:pt x="94" y="97"/>
                    <a:pt x="125" y="102"/>
                  </a:cubicBezTo>
                  <a:cubicBezTo>
                    <a:pt x="170" y="111"/>
                    <a:pt x="227" y="116"/>
                    <a:pt x="287" y="117"/>
                  </a:cubicBezTo>
                  <a:cubicBezTo>
                    <a:pt x="300" y="117"/>
                    <a:pt x="314" y="117"/>
                    <a:pt x="327" y="117"/>
                  </a:cubicBezTo>
                  <a:cubicBezTo>
                    <a:pt x="387" y="116"/>
                    <a:pt x="445" y="111"/>
                    <a:pt x="489" y="102"/>
                  </a:cubicBezTo>
                  <a:cubicBezTo>
                    <a:pt x="520" y="97"/>
                    <a:pt x="538" y="91"/>
                    <a:pt x="549" y="86"/>
                  </a:cubicBezTo>
                  <a:cubicBezTo>
                    <a:pt x="538" y="81"/>
                    <a:pt x="517" y="75"/>
                    <a:pt x="483" y="68"/>
                  </a:cubicBezTo>
                  <a:cubicBezTo>
                    <a:pt x="434" y="60"/>
                    <a:pt x="372" y="55"/>
                    <a:pt x="307" y="55"/>
                  </a:cubicBezTo>
                  <a:cubicBezTo>
                    <a:pt x="243" y="55"/>
                    <a:pt x="181" y="60"/>
                    <a:pt x="132" y="68"/>
                  </a:cubicBezTo>
                  <a:cubicBezTo>
                    <a:pt x="97" y="75"/>
                    <a:pt x="77" y="81"/>
                    <a:pt x="66" y="86"/>
                  </a:cubicBezTo>
                  <a:close/>
                  <a:moveTo>
                    <a:pt x="307" y="172"/>
                  </a:moveTo>
                  <a:cubicBezTo>
                    <a:pt x="300" y="172"/>
                    <a:pt x="293" y="172"/>
                    <a:pt x="286" y="172"/>
                  </a:cubicBezTo>
                  <a:cubicBezTo>
                    <a:pt x="214" y="170"/>
                    <a:pt x="147" y="164"/>
                    <a:pt x="97" y="152"/>
                  </a:cubicBezTo>
                  <a:cubicBezTo>
                    <a:pt x="55" y="143"/>
                    <a:pt x="0" y="126"/>
                    <a:pt x="0" y="86"/>
                  </a:cubicBezTo>
                  <a:cubicBezTo>
                    <a:pt x="0" y="44"/>
                    <a:pt x="59" y="27"/>
                    <a:pt x="104" y="18"/>
                  </a:cubicBezTo>
                  <a:cubicBezTo>
                    <a:pt x="158" y="7"/>
                    <a:pt x="231" y="0"/>
                    <a:pt x="307" y="0"/>
                  </a:cubicBezTo>
                  <a:cubicBezTo>
                    <a:pt x="384" y="0"/>
                    <a:pt x="456" y="7"/>
                    <a:pt x="511" y="18"/>
                  </a:cubicBezTo>
                  <a:cubicBezTo>
                    <a:pt x="539" y="24"/>
                    <a:pt x="561" y="31"/>
                    <a:pt x="577" y="39"/>
                  </a:cubicBezTo>
                  <a:cubicBezTo>
                    <a:pt x="602" y="51"/>
                    <a:pt x="615" y="67"/>
                    <a:pt x="615" y="86"/>
                  </a:cubicBezTo>
                  <a:cubicBezTo>
                    <a:pt x="615" y="126"/>
                    <a:pt x="559" y="143"/>
                    <a:pt x="518" y="153"/>
                  </a:cubicBezTo>
                  <a:cubicBezTo>
                    <a:pt x="467" y="164"/>
                    <a:pt x="400" y="170"/>
                    <a:pt x="328" y="172"/>
                  </a:cubicBezTo>
                  <a:cubicBezTo>
                    <a:pt x="321" y="172"/>
                    <a:pt x="314" y="172"/>
                    <a:pt x="307" y="1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8" name="Freeform 47">
              <a:extLst>
                <a:ext uri="{FF2B5EF4-FFF2-40B4-BE49-F238E27FC236}">
                  <a16:creationId xmlns:a16="http://schemas.microsoft.com/office/drawing/2014/main" id="{6248B2BC-9BF1-994D-A136-F522CED74050}"/>
                </a:ext>
              </a:extLst>
            </p:cNvPr>
            <p:cNvSpPr/>
            <p:nvPr/>
          </p:nvSpPr>
          <p:spPr>
            <a:xfrm>
              <a:off x="22233943" y="4444325"/>
              <a:ext cx="762233" cy="283044"/>
            </a:xfrm>
            <a:custGeom>
              <a:avLst/>
              <a:gdLst/>
              <a:ahLst/>
              <a:cxnLst>
                <a:cxn ang="3cd4">
                  <a:pos x="hc" y="t"/>
                </a:cxn>
                <a:cxn ang="cd2">
                  <a:pos x="l" y="vc"/>
                </a:cxn>
                <a:cxn ang="cd4">
                  <a:pos x="hc" y="b"/>
                </a:cxn>
                <a:cxn ang="0">
                  <a:pos x="r" y="vc"/>
                </a:cxn>
              </a:cxnLst>
              <a:rect l="l" t="t" r="r" b="b"/>
              <a:pathLst>
                <a:path w="615" h="229">
                  <a:moveTo>
                    <a:pt x="55" y="27"/>
                  </a:moveTo>
                  <a:close/>
                  <a:moveTo>
                    <a:pt x="559" y="143"/>
                  </a:moveTo>
                  <a:close/>
                  <a:moveTo>
                    <a:pt x="54" y="137"/>
                  </a:moveTo>
                  <a:cubicBezTo>
                    <a:pt x="60" y="141"/>
                    <a:pt x="79" y="152"/>
                    <a:pt x="132" y="161"/>
                  </a:cubicBezTo>
                  <a:cubicBezTo>
                    <a:pt x="180" y="169"/>
                    <a:pt x="243" y="174"/>
                    <a:pt x="307" y="174"/>
                  </a:cubicBezTo>
                  <a:cubicBezTo>
                    <a:pt x="371" y="174"/>
                    <a:pt x="433" y="169"/>
                    <a:pt x="482" y="161"/>
                  </a:cubicBezTo>
                  <a:cubicBezTo>
                    <a:pt x="534" y="152"/>
                    <a:pt x="553" y="141"/>
                    <a:pt x="559" y="137"/>
                  </a:cubicBezTo>
                  <a:lnTo>
                    <a:pt x="559" y="82"/>
                  </a:lnTo>
                  <a:cubicBezTo>
                    <a:pt x="546" y="87"/>
                    <a:pt x="531" y="91"/>
                    <a:pt x="518" y="94"/>
                  </a:cubicBezTo>
                  <a:cubicBezTo>
                    <a:pt x="467" y="105"/>
                    <a:pt x="400" y="111"/>
                    <a:pt x="328" y="113"/>
                  </a:cubicBezTo>
                  <a:cubicBezTo>
                    <a:pt x="314" y="113"/>
                    <a:pt x="300" y="113"/>
                    <a:pt x="286" y="113"/>
                  </a:cubicBezTo>
                  <a:cubicBezTo>
                    <a:pt x="214" y="111"/>
                    <a:pt x="147" y="105"/>
                    <a:pt x="97" y="93"/>
                  </a:cubicBezTo>
                  <a:cubicBezTo>
                    <a:pt x="83" y="91"/>
                    <a:pt x="69" y="87"/>
                    <a:pt x="55" y="82"/>
                  </a:cubicBezTo>
                  <a:close/>
                  <a:moveTo>
                    <a:pt x="307" y="229"/>
                  </a:moveTo>
                  <a:cubicBezTo>
                    <a:pt x="230" y="229"/>
                    <a:pt x="158" y="223"/>
                    <a:pt x="103" y="211"/>
                  </a:cubicBezTo>
                  <a:cubicBezTo>
                    <a:pt x="75" y="205"/>
                    <a:pt x="53" y="198"/>
                    <a:pt x="37" y="190"/>
                  </a:cubicBezTo>
                  <a:cubicBezTo>
                    <a:pt x="12" y="178"/>
                    <a:pt x="0" y="162"/>
                    <a:pt x="0" y="143"/>
                  </a:cubicBezTo>
                  <a:lnTo>
                    <a:pt x="0" y="27"/>
                  </a:lnTo>
                  <a:cubicBezTo>
                    <a:pt x="0" y="12"/>
                    <a:pt x="12" y="0"/>
                    <a:pt x="27" y="0"/>
                  </a:cubicBezTo>
                  <a:cubicBezTo>
                    <a:pt x="40" y="0"/>
                    <a:pt x="51" y="9"/>
                    <a:pt x="54" y="21"/>
                  </a:cubicBezTo>
                  <a:cubicBezTo>
                    <a:pt x="59" y="24"/>
                    <a:pt x="76" y="34"/>
                    <a:pt x="125" y="43"/>
                  </a:cubicBezTo>
                  <a:cubicBezTo>
                    <a:pt x="170" y="52"/>
                    <a:pt x="227" y="57"/>
                    <a:pt x="287" y="58"/>
                  </a:cubicBezTo>
                  <a:cubicBezTo>
                    <a:pt x="300" y="58"/>
                    <a:pt x="314" y="58"/>
                    <a:pt x="327" y="58"/>
                  </a:cubicBezTo>
                  <a:cubicBezTo>
                    <a:pt x="387" y="57"/>
                    <a:pt x="445" y="52"/>
                    <a:pt x="489" y="43"/>
                  </a:cubicBezTo>
                  <a:cubicBezTo>
                    <a:pt x="539" y="34"/>
                    <a:pt x="556" y="24"/>
                    <a:pt x="560" y="21"/>
                  </a:cubicBezTo>
                  <a:cubicBezTo>
                    <a:pt x="563" y="9"/>
                    <a:pt x="574" y="0"/>
                    <a:pt x="587" y="0"/>
                  </a:cubicBezTo>
                  <a:cubicBezTo>
                    <a:pt x="602" y="0"/>
                    <a:pt x="615" y="12"/>
                    <a:pt x="615" y="27"/>
                  </a:cubicBezTo>
                  <a:lnTo>
                    <a:pt x="614" y="143"/>
                  </a:lnTo>
                  <a:cubicBezTo>
                    <a:pt x="614" y="185"/>
                    <a:pt x="555" y="202"/>
                    <a:pt x="510" y="211"/>
                  </a:cubicBezTo>
                  <a:cubicBezTo>
                    <a:pt x="456" y="223"/>
                    <a:pt x="383" y="229"/>
                    <a:pt x="307" y="22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1" name="Freeform 80">
              <a:extLst>
                <a:ext uri="{FF2B5EF4-FFF2-40B4-BE49-F238E27FC236}">
                  <a16:creationId xmlns:a16="http://schemas.microsoft.com/office/drawing/2014/main" id="{A3EB36E2-93A6-8D45-B000-624C1B164D93}"/>
                </a:ext>
              </a:extLst>
            </p:cNvPr>
            <p:cNvSpPr/>
            <p:nvPr/>
          </p:nvSpPr>
          <p:spPr>
            <a:xfrm>
              <a:off x="23048316" y="3999896"/>
              <a:ext cx="983206" cy="983206"/>
            </a:xfrm>
            <a:custGeom>
              <a:avLst/>
              <a:gdLst/>
              <a:ahLst/>
              <a:cxnLst>
                <a:cxn ang="3cd4">
                  <a:pos x="hc" y="t"/>
                </a:cxn>
                <a:cxn ang="cd2">
                  <a:pos x="l" y="vc"/>
                </a:cxn>
                <a:cxn ang="cd4">
                  <a:pos x="hc" y="b"/>
                </a:cxn>
                <a:cxn ang="0">
                  <a:pos x="r" y="vc"/>
                </a:cxn>
              </a:cxnLst>
              <a:rect l="l" t="t" r="r" b="b"/>
              <a:pathLst>
                <a:path w="793" h="793">
                  <a:moveTo>
                    <a:pt x="396" y="49"/>
                  </a:moveTo>
                  <a:cubicBezTo>
                    <a:pt x="204" y="49"/>
                    <a:pt x="48" y="205"/>
                    <a:pt x="48" y="397"/>
                  </a:cubicBezTo>
                  <a:cubicBezTo>
                    <a:pt x="48" y="589"/>
                    <a:pt x="204" y="745"/>
                    <a:pt x="396" y="745"/>
                  </a:cubicBezTo>
                  <a:cubicBezTo>
                    <a:pt x="588" y="745"/>
                    <a:pt x="744" y="589"/>
                    <a:pt x="744" y="397"/>
                  </a:cubicBezTo>
                  <a:cubicBezTo>
                    <a:pt x="744" y="205"/>
                    <a:pt x="588" y="49"/>
                    <a:pt x="396" y="49"/>
                  </a:cubicBezTo>
                  <a:close/>
                  <a:moveTo>
                    <a:pt x="396" y="793"/>
                  </a:moveTo>
                  <a:cubicBezTo>
                    <a:pt x="290" y="793"/>
                    <a:pt x="191" y="752"/>
                    <a:pt x="116" y="677"/>
                  </a:cubicBezTo>
                  <a:cubicBezTo>
                    <a:pt x="41" y="602"/>
                    <a:pt x="0" y="503"/>
                    <a:pt x="0" y="397"/>
                  </a:cubicBezTo>
                  <a:cubicBezTo>
                    <a:pt x="0" y="291"/>
                    <a:pt x="41" y="191"/>
                    <a:pt x="116" y="116"/>
                  </a:cubicBezTo>
                  <a:cubicBezTo>
                    <a:pt x="191" y="42"/>
                    <a:pt x="290" y="0"/>
                    <a:pt x="396" y="0"/>
                  </a:cubicBezTo>
                  <a:cubicBezTo>
                    <a:pt x="502" y="0"/>
                    <a:pt x="602" y="42"/>
                    <a:pt x="676" y="116"/>
                  </a:cubicBezTo>
                  <a:cubicBezTo>
                    <a:pt x="751" y="191"/>
                    <a:pt x="793" y="291"/>
                    <a:pt x="793" y="397"/>
                  </a:cubicBezTo>
                  <a:cubicBezTo>
                    <a:pt x="793" y="503"/>
                    <a:pt x="751" y="602"/>
                    <a:pt x="676" y="677"/>
                  </a:cubicBezTo>
                  <a:cubicBezTo>
                    <a:pt x="602" y="752"/>
                    <a:pt x="502" y="793"/>
                    <a:pt x="396" y="79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2" name="Freeform 81">
              <a:extLst>
                <a:ext uri="{FF2B5EF4-FFF2-40B4-BE49-F238E27FC236}">
                  <a16:creationId xmlns:a16="http://schemas.microsoft.com/office/drawing/2014/main" id="{16C4A52A-74C5-9A4E-9F06-F5030CF99784}"/>
                </a:ext>
              </a:extLst>
            </p:cNvPr>
            <p:cNvSpPr/>
            <p:nvPr/>
          </p:nvSpPr>
          <p:spPr>
            <a:xfrm>
              <a:off x="23163768" y="4116586"/>
              <a:ext cx="752302" cy="751060"/>
            </a:xfrm>
            <a:custGeom>
              <a:avLst/>
              <a:gdLst/>
              <a:ahLst/>
              <a:cxnLst>
                <a:cxn ang="3cd4">
                  <a:pos x="hc" y="t"/>
                </a:cxn>
                <a:cxn ang="cd2">
                  <a:pos x="l" y="vc"/>
                </a:cxn>
                <a:cxn ang="cd4">
                  <a:pos x="hc" y="b"/>
                </a:cxn>
                <a:cxn ang="0">
                  <a:pos x="r" y="vc"/>
                </a:cxn>
              </a:cxnLst>
              <a:rect l="l" t="t" r="r" b="b"/>
              <a:pathLst>
                <a:path w="607" h="606">
                  <a:moveTo>
                    <a:pt x="304" y="48"/>
                  </a:moveTo>
                  <a:cubicBezTo>
                    <a:pt x="163" y="48"/>
                    <a:pt x="49" y="163"/>
                    <a:pt x="49" y="303"/>
                  </a:cubicBezTo>
                  <a:cubicBezTo>
                    <a:pt x="49" y="444"/>
                    <a:pt x="163" y="558"/>
                    <a:pt x="304" y="558"/>
                  </a:cubicBezTo>
                  <a:cubicBezTo>
                    <a:pt x="444" y="558"/>
                    <a:pt x="558" y="444"/>
                    <a:pt x="558" y="303"/>
                  </a:cubicBezTo>
                  <a:cubicBezTo>
                    <a:pt x="558" y="163"/>
                    <a:pt x="444" y="48"/>
                    <a:pt x="304" y="48"/>
                  </a:cubicBezTo>
                  <a:close/>
                  <a:moveTo>
                    <a:pt x="304" y="606"/>
                  </a:moveTo>
                  <a:cubicBezTo>
                    <a:pt x="136" y="606"/>
                    <a:pt x="0" y="470"/>
                    <a:pt x="0" y="303"/>
                  </a:cubicBezTo>
                  <a:cubicBezTo>
                    <a:pt x="0" y="136"/>
                    <a:pt x="136" y="0"/>
                    <a:pt x="304" y="0"/>
                  </a:cubicBezTo>
                  <a:cubicBezTo>
                    <a:pt x="471" y="0"/>
                    <a:pt x="607" y="136"/>
                    <a:pt x="607" y="303"/>
                  </a:cubicBezTo>
                  <a:cubicBezTo>
                    <a:pt x="607" y="470"/>
                    <a:pt x="471" y="606"/>
                    <a:pt x="304" y="60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3" name="Freeform 82">
              <a:extLst>
                <a:ext uri="{FF2B5EF4-FFF2-40B4-BE49-F238E27FC236}">
                  <a16:creationId xmlns:a16="http://schemas.microsoft.com/office/drawing/2014/main" id="{90A950ED-0D8D-794A-9AC1-E1220B7244D9}"/>
                </a:ext>
              </a:extLst>
            </p:cNvPr>
            <p:cNvSpPr/>
            <p:nvPr/>
          </p:nvSpPr>
          <p:spPr>
            <a:xfrm>
              <a:off x="23429432" y="4309010"/>
              <a:ext cx="220973" cy="361254"/>
            </a:xfrm>
            <a:custGeom>
              <a:avLst/>
              <a:gdLst/>
              <a:ahLst/>
              <a:cxnLst>
                <a:cxn ang="3cd4">
                  <a:pos x="hc" y="t"/>
                </a:cxn>
                <a:cxn ang="cd2">
                  <a:pos x="l" y="vc"/>
                </a:cxn>
                <a:cxn ang="cd4">
                  <a:pos x="hc" y="b"/>
                </a:cxn>
                <a:cxn ang="0">
                  <a:pos x="r" y="vc"/>
                </a:cxn>
              </a:cxnLst>
              <a:rect l="l" t="t" r="r" b="b"/>
              <a:pathLst>
                <a:path w="179" h="292">
                  <a:moveTo>
                    <a:pt x="82" y="292"/>
                  </a:moveTo>
                  <a:cubicBezTo>
                    <a:pt x="60" y="292"/>
                    <a:pt x="35" y="287"/>
                    <a:pt x="11" y="276"/>
                  </a:cubicBezTo>
                  <a:cubicBezTo>
                    <a:pt x="2" y="272"/>
                    <a:pt x="-2" y="261"/>
                    <a:pt x="2" y="252"/>
                  </a:cubicBezTo>
                  <a:cubicBezTo>
                    <a:pt x="6" y="243"/>
                    <a:pt x="17" y="238"/>
                    <a:pt x="26" y="242"/>
                  </a:cubicBezTo>
                  <a:cubicBezTo>
                    <a:pt x="63" y="258"/>
                    <a:pt x="101" y="259"/>
                    <a:pt x="124" y="244"/>
                  </a:cubicBezTo>
                  <a:cubicBezTo>
                    <a:pt x="136" y="236"/>
                    <a:pt x="142" y="225"/>
                    <a:pt x="142" y="210"/>
                  </a:cubicBezTo>
                  <a:cubicBezTo>
                    <a:pt x="142" y="193"/>
                    <a:pt x="110" y="177"/>
                    <a:pt x="81" y="162"/>
                  </a:cubicBezTo>
                  <a:cubicBezTo>
                    <a:pt x="63" y="153"/>
                    <a:pt x="44" y="144"/>
                    <a:pt x="29" y="133"/>
                  </a:cubicBezTo>
                  <a:cubicBezTo>
                    <a:pt x="10" y="118"/>
                    <a:pt x="0" y="101"/>
                    <a:pt x="0" y="82"/>
                  </a:cubicBezTo>
                  <a:cubicBezTo>
                    <a:pt x="0" y="55"/>
                    <a:pt x="13" y="32"/>
                    <a:pt x="35" y="17"/>
                  </a:cubicBezTo>
                  <a:cubicBezTo>
                    <a:pt x="68" y="-5"/>
                    <a:pt x="119" y="-6"/>
                    <a:pt x="166" y="14"/>
                  </a:cubicBezTo>
                  <a:cubicBezTo>
                    <a:pt x="176" y="18"/>
                    <a:pt x="180" y="29"/>
                    <a:pt x="176" y="38"/>
                  </a:cubicBezTo>
                  <a:cubicBezTo>
                    <a:pt x="172" y="48"/>
                    <a:pt x="161" y="52"/>
                    <a:pt x="152" y="48"/>
                  </a:cubicBezTo>
                  <a:cubicBezTo>
                    <a:pt x="116" y="33"/>
                    <a:pt x="78" y="33"/>
                    <a:pt x="56" y="48"/>
                  </a:cubicBezTo>
                  <a:cubicBezTo>
                    <a:pt x="43" y="56"/>
                    <a:pt x="37" y="68"/>
                    <a:pt x="37" y="82"/>
                  </a:cubicBezTo>
                  <a:cubicBezTo>
                    <a:pt x="37" y="99"/>
                    <a:pt x="69" y="115"/>
                    <a:pt x="97" y="129"/>
                  </a:cubicBezTo>
                  <a:cubicBezTo>
                    <a:pt x="116" y="139"/>
                    <a:pt x="135" y="148"/>
                    <a:pt x="149" y="159"/>
                  </a:cubicBezTo>
                  <a:cubicBezTo>
                    <a:pt x="169" y="175"/>
                    <a:pt x="179" y="191"/>
                    <a:pt x="179" y="210"/>
                  </a:cubicBezTo>
                  <a:cubicBezTo>
                    <a:pt x="179" y="238"/>
                    <a:pt x="167" y="261"/>
                    <a:pt x="144" y="275"/>
                  </a:cubicBezTo>
                  <a:cubicBezTo>
                    <a:pt x="127" y="286"/>
                    <a:pt x="106" y="292"/>
                    <a:pt x="82" y="29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4" name="Freeform 83">
              <a:extLst>
                <a:ext uri="{FF2B5EF4-FFF2-40B4-BE49-F238E27FC236}">
                  <a16:creationId xmlns:a16="http://schemas.microsoft.com/office/drawing/2014/main" id="{B6DE700D-472E-0743-B0EB-D34C4C4F7F94}"/>
                </a:ext>
              </a:extLst>
            </p:cNvPr>
            <p:cNvSpPr/>
            <p:nvPr/>
          </p:nvSpPr>
          <p:spPr>
            <a:xfrm>
              <a:off x="23516332" y="4218386"/>
              <a:ext cx="44691" cy="80692"/>
            </a:xfrm>
            <a:custGeom>
              <a:avLst/>
              <a:gdLst/>
              <a:ahLst/>
              <a:cxnLst>
                <a:cxn ang="3cd4">
                  <a:pos x="hc" y="t"/>
                </a:cxn>
                <a:cxn ang="cd2">
                  <a:pos x="l" y="vc"/>
                </a:cxn>
                <a:cxn ang="cd4">
                  <a:pos x="hc" y="b"/>
                </a:cxn>
                <a:cxn ang="0">
                  <a:pos x="r" y="vc"/>
                </a:cxn>
              </a:cxnLst>
              <a:rect l="l" t="t" r="r" b="b"/>
              <a:pathLst>
                <a:path w="37" h="66">
                  <a:moveTo>
                    <a:pt x="19" y="66"/>
                  </a:moveTo>
                  <a:cubicBezTo>
                    <a:pt x="8" y="66"/>
                    <a:pt x="0" y="57"/>
                    <a:pt x="0" y="47"/>
                  </a:cubicBezTo>
                  <a:lnTo>
                    <a:pt x="0" y="19"/>
                  </a:lnTo>
                  <a:cubicBezTo>
                    <a:pt x="0" y="9"/>
                    <a:pt x="8" y="0"/>
                    <a:pt x="19" y="0"/>
                  </a:cubicBezTo>
                  <a:cubicBezTo>
                    <a:pt x="29" y="0"/>
                    <a:pt x="37" y="9"/>
                    <a:pt x="37" y="19"/>
                  </a:cubicBezTo>
                  <a:lnTo>
                    <a:pt x="37" y="47"/>
                  </a:lnTo>
                  <a:cubicBezTo>
                    <a:pt x="37" y="57"/>
                    <a:pt x="29" y="66"/>
                    <a:pt x="19" y="6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5" name="Freeform 84">
              <a:extLst>
                <a:ext uri="{FF2B5EF4-FFF2-40B4-BE49-F238E27FC236}">
                  <a16:creationId xmlns:a16="http://schemas.microsoft.com/office/drawing/2014/main" id="{DD800643-C9A5-E64B-853A-4C73A6FA2F9A}"/>
                </a:ext>
              </a:extLst>
            </p:cNvPr>
            <p:cNvSpPr/>
            <p:nvPr/>
          </p:nvSpPr>
          <p:spPr>
            <a:xfrm>
              <a:off x="23516332" y="4680192"/>
              <a:ext cx="44691" cy="79451"/>
            </a:xfrm>
            <a:custGeom>
              <a:avLst/>
              <a:gdLst/>
              <a:ahLst/>
              <a:cxnLst>
                <a:cxn ang="3cd4">
                  <a:pos x="hc" y="t"/>
                </a:cxn>
                <a:cxn ang="cd2">
                  <a:pos x="l" y="vc"/>
                </a:cxn>
                <a:cxn ang="cd4">
                  <a:pos x="hc" y="b"/>
                </a:cxn>
                <a:cxn ang="0">
                  <a:pos x="r" y="vc"/>
                </a:cxn>
              </a:cxnLst>
              <a:rect l="l" t="t" r="r" b="b"/>
              <a:pathLst>
                <a:path w="37" h="65">
                  <a:moveTo>
                    <a:pt x="19" y="65"/>
                  </a:moveTo>
                  <a:cubicBezTo>
                    <a:pt x="8" y="65"/>
                    <a:pt x="0" y="57"/>
                    <a:pt x="0" y="47"/>
                  </a:cubicBezTo>
                  <a:lnTo>
                    <a:pt x="0" y="18"/>
                  </a:lnTo>
                  <a:cubicBezTo>
                    <a:pt x="0" y="8"/>
                    <a:pt x="8" y="0"/>
                    <a:pt x="19" y="0"/>
                  </a:cubicBezTo>
                  <a:cubicBezTo>
                    <a:pt x="29" y="0"/>
                    <a:pt x="37" y="8"/>
                    <a:pt x="37" y="18"/>
                  </a:cubicBezTo>
                  <a:lnTo>
                    <a:pt x="37" y="47"/>
                  </a:lnTo>
                  <a:cubicBezTo>
                    <a:pt x="37" y="57"/>
                    <a:pt x="29" y="65"/>
                    <a:pt x="19" y="6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Tree>
    <p:extLst>
      <p:ext uri="{BB962C8B-B14F-4D97-AF65-F5344CB8AC3E}">
        <p14:creationId xmlns:p14="http://schemas.microsoft.com/office/powerpoint/2010/main" val="2392945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DA0E6980-D492-6C40-994C-E39DBF1DAEA1}"/>
              </a:ext>
            </a:extLst>
          </p:cNvPr>
          <p:cNvSpPr>
            <a:spLocks noGrp="1"/>
          </p:cNvSpPr>
          <p:nvPr>
            <p:ph type="pic" sz="quarter" idx="14"/>
          </p:nvPr>
        </p:nvSpPr>
        <p:spPr/>
      </p:sp>
      <p:sp>
        <p:nvSpPr>
          <p:cNvPr id="41" name="Rectangle 40">
            <a:extLst>
              <a:ext uri="{FF2B5EF4-FFF2-40B4-BE49-F238E27FC236}">
                <a16:creationId xmlns:a16="http://schemas.microsoft.com/office/drawing/2014/main" id="{5FDD6CEC-5620-0F4B-BF67-6507CFA4AFBB}"/>
              </a:ext>
            </a:extLst>
          </p:cNvPr>
          <p:cNvSpPr/>
          <p:nvPr/>
        </p:nvSpPr>
        <p:spPr>
          <a:xfrm rot="10800000" flipV="1">
            <a:off x="9290050" y="0"/>
            <a:ext cx="15087600" cy="553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grpSp>
        <p:nvGrpSpPr>
          <p:cNvPr id="37" name="Group 36">
            <a:extLst>
              <a:ext uri="{FF2B5EF4-FFF2-40B4-BE49-F238E27FC236}">
                <a16:creationId xmlns:a16="http://schemas.microsoft.com/office/drawing/2014/main" id="{A269FD46-ABE0-744D-98F2-EFF8178E6077}"/>
              </a:ext>
            </a:extLst>
          </p:cNvPr>
          <p:cNvGrpSpPr/>
          <p:nvPr/>
        </p:nvGrpSpPr>
        <p:grpSpPr>
          <a:xfrm>
            <a:off x="12213558" y="1734730"/>
            <a:ext cx="9884442" cy="2067741"/>
            <a:chOff x="641155" y="2990187"/>
            <a:chExt cx="9884442" cy="2067741"/>
          </a:xfrm>
        </p:grpSpPr>
        <p:sp>
          <p:nvSpPr>
            <p:cNvPr id="38" name="TextBox 37">
              <a:extLst>
                <a:ext uri="{FF2B5EF4-FFF2-40B4-BE49-F238E27FC236}">
                  <a16:creationId xmlns:a16="http://schemas.microsoft.com/office/drawing/2014/main" id="{432A3D63-C221-A149-BF5E-C93620186CDB}"/>
                </a:ext>
              </a:extLst>
            </p:cNvPr>
            <p:cNvSpPr txBox="1"/>
            <p:nvPr/>
          </p:nvSpPr>
          <p:spPr>
            <a:xfrm>
              <a:off x="641155" y="3734489"/>
              <a:ext cx="9884442" cy="1323439"/>
            </a:xfrm>
            <a:prstGeom prst="rect">
              <a:avLst/>
            </a:prstGeom>
            <a:noFill/>
            <a:ln>
              <a:noFill/>
            </a:ln>
          </p:spPr>
          <p:txBody>
            <a:bodyPr wrap="square" rtlCol="0">
              <a:spAutoFit/>
            </a:bodyPr>
            <a:lstStyle/>
            <a:p>
              <a:r>
                <a:rPr lang="en-US" sz="8000" b="1" dirty="0">
                  <a:solidFill>
                    <a:schemeClr val="bg1"/>
                  </a:solidFill>
                  <a:latin typeface="Montserrat SemiBold" pitchFamily="2" charset="77"/>
                  <a:ea typeface="Roboto Medium" panose="02000000000000000000" pitchFamily="2" charset="0"/>
                  <a:cs typeface="Lato Light" panose="020F0502020204030203" pitchFamily="34" charset="0"/>
                </a:rPr>
                <a:t>Investment Cons</a:t>
              </a:r>
            </a:p>
          </p:txBody>
        </p:sp>
        <p:sp>
          <p:nvSpPr>
            <p:cNvPr id="39" name="TextBox 38">
              <a:extLst>
                <a:ext uri="{FF2B5EF4-FFF2-40B4-BE49-F238E27FC236}">
                  <a16:creationId xmlns:a16="http://schemas.microsoft.com/office/drawing/2014/main" id="{D071A180-56E9-5845-BDCB-01274DCCC822}"/>
                </a:ext>
              </a:extLst>
            </p:cNvPr>
            <p:cNvSpPr txBox="1"/>
            <p:nvPr/>
          </p:nvSpPr>
          <p:spPr>
            <a:xfrm>
              <a:off x="691955" y="2990187"/>
              <a:ext cx="3366119" cy="646331"/>
            </a:xfrm>
            <a:prstGeom prst="rect">
              <a:avLst/>
            </a:prstGeom>
            <a:noFill/>
          </p:spPr>
          <p:txBody>
            <a:bodyPr wrap="square" rtlCol="0">
              <a:spAutoFit/>
            </a:bodyPr>
            <a:lstStyle/>
            <a:p>
              <a:r>
                <a:rPr lang="en-US" spc="600" dirty="0">
                  <a:solidFill>
                    <a:schemeClr val="bg1"/>
                  </a:solidFill>
                  <a:latin typeface="Lato" panose="020F0502020204030203" pitchFamily="34" charset="0"/>
                  <a:ea typeface="Lato" panose="020F0502020204030203" pitchFamily="34" charset="0"/>
                  <a:cs typeface="Lato" panose="020F0502020204030203" pitchFamily="34" charset="0"/>
                </a:rPr>
                <a:t>FINANCIAL</a:t>
              </a:r>
            </a:p>
          </p:txBody>
        </p:sp>
      </p:grpSp>
      <p:sp>
        <p:nvSpPr>
          <p:cNvPr id="42" name="Rectangle 41">
            <a:extLst>
              <a:ext uri="{FF2B5EF4-FFF2-40B4-BE49-F238E27FC236}">
                <a16:creationId xmlns:a16="http://schemas.microsoft.com/office/drawing/2014/main" id="{A21B6830-6C7A-7048-ABA6-8FABC408531E}"/>
              </a:ext>
            </a:extLst>
          </p:cNvPr>
          <p:cNvSpPr/>
          <p:nvPr/>
        </p:nvSpPr>
        <p:spPr>
          <a:xfrm rot="10800000" flipV="1">
            <a:off x="0" y="0"/>
            <a:ext cx="9290047" cy="553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grpSp>
        <p:nvGrpSpPr>
          <p:cNvPr id="18" name="Group 17">
            <a:extLst>
              <a:ext uri="{FF2B5EF4-FFF2-40B4-BE49-F238E27FC236}">
                <a16:creationId xmlns:a16="http://schemas.microsoft.com/office/drawing/2014/main" id="{3B0B1967-2272-B141-AE4D-18C02E38DDCA}"/>
              </a:ext>
            </a:extLst>
          </p:cNvPr>
          <p:cNvGrpSpPr/>
          <p:nvPr/>
        </p:nvGrpSpPr>
        <p:grpSpPr>
          <a:xfrm>
            <a:off x="2923505" y="1555975"/>
            <a:ext cx="3443036" cy="2425250"/>
            <a:chOff x="22427605" y="-5791200"/>
            <a:chExt cx="1469840" cy="1035346"/>
          </a:xfrm>
          <a:solidFill>
            <a:schemeClr val="bg1"/>
          </a:solidFill>
        </p:grpSpPr>
        <p:sp>
          <p:nvSpPr>
            <p:cNvPr id="19" name="Freeform 18">
              <a:extLst>
                <a:ext uri="{FF2B5EF4-FFF2-40B4-BE49-F238E27FC236}">
                  <a16:creationId xmlns:a16="http://schemas.microsoft.com/office/drawing/2014/main" id="{AD772648-AC1F-7E4E-B316-421D6146D1A0}"/>
                </a:ext>
              </a:extLst>
            </p:cNvPr>
            <p:cNvSpPr/>
            <p:nvPr/>
          </p:nvSpPr>
          <p:spPr>
            <a:xfrm>
              <a:off x="22427605" y="-5791200"/>
              <a:ext cx="1279903" cy="1035346"/>
            </a:xfrm>
            <a:custGeom>
              <a:avLst/>
              <a:gdLst/>
              <a:ahLst/>
              <a:cxnLst>
                <a:cxn ang="3cd4">
                  <a:pos x="hc" y="t"/>
                </a:cxn>
                <a:cxn ang="cd2">
                  <a:pos x="l" y="vc"/>
                </a:cxn>
                <a:cxn ang="cd4">
                  <a:pos x="hc" y="b"/>
                </a:cxn>
                <a:cxn ang="0">
                  <a:pos x="r" y="vc"/>
                </a:cxn>
              </a:cxnLst>
              <a:rect l="l" t="t" r="r" b="b"/>
              <a:pathLst>
                <a:path w="1032" h="835">
                  <a:moveTo>
                    <a:pt x="767" y="760"/>
                  </a:moveTo>
                  <a:cubicBezTo>
                    <a:pt x="772" y="772"/>
                    <a:pt x="783" y="780"/>
                    <a:pt x="796" y="780"/>
                  </a:cubicBezTo>
                  <a:cubicBezTo>
                    <a:pt x="813" y="780"/>
                    <a:pt x="827" y="767"/>
                    <a:pt x="828" y="750"/>
                  </a:cubicBezTo>
                  <a:cubicBezTo>
                    <a:pt x="829" y="731"/>
                    <a:pt x="830" y="716"/>
                    <a:pt x="832" y="705"/>
                  </a:cubicBezTo>
                  <a:cubicBezTo>
                    <a:pt x="836" y="685"/>
                    <a:pt x="840" y="665"/>
                    <a:pt x="846" y="645"/>
                  </a:cubicBezTo>
                  <a:cubicBezTo>
                    <a:pt x="862" y="592"/>
                    <a:pt x="886" y="560"/>
                    <a:pt x="914" y="525"/>
                  </a:cubicBezTo>
                  <a:cubicBezTo>
                    <a:pt x="921" y="516"/>
                    <a:pt x="927" y="508"/>
                    <a:pt x="934" y="499"/>
                  </a:cubicBezTo>
                  <a:cubicBezTo>
                    <a:pt x="963" y="461"/>
                    <a:pt x="977" y="420"/>
                    <a:pt x="977" y="378"/>
                  </a:cubicBezTo>
                  <a:cubicBezTo>
                    <a:pt x="977" y="306"/>
                    <a:pt x="934" y="237"/>
                    <a:pt x="856" y="185"/>
                  </a:cubicBezTo>
                  <a:cubicBezTo>
                    <a:pt x="774" y="130"/>
                    <a:pt x="665" y="100"/>
                    <a:pt x="548" y="100"/>
                  </a:cubicBezTo>
                  <a:cubicBezTo>
                    <a:pt x="530" y="100"/>
                    <a:pt x="511" y="101"/>
                    <a:pt x="492" y="103"/>
                  </a:cubicBezTo>
                  <a:lnTo>
                    <a:pt x="491" y="103"/>
                  </a:lnTo>
                  <a:cubicBezTo>
                    <a:pt x="476" y="103"/>
                    <a:pt x="344" y="107"/>
                    <a:pt x="298" y="89"/>
                  </a:cubicBezTo>
                  <a:cubicBezTo>
                    <a:pt x="282" y="83"/>
                    <a:pt x="225" y="66"/>
                    <a:pt x="183" y="59"/>
                  </a:cubicBezTo>
                  <a:lnTo>
                    <a:pt x="241" y="129"/>
                  </a:lnTo>
                  <a:cubicBezTo>
                    <a:pt x="245" y="135"/>
                    <a:pt x="247" y="142"/>
                    <a:pt x="247" y="150"/>
                  </a:cubicBezTo>
                  <a:cubicBezTo>
                    <a:pt x="246" y="157"/>
                    <a:pt x="241" y="164"/>
                    <a:pt x="235" y="168"/>
                  </a:cubicBezTo>
                  <a:cubicBezTo>
                    <a:pt x="191" y="200"/>
                    <a:pt x="168" y="233"/>
                    <a:pt x="147" y="263"/>
                  </a:cubicBezTo>
                  <a:cubicBezTo>
                    <a:pt x="124" y="296"/>
                    <a:pt x="102" y="328"/>
                    <a:pt x="58" y="332"/>
                  </a:cubicBezTo>
                  <a:cubicBezTo>
                    <a:pt x="57" y="333"/>
                    <a:pt x="56" y="333"/>
                    <a:pt x="56" y="335"/>
                  </a:cubicBezTo>
                  <a:lnTo>
                    <a:pt x="55" y="431"/>
                  </a:lnTo>
                  <a:cubicBezTo>
                    <a:pt x="55" y="432"/>
                    <a:pt x="56" y="433"/>
                    <a:pt x="56" y="434"/>
                  </a:cubicBezTo>
                  <a:cubicBezTo>
                    <a:pt x="61" y="436"/>
                    <a:pt x="66" y="438"/>
                    <a:pt x="71" y="440"/>
                  </a:cubicBezTo>
                  <a:cubicBezTo>
                    <a:pt x="97" y="450"/>
                    <a:pt x="128" y="463"/>
                    <a:pt x="157" y="496"/>
                  </a:cubicBezTo>
                  <a:cubicBezTo>
                    <a:pt x="163" y="503"/>
                    <a:pt x="182" y="509"/>
                    <a:pt x="196" y="513"/>
                  </a:cubicBezTo>
                  <a:cubicBezTo>
                    <a:pt x="225" y="523"/>
                    <a:pt x="261" y="535"/>
                    <a:pt x="268" y="568"/>
                  </a:cubicBezTo>
                  <a:lnTo>
                    <a:pt x="311" y="759"/>
                  </a:lnTo>
                  <a:cubicBezTo>
                    <a:pt x="314" y="771"/>
                    <a:pt x="325" y="780"/>
                    <a:pt x="337" y="780"/>
                  </a:cubicBezTo>
                  <a:cubicBezTo>
                    <a:pt x="352" y="780"/>
                    <a:pt x="364" y="768"/>
                    <a:pt x="364" y="753"/>
                  </a:cubicBezTo>
                  <a:lnTo>
                    <a:pt x="364" y="635"/>
                  </a:lnTo>
                  <a:cubicBezTo>
                    <a:pt x="364" y="627"/>
                    <a:pt x="368" y="619"/>
                    <a:pt x="375" y="614"/>
                  </a:cubicBezTo>
                  <a:cubicBezTo>
                    <a:pt x="381" y="608"/>
                    <a:pt x="390" y="607"/>
                    <a:pt x="398" y="609"/>
                  </a:cubicBezTo>
                  <a:cubicBezTo>
                    <a:pt x="446" y="620"/>
                    <a:pt x="497" y="626"/>
                    <a:pt x="548" y="626"/>
                  </a:cubicBezTo>
                  <a:cubicBezTo>
                    <a:pt x="598" y="626"/>
                    <a:pt x="647" y="621"/>
                    <a:pt x="694" y="610"/>
                  </a:cubicBezTo>
                  <a:cubicBezTo>
                    <a:pt x="704" y="607"/>
                    <a:pt x="714" y="611"/>
                    <a:pt x="721" y="618"/>
                  </a:cubicBezTo>
                  <a:lnTo>
                    <a:pt x="735" y="635"/>
                  </a:lnTo>
                  <a:cubicBezTo>
                    <a:pt x="749" y="650"/>
                    <a:pt x="757" y="669"/>
                    <a:pt x="759" y="689"/>
                  </a:cubicBezTo>
                  <a:close/>
                  <a:moveTo>
                    <a:pt x="796" y="835"/>
                  </a:moveTo>
                  <a:cubicBezTo>
                    <a:pt x="759" y="835"/>
                    <a:pt x="726" y="811"/>
                    <a:pt x="714" y="775"/>
                  </a:cubicBezTo>
                  <a:cubicBezTo>
                    <a:pt x="714" y="773"/>
                    <a:pt x="713" y="771"/>
                    <a:pt x="713" y="769"/>
                  </a:cubicBezTo>
                  <a:lnTo>
                    <a:pt x="705" y="695"/>
                  </a:lnTo>
                  <a:cubicBezTo>
                    <a:pt x="704" y="686"/>
                    <a:pt x="700" y="678"/>
                    <a:pt x="694" y="671"/>
                  </a:cubicBezTo>
                  <a:lnTo>
                    <a:pt x="690" y="667"/>
                  </a:lnTo>
                  <a:cubicBezTo>
                    <a:pt x="644" y="676"/>
                    <a:pt x="597" y="681"/>
                    <a:pt x="548" y="681"/>
                  </a:cubicBezTo>
                  <a:cubicBezTo>
                    <a:pt x="504" y="681"/>
                    <a:pt x="461" y="677"/>
                    <a:pt x="419" y="669"/>
                  </a:cubicBezTo>
                  <a:lnTo>
                    <a:pt x="419" y="753"/>
                  </a:lnTo>
                  <a:cubicBezTo>
                    <a:pt x="419" y="798"/>
                    <a:pt x="382" y="835"/>
                    <a:pt x="337" y="835"/>
                  </a:cubicBezTo>
                  <a:cubicBezTo>
                    <a:pt x="299" y="835"/>
                    <a:pt x="266" y="809"/>
                    <a:pt x="258" y="771"/>
                  </a:cubicBezTo>
                  <a:lnTo>
                    <a:pt x="215" y="581"/>
                  </a:lnTo>
                  <a:cubicBezTo>
                    <a:pt x="210" y="576"/>
                    <a:pt x="190" y="569"/>
                    <a:pt x="179" y="566"/>
                  </a:cubicBezTo>
                  <a:cubicBezTo>
                    <a:pt x="155" y="558"/>
                    <a:pt x="131" y="550"/>
                    <a:pt x="116" y="532"/>
                  </a:cubicBezTo>
                  <a:cubicBezTo>
                    <a:pt x="96" y="509"/>
                    <a:pt x="73" y="500"/>
                    <a:pt x="51" y="491"/>
                  </a:cubicBezTo>
                  <a:cubicBezTo>
                    <a:pt x="45" y="488"/>
                    <a:pt x="39" y="486"/>
                    <a:pt x="34" y="484"/>
                  </a:cubicBezTo>
                  <a:cubicBezTo>
                    <a:pt x="13" y="474"/>
                    <a:pt x="0" y="453"/>
                    <a:pt x="0" y="431"/>
                  </a:cubicBezTo>
                  <a:lnTo>
                    <a:pt x="2" y="334"/>
                  </a:lnTo>
                  <a:cubicBezTo>
                    <a:pt x="2" y="305"/>
                    <a:pt x="24" y="281"/>
                    <a:pt x="52" y="278"/>
                  </a:cubicBezTo>
                  <a:cubicBezTo>
                    <a:pt x="70" y="276"/>
                    <a:pt x="81" y="261"/>
                    <a:pt x="103" y="231"/>
                  </a:cubicBezTo>
                  <a:cubicBezTo>
                    <a:pt x="120" y="206"/>
                    <a:pt x="143" y="174"/>
                    <a:pt x="180" y="142"/>
                  </a:cubicBezTo>
                  <a:lnTo>
                    <a:pt x="122" y="72"/>
                  </a:lnTo>
                  <a:cubicBezTo>
                    <a:pt x="110" y="56"/>
                    <a:pt x="109" y="35"/>
                    <a:pt x="120" y="19"/>
                  </a:cubicBezTo>
                  <a:cubicBezTo>
                    <a:pt x="131" y="4"/>
                    <a:pt x="149" y="-3"/>
                    <a:pt x="166" y="2"/>
                  </a:cubicBezTo>
                  <a:cubicBezTo>
                    <a:pt x="216" y="6"/>
                    <a:pt x="299" y="31"/>
                    <a:pt x="317" y="38"/>
                  </a:cubicBezTo>
                  <a:cubicBezTo>
                    <a:pt x="345" y="48"/>
                    <a:pt x="436" y="50"/>
                    <a:pt x="488" y="48"/>
                  </a:cubicBezTo>
                  <a:cubicBezTo>
                    <a:pt x="508" y="46"/>
                    <a:pt x="528" y="45"/>
                    <a:pt x="548" y="45"/>
                  </a:cubicBezTo>
                  <a:cubicBezTo>
                    <a:pt x="676" y="45"/>
                    <a:pt x="796" y="79"/>
                    <a:pt x="886" y="140"/>
                  </a:cubicBezTo>
                  <a:cubicBezTo>
                    <a:pt x="980" y="202"/>
                    <a:pt x="1032" y="287"/>
                    <a:pt x="1032" y="378"/>
                  </a:cubicBezTo>
                  <a:cubicBezTo>
                    <a:pt x="1032" y="432"/>
                    <a:pt x="1013" y="485"/>
                    <a:pt x="978" y="532"/>
                  </a:cubicBezTo>
                  <a:cubicBezTo>
                    <a:pt x="971" y="541"/>
                    <a:pt x="964" y="550"/>
                    <a:pt x="957" y="558"/>
                  </a:cubicBezTo>
                  <a:cubicBezTo>
                    <a:pt x="930" y="594"/>
                    <a:pt x="912" y="617"/>
                    <a:pt x="899" y="661"/>
                  </a:cubicBezTo>
                  <a:cubicBezTo>
                    <a:pt x="894" y="678"/>
                    <a:pt x="889" y="696"/>
                    <a:pt x="886" y="714"/>
                  </a:cubicBezTo>
                  <a:cubicBezTo>
                    <a:pt x="885" y="720"/>
                    <a:pt x="884" y="732"/>
                    <a:pt x="883" y="752"/>
                  </a:cubicBezTo>
                  <a:cubicBezTo>
                    <a:pt x="881" y="798"/>
                    <a:pt x="843" y="835"/>
                    <a:pt x="796" y="83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0" name="Freeform 19">
              <a:extLst>
                <a:ext uri="{FF2B5EF4-FFF2-40B4-BE49-F238E27FC236}">
                  <a16:creationId xmlns:a16="http://schemas.microsoft.com/office/drawing/2014/main" id="{7F8F6B59-9ACD-074C-8023-3CD559C6EF46}"/>
                </a:ext>
              </a:extLst>
            </p:cNvPr>
            <p:cNvSpPr/>
            <p:nvPr/>
          </p:nvSpPr>
          <p:spPr>
            <a:xfrm>
              <a:off x="23613159" y="-5618646"/>
              <a:ext cx="284286" cy="196145"/>
            </a:xfrm>
            <a:custGeom>
              <a:avLst/>
              <a:gdLst/>
              <a:ahLst/>
              <a:cxnLst>
                <a:cxn ang="3cd4">
                  <a:pos x="hc" y="t"/>
                </a:cxn>
                <a:cxn ang="cd2">
                  <a:pos x="l" y="vc"/>
                </a:cxn>
                <a:cxn ang="cd4">
                  <a:pos x="hc" y="b"/>
                </a:cxn>
                <a:cxn ang="0">
                  <a:pos x="r" y="vc"/>
                </a:cxn>
              </a:cxnLst>
              <a:rect l="l" t="t" r="r" b="b"/>
              <a:pathLst>
                <a:path w="230" h="159">
                  <a:moveTo>
                    <a:pt x="120" y="41"/>
                  </a:moveTo>
                  <a:close/>
                  <a:moveTo>
                    <a:pt x="103" y="35"/>
                  </a:moveTo>
                  <a:cubicBezTo>
                    <a:pt x="102" y="35"/>
                    <a:pt x="101" y="35"/>
                    <a:pt x="100" y="35"/>
                  </a:cubicBezTo>
                  <a:cubicBezTo>
                    <a:pt x="94" y="36"/>
                    <a:pt x="90" y="39"/>
                    <a:pt x="88" y="45"/>
                  </a:cubicBezTo>
                  <a:cubicBezTo>
                    <a:pt x="84" y="53"/>
                    <a:pt x="84" y="59"/>
                    <a:pt x="86" y="62"/>
                  </a:cubicBezTo>
                  <a:cubicBezTo>
                    <a:pt x="90" y="67"/>
                    <a:pt x="99" y="70"/>
                    <a:pt x="110" y="72"/>
                  </a:cubicBezTo>
                  <a:cubicBezTo>
                    <a:pt x="113" y="69"/>
                    <a:pt x="115" y="66"/>
                    <a:pt x="117" y="63"/>
                  </a:cubicBezTo>
                  <a:cubicBezTo>
                    <a:pt x="121" y="55"/>
                    <a:pt x="122" y="48"/>
                    <a:pt x="119" y="41"/>
                  </a:cubicBezTo>
                  <a:cubicBezTo>
                    <a:pt x="117" y="39"/>
                    <a:pt x="110" y="35"/>
                    <a:pt x="103" y="35"/>
                  </a:cubicBezTo>
                  <a:close/>
                  <a:moveTo>
                    <a:pt x="17" y="159"/>
                  </a:moveTo>
                  <a:cubicBezTo>
                    <a:pt x="10" y="159"/>
                    <a:pt x="3" y="154"/>
                    <a:pt x="0" y="146"/>
                  </a:cubicBezTo>
                  <a:cubicBezTo>
                    <a:pt x="-2" y="137"/>
                    <a:pt x="3" y="127"/>
                    <a:pt x="13" y="124"/>
                  </a:cubicBezTo>
                  <a:cubicBezTo>
                    <a:pt x="26" y="121"/>
                    <a:pt x="53" y="111"/>
                    <a:pt x="76" y="98"/>
                  </a:cubicBezTo>
                  <a:cubicBezTo>
                    <a:pt x="69" y="94"/>
                    <a:pt x="63" y="90"/>
                    <a:pt x="59" y="84"/>
                  </a:cubicBezTo>
                  <a:cubicBezTo>
                    <a:pt x="51" y="75"/>
                    <a:pt x="44" y="58"/>
                    <a:pt x="55" y="31"/>
                  </a:cubicBezTo>
                  <a:cubicBezTo>
                    <a:pt x="64" y="11"/>
                    <a:pt x="83" y="-1"/>
                    <a:pt x="105" y="0"/>
                  </a:cubicBezTo>
                  <a:cubicBezTo>
                    <a:pt x="130" y="1"/>
                    <a:pt x="148" y="16"/>
                    <a:pt x="152" y="29"/>
                  </a:cubicBezTo>
                  <a:cubicBezTo>
                    <a:pt x="157" y="44"/>
                    <a:pt x="157" y="59"/>
                    <a:pt x="151" y="73"/>
                  </a:cubicBezTo>
                  <a:cubicBezTo>
                    <a:pt x="169" y="73"/>
                    <a:pt x="189" y="70"/>
                    <a:pt x="208" y="67"/>
                  </a:cubicBezTo>
                  <a:cubicBezTo>
                    <a:pt x="218" y="65"/>
                    <a:pt x="227" y="71"/>
                    <a:pt x="229" y="81"/>
                  </a:cubicBezTo>
                  <a:cubicBezTo>
                    <a:pt x="231" y="90"/>
                    <a:pt x="224" y="100"/>
                    <a:pt x="215" y="101"/>
                  </a:cubicBezTo>
                  <a:cubicBezTo>
                    <a:pt x="214" y="102"/>
                    <a:pt x="185" y="107"/>
                    <a:pt x="153" y="109"/>
                  </a:cubicBezTo>
                  <a:cubicBezTo>
                    <a:pt x="142" y="109"/>
                    <a:pt x="132" y="109"/>
                    <a:pt x="123" y="109"/>
                  </a:cubicBezTo>
                  <a:cubicBezTo>
                    <a:pt x="110" y="119"/>
                    <a:pt x="93" y="130"/>
                    <a:pt x="73" y="139"/>
                  </a:cubicBezTo>
                  <a:cubicBezTo>
                    <a:pt x="46" y="151"/>
                    <a:pt x="23" y="158"/>
                    <a:pt x="22" y="158"/>
                  </a:cubicBezTo>
                  <a:cubicBezTo>
                    <a:pt x="20" y="159"/>
                    <a:pt x="19" y="159"/>
                    <a:pt x="17" y="15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1" name="Freeform 20">
              <a:extLst>
                <a:ext uri="{FF2B5EF4-FFF2-40B4-BE49-F238E27FC236}">
                  <a16:creationId xmlns:a16="http://schemas.microsoft.com/office/drawing/2014/main" id="{D8F2ED9F-4FD9-8F40-AB63-129DF74CD956}"/>
                </a:ext>
              </a:extLst>
            </p:cNvPr>
            <p:cNvSpPr/>
            <p:nvPr/>
          </p:nvSpPr>
          <p:spPr>
            <a:xfrm>
              <a:off x="22688303" y="-5460985"/>
              <a:ext cx="73244" cy="72002"/>
            </a:xfrm>
            <a:custGeom>
              <a:avLst/>
              <a:gdLst/>
              <a:ahLst/>
              <a:cxnLst>
                <a:cxn ang="3cd4">
                  <a:pos x="hc" y="t"/>
                </a:cxn>
                <a:cxn ang="cd2">
                  <a:pos x="l" y="vc"/>
                </a:cxn>
                <a:cxn ang="cd4">
                  <a:pos x="hc" y="b"/>
                </a:cxn>
                <a:cxn ang="0">
                  <a:pos x="r" y="vc"/>
                </a:cxn>
              </a:cxnLst>
              <a:rect l="l" t="t" r="r" b="b"/>
              <a:pathLst>
                <a:path w="60" h="59">
                  <a:moveTo>
                    <a:pt x="0" y="29"/>
                  </a:moveTo>
                  <a:cubicBezTo>
                    <a:pt x="0" y="13"/>
                    <a:pt x="14" y="0"/>
                    <a:pt x="30" y="0"/>
                  </a:cubicBezTo>
                  <a:cubicBezTo>
                    <a:pt x="46" y="0"/>
                    <a:pt x="60" y="13"/>
                    <a:pt x="60" y="29"/>
                  </a:cubicBezTo>
                  <a:cubicBezTo>
                    <a:pt x="60" y="46"/>
                    <a:pt x="46" y="59"/>
                    <a:pt x="30" y="59"/>
                  </a:cubicBezTo>
                  <a:cubicBezTo>
                    <a:pt x="14" y="59"/>
                    <a:pt x="0" y="46"/>
                    <a:pt x="0" y="2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2" name="Freeform 21">
              <a:extLst>
                <a:ext uri="{FF2B5EF4-FFF2-40B4-BE49-F238E27FC236}">
                  <a16:creationId xmlns:a16="http://schemas.microsoft.com/office/drawing/2014/main" id="{FF6F4D57-67A0-0D45-9264-F45BCD534D3B}"/>
                </a:ext>
              </a:extLst>
            </p:cNvPr>
            <p:cNvSpPr/>
            <p:nvPr/>
          </p:nvSpPr>
          <p:spPr>
            <a:xfrm>
              <a:off x="23007349" y="-5598783"/>
              <a:ext cx="312838" cy="96831"/>
            </a:xfrm>
            <a:custGeom>
              <a:avLst/>
              <a:gdLst/>
              <a:ahLst/>
              <a:cxnLst>
                <a:cxn ang="3cd4">
                  <a:pos x="hc" y="t"/>
                </a:cxn>
                <a:cxn ang="cd2">
                  <a:pos x="l" y="vc"/>
                </a:cxn>
                <a:cxn ang="cd4">
                  <a:pos x="hc" y="b"/>
                </a:cxn>
                <a:cxn ang="0">
                  <a:pos x="r" y="vc"/>
                </a:cxn>
              </a:cxnLst>
              <a:rect l="l" t="t" r="r" b="b"/>
              <a:pathLst>
                <a:path w="253" h="79">
                  <a:moveTo>
                    <a:pt x="226" y="79"/>
                  </a:moveTo>
                  <a:cubicBezTo>
                    <a:pt x="224" y="79"/>
                    <a:pt x="221" y="78"/>
                    <a:pt x="218" y="78"/>
                  </a:cubicBezTo>
                  <a:cubicBezTo>
                    <a:pt x="183" y="67"/>
                    <a:pt x="156" y="60"/>
                    <a:pt x="116" y="55"/>
                  </a:cubicBezTo>
                  <a:cubicBezTo>
                    <a:pt x="98" y="53"/>
                    <a:pt x="52" y="55"/>
                    <a:pt x="32" y="58"/>
                  </a:cubicBezTo>
                  <a:cubicBezTo>
                    <a:pt x="18" y="61"/>
                    <a:pt x="3" y="51"/>
                    <a:pt x="1" y="36"/>
                  </a:cubicBezTo>
                  <a:cubicBezTo>
                    <a:pt x="-2" y="21"/>
                    <a:pt x="8" y="7"/>
                    <a:pt x="23" y="4"/>
                  </a:cubicBezTo>
                  <a:cubicBezTo>
                    <a:pt x="48" y="0"/>
                    <a:pt x="100" y="-2"/>
                    <a:pt x="122" y="1"/>
                  </a:cubicBezTo>
                  <a:cubicBezTo>
                    <a:pt x="166" y="6"/>
                    <a:pt x="196" y="13"/>
                    <a:pt x="234" y="25"/>
                  </a:cubicBezTo>
                  <a:cubicBezTo>
                    <a:pt x="249" y="30"/>
                    <a:pt x="257" y="45"/>
                    <a:pt x="252" y="59"/>
                  </a:cubicBezTo>
                  <a:cubicBezTo>
                    <a:pt x="249" y="71"/>
                    <a:pt x="238" y="79"/>
                    <a:pt x="226" y="7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3" name="Freeform 22">
              <a:extLst>
                <a:ext uri="{FF2B5EF4-FFF2-40B4-BE49-F238E27FC236}">
                  <a16:creationId xmlns:a16="http://schemas.microsoft.com/office/drawing/2014/main" id="{A9284853-5338-B742-9C10-01931231C80D}"/>
                </a:ext>
              </a:extLst>
            </p:cNvPr>
            <p:cNvSpPr/>
            <p:nvPr/>
          </p:nvSpPr>
          <p:spPr>
            <a:xfrm>
              <a:off x="23080593" y="-5474641"/>
              <a:ext cx="148971" cy="147729"/>
            </a:xfrm>
            <a:custGeom>
              <a:avLst/>
              <a:gdLst/>
              <a:ahLst/>
              <a:cxnLst>
                <a:cxn ang="3cd4">
                  <a:pos x="hc" y="t"/>
                </a:cxn>
                <a:cxn ang="cd2">
                  <a:pos x="l" y="vc"/>
                </a:cxn>
                <a:cxn ang="cd4">
                  <a:pos x="hc" y="b"/>
                </a:cxn>
                <a:cxn ang="0">
                  <a:pos x="r" y="vc"/>
                </a:cxn>
              </a:cxnLst>
              <a:rect l="l" t="t" r="r" b="b"/>
              <a:pathLst>
                <a:path w="121" h="120">
                  <a:moveTo>
                    <a:pt x="93" y="120"/>
                  </a:moveTo>
                  <a:cubicBezTo>
                    <a:pt x="86" y="120"/>
                    <a:pt x="79" y="118"/>
                    <a:pt x="74" y="112"/>
                  </a:cubicBezTo>
                  <a:lnTo>
                    <a:pt x="8" y="46"/>
                  </a:lnTo>
                  <a:cubicBezTo>
                    <a:pt x="-3" y="35"/>
                    <a:pt x="-3" y="18"/>
                    <a:pt x="8" y="7"/>
                  </a:cubicBezTo>
                  <a:cubicBezTo>
                    <a:pt x="18" y="-2"/>
                    <a:pt x="36" y="-2"/>
                    <a:pt x="46" y="7"/>
                  </a:cubicBezTo>
                  <a:lnTo>
                    <a:pt x="113" y="74"/>
                  </a:lnTo>
                  <a:cubicBezTo>
                    <a:pt x="124" y="84"/>
                    <a:pt x="124" y="102"/>
                    <a:pt x="113" y="112"/>
                  </a:cubicBezTo>
                  <a:cubicBezTo>
                    <a:pt x="107" y="118"/>
                    <a:pt x="100" y="120"/>
                    <a:pt x="93" y="12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4" name="Freeform 23">
              <a:extLst>
                <a:ext uri="{FF2B5EF4-FFF2-40B4-BE49-F238E27FC236}">
                  <a16:creationId xmlns:a16="http://schemas.microsoft.com/office/drawing/2014/main" id="{F389CA9C-9E21-7149-AFAF-F2FC17914450}"/>
                </a:ext>
              </a:extLst>
            </p:cNvPr>
            <p:cNvSpPr/>
            <p:nvPr/>
          </p:nvSpPr>
          <p:spPr>
            <a:xfrm>
              <a:off x="22998655" y="-5474641"/>
              <a:ext cx="148971" cy="147729"/>
            </a:xfrm>
            <a:custGeom>
              <a:avLst/>
              <a:gdLst/>
              <a:ahLst/>
              <a:cxnLst>
                <a:cxn ang="3cd4">
                  <a:pos x="hc" y="t"/>
                </a:cxn>
                <a:cxn ang="cd2">
                  <a:pos x="l" y="vc"/>
                </a:cxn>
                <a:cxn ang="cd4">
                  <a:pos x="hc" y="b"/>
                </a:cxn>
                <a:cxn ang="0">
                  <a:pos x="r" y="vc"/>
                </a:cxn>
              </a:cxnLst>
              <a:rect l="l" t="t" r="r" b="b"/>
              <a:pathLst>
                <a:path w="121" h="120">
                  <a:moveTo>
                    <a:pt x="27" y="120"/>
                  </a:moveTo>
                  <a:cubicBezTo>
                    <a:pt x="20" y="120"/>
                    <a:pt x="13" y="118"/>
                    <a:pt x="7" y="112"/>
                  </a:cubicBezTo>
                  <a:cubicBezTo>
                    <a:pt x="-2" y="102"/>
                    <a:pt x="-2" y="84"/>
                    <a:pt x="7" y="74"/>
                  </a:cubicBezTo>
                  <a:lnTo>
                    <a:pt x="74" y="7"/>
                  </a:lnTo>
                  <a:cubicBezTo>
                    <a:pt x="84" y="-2"/>
                    <a:pt x="102" y="-2"/>
                    <a:pt x="112" y="7"/>
                  </a:cubicBezTo>
                  <a:cubicBezTo>
                    <a:pt x="123" y="18"/>
                    <a:pt x="123" y="35"/>
                    <a:pt x="112" y="46"/>
                  </a:cubicBezTo>
                  <a:lnTo>
                    <a:pt x="46" y="112"/>
                  </a:lnTo>
                  <a:cubicBezTo>
                    <a:pt x="41" y="118"/>
                    <a:pt x="34" y="120"/>
                    <a:pt x="27" y="12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5" name="Freeform 24">
              <a:extLst>
                <a:ext uri="{FF2B5EF4-FFF2-40B4-BE49-F238E27FC236}">
                  <a16:creationId xmlns:a16="http://schemas.microsoft.com/office/drawing/2014/main" id="{ACAE94BC-D4E3-844C-A0B3-558E5A88A70D}"/>
                </a:ext>
              </a:extLst>
            </p:cNvPr>
            <p:cNvSpPr/>
            <p:nvPr/>
          </p:nvSpPr>
          <p:spPr>
            <a:xfrm>
              <a:off x="23079351" y="-5474641"/>
              <a:ext cx="68278" cy="332701"/>
            </a:xfrm>
            <a:custGeom>
              <a:avLst/>
              <a:gdLst/>
              <a:ahLst/>
              <a:cxnLst>
                <a:cxn ang="3cd4">
                  <a:pos x="hc" y="t"/>
                </a:cxn>
                <a:cxn ang="cd2">
                  <a:pos x="l" y="vc"/>
                </a:cxn>
                <a:cxn ang="cd4">
                  <a:pos x="hc" y="b"/>
                </a:cxn>
                <a:cxn ang="0">
                  <a:pos x="r" y="vc"/>
                </a:cxn>
              </a:cxnLst>
              <a:rect l="l" t="t" r="r" b="b"/>
              <a:pathLst>
                <a:path w="56" h="269">
                  <a:moveTo>
                    <a:pt x="28" y="269"/>
                  </a:moveTo>
                  <a:cubicBezTo>
                    <a:pt x="13" y="269"/>
                    <a:pt x="0" y="256"/>
                    <a:pt x="0" y="241"/>
                  </a:cubicBezTo>
                  <a:lnTo>
                    <a:pt x="1" y="28"/>
                  </a:lnTo>
                  <a:cubicBezTo>
                    <a:pt x="1" y="13"/>
                    <a:pt x="13" y="0"/>
                    <a:pt x="28" y="0"/>
                  </a:cubicBezTo>
                  <a:cubicBezTo>
                    <a:pt x="43" y="0"/>
                    <a:pt x="56" y="13"/>
                    <a:pt x="56" y="28"/>
                  </a:cubicBezTo>
                  <a:lnTo>
                    <a:pt x="55" y="241"/>
                  </a:lnTo>
                  <a:cubicBezTo>
                    <a:pt x="55" y="256"/>
                    <a:pt x="43" y="269"/>
                    <a:pt x="28" y="26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Tree>
    <p:extLst>
      <p:ext uri="{BB962C8B-B14F-4D97-AF65-F5344CB8AC3E}">
        <p14:creationId xmlns:p14="http://schemas.microsoft.com/office/powerpoint/2010/main" val="2121408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5FA0A0DC-03A5-4A40-B4E8-8004054066FD}"/>
              </a:ext>
            </a:extLst>
          </p:cNvPr>
          <p:cNvSpPr/>
          <p:nvPr/>
        </p:nvSpPr>
        <p:spPr>
          <a:xfrm rot="10800000" flipV="1">
            <a:off x="0" y="0"/>
            <a:ext cx="24377648" cy="1371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sp>
        <p:nvSpPr>
          <p:cNvPr id="2" name="Marcador de posición de imagen 1">
            <a:extLst>
              <a:ext uri="{FF2B5EF4-FFF2-40B4-BE49-F238E27FC236}">
                <a16:creationId xmlns:a16="http://schemas.microsoft.com/office/drawing/2014/main" id="{39542E38-3EB8-FC43-B3E3-71A95F6B739F}"/>
              </a:ext>
            </a:extLst>
          </p:cNvPr>
          <p:cNvSpPr>
            <a:spLocks noGrp="1"/>
          </p:cNvSpPr>
          <p:nvPr>
            <p:ph type="pic" sz="quarter" idx="14"/>
          </p:nvPr>
        </p:nvSpPr>
        <p:spPr/>
      </p:sp>
      <p:sp>
        <p:nvSpPr>
          <p:cNvPr id="3" name="Marcador de posición de imagen 2">
            <a:extLst>
              <a:ext uri="{FF2B5EF4-FFF2-40B4-BE49-F238E27FC236}">
                <a16:creationId xmlns:a16="http://schemas.microsoft.com/office/drawing/2014/main" id="{51C8B898-2D1A-514D-B8B7-602E1ECA1568}"/>
              </a:ext>
            </a:extLst>
          </p:cNvPr>
          <p:cNvSpPr>
            <a:spLocks noGrp="1"/>
          </p:cNvSpPr>
          <p:nvPr>
            <p:ph type="pic" sz="quarter" idx="15"/>
          </p:nvPr>
        </p:nvSpPr>
        <p:spPr/>
      </p:sp>
      <p:sp>
        <p:nvSpPr>
          <p:cNvPr id="5" name="Marcador de posición de imagen 4">
            <a:extLst>
              <a:ext uri="{FF2B5EF4-FFF2-40B4-BE49-F238E27FC236}">
                <a16:creationId xmlns:a16="http://schemas.microsoft.com/office/drawing/2014/main" id="{7C7E1BD6-6B66-8840-B4D6-DE67CE54A1B6}"/>
              </a:ext>
            </a:extLst>
          </p:cNvPr>
          <p:cNvSpPr>
            <a:spLocks noGrp="1"/>
          </p:cNvSpPr>
          <p:nvPr>
            <p:ph type="pic" sz="quarter" idx="16"/>
          </p:nvPr>
        </p:nvSpPr>
        <p:spPr/>
      </p:sp>
      <p:sp>
        <p:nvSpPr>
          <p:cNvPr id="6" name="Marcador de posición de imagen 5">
            <a:extLst>
              <a:ext uri="{FF2B5EF4-FFF2-40B4-BE49-F238E27FC236}">
                <a16:creationId xmlns:a16="http://schemas.microsoft.com/office/drawing/2014/main" id="{BAD244E5-074E-9342-A96A-56302A3FD36D}"/>
              </a:ext>
            </a:extLst>
          </p:cNvPr>
          <p:cNvSpPr>
            <a:spLocks noGrp="1"/>
          </p:cNvSpPr>
          <p:nvPr>
            <p:ph type="pic" sz="quarter" idx="17"/>
          </p:nvPr>
        </p:nvSpPr>
        <p:spPr/>
      </p:sp>
      <p:grpSp>
        <p:nvGrpSpPr>
          <p:cNvPr id="36" name="Group 35">
            <a:extLst>
              <a:ext uri="{FF2B5EF4-FFF2-40B4-BE49-F238E27FC236}">
                <a16:creationId xmlns:a16="http://schemas.microsoft.com/office/drawing/2014/main" id="{969462FC-92EE-3246-BA1B-2F715DEBB027}"/>
              </a:ext>
            </a:extLst>
          </p:cNvPr>
          <p:cNvGrpSpPr/>
          <p:nvPr/>
        </p:nvGrpSpPr>
        <p:grpSpPr>
          <a:xfrm>
            <a:off x="3425963" y="900968"/>
            <a:ext cx="17525724" cy="2067741"/>
            <a:chOff x="-2564126" y="2990187"/>
            <a:chExt cx="17525724" cy="2067741"/>
          </a:xfrm>
        </p:grpSpPr>
        <p:sp>
          <p:nvSpPr>
            <p:cNvPr id="43" name="TextBox 42">
              <a:extLst>
                <a:ext uri="{FF2B5EF4-FFF2-40B4-BE49-F238E27FC236}">
                  <a16:creationId xmlns:a16="http://schemas.microsoft.com/office/drawing/2014/main" id="{E02EA519-3E36-8044-8975-EEA7349458F5}"/>
                </a:ext>
              </a:extLst>
            </p:cNvPr>
            <p:cNvSpPr txBox="1"/>
            <p:nvPr/>
          </p:nvSpPr>
          <p:spPr>
            <a:xfrm>
              <a:off x="-2564126" y="3734489"/>
              <a:ext cx="17525724" cy="1323439"/>
            </a:xfrm>
            <a:prstGeom prst="rect">
              <a:avLst/>
            </a:prstGeom>
            <a:noFill/>
            <a:ln>
              <a:noFill/>
            </a:ln>
          </p:spPr>
          <p:txBody>
            <a:bodyPr wrap="square" rtlCol="0">
              <a:spAutoFit/>
            </a:bodyPr>
            <a:lstStyle/>
            <a:p>
              <a:pPr algn="ctr"/>
              <a:r>
                <a:rPr lang="en-US" sz="8000" b="1" dirty="0">
                  <a:solidFill>
                    <a:schemeClr val="bg1"/>
                  </a:solidFill>
                  <a:latin typeface="Montserrat SemiBold" pitchFamily="2" charset="77"/>
                  <a:ea typeface="Roboto Medium" panose="02000000000000000000" pitchFamily="2" charset="0"/>
                  <a:cs typeface="Lato Light" panose="020F0502020204030203" pitchFamily="34" charset="0"/>
                </a:rPr>
                <a:t>The Cashwise Financial Team</a:t>
              </a:r>
            </a:p>
          </p:txBody>
        </p:sp>
        <p:sp>
          <p:nvSpPr>
            <p:cNvPr id="44" name="TextBox 43">
              <a:extLst>
                <a:ext uri="{FF2B5EF4-FFF2-40B4-BE49-F238E27FC236}">
                  <a16:creationId xmlns:a16="http://schemas.microsoft.com/office/drawing/2014/main" id="{3ADCB848-6CEA-2041-84FC-EAA51A2759BB}"/>
                </a:ext>
              </a:extLst>
            </p:cNvPr>
            <p:cNvSpPr txBox="1"/>
            <p:nvPr/>
          </p:nvSpPr>
          <p:spPr>
            <a:xfrm>
              <a:off x="4515676" y="2990187"/>
              <a:ext cx="3366119" cy="646331"/>
            </a:xfrm>
            <a:prstGeom prst="rect">
              <a:avLst/>
            </a:prstGeom>
            <a:noFill/>
          </p:spPr>
          <p:txBody>
            <a:bodyPr wrap="square" rtlCol="0">
              <a:spAutoFit/>
            </a:bodyPr>
            <a:lstStyle/>
            <a:p>
              <a:pPr algn="ctr"/>
              <a:r>
                <a:rPr lang="en-US" spc="600" dirty="0">
                  <a:solidFill>
                    <a:schemeClr val="accent1"/>
                  </a:solidFill>
                  <a:latin typeface="Lato" panose="020F0502020204030203" pitchFamily="34" charset="0"/>
                  <a:ea typeface="Lato" panose="020F0502020204030203" pitchFamily="34" charset="0"/>
                  <a:cs typeface="Lato" panose="020F0502020204030203" pitchFamily="34" charset="0"/>
                </a:rPr>
                <a:t>FINANCIAL</a:t>
              </a:r>
            </a:p>
          </p:txBody>
        </p:sp>
      </p:grpSp>
      <p:sp>
        <p:nvSpPr>
          <p:cNvPr id="45" name="Rectangle 44">
            <a:extLst>
              <a:ext uri="{FF2B5EF4-FFF2-40B4-BE49-F238E27FC236}">
                <a16:creationId xmlns:a16="http://schemas.microsoft.com/office/drawing/2014/main" id="{E2081460-DA6A-704D-B857-60EAE51A24B3}"/>
              </a:ext>
            </a:extLst>
          </p:cNvPr>
          <p:cNvSpPr/>
          <p:nvPr/>
        </p:nvSpPr>
        <p:spPr>
          <a:xfrm>
            <a:off x="1707440" y="10494056"/>
            <a:ext cx="5182682" cy="707886"/>
          </a:xfrm>
          <a:prstGeom prst="rect">
            <a:avLst/>
          </a:prstGeom>
        </p:spPr>
        <p:txBody>
          <a:bodyPr wrap="square">
            <a:spAutoFit/>
          </a:bodyPr>
          <a:lstStyle/>
          <a:p>
            <a:pPr algn="ctr"/>
            <a:r>
              <a:rPr lang="en-US" sz="4000" b="1" dirty="0">
                <a:solidFill>
                  <a:schemeClr val="bg1"/>
                </a:solidFill>
                <a:latin typeface="Montserrat SemiBold" pitchFamily="2" charset="77"/>
                <a:ea typeface="Roboto" panose="02000000000000000000" pitchFamily="2" charset="0"/>
                <a:cs typeface="Lato Light" panose="020F0502020204030203" pitchFamily="34" charset="0"/>
              </a:rPr>
              <a:t>Write Your Title</a:t>
            </a:r>
          </a:p>
        </p:txBody>
      </p:sp>
      <p:sp>
        <p:nvSpPr>
          <p:cNvPr id="46" name="Rectangle 45">
            <a:extLst>
              <a:ext uri="{FF2B5EF4-FFF2-40B4-BE49-F238E27FC236}">
                <a16:creationId xmlns:a16="http://schemas.microsoft.com/office/drawing/2014/main" id="{3C2DB2EB-AE82-7B48-ABB8-338946397306}"/>
              </a:ext>
            </a:extLst>
          </p:cNvPr>
          <p:cNvSpPr/>
          <p:nvPr/>
        </p:nvSpPr>
        <p:spPr>
          <a:xfrm>
            <a:off x="6967469" y="10494056"/>
            <a:ext cx="5182682" cy="707886"/>
          </a:xfrm>
          <a:prstGeom prst="rect">
            <a:avLst/>
          </a:prstGeom>
        </p:spPr>
        <p:txBody>
          <a:bodyPr wrap="square">
            <a:spAutoFit/>
          </a:bodyPr>
          <a:lstStyle/>
          <a:p>
            <a:pPr algn="ctr"/>
            <a:r>
              <a:rPr lang="en-US" sz="4000" b="1" dirty="0">
                <a:solidFill>
                  <a:schemeClr val="bg1"/>
                </a:solidFill>
                <a:latin typeface="Montserrat SemiBold" pitchFamily="2" charset="77"/>
                <a:ea typeface="Roboto" panose="02000000000000000000" pitchFamily="2" charset="0"/>
                <a:cs typeface="Lato Light" panose="020F0502020204030203" pitchFamily="34" charset="0"/>
              </a:rPr>
              <a:t>Write Your Title</a:t>
            </a:r>
          </a:p>
        </p:txBody>
      </p:sp>
      <p:sp>
        <p:nvSpPr>
          <p:cNvPr id="47" name="Rectangle 46">
            <a:extLst>
              <a:ext uri="{FF2B5EF4-FFF2-40B4-BE49-F238E27FC236}">
                <a16:creationId xmlns:a16="http://schemas.microsoft.com/office/drawing/2014/main" id="{560F8AC6-B306-2E43-A858-8907331E54A7}"/>
              </a:ext>
            </a:extLst>
          </p:cNvPr>
          <p:cNvSpPr/>
          <p:nvPr/>
        </p:nvSpPr>
        <p:spPr>
          <a:xfrm>
            <a:off x="12227498" y="10494056"/>
            <a:ext cx="5182682" cy="707886"/>
          </a:xfrm>
          <a:prstGeom prst="rect">
            <a:avLst/>
          </a:prstGeom>
        </p:spPr>
        <p:txBody>
          <a:bodyPr wrap="square">
            <a:spAutoFit/>
          </a:bodyPr>
          <a:lstStyle/>
          <a:p>
            <a:pPr algn="ctr"/>
            <a:r>
              <a:rPr lang="en-US" sz="4000" b="1" dirty="0">
                <a:solidFill>
                  <a:schemeClr val="bg1"/>
                </a:solidFill>
                <a:latin typeface="Montserrat SemiBold" pitchFamily="2" charset="77"/>
                <a:ea typeface="Roboto" panose="02000000000000000000" pitchFamily="2" charset="0"/>
                <a:cs typeface="Lato Light" panose="020F0502020204030203" pitchFamily="34" charset="0"/>
              </a:rPr>
              <a:t>Write Your Title</a:t>
            </a:r>
          </a:p>
        </p:txBody>
      </p:sp>
      <p:sp>
        <p:nvSpPr>
          <p:cNvPr id="48" name="Rectangle 47">
            <a:extLst>
              <a:ext uri="{FF2B5EF4-FFF2-40B4-BE49-F238E27FC236}">
                <a16:creationId xmlns:a16="http://schemas.microsoft.com/office/drawing/2014/main" id="{4866616B-E6CF-4E4B-8608-19EB1EF92E2A}"/>
              </a:ext>
            </a:extLst>
          </p:cNvPr>
          <p:cNvSpPr/>
          <p:nvPr/>
        </p:nvSpPr>
        <p:spPr>
          <a:xfrm>
            <a:off x="17489354" y="10494056"/>
            <a:ext cx="5182682" cy="707886"/>
          </a:xfrm>
          <a:prstGeom prst="rect">
            <a:avLst/>
          </a:prstGeom>
        </p:spPr>
        <p:txBody>
          <a:bodyPr wrap="square">
            <a:spAutoFit/>
          </a:bodyPr>
          <a:lstStyle/>
          <a:p>
            <a:pPr algn="ctr"/>
            <a:r>
              <a:rPr lang="en-US" sz="4000" b="1" dirty="0">
                <a:solidFill>
                  <a:schemeClr val="bg1"/>
                </a:solidFill>
                <a:latin typeface="Montserrat SemiBold" pitchFamily="2" charset="77"/>
                <a:ea typeface="Roboto" panose="02000000000000000000" pitchFamily="2" charset="0"/>
                <a:cs typeface="Lato Light" panose="020F0502020204030203" pitchFamily="34" charset="0"/>
              </a:rPr>
              <a:t>Write Your Title</a:t>
            </a:r>
          </a:p>
        </p:txBody>
      </p:sp>
    </p:spTree>
    <p:extLst>
      <p:ext uri="{BB962C8B-B14F-4D97-AF65-F5344CB8AC3E}">
        <p14:creationId xmlns:p14="http://schemas.microsoft.com/office/powerpoint/2010/main" val="3531560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D2EFDE-FDA4-6D43-987D-9D88CDB70018}"/>
              </a:ext>
            </a:extLst>
          </p:cNvPr>
          <p:cNvSpPr/>
          <p:nvPr/>
        </p:nvSpPr>
        <p:spPr>
          <a:xfrm>
            <a:off x="1536698" y="5419967"/>
            <a:ext cx="10314444" cy="2787698"/>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C791C1E-C873-A54C-9740-0F765A8D9F73}"/>
              </a:ext>
            </a:extLst>
          </p:cNvPr>
          <p:cNvSpPr/>
          <p:nvPr/>
        </p:nvSpPr>
        <p:spPr>
          <a:xfrm>
            <a:off x="1536698" y="9576576"/>
            <a:ext cx="10314444" cy="2787698"/>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8A8F425-886F-3F47-A947-BA3E181C9EB4}"/>
              </a:ext>
            </a:extLst>
          </p:cNvPr>
          <p:cNvSpPr/>
          <p:nvPr/>
        </p:nvSpPr>
        <p:spPr>
          <a:xfrm>
            <a:off x="12526505" y="5419967"/>
            <a:ext cx="10314446" cy="2787698"/>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D05010B-1715-AE4D-A070-142D28DEC031}"/>
              </a:ext>
            </a:extLst>
          </p:cNvPr>
          <p:cNvSpPr/>
          <p:nvPr/>
        </p:nvSpPr>
        <p:spPr>
          <a:xfrm>
            <a:off x="12526503" y="9576576"/>
            <a:ext cx="10314446" cy="2787698"/>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590DF70-65BC-0E4B-8901-00FA4D5C2F68}"/>
              </a:ext>
            </a:extLst>
          </p:cNvPr>
          <p:cNvGrpSpPr/>
          <p:nvPr/>
        </p:nvGrpSpPr>
        <p:grpSpPr>
          <a:xfrm>
            <a:off x="2207984" y="4814600"/>
            <a:ext cx="6123216" cy="1210733"/>
            <a:chOff x="2207984" y="4894114"/>
            <a:chExt cx="6123216" cy="1210733"/>
          </a:xfrm>
        </p:grpSpPr>
        <p:sp>
          <p:nvSpPr>
            <p:cNvPr id="29" name="Rectangle 28">
              <a:extLst>
                <a:ext uri="{FF2B5EF4-FFF2-40B4-BE49-F238E27FC236}">
                  <a16:creationId xmlns:a16="http://schemas.microsoft.com/office/drawing/2014/main" id="{8A98F39A-91B9-1840-8C16-7F288F61939B}"/>
                </a:ext>
              </a:extLst>
            </p:cNvPr>
            <p:cNvSpPr/>
            <p:nvPr/>
          </p:nvSpPr>
          <p:spPr>
            <a:xfrm>
              <a:off x="2207984" y="4894114"/>
              <a:ext cx="6123216" cy="1210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49CB453B-BC11-8E41-AE93-E50BBDA8049A}"/>
                </a:ext>
              </a:extLst>
            </p:cNvPr>
            <p:cNvSpPr txBox="1"/>
            <p:nvPr/>
          </p:nvSpPr>
          <p:spPr>
            <a:xfrm>
              <a:off x="2771254" y="5145537"/>
              <a:ext cx="4501917" cy="707886"/>
            </a:xfrm>
            <a:prstGeom prst="rect">
              <a:avLst/>
            </a:prstGeom>
            <a:noFill/>
          </p:spPr>
          <p:txBody>
            <a:bodyPr wrap="square" rtlCol="0">
              <a:spAutoFit/>
            </a:bodyPr>
            <a:lstStyle/>
            <a:p>
              <a:r>
                <a:rPr lang="en-US" sz="4000" dirty="0">
                  <a:solidFill>
                    <a:schemeClr val="bg1"/>
                  </a:solidFill>
                  <a:latin typeface="Montserrat Medium" pitchFamily="2" charset="77"/>
                  <a:ea typeface="Montserrat" charset="0"/>
                  <a:cs typeface="Montserrat" charset="0"/>
                </a:rPr>
                <a:t>About Us</a:t>
              </a:r>
              <a:endParaRPr lang="en-US" sz="6000" dirty="0">
                <a:solidFill>
                  <a:schemeClr val="bg1"/>
                </a:solidFill>
                <a:latin typeface="Montserrat Medium" pitchFamily="2" charset="77"/>
                <a:ea typeface="Montserrat" charset="0"/>
                <a:cs typeface="Montserrat" charset="0"/>
              </a:endParaRPr>
            </a:p>
          </p:txBody>
        </p:sp>
      </p:grpSp>
      <p:grpSp>
        <p:nvGrpSpPr>
          <p:cNvPr id="31" name="Group 30">
            <a:extLst>
              <a:ext uri="{FF2B5EF4-FFF2-40B4-BE49-F238E27FC236}">
                <a16:creationId xmlns:a16="http://schemas.microsoft.com/office/drawing/2014/main" id="{71FD1166-3768-4345-B2F2-D94DFB113FA8}"/>
              </a:ext>
            </a:extLst>
          </p:cNvPr>
          <p:cNvGrpSpPr/>
          <p:nvPr/>
        </p:nvGrpSpPr>
        <p:grpSpPr>
          <a:xfrm>
            <a:off x="13271165" y="4814600"/>
            <a:ext cx="6123216" cy="1210733"/>
            <a:chOff x="2207984" y="4894114"/>
            <a:chExt cx="6123216" cy="1210733"/>
          </a:xfrm>
        </p:grpSpPr>
        <p:sp>
          <p:nvSpPr>
            <p:cNvPr id="33" name="Rectangle 32">
              <a:extLst>
                <a:ext uri="{FF2B5EF4-FFF2-40B4-BE49-F238E27FC236}">
                  <a16:creationId xmlns:a16="http://schemas.microsoft.com/office/drawing/2014/main" id="{87975616-6FEB-A944-8BDA-181AE58C7E06}"/>
                </a:ext>
              </a:extLst>
            </p:cNvPr>
            <p:cNvSpPr/>
            <p:nvPr/>
          </p:nvSpPr>
          <p:spPr>
            <a:xfrm>
              <a:off x="2207984" y="4894114"/>
              <a:ext cx="6123216" cy="1210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77CCDED-3A71-2644-B84B-BC6D400E913F}"/>
                </a:ext>
              </a:extLst>
            </p:cNvPr>
            <p:cNvSpPr txBox="1"/>
            <p:nvPr/>
          </p:nvSpPr>
          <p:spPr>
            <a:xfrm>
              <a:off x="2771254" y="5145537"/>
              <a:ext cx="4501917" cy="707886"/>
            </a:xfrm>
            <a:prstGeom prst="rect">
              <a:avLst/>
            </a:prstGeom>
            <a:noFill/>
          </p:spPr>
          <p:txBody>
            <a:bodyPr wrap="square" rtlCol="0">
              <a:spAutoFit/>
            </a:bodyPr>
            <a:lstStyle/>
            <a:p>
              <a:r>
                <a:rPr lang="en-US" sz="4000" dirty="0">
                  <a:solidFill>
                    <a:schemeClr val="bg1"/>
                  </a:solidFill>
                  <a:latin typeface="Montserrat Medium" pitchFamily="2" charset="77"/>
                  <a:ea typeface="Montserrat" charset="0"/>
                  <a:cs typeface="Montserrat" charset="0"/>
                </a:rPr>
                <a:t>Our Services</a:t>
              </a:r>
              <a:endParaRPr lang="en-US" sz="6000" dirty="0">
                <a:solidFill>
                  <a:schemeClr val="bg1"/>
                </a:solidFill>
                <a:latin typeface="Montserrat Medium" pitchFamily="2" charset="77"/>
                <a:ea typeface="Montserrat" charset="0"/>
                <a:cs typeface="Montserrat" charset="0"/>
              </a:endParaRPr>
            </a:p>
          </p:txBody>
        </p:sp>
      </p:grpSp>
      <p:grpSp>
        <p:nvGrpSpPr>
          <p:cNvPr id="35" name="Group 34">
            <a:extLst>
              <a:ext uri="{FF2B5EF4-FFF2-40B4-BE49-F238E27FC236}">
                <a16:creationId xmlns:a16="http://schemas.microsoft.com/office/drawing/2014/main" id="{CF21095D-D797-6B48-9605-B710F025168B}"/>
              </a:ext>
            </a:extLst>
          </p:cNvPr>
          <p:cNvGrpSpPr/>
          <p:nvPr/>
        </p:nvGrpSpPr>
        <p:grpSpPr>
          <a:xfrm>
            <a:off x="2207984" y="8954275"/>
            <a:ext cx="6123216" cy="1210733"/>
            <a:chOff x="2207984" y="4894114"/>
            <a:chExt cx="6123216" cy="1210733"/>
          </a:xfrm>
        </p:grpSpPr>
        <p:sp>
          <p:nvSpPr>
            <p:cNvPr id="36" name="Rectangle 35">
              <a:extLst>
                <a:ext uri="{FF2B5EF4-FFF2-40B4-BE49-F238E27FC236}">
                  <a16:creationId xmlns:a16="http://schemas.microsoft.com/office/drawing/2014/main" id="{1941DED9-6B24-0F49-97B0-626B2785FC6C}"/>
                </a:ext>
              </a:extLst>
            </p:cNvPr>
            <p:cNvSpPr/>
            <p:nvPr/>
          </p:nvSpPr>
          <p:spPr>
            <a:xfrm>
              <a:off x="2207984" y="4894114"/>
              <a:ext cx="6123216" cy="1210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93C33FE3-C707-BE47-B978-9A88B75BD803}"/>
                </a:ext>
              </a:extLst>
            </p:cNvPr>
            <p:cNvSpPr txBox="1"/>
            <p:nvPr/>
          </p:nvSpPr>
          <p:spPr>
            <a:xfrm>
              <a:off x="2771254" y="5145537"/>
              <a:ext cx="4501917" cy="707886"/>
            </a:xfrm>
            <a:prstGeom prst="rect">
              <a:avLst/>
            </a:prstGeom>
            <a:noFill/>
          </p:spPr>
          <p:txBody>
            <a:bodyPr wrap="square" rtlCol="0">
              <a:spAutoFit/>
            </a:bodyPr>
            <a:lstStyle/>
            <a:p>
              <a:r>
                <a:rPr lang="en-US" sz="4000" dirty="0">
                  <a:solidFill>
                    <a:schemeClr val="bg1"/>
                  </a:solidFill>
                  <a:latin typeface="Montserrat Medium" pitchFamily="2" charset="77"/>
                  <a:ea typeface="Montserrat" charset="0"/>
                  <a:cs typeface="Montserrat" charset="0"/>
                </a:rPr>
                <a:t>Finances Listing</a:t>
              </a:r>
              <a:endParaRPr lang="en-US" sz="6000" dirty="0">
                <a:solidFill>
                  <a:schemeClr val="bg1"/>
                </a:solidFill>
                <a:latin typeface="Montserrat Medium" pitchFamily="2" charset="77"/>
                <a:ea typeface="Montserrat" charset="0"/>
                <a:cs typeface="Montserrat" charset="0"/>
              </a:endParaRPr>
            </a:p>
          </p:txBody>
        </p:sp>
      </p:grpSp>
      <p:grpSp>
        <p:nvGrpSpPr>
          <p:cNvPr id="38" name="Group 37">
            <a:extLst>
              <a:ext uri="{FF2B5EF4-FFF2-40B4-BE49-F238E27FC236}">
                <a16:creationId xmlns:a16="http://schemas.microsoft.com/office/drawing/2014/main" id="{CB0DDB5F-2192-4A4D-ACA5-3DA47872608C}"/>
              </a:ext>
            </a:extLst>
          </p:cNvPr>
          <p:cNvGrpSpPr/>
          <p:nvPr/>
        </p:nvGrpSpPr>
        <p:grpSpPr>
          <a:xfrm>
            <a:off x="13271165" y="8954275"/>
            <a:ext cx="6123216" cy="1210733"/>
            <a:chOff x="2207984" y="4894114"/>
            <a:chExt cx="6123216" cy="1210733"/>
          </a:xfrm>
        </p:grpSpPr>
        <p:sp>
          <p:nvSpPr>
            <p:cNvPr id="39" name="Rectangle 38">
              <a:extLst>
                <a:ext uri="{FF2B5EF4-FFF2-40B4-BE49-F238E27FC236}">
                  <a16:creationId xmlns:a16="http://schemas.microsoft.com/office/drawing/2014/main" id="{F0B11605-45C5-8743-9CD7-863351420773}"/>
                </a:ext>
              </a:extLst>
            </p:cNvPr>
            <p:cNvSpPr/>
            <p:nvPr/>
          </p:nvSpPr>
          <p:spPr>
            <a:xfrm>
              <a:off x="2207984" y="4894114"/>
              <a:ext cx="6123216" cy="1210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6E127250-F643-7344-A851-1389AF4AE688}"/>
                </a:ext>
              </a:extLst>
            </p:cNvPr>
            <p:cNvSpPr txBox="1"/>
            <p:nvPr/>
          </p:nvSpPr>
          <p:spPr>
            <a:xfrm>
              <a:off x="2771254" y="5145537"/>
              <a:ext cx="4501917" cy="707886"/>
            </a:xfrm>
            <a:prstGeom prst="rect">
              <a:avLst/>
            </a:prstGeom>
            <a:noFill/>
          </p:spPr>
          <p:txBody>
            <a:bodyPr wrap="square" rtlCol="0">
              <a:spAutoFit/>
            </a:bodyPr>
            <a:lstStyle/>
            <a:p>
              <a:r>
                <a:rPr lang="en-US" sz="4000" dirty="0">
                  <a:solidFill>
                    <a:schemeClr val="bg1"/>
                  </a:solidFill>
                  <a:latin typeface="Montserrat Medium" pitchFamily="2" charset="77"/>
                  <a:ea typeface="Montserrat" charset="0"/>
                  <a:cs typeface="Montserrat" charset="0"/>
                </a:rPr>
                <a:t>Meet Our Team</a:t>
              </a:r>
              <a:endParaRPr lang="en-US" sz="6000" dirty="0">
                <a:solidFill>
                  <a:schemeClr val="bg1"/>
                </a:solidFill>
                <a:latin typeface="Montserrat Medium" pitchFamily="2" charset="77"/>
                <a:ea typeface="Montserrat" charset="0"/>
                <a:cs typeface="Montserrat" charset="0"/>
              </a:endParaRPr>
            </a:p>
          </p:txBody>
        </p:sp>
      </p:grpSp>
      <p:sp>
        <p:nvSpPr>
          <p:cNvPr id="42" name="Subtitle 2">
            <a:extLst>
              <a:ext uri="{FF2B5EF4-FFF2-40B4-BE49-F238E27FC236}">
                <a16:creationId xmlns:a16="http://schemas.microsoft.com/office/drawing/2014/main" id="{5CF91D9E-AD4E-F045-B76B-3533372F7535}"/>
              </a:ext>
            </a:extLst>
          </p:cNvPr>
          <p:cNvSpPr txBox="1">
            <a:spLocks/>
          </p:cNvSpPr>
          <p:nvPr/>
        </p:nvSpPr>
        <p:spPr>
          <a:xfrm>
            <a:off x="2341858" y="6675495"/>
            <a:ext cx="8704123" cy="7735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a:t>
            </a:r>
          </a:p>
        </p:txBody>
      </p:sp>
      <p:sp>
        <p:nvSpPr>
          <p:cNvPr id="47" name="Subtitle 2">
            <a:extLst>
              <a:ext uri="{FF2B5EF4-FFF2-40B4-BE49-F238E27FC236}">
                <a16:creationId xmlns:a16="http://schemas.microsoft.com/office/drawing/2014/main" id="{88829C7E-E8BC-7449-B938-14B7F0F53764}"/>
              </a:ext>
            </a:extLst>
          </p:cNvPr>
          <p:cNvSpPr txBox="1">
            <a:spLocks/>
          </p:cNvSpPr>
          <p:nvPr/>
        </p:nvSpPr>
        <p:spPr>
          <a:xfrm>
            <a:off x="2341858" y="10970425"/>
            <a:ext cx="8704123" cy="7735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a:t>
            </a:r>
          </a:p>
        </p:txBody>
      </p:sp>
      <p:sp>
        <p:nvSpPr>
          <p:cNvPr id="48" name="Subtitle 2">
            <a:extLst>
              <a:ext uri="{FF2B5EF4-FFF2-40B4-BE49-F238E27FC236}">
                <a16:creationId xmlns:a16="http://schemas.microsoft.com/office/drawing/2014/main" id="{6D68FF6C-5EFB-A94D-AC03-608575359F9B}"/>
              </a:ext>
            </a:extLst>
          </p:cNvPr>
          <p:cNvSpPr txBox="1">
            <a:spLocks/>
          </p:cNvSpPr>
          <p:nvPr/>
        </p:nvSpPr>
        <p:spPr>
          <a:xfrm>
            <a:off x="13331669" y="6675495"/>
            <a:ext cx="8704123" cy="7735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a:t>
            </a:r>
          </a:p>
        </p:txBody>
      </p:sp>
      <p:sp>
        <p:nvSpPr>
          <p:cNvPr id="49" name="Subtitle 2">
            <a:extLst>
              <a:ext uri="{FF2B5EF4-FFF2-40B4-BE49-F238E27FC236}">
                <a16:creationId xmlns:a16="http://schemas.microsoft.com/office/drawing/2014/main" id="{4B6D048D-C874-EF45-A7BE-0DBBEA30CC44}"/>
              </a:ext>
            </a:extLst>
          </p:cNvPr>
          <p:cNvSpPr txBox="1">
            <a:spLocks/>
          </p:cNvSpPr>
          <p:nvPr/>
        </p:nvSpPr>
        <p:spPr>
          <a:xfrm>
            <a:off x="13331669" y="10970425"/>
            <a:ext cx="8704123" cy="7735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a:t>
            </a:r>
          </a:p>
        </p:txBody>
      </p:sp>
      <p:grpSp>
        <p:nvGrpSpPr>
          <p:cNvPr id="50" name="Group 49">
            <a:extLst>
              <a:ext uri="{FF2B5EF4-FFF2-40B4-BE49-F238E27FC236}">
                <a16:creationId xmlns:a16="http://schemas.microsoft.com/office/drawing/2014/main" id="{9F62EA44-01B8-3A49-8CCA-BA21813C57DA}"/>
              </a:ext>
            </a:extLst>
          </p:cNvPr>
          <p:cNvGrpSpPr/>
          <p:nvPr/>
        </p:nvGrpSpPr>
        <p:grpSpPr>
          <a:xfrm>
            <a:off x="6631244" y="900968"/>
            <a:ext cx="11115162" cy="2067741"/>
            <a:chOff x="641155" y="2990187"/>
            <a:chExt cx="11115162" cy="2067741"/>
          </a:xfrm>
        </p:grpSpPr>
        <p:sp>
          <p:nvSpPr>
            <p:cNvPr id="52" name="TextBox 51">
              <a:extLst>
                <a:ext uri="{FF2B5EF4-FFF2-40B4-BE49-F238E27FC236}">
                  <a16:creationId xmlns:a16="http://schemas.microsoft.com/office/drawing/2014/main" id="{7FFD099E-2209-8943-A69C-1165703D1C2A}"/>
                </a:ext>
              </a:extLst>
            </p:cNvPr>
            <p:cNvSpPr txBox="1"/>
            <p:nvPr/>
          </p:nvSpPr>
          <p:spPr>
            <a:xfrm>
              <a:off x="641155" y="3734489"/>
              <a:ext cx="11115162" cy="1323439"/>
            </a:xfrm>
            <a:prstGeom prst="rect">
              <a:avLst/>
            </a:prstGeom>
            <a:noFill/>
            <a:ln>
              <a:noFill/>
            </a:ln>
          </p:spPr>
          <p:txBody>
            <a:bodyPr wrap="square" rtlCol="0">
              <a:spAutoFit/>
            </a:bodyPr>
            <a:lstStyle/>
            <a:p>
              <a:pPr algn="ctr"/>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About Us</a:t>
              </a:r>
            </a:p>
          </p:txBody>
        </p:sp>
        <p:sp>
          <p:nvSpPr>
            <p:cNvPr id="57" name="TextBox 56">
              <a:extLst>
                <a:ext uri="{FF2B5EF4-FFF2-40B4-BE49-F238E27FC236}">
                  <a16:creationId xmlns:a16="http://schemas.microsoft.com/office/drawing/2014/main" id="{FBB65038-DA2B-F243-9E58-AD1A8241540A}"/>
                </a:ext>
              </a:extLst>
            </p:cNvPr>
            <p:cNvSpPr txBox="1"/>
            <p:nvPr/>
          </p:nvSpPr>
          <p:spPr>
            <a:xfrm>
              <a:off x="4515676" y="2990187"/>
              <a:ext cx="3366119" cy="646331"/>
            </a:xfrm>
            <a:prstGeom prst="rect">
              <a:avLst/>
            </a:prstGeom>
            <a:noFill/>
          </p:spPr>
          <p:txBody>
            <a:bodyPr wrap="square" rtlCol="0">
              <a:spAutoFit/>
            </a:bodyPr>
            <a:lstStyle/>
            <a:p>
              <a:pPr algn="ctr"/>
              <a:r>
                <a:rPr lang="en-US" spc="600" dirty="0">
                  <a:latin typeface="Lato" panose="020F0502020204030203" pitchFamily="34" charset="0"/>
                  <a:ea typeface="Lato" panose="020F0502020204030203" pitchFamily="34" charset="0"/>
                  <a:cs typeface="Lato" panose="020F0502020204030203" pitchFamily="34" charset="0"/>
                </a:rPr>
                <a:t>FINANCIAL</a:t>
              </a:r>
            </a:p>
          </p:txBody>
        </p:sp>
      </p:grpSp>
    </p:spTree>
    <p:extLst>
      <p:ext uri="{BB962C8B-B14F-4D97-AF65-F5344CB8AC3E}">
        <p14:creationId xmlns:p14="http://schemas.microsoft.com/office/powerpoint/2010/main" val="3257833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F507FF71-0C0F-DB48-882B-1A70CE114058}"/>
              </a:ext>
            </a:extLst>
          </p:cNvPr>
          <p:cNvSpPr>
            <a:spLocks noGrp="1"/>
          </p:cNvSpPr>
          <p:nvPr>
            <p:ph type="pic" sz="quarter" idx="14"/>
          </p:nvPr>
        </p:nvSpPr>
        <p:spPr/>
      </p:sp>
      <p:sp>
        <p:nvSpPr>
          <p:cNvPr id="32" name="Rectangle 31">
            <a:extLst>
              <a:ext uri="{FF2B5EF4-FFF2-40B4-BE49-F238E27FC236}">
                <a16:creationId xmlns:a16="http://schemas.microsoft.com/office/drawing/2014/main" id="{46B5E956-B85B-2D4B-AC53-FC1428E2829F}"/>
              </a:ext>
            </a:extLst>
          </p:cNvPr>
          <p:cNvSpPr/>
          <p:nvPr/>
        </p:nvSpPr>
        <p:spPr>
          <a:xfrm rot="10800000" flipV="1">
            <a:off x="7402432" y="-7"/>
            <a:ext cx="16967200" cy="137160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47577562-5AA7-0F40-B25D-E7C18120DB72}"/>
              </a:ext>
            </a:extLst>
          </p:cNvPr>
          <p:cNvGrpSpPr/>
          <p:nvPr/>
        </p:nvGrpSpPr>
        <p:grpSpPr>
          <a:xfrm>
            <a:off x="15347443" y="7502828"/>
            <a:ext cx="7011856" cy="4142116"/>
            <a:chOff x="14855073" y="1609776"/>
            <a:chExt cx="7011856" cy="4142116"/>
          </a:xfrm>
        </p:grpSpPr>
        <p:grpSp>
          <p:nvGrpSpPr>
            <p:cNvPr id="6" name="Group 5">
              <a:extLst>
                <a:ext uri="{FF2B5EF4-FFF2-40B4-BE49-F238E27FC236}">
                  <a16:creationId xmlns:a16="http://schemas.microsoft.com/office/drawing/2014/main" id="{ECA81C99-4F6F-9245-87DD-10CA0BF21D36}"/>
                </a:ext>
              </a:extLst>
            </p:cNvPr>
            <p:cNvGrpSpPr/>
            <p:nvPr/>
          </p:nvGrpSpPr>
          <p:grpSpPr>
            <a:xfrm>
              <a:off x="16455569" y="5281344"/>
              <a:ext cx="5265864" cy="470548"/>
              <a:chOff x="16455569" y="5281344"/>
              <a:chExt cx="5265864" cy="470548"/>
            </a:xfrm>
            <a:solidFill>
              <a:schemeClr val="bg1"/>
            </a:solidFill>
          </p:grpSpPr>
          <p:sp>
            <p:nvSpPr>
              <p:cNvPr id="17" name="Shape 1646">
                <a:extLst>
                  <a:ext uri="{FF2B5EF4-FFF2-40B4-BE49-F238E27FC236}">
                    <a16:creationId xmlns:a16="http://schemas.microsoft.com/office/drawing/2014/main" id="{1A3286BD-FF94-A34C-8C36-6E6792D08BD9}"/>
                  </a:ext>
                </a:extLst>
              </p:cNvPr>
              <p:cNvSpPr/>
              <p:nvPr/>
            </p:nvSpPr>
            <p:spPr>
              <a:xfrm>
                <a:off x="19371496" y="5314621"/>
                <a:ext cx="424080" cy="424079"/>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bg1"/>
                  </a:solidFill>
                  <a:latin typeface="Montserrat Light" pitchFamily="2" charset="77"/>
                </a:endParaRPr>
              </a:p>
            </p:txBody>
          </p:sp>
          <p:sp>
            <p:nvSpPr>
              <p:cNvPr id="19" name="Shape 1649">
                <a:extLst>
                  <a:ext uri="{FF2B5EF4-FFF2-40B4-BE49-F238E27FC236}">
                    <a16:creationId xmlns:a16="http://schemas.microsoft.com/office/drawing/2014/main" id="{1FFC36E8-8C0B-394C-93EB-FBF275DAD388}"/>
                  </a:ext>
                </a:extLst>
              </p:cNvPr>
              <p:cNvSpPr/>
              <p:nvPr/>
            </p:nvSpPr>
            <p:spPr>
              <a:xfrm>
                <a:off x="17286971" y="5335216"/>
                <a:ext cx="484738" cy="393886"/>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bg1"/>
                  </a:solidFill>
                  <a:latin typeface="Montserrat Light" pitchFamily="2" charset="77"/>
                </a:endParaRPr>
              </a:p>
            </p:txBody>
          </p:sp>
          <p:sp>
            <p:nvSpPr>
              <p:cNvPr id="20" name="Shape 1658">
                <a:extLst>
                  <a:ext uri="{FF2B5EF4-FFF2-40B4-BE49-F238E27FC236}">
                    <a16:creationId xmlns:a16="http://schemas.microsoft.com/office/drawing/2014/main" id="{F5B82BD5-966C-1F46-943D-0254D5BF6DDD}"/>
                  </a:ext>
                </a:extLst>
              </p:cNvPr>
              <p:cNvSpPr/>
              <p:nvPr/>
            </p:nvSpPr>
            <p:spPr>
              <a:xfrm>
                <a:off x="18349739" y="5294691"/>
                <a:ext cx="449529" cy="449507"/>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bg1"/>
                  </a:solidFill>
                  <a:latin typeface="Montserrat Light" pitchFamily="2" charset="77"/>
                </a:endParaRPr>
              </a:p>
            </p:txBody>
          </p:sp>
          <p:sp>
            <p:nvSpPr>
              <p:cNvPr id="21" name="Shape 1661">
                <a:extLst>
                  <a:ext uri="{FF2B5EF4-FFF2-40B4-BE49-F238E27FC236}">
                    <a16:creationId xmlns:a16="http://schemas.microsoft.com/office/drawing/2014/main" id="{FA84759E-3130-DC45-8A30-A851D549D89B}"/>
                  </a:ext>
                </a:extLst>
              </p:cNvPr>
              <p:cNvSpPr/>
              <p:nvPr/>
            </p:nvSpPr>
            <p:spPr>
              <a:xfrm>
                <a:off x="20367804" y="5319310"/>
                <a:ext cx="318033" cy="423153"/>
              </a:xfrm>
              <a:custGeom>
                <a:avLst/>
                <a:gdLst/>
                <a:ahLst/>
                <a:cxnLst>
                  <a:cxn ang="0">
                    <a:pos x="wd2" y="hd2"/>
                  </a:cxn>
                  <a:cxn ang="5400000">
                    <a:pos x="wd2" y="hd2"/>
                  </a:cxn>
                  <a:cxn ang="10800000">
                    <a:pos x="wd2" y="hd2"/>
                  </a:cxn>
                  <a:cxn ang="16200000">
                    <a:pos x="wd2" y="hd2"/>
                  </a:cxn>
                </a:cxnLst>
                <a:rect l="0" t="0" r="r" b="b"/>
                <a:pathLst>
                  <a:path w="21600" h="21555" extrusionOk="0">
                    <a:moveTo>
                      <a:pt x="11451" y="0"/>
                    </a:moveTo>
                    <a:cubicBezTo>
                      <a:pt x="3838" y="0"/>
                      <a:pt x="0" y="4218"/>
                      <a:pt x="0" y="7733"/>
                    </a:cubicBezTo>
                    <a:cubicBezTo>
                      <a:pt x="0" y="9864"/>
                      <a:pt x="1041" y="11759"/>
                      <a:pt x="3280" y="12463"/>
                    </a:cubicBezTo>
                    <a:cubicBezTo>
                      <a:pt x="3646" y="12579"/>
                      <a:pt x="3975" y="12468"/>
                      <a:pt x="4084" y="12154"/>
                    </a:cubicBezTo>
                    <a:cubicBezTo>
                      <a:pt x="4156" y="11937"/>
                      <a:pt x="4332" y="11389"/>
                      <a:pt x="4412" y="11159"/>
                    </a:cubicBezTo>
                    <a:cubicBezTo>
                      <a:pt x="4518" y="10850"/>
                      <a:pt x="4478" y="10742"/>
                      <a:pt x="4180" y="10470"/>
                    </a:cubicBezTo>
                    <a:cubicBezTo>
                      <a:pt x="3533" y="9882"/>
                      <a:pt x="3122" y="9120"/>
                      <a:pt x="3122" y="8042"/>
                    </a:cubicBezTo>
                    <a:cubicBezTo>
                      <a:pt x="3122" y="4914"/>
                      <a:pt x="6154" y="2111"/>
                      <a:pt x="11012" y="2111"/>
                    </a:cubicBezTo>
                    <a:cubicBezTo>
                      <a:pt x="15316" y="2111"/>
                      <a:pt x="17682" y="4144"/>
                      <a:pt x="17682" y="6858"/>
                    </a:cubicBezTo>
                    <a:cubicBezTo>
                      <a:pt x="17682" y="10427"/>
                      <a:pt x="15637" y="13441"/>
                      <a:pt x="12601" y="13441"/>
                    </a:cubicBezTo>
                    <a:cubicBezTo>
                      <a:pt x="10924" y="13441"/>
                      <a:pt x="9670" y="12371"/>
                      <a:pt x="10071" y="11056"/>
                    </a:cubicBezTo>
                    <a:cubicBezTo>
                      <a:pt x="10551" y="9487"/>
                      <a:pt x="11485" y="7793"/>
                      <a:pt x="11485" y="6663"/>
                    </a:cubicBezTo>
                    <a:cubicBezTo>
                      <a:pt x="11485" y="5648"/>
                      <a:pt x="10780" y="4803"/>
                      <a:pt x="9324" y="4803"/>
                    </a:cubicBezTo>
                    <a:cubicBezTo>
                      <a:pt x="7610" y="4803"/>
                      <a:pt x="6234" y="6172"/>
                      <a:pt x="6234" y="8006"/>
                    </a:cubicBezTo>
                    <a:cubicBezTo>
                      <a:pt x="6234" y="9174"/>
                      <a:pt x="6744" y="9967"/>
                      <a:pt x="6744" y="9967"/>
                    </a:cubicBezTo>
                    <a:cubicBezTo>
                      <a:pt x="6744" y="9967"/>
                      <a:pt x="4991" y="15708"/>
                      <a:pt x="4683" y="16714"/>
                    </a:cubicBezTo>
                    <a:cubicBezTo>
                      <a:pt x="4068" y="18716"/>
                      <a:pt x="4588" y="21172"/>
                      <a:pt x="4638" y="21418"/>
                    </a:cubicBezTo>
                    <a:cubicBezTo>
                      <a:pt x="4662" y="21567"/>
                      <a:pt x="4905" y="21600"/>
                      <a:pt x="5016" y="21492"/>
                    </a:cubicBezTo>
                    <a:cubicBezTo>
                      <a:pt x="5175" y="21333"/>
                      <a:pt x="7216" y="19382"/>
                      <a:pt x="7911" y="17439"/>
                    </a:cubicBezTo>
                    <a:cubicBezTo>
                      <a:pt x="8106" y="16886"/>
                      <a:pt x="9038" y="14035"/>
                      <a:pt x="9038" y="14035"/>
                    </a:cubicBezTo>
                    <a:cubicBezTo>
                      <a:pt x="9595" y="14856"/>
                      <a:pt x="11221" y="15577"/>
                      <a:pt x="12952" y="15577"/>
                    </a:cubicBezTo>
                    <a:cubicBezTo>
                      <a:pt x="18105" y="15577"/>
                      <a:pt x="21600" y="11951"/>
                      <a:pt x="21600" y="7094"/>
                    </a:cubicBezTo>
                    <a:cubicBezTo>
                      <a:pt x="21600" y="3420"/>
                      <a:pt x="17575" y="0"/>
                      <a:pt x="11451" y="0"/>
                    </a:cubicBezTo>
                    <a:cubicBezTo>
                      <a:pt x="11451" y="0"/>
                      <a:pt x="11451" y="0"/>
                      <a:pt x="11451"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bg1"/>
                  </a:solidFill>
                  <a:latin typeface="Montserrat Light" pitchFamily="2" charset="77"/>
                </a:endParaRPr>
              </a:p>
            </p:txBody>
          </p:sp>
          <p:sp>
            <p:nvSpPr>
              <p:cNvPr id="22" name="Shape 1652">
                <a:extLst>
                  <a:ext uri="{FF2B5EF4-FFF2-40B4-BE49-F238E27FC236}">
                    <a16:creationId xmlns:a16="http://schemas.microsoft.com/office/drawing/2014/main" id="{DAC8D883-DA99-8B44-9FE5-ABFF50E10381}"/>
                  </a:ext>
                </a:extLst>
              </p:cNvPr>
              <p:cNvSpPr/>
              <p:nvPr/>
            </p:nvSpPr>
            <p:spPr>
              <a:xfrm>
                <a:off x="21258065" y="5350721"/>
                <a:ext cx="463368" cy="347587"/>
              </a:xfrm>
              <a:custGeom>
                <a:avLst/>
                <a:gdLst/>
                <a:ahLst/>
                <a:cxnLst>
                  <a:cxn ang="0">
                    <a:pos x="wd2" y="hd2"/>
                  </a:cxn>
                  <a:cxn ang="5400000">
                    <a:pos x="wd2" y="hd2"/>
                  </a:cxn>
                  <a:cxn ang="10800000">
                    <a:pos x="wd2" y="hd2"/>
                  </a:cxn>
                  <a:cxn ang="16200000">
                    <a:pos x="wd2" y="hd2"/>
                  </a:cxn>
                </a:cxnLst>
                <a:rect l="0" t="0" r="r" b="b"/>
                <a:pathLst>
                  <a:path w="21600" h="21600" extrusionOk="0">
                    <a:moveTo>
                      <a:pt x="8640" y="16021"/>
                    </a:moveTo>
                    <a:lnTo>
                      <a:pt x="8640" y="4401"/>
                    </a:lnTo>
                    <a:lnTo>
                      <a:pt x="14811" y="10212"/>
                    </a:lnTo>
                    <a:lnTo>
                      <a:pt x="8640" y="16021"/>
                    </a:lnTo>
                    <a:cubicBezTo>
                      <a:pt x="8640" y="16021"/>
                      <a:pt x="8640" y="16021"/>
                      <a:pt x="8640" y="16021"/>
                    </a:cubicBezTo>
                    <a:close/>
                    <a:moveTo>
                      <a:pt x="21600" y="4613"/>
                    </a:moveTo>
                    <a:cubicBezTo>
                      <a:pt x="21600" y="2066"/>
                      <a:pt x="20156" y="0"/>
                      <a:pt x="18372" y="0"/>
                    </a:cubicBezTo>
                    <a:lnTo>
                      <a:pt x="3228" y="0"/>
                    </a:lnTo>
                    <a:cubicBezTo>
                      <a:pt x="1444" y="0"/>
                      <a:pt x="0" y="2066"/>
                      <a:pt x="0" y="4613"/>
                    </a:cubicBezTo>
                    <a:lnTo>
                      <a:pt x="0" y="16986"/>
                    </a:lnTo>
                    <a:cubicBezTo>
                      <a:pt x="0" y="19533"/>
                      <a:pt x="1444" y="21600"/>
                      <a:pt x="3228" y="21600"/>
                    </a:cubicBezTo>
                    <a:lnTo>
                      <a:pt x="18372" y="21600"/>
                    </a:lnTo>
                    <a:cubicBezTo>
                      <a:pt x="20156" y="21600"/>
                      <a:pt x="21600" y="19533"/>
                      <a:pt x="21600" y="16986"/>
                    </a:cubicBezTo>
                    <a:lnTo>
                      <a:pt x="21600" y="4613"/>
                    </a:lnTo>
                    <a:cubicBezTo>
                      <a:pt x="21600" y="4613"/>
                      <a:pt x="21600" y="4613"/>
                      <a:pt x="21600" y="4613"/>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bg1"/>
                  </a:solidFill>
                  <a:latin typeface="Montserrat Light" pitchFamily="2" charset="77"/>
                </a:endParaRPr>
              </a:p>
            </p:txBody>
          </p:sp>
          <p:sp>
            <p:nvSpPr>
              <p:cNvPr id="23" name="Freeform 22">
                <a:extLst>
                  <a:ext uri="{FF2B5EF4-FFF2-40B4-BE49-F238E27FC236}">
                    <a16:creationId xmlns:a16="http://schemas.microsoft.com/office/drawing/2014/main" id="{F2119686-D1DB-0648-813B-63881CF61DE7}"/>
                  </a:ext>
                </a:extLst>
              </p:cNvPr>
              <p:cNvSpPr>
                <a:spLocks noChangeArrowheads="1"/>
              </p:cNvSpPr>
              <p:nvPr/>
            </p:nvSpPr>
            <p:spPr bwMode="auto">
              <a:xfrm>
                <a:off x="16455569" y="5281344"/>
                <a:ext cx="253372" cy="470548"/>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bg1"/>
                  </a:solidFill>
                  <a:latin typeface="Montserrat Light" pitchFamily="2" charset="77"/>
                </a:endParaRPr>
              </a:p>
            </p:txBody>
          </p:sp>
        </p:grpSp>
        <p:grpSp>
          <p:nvGrpSpPr>
            <p:cNvPr id="9" name="Group 8">
              <a:extLst>
                <a:ext uri="{FF2B5EF4-FFF2-40B4-BE49-F238E27FC236}">
                  <a16:creationId xmlns:a16="http://schemas.microsoft.com/office/drawing/2014/main" id="{AE119569-5E13-3747-B63D-98EB5AA7864A}"/>
                </a:ext>
              </a:extLst>
            </p:cNvPr>
            <p:cNvGrpSpPr/>
            <p:nvPr/>
          </p:nvGrpSpPr>
          <p:grpSpPr>
            <a:xfrm flipH="1">
              <a:off x="14855073" y="1609776"/>
              <a:ext cx="7011856" cy="2826902"/>
              <a:chOff x="16332663" y="1609776"/>
              <a:chExt cx="7011856" cy="2826902"/>
            </a:xfrm>
          </p:grpSpPr>
          <p:sp>
            <p:nvSpPr>
              <p:cNvPr id="24" name="TextBox 23">
                <a:extLst>
                  <a:ext uri="{FF2B5EF4-FFF2-40B4-BE49-F238E27FC236}">
                    <a16:creationId xmlns:a16="http://schemas.microsoft.com/office/drawing/2014/main" id="{B3A501DD-C502-2048-9704-B69C90D44570}"/>
                  </a:ext>
                </a:extLst>
              </p:cNvPr>
              <p:cNvSpPr txBox="1"/>
              <p:nvPr/>
            </p:nvSpPr>
            <p:spPr>
              <a:xfrm>
                <a:off x="16332663" y="1609776"/>
                <a:ext cx="7011856" cy="1200329"/>
              </a:xfrm>
              <a:prstGeom prst="rect">
                <a:avLst/>
              </a:prstGeom>
              <a:noFill/>
            </p:spPr>
            <p:txBody>
              <a:bodyPr wrap="none" rtlCol="0">
                <a:spAutoFit/>
              </a:bodyPr>
              <a:lstStyle/>
              <a:p>
                <a:pPr algn="r"/>
                <a:r>
                  <a:rPr lang="en-US" dirty="0">
                    <a:solidFill>
                      <a:schemeClr val="bg1"/>
                    </a:solidFill>
                    <a:latin typeface="Montserrat Medium" pitchFamily="2" charset="77"/>
                    <a:ea typeface="Lato Light" charset="0"/>
                    <a:cs typeface="Lato Light" charset="0"/>
                  </a:rPr>
                  <a:t>Send us a message or visit us</a:t>
                </a:r>
              </a:p>
              <a:p>
                <a:pPr algn="r"/>
                <a:r>
                  <a:rPr lang="en-US" dirty="0">
                    <a:solidFill>
                      <a:schemeClr val="bg1"/>
                    </a:solidFill>
                    <a:latin typeface="Montserrat Medium" pitchFamily="2" charset="77"/>
                    <a:ea typeface="Lato Light" charset="0"/>
                    <a:cs typeface="Lato Light" charset="0"/>
                  </a:rPr>
                  <a:t>Whenever you like</a:t>
                </a:r>
              </a:p>
            </p:txBody>
          </p:sp>
          <p:sp>
            <p:nvSpPr>
              <p:cNvPr id="25" name="TextBox 24">
                <a:extLst>
                  <a:ext uri="{FF2B5EF4-FFF2-40B4-BE49-F238E27FC236}">
                    <a16:creationId xmlns:a16="http://schemas.microsoft.com/office/drawing/2014/main" id="{200955ED-9646-384C-B956-1FB578310E27}"/>
                  </a:ext>
                </a:extLst>
              </p:cNvPr>
              <p:cNvSpPr txBox="1"/>
              <p:nvPr/>
            </p:nvSpPr>
            <p:spPr>
              <a:xfrm>
                <a:off x="16332663" y="3051683"/>
                <a:ext cx="5740674" cy="1384995"/>
              </a:xfrm>
              <a:prstGeom prst="rect">
                <a:avLst/>
              </a:prstGeom>
              <a:noFill/>
            </p:spPr>
            <p:txBody>
              <a:bodyPr wrap="none" rtlCol="0">
                <a:spAutoFit/>
              </a:bodyPr>
              <a:lstStyle/>
              <a:p>
                <a:pPr algn="r"/>
                <a:r>
                  <a:rPr lang="en-US" sz="2800" dirty="0">
                    <a:solidFill>
                      <a:schemeClr val="bg1"/>
                    </a:solidFill>
                    <a:latin typeface="Montserrat Light" pitchFamily="2" charset="77"/>
                    <a:ea typeface="Lato Light" charset="0"/>
                    <a:cs typeface="Lato Light" charset="0"/>
                  </a:rPr>
                  <a:t>Empire State Building</a:t>
                </a:r>
              </a:p>
              <a:p>
                <a:pPr algn="r"/>
                <a:r>
                  <a:rPr lang="en-US" sz="2800" dirty="0">
                    <a:solidFill>
                      <a:schemeClr val="bg1"/>
                    </a:solidFill>
                    <a:latin typeface="Montserrat Light" pitchFamily="2" charset="77"/>
                    <a:ea typeface="Lato Light" charset="0"/>
                    <a:cs typeface="Lato Light" charset="0"/>
                  </a:rPr>
                  <a:t>350 5th Ave, New York, NY 10118</a:t>
                </a:r>
              </a:p>
              <a:p>
                <a:pPr algn="r"/>
                <a:r>
                  <a:rPr lang="en-US" sz="2800" dirty="0">
                    <a:solidFill>
                      <a:schemeClr val="bg1"/>
                    </a:solidFill>
                    <a:latin typeface="Montserrat Light" pitchFamily="2" charset="77"/>
                    <a:ea typeface="Lato Light" charset="0"/>
                    <a:cs typeface="Lato Light" charset="0"/>
                  </a:rPr>
                  <a:t>(212) 736-3100</a:t>
                </a:r>
              </a:p>
            </p:txBody>
          </p:sp>
        </p:grpSp>
      </p:grpSp>
      <p:grpSp>
        <p:nvGrpSpPr>
          <p:cNvPr id="26" name="Group 25">
            <a:extLst>
              <a:ext uri="{FF2B5EF4-FFF2-40B4-BE49-F238E27FC236}">
                <a16:creationId xmlns:a16="http://schemas.microsoft.com/office/drawing/2014/main" id="{55B91912-1AA5-AE45-8A68-429252CC872E}"/>
              </a:ext>
            </a:extLst>
          </p:cNvPr>
          <p:cNvGrpSpPr/>
          <p:nvPr/>
        </p:nvGrpSpPr>
        <p:grpSpPr>
          <a:xfrm flipH="1">
            <a:off x="15134889" y="2093846"/>
            <a:ext cx="7362215" cy="2067741"/>
            <a:chOff x="-1902426" y="2990187"/>
            <a:chExt cx="7362215" cy="2067741"/>
          </a:xfrm>
        </p:grpSpPr>
        <p:sp>
          <p:nvSpPr>
            <p:cNvPr id="28" name="TextBox 27">
              <a:extLst>
                <a:ext uri="{FF2B5EF4-FFF2-40B4-BE49-F238E27FC236}">
                  <a16:creationId xmlns:a16="http://schemas.microsoft.com/office/drawing/2014/main" id="{4790738C-71C9-3047-8F82-FB8CAEE45EF6}"/>
                </a:ext>
              </a:extLst>
            </p:cNvPr>
            <p:cNvSpPr txBox="1"/>
            <p:nvPr/>
          </p:nvSpPr>
          <p:spPr>
            <a:xfrm>
              <a:off x="-1902426" y="3734489"/>
              <a:ext cx="7362215" cy="1323439"/>
            </a:xfrm>
            <a:prstGeom prst="rect">
              <a:avLst/>
            </a:prstGeom>
            <a:noFill/>
            <a:ln>
              <a:noFill/>
            </a:ln>
          </p:spPr>
          <p:txBody>
            <a:bodyPr wrap="square" rtlCol="0">
              <a:spAutoFit/>
            </a:bodyPr>
            <a:lstStyle/>
            <a:p>
              <a:pPr algn="r"/>
              <a:r>
                <a:rPr lang="en-US" sz="8000" b="1" dirty="0">
                  <a:solidFill>
                    <a:schemeClr val="bg1"/>
                  </a:solidFill>
                  <a:latin typeface="Montserrat SemiBold" pitchFamily="2" charset="77"/>
                  <a:ea typeface="Roboto Medium" panose="02000000000000000000" pitchFamily="2" charset="0"/>
                  <a:cs typeface="Lato Light" panose="020F0502020204030203" pitchFamily="34" charset="0"/>
                </a:rPr>
                <a:t>Contact Us</a:t>
              </a:r>
            </a:p>
          </p:txBody>
        </p:sp>
        <p:sp>
          <p:nvSpPr>
            <p:cNvPr id="29" name="TextBox 28">
              <a:extLst>
                <a:ext uri="{FF2B5EF4-FFF2-40B4-BE49-F238E27FC236}">
                  <a16:creationId xmlns:a16="http://schemas.microsoft.com/office/drawing/2014/main" id="{6B86FBDC-BFA2-9C4F-896F-4C7A83015984}"/>
                </a:ext>
              </a:extLst>
            </p:cNvPr>
            <p:cNvSpPr txBox="1"/>
            <p:nvPr/>
          </p:nvSpPr>
          <p:spPr>
            <a:xfrm>
              <a:off x="-1822912" y="2990187"/>
              <a:ext cx="3366119" cy="646331"/>
            </a:xfrm>
            <a:prstGeom prst="rect">
              <a:avLst/>
            </a:prstGeom>
            <a:noFill/>
          </p:spPr>
          <p:txBody>
            <a:bodyPr wrap="square" rtlCol="0">
              <a:spAutoFit/>
            </a:bodyPr>
            <a:lstStyle/>
            <a:p>
              <a:pPr algn="r"/>
              <a:r>
                <a:rPr lang="en-US" spc="600" dirty="0">
                  <a:solidFill>
                    <a:schemeClr val="accent1"/>
                  </a:solidFill>
                  <a:latin typeface="Lato" panose="020F0502020204030203" pitchFamily="34" charset="0"/>
                  <a:ea typeface="Lato" panose="020F0502020204030203" pitchFamily="34" charset="0"/>
                  <a:cs typeface="Lato" panose="020F0502020204030203" pitchFamily="34" charset="0"/>
                </a:rPr>
                <a:t>FINANCIAL</a:t>
              </a:r>
            </a:p>
          </p:txBody>
        </p:sp>
      </p:grpSp>
    </p:spTree>
    <p:extLst>
      <p:ext uri="{BB962C8B-B14F-4D97-AF65-F5344CB8AC3E}">
        <p14:creationId xmlns:p14="http://schemas.microsoft.com/office/powerpoint/2010/main" val="2879348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CCFECA84-80F9-5A49-934B-43B0D0E0AE99}"/>
              </a:ext>
            </a:extLst>
          </p:cNvPr>
          <p:cNvSpPr>
            <a:spLocks noGrp="1"/>
          </p:cNvSpPr>
          <p:nvPr>
            <p:ph type="pic" sz="quarter" idx="14"/>
          </p:nvPr>
        </p:nvSpPr>
        <p:spPr/>
      </p:sp>
      <p:sp>
        <p:nvSpPr>
          <p:cNvPr id="6" name="Rectangle 5">
            <a:extLst>
              <a:ext uri="{FF2B5EF4-FFF2-40B4-BE49-F238E27FC236}">
                <a16:creationId xmlns:a16="http://schemas.microsoft.com/office/drawing/2014/main" id="{38D9E34D-D813-0D4A-A0E2-0C569B45D5DB}"/>
              </a:ext>
            </a:extLst>
          </p:cNvPr>
          <p:cNvSpPr/>
          <p:nvPr/>
        </p:nvSpPr>
        <p:spPr>
          <a:xfrm>
            <a:off x="1" y="0"/>
            <a:ext cx="16967199" cy="1371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2" name="TextBox 41">
            <a:extLst>
              <a:ext uri="{FF2B5EF4-FFF2-40B4-BE49-F238E27FC236}">
                <a16:creationId xmlns:a16="http://schemas.microsoft.com/office/drawing/2014/main" id="{4B7BFA85-6B20-E146-8CDB-E480FC5646F3}"/>
              </a:ext>
            </a:extLst>
          </p:cNvPr>
          <p:cNvSpPr txBox="1"/>
          <p:nvPr/>
        </p:nvSpPr>
        <p:spPr>
          <a:xfrm>
            <a:off x="3617722" y="3063783"/>
            <a:ext cx="9731758" cy="5632311"/>
          </a:xfrm>
          <a:prstGeom prst="rect">
            <a:avLst/>
          </a:prstGeom>
          <a:noFill/>
          <a:ln>
            <a:noFill/>
          </a:ln>
        </p:spPr>
        <p:txBody>
          <a:bodyPr wrap="square" rtlCol="0">
            <a:spAutoFit/>
          </a:bodyPr>
          <a:lstStyle/>
          <a:p>
            <a:r>
              <a:rPr lang="en-US" sz="7200" dirty="0">
                <a:solidFill>
                  <a:schemeClr val="bg1"/>
                </a:solidFill>
                <a:latin typeface="Montserrat Medium" pitchFamily="2" charset="77"/>
                <a:ea typeface="Roboto Medium" panose="02000000000000000000" pitchFamily="2" charset="0"/>
                <a:cs typeface="Lato Light" panose="020F0502020204030203" pitchFamily="34" charset="0"/>
              </a:rPr>
              <a:t>I believe that through knowledge and discipline, financial peace is possible for all of us. </a:t>
            </a:r>
          </a:p>
        </p:txBody>
      </p:sp>
      <p:grpSp>
        <p:nvGrpSpPr>
          <p:cNvPr id="10" name="Group 9">
            <a:extLst>
              <a:ext uri="{FF2B5EF4-FFF2-40B4-BE49-F238E27FC236}">
                <a16:creationId xmlns:a16="http://schemas.microsoft.com/office/drawing/2014/main" id="{A0355D36-9389-DA4E-8E61-EACA3C7BD5AF}"/>
              </a:ext>
            </a:extLst>
          </p:cNvPr>
          <p:cNvGrpSpPr/>
          <p:nvPr/>
        </p:nvGrpSpPr>
        <p:grpSpPr>
          <a:xfrm>
            <a:off x="3780934" y="9723845"/>
            <a:ext cx="5426046" cy="928372"/>
            <a:chOff x="2556569" y="5035295"/>
            <a:chExt cx="5426046" cy="928372"/>
          </a:xfrm>
        </p:grpSpPr>
        <p:sp>
          <p:nvSpPr>
            <p:cNvPr id="11" name="Rectangle 10">
              <a:extLst>
                <a:ext uri="{FF2B5EF4-FFF2-40B4-BE49-F238E27FC236}">
                  <a16:creationId xmlns:a16="http://schemas.microsoft.com/office/drawing/2014/main" id="{71193422-F31E-BB46-83D5-C20C15FFF054}"/>
                </a:ext>
              </a:extLst>
            </p:cNvPr>
            <p:cNvSpPr/>
            <p:nvPr/>
          </p:nvSpPr>
          <p:spPr>
            <a:xfrm>
              <a:off x="2556569" y="5035295"/>
              <a:ext cx="5426046" cy="92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26144C4-413B-524D-8AC1-5750E3B887B7}"/>
                </a:ext>
              </a:extLst>
            </p:cNvPr>
            <p:cNvSpPr txBox="1"/>
            <p:nvPr/>
          </p:nvSpPr>
          <p:spPr>
            <a:xfrm>
              <a:off x="2815848" y="5176315"/>
              <a:ext cx="4907488" cy="646331"/>
            </a:xfrm>
            <a:prstGeom prst="rect">
              <a:avLst/>
            </a:prstGeom>
            <a:noFill/>
          </p:spPr>
          <p:txBody>
            <a:bodyPr wrap="square" rtlCol="0">
              <a:spAutoFit/>
            </a:bodyPr>
            <a:lstStyle/>
            <a:p>
              <a:pPr algn="ctr"/>
              <a:r>
                <a:rPr lang="en-US" spc="600" dirty="0">
                  <a:solidFill>
                    <a:schemeClr val="bg1"/>
                  </a:solidFill>
                  <a:latin typeface="Montserrat Medium" pitchFamily="2" charset="77"/>
                  <a:ea typeface="Montserrat" charset="0"/>
                  <a:cs typeface="Montserrat" charset="0"/>
                </a:rPr>
                <a:t>DAVE RAMSEY</a:t>
              </a:r>
              <a:endParaRPr lang="en-US" sz="5400" spc="600" dirty="0">
                <a:solidFill>
                  <a:schemeClr val="bg1"/>
                </a:solidFill>
                <a:latin typeface="Montserrat Medium" pitchFamily="2" charset="77"/>
                <a:ea typeface="Montserrat" charset="0"/>
                <a:cs typeface="Montserrat" charset="0"/>
              </a:endParaRPr>
            </a:p>
          </p:txBody>
        </p:sp>
      </p:grpSp>
    </p:spTree>
    <p:extLst>
      <p:ext uri="{BB962C8B-B14F-4D97-AF65-F5344CB8AC3E}">
        <p14:creationId xmlns:p14="http://schemas.microsoft.com/office/powerpoint/2010/main" val="3881109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D9CFB52D-05BA-4340-9C96-B9E9038BBF7D}"/>
              </a:ext>
            </a:extLst>
          </p:cNvPr>
          <p:cNvGrpSpPr/>
          <p:nvPr/>
        </p:nvGrpSpPr>
        <p:grpSpPr>
          <a:xfrm>
            <a:off x="1410772" y="5824129"/>
            <a:ext cx="8382728" cy="2067741"/>
            <a:chOff x="641155" y="2990187"/>
            <a:chExt cx="8382728" cy="2067741"/>
          </a:xfrm>
        </p:grpSpPr>
        <p:sp>
          <p:nvSpPr>
            <p:cNvPr id="56" name="TextBox 55">
              <a:extLst>
                <a:ext uri="{FF2B5EF4-FFF2-40B4-BE49-F238E27FC236}">
                  <a16:creationId xmlns:a16="http://schemas.microsoft.com/office/drawing/2014/main" id="{97201975-4FE5-EC4B-A4B7-691BE1F50534}"/>
                </a:ext>
              </a:extLst>
            </p:cNvPr>
            <p:cNvSpPr txBox="1"/>
            <p:nvPr/>
          </p:nvSpPr>
          <p:spPr>
            <a:xfrm>
              <a:off x="641155" y="3734489"/>
              <a:ext cx="8382728"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Financial Tools</a:t>
              </a:r>
            </a:p>
          </p:txBody>
        </p:sp>
        <p:sp>
          <p:nvSpPr>
            <p:cNvPr id="57" name="TextBox 56">
              <a:extLst>
                <a:ext uri="{FF2B5EF4-FFF2-40B4-BE49-F238E27FC236}">
                  <a16:creationId xmlns:a16="http://schemas.microsoft.com/office/drawing/2014/main" id="{337F26E6-AD5C-A841-A23F-CBD46E7698EB}"/>
                </a:ext>
              </a:extLst>
            </p:cNvPr>
            <p:cNvSpPr txBox="1"/>
            <p:nvPr/>
          </p:nvSpPr>
          <p:spPr>
            <a:xfrm>
              <a:off x="739126" y="2990187"/>
              <a:ext cx="3366119" cy="646331"/>
            </a:xfrm>
            <a:prstGeom prst="rect">
              <a:avLst/>
            </a:prstGeom>
            <a:noFill/>
          </p:spPr>
          <p:txBody>
            <a:bodyPr wrap="square" rtlCol="0">
              <a:spAutoFit/>
            </a:bodyPr>
            <a:lstStyle/>
            <a:p>
              <a:r>
                <a:rPr lang="en-US" spc="600" dirty="0">
                  <a:latin typeface="Lato" panose="020F0502020204030203" pitchFamily="34" charset="0"/>
                  <a:ea typeface="Lato" panose="020F0502020204030203" pitchFamily="34" charset="0"/>
                  <a:cs typeface="Lato" panose="020F0502020204030203" pitchFamily="34" charset="0"/>
                </a:rPr>
                <a:t>FINANCIAL</a:t>
              </a:r>
            </a:p>
          </p:txBody>
        </p:sp>
      </p:grpSp>
      <p:sp>
        <p:nvSpPr>
          <p:cNvPr id="51" name="Rectangle 50">
            <a:extLst>
              <a:ext uri="{FF2B5EF4-FFF2-40B4-BE49-F238E27FC236}">
                <a16:creationId xmlns:a16="http://schemas.microsoft.com/office/drawing/2014/main" id="{C0D00403-4FFE-BA4B-8165-E5D8800CD8CB}"/>
              </a:ext>
            </a:extLst>
          </p:cNvPr>
          <p:cNvSpPr/>
          <p:nvPr/>
        </p:nvSpPr>
        <p:spPr>
          <a:xfrm>
            <a:off x="12765166" y="1654815"/>
            <a:ext cx="10201712" cy="2830910"/>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5F6FE276-8EFB-7441-A8A7-E2BA7317A92D}"/>
              </a:ext>
            </a:extLst>
          </p:cNvPr>
          <p:cNvSpPr/>
          <p:nvPr/>
        </p:nvSpPr>
        <p:spPr>
          <a:xfrm>
            <a:off x="12765166" y="5654418"/>
            <a:ext cx="10201712" cy="2830910"/>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74307DE6-8BB9-F84D-9288-99AEB8CB61A0}"/>
              </a:ext>
            </a:extLst>
          </p:cNvPr>
          <p:cNvSpPr/>
          <p:nvPr/>
        </p:nvSpPr>
        <p:spPr>
          <a:xfrm>
            <a:off x="12765166" y="9673815"/>
            <a:ext cx="10201712" cy="2830910"/>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7779203-32CC-AE42-9C34-91F1906A73BA}"/>
              </a:ext>
            </a:extLst>
          </p:cNvPr>
          <p:cNvSpPr/>
          <p:nvPr/>
        </p:nvSpPr>
        <p:spPr>
          <a:xfrm>
            <a:off x="11612485" y="1211275"/>
            <a:ext cx="3600664" cy="3254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6B72E1A-347B-454E-B725-55FF275D6FEC}"/>
              </a:ext>
            </a:extLst>
          </p:cNvPr>
          <p:cNvSpPr/>
          <p:nvPr/>
        </p:nvSpPr>
        <p:spPr>
          <a:xfrm>
            <a:off x="11612485" y="5230672"/>
            <a:ext cx="3600664" cy="32546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306B181-DC14-A846-A885-BBF0E0B3D869}"/>
              </a:ext>
            </a:extLst>
          </p:cNvPr>
          <p:cNvSpPr/>
          <p:nvPr/>
        </p:nvSpPr>
        <p:spPr>
          <a:xfrm>
            <a:off x="11612485" y="9250069"/>
            <a:ext cx="3600664" cy="32546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FE4C5FCB-4AA2-4147-B99A-77A210D621A4}"/>
              </a:ext>
            </a:extLst>
          </p:cNvPr>
          <p:cNvGrpSpPr/>
          <p:nvPr/>
        </p:nvGrpSpPr>
        <p:grpSpPr>
          <a:xfrm>
            <a:off x="12283875" y="6222956"/>
            <a:ext cx="2093606" cy="1490632"/>
            <a:chOff x="16186361" y="773174"/>
            <a:chExt cx="1433424" cy="1020588"/>
          </a:xfrm>
          <a:solidFill>
            <a:schemeClr val="bg1"/>
          </a:solidFill>
        </p:grpSpPr>
        <p:sp>
          <p:nvSpPr>
            <p:cNvPr id="26" name="Freeform 25">
              <a:extLst>
                <a:ext uri="{FF2B5EF4-FFF2-40B4-BE49-F238E27FC236}">
                  <a16:creationId xmlns:a16="http://schemas.microsoft.com/office/drawing/2014/main" id="{B1866594-CB25-5946-84F8-C295F118D726}"/>
                </a:ext>
              </a:extLst>
            </p:cNvPr>
            <p:cNvSpPr/>
            <p:nvPr/>
          </p:nvSpPr>
          <p:spPr>
            <a:xfrm>
              <a:off x="16608882" y="1089157"/>
              <a:ext cx="589593" cy="704605"/>
            </a:xfrm>
            <a:custGeom>
              <a:avLst/>
              <a:gdLst/>
              <a:ahLst/>
              <a:cxnLst>
                <a:cxn ang="3cd4">
                  <a:pos x="hc" y="t"/>
                </a:cxn>
                <a:cxn ang="cd2">
                  <a:pos x="l" y="vc"/>
                </a:cxn>
                <a:cxn ang="cd4">
                  <a:pos x="hc" y="b"/>
                </a:cxn>
                <a:cxn ang="0">
                  <a:pos x="r" y="vc"/>
                </a:cxn>
              </a:cxnLst>
              <a:rect l="l" t="t" r="r" b="b"/>
              <a:pathLst>
                <a:path w="488" h="583">
                  <a:moveTo>
                    <a:pt x="244" y="583"/>
                  </a:moveTo>
                  <a:cubicBezTo>
                    <a:pt x="110" y="583"/>
                    <a:pt x="0" y="474"/>
                    <a:pt x="0" y="339"/>
                  </a:cubicBezTo>
                  <a:cubicBezTo>
                    <a:pt x="0" y="257"/>
                    <a:pt x="41" y="119"/>
                    <a:pt x="111" y="30"/>
                  </a:cubicBezTo>
                  <a:cubicBezTo>
                    <a:pt x="116" y="22"/>
                    <a:pt x="122" y="15"/>
                    <a:pt x="128" y="9"/>
                  </a:cubicBezTo>
                  <a:cubicBezTo>
                    <a:pt x="138" y="-2"/>
                    <a:pt x="155" y="-3"/>
                    <a:pt x="167" y="7"/>
                  </a:cubicBezTo>
                  <a:cubicBezTo>
                    <a:pt x="178" y="18"/>
                    <a:pt x="179" y="35"/>
                    <a:pt x="168" y="46"/>
                  </a:cubicBezTo>
                  <a:cubicBezTo>
                    <a:pt x="164" y="51"/>
                    <a:pt x="159" y="57"/>
                    <a:pt x="154" y="63"/>
                  </a:cubicBezTo>
                  <a:cubicBezTo>
                    <a:pt x="95" y="140"/>
                    <a:pt x="55" y="268"/>
                    <a:pt x="55" y="339"/>
                  </a:cubicBezTo>
                  <a:cubicBezTo>
                    <a:pt x="55" y="444"/>
                    <a:pt x="140" y="529"/>
                    <a:pt x="244" y="529"/>
                  </a:cubicBezTo>
                  <a:cubicBezTo>
                    <a:pt x="348" y="529"/>
                    <a:pt x="433" y="444"/>
                    <a:pt x="433" y="339"/>
                  </a:cubicBezTo>
                  <a:cubicBezTo>
                    <a:pt x="433" y="268"/>
                    <a:pt x="393" y="140"/>
                    <a:pt x="334" y="63"/>
                  </a:cubicBezTo>
                  <a:cubicBezTo>
                    <a:pt x="329" y="57"/>
                    <a:pt x="324" y="52"/>
                    <a:pt x="320" y="47"/>
                  </a:cubicBezTo>
                  <a:cubicBezTo>
                    <a:pt x="310" y="35"/>
                    <a:pt x="310" y="18"/>
                    <a:pt x="322" y="8"/>
                  </a:cubicBezTo>
                  <a:cubicBezTo>
                    <a:pt x="333" y="-2"/>
                    <a:pt x="350" y="-1"/>
                    <a:pt x="360" y="10"/>
                  </a:cubicBezTo>
                  <a:cubicBezTo>
                    <a:pt x="366" y="16"/>
                    <a:pt x="372" y="22"/>
                    <a:pt x="377" y="29"/>
                  </a:cubicBezTo>
                  <a:cubicBezTo>
                    <a:pt x="447" y="119"/>
                    <a:pt x="488" y="257"/>
                    <a:pt x="488" y="339"/>
                  </a:cubicBezTo>
                  <a:cubicBezTo>
                    <a:pt x="488" y="474"/>
                    <a:pt x="379" y="583"/>
                    <a:pt x="244" y="58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accent2"/>
                </a:solidFill>
                <a:latin typeface="Arial" pitchFamily="18"/>
                <a:ea typeface="Arial Unicode MS" pitchFamily="2"/>
                <a:cs typeface="Arial Unicode MS" pitchFamily="2"/>
              </a:endParaRPr>
            </a:p>
          </p:txBody>
        </p:sp>
        <p:sp>
          <p:nvSpPr>
            <p:cNvPr id="27" name="Freeform 26">
              <a:extLst>
                <a:ext uri="{FF2B5EF4-FFF2-40B4-BE49-F238E27FC236}">
                  <a16:creationId xmlns:a16="http://schemas.microsoft.com/office/drawing/2014/main" id="{71C1EAF7-B141-4149-AB26-D33F3A334774}"/>
                </a:ext>
              </a:extLst>
            </p:cNvPr>
            <p:cNvSpPr/>
            <p:nvPr/>
          </p:nvSpPr>
          <p:spPr>
            <a:xfrm>
              <a:off x="16721474" y="851867"/>
              <a:ext cx="364409" cy="197338"/>
            </a:xfrm>
            <a:custGeom>
              <a:avLst/>
              <a:gdLst/>
              <a:ahLst/>
              <a:cxnLst>
                <a:cxn ang="3cd4">
                  <a:pos x="hc" y="t"/>
                </a:cxn>
                <a:cxn ang="cd2">
                  <a:pos x="l" y="vc"/>
                </a:cxn>
                <a:cxn ang="cd4">
                  <a:pos x="hc" y="b"/>
                </a:cxn>
                <a:cxn ang="0">
                  <a:pos x="r" y="vc"/>
                </a:cxn>
              </a:cxnLst>
              <a:rect l="l" t="t" r="r" b="b"/>
              <a:pathLst>
                <a:path w="302" h="164">
                  <a:moveTo>
                    <a:pt x="239" y="164"/>
                  </a:moveTo>
                  <a:cubicBezTo>
                    <a:pt x="235" y="164"/>
                    <a:pt x="230" y="163"/>
                    <a:pt x="227" y="161"/>
                  </a:cubicBezTo>
                  <a:cubicBezTo>
                    <a:pt x="213" y="155"/>
                    <a:pt x="207" y="138"/>
                    <a:pt x="214" y="124"/>
                  </a:cubicBezTo>
                  <a:lnTo>
                    <a:pt x="247" y="55"/>
                  </a:lnTo>
                  <a:cubicBezTo>
                    <a:pt x="247" y="54"/>
                    <a:pt x="247" y="54"/>
                    <a:pt x="247" y="54"/>
                  </a:cubicBezTo>
                  <a:lnTo>
                    <a:pt x="56" y="54"/>
                  </a:lnTo>
                  <a:cubicBezTo>
                    <a:pt x="55" y="54"/>
                    <a:pt x="55" y="54"/>
                    <a:pt x="55" y="55"/>
                  </a:cubicBezTo>
                  <a:lnTo>
                    <a:pt x="88" y="123"/>
                  </a:lnTo>
                  <a:cubicBezTo>
                    <a:pt x="94" y="137"/>
                    <a:pt x="89" y="153"/>
                    <a:pt x="75" y="160"/>
                  </a:cubicBezTo>
                  <a:cubicBezTo>
                    <a:pt x="61" y="166"/>
                    <a:pt x="45" y="160"/>
                    <a:pt x="38" y="147"/>
                  </a:cubicBezTo>
                  <a:lnTo>
                    <a:pt x="6" y="79"/>
                  </a:lnTo>
                  <a:cubicBezTo>
                    <a:pt x="-3" y="62"/>
                    <a:pt x="-2" y="42"/>
                    <a:pt x="9" y="26"/>
                  </a:cubicBezTo>
                  <a:cubicBezTo>
                    <a:pt x="19" y="9"/>
                    <a:pt x="36" y="0"/>
                    <a:pt x="56" y="0"/>
                  </a:cubicBezTo>
                  <a:lnTo>
                    <a:pt x="247" y="0"/>
                  </a:lnTo>
                  <a:cubicBezTo>
                    <a:pt x="266" y="0"/>
                    <a:pt x="283" y="9"/>
                    <a:pt x="294" y="26"/>
                  </a:cubicBezTo>
                  <a:cubicBezTo>
                    <a:pt x="304" y="42"/>
                    <a:pt x="305" y="62"/>
                    <a:pt x="297" y="79"/>
                  </a:cubicBezTo>
                  <a:lnTo>
                    <a:pt x="263" y="148"/>
                  </a:lnTo>
                  <a:cubicBezTo>
                    <a:pt x="259" y="158"/>
                    <a:pt x="249" y="164"/>
                    <a:pt x="239" y="16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accent2"/>
                </a:solidFill>
                <a:latin typeface="Arial" pitchFamily="18"/>
                <a:ea typeface="Arial Unicode MS" pitchFamily="2"/>
                <a:cs typeface="Arial Unicode MS" pitchFamily="2"/>
              </a:endParaRPr>
            </a:p>
          </p:txBody>
        </p:sp>
        <p:sp>
          <p:nvSpPr>
            <p:cNvPr id="28" name="Freeform 27">
              <a:extLst>
                <a:ext uri="{FF2B5EF4-FFF2-40B4-BE49-F238E27FC236}">
                  <a16:creationId xmlns:a16="http://schemas.microsoft.com/office/drawing/2014/main" id="{23F3A587-71F1-AA41-8115-3C905DF4C202}"/>
                </a:ext>
              </a:extLst>
            </p:cNvPr>
            <p:cNvSpPr/>
            <p:nvPr/>
          </p:nvSpPr>
          <p:spPr>
            <a:xfrm>
              <a:off x="16795324" y="1050415"/>
              <a:ext cx="216709" cy="42373"/>
            </a:xfrm>
            <a:custGeom>
              <a:avLst/>
              <a:gdLst/>
              <a:ahLst/>
              <a:cxnLst>
                <a:cxn ang="3cd4">
                  <a:pos x="hc" y="t"/>
                </a:cxn>
                <a:cxn ang="cd2">
                  <a:pos x="l" y="vc"/>
                </a:cxn>
                <a:cxn ang="cd4">
                  <a:pos x="hc" y="b"/>
                </a:cxn>
                <a:cxn ang="0">
                  <a:pos x="r" y="vc"/>
                </a:cxn>
              </a:cxnLst>
              <a:rect l="l" t="t" r="r" b="b"/>
              <a:pathLst>
                <a:path w="180" h="36">
                  <a:moveTo>
                    <a:pt x="162" y="36"/>
                  </a:moveTo>
                  <a:lnTo>
                    <a:pt x="18" y="36"/>
                  </a:lnTo>
                  <a:cubicBezTo>
                    <a:pt x="8" y="36"/>
                    <a:pt x="0" y="28"/>
                    <a:pt x="0" y="18"/>
                  </a:cubicBezTo>
                  <a:cubicBezTo>
                    <a:pt x="0" y="8"/>
                    <a:pt x="8" y="0"/>
                    <a:pt x="18" y="0"/>
                  </a:cubicBezTo>
                  <a:lnTo>
                    <a:pt x="162" y="0"/>
                  </a:lnTo>
                  <a:cubicBezTo>
                    <a:pt x="172" y="0"/>
                    <a:pt x="180" y="8"/>
                    <a:pt x="180" y="18"/>
                  </a:cubicBezTo>
                  <a:cubicBezTo>
                    <a:pt x="180" y="28"/>
                    <a:pt x="172" y="36"/>
                    <a:pt x="162" y="3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accent2"/>
                </a:solidFill>
                <a:latin typeface="Arial" pitchFamily="18"/>
                <a:ea typeface="Arial Unicode MS" pitchFamily="2"/>
                <a:cs typeface="Arial Unicode MS" pitchFamily="2"/>
              </a:endParaRPr>
            </a:p>
          </p:txBody>
        </p:sp>
        <p:sp>
          <p:nvSpPr>
            <p:cNvPr id="29" name="Freeform 28">
              <a:extLst>
                <a:ext uri="{FF2B5EF4-FFF2-40B4-BE49-F238E27FC236}">
                  <a16:creationId xmlns:a16="http://schemas.microsoft.com/office/drawing/2014/main" id="{9B014795-ECF7-824A-AA49-010A5AE2069C}"/>
                </a:ext>
              </a:extLst>
            </p:cNvPr>
            <p:cNvSpPr/>
            <p:nvPr/>
          </p:nvSpPr>
          <p:spPr>
            <a:xfrm>
              <a:off x="16809852" y="1269545"/>
              <a:ext cx="187653" cy="303876"/>
            </a:xfrm>
            <a:custGeom>
              <a:avLst/>
              <a:gdLst/>
              <a:ahLst/>
              <a:cxnLst>
                <a:cxn ang="3cd4">
                  <a:pos x="hc" y="t"/>
                </a:cxn>
                <a:cxn ang="cd2">
                  <a:pos x="l" y="vc"/>
                </a:cxn>
                <a:cxn ang="cd4">
                  <a:pos x="hc" y="b"/>
                </a:cxn>
                <a:cxn ang="0">
                  <a:pos x="r" y="vc"/>
                </a:cxn>
              </a:cxnLst>
              <a:rect l="l" t="t" r="r" b="b"/>
              <a:pathLst>
                <a:path w="156" h="252">
                  <a:moveTo>
                    <a:pt x="72" y="252"/>
                  </a:moveTo>
                  <a:cubicBezTo>
                    <a:pt x="52" y="252"/>
                    <a:pt x="31" y="248"/>
                    <a:pt x="11" y="239"/>
                  </a:cubicBezTo>
                  <a:cubicBezTo>
                    <a:pt x="2" y="235"/>
                    <a:pt x="-2" y="225"/>
                    <a:pt x="2" y="216"/>
                  </a:cubicBezTo>
                  <a:cubicBezTo>
                    <a:pt x="6" y="207"/>
                    <a:pt x="16" y="203"/>
                    <a:pt x="25" y="207"/>
                  </a:cubicBezTo>
                  <a:cubicBezTo>
                    <a:pt x="56" y="220"/>
                    <a:pt x="88" y="221"/>
                    <a:pt x="106" y="208"/>
                  </a:cubicBezTo>
                  <a:cubicBezTo>
                    <a:pt x="116" y="202"/>
                    <a:pt x="121" y="193"/>
                    <a:pt x="121" y="181"/>
                  </a:cubicBezTo>
                  <a:cubicBezTo>
                    <a:pt x="121" y="167"/>
                    <a:pt x="94" y="154"/>
                    <a:pt x="70" y="142"/>
                  </a:cubicBezTo>
                  <a:cubicBezTo>
                    <a:pt x="37" y="126"/>
                    <a:pt x="0" y="107"/>
                    <a:pt x="0" y="72"/>
                  </a:cubicBezTo>
                  <a:cubicBezTo>
                    <a:pt x="0" y="49"/>
                    <a:pt x="11" y="28"/>
                    <a:pt x="31" y="15"/>
                  </a:cubicBezTo>
                  <a:cubicBezTo>
                    <a:pt x="60" y="-4"/>
                    <a:pt x="103" y="-5"/>
                    <a:pt x="144" y="12"/>
                  </a:cubicBezTo>
                  <a:cubicBezTo>
                    <a:pt x="153" y="16"/>
                    <a:pt x="157" y="27"/>
                    <a:pt x="154" y="36"/>
                  </a:cubicBezTo>
                  <a:cubicBezTo>
                    <a:pt x="150" y="45"/>
                    <a:pt x="139" y="49"/>
                    <a:pt x="130" y="45"/>
                  </a:cubicBezTo>
                  <a:cubicBezTo>
                    <a:pt x="101" y="32"/>
                    <a:pt x="69" y="32"/>
                    <a:pt x="50" y="45"/>
                  </a:cubicBezTo>
                  <a:cubicBezTo>
                    <a:pt x="40" y="51"/>
                    <a:pt x="36" y="60"/>
                    <a:pt x="36" y="72"/>
                  </a:cubicBezTo>
                  <a:cubicBezTo>
                    <a:pt x="36" y="85"/>
                    <a:pt x="63" y="99"/>
                    <a:pt x="86" y="110"/>
                  </a:cubicBezTo>
                  <a:cubicBezTo>
                    <a:pt x="119" y="127"/>
                    <a:pt x="156" y="145"/>
                    <a:pt x="156" y="181"/>
                  </a:cubicBezTo>
                  <a:cubicBezTo>
                    <a:pt x="156" y="205"/>
                    <a:pt x="145" y="225"/>
                    <a:pt x="126" y="238"/>
                  </a:cubicBezTo>
                  <a:cubicBezTo>
                    <a:pt x="111" y="247"/>
                    <a:pt x="92" y="252"/>
                    <a:pt x="72" y="25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accent2"/>
                </a:solidFill>
                <a:latin typeface="Arial" pitchFamily="18"/>
                <a:ea typeface="Arial Unicode MS" pitchFamily="2"/>
                <a:cs typeface="Arial Unicode MS" pitchFamily="2"/>
              </a:endParaRPr>
            </a:p>
          </p:txBody>
        </p:sp>
        <p:sp>
          <p:nvSpPr>
            <p:cNvPr id="30" name="Freeform 29">
              <a:extLst>
                <a:ext uri="{FF2B5EF4-FFF2-40B4-BE49-F238E27FC236}">
                  <a16:creationId xmlns:a16="http://schemas.microsoft.com/office/drawing/2014/main" id="{BCF6C2CF-3A4B-3F44-BB28-7C458727720F}"/>
                </a:ext>
              </a:extLst>
            </p:cNvPr>
            <p:cNvSpPr/>
            <p:nvPr/>
          </p:nvSpPr>
          <p:spPr>
            <a:xfrm>
              <a:off x="16882492" y="1194481"/>
              <a:ext cx="41163" cy="71429"/>
            </a:xfrm>
            <a:custGeom>
              <a:avLst/>
              <a:gdLst/>
              <a:ahLst/>
              <a:cxnLst>
                <a:cxn ang="3cd4">
                  <a:pos x="hc" y="t"/>
                </a:cxn>
                <a:cxn ang="cd2">
                  <a:pos x="l" y="vc"/>
                </a:cxn>
                <a:cxn ang="cd4">
                  <a:pos x="hc" y="b"/>
                </a:cxn>
                <a:cxn ang="0">
                  <a:pos x="r" y="vc"/>
                </a:cxn>
              </a:cxnLst>
              <a:rect l="l" t="t" r="r" b="b"/>
              <a:pathLst>
                <a:path w="35" h="60">
                  <a:moveTo>
                    <a:pt x="17" y="60"/>
                  </a:moveTo>
                  <a:cubicBezTo>
                    <a:pt x="8" y="60"/>
                    <a:pt x="0" y="52"/>
                    <a:pt x="0" y="42"/>
                  </a:cubicBezTo>
                  <a:lnTo>
                    <a:pt x="0" y="18"/>
                  </a:lnTo>
                  <a:cubicBezTo>
                    <a:pt x="0" y="8"/>
                    <a:pt x="8" y="0"/>
                    <a:pt x="17" y="0"/>
                  </a:cubicBezTo>
                  <a:cubicBezTo>
                    <a:pt x="27" y="0"/>
                    <a:pt x="35" y="8"/>
                    <a:pt x="35" y="18"/>
                  </a:cubicBezTo>
                  <a:lnTo>
                    <a:pt x="35" y="42"/>
                  </a:lnTo>
                  <a:cubicBezTo>
                    <a:pt x="35" y="52"/>
                    <a:pt x="27" y="60"/>
                    <a:pt x="17" y="6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accent2"/>
                </a:solidFill>
                <a:latin typeface="Arial" pitchFamily="18"/>
                <a:ea typeface="Arial Unicode MS" pitchFamily="2"/>
                <a:cs typeface="Arial Unicode MS" pitchFamily="2"/>
              </a:endParaRPr>
            </a:p>
          </p:txBody>
        </p:sp>
        <p:sp>
          <p:nvSpPr>
            <p:cNvPr id="31" name="Freeform 30">
              <a:extLst>
                <a:ext uri="{FF2B5EF4-FFF2-40B4-BE49-F238E27FC236}">
                  <a16:creationId xmlns:a16="http://schemas.microsoft.com/office/drawing/2014/main" id="{9D199B7A-F69D-5D48-AF8E-351E0962C006}"/>
                </a:ext>
              </a:extLst>
            </p:cNvPr>
            <p:cNvSpPr/>
            <p:nvPr/>
          </p:nvSpPr>
          <p:spPr>
            <a:xfrm>
              <a:off x="16882492" y="1577050"/>
              <a:ext cx="41163" cy="71429"/>
            </a:xfrm>
            <a:custGeom>
              <a:avLst/>
              <a:gdLst/>
              <a:ahLst/>
              <a:cxnLst>
                <a:cxn ang="3cd4">
                  <a:pos x="hc" y="t"/>
                </a:cxn>
                <a:cxn ang="cd2">
                  <a:pos x="l" y="vc"/>
                </a:cxn>
                <a:cxn ang="cd4">
                  <a:pos x="hc" y="b"/>
                </a:cxn>
                <a:cxn ang="0">
                  <a:pos x="r" y="vc"/>
                </a:cxn>
              </a:cxnLst>
              <a:rect l="l" t="t" r="r" b="b"/>
              <a:pathLst>
                <a:path w="35" h="60">
                  <a:moveTo>
                    <a:pt x="17" y="60"/>
                  </a:moveTo>
                  <a:cubicBezTo>
                    <a:pt x="8" y="60"/>
                    <a:pt x="0" y="52"/>
                    <a:pt x="0" y="42"/>
                  </a:cubicBezTo>
                  <a:lnTo>
                    <a:pt x="0" y="18"/>
                  </a:lnTo>
                  <a:cubicBezTo>
                    <a:pt x="0" y="8"/>
                    <a:pt x="8" y="0"/>
                    <a:pt x="17" y="0"/>
                  </a:cubicBezTo>
                  <a:cubicBezTo>
                    <a:pt x="27" y="0"/>
                    <a:pt x="35" y="8"/>
                    <a:pt x="35" y="18"/>
                  </a:cubicBezTo>
                  <a:lnTo>
                    <a:pt x="35" y="42"/>
                  </a:lnTo>
                  <a:cubicBezTo>
                    <a:pt x="35" y="52"/>
                    <a:pt x="27" y="60"/>
                    <a:pt x="17" y="6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accent2"/>
                </a:solidFill>
                <a:latin typeface="Arial" pitchFamily="18"/>
                <a:ea typeface="Arial Unicode MS" pitchFamily="2"/>
                <a:cs typeface="Arial Unicode MS" pitchFamily="2"/>
              </a:endParaRPr>
            </a:p>
          </p:txBody>
        </p:sp>
        <p:sp>
          <p:nvSpPr>
            <p:cNvPr id="32" name="Freeform 31">
              <a:extLst>
                <a:ext uri="{FF2B5EF4-FFF2-40B4-BE49-F238E27FC236}">
                  <a16:creationId xmlns:a16="http://schemas.microsoft.com/office/drawing/2014/main" id="{103E8F7A-5C92-5C46-848D-54D7E789DE80}"/>
                </a:ext>
              </a:extLst>
            </p:cNvPr>
            <p:cNvSpPr/>
            <p:nvPr/>
          </p:nvSpPr>
          <p:spPr>
            <a:xfrm>
              <a:off x="17110096" y="1011674"/>
              <a:ext cx="131962" cy="162229"/>
            </a:xfrm>
            <a:custGeom>
              <a:avLst/>
              <a:gdLst/>
              <a:ahLst/>
              <a:cxnLst>
                <a:cxn ang="3cd4">
                  <a:pos x="hc" y="t"/>
                </a:cxn>
                <a:cxn ang="cd2">
                  <a:pos x="l" y="vc"/>
                </a:cxn>
                <a:cxn ang="cd4">
                  <a:pos x="hc" y="b"/>
                </a:cxn>
                <a:cxn ang="0">
                  <a:pos x="r" y="vc"/>
                </a:cxn>
              </a:cxnLst>
              <a:rect l="l" t="t" r="r" b="b"/>
              <a:pathLst>
                <a:path w="110" h="135">
                  <a:moveTo>
                    <a:pt x="28" y="135"/>
                  </a:moveTo>
                  <a:cubicBezTo>
                    <a:pt x="23" y="135"/>
                    <a:pt x="19" y="134"/>
                    <a:pt x="15" y="132"/>
                  </a:cubicBezTo>
                  <a:cubicBezTo>
                    <a:pt x="1" y="125"/>
                    <a:pt x="-4" y="108"/>
                    <a:pt x="3" y="95"/>
                  </a:cubicBezTo>
                  <a:cubicBezTo>
                    <a:pt x="16" y="70"/>
                    <a:pt x="30" y="48"/>
                    <a:pt x="45" y="29"/>
                  </a:cubicBezTo>
                  <a:cubicBezTo>
                    <a:pt x="51" y="22"/>
                    <a:pt x="56" y="15"/>
                    <a:pt x="62" y="9"/>
                  </a:cubicBezTo>
                  <a:cubicBezTo>
                    <a:pt x="72" y="-2"/>
                    <a:pt x="90" y="-3"/>
                    <a:pt x="101" y="7"/>
                  </a:cubicBezTo>
                  <a:cubicBezTo>
                    <a:pt x="112" y="17"/>
                    <a:pt x="113" y="35"/>
                    <a:pt x="103" y="46"/>
                  </a:cubicBezTo>
                  <a:cubicBezTo>
                    <a:pt x="98" y="51"/>
                    <a:pt x="93" y="57"/>
                    <a:pt x="88" y="63"/>
                  </a:cubicBezTo>
                  <a:cubicBezTo>
                    <a:pt x="76" y="79"/>
                    <a:pt x="63" y="99"/>
                    <a:pt x="52" y="120"/>
                  </a:cubicBezTo>
                  <a:cubicBezTo>
                    <a:pt x="47" y="130"/>
                    <a:pt x="37" y="135"/>
                    <a:pt x="28" y="13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accent2"/>
                </a:solidFill>
                <a:latin typeface="Arial" pitchFamily="18"/>
                <a:ea typeface="Arial Unicode MS" pitchFamily="2"/>
                <a:cs typeface="Arial Unicode MS" pitchFamily="2"/>
              </a:endParaRPr>
            </a:p>
          </p:txBody>
        </p:sp>
        <p:sp>
          <p:nvSpPr>
            <p:cNvPr id="33" name="Freeform 32">
              <a:extLst>
                <a:ext uri="{FF2B5EF4-FFF2-40B4-BE49-F238E27FC236}">
                  <a16:creationId xmlns:a16="http://schemas.microsoft.com/office/drawing/2014/main" id="{0DA88608-2F5D-9F41-8623-AA1E48E82F07}"/>
                </a:ext>
              </a:extLst>
            </p:cNvPr>
            <p:cNvSpPr/>
            <p:nvPr/>
          </p:nvSpPr>
          <p:spPr>
            <a:xfrm>
              <a:off x="17177893" y="1011674"/>
              <a:ext cx="441892" cy="704605"/>
            </a:xfrm>
            <a:custGeom>
              <a:avLst/>
              <a:gdLst/>
              <a:ahLst/>
              <a:cxnLst>
                <a:cxn ang="3cd4">
                  <a:pos x="hc" y="t"/>
                </a:cxn>
                <a:cxn ang="cd2">
                  <a:pos x="l" y="vc"/>
                </a:cxn>
                <a:cxn ang="cd4">
                  <a:pos x="hc" y="b"/>
                </a:cxn>
                <a:cxn ang="0">
                  <a:pos x="r" y="vc"/>
                </a:cxn>
              </a:cxnLst>
              <a:rect l="l" t="t" r="r" b="b"/>
              <a:pathLst>
                <a:path w="366" h="583">
                  <a:moveTo>
                    <a:pt x="122" y="583"/>
                  </a:moveTo>
                  <a:cubicBezTo>
                    <a:pt x="85" y="583"/>
                    <a:pt x="48" y="575"/>
                    <a:pt x="15" y="558"/>
                  </a:cubicBezTo>
                  <a:cubicBezTo>
                    <a:pt x="1" y="552"/>
                    <a:pt x="-4" y="535"/>
                    <a:pt x="2" y="521"/>
                  </a:cubicBezTo>
                  <a:cubicBezTo>
                    <a:pt x="9" y="508"/>
                    <a:pt x="25" y="502"/>
                    <a:pt x="39" y="509"/>
                  </a:cubicBezTo>
                  <a:cubicBezTo>
                    <a:pt x="65" y="522"/>
                    <a:pt x="93" y="528"/>
                    <a:pt x="122" y="528"/>
                  </a:cubicBezTo>
                  <a:cubicBezTo>
                    <a:pt x="227" y="528"/>
                    <a:pt x="312" y="443"/>
                    <a:pt x="312" y="339"/>
                  </a:cubicBezTo>
                  <a:cubicBezTo>
                    <a:pt x="312" y="268"/>
                    <a:pt x="271" y="139"/>
                    <a:pt x="212" y="63"/>
                  </a:cubicBezTo>
                  <a:cubicBezTo>
                    <a:pt x="207" y="57"/>
                    <a:pt x="203" y="51"/>
                    <a:pt x="198" y="46"/>
                  </a:cubicBezTo>
                  <a:cubicBezTo>
                    <a:pt x="188" y="35"/>
                    <a:pt x="189" y="18"/>
                    <a:pt x="200" y="8"/>
                  </a:cubicBezTo>
                  <a:cubicBezTo>
                    <a:pt x="211" y="-3"/>
                    <a:pt x="228" y="-2"/>
                    <a:pt x="239" y="9"/>
                  </a:cubicBezTo>
                  <a:cubicBezTo>
                    <a:pt x="244" y="15"/>
                    <a:pt x="250" y="22"/>
                    <a:pt x="255" y="29"/>
                  </a:cubicBezTo>
                  <a:cubicBezTo>
                    <a:pt x="325" y="119"/>
                    <a:pt x="366" y="257"/>
                    <a:pt x="366" y="339"/>
                  </a:cubicBezTo>
                  <a:cubicBezTo>
                    <a:pt x="366" y="474"/>
                    <a:pt x="257" y="583"/>
                    <a:pt x="122" y="58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accent2"/>
                </a:solidFill>
                <a:latin typeface="Arial" pitchFamily="18"/>
                <a:ea typeface="Arial Unicode MS" pitchFamily="2"/>
                <a:cs typeface="Arial Unicode MS" pitchFamily="2"/>
              </a:endParaRPr>
            </a:p>
          </p:txBody>
        </p:sp>
        <p:sp>
          <p:nvSpPr>
            <p:cNvPr id="34" name="Freeform 33">
              <a:extLst>
                <a:ext uri="{FF2B5EF4-FFF2-40B4-BE49-F238E27FC236}">
                  <a16:creationId xmlns:a16="http://schemas.microsoft.com/office/drawing/2014/main" id="{F1D9A738-971B-BC49-9B00-419B20206AC9}"/>
                </a:ext>
              </a:extLst>
            </p:cNvPr>
            <p:cNvSpPr/>
            <p:nvPr/>
          </p:nvSpPr>
          <p:spPr>
            <a:xfrm>
              <a:off x="17143995" y="773174"/>
              <a:ext cx="364409" cy="197338"/>
            </a:xfrm>
            <a:custGeom>
              <a:avLst/>
              <a:gdLst/>
              <a:ahLst/>
              <a:cxnLst>
                <a:cxn ang="3cd4">
                  <a:pos x="hc" y="t"/>
                </a:cxn>
                <a:cxn ang="cd2">
                  <a:pos x="l" y="vc"/>
                </a:cxn>
                <a:cxn ang="cd4">
                  <a:pos x="hc" y="b"/>
                </a:cxn>
                <a:cxn ang="0">
                  <a:pos x="r" y="vc"/>
                </a:cxn>
              </a:cxnLst>
              <a:rect l="l" t="t" r="r" b="b"/>
              <a:pathLst>
                <a:path w="302" h="164">
                  <a:moveTo>
                    <a:pt x="238" y="164"/>
                  </a:moveTo>
                  <a:cubicBezTo>
                    <a:pt x="234" y="164"/>
                    <a:pt x="230" y="164"/>
                    <a:pt x="226" y="162"/>
                  </a:cubicBezTo>
                  <a:cubicBezTo>
                    <a:pt x="212" y="155"/>
                    <a:pt x="206" y="139"/>
                    <a:pt x="213" y="125"/>
                  </a:cubicBezTo>
                  <a:lnTo>
                    <a:pt x="246" y="56"/>
                  </a:lnTo>
                  <a:cubicBezTo>
                    <a:pt x="247" y="56"/>
                    <a:pt x="247" y="56"/>
                    <a:pt x="246" y="55"/>
                  </a:cubicBezTo>
                  <a:lnTo>
                    <a:pt x="55" y="55"/>
                  </a:lnTo>
                  <a:lnTo>
                    <a:pt x="54" y="55"/>
                  </a:lnTo>
                  <a:cubicBezTo>
                    <a:pt x="54" y="56"/>
                    <a:pt x="54" y="56"/>
                    <a:pt x="54" y="56"/>
                  </a:cubicBezTo>
                  <a:lnTo>
                    <a:pt x="87" y="124"/>
                  </a:lnTo>
                  <a:cubicBezTo>
                    <a:pt x="93" y="137"/>
                    <a:pt x="88" y="154"/>
                    <a:pt x="74" y="160"/>
                  </a:cubicBezTo>
                  <a:cubicBezTo>
                    <a:pt x="60" y="167"/>
                    <a:pt x="44" y="161"/>
                    <a:pt x="38" y="147"/>
                  </a:cubicBezTo>
                  <a:lnTo>
                    <a:pt x="5" y="80"/>
                  </a:lnTo>
                  <a:cubicBezTo>
                    <a:pt x="-3" y="63"/>
                    <a:pt x="-2" y="43"/>
                    <a:pt x="8" y="26"/>
                  </a:cubicBezTo>
                  <a:cubicBezTo>
                    <a:pt x="18" y="10"/>
                    <a:pt x="36" y="0"/>
                    <a:pt x="55" y="0"/>
                  </a:cubicBezTo>
                  <a:lnTo>
                    <a:pt x="246" y="0"/>
                  </a:lnTo>
                  <a:cubicBezTo>
                    <a:pt x="265" y="0"/>
                    <a:pt x="283" y="10"/>
                    <a:pt x="293" y="26"/>
                  </a:cubicBezTo>
                  <a:cubicBezTo>
                    <a:pt x="303" y="43"/>
                    <a:pt x="304" y="63"/>
                    <a:pt x="296" y="80"/>
                  </a:cubicBezTo>
                  <a:lnTo>
                    <a:pt x="262" y="149"/>
                  </a:lnTo>
                  <a:cubicBezTo>
                    <a:pt x="258" y="159"/>
                    <a:pt x="248" y="164"/>
                    <a:pt x="238" y="16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accent2"/>
                </a:solidFill>
                <a:latin typeface="Arial" pitchFamily="18"/>
                <a:ea typeface="Arial Unicode MS" pitchFamily="2"/>
                <a:cs typeface="Arial Unicode MS" pitchFamily="2"/>
              </a:endParaRPr>
            </a:p>
          </p:txBody>
        </p:sp>
        <p:sp>
          <p:nvSpPr>
            <p:cNvPr id="35" name="Freeform 34">
              <a:extLst>
                <a:ext uri="{FF2B5EF4-FFF2-40B4-BE49-F238E27FC236}">
                  <a16:creationId xmlns:a16="http://schemas.microsoft.com/office/drawing/2014/main" id="{C80F9139-757A-AD4E-9858-32FD8DB572DA}"/>
                </a:ext>
              </a:extLst>
            </p:cNvPr>
            <p:cNvSpPr/>
            <p:nvPr/>
          </p:nvSpPr>
          <p:spPr>
            <a:xfrm>
              <a:off x="17216634" y="972933"/>
              <a:ext cx="216709" cy="41163"/>
            </a:xfrm>
            <a:custGeom>
              <a:avLst/>
              <a:gdLst/>
              <a:ahLst/>
              <a:cxnLst>
                <a:cxn ang="3cd4">
                  <a:pos x="hc" y="t"/>
                </a:cxn>
                <a:cxn ang="cd2">
                  <a:pos x="l" y="vc"/>
                </a:cxn>
                <a:cxn ang="cd4">
                  <a:pos x="hc" y="b"/>
                </a:cxn>
                <a:cxn ang="0">
                  <a:pos x="r" y="vc"/>
                </a:cxn>
              </a:cxnLst>
              <a:rect l="l" t="t" r="r" b="b"/>
              <a:pathLst>
                <a:path w="180" h="35">
                  <a:moveTo>
                    <a:pt x="163" y="35"/>
                  </a:moveTo>
                  <a:lnTo>
                    <a:pt x="18" y="35"/>
                  </a:lnTo>
                  <a:cubicBezTo>
                    <a:pt x="8" y="35"/>
                    <a:pt x="0" y="27"/>
                    <a:pt x="0" y="18"/>
                  </a:cubicBezTo>
                  <a:cubicBezTo>
                    <a:pt x="0" y="8"/>
                    <a:pt x="8" y="0"/>
                    <a:pt x="18" y="0"/>
                  </a:cubicBezTo>
                  <a:lnTo>
                    <a:pt x="163" y="0"/>
                  </a:lnTo>
                  <a:cubicBezTo>
                    <a:pt x="172" y="0"/>
                    <a:pt x="180" y="8"/>
                    <a:pt x="180" y="18"/>
                  </a:cubicBezTo>
                  <a:cubicBezTo>
                    <a:pt x="180" y="27"/>
                    <a:pt x="172" y="35"/>
                    <a:pt x="163" y="3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accent2"/>
                </a:solidFill>
                <a:latin typeface="Arial" pitchFamily="18"/>
                <a:ea typeface="Arial Unicode MS" pitchFamily="2"/>
                <a:cs typeface="Arial Unicode MS" pitchFamily="2"/>
              </a:endParaRPr>
            </a:p>
          </p:txBody>
        </p:sp>
        <p:sp>
          <p:nvSpPr>
            <p:cNvPr id="36" name="Freeform 35">
              <a:extLst>
                <a:ext uri="{FF2B5EF4-FFF2-40B4-BE49-F238E27FC236}">
                  <a16:creationId xmlns:a16="http://schemas.microsoft.com/office/drawing/2014/main" id="{658C5D63-41AC-634F-916B-908E01EDCC5E}"/>
                </a:ext>
              </a:extLst>
            </p:cNvPr>
            <p:cNvSpPr/>
            <p:nvPr/>
          </p:nvSpPr>
          <p:spPr>
            <a:xfrm>
              <a:off x="16565298" y="1011674"/>
              <a:ext cx="130752" cy="162229"/>
            </a:xfrm>
            <a:custGeom>
              <a:avLst/>
              <a:gdLst/>
              <a:ahLst/>
              <a:cxnLst>
                <a:cxn ang="3cd4">
                  <a:pos x="hc" y="t"/>
                </a:cxn>
                <a:cxn ang="cd2">
                  <a:pos x="l" y="vc"/>
                </a:cxn>
                <a:cxn ang="cd4">
                  <a:pos x="hc" y="b"/>
                </a:cxn>
                <a:cxn ang="0">
                  <a:pos x="r" y="vc"/>
                </a:cxn>
              </a:cxnLst>
              <a:rect l="l" t="t" r="r" b="b"/>
              <a:pathLst>
                <a:path w="109" h="135">
                  <a:moveTo>
                    <a:pt x="82" y="135"/>
                  </a:moveTo>
                  <a:cubicBezTo>
                    <a:pt x="72" y="135"/>
                    <a:pt x="63" y="130"/>
                    <a:pt x="58" y="120"/>
                  </a:cubicBezTo>
                  <a:cubicBezTo>
                    <a:pt x="46" y="99"/>
                    <a:pt x="34" y="79"/>
                    <a:pt x="21" y="63"/>
                  </a:cubicBezTo>
                  <a:cubicBezTo>
                    <a:pt x="17" y="57"/>
                    <a:pt x="12" y="51"/>
                    <a:pt x="7" y="46"/>
                  </a:cubicBezTo>
                  <a:cubicBezTo>
                    <a:pt x="-3" y="35"/>
                    <a:pt x="-2" y="17"/>
                    <a:pt x="9" y="7"/>
                  </a:cubicBezTo>
                  <a:cubicBezTo>
                    <a:pt x="20" y="-3"/>
                    <a:pt x="37" y="-2"/>
                    <a:pt x="47" y="9"/>
                  </a:cubicBezTo>
                  <a:cubicBezTo>
                    <a:pt x="53" y="15"/>
                    <a:pt x="59" y="22"/>
                    <a:pt x="65" y="29"/>
                  </a:cubicBezTo>
                  <a:cubicBezTo>
                    <a:pt x="79" y="48"/>
                    <a:pt x="93" y="70"/>
                    <a:pt x="106" y="95"/>
                  </a:cubicBezTo>
                  <a:cubicBezTo>
                    <a:pt x="113" y="108"/>
                    <a:pt x="108" y="125"/>
                    <a:pt x="95" y="132"/>
                  </a:cubicBezTo>
                  <a:cubicBezTo>
                    <a:pt x="91" y="134"/>
                    <a:pt x="86" y="135"/>
                    <a:pt x="82" y="13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accent2"/>
                </a:solidFill>
                <a:latin typeface="Arial" pitchFamily="18"/>
                <a:ea typeface="Arial Unicode MS" pitchFamily="2"/>
                <a:cs typeface="Arial Unicode MS" pitchFamily="2"/>
              </a:endParaRPr>
            </a:p>
          </p:txBody>
        </p:sp>
        <p:sp>
          <p:nvSpPr>
            <p:cNvPr id="37" name="Freeform 36">
              <a:extLst>
                <a:ext uri="{FF2B5EF4-FFF2-40B4-BE49-F238E27FC236}">
                  <a16:creationId xmlns:a16="http://schemas.microsoft.com/office/drawing/2014/main" id="{32467C3C-5248-9F47-96E1-E4607AEB079F}"/>
                </a:ext>
              </a:extLst>
            </p:cNvPr>
            <p:cNvSpPr/>
            <p:nvPr/>
          </p:nvSpPr>
          <p:spPr>
            <a:xfrm>
              <a:off x="16186361" y="1011674"/>
              <a:ext cx="443102" cy="704605"/>
            </a:xfrm>
            <a:custGeom>
              <a:avLst/>
              <a:gdLst/>
              <a:ahLst/>
              <a:cxnLst>
                <a:cxn ang="3cd4">
                  <a:pos x="hc" y="t"/>
                </a:cxn>
                <a:cxn ang="cd2">
                  <a:pos x="l" y="vc"/>
                </a:cxn>
                <a:cxn ang="cd4">
                  <a:pos x="hc" y="b"/>
                </a:cxn>
                <a:cxn ang="0">
                  <a:pos x="r" y="vc"/>
                </a:cxn>
              </a:cxnLst>
              <a:rect l="l" t="t" r="r" b="b"/>
              <a:pathLst>
                <a:path w="367" h="583">
                  <a:moveTo>
                    <a:pt x="244" y="583"/>
                  </a:moveTo>
                  <a:cubicBezTo>
                    <a:pt x="110" y="583"/>
                    <a:pt x="0" y="474"/>
                    <a:pt x="0" y="339"/>
                  </a:cubicBezTo>
                  <a:cubicBezTo>
                    <a:pt x="0" y="257"/>
                    <a:pt x="42" y="119"/>
                    <a:pt x="112" y="29"/>
                  </a:cubicBezTo>
                  <a:cubicBezTo>
                    <a:pt x="117" y="22"/>
                    <a:pt x="122" y="15"/>
                    <a:pt x="128" y="9"/>
                  </a:cubicBezTo>
                  <a:cubicBezTo>
                    <a:pt x="138" y="-2"/>
                    <a:pt x="155" y="-3"/>
                    <a:pt x="167" y="8"/>
                  </a:cubicBezTo>
                  <a:cubicBezTo>
                    <a:pt x="178" y="18"/>
                    <a:pt x="179" y="35"/>
                    <a:pt x="168" y="46"/>
                  </a:cubicBezTo>
                  <a:cubicBezTo>
                    <a:pt x="164" y="51"/>
                    <a:pt x="159" y="57"/>
                    <a:pt x="155" y="63"/>
                  </a:cubicBezTo>
                  <a:cubicBezTo>
                    <a:pt x="95" y="139"/>
                    <a:pt x="55" y="268"/>
                    <a:pt x="55" y="339"/>
                  </a:cubicBezTo>
                  <a:cubicBezTo>
                    <a:pt x="55" y="443"/>
                    <a:pt x="140" y="528"/>
                    <a:pt x="244" y="528"/>
                  </a:cubicBezTo>
                  <a:cubicBezTo>
                    <a:pt x="274" y="528"/>
                    <a:pt x="302" y="522"/>
                    <a:pt x="328" y="509"/>
                  </a:cubicBezTo>
                  <a:cubicBezTo>
                    <a:pt x="341" y="502"/>
                    <a:pt x="358" y="508"/>
                    <a:pt x="364" y="521"/>
                  </a:cubicBezTo>
                  <a:cubicBezTo>
                    <a:pt x="371" y="535"/>
                    <a:pt x="365" y="552"/>
                    <a:pt x="352" y="558"/>
                  </a:cubicBezTo>
                  <a:cubicBezTo>
                    <a:pt x="318" y="575"/>
                    <a:pt x="282" y="583"/>
                    <a:pt x="244" y="58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accent2"/>
                </a:solidFill>
                <a:latin typeface="Arial" pitchFamily="18"/>
                <a:ea typeface="Arial Unicode MS" pitchFamily="2"/>
                <a:cs typeface="Arial Unicode MS" pitchFamily="2"/>
              </a:endParaRPr>
            </a:p>
          </p:txBody>
        </p:sp>
        <p:sp>
          <p:nvSpPr>
            <p:cNvPr id="38" name="Freeform 37">
              <a:extLst>
                <a:ext uri="{FF2B5EF4-FFF2-40B4-BE49-F238E27FC236}">
                  <a16:creationId xmlns:a16="http://schemas.microsoft.com/office/drawing/2014/main" id="{F2EEC680-A092-B741-94DC-C5DEA00CFD3B}"/>
                </a:ext>
              </a:extLst>
            </p:cNvPr>
            <p:cNvSpPr/>
            <p:nvPr/>
          </p:nvSpPr>
          <p:spPr>
            <a:xfrm>
              <a:off x="16298949" y="773174"/>
              <a:ext cx="364409" cy="197338"/>
            </a:xfrm>
            <a:custGeom>
              <a:avLst/>
              <a:gdLst/>
              <a:ahLst/>
              <a:cxnLst>
                <a:cxn ang="3cd4">
                  <a:pos x="hc" y="t"/>
                </a:cxn>
                <a:cxn ang="cd2">
                  <a:pos x="l" y="vc"/>
                </a:cxn>
                <a:cxn ang="cd4">
                  <a:pos x="hc" y="b"/>
                </a:cxn>
                <a:cxn ang="0">
                  <a:pos x="r" y="vc"/>
                </a:cxn>
              </a:cxnLst>
              <a:rect l="l" t="t" r="r" b="b"/>
              <a:pathLst>
                <a:path w="302" h="164">
                  <a:moveTo>
                    <a:pt x="64" y="164"/>
                  </a:moveTo>
                  <a:cubicBezTo>
                    <a:pt x="54" y="164"/>
                    <a:pt x="44" y="159"/>
                    <a:pt x="39" y="149"/>
                  </a:cubicBezTo>
                  <a:lnTo>
                    <a:pt x="6" y="80"/>
                  </a:lnTo>
                  <a:cubicBezTo>
                    <a:pt x="-3" y="63"/>
                    <a:pt x="-1" y="43"/>
                    <a:pt x="9" y="26"/>
                  </a:cubicBezTo>
                  <a:cubicBezTo>
                    <a:pt x="19" y="10"/>
                    <a:pt x="36" y="0"/>
                    <a:pt x="56" y="0"/>
                  </a:cubicBezTo>
                  <a:lnTo>
                    <a:pt x="247" y="0"/>
                  </a:lnTo>
                  <a:cubicBezTo>
                    <a:pt x="266" y="0"/>
                    <a:pt x="283" y="10"/>
                    <a:pt x="294" y="26"/>
                  </a:cubicBezTo>
                  <a:cubicBezTo>
                    <a:pt x="304" y="43"/>
                    <a:pt x="305" y="63"/>
                    <a:pt x="297" y="80"/>
                  </a:cubicBezTo>
                  <a:lnTo>
                    <a:pt x="264" y="147"/>
                  </a:lnTo>
                  <a:cubicBezTo>
                    <a:pt x="258" y="161"/>
                    <a:pt x="241" y="167"/>
                    <a:pt x="227" y="160"/>
                  </a:cubicBezTo>
                  <a:cubicBezTo>
                    <a:pt x="214" y="154"/>
                    <a:pt x="208" y="137"/>
                    <a:pt x="215" y="124"/>
                  </a:cubicBezTo>
                  <a:lnTo>
                    <a:pt x="247" y="56"/>
                  </a:lnTo>
                  <a:cubicBezTo>
                    <a:pt x="247" y="56"/>
                    <a:pt x="248" y="56"/>
                    <a:pt x="247" y="55"/>
                  </a:cubicBezTo>
                  <a:lnTo>
                    <a:pt x="56" y="55"/>
                  </a:lnTo>
                  <a:lnTo>
                    <a:pt x="55" y="55"/>
                  </a:lnTo>
                  <a:cubicBezTo>
                    <a:pt x="55" y="56"/>
                    <a:pt x="55" y="56"/>
                    <a:pt x="55" y="56"/>
                  </a:cubicBezTo>
                  <a:lnTo>
                    <a:pt x="88" y="125"/>
                  </a:lnTo>
                  <a:cubicBezTo>
                    <a:pt x="95" y="139"/>
                    <a:pt x="89" y="155"/>
                    <a:pt x="76" y="162"/>
                  </a:cubicBezTo>
                  <a:cubicBezTo>
                    <a:pt x="72" y="164"/>
                    <a:pt x="68" y="164"/>
                    <a:pt x="64" y="16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accent2"/>
                </a:solidFill>
                <a:latin typeface="Arial" pitchFamily="18"/>
                <a:ea typeface="Arial Unicode MS" pitchFamily="2"/>
                <a:cs typeface="Arial Unicode MS" pitchFamily="2"/>
              </a:endParaRPr>
            </a:p>
          </p:txBody>
        </p:sp>
        <p:sp>
          <p:nvSpPr>
            <p:cNvPr id="39" name="Freeform 38">
              <a:extLst>
                <a:ext uri="{FF2B5EF4-FFF2-40B4-BE49-F238E27FC236}">
                  <a16:creationId xmlns:a16="http://schemas.microsoft.com/office/drawing/2014/main" id="{E5B4B20C-1F11-2F4B-BBCB-464E7121C266}"/>
                </a:ext>
              </a:extLst>
            </p:cNvPr>
            <p:cNvSpPr/>
            <p:nvPr/>
          </p:nvSpPr>
          <p:spPr>
            <a:xfrm>
              <a:off x="16372799" y="972933"/>
              <a:ext cx="216709" cy="41163"/>
            </a:xfrm>
            <a:custGeom>
              <a:avLst/>
              <a:gdLst/>
              <a:ahLst/>
              <a:cxnLst>
                <a:cxn ang="3cd4">
                  <a:pos x="hc" y="t"/>
                </a:cxn>
                <a:cxn ang="cd2">
                  <a:pos x="l" y="vc"/>
                </a:cxn>
                <a:cxn ang="cd4">
                  <a:pos x="hc" y="b"/>
                </a:cxn>
                <a:cxn ang="0">
                  <a:pos x="r" y="vc"/>
                </a:cxn>
              </a:cxnLst>
              <a:rect l="l" t="t" r="r" b="b"/>
              <a:pathLst>
                <a:path w="180" h="35">
                  <a:moveTo>
                    <a:pt x="163" y="35"/>
                  </a:moveTo>
                  <a:lnTo>
                    <a:pt x="18" y="35"/>
                  </a:lnTo>
                  <a:cubicBezTo>
                    <a:pt x="8" y="35"/>
                    <a:pt x="0" y="27"/>
                    <a:pt x="0" y="18"/>
                  </a:cubicBezTo>
                  <a:cubicBezTo>
                    <a:pt x="0" y="8"/>
                    <a:pt x="8" y="0"/>
                    <a:pt x="18" y="0"/>
                  </a:cubicBezTo>
                  <a:lnTo>
                    <a:pt x="163" y="0"/>
                  </a:lnTo>
                  <a:cubicBezTo>
                    <a:pt x="172" y="0"/>
                    <a:pt x="180" y="8"/>
                    <a:pt x="180" y="18"/>
                  </a:cubicBezTo>
                  <a:cubicBezTo>
                    <a:pt x="180" y="27"/>
                    <a:pt x="172" y="35"/>
                    <a:pt x="163" y="3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accent2"/>
                </a:solidFill>
                <a:latin typeface="Arial" pitchFamily="18"/>
                <a:ea typeface="Arial Unicode MS" pitchFamily="2"/>
                <a:cs typeface="Arial Unicode MS" pitchFamily="2"/>
              </a:endParaRPr>
            </a:p>
          </p:txBody>
        </p:sp>
      </p:grpSp>
      <p:grpSp>
        <p:nvGrpSpPr>
          <p:cNvPr id="40" name="Group 39">
            <a:extLst>
              <a:ext uri="{FF2B5EF4-FFF2-40B4-BE49-F238E27FC236}">
                <a16:creationId xmlns:a16="http://schemas.microsoft.com/office/drawing/2014/main" id="{052E3057-2BE7-DB43-8432-0E99D5976841}"/>
              </a:ext>
            </a:extLst>
          </p:cNvPr>
          <p:cNvGrpSpPr/>
          <p:nvPr/>
        </p:nvGrpSpPr>
        <p:grpSpPr>
          <a:xfrm>
            <a:off x="12620126" y="9936792"/>
            <a:ext cx="1500989" cy="1782912"/>
            <a:chOff x="12886031" y="1525742"/>
            <a:chExt cx="938519" cy="1114797"/>
          </a:xfrm>
          <a:solidFill>
            <a:schemeClr val="bg1"/>
          </a:solidFill>
        </p:grpSpPr>
        <p:sp>
          <p:nvSpPr>
            <p:cNvPr id="41" name="Freeform 40">
              <a:extLst>
                <a:ext uri="{FF2B5EF4-FFF2-40B4-BE49-F238E27FC236}">
                  <a16:creationId xmlns:a16="http://schemas.microsoft.com/office/drawing/2014/main" id="{AA362B57-6E74-6B47-9092-5491A53EA8E0}"/>
                </a:ext>
              </a:extLst>
            </p:cNvPr>
            <p:cNvSpPr/>
            <p:nvPr/>
          </p:nvSpPr>
          <p:spPr>
            <a:xfrm>
              <a:off x="12886031" y="2227145"/>
              <a:ext cx="240836" cy="413394"/>
            </a:xfrm>
            <a:custGeom>
              <a:avLst/>
              <a:gdLst/>
              <a:ahLst/>
              <a:cxnLst>
                <a:cxn ang="3cd4">
                  <a:pos x="hc" y="t"/>
                </a:cxn>
                <a:cxn ang="cd2">
                  <a:pos x="l" y="vc"/>
                </a:cxn>
                <a:cxn ang="cd4">
                  <a:pos x="hc" y="b"/>
                </a:cxn>
                <a:cxn ang="0">
                  <a:pos x="r" y="vc"/>
                </a:cxn>
              </a:cxnLst>
              <a:rect l="l" t="t" r="r" b="b"/>
              <a:pathLst>
                <a:path w="195" h="334">
                  <a:moveTo>
                    <a:pt x="55" y="279"/>
                  </a:moveTo>
                  <a:lnTo>
                    <a:pt x="140" y="279"/>
                  </a:lnTo>
                  <a:lnTo>
                    <a:pt x="140" y="55"/>
                  </a:lnTo>
                  <a:lnTo>
                    <a:pt x="55" y="55"/>
                  </a:lnTo>
                  <a:close/>
                  <a:moveTo>
                    <a:pt x="168" y="334"/>
                  </a:moveTo>
                  <a:lnTo>
                    <a:pt x="27" y="334"/>
                  </a:lnTo>
                  <a:cubicBezTo>
                    <a:pt x="12" y="334"/>
                    <a:pt x="0" y="322"/>
                    <a:pt x="0" y="307"/>
                  </a:cubicBezTo>
                  <a:lnTo>
                    <a:pt x="0" y="28"/>
                  </a:lnTo>
                  <a:cubicBezTo>
                    <a:pt x="0" y="12"/>
                    <a:pt x="12" y="0"/>
                    <a:pt x="27" y="0"/>
                  </a:cubicBezTo>
                  <a:lnTo>
                    <a:pt x="168" y="0"/>
                  </a:lnTo>
                  <a:cubicBezTo>
                    <a:pt x="183" y="0"/>
                    <a:pt x="195" y="12"/>
                    <a:pt x="195" y="28"/>
                  </a:cubicBezTo>
                  <a:lnTo>
                    <a:pt x="195" y="307"/>
                  </a:lnTo>
                  <a:cubicBezTo>
                    <a:pt x="195" y="322"/>
                    <a:pt x="183" y="334"/>
                    <a:pt x="168" y="3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2" name="Freeform 41">
              <a:extLst>
                <a:ext uri="{FF2B5EF4-FFF2-40B4-BE49-F238E27FC236}">
                  <a16:creationId xmlns:a16="http://schemas.microsoft.com/office/drawing/2014/main" id="{4A8E7F95-8DDC-7843-8E96-73C26B3D6D3B}"/>
                </a:ext>
              </a:extLst>
            </p:cNvPr>
            <p:cNvSpPr/>
            <p:nvPr/>
          </p:nvSpPr>
          <p:spPr>
            <a:xfrm>
              <a:off x="13233633" y="1874581"/>
              <a:ext cx="242077" cy="765957"/>
            </a:xfrm>
            <a:custGeom>
              <a:avLst/>
              <a:gdLst/>
              <a:ahLst/>
              <a:cxnLst>
                <a:cxn ang="3cd4">
                  <a:pos x="hc" y="t"/>
                </a:cxn>
                <a:cxn ang="cd2">
                  <a:pos x="l" y="vc"/>
                </a:cxn>
                <a:cxn ang="cd4">
                  <a:pos x="hc" y="b"/>
                </a:cxn>
                <a:cxn ang="0">
                  <a:pos x="r" y="vc"/>
                </a:cxn>
              </a:cxnLst>
              <a:rect l="l" t="t" r="r" b="b"/>
              <a:pathLst>
                <a:path w="196" h="618">
                  <a:moveTo>
                    <a:pt x="55" y="563"/>
                  </a:moveTo>
                  <a:lnTo>
                    <a:pt x="141" y="563"/>
                  </a:lnTo>
                  <a:lnTo>
                    <a:pt x="141" y="55"/>
                  </a:lnTo>
                  <a:lnTo>
                    <a:pt x="55" y="55"/>
                  </a:lnTo>
                  <a:close/>
                  <a:moveTo>
                    <a:pt x="169" y="618"/>
                  </a:moveTo>
                  <a:lnTo>
                    <a:pt x="28" y="618"/>
                  </a:lnTo>
                  <a:cubicBezTo>
                    <a:pt x="13" y="618"/>
                    <a:pt x="0" y="606"/>
                    <a:pt x="0" y="591"/>
                  </a:cubicBezTo>
                  <a:lnTo>
                    <a:pt x="0" y="27"/>
                  </a:lnTo>
                  <a:cubicBezTo>
                    <a:pt x="0" y="12"/>
                    <a:pt x="13" y="0"/>
                    <a:pt x="28" y="0"/>
                  </a:cubicBezTo>
                  <a:lnTo>
                    <a:pt x="169" y="0"/>
                  </a:lnTo>
                  <a:cubicBezTo>
                    <a:pt x="184" y="0"/>
                    <a:pt x="196" y="12"/>
                    <a:pt x="196" y="27"/>
                  </a:cubicBezTo>
                  <a:lnTo>
                    <a:pt x="196" y="591"/>
                  </a:lnTo>
                  <a:cubicBezTo>
                    <a:pt x="196" y="606"/>
                    <a:pt x="184" y="618"/>
                    <a:pt x="169" y="61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3" name="Freeform 42">
              <a:extLst>
                <a:ext uri="{FF2B5EF4-FFF2-40B4-BE49-F238E27FC236}">
                  <a16:creationId xmlns:a16="http://schemas.microsoft.com/office/drawing/2014/main" id="{DA3D6771-F7E2-E047-A444-961C3238E998}"/>
                </a:ext>
              </a:extLst>
            </p:cNvPr>
            <p:cNvSpPr/>
            <p:nvPr/>
          </p:nvSpPr>
          <p:spPr>
            <a:xfrm>
              <a:off x="13578748" y="1525742"/>
              <a:ext cx="245802" cy="1114797"/>
            </a:xfrm>
            <a:custGeom>
              <a:avLst/>
              <a:gdLst/>
              <a:ahLst/>
              <a:cxnLst>
                <a:cxn ang="3cd4">
                  <a:pos x="hc" y="t"/>
                </a:cxn>
                <a:cxn ang="cd2">
                  <a:pos x="l" y="vc"/>
                </a:cxn>
                <a:cxn ang="cd4">
                  <a:pos x="hc" y="b"/>
                </a:cxn>
                <a:cxn ang="0">
                  <a:pos x="r" y="vc"/>
                </a:cxn>
              </a:cxnLst>
              <a:rect l="l" t="t" r="r" b="b"/>
              <a:pathLst>
                <a:path w="199" h="899">
                  <a:moveTo>
                    <a:pt x="55" y="844"/>
                  </a:moveTo>
                  <a:lnTo>
                    <a:pt x="144" y="844"/>
                  </a:lnTo>
                  <a:lnTo>
                    <a:pt x="144" y="55"/>
                  </a:lnTo>
                  <a:lnTo>
                    <a:pt x="55" y="55"/>
                  </a:lnTo>
                  <a:close/>
                  <a:moveTo>
                    <a:pt x="172" y="899"/>
                  </a:moveTo>
                  <a:lnTo>
                    <a:pt x="27" y="899"/>
                  </a:lnTo>
                  <a:cubicBezTo>
                    <a:pt x="12" y="899"/>
                    <a:pt x="0" y="887"/>
                    <a:pt x="0" y="872"/>
                  </a:cubicBezTo>
                  <a:lnTo>
                    <a:pt x="0" y="27"/>
                  </a:lnTo>
                  <a:cubicBezTo>
                    <a:pt x="0" y="12"/>
                    <a:pt x="12" y="0"/>
                    <a:pt x="27" y="0"/>
                  </a:cubicBezTo>
                  <a:lnTo>
                    <a:pt x="172" y="0"/>
                  </a:lnTo>
                  <a:cubicBezTo>
                    <a:pt x="187" y="0"/>
                    <a:pt x="199" y="12"/>
                    <a:pt x="199" y="27"/>
                  </a:cubicBezTo>
                  <a:lnTo>
                    <a:pt x="199" y="872"/>
                  </a:lnTo>
                  <a:cubicBezTo>
                    <a:pt x="199" y="887"/>
                    <a:pt x="187" y="899"/>
                    <a:pt x="172" y="89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44" name="Group 43">
            <a:extLst>
              <a:ext uri="{FF2B5EF4-FFF2-40B4-BE49-F238E27FC236}">
                <a16:creationId xmlns:a16="http://schemas.microsoft.com/office/drawing/2014/main" id="{9B47E5CC-0F01-684F-8A8C-B90DD7D573F6}"/>
              </a:ext>
            </a:extLst>
          </p:cNvPr>
          <p:cNvGrpSpPr/>
          <p:nvPr/>
        </p:nvGrpSpPr>
        <p:grpSpPr>
          <a:xfrm>
            <a:off x="12122314" y="2061125"/>
            <a:ext cx="2573817" cy="1455763"/>
            <a:chOff x="22233943" y="3999896"/>
            <a:chExt cx="1797579" cy="1016721"/>
          </a:xfrm>
          <a:solidFill>
            <a:schemeClr val="bg1"/>
          </a:solidFill>
        </p:grpSpPr>
        <p:sp>
          <p:nvSpPr>
            <p:cNvPr id="45" name="Freeform 44">
              <a:extLst>
                <a:ext uri="{FF2B5EF4-FFF2-40B4-BE49-F238E27FC236}">
                  <a16:creationId xmlns:a16="http://schemas.microsoft.com/office/drawing/2014/main" id="{A96A1C3C-83FF-3A4B-BA0E-D72C5805C883}"/>
                </a:ext>
              </a:extLst>
            </p:cNvPr>
            <p:cNvSpPr/>
            <p:nvPr/>
          </p:nvSpPr>
          <p:spPr>
            <a:xfrm>
              <a:off x="22233943" y="4732331"/>
              <a:ext cx="762233" cy="284286"/>
            </a:xfrm>
            <a:custGeom>
              <a:avLst/>
              <a:gdLst/>
              <a:ahLst/>
              <a:cxnLst>
                <a:cxn ang="3cd4">
                  <a:pos x="hc" y="t"/>
                </a:cxn>
                <a:cxn ang="cd2">
                  <a:pos x="l" y="vc"/>
                </a:cxn>
                <a:cxn ang="cd4">
                  <a:pos x="hc" y="b"/>
                </a:cxn>
                <a:cxn ang="0">
                  <a:pos x="r" y="vc"/>
                </a:cxn>
              </a:cxnLst>
              <a:rect l="l" t="t" r="r" b="b"/>
              <a:pathLst>
                <a:path w="615" h="230">
                  <a:moveTo>
                    <a:pt x="55" y="28"/>
                  </a:moveTo>
                  <a:close/>
                  <a:moveTo>
                    <a:pt x="559" y="144"/>
                  </a:moveTo>
                  <a:close/>
                  <a:moveTo>
                    <a:pt x="54" y="138"/>
                  </a:moveTo>
                  <a:cubicBezTo>
                    <a:pt x="60" y="142"/>
                    <a:pt x="79" y="152"/>
                    <a:pt x="132" y="162"/>
                  </a:cubicBezTo>
                  <a:cubicBezTo>
                    <a:pt x="180" y="170"/>
                    <a:pt x="243" y="175"/>
                    <a:pt x="307" y="175"/>
                  </a:cubicBezTo>
                  <a:cubicBezTo>
                    <a:pt x="371" y="175"/>
                    <a:pt x="433" y="170"/>
                    <a:pt x="482" y="162"/>
                  </a:cubicBezTo>
                  <a:cubicBezTo>
                    <a:pt x="534" y="152"/>
                    <a:pt x="553" y="142"/>
                    <a:pt x="559" y="138"/>
                  </a:cubicBezTo>
                  <a:lnTo>
                    <a:pt x="559" y="82"/>
                  </a:lnTo>
                  <a:cubicBezTo>
                    <a:pt x="546" y="88"/>
                    <a:pt x="531" y="91"/>
                    <a:pt x="518" y="94"/>
                  </a:cubicBezTo>
                  <a:cubicBezTo>
                    <a:pt x="467" y="105"/>
                    <a:pt x="400" y="112"/>
                    <a:pt x="328" y="113"/>
                  </a:cubicBezTo>
                  <a:cubicBezTo>
                    <a:pt x="314" y="113"/>
                    <a:pt x="300" y="113"/>
                    <a:pt x="286" y="113"/>
                  </a:cubicBezTo>
                  <a:cubicBezTo>
                    <a:pt x="214" y="112"/>
                    <a:pt x="147" y="105"/>
                    <a:pt x="97" y="94"/>
                  </a:cubicBezTo>
                  <a:cubicBezTo>
                    <a:pt x="83" y="91"/>
                    <a:pt x="69" y="87"/>
                    <a:pt x="55" y="82"/>
                  </a:cubicBezTo>
                  <a:close/>
                  <a:moveTo>
                    <a:pt x="307" y="230"/>
                  </a:moveTo>
                  <a:cubicBezTo>
                    <a:pt x="230" y="230"/>
                    <a:pt x="158" y="223"/>
                    <a:pt x="103" y="212"/>
                  </a:cubicBezTo>
                  <a:cubicBezTo>
                    <a:pt x="75" y="206"/>
                    <a:pt x="53" y="199"/>
                    <a:pt x="37" y="191"/>
                  </a:cubicBezTo>
                  <a:cubicBezTo>
                    <a:pt x="12" y="179"/>
                    <a:pt x="0" y="163"/>
                    <a:pt x="0" y="144"/>
                  </a:cubicBezTo>
                  <a:lnTo>
                    <a:pt x="0" y="28"/>
                  </a:lnTo>
                  <a:cubicBezTo>
                    <a:pt x="0" y="12"/>
                    <a:pt x="12" y="0"/>
                    <a:pt x="27" y="0"/>
                  </a:cubicBezTo>
                  <a:cubicBezTo>
                    <a:pt x="40" y="0"/>
                    <a:pt x="51" y="9"/>
                    <a:pt x="54" y="21"/>
                  </a:cubicBezTo>
                  <a:cubicBezTo>
                    <a:pt x="59" y="25"/>
                    <a:pt x="76" y="35"/>
                    <a:pt x="125" y="44"/>
                  </a:cubicBezTo>
                  <a:cubicBezTo>
                    <a:pt x="170" y="52"/>
                    <a:pt x="227" y="57"/>
                    <a:pt x="287" y="58"/>
                  </a:cubicBezTo>
                  <a:cubicBezTo>
                    <a:pt x="300" y="59"/>
                    <a:pt x="314" y="59"/>
                    <a:pt x="327" y="58"/>
                  </a:cubicBezTo>
                  <a:cubicBezTo>
                    <a:pt x="387" y="57"/>
                    <a:pt x="445" y="52"/>
                    <a:pt x="489" y="44"/>
                  </a:cubicBezTo>
                  <a:cubicBezTo>
                    <a:pt x="539" y="35"/>
                    <a:pt x="556" y="25"/>
                    <a:pt x="560" y="21"/>
                  </a:cubicBezTo>
                  <a:cubicBezTo>
                    <a:pt x="563" y="9"/>
                    <a:pt x="574" y="0"/>
                    <a:pt x="587" y="0"/>
                  </a:cubicBezTo>
                  <a:cubicBezTo>
                    <a:pt x="602" y="0"/>
                    <a:pt x="615" y="13"/>
                    <a:pt x="615" y="28"/>
                  </a:cubicBezTo>
                  <a:lnTo>
                    <a:pt x="614" y="144"/>
                  </a:lnTo>
                  <a:cubicBezTo>
                    <a:pt x="614" y="186"/>
                    <a:pt x="555" y="203"/>
                    <a:pt x="510" y="212"/>
                  </a:cubicBezTo>
                  <a:cubicBezTo>
                    <a:pt x="456" y="223"/>
                    <a:pt x="383" y="230"/>
                    <a:pt x="307" y="23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6" name="Freeform 45">
              <a:extLst>
                <a:ext uri="{FF2B5EF4-FFF2-40B4-BE49-F238E27FC236}">
                  <a16:creationId xmlns:a16="http://schemas.microsoft.com/office/drawing/2014/main" id="{4F5B3BCC-9A44-6249-8EF2-587EF5D336A0}"/>
                </a:ext>
              </a:extLst>
            </p:cNvPr>
            <p:cNvSpPr/>
            <p:nvPr/>
          </p:nvSpPr>
          <p:spPr>
            <a:xfrm>
              <a:off x="22233943" y="4588330"/>
              <a:ext cx="762233" cy="283044"/>
            </a:xfrm>
            <a:custGeom>
              <a:avLst/>
              <a:gdLst/>
              <a:ahLst/>
              <a:cxnLst>
                <a:cxn ang="3cd4">
                  <a:pos x="hc" y="t"/>
                </a:cxn>
                <a:cxn ang="cd2">
                  <a:pos x="l" y="vc"/>
                </a:cxn>
                <a:cxn ang="cd4">
                  <a:pos x="hc" y="b"/>
                </a:cxn>
                <a:cxn ang="0">
                  <a:pos x="r" y="vc"/>
                </a:cxn>
              </a:cxnLst>
              <a:rect l="l" t="t" r="r" b="b"/>
              <a:pathLst>
                <a:path w="615" h="229">
                  <a:moveTo>
                    <a:pt x="55" y="27"/>
                  </a:moveTo>
                  <a:close/>
                  <a:moveTo>
                    <a:pt x="559" y="144"/>
                  </a:moveTo>
                  <a:close/>
                  <a:moveTo>
                    <a:pt x="54" y="138"/>
                  </a:moveTo>
                  <a:cubicBezTo>
                    <a:pt x="60" y="142"/>
                    <a:pt x="79" y="152"/>
                    <a:pt x="132" y="161"/>
                  </a:cubicBezTo>
                  <a:cubicBezTo>
                    <a:pt x="180" y="170"/>
                    <a:pt x="243" y="174"/>
                    <a:pt x="307" y="174"/>
                  </a:cubicBezTo>
                  <a:cubicBezTo>
                    <a:pt x="371" y="174"/>
                    <a:pt x="433" y="170"/>
                    <a:pt x="482" y="161"/>
                  </a:cubicBezTo>
                  <a:cubicBezTo>
                    <a:pt x="534" y="152"/>
                    <a:pt x="553" y="142"/>
                    <a:pt x="559" y="138"/>
                  </a:cubicBezTo>
                  <a:lnTo>
                    <a:pt x="559" y="82"/>
                  </a:lnTo>
                  <a:cubicBezTo>
                    <a:pt x="546" y="87"/>
                    <a:pt x="531" y="91"/>
                    <a:pt x="518" y="94"/>
                  </a:cubicBezTo>
                  <a:cubicBezTo>
                    <a:pt x="467" y="105"/>
                    <a:pt x="400" y="112"/>
                    <a:pt x="328" y="113"/>
                  </a:cubicBezTo>
                  <a:cubicBezTo>
                    <a:pt x="314" y="113"/>
                    <a:pt x="300" y="113"/>
                    <a:pt x="286" y="113"/>
                  </a:cubicBezTo>
                  <a:cubicBezTo>
                    <a:pt x="214" y="112"/>
                    <a:pt x="147" y="105"/>
                    <a:pt x="97" y="94"/>
                  </a:cubicBezTo>
                  <a:cubicBezTo>
                    <a:pt x="83" y="91"/>
                    <a:pt x="69" y="87"/>
                    <a:pt x="55" y="82"/>
                  </a:cubicBezTo>
                  <a:close/>
                  <a:moveTo>
                    <a:pt x="307" y="229"/>
                  </a:moveTo>
                  <a:cubicBezTo>
                    <a:pt x="230" y="229"/>
                    <a:pt x="158" y="223"/>
                    <a:pt x="103" y="212"/>
                  </a:cubicBezTo>
                  <a:cubicBezTo>
                    <a:pt x="75" y="206"/>
                    <a:pt x="53" y="199"/>
                    <a:pt x="37" y="191"/>
                  </a:cubicBezTo>
                  <a:cubicBezTo>
                    <a:pt x="12" y="179"/>
                    <a:pt x="0" y="163"/>
                    <a:pt x="0" y="144"/>
                  </a:cubicBezTo>
                  <a:lnTo>
                    <a:pt x="0" y="27"/>
                  </a:lnTo>
                  <a:cubicBezTo>
                    <a:pt x="0" y="12"/>
                    <a:pt x="12" y="0"/>
                    <a:pt x="27" y="0"/>
                  </a:cubicBezTo>
                  <a:cubicBezTo>
                    <a:pt x="40" y="0"/>
                    <a:pt x="51" y="9"/>
                    <a:pt x="54" y="21"/>
                  </a:cubicBezTo>
                  <a:cubicBezTo>
                    <a:pt x="59" y="25"/>
                    <a:pt x="76" y="34"/>
                    <a:pt x="125" y="44"/>
                  </a:cubicBezTo>
                  <a:cubicBezTo>
                    <a:pt x="170" y="52"/>
                    <a:pt x="227" y="57"/>
                    <a:pt x="287" y="58"/>
                  </a:cubicBezTo>
                  <a:cubicBezTo>
                    <a:pt x="300" y="58"/>
                    <a:pt x="314" y="58"/>
                    <a:pt x="327" y="58"/>
                  </a:cubicBezTo>
                  <a:cubicBezTo>
                    <a:pt x="387" y="57"/>
                    <a:pt x="445" y="52"/>
                    <a:pt x="489" y="44"/>
                  </a:cubicBezTo>
                  <a:cubicBezTo>
                    <a:pt x="539" y="34"/>
                    <a:pt x="556" y="25"/>
                    <a:pt x="560" y="21"/>
                  </a:cubicBezTo>
                  <a:cubicBezTo>
                    <a:pt x="563" y="9"/>
                    <a:pt x="574" y="0"/>
                    <a:pt x="587" y="0"/>
                  </a:cubicBezTo>
                  <a:cubicBezTo>
                    <a:pt x="602" y="0"/>
                    <a:pt x="615" y="12"/>
                    <a:pt x="615" y="27"/>
                  </a:cubicBezTo>
                  <a:lnTo>
                    <a:pt x="615" y="28"/>
                  </a:lnTo>
                  <a:lnTo>
                    <a:pt x="614" y="144"/>
                  </a:lnTo>
                  <a:cubicBezTo>
                    <a:pt x="614" y="185"/>
                    <a:pt x="555" y="202"/>
                    <a:pt x="510" y="212"/>
                  </a:cubicBezTo>
                  <a:cubicBezTo>
                    <a:pt x="456" y="223"/>
                    <a:pt x="383" y="229"/>
                    <a:pt x="307" y="22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7" name="Freeform 46">
              <a:extLst>
                <a:ext uri="{FF2B5EF4-FFF2-40B4-BE49-F238E27FC236}">
                  <a16:creationId xmlns:a16="http://schemas.microsoft.com/office/drawing/2014/main" id="{6D88563E-C03F-8343-9C7A-5799A88CE037}"/>
                </a:ext>
              </a:extLst>
            </p:cNvPr>
            <p:cNvSpPr/>
            <p:nvPr/>
          </p:nvSpPr>
          <p:spPr>
            <a:xfrm>
              <a:off x="22233943" y="4371081"/>
              <a:ext cx="762233" cy="212283"/>
            </a:xfrm>
            <a:custGeom>
              <a:avLst/>
              <a:gdLst/>
              <a:ahLst/>
              <a:cxnLst>
                <a:cxn ang="3cd4">
                  <a:pos x="hc" y="t"/>
                </a:cxn>
                <a:cxn ang="cd2">
                  <a:pos x="l" y="vc"/>
                </a:cxn>
                <a:cxn ang="cd4">
                  <a:pos x="hc" y="b"/>
                </a:cxn>
                <a:cxn ang="0">
                  <a:pos x="r" y="vc"/>
                </a:cxn>
              </a:cxnLst>
              <a:rect l="l" t="t" r="r" b="b"/>
              <a:pathLst>
                <a:path w="615" h="172">
                  <a:moveTo>
                    <a:pt x="562" y="94"/>
                  </a:moveTo>
                  <a:close/>
                  <a:moveTo>
                    <a:pt x="66" y="86"/>
                  </a:moveTo>
                  <a:cubicBezTo>
                    <a:pt x="76" y="91"/>
                    <a:pt x="94" y="97"/>
                    <a:pt x="125" y="102"/>
                  </a:cubicBezTo>
                  <a:cubicBezTo>
                    <a:pt x="170" y="111"/>
                    <a:pt x="227" y="116"/>
                    <a:pt x="287" y="117"/>
                  </a:cubicBezTo>
                  <a:cubicBezTo>
                    <a:pt x="300" y="117"/>
                    <a:pt x="314" y="117"/>
                    <a:pt x="327" y="117"/>
                  </a:cubicBezTo>
                  <a:cubicBezTo>
                    <a:pt x="387" y="116"/>
                    <a:pt x="445" y="111"/>
                    <a:pt x="489" y="102"/>
                  </a:cubicBezTo>
                  <a:cubicBezTo>
                    <a:pt x="520" y="97"/>
                    <a:pt x="538" y="91"/>
                    <a:pt x="549" y="86"/>
                  </a:cubicBezTo>
                  <a:cubicBezTo>
                    <a:pt x="538" y="81"/>
                    <a:pt x="517" y="75"/>
                    <a:pt x="483" y="68"/>
                  </a:cubicBezTo>
                  <a:cubicBezTo>
                    <a:pt x="434" y="60"/>
                    <a:pt x="372" y="55"/>
                    <a:pt x="307" y="55"/>
                  </a:cubicBezTo>
                  <a:cubicBezTo>
                    <a:pt x="243" y="55"/>
                    <a:pt x="181" y="60"/>
                    <a:pt x="132" y="68"/>
                  </a:cubicBezTo>
                  <a:cubicBezTo>
                    <a:pt x="97" y="75"/>
                    <a:pt x="77" y="81"/>
                    <a:pt x="66" y="86"/>
                  </a:cubicBezTo>
                  <a:close/>
                  <a:moveTo>
                    <a:pt x="307" y="172"/>
                  </a:moveTo>
                  <a:cubicBezTo>
                    <a:pt x="300" y="172"/>
                    <a:pt x="293" y="172"/>
                    <a:pt x="286" y="172"/>
                  </a:cubicBezTo>
                  <a:cubicBezTo>
                    <a:pt x="214" y="170"/>
                    <a:pt x="147" y="164"/>
                    <a:pt x="97" y="152"/>
                  </a:cubicBezTo>
                  <a:cubicBezTo>
                    <a:pt x="55" y="143"/>
                    <a:pt x="0" y="126"/>
                    <a:pt x="0" y="86"/>
                  </a:cubicBezTo>
                  <a:cubicBezTo>
                    <a:pt x="0" y="44"/>
                    <a:pt x="59" y="27"/>
                    <a:pt x="104" y="18"/>
                  </a:cubicBezTo>
                  <a:cubicBezTo>
                    <a:pt x="158" y="7"/>
                    <a:pt x="231" y="0"/>
                    <a:pt x="307" y="0"/>
                  </a:cubicBezTo>
                  <a:cubicBezTo>
                    <a:pt x="384" y="0"/>
                    <a:pt x="456" y="7"/>
                    <a:pt x="511" y="18"/>
                  </a:cubicBezTo>
                  <a:cubicBezTo>
                    <a:pt x="539" y="24"/>
                    <a:pt x="561" y="31"/>
                    <a:pt x="577" y="39"/>
                  </a:cubicBezTo>
                  <a:cubicBezTo>
                    <a:pt x="602" y="51"/>
                    <a:pt x="615" y="67"/>
                    <a:pt x="615" y="86"/>
                  </a:cubicBezTo>
                  <a:cubicBezTo>
                    <a:pt x="615" y="126"/>
                    <a:pt x="559" y="143"/>
                    <a:pt x="518" y="153"/>
                  </a:cubicBezTo>
                  <a:cubicBezTo>
                    <a:pt x="467" y="164"/>
                    <a:pt x="400" y="170"/>
                    <a:pt x="328" y="172"/>
                  </a:cubicBezTo>
                  <a:cubicBezTo>
                    <a:pt x="321" y="172"/>
                    <a:pt x="314" y="172"/>
                    <a:pt x="307" y="1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8" name="Freeform 47">
              <a:extLst>
                <a:ext uri="{FF2B5EF4-FFF2-40B4-BE49-F238E27FC236}">
                  <a16:creationId xmlns:a16="http://schemas.microsoft.com/office/drawing/2014/main" id="{15342F33-6117-FC47-8D08-62F9EA041620}"/>
                </a:ext>
              </a:extLst>
            </p:cNvPr>
            <p:cNvSpPr/>
            <p:nvPr/>
          </p:nvSpPr>
          <p:spPr>
            <a:xfrm>
              <a:off x="22233943" y="4444325"/>
              <a:ext cx="762233" cy="283044"/>
            </a:xfrm>
            <a:custGeom>
              <a:avLst/>
              <a:gdLst/>
              <a:ahLst/>
              <a:cxnLst>
                <a:cxn ang="3cd4">
                  <a:pos x="hc" y="t"/>
                </a:cxn>
                <a:cxn ang="cd2">
                  <a:pos x="l" y="vc"/>
                </a:cxn>
                <a:cxn ang="cd4">
                  <a:pos x="hc" y="b"/>
                </a:cxn>
                <a:cxn ang="0">
                  <a:pos x="r" y="vc"/>
                </a:cxn>
              </a:cxnLst>
              <a:rect l="l" t="t" r="r" b="b"/>
              <a:pathLst>
                <a:path w="615" h="229">
                  <a:moveTo>
                    <a:pt x="55" y="27"/>
                  </a:moveTo>
                  <a:close/>
                  <a:moveTo>
                    <a:pt x="559" y="143"/>
                  </a:moveTo>
                  <a:close/>
                  <a:moveTo>
                    <a:pt x="54" y="137"/>
                  </a:moveTo>
                  <a:cubicBezTo>
                    <a:pt x="60" y="141"/>
                    <a:pt x="79" y="152"/>
                    <a:pt x="132" y="161"/>
                  </a:cubicBezTo>
                  <a:cubicBezTo>
                    <a:pt x="180" y="169"/>
                    <a:pt x="243" y="174"/>
                    <a:pt x="307" y="174"/>
                  </a:cubicBezTo>
                  <a:cubicBezTo>
                    <a:pt x="371" y="174"/>
                    <a:pt x="433" y="169"/>
                    <a:pt x="482" y="161"/>
                  </a:cubicBezTo>
                  <a:cubicBezTo>
                    <a:pt x="534" y="152"/>
                    <a:pt x="553" y="141"/>
                    <a:pt x="559" y="137"/>
                  </a:cubicBezTo>
                  <a:lnTo>
                    <a:pt x="559" y="82"/>
                  </a:lnTo>
                  <a:cubicBezTo>
                    <a:pt x="546" y="87"/>
                    <a:pt x="531" y="91"/>
                    <a:pt x="518" y="94"/>
                  </a:cubicBezTo>
                  <a:cubicBezTo>
                    <a:pt x="467" y="105"/>
                    <a:pt x="400" y="111"/>
                    <a:pt x="328" y="113"/>
                  </a:cubicBezTo>
                  <a:cubicBezTo>
                    <a:pt x="314" y="113"/>
                    <a:pt x="300" y="113"/>
                    <a:pt x="286" y="113"/>
                  </a:cubicBezTo>
                  <a:cubicBezTo>
                    <a:pt x="214" y="111"/>
                    <a:pt x="147" y="105"/>
                    <a:pt x="97" y="93"/>
                  </a:cubicBezTo>
                  <a:cubicBezTo>
                    <a:pt x="83" y="91"/>
                    <a:pt x="69" y="87"/>
                    <a:pt x="55" y="82"/>
                  </a:cubicBezTo>
                  <a:close/>
                  <a:moveTo>
                    <a:pt x="307" y="229"/>
                  </a:moveTo>
                  <a:cubicBezTo>
                    <a:pt x="230" y="229"/>
                    <a:pt x="158" y="223"/>
                    <a:pt x="103" y="211"/>
                  </a:cubicBezTo>
                  <a:cubicBezTo>
                    <a:pt x="75" y="205"/>
                    <a:pt x="53" y="198"/>
                    <a:pt x="37" y="190"/>
                  </a:cubicBezTo>
                  <a:cubicBezTo>
                    <a:pt x="12" y="178"/>
                    <a:pt x="0" y="162"/>
                    <a:pt x="0" y="143"/>
                  </a:cubicBezTo>
                  <a:lnTo>
                    <a:pt x="0" y="27"/>
                  </a:lnTo>
                  <a:cubicBezTo>
                    <a:pt x="0" y="12"/>
                    <a:pt x="12" y="0"/>
                    <a:pt x="27" y="0"/>
                  </a:cubicBezTo>
                  <a:cubicBezTo>
                    <a:pt x="40" y="0"/>
                    <a:pt x="51" y="9"/>
                    <a:pt x="54" y="21"/>
                  </a:cubicBezTo>
                  <a:cubicBezTo>
                    <a:pt x="59" y="24"/>
                    <a:pt x="76" y="34"/>
                    <a:pt x="125" y="43"/>
                  </a:cubicBezTo>
                  <a:cubicBezTo>
                    <a:pt x="170" y="52"/>
                    <a:pt x="227" y="57"/>
                    <a:pt x="287" y="58"/>
                  </a:cubicBezTo>
                  <a:cubicBezTo>
                    <a:pt x="300" y="58"/>
                    <a:pt x="314" y="58"/>
                    <a:pt x="327" y="58"/>
                  </a:cubicBezTo>
                  <a:cubicBezTo>
                    <a:pt x="387" y="57"/>
                    <a:pt x="445" y="52"/>
                    <a:pt x="489" y="43"/>
                  </a:cubicBezTo>
                  <a:cubicBezTo>
                    <a:pt x="539" y="34"/>
                    <a:pt x="556" y="24"/>
                    <a:pt x="560" y="21"/>
                  </a:cubicBezTo>
                  <a:cubicBezTo>
                    <a:pt x="563" y="9"/>
                    <a:pt x="574" y="0"/>
                    <a:pt x="587" y="0"/>
                  </a:cubicBezTo>
                  <a:cubicBezTo>
                    <a:pt x="602" y="0"/>
                    <a:pt x="615" y="12"/>
                    <a:pt x="615" y="27"/>
                  </a:cubicBezTo>
                  <a:lnTo>
                    <a:pt x="614" y="143"/>
                  </a:lnTo>
                  <a:cubicBezTo>
                    <a:pt x="614" y="185"/>
                    <a:pt x="555" y="202"/>
                    <a:pt x="510" y="211"/>
                  </a:cubicBezTo>
                  <a:cubicBezTo>
                    <a:pt x="456" y="223"/>
                    <a:pt x="383" y="229"/>
                    <a:pt x="307" y="22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9" name="Freeform 48">
              <a:extLst>
                <a:ext uri="{FF2B5EF4-FFF2-40B4-BE49-F238E27FC236}">
                  <a16:creationId xmlns:a16="http://schemas.microsoft.com/office/drawing/2014/main" id="{4DD6BCDC-E375-234B-8655-E6E0ED268248}"/>
                </a:ext>
              </a:extLst>
            </p:cNvPr>
            <p:cNvSpPr/>
            <p:nvPr/>
          </p:nvSpPr>
          <p:spPr>
            <a:xfrm>
              <a:off x="23048316" y="3999896"/>
              <a:ext cx="983206" cy="983206"/>
            </a:xfrm>
            <a:custGeom>
              <a:avLst/>
              <a:gdLst/>
              <a:ahLst/>
              <a:cxnLst>
                <a:cxn ang="3cd4">
                  <a:pos x="hc" y="t"/>
                </a:cxn>
                <a:cxn ang="cd2">
                  <a:pos x="l" y="vc"/>
                </a:cxn>
                <a:cxn ang="cd4">
                  <a:pos x="hc" y="b"/>
                </a:cxn>
                <a:cxn ang="0">
                  <a:pos x="r" y="vc"/>
                </a:cxn>
              </a:cxnLst>
              <a:rect l="l" t="t" r="r" b="b"/>
              <a:pathLst>
                <a:path w="793" h="793">
                  <a:moveTo>
                    <a:pt x="396" y="49"/>
                  </a:moveTo>
                  <a:cubicBezTo>
                    <a:pt x="204" y="49"/>
                    <a:pt x="48" y="205"/>
                    <a:pt x="48" y="397"/>
                  </a:cubicBezTo>
                  <a:cubicBezTo>
                    <a:pt x="48" y="589"/>
                    <a:pt x="204" y="745"/>
                    <a:pt x="396" y="745"/>
                  </a:cubicBezTo>
                  <a:cubicBezTo>
                    <a:pt x="588" y="745"/>
                    <a:pt x="744" y="589"/>
                    <a:pt x="744" y="397"/>
                  </a:cubicBezTo>
                  <a:cubicBezTo>
                    <a:pt x="744" y="205"/>
                    <a:pt x="588" y="49"/>
                    <a:pt x="396" y="49"/>
                  </a:cubicBezTo>
                  <a:close/>
                  <a:moveTo>
                    <a:pt x="396" y="793"/>
                  </a:moveTo>
                  <a:cubicBezTo>
                    <a:pt x="290" y="793"/>
                    <a:pt x="191" y="752"/>
                    <a:pt x="116" y="677"/>
                  </a:cubicBezTo>
                  <a:cubicBezTo>
                    <a:pt x="41" y="602"/>
                    <a:pt x="0" y="503"/>
                    <a:pt x="0" y="397"/>
                  </a:cubicBezTo>
                  <a:cubicBezTo>
                    <a:pt x="0" y="291"/>
                    <a:pt x="41" y="191"/>
                    <a:pt x="116" y="116"/>
                  </a:cubicBezTo>
                  <a:cubicBezTo>
                    <a:pt x="191" y="42"/>
                    <a:pt x="290" y="0"/>
                    <a:pt x="396" y="0"/>
                  </a:cubicBezTo>
                  <a:cubicBezTo>
                    <a:pt x="502" y="0"/>
                    <a:pt x="602" y="42"/>
                    <a:pt x="676" y="116"/>
                  </a:cubicBezTo>
                  <a:cubicBezTo>
                    <a:pt x="751" y="191"/>
                    <a:pt x="793" y="291"/>
                    <a:pt x="793" y="397"/>
                  </a:cubicBezTo>
                  <a:cubicBezTo>
                    <a:pt x="793" y="503"/>
                    <a:pt x="751" y="602"/>
                    <a:pt x="676" y="677"/>
                  </a:cubicBezTo>
                  <a:cubicBezTo>
                    <a:pt x="602" y="752"/>
                    <a:pt x="502" y="793"/>
                    <a:pt x="396" y="79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0" name="Freeform 49">
              <a:extLst>
                <a:ext uri="{FF2B5EF4-FFF2-40B4-BE49-F238E27FC236}">
                  <a16:creationId xmlns:a16="http://schemas.microsoft.com/office/drawing/2014/main" id="{F5832D6E-C72E-3E49-80D4-9B5D9B9662F0}"/>
                </a:ext>
              </a:extLst>
            </p:cNvPr>
            <p:cNvSpPr/>
            <p:nvPr/>
          </p:nvSpPr>
          <p:spPr>
            <a:xfrm>
              <a:off x="23163768" y="4116586"/>
              <a:ext cx="752302" cy="751060"/>
            </a:xfrm>
            <a:custGeom>
              <a:avLst/>
              <a:gdLst/>
              <a:ahLst/>
              <a:cxnLst>
                <a:cxn ang="3cd4">
                  <a:pos x="hc" y="t"/>
                </a:cxn>
                <a:cxn ang="cd2">
                  <a:pos x="l" y="vc"/>
                </a:cxn>
                <a:cxn ang="cd4">
                  <a:pos x="hc" y="b"/>
                </a:cxn>
                <a:cxn ang="0">
                  <a:pos x="r" y="vc"/>
                </a:cxn>
              </a:cxnLst>
              <a:rect l="l" t="t" r="r" b="b"/>
              <a:pathLst>
                <a:path w="607" h="606">
                  <a:moveTo>
                    <a:pt x="304" y="48"/>
                  </a:moveTo>
                  <a:cubicBezTo>
                    <a:pt x="163" y="48"/>
                    <a:pt x="49" y="163"/>
                    <a:pt x="49" y="303"/>
                  </a:cubicBezTo>
                  <a:cubicBezTo>
                    <a:pt x="49" y="444"/>
                    <a:pt x="163" y="558"/>
                    <a:pt x="304" y="558"/>
                  </a:cubicBezTo>
                  <a:cubicBezTo>
                    <a:pt x="444" y="558"/>
                    <a:pt x="558" y="444"/>
                    <a:pt x="558" y="303"/>
                  </a:cubicBezTo>
                  <a:cubicBezTo>
                    <a:pt x="558" y="163"/>
                    <a:pt x="444" y="48"/>
                    <a:pt x="304" y="48"/>
                  </a:cubicBezTo>
                  <a:close/>
                  <a:moveTo>
                    <a:pt x="304" y="606"/>
                  </a:moveTo>
                  <a:cubicBezTo>
                    <a:pt x="136" y="606"/>
                    <a:pt x="0" y="470"/>
                    <a:pt x="0" y="303"/>
                  </a:cubicBezTo>
                  <a:cubicBezTo>
                    <a:pt x="0" y="136"/>
                    <a:pt x="136" y="0"/>
                    <a:pt x="304" y="0"/>
                  </a:cubicBezTo>
                  <a:cubicBezTo>
                    <a:pt x="471" y="0"/>
                    <a:pt x="607" y="136"/>
                    <a:pt x="607" y="303"/>
                  </a:cubicBezTo>
                  <a:cubicBezTo>
                    <a:pt x="607" y="470"/>
                    <a:pt x="471" y="606"/>
                    <a:pt x="304" y="60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9" name="Freeform 58">
              <a:extLst>
                <a:ext uri="{FF2B5EF4-FFF2-40B4-BE49-F238E27FC236}">
                  <a16:creationId xmlns:a16="http://schemas.microsoft.com/office/drawing/2014/main" id="{52F9E0B6-C3B9-AE42-8076-2DB41290CFCC}"/>
                </a:ext>
              </a:extLst>
            </p:cNvPr>
            <p:cNvSpPr/>
            <p:nvPr/>
          </p:nvSpPr>
          <p:spPr>
            <a:xfrm>
              <a:off x="23429432" y="4309010"/>
              <a:ext cx="220973" cy="361254"/>
            </a:xfrm>
            <a:custGeom>
              <a:avLst/>
              <a:gdLst/>
              <a:ahLst/>
              <a:cxnLst>
                <a:cxn ang="3cd4">
                  <a:pos x="hc" y="t"/>
                </a:cxn>
                <a:cxn ang="cd2">
                  <a:pos x="l" y="vc"/>
                </a:cxn>
                <a:cxn ang="cd4">
                  <a:pos x="hc" y="b"/>
                </a:cxn>
                <a:cxn ang="0">
                  <a:pos x="r" y="vc"/>
                </a:cxn>
              </a:cxnLst>
              <a:rect l="l" t="t" r="r" b="b"/>
              <a:pathLst>
                <a:path w="179" h="292">
                  <a:moveTo>
                    <a:pt x="82" y="292"/>
                  </a:moveTo>
                  <a:cubicBezTo>
                    <a:pt x="60" y="292"/>
                    <a:pt x="35" y="287"/>
                    <a:pt x="11" y="276"/>
                  </a:cubicBezTo>
                  <a:cubicBezTo>
                    <a:pt x="2" y="272"/>
                    <a:pt x="-2" y="261"/>
                    <a:pt x="2" y="252"/>
                  </a:cubicBezTo>
                  <a:cubicBezTo>
                    <a:pt x="6" y="243"/>
                    <a:pt x="17" y="238"/>
                    <a:pt x="26" y="242"/>
                  </a:cubicBezTo>
                  <a:cubicBezTo>
                    <a:pt x="63" y="258"/>
                    <a:pt x="101" y="259"/>
                    <a:pt x="124" y="244"/>
                  </a:cubicBezTo>
                  <a:cubicBezTo>
                    <a:pt x="136" y="236"/>
                    <a:pt x="142" y="225"/>
                    <a:pt x="142" y="210"/>
                  </a:cubicBezTo>
                  <a:cubicBezTo>
                    <a:pt x="142" y="193"/>
                    <a:pt x="110" y="177"/>
                    <a:pt x="81" y="162"/>
                  </a:cubicBezTo>
                  <a:cubicBezTo>
                    <a:pt x="63" y="153"/>
                    <a:pt x="44" y="144"/>
                    <a:pt x="29" y="133"/>
                  </a:cubicBezTo>
                  <a:cubicBezTo>
                    <a:pt x="10" y="118"/>
                    <a:pt x="0" y="101"/>
                    <a:pt x="0" y="82"/>
                  </a:cubicBezTo>
                  <a:cubicBezTo>
                    <a:pt x="0" y="55"/>
                    <a:pt x="13" y="32"/>
                    <a:pt x="35" y="17"/>
                  </a:cubicBezTo>
                  <a:cubicBezTo>
                    <a:pt x="68" y="-5"/>
                    <a:pt x="119" y="-6"/>
                    <a:pt x="166" y="14"/>
                  </a:cubicBezTo>
                  <a:cubicBezTo>
                    <a:pt x="176" y="18"/>
                    <a:pt x="180" y="29"/>
                    <a:pt x="176" y="38"/>
                  </a:cubicBezTo>
                  <a:cubicBezTo>
                    <a:pt x="172" y="48"/>
                    <a:pt x="161" y="52"/>
                    <a:pt x="152" y="48"/>
                  </a:cubicBezTo>
                  <a:cubicBezTo>
                    <a:pt x="116" y="33"/>
                    <a:pt x="78" y="33"/>
                    <a:pt x="56" y="48"/>
                  </a:cubicBezTo>
                  <a:cubicBezTo>
                    <a:pt x="43" y="56"/>
                    <a:pt x="37" y="68"/>
                    <a:pt x="37" y="82"/>
                  </a:cubicBezTo>
                  <a:cubicBezTo>
                    <a:pt x="37" y="99"/>
                    <a:pt x="69" y="115"/>
                    <a:pt x="97" y="129"/>
                  </a:cubicBezTo>
                  <a:cubicBezTo>
                    <a:pt x="116" y="139"/>
                    <a:pt x="135" y="148"/>
                    <a:pt x="149" y="159"/>
                  </a:cubicBezTo>
                  <a:cubicBezTo>
                    <a:pt x="169" y="175"/>
                    <a:pt x="179" y="191"/>
                    <a:pt x="179" y="210"/>
                  </a:cubicBezTo>
                  <a:cubicBezTo>
                    <a:pt x="179" y="238"/>
                    <a:pt x="167" y="261"/>
                    <a:pt x="144" y="275"/>
                  </a:cubicBezTo>
                  <a:cubicBezTo>
                    <a:pt x="127" y="286"/>
                    <a:pt x="106" y="292"/>
                    <a:pt x="82" y="29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0" name="Freeform 59">
              <a:extLst>
                <a:ext uri="{FF2B5EF4-FFF2-40B4-BE49-F238E27FC236}">
                  <a16:creationId xmlns:a16="http://schemas.microsoft.com/office/drawing/2014/main" id="{3A272D5F-51AD-3F49-8087-D6D20631BEA0}"/>
                </a:ext>
              </a:extLst>
            </p:cNvPr>
            <p:cNvSpPr/>
            <p:nvPr/>
          </p:nvSpPr>
          <p:spPr>
            <a:xfrm>
              <a:off x="23516332" y="4218386"/>
              <a:ext cx="44691" cy="80692"/>
            </a:xfrm>
            <a:custGeom>
              <a:avLst/>
              <a:gdLst/>
              <a:ahLst/>
              <a:cxnLst>
                <a:cxn ang="3cd4">
                  <a:pos x="hc" y="t"/>
                </a:cxn>
                <a:cxn ang="cd2">
                  <a:pos x="l" y="vc"/>
                </a:cxn>
                <a:cxn ang="cd4">
                  <a:pos x="hc" y="b"/>
                </a:cxn>
                <a:cxn ang="0">
                  <a:pos x="r" y="vc"/>
                </a:cxn>
              </a:cxnLst>
              <a:rect l="l" t="t" r="r" b="b"/>
              <a:pathLst>
                <a:path w="37" h="66">
                  <a:moveTo>
                    <a:pt x="19" y="66"/>
                  </a:moveTo>
                  <a:cubicBezTo>
                    <a:pt x="8" y="66"/>
                    <a:pt x="0" y="57"/>
                    <a:pt x="0" y="47"/>
                  </a:cubicBezTo>
                  <a:lnTo>
                    <a:pt x="0" y="19"/>
                  </a:lnTo>
                  <a:cubicBezTo>
                    <a:pt x="0" y="9"/>
                    <a:pt x="8" y="0"/>
                    <a:pt x="19" y="0"/>
                  </a:cubicBezTo>
                  <a:cubicBezTo>
                    <a:pt x="29" y="0"/>
                    <a:pt x="37" y="9"/>
                    <a:pt x="37" y="19"/>
                  </a:cubicBezTo>
                  <a:lnTo>
                    <a:pt x="37" y="47"/>
                  </a:lnTo>
                  <a:cubicBezTo>
                    <a:pt x="37" y="57"/>
                    <a:pt x="29" y="66"/>
                    <a:pt x="19" y="6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1" name="Freeform 60">
              <a:extLst>
                <a:ext uri="{FF2B5EF4-FFF2-40B4-BE49-F238E27FC236}">
                  <a16:creationId xmlns:a16="http://schemas.microsoft.com/office/drawing/2014/main" id="{C089FE4D-AD91-8943-B9BA-A057C78D74A3}"/>
                </a:ext>
              </a:extLst>
            </p:cNvPr>
            <p:cNvSpPr/>
            <p:nvPr/>
          </p:nvSpPr>
          <p:spPr>
            <a:xfrm>
              <a:off x="23516332" y="4680192"/>
              <a:ext cx="44691" cy="79451"/>
            </a:xfrm>
            <a:custGeom>
              <a:avLst/>
              <a:gdLst/>
              <a:ahLst/>
              <a:cxnLst>
                <a:cxn ang="3cd4">
                  <a:pos x="hc" y="t"/>
                </a:cxn>
                <a:cxn ang="cd2">
                  <a:pos x="l" y="vc"/>
                </a:cxn>
                <a:cxn ang="cd4">
                  <a:pos x="hc" y="b"/>
                </a:cxn>
                <a:cxn ang="0">
                  <a:pos x="r" y="vc"/>
                </a:cxn>
              </a:cxnLst>
              <a:rect l="l" t="t" r="r" b="b"/>
              <a:pathLst>
                <a:path w="37" h="65">
                  <a:moveTo>
                    <a:pt x="19" y="65"/>
                  </a:moveTo>
                  <a:cubicBezTo>
                    <a:pt x="8" y="65"/>
                    <a:pt x="0" y="57"/>
                    <a:pt x="0" y="47"/>
                  </a:cubicBezTo>
                  <a:lnTo>
                    <a:pt x="0" y="18"/>
                  </a:lnTo>
                  <a:cubicBezTo>
                    <a:pt x="0" y="8"/>
                    <a:pt x="8" y="0"/>
                    <a:pt x="19" y="0"/>
                  </a:cubicBezTo>
                  <a:cubicBezTo>
                    <a:pt x="29" y="0"/>
                    <a:pt x="37" y="8"/>
                    <a:pt x="37" y="18"/>
                  </a:cubicBezTo>
                  <a:lnTo>
                    <a:pt x="37" y="47"/>
                  </a:lnTo>
                  <a:cubicBezTo>
                    <a:pt x="37" y="57"/>
                    <a:pt x="29" y="65"/>
                    <a:pt x="19" y="6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4" name="Group 3">
            <a:extLst>
              <a:ext uri="{FF2B5EF4-FFF2-40B4-BE49-F238E27FC236}">
                <a16:creationId xmlns:a16="http://schemas.microsoft.com/office/drawing/2014/main" id="{DF8ADB05-FD53-ED42-BEB2-5702EBBC5FA0}"/>
              </a:ext>
            </a:extLst>
          </p:cNvPr>
          <p:cNvGrpSpPr/>
          <p:nvPr/>
        </p:nvGrpSpPr>
        <p:grpSpPr>
          <a:xfrm>
            <a:off x="16070655" y="2329548"/>
            <a:ext cx="6264682" cy="1481443"/>
            <a:chOff x="10994670" y="2612476"/>
            <a:chExt cx="6264682" cy="1481443"/>
          </a:xfrm>
        </p:grpSpPr>
        <p:sp>
          <p:nvSpPr>
            <p:cNvPr id="63" name="Subtitle 2">
              <a:extLst>
                <a:ext uri="{FF2B5EF4-FFF2-40B4-BE49-F238E27FC236}">
                  <a16:creationId xmlns:a16="http://schemas.microsoft.com/office/drawing/2014/main" id="{2D666547-9730-DC41-A890-F1EF1D6C259A}"/>
                </a:ext>
              </a:extLst>
            </p:cNvPr>
            <p:cNvSpPr txBox="1">
              <a:spLocks/>
            </p:cNvSpPr>
            <p:nvPr/>
          </p:nvSpPr>
          <p:spPr>
            <a:xfrm>
              <a:off x="10994670" y="3320362"/>
              <a:ext cx="6264682" cy="7735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a:t>
              </a:r>
            </a:p>
          </p:txBody>
        </p:sp>
        <p:sp>
          <p:nvSpPr>
            <p:cNvPr id="64" name="Rectangle 63">
              <a:extLst>
                <a:ext uri="{FF2B5EF4-FFF2-40B4-BE49-F238E27FC236}">
                  <a16:creationId xmlns:a16="http://schemas.microsoft.com/office/drawing/2014/main" id="{1978FF36-31DF-9344-852A-F96344FC653C}"/>
                </a:ext>
              </a:extLst>
            </p:cNvPr>
            <p:cNvSpPr/>
            <p:nvPr/>
          </p:nvSpPr>
          <p:spPr>
            <a:xfrm>
              <a:off x="11144185" y="2612476"/>
              <a:ext cx="5182682" cy="707886"/>
            </a:xfrm>
            <a:prstGeom prst="rect">
              <a:avLst/>
            </a:prstGeom>
          </p:spPr>
          <p:txBody>
            <a:bodyPr wrap="square">
              <a:spAutoFit/>
            </a:bodyPr>
            <a:lstStyle/>
            <a:p>
              <a:r>
                <a:rPr lang="en-US" sz="4000" b="1" dirty="0">
                  <a:solidFill>
                    <a:schemeClr val="tx2"/>
                  </a:solidFill>
                  <a:latin typeface="Montserrat SemiBold" pitchFamily="2" charset="77"/>
                  <a:ea typeface="Roboto" panose="02000000000000000000" pitchFamily="2" charset="0"/>
                  <a:cs typeface="Lato Light" panose="020F0502020204030203" pitchFamily="34" charset="0"/>
                </a:rPr>
                <a:t>Write Your Title</a:t>
              </a:r>
            </a:p>
          </p:txBody>
        </p:sp>
      </p:grpSp>
      <p:grpSp>
        <p:nvGrpSpPr>
          <p:cNvPr id="65" name="Group 64">
            <a:extLst>
              <a:ext uri="{FF2B5EF4-FFF2-40B4-BE49-F238E27FC236}">
                <a16:creationId xmlns:a16="http://schemas.microsoft.com/office/drawing/2014/main" id="{1F936E7E-7ECE-8643-ACB3-FDEA86E2C10B}"/>
              </a:ext>
            </a:extLst>
          </p:cNvPr>
          <p:cNvGrpSpPr/>
          <p:nvPr/>
        </p:nvGrpSpPr>
        <p:grpSpPr>
          <a:xfrm>
            <a:off x="16070655" y="6345137"/>
            <a:ext cx="6264682" cy="1481443"/>
            <a:chOff x="10994670" y="2612476"/>
            <a:chExt cx="6264682" cy="1481443"/>
          </a:xfrm>
        </p:grpSpPr>
        <p:sp>
          <p:nvSpPr>
            <p:cNvPr id="66" name="Subtitle 2">
              <a:extLst>
                <a:ext uri="{FF2B5EF4-FFF2-40B4-BE49-F238E27FC236}">
                  <a16:creationId xmlns:a16="http://schemas.microsoft.com/office/drawing/2014/main" id="{EC2F06D2-ED0A-324A-9B5D-5A36D7F55146}"/>
                </a:ext>
              </a:extLst>
            </p:cNvPr>
            <p:cNvSpPr txBox="1">
              <a:spLocks/>
            </p:cNvSpPr>
            <p:nvPr/>
          </p:nvSpPr>
          <p:spPr>
            <a:xfrm>
              <a:off x="10994670" y="3320362"/>
              <a:ext cx="6264682" cy="7735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a:t>
              </a:r>
            </a:p>
          </p:txBody>
        </p:sp>
        <p:sp>
          <p:nvSpPr>
            <p:cNvPr id="67" name="Rectangle 66">
              <a:extLst>
                <a:ext uri="{FF2B5EF4-FFF2-40B4-BE49-F238E27FC236}">
                  <a16:creationId xmlns:a16="http://schemas.microsoft.com/office/drawing/2014/main" id="{16DD9E45-4DFB-1F49-833F-AF6B8E0B5C0E}"/>
                </a:ext>
              </a:extLst>
            </p:cNvPr>
            <p:cNvSpPr/>
            <p:nvPr/>
          </p:nvSpPr>
          <p:spPr>
            <a:xfrm>
              <a:off x="11144185" y="2612476"/>
              <a:ext cx="5182682" cy="707886"/>
            </a:xfrm>
            <a:prstGeom prst="rect">
              <a:avLst/>
            </a:prstGeom>
          </p:spPr>
          <p:txBody>
            <a:bodyPr wrap="square">
              <a:spAutoFit/>
            </a:bodyPr>
            <a:lstStyle/>
            <a:p>
              <a:r>
                <a:rPr lang="en-US" sz="4000" b="1" dirty="0">
                  <a:solidFill>
                    <a:schemeClr val="tx2"/>
                  </a:solidFill>
                  <a:latin typeface="Montserrat SemiBold" pitchFamily="2" charset="77"/>
                  <a:ea typeface="Roboto" panose="02000000000000000000" pitchFamily="2" charset="0"/>
                  <a:cs typeface="Lato Light" panose="020F0502020204030203" pitchFamily="34" charset="0"/>
                </a:rPr>
                <a:t>Write Your Title</a:t>
              </a:r>
            </a:p>
          </p:txBody>
        </p:sp>
      </p:grpSp>
      <p:grpSp>
        <p:nvGrpSpPr>
          <p:cNvPr id="68" name="Group 67">
            <a:extLst>
              <a:ext uri="{FF2B5EF4-FFF2-40B4-BE49-F238E27FC236}">
                <a16:creationId xmlns:a16="http://schemas.microsoft.com/office/drawing/2014/main" id="{404A751C-3ED2-804E-9CC9-9532B96E8357}"/>
              </a:ext>
            </a:extLst>
          </p:cNvPr>
          <p:cNvGrpSpPr/>
          <p:nvPr/>
        </p:nvGrpSpPr>
        <p:grpSpPr>
          <a:xfrm>
            <a:off x="16070655" y="10366477"/>
            <a:ext cx="6264682" cy="1481443"/>
            <a:chOff x="10994670" y="2612476"/>
            <a:chExt cx="6264682" cy="1481443"/>
          </a:xfrm>
        </p:grpSpPr>
        <p:sp>
          <p:nvSpPr>
            <p:cNvPr id="69" name="Subtitle 2">
              <a:extLst>
                <a:ext uri="{FF2B5EF4-FFF2-40B4-BE49-F238E27FC236}">
                  <a16:creationId xmlns:a16="http://schemas.microsoft.com/office/drawing/2014/main" id="{3AA234B5-AD17-FB4B-B88C-90FC260A3A66}"/>
                </a:ext>
              </a:extLst>
            </p:cNvPr>
            <p:cNvSpPr txBox="1">
              <a:spLocks/>
            </p:cNvSpPr>
            <p:nvPr/>
          </p:nvSpPr>
          <p:spPr>
            <a:xfrm>
              <a:off x="10994670" y="3320362"/>
              <a:ext cx="6264682" cy="7735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a:t>
              </a:r>
            </a:p>
          </p:txBody>
        </p:sp>
        <p:sp>
          <p:nvSpPr>
            <p:cNvPr id="70" name="Rectangle 69">
              <a:extLst>
                <a:ext uri="{FF2B5EF4-FFF2-40B4-BE49-F238E27FC236}">
                  <a16:creationId xmlns:a16="http://schemas.microsoft.com/office/drawing/2014/main" id="{6EF9A0F0-5A20-CB46-A419-934A8D08F9C5}"/>
                </a:ext>
              </a:extLst>
            </p:cNvPr>
            <p:cNvSpPr/>
            <p:nvPr/>
          </p:nvSpPr>
          <p:spPr>
            <a:xfrm>
              <a:off x="11144185" y="2612476"/>
              <a:ext cx="5182682" cy="707886"/>
            </a:xfrm>
            <a:prstGeom prst="rect">
              <a:avLst/>
            </a:prstGeom>
          </p:spPr>
          <p:txBody>
            <a:bodyPr wrap="square">
              <a:spAutoFit/>
            </a:bodyPr>
            <a:lstStyle/>
            <a:p>
              <a:r>
                <a:rPr lang="en-US" sz="4000" b="1" dirty="0">
                  <a:solidFill>
                    <a:schemeClr val="tx2"/>
                  </a:solidFill>
                  <a:latin typeface="Montserrat SemiBold" pitchFamily="2" charset="77"/>
                  <a:ea typeface="Roboto" panose="02000000000000000000" pitchFamily="2" charset="0"/>
                  <a:cs typeface="Lato Light" panose="020F0502020204030203" pitchFamily="34" charset="0"/>
                </a:rPr>
                <a:t>Write Your Title</a:t>
              </a:r>
            </a:p>
          </p:txBody>
        </p:sp>
      </p:grpSp>
    </p:spTree>
    <p:extLst>
      <p:ext uri="{BB962C8B-B14F-4D97-AF65-F5344CB8AC3E}">
        <p14:creationId xmlns:p14="http://schemas.microsoft.com/office/powerpoint/2010/main" val="451674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95974679-7A42-EA44-9D48-68D0EF17FE16}"/>
              </a:ext>
            </a:extLst>
          </p:cNvPr>
          <p:cNvSpPr>
            <a:spLocks noGrp="1"/>
          </p:cNvSpPr>
          <p:nvPr>
            <p:ph type="pic" sz="quarter" idx="14"/>
          </p:nvPr>
        </p:nvSpPr>
        <p:spPr/>
      </p:sp>
      <p:grpSp>
        <p:nvGrpSpPr>
          <p:cNvPr id="33" name="Group 32">
            <a:extLst>
              <a:ext uri="{FF2B5EF4-FFF2-40B4-BE49-F238E27FC236}">
                <a16:creationId xmlns:a16="http://schemas.microsoft.com/office/drawing/2014/main" id="{E8B033CD-2281-774C-9D4C-65970B7DCA15}"/>
              </a:ext>
            </a:extLst>
          </p:cNvPr>
          <p:cNvGrpSpPr/>
          <p:nvPr/>
        </p:nvGrpSpPr>
        <p:grpSpPr>
          <a:xfrm>
            <a:off x="2106896" y="1449032"/>
            <a:ext cx="6787722" cy="3298847"/>
            <a:chOff x="-991233" y="2990187"/>
            <a:chExt cx="6787722" cy="3298847"/>
          </a:xfrm>
        </p:grpSpPr>
        <p:sp>
          <p:nvSpPr>
            <p:cNvPr id="34" name="TextBox 33">
              <a:extLst>
                <a:ext uri="{FF2B5EF4-FFF2-40B4-BE49-F238E27FC236}">
                  <a16:creationId xmlns:a16="http://schemas.microsoft.com/office/drawing/2014/main" id="{6B4D2D16-BC6C-0F4D-81A1-7C3AEC309B6F}"/>
                </a:ext>
              </a:extLst>
            </p:cNvPr>
            <p:cNvSpPr txBox="1"/>
            <p:nvPr/>
          </p:nvSpPr>
          <p:spPr>
            <a:xfrm>
              <a:off x="-991233" y="3734489"/>
              <a:ext cx="6787722" cy="2554545"/>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Why Is This Important</a:t>
              </a:r>
            </a:p>
          </p:txBody>
        </p:sp>
        <p:sp>
          <p:nvSpPr>
            <p:cNvPr id="35" name="TextBox 34">
              <a:extLst>
                <a:ext uri="{FF2B5EF4-FFF2-40B4-BE49-F238E27FC236}">
                  <a16:creationId xmlns:a16="http://schemas.microsoft.com/office/drawing/2014/main" id="{4CCC4C99-EEAB-E642-8138-6A6B2CFFD3D9}"/>
                </a:ext>
              </a:extLst>
            </p:cNvPr>
            <p:cNvSpPr txBox="1"/>
            <p:nvPr/>
          </p:nvSpPr>
          <p:spPr>
            <a:xfrm>
              <a:off x="-991233" y="2990187"/>
              <a:ext cx="3366119" cy="646331"/>
            </a:xfrm>
            <a:prstGeom prst="rect">
              <a:avLst/>
            </a:prstGeom>
            <a:noFill/>
          </p:spPr>
          <p:txBody>
            <a:bodyPr wrap="square" rtlCol="0">
              <a:spAutoFit/>
            </a:bodyPr>
            <a:lstStyle/>
            <a:p>
              <a:r>
                <a:rPr lang="en-US" spc="600" dirty="0">
                  <a:latin typeface="Lato" panose="020F0502020204030203" pitchFamily="34" charset="0"/>
                  <a:ea typeface="Lato" panose="020F0502020204030203" pitchFamily="34" charset="0"/>
                  <a:cs typeface="Lato" panose="020F0502020204030203" pitchFamily="34" charset="0"/>
                </a:rPr>
                <a:t>FINANCIAL</a:t>
              </a:r>
            </a:p>
          </p:txBody>
        </p:sp>
      </p:grpSp>
      <p:sp>
        <p:nvSpPr>
          <p:cNvPr id="22" name="Subtitle 2">
            <a:extLst>
              <a:ext uri="{FF2B5EF4-FFF2-40B4-BE49-F238E27FC236}">
                <a16:creationId xmlns:a16="http://schemas.microsoft.com/office/drawing/2014/main" id="{04488F99-F633-9A47-9214-000153317ACA}"/>
              </a:ext>
            </a:extLst>
          </p:cNvPr>
          <p:cNvSpPr txBox="1">
            <a:spLocks/>
          </p:cNvSpPr>
          <p:nvPr/>
        </p:nvSpPr>
        <p:spPr>
          <a:xfrm>
            <a:off x="11929705" y="1817917"/>
            <a:ext cx="10341049" cy="243555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3600" dirty="0">
                <a:solidFill>
                  <a:schemeClr val="tx1"/>
                </a:solidFill>
                <a:latin typeface="Montserrat Light" charset="0"/>
                <a:ea typeface="Montserrat Light" charset="0"/>
                <a:cs typeface="Montserrat Light" charset="0"/>
              </a:rPr>
              <a:t>Place decisions outline where the product is sold and how it is delivered to the market. The goal of business executives is to get their products in front of the consumers.</a:t>
            </a:r>
          </a:p>
        </p:txBody>
      </p:sp>
      <p:sp>
        <p:nvSpPr>
          <p:cNvPr id="25" name="Rectangle 24">
            <a:extLst>
              <a:ext uri="{FF2B5EF4-FFF2-40B4-BE49-F238E27FC236}">
                <a16:creationId xmlns:a16="http://schemas.microsoft.com/office/drawing/2014/main" id="{5434CACE-0466-6646-9FA8-6D425FE2EB28}"/>
              </a:ext>
            </a:extLst>
          </p:cNvPr>
          <p:cNvSpPr/>
          <p:nvPr/>
        </p:nvSpPr>
        <p:spPr>
          <a:xfrm>
            <a:off x="0" y="5981700"/>
            <a:ext cx="2106896" cy="7734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0406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6E7CA0DA-44B4-8F41-874C-9EC8FF0B3D52}"/>
              </a:ext>
            </a:extLst>
          </p:cNvPr>
          <p:cNvSpPr/>
          <p:nvPr/>
        </p:nvSpPr>
        <p:spPr>
          <a:xfrm>
            <a:off x="1" y="0"/>
            <a:ext cx="24377650" cy="1371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75" name="Group 74">
            <a:extLst>
              <a:ext uri="{FF2B5EF4-FFF2-40B4-BE49-F238E27FC236}">
                <a16:creationId xmlns:a16="http://schemas.microsoft.com/office/drawing/2014/main" id="{1C2BF4F0-2317-CD41-96C7-F88AAF1C6BAD}"/>
              </a:ext>
            </a:extLst>
          </p:cNvPr>
          <p:cNvGrpSpPr/>
          <p:nvPr/>
        </p:nvGrpSpPr>
        <p:grpSpPr>
          <a:xfrm>
            <a:off x="1306286" y="5824129"/>
            <a:ext cx="8458200" cy="2067741"/>
            <a:chOff x="1144590" y="2990187"/>
            <a:chExt cx="8458200" cy="2067741"/>
          </a:xfrm>
        </p:grpSpPr>
        <p:sp>
          <p:nvSpPr>
            <p:cNvPr id="76" name="TextBox 75">
              <a:extLst>
                <a:ext uri="{FF2B5EF4-FFF2-40B4-BE49-F238E27FC236}">
                  <a16:creationId xmlns:a16="http://schemas.microsoft.com/office/drawing/2014/main" id="{78A8CB94-35DF-2C4A-90EC-9749FC780C96}"/>
                </a:ext>
              </a:extLst>
            </p:cNvPr>
            <p:cNvSpPr txBox="1"/>
            <p:nvPr/>
          </p:nvSpPr>
          <p:spPr>
            <a:xfrm>
              <a:off x="1144590" y="3734489"/>
              <a:ext cx="8458200" cy="1323439"/>
            </a:xfrm>
            <a:prstGeom prst="rect">
              <a:avLst/>
            </a:prstGeom>
            <a:noFill/>
            <a:ln>
              <a:noFill/>
            </a:ln>
          </p:spPr>
          <p:txBody>
            <a:bodyPr wrap="square" rtlCol="0">
              <a:spAutoFit/>
            </a:bodyPr>
            <a:lstStyle/>
            <a:p>
              <a:r>
                <a:rPr lang="en-US" sz="8000" b="1" dirty="0">
                  <a:solidFill>
                    <a:schemeClr val="bg1"/>
                  </a:solidFill>
                  <a:latin typeface="Montserrat SemiBold" pitchFamily="2" charset="77"/>
                  <a:ea typeface="Roboto Medium" panose="02000000000000000000" pitchFamily="2" charset="0"/>
                  <a:cs typeface="Lato Light" panose="020F0502020204030203" pitchFamily="34" charset="0"/>
                </a:rPr>
                <a:t>Financial Goals</a:t>
              </a:r>
            </a:p>
          </p:txBody>
        </p:sp>
        <p:sp>
          <p:nvSpPr>
            <p:cNvPr id="77" name="TextBox 76">
              <a:extLst>
                <a:ext uri="{FF2B5EF4-FFF2-40B4-BE49-F238E27FC236}">
                  <a16:creationId xmlns:a16="http://schemas.microsoft.com/office/drawing/2014/main" id="{D0AF5866-1774-4943-94CB-F986239F6C40}"/>
                </a:ext>
              </a:extLst>
            </p:cNvPr>
            <p:cNvSpPr txBox="1"/>
            <p:nvPr/>
          </p:nvSpPr>
          <p:spPr>
            <a:xfrm>
              <a:off x="1209904" y="2990187"/>
              <a:ext cx="3366119" cy="646331"/>
            </a:xfrm>
            <a:prstGeom prst="rect">
              <a:avLst/>
            </a:prstGeom>
            <a:noFill/>
          </p:spPr>
          <p:txBody>
            <a:bodyPr wrap="square" rtlCol="0">
              <a:spAutoFit/>
            </a:bodyPr>
            <a:lstStyle/>
            <a:p>
              <a:r>
                <a:rPr lang="en-US" spc="600" dirty="0">
                  <a:solidFill>
                    <a:schemeClr val="accent1"/>
                  </a:solidFill>
                  <a:latin typeface="Lato" panose="020F0502020204030203" pitchFamily="34" charset="0"/>
                  <a:ea typeface="Lato" panose="020F0502020204030203" pitchFamily="34" charset="0"/>
                  <a:cs typeface="Lato" panose="020F0502020204030203" pitchFamily="34" charset="0"/>
                </a:rPr>
                <a:t>FINANCIAL</a:t>
              </a:r>
            </a:p>
          </p:txBody>
        </p:sp>
      </p:grpSp>
      <p:sp>
        <p:nvSpPr>
          <p:cNvPr id="82" name="Subtitle 2">
            <a:extLst>
              <a:ext uri="{FF2B5EF4-FFF2-40B4-BE49-F238E27FC236}">
                <a16:creationId xmlns:a16="http://schemas.microsoft.com/office/drawing/2014/main" id="{241AAD9F-3A3D-3C4C-A44A-A9537696694B}"/>
              </a:ext>
            </a:extLst>
          </p:cNvPr>
          <p:cNvSpPr txBox="1">
            <a:spLocks/>
          </p:cNvSpPr>
          <p:nvPr/>
        </p:nvSpPr>
        <p:spPr>
          <a:xfrm>
            <a:off x="15617469" y="2472943"/>
            <a:ext cx="7039331" cy="132755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a:t>
            </a:r>
          </a:p>
        </p:txBody>
      </p:sp>
      <p:sp>
        <p:nvSpPr>
          <p:cNvPr id="83" name="Rectangle 82">
            <a:extLst>
              <a:ext uri="{FF2B5EF4-FFF2-40B4-BE49-F238E27FC236}">
                <a16:creationId xmlns:a16="http://schemas.microsoft.com/office/drawing/2014/main" id="{1FA428D2-1AD7-4E45-BE28-BDA81A20834B}"/>
              </a:ext>
            </a:extLst>
          </p:cNvPr>
          <p:cNvSpPr/>
          <p:nvPr/>
        </p:nvSpPr>
        <p:spPr>
          <a:xfrm>
            <a:off x="15766985" y="1765057"/>
            <a:ext cx="5182682" cy="707886"/>
          </a:xfrm>
          <a:prstGeom prst="rect">
            <a:avLst/>
          </a:prstGeom>
        </p:spPr>
        <p:txBody>
          <a:bodyPr wrap="square">
            <a:spAutoFit/>
          </a:bodyPr>
          <a:lstStyle/>
          <a:p>
            <a:r>
              <a:rPr lang="en-US" sz="4000" b="1" dirty="0">
                <a:solidFill>
                  <a:schemeClr val="bg1"/>
                </a:solidFill>
                <a:latin typeface="Montserrat SemiBold" pitchFamily="2" charset="77"/>
                <a:ea typeface="Roboto" panose="02000000000000000000" pitchFamily="2" charset="0"/>
                <a:cs typeface="Lato Light" panose="020F0502020204030203" pitchFamily="34" charset="0"/>
              </a:rPr>
              <a:t>Write Your Title</a:t>
            </a:r>
          </a:p>
        </p:txBody>
      </p:sp>
      <p:grpSp>
        <p:nvGrpSpPr>
          <p:cNvPr id="8" name="Group 7">
            <a:extLst>
              <a:ext uri="{FF2B5EF4-FFF2-40B4-BE49-F238E27FC236}">
                <a16:creationId xmlns:a16="http://schemas.microsoft.com/office/drawing/2014/main" id="{84FCF837-CE67-854F-BE29-4098601ABD82}"/>
              </a:ext>
            </a:extLst>
          </p:cNvPr>
          <p:cNvGrpSpPr/>
          <p:nvPr/>
        </p:nvGrpSpPr>
        <p:grpSpPr>
          <a:xfrm>
            <a:off x="15617469" y="5885605"/>
            <a:ext cx="7039331" cy="2035441"/>
            <a:chOff x="15617469" y="6114851"/>
            <a:chExt cx="7039331" cy="2035441"/>
          </a:xfrm>
        </p:grpSpPr>
        <p:sp>
          <p:nvSpPr>
            <p:cNvPr id="87" name="Subtitle 2">
              <a:extLst>
                <a:ext uri="{FF2B5EF4-FFF2-40B4-BE49-F238E27FC236}">
                  <a16:creationId xmlns:a16="http://schemas.microsoft.com/office/drawing/2014/main" id="{F680397A-40DA-AE4C-932D-7EA25E11F28B}"/>
                </a:ext>
              </a:extLst>
            </p:cNvPr>
            <p:cNvSpPr txBox="1">
              <a:spLocks/>
            </p:cNvSpPr>
            <p:nvPr/>
          </p:nvSpPr>
          <p:spPr>
            <a:xfrm>
              <a:off x="15617469" y="6822737"/>
              <a:ext cx="7039331" cy="132755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a:t>
              </a:r>
            </a:p>
          </p:txBody>
        </p:sp>
        <p:sp>
          <p:nvSpPr>
            <p:cNvPr id="88" name="Rectangle 87">
              <a:extLst>
                <a:ext uri="{FF2B5EF4-FFF2-40B4-BE49-F238E27FC236}">
                  <a16:creationId xmlns:a16="http://schemas.microsoft.com/office/drawing/2014/main" id="{F48A1628-8F05-F541-BECD-D3E0C4E9D401}"/>
                </a:ext>
              </a:extLst>
            </p:cNvPr>
            <p:cNvSpPr/>
            <p:nvPr/>
          </p:nvSpPr>
          <p:spPr>
            <a:xfrm>
              <a:off x="15766985" y="6114851"/>
              <a:ext cx="5182682" cy="707886"/>
            </a:xfrm>
            <a:prstGeom prst="rect">
              <a:avLst/>
            </a:prstGeom>
          </p:spPr>
          <p:txBody>
            <a:bodyPr wrap="square">
              <a:spAutoFit/>
            </a:bodyPr>
            <a:lstStyle/>
            <a:p>
              <a:r>
                <a:rPr lang="en-US" sz="4000" b="1" dirty="0">
                  <a:solidFill>
                    <a:schemeClr val="bg1"/>
                  </a:solidFill>
                  <a:latin typeface="Montserrat SemiBold" pitchFamily="2" charset="77"/>
                  <a:ea typeface="Roboto" panose="02000000000000000000" pitchFamily="2" charset="0"/>
                  <a:cs typeface="Lato Light" panose="020F0502020204030203" pitchFamily="34" charset="0"/>
                </a:rPr>
                <a:t>Write Your Title</a:t>
              </a:r>
            </a:p>
          </p:txBody>
        </p:sp>
      </p:grpSp>
      <p:grpSp>
        <p:nvGrpSpPr>
          <p:cNvPr id="7" name="Group 6">
            <a:extLst>
              <a:ext uri="{FF2B5EF4-FFF2-40B4-BE49-F238E27FC236}">
                <a16:creationId xmlns:a16="http://schemas.microsoft.com/office/drawing/2014/main" id="{C1FD46B1-8CAB-7041-8874-DFA59FBE286F}"/>
              </a:ext>
            </a:extLst>
          </p:cNvPr>
          <p:cNvGrpSpPr/>
          <p:nvPr/>
        </p:nvGrpSpPr>
        <p:grpSpPr>
          <a:xfrm>
            <a:off x="15617469" y="9915425"/>
            <a:ext cx="7039331" cy="2035441"/>
            <a:chOff x="15617469" y="9622081"/>
            <a:chExt cx="7039331" cy="2035441"/>
          </a:xfrm>
        </p:grpSpPr>
        <p:sp>
          <p:nvSpPr>
            <p:cNvPr id="132" name="Subtitle 2">
              <a:extLst>
                <a:ext uri="{FF2B5EF4-FFF2-40B4-BE49-F238E27FC236}">
                  <a16:creationId xmlns:a16="http://schemas.microsoft.com/office/drawing/2014/main" id="{CD442D99-DD08-664A-9B34-503370FBAA87}"/>
                </a:ext>
              </a:extLst>
            </p:cNvPr>
            <p:cNvSpPr txBox="1">
              <a:spLocks/>
            </p:cNvSpPr>
            <p:nvPr/>
          </p:nvSpPr>
          <p:spPr>
            <a:xfrm>
              <a:off x="15617469" y="10329967"/>
              <a:ext cx="7039331" cy="132755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a:t>
              </a:r>
            </a:p>
          </p:txBody>
        </p:sp>
        <p:sp>
          <p:nvSpPr>
            <p:cNvPr id="136" name="Rectangle 135">
              <a:extLst>
                <a:ext uri="{FF2B5EF4-FFF2-40B4-BE49-F238E27FC236}">
                  <a16:creationId xmlns:a16="http://schemas.microsoft.com/office/drawing/2014/main" id="{4B3F7D67-AC4E-644B-8843-99A77C4ABC89}"/>
                </a:ext>
              </a:extLst>
            </p:cNvPr>
            <p:cNvSpPr/>
            <p:nvPr/>
          </p:nvSpPr>
          <p:spPr>
            <a:xfrm>
              <a:off x="15766985" y="9622081"/>
              <a:ext cx="5182682" cy="707886"/>
            </a:xfrm>
            <a:prstGeom prst="rect">
              <a:avLst/>
            </a:prstGeom>
          </p:spPr>
          <p:txBody>
            <a:bodyPr wrap="square">
              <a:spAutoFit/>
            </a:bodyPr>
            <a:lstStyle/>
            <a:p>
              <a:r>
                <a:rPr lang="en-US" sz="4000" b="1" dirty="0">
                  <a:solidFill>
                    <a:schemeClr val="bg1"/>
                  </a:solidFill>
                  <a:latin typeface="Montserrat SemiBold" pitchFamily="2" charset="77"/>
                  <a:ea typeface="Roboto" panose="02000000000000000000" pitchFamily="2" charset="0"/>
                  <a:cs typeface="Lato Light" panose="020F0502020204030203" pitchFamily="34" charset="0"/>
                </a:rPr>
                <a:t>Write Your Title</a:t>
              </a:r>
            </a:p>
          </p:txBody>
        </p:sp>
      </p:grpSp>
      <p:cxnSp>
        <p:nvCxnSpPr>
          <p:cNvPr id="137" name="Straight Connector 136">
            <a:extLst>
              <a:ext uri="{FF2B5EF4-FFF2-40B4-BE49-F238E27FC236}">
                <a16:creationId xmlns:a16="http://schemas.microsoft.com/office/drawing/2014/main" id="{9ECB2DB0-299A-104D-A16E-E4F75C911F23}"/>
              </a:ext>
            </a:extLst>
          </p:cNvPr>
          <p:cNvCxnSpPr/>
          <p:nvPr/>
        </p:nvCxnSpPr>
        <p:spPr>
          <a:xfrm>
            <a:off x="12188824" y="4823264"/>
            <a:ext cx="10233853" cy="0"/>
          </a:xfrm>
          <a:prstGeom prst="line">
            <a:avLst/>
          </a:prstGeom>
          <a:ln w="127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1F2DFB44-8756-6349-ABF4-5940E595D691}"/>
              </a:ext>
            </a:extLst>
          </p:cNvPr>
          <p:cNvCxnSpPr/>
          <p:nvPr/>
        </p:nvCxnSpPr>
        <p:spPr>
          <a:xfrm>
            <a:off x="12188824" y="8983386"/>
            <a:ext cx="10233853" cy="0"/>
          </a:xfrm>
          <a:prstGeom prst="line">
            <a:avLst/>
          </a:prstGeom>
          <a:ln w="127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5CDB7041-0325-E14E-B287-904575BD5681}"/>
              </a:ext>
            </a:extLst>
          </p:cNvPr>
          <p:cNvGrpSpPr/>
          <p:nvPr/>
        </p:nvGrpSpPr>
        <p:grpSpPr>
          <a:xfrm>
            <a:off x="12301284" y="5885314"/>
            <a:ext cx="2142558" cy="1936668"/>
            <a:chOff x="11612485" y="5230672"/>
            <a:chExt cx="3600664" cy="3254656"/>
          </a:xfrm>
        </p:grpSpPr>
        <p:sp>
          <p:nvSpPr>
            <p:cNvPr id="141" name="Rectangle 140">
              <a:extLst>
                <a:ext uri="{FF2B5EF4-FFF2-40B4-BE49-F238E27FC236}">
                  <a16:creationId xmlns:a16="http://schemas.microsoft.com/office/drawing/2014/main" id="{78C205A3-3BA3-8542-B4CF-E93706BC31C4}"/>
                </a:ext>
              </a:extLst>
            </p:cNvPr>
            <p:cNvSpPr/>
            <p:nvPr/>
          </p:nvSpPr>
          <p:spPr>
            <a:xfrm>
              <a:off x="11612485" y="5230672"/>
              <a:ext cx="3600664" cy="3254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3" name="Group 142">
              <a:extLst>
                <a:ext uri="{FF2B5EF4-FFF2-40B4-BE49-F238E27FC236}">
                  <a16:creationId xmlns:a16="http://schemas.microsoft.com/office/drawing/2014/main" id="{411CCDB1-8E3F-884D-8938-929C4F418D71}"/>
                </a:ext>
              </a:extLst>
            </p:cNvPr>
            <p:cNvGrpSpPr/>
            <p:nvPr/>
          </p:nvGrpSpPr>
          <p:grpSpPr>
            <a:xfrm>
              <a:off x="12283875" y="6222956"/>
              <a:ext cx="2093606" cy="1490632"/>
              <a:chOff x="16186361" y="773174"/>
              <a:chExt cx="1433424" cy="1020588"/>
            </a:xfrm>
            <a:solidFill>
              <a:schemeClr val="bg1"/>
            </a:solidFill>
          </p:grpSpPr>
          <p:sp>
            <p:nvSpPr>
              <p:cNvPr id="144" name="Freeform 143">
                <a:extLst>
                  <a:ext uri="{FF2B5EF4-FFF2-40B4-BE49-F238E27FC236}">
                    <a16:creationId xmlns:a16="http://schemas.microsoft.com/office/drawing/2014/main" id="{7563B3DF-5FB8-8E42-BF59-5713E3F672DD}"/>
                  </a:ext>
                </a:extLst>
              </p:cNvPr>
              <p:cNvSpPr/>
              <p:nvPr/>
            </p:nvSpPr>
            <p:spPr>
              <a:xfrm>
                <a:off x="16608882" y="1089157"/>
                <a:ext cx="589593" cy="704605"/>
              </a:xfrm>
              <a:custGeom>
                <a:avLst/>
                <a:gdLst/>
                <a:ahLst/>
                <a:cxnLst>
                  <a:cxn ang="3cd4">
                    <a:pos x="hc" y="t"/>
                  </a:cxn>
                  <a:cxn ang="cd2">
                    <a:pos x="l" y="vc"/>
                  </a:cxn>
                  <a:cxn ang="cd4">
                    <a:pos x="hc" y="b"/>
                  </a:cxn>
                  <a:cxn ang="0">
                    <a:pos x="r" y="vc"/>
                  </a:cxn>
                </a:cxnLst>
                <a:rect l="l" t="t" r="r" b="b"/>
                <a:pathLst>
                  <a:path w="488" h="583">
                    <a:moveTo>
                      <a:pt x="244" y="583"/>
                    </a:moveTo>
                    <a:cubicBezTo>
                      <a:pt x="110" y="583"/>
                      <a:pt x="0" y="474"/>
                      <a:pt x="0" y="339"/>
                    </a:cubicBezTo>
                    <a:cubicBezTo>
                      <a:pt x="0" y="257"/>
                      <a:pt x="41" y="119"/>
                      <a:pt x="111" y="30"/>
                    </a:cubicBezTo>
                    <a:cubicBezTo>
                      <a:pt x="116" y="22"/>
                      <a:pt x="122" y="15"/>
                      <a:pt x="128" y="9"/>
                    </a:cubicBezTo>
                    <a:cubicBezTo>
                      <a:pt x="138" y="-2"/>
                      <a:pt x="155" y="-3"/>
                      <a:pt x="167" y="7"/>
                    </a:cubicBezTo>
                    <a:cubicBezTo>
                      <a:pt x="178" y="18"/>
                      <a:pt x="179" y="35"/>
                      <a:pt x="168" y="46"/>
                    </a:cubicBezTo>
                    <a:cubicBezTo>
                      <a:pt x="164" y="51"/>
                      <a:pt x="159" y="57"/>
                      <a:pt x="154" y="63"/>
                    </a:cubicBezTo>
                    <a:cubicBezTo>
                      <a:pt x="95" y="140"/>
                      <a:pt x="55" y="268"/>
                      <a:pt x="55" y="339"/>
                    </a:cubicBezTo>
                    <a:cubicBezTo>
                      <a:pt x="55" y="444"/>
                      <a:pt x="140" y="529"/>
                      <a:pt x="244" y="529"/>
                    </a:cubicBezTo>
                    <a:cubicBezTo>
                      <a:pt x="348" y="529"/>
                      <a:pt x="433" y="444"/>
                      <a:pt x="433" y="339"/>
                    </a:cubicBezTo>
                    <a:cubicBezTo>
                      <a:pt x="433" y="268"/>
                      <a:pt x="393" y="140"/>
                      <a:pt x="334" y="63"/>
                    </a:cubicBezTo>
                    <a:cubicBezTo>
                      <a:pt x="329" y="57"/>
                      <a:pt x="324" y="52"/>
                      <a:pt x="320" y="47"/>
                    </a:cubicBezTo>
                    <a:cubicBezTo>
                      <a:pt x="310" y="35"/>
                      <a:pt x="310" y="18"/>
                      <a:pt x="322" y="8"/>
                    </a:cubicBezTo>
                    <a:cubicBezTo>
                      <a:pt x="333" y="-2"/>
                      <a:pt x="350" y="-1"/>
                      <a:pt x="360" y="10"/>
                    </a:cubicBezTo>
                    <a:cubicBezTo>
                      <a:pt x="366" y="16"/>
                      <a:pt x="372" y="22"/>
                      <a:pt x="377" y="29"/>
                    </a:cubicBezTo>
                    <a:cubicBezTo>
                      <a:pt x="447" y="119"/>
                      <a:pt x="488" y="257"/>
                      <a:pt x="488" y="339"/>
                    </a:cubicBezTo>
                    <a:cubicBezTo>
                      <a:pt x="488" y="474"/>
                      <a:pt x="379" y="583"/>
                      <a:pt x="244" y="58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accent2"/>
                  </a:solidFill>
                  <a:latin typeface="Arial" pitchFamily="18"/>
                  <a:ea typeface="Arial Unicode MS" pitchFamily="2"/>
                  <a:cs typeface="Arial Unicode MS" pitchFamily="2"/>
                </a:endParaRPr>
              </a:p>
            </p:txBody>
          </p:sp>
          <p:sp>
            <p:nvSpPr>
              <p:cNvPr id="145" name="Freeform 144">
                <a:extLst>
                  <a:ext uri="{FF2B5EF4-FFF2-40B4-BE49-F238E27FC236}">
                    <a16:creationId xmlns:a16="http://schemas.microsoft.com/office/drawing/2014/main" id="{7B1DB48B-3AEF-2E47-AF76-4111C8D9780A}"/>
                  </a:ext>
                </a:extLst>
              </p:cNvPr>
              <p:cNvSpPr/>
              <p:nvPr/>
            </p:nvSpPr>
            <p:spPr>
              <a:xfrm>
                <a:off x="16721474" y="851867"/>
                <a:ext cx="364409" cy="197338"/>
              </a:xfrm>
              <a:custGeom>
                <a:avLst/>
                <a:gdLst/>
                <a:ahLst/>
                <a:cxnLst>
                  <a:cxn ang="3cd4">
                    <a:pos x="hc" y="t"/>
                  </a:cxn>
                  <a:cxn ang="cd2">
                    <a:pos x="l" y="vc"/>
                  </a:cxn>
                  <a:cxn ang="cd4">
                    <a:pos x="hc" y="b"/>
                  </a:cxn>
                  <a:cxn ang="0">
                    <a:pos x="r" y="vc"/>
                  </a:cxn>
                </a:cxnLst>
                <a:rect l="l" t="t" r="r" b="b"/>
                <a:pathLst>
                  <a:path w="302" h="164">
                    <a:moveTo>
                      <a:pt x="239" y="164"/>
                    </a:moveTo>
                    <a:cubicBezTo>
                      <a:pt x="235" y="164"/>
                      <a:pt x="230" y="163"/>
                      <a:pt x="227" y="161"/>
                    </a:cubicBezTo>
                    <a:cubicBezTo>
                      <a:pt x="213" y="155"/>
                      <a:pt x="207" y="138"/>
                      <a:pt x="214" y="124"/>
                    </a:cubicBezTo>
                    <a:lnTo>
                      <a:pt x="247" y="55"/>
                    </a:lnTo>
                    <a:cubicBezTo>
                      <a:pt x="247" y="54"/>
                      <a:pt x="247" y="54"/>
                      <a:pt x="247" y="54"/>
                    </a:cubicBezTo>
                    <a:lnTo>
                      <a:pt x="56" y="54"/>
                    </a:lnTo>
                    <a:cubicBezTo>
                      <a:pt x="55" y="54"/>
                      <a:pt x="55" y="54"/>
                      <a:pt x="55" y="55"/>
                    </a:cubicBezTo>
                    <a:lnTo>
                      <a:pt x="88" y="123"/>
                    </a:lnTo>
                    <a:cubicBezTo>
                      <a:pt x="94" y="137"/>
                      <a:pt x="89" y="153"/>
                      <a:pt x="75" y="160"/>
                    </a:cubicBezTo>
                    <a:cubicBezTo>
                      <a:pt x="61" y="166"/>
                      <a:pt x="45" y="160"/>
                      <a:pt x="38" y="147"/>
                    </a:cubicBezTo>
                    <a:lnTo>
                      <a:pt x="6" y="79"/>
                    </a:lnTo>
                    <a:cubicBezTo>
                      <a:pt x="-3" y="62"/>
                      <a:pt x="-2" y="42"/>
                      <a:pt x="9" y="26"/>
                    </a:cubicBezTo>
                    <a:cubicBezTo>
                      <a:pt x="19" y="9"/>
                      <a:pt x="36" y="0"/>
                      <a:pt x="56" y="0"/>
                    </a:cubicBezTo>
                    <a:lnTo>
                      <a:pt x="247" y="0"/>
                    </a:lnTo>
                    <a:cubicBezTo>
                      <a:pt x="266" y="0"/>
                      <a:pt x="283" y="9"/>
                      <a:pt x="294" y="26"/>
                    </a:cubicBezTo>
                    <a:cubicBezTo>
                      <a:pt x="304" y="42"/>
                      <a:pt x="305" y="62"/>
                      <a:pt x="297" y="79"/>
                    </a:cubicBezTo>
                    <a:lnTo>
                      <a:pt x="263" y="148"/>
                    </a:lnTo>
                    <a:cubicBezTo>
                      <a:pt x="259" y="158"/>
                      <a:pt x="249" y="164"/>
                      <a:pt x="239" y="16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accent2"/>
                  </a:solidFill>
                  <a:latin typeface="Arial" pitchFamily="18"/>
                  <a:ea typeface="Arial Unicode MS" pitchFamily="2"/>
                  <a:cs typeface="Arial Unicode MS" pitchFamily="2"/>
                </a:endParaRPr>
              </a:p>
            </p:txBody>
          </p:sp>
          <p:sp>
            <p:nvSpPr>
              <p:cNvPr id="146" name="Freeform 145">
                <a:extLst>
                  <a:ext uri="{FF2B5EF4-FFF2-40B4-BE49-F238E27FC236}">
                    <a16:creationId xmlns:a16="http://schemas.microsoft.com/office/drawing/2014/main" id="{7244C8B0-9B32-A840-ADD7-DD84F36526E6}"/>
                  </a:ext>
                </a:extLst>
              </p:cNvPr>
              <p:cNvSpPr/>
              <p:nvPr/>
            </p:nvSpPr>
            <p:spPr>
              <a:xfrm>
                <a:off x="16795324" y="1050415"/>
                <a:ext cx="216709" cy="42373"/>
              </a:xfrm>
              <a:custGeom>
                <a:avLst/>
                <a:gdLst/>
                <a:ahLst/>
                <a:cxnLst>
                  <a:cxn ang="3cd4">
                    <a:pos x="hc" y="t"/>
                  </a:cxn>
                  <a:cxn ang="cd2">
                    <a:pos x="l" y="vc"/>
                  </a:cxn>
                  <a:cxn ang="cd4">
                    <a:pos x="hc" y="b"/>
                  </a:cxn>
                  <a:cxn ang="0">
                    <a:pos x="r" y="vc"/>
                  </a:cxn>
                </a:cxnLst>
                <a:rect l="l" t="t" r="r" b="b"/>
                <a:pathLst>
                  <a:path w="180" h="36">
                    <a:moveTo>
                      <a:pt x="162" y="36"/>
                    </a:moveTo>
                    <a:lnTo>
                      <a:pt x="18" y="36"/>
                    </a:lnTo>
                    <a:cubicBezTo>
                      <a:pt x="8" y="36"/>
                      <a:pt x="0" y="28"/>
                      <a:pt x="0" y="18"/>
                    </a:cubicBezTo>
                    <a:cubicBezTo>
                      <a:pt x="0" y="8"/>
                      <a:pt x="8" y="0"/>
                      <a:pt x="18" y="0"/>
                    </a:cubicBezTo>
                    <a:lnTo>
                      <a:pt x="162" y="0"/>
                    </a:lnTo>
                    <a:cubicBezTo>
                      <a:pt x="172" y="0"/>
                      <a:pt x="180" y="8"/>
                      <a:pt x="180" y="18"/>
                    </a:cubicBezTo>
                    <a:cubicBezTo>
                      <a:pt x="180" y="28"/>
                      <a:pt x="172" y="36"/>
                      <a:pt x="162" y="3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accent2"/>
                  </a:solidFill>
                  <a:latin typeface="Arial" pitchFamily="18"/>
                  <a:ea typeface="Arial Unicode MS" pitchFamily="2"/>
                  <a:cs typeface="Arial Unicode MS" pitchFamily="2"/>
                </a:endParaRPr>
              </a:p>
            </p:txBody>
          </p:sp>
          <p:sp>
            <p:nvSpPr>
              <p:cNvPr id="147" name="Freeform 146">
                <a:extLst>
                  <a:ext uri="{FF2B5EF4-FFF2-40B4-BE49-F238E27FC236}">
                    <a16:creationId xmlns:a16="http://schemas.microsoft.com/office/drawing/2014/main" id="{BA7547C2-A61D-D24D-8FD3-74F2C0625D5C}"/>
                  </a:ext>
                </a:extLst>
              </p:cNvPr>
              <p:cNvSpPr/>
              <p:nvPr/>
            </p:nvSpPr>
            <p:spPr>
              <a:xfrm>
                <a:off x="16809852" y="1269545"/>
                <a:ext cx="187653" cy="303876"/>
              </a:xfrm>
              <a:custGeom>
                <a:avLst/>
                <a:gdLst/>
                <a:ahLst/>
                <a:cxnLst>
                  <a:cxn ang="3cd4">
                    <a:pos x="hc" y="t"/>
                  </a:cxn>
                  <a:cxn ang="cd2">
                    <a:pos x="l" y="vc"/>
                  </a:cxn>
                  <a:cxn ang="cd4">
                    <a:pos x="hc" y="b"/>
                  </a:cxn>
                  <a:cxn ang="0">
                    <a:pos x="r" y="vc"/>
                  </a:cxn>
                </a:cxnLst>
                <a:rect l="l" t="t" r="r" b="b"/>
                <a:pathLst>
                  <a:path w="156" h="252">
                    <a:moveTo>
                      <a:pt x="72" y="252"/>
                    </a:moveTo>
                    <a:cubicBezTo>
                      <a:pt x="52" y="252"/>
                      <a:pt x="31" y="248"/>
                      <a:pt x="11" y="239"/>
                    </a:cubicBezTo>
                    <a:cubicBezTo>
                      <a:pt x="2" y="235"/>
                      <a:pt x="-2" y="225"/>
                      <a:pt x="2" y="216"/>
                    </a:cubicBezTo>
                    <a:cubicBezTo>
                      <a:pt x="6" y="207"/>
                      <a:pt x="16" y="203"/>
                      <a:pt x="25" y="207"/>
                    </a:cubicBezTo>
                    <a:cubicBezTo>
                      <a:pt x="56" y="220"/>
                      <a:pt x="88" y="221"/>
                      <a:pt x="106" y="208"/>
                    </a:cubicBezTo>
                    <a:cubicBezTo>
                      <a:pt x="116" y="202"/>
                      <a:pt x="121" y="193"/>
                      <a:pt x="121" y="181"/>
                    </a:cubicBezTo>
                    <a:cubicBezTo>
                      <a:pt x="121" y="167"/>
                      <a:pt x="94" y="154"/>
                      <a:pt x="70" y="142"/>
                    </a:cubicBezTo>
                    <a:cubicBezTo>
                      <a:pt x="37" y="126"/>
                      <a:pt x="0" y="107"/>
                      <a:pt x="0" y="72"/>
                    </a:cubicBezTo>
                    <a:cubicBezTo>
                      <a:pt x="0" y="49"/>
                      <a:pt x="11" y="28"/>
                      <a:pt x="31" y="15"/>
                    </a:cubicBezTo>
                    <a:cubicBezTo>
                      <a:pt x="60" y="-4"/>
                      <a:pt x="103" y="-5"/>
                      <a:pt x="144" y="12"/>
                    </a:cubicBezTo>
                    <a:cubicBezTo>
                      <a:pt x="153" y="16"/>
                      <a:pt x="157" y="27"/>
                      <a:pt x="154" y="36"/>
                    </a:cubicBezTo>
                    <a:cubicBezTo>
                      <a:pt x="150" y="45"/>
                      <a:pt x="139" y="49"/>
                      <a:pt x="130" y="45"/>
                    </a:cubicBezTo>
                    <a:cubicBezTo>
                      <a:pt x="101" y="32"/>
                      <a:pt x="69" y="32"/>
                      <a:pt x="50" y="45"/>
                    </a:cubicBezTo>
                    <a:cubicBezTo>
                      <a:pt x="40" y="51"/>
                      <a:pt x="36" y="60"/>
                      <a:pt x="36" y="72"/>
                    </a:cubicBezTo>
                    <a:cubicBezTo>
                      <a:pt x="36" y="85"/>
                      <a:pt x="63" y="99"/>
                      <a:pt x="86" y="110"/>
                    </a:cubicBezTo>
                    <a:cubicBezTo>
                      <a:pt x="119" y="127"/>
                      <a:pt x="156" y="145"/>
                      <a:pt x="156" y="181"/>
                    </a:cubicBezTo>
                    <a:cubicBezTo>
                      <a:pt x="156" y="205"/>
                      <a:pt x="145" y="225"/>
                      <a:pt x="126" y="238"/>
                    </a:cubicBezTo>
                    <a:cubicBezTo>
                      <a:pt x="111" y="247"/>
                      <a:pt x="92" y="252"/>
                      <a:pt x="72" y="25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accent2"/>
                  </a:solidFill>
                  <a:latin typeface="Arial" pitchFamily="18"/>
                  <a:ea typeface="Arial Unicode MS" pitchFamily="2"/>
                  <a:cs typeface="Arial Unicode MS" pitchFamily="2"/>
                </a:endParaRPr>
              </a:p>
            </p:txBody>
          </p:sp>
          <p:sp>
            <p:nvSpPr>
              <p:cNvPr id="148" name="Freeform 147">
                <a:extLst>
                  <a:ext uri="{FF2B5EF4-FFF2-40B4-BE49-F238E27FC236}">
                    <a16:creationId xmlns:a16="http://schemas.microsoft.com/office/drawing/2014/main" id="{B364810C-65D2-C440-B87F-CE542B9C7F66}"/>
                  </a:ext>
                </a:extLst>
              </p:cNvPr>
              <p:cNvSpPr/>
              <p:nvPr/>
            </p:nvSpPr>
            <p:spPr>
              <a:xfrm>
                <a:off x="16882492" y="1194481"/>
                <a:ext cx="41163" cy="71429"/>
              </a:xfrm>
              <a:custGeom>
                <a:avLst/>
                <a:gdLst/>
                <a:ahLst/>
                <a:cxnLst>
                  <a:cxn ang="3cd4">
                    <a:pos x="hc" y="t"/>
                  </a:cxn>
                  <a:cxn ang="cd2">
                    <a:pos x="l" y="vc"/>
                  </a:cxn>
                  <a:cxn ang="cd4">
                    <a:pos x="hc" y="b"/>
                  </a:cxn>
                  <a:cxn ang="0">
                    <a:pos x="r" y="vc"/>
                  </a:cxn>
                </a:cxnLst>
                <a:rect l="l" t="t" r="r" b="b"/>
                <a:pathLst>
                  <a:path w="35" h="60">
                    <a:moveTo>
                      <a:pt x="17" y="60"/>
                    </a:moveTo>
                    <a:cubicBezTo>
                      <a:pt x="8" y="60"/>
                      <a:pt x="0" y="52"/>
                      <a:pt x="0" y="42"/>
                    </a:cubicBezTo>
                    <a:lnTo>
                      <a:pt x="0" y="18"/>
                    </a:lnTo>
                    <a:cubicBezTo>
                      <a:pt x="0" y="8"/>
                      <a:pt x="8" y="0"/>
                      <a:pt x="17" y="0"/>
                    </a:cubicBezTo>
                    <a:cubicBezTo>
                      <a:pt x="27" y="0"/>
                      <a:pt x="35" y="8"/>
                      <a:pt x="35" y="18"/>
                    </a:cubicBezTo>
                    <a:lnTo>
                      <a:pt x="35" y="42"/>
                    </a:lnTo>
                    <a:cubicBezTo>
                      <a:pt x="35" y="52"/>
                      <a:pt x="27" y="60"/>
                      <a:pt x="17" y="6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accent2"/>
                  </a:solidFill>
                  <a:latin typeface="Arial" pitchFamily="18"/>
                  <a:ea typeface="Arial Unicode MS" pitchFamily="2"/>
                  <a:cs typeface="Arial Unicode MS" pitchFamily="2"/>
                </a:endParaRPr>
              </a:p>
            </p:txBody>
          </p:sp>
          <p:sp>
            <p:nvSpPr>
              <p:cNvPr id="149" name="Freeform 148">
                <a:extLst>
                  <a:ext uri="{FF2B5EF4-FFF2-40B4-BE49-F238E27FC236}">
                    <a16:creationId xmlns:a16="http://schemas.microsoft.com/office/drawing/2014/main" id="{20425950-B804-344D-8137-4ED9637C072C}"/>
                  </a:ext>
                </a:extLst>
              </p:cNvPr>
              <p:cNvSpPr/>
              <p:nvPr/>
            </p:nvSpPr>
            <p:spPr>
              <a:xfrm>
                <a:off x="16882492" y="1577050"/>
                <a:ext cx="41163" cy="71429"/>
              </a:xfrm>
              <a:custGeom>
                <a:avLst/>
                <a:gdLst/>
                <a:ahLst/>
                <a:cxnLst>
                  <a:cxn ang="3cd4">
                    <a:pos x="hc" y="t"/>
                  </a:cxn>
                  <a:cxn ang="cd2">
                    <a:pos x="l" y="vc"/>
                  </a:cxn>
                  <a:cxn ang="cd4">
                    <a:pos x="hc" y="b"/>
                  </a:cxn>
                  <a:cxn ang="0">
                    <a:pos x="r" y="vc"/>
                  </a:cxn>
                </a:cxnLst>
                <a:rect l="l" t="t" r="r" b="b"/>
                <a:pathLst>
                  <a:path w="35" h="60">
                    <a:moveTo>
                      <a:pt x="17" y="60"/>
                    </a:moveTo>
                    <a:cubicBezTo>
                      <a:pt x="8" y="60"/>
                      <a:pt x="0" y="52"/>
                      <a:pt x="0" y="42"/>
                    </a:cubicBezTo>
                    <a:lnTo>
                      <a:pt x="0" y="18"/>
                    </a:lnTo>
                    <a:cubicBezTo>
                      <a:pt x="0" y="8"/>
                      <a:pt x="8" y="0"/>
                      <a:pt x="17" y="0"/>
                    </a:cubicBezTo>
                    <a:cubicBezTo>
                      <a:pt x="27" y="0"/>
                      <a:pt x="35" y="8"/>
                      <a:pt x="35" y="18"/>
                    </a:cubicBezTo>
                    <a:lnTo>
                      <a:pt x="35" y="42"/>
                    </a:lnTo>
                    <a:cubicBezTo>
                      <a:pt x="35" y="52"/>
                      <a:pt x="27" y="60"/>
                      <a:pt x="17" y="6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accent2"/>
                  </a:solidFill>
                  <a:latin typeface="Arial" pitchFamily="18"/>
                  <a:ea typeface="Arial Unicode MS" pitchFamily="2"/>
                  <a:cs typeface="Arial Unicode MS" pitchFamily="2"/>
                </a:endParaRPr>
              </a:p>
            </p:txBody>
          </p:sp>
          <p:sp>
            <p:nvSpPr>
              <p:cNvPr id="150" name="Freeform 149">
                <a:extLst>
                  <a:ext uri="{FF2B5EF4-FFF2-40B4-BE49-F238E27FC236}">
                    <a16:creationId xmlns:a16="http://schemas.microsoft.com/office/drawing/2014/main" id="{2BEDB6D6-24D9-414A-A7F7-B7939B95ECA5}"/>
                  </a:ext>
                </a:extLst>
              </p:cNvPr>
              <p:cNvSpPr/>
              <p:nvPr/>
            </p:nvSpPr>
            <p:spPr>
              <a:xfrm>
                <a:off x="17110096" y="1011674"/>
                <a:ext cx="131962" cy="162229"/>
              </a:xfrm>
              <a:custGeom>
                <a:avLst/>
                <a:gdLst/>
                <a:ahLst/>
                <a:cxnLst>
                  <a:cxn ang="3cd4">
                    <a:pos x="hc" y="t"/>
                  </a:cxn>
                  <a:cxn ang="cd2">
                    <a:pos x="l" y="vc"/>
                  </a:cxn>
                  <a:cxn ang="cd4">
                    <a:pos x="hc" y="b"/>
                  </a:cxn>
                  <a:cxn ang="0">
                    <a:pos x="r" y="vc"/>
                  </a:cxn>
                </a:cxnLst>
                <a:rect l="l" t="t" r="r" b="b"/>
                <a:pathLst>
                  <a:path w="110" h="135">
                    <a:moveTo>
                      <a:pt x="28" y="135"/>
                    </a:moveTo>
                    <a:cubicBezTo>
                      <a:pt x="23" y="135"/>
                      <a:pt x="19" y="134"/>
                      <a:pt x="15" y="132"/>
                    </a:cubicBezTo>
                    <a:cubicBezTo>
                      <a:pt x="1" y="125"/>
                      <a:pt x="-4" y="108"/>
                      <a:pt x="3" y="95"/>
                    </a:cubicBezTo>
                    <a:cubicBezTo>
                      <a:pt x="16" y="70"/>
                      <a:pt x="30" y="48"/>
                      <a:pt x="45" y="29"/>
                    </a:cubicBezTo>
                    <a:cubicBezTo>
                      <a:pt x="51" y="22"/>
                      <a:pt x="56" y="15"/>
                      <a:pt x="62" y="9"/>
                    </a:cubicBezTo>
                    <a:cubicBezTo>
                      <a:pt x="72" y="-2"/>
                      <a:pt x="90" y="-3"/>
                      <a:pt x="101" y="7"/>
                    </a:cubicBezTo>
                    <a:cubicBezTo>
                      <a:pt x="112" y="17"/>
                      <a:pt x="113" y="35"/>
                      <a:pt x="103" y="46"/>
                    </a:cubicBezTo>
                    <a:cubicBezTo>
                      <a:pt x="98" y="51"/>
                      <a:pt x="93" y="57"/>
                      <a:pt x="88" y="63"/>
                    </a:cubicBezTo>
                    <a:cubicBezTo>
                      <a:pt x="76" y="79"/>
                      <a:pt x="63" y="99"/>
                      <a:pt x="52" y="120"/>
                    </a:cubicBezTo>
                    <a:cubicBezTo>
                      <a:pt x="47" y="130"/>
                      <a:pt x="37" y="135"/>
                      <a:pt x="28" y="13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accent2"/>
                  </a:solidFill>
                  <a:latin typeface="Arial" pitchFamily="18"/>
                  <a:ea typeface="Arial Unicode MS" pitchFamily="2"/>
                  <a:cs typeface="Arial Unicode MS" pitchFamily="2"/>
                </a:endParaRPr>
              </a:p>
            </p:txBody>
          </p:sp>
          <p:sp>
            <p:nvSpPr>
              <p:cNvPr id="151" name="Freeform 150">
                <a:extLst>
                  <a:ext uri="{FF2B5EF4-FFF2-40B4-BE49-F238E27FC236}">
                    <a16:creationId xmlns:a16="http://schemas.microsoft.com/office/drawing/2014/main" id="{CA4D6EE8-944B-E841-A3EC-3244194D2B66}"/>
                  </a:ext>
                </a:extLst>
              </p:cNvPr>
              <p:cNvSpPr/>
              <p:nvPr/>
            </p:nvSpPr>
            <p:spPr>
              <a:xfrm>
                <a:off x="17177893" y="1011674"/>
                <a:ext cx="441892" cy="704605"/>
              </a:xfrm>
              <a:custGeom>
                <a:avLst/>
                <a:gdLst/>
                <a:ahLst/>
                <a:cxnLst>
                  <a:cxn ang="3cd4">
                    <a:pos x="hc" y="t"/>
                  </a:cxn>
                  <a:cxn ang="cd2">
                    <a:pos x="l" y="vc"/>
                  </a:cxn>
                  <a:cxn ang="cd4">
                    <a:pos x="hc" y="b"/>
                  </a:cxn>
                  <a:cxn ang="0">
                    <a:pos x="r" y="vc"/>
                  </a:cxn>
                </a:cxnLst>
                <a:rect l="l" t="t" r="r" b="b"/>
                <a:pathLst>
                  <a:path w="366" h="583">
                    <a:moveTo>
                      <a:pt x="122" y="583"/>
                    </a:moveTo>
                    <a:cubicBezTo>
                      <a:pt x="85" y="583"/>
                      <a:pt x="48" y="575"/>
                      <a:pt x="15" y="558"/>
                    </a:cubicBezTo>
                    <a:cubicBezTo>
                      <a:pt x="1" y="552"/>
                      <a:pt x="-4" y="535"/>
                      <a:pt x="2" y="521"/>
                    </a:cubicBezTo>
                    <a:cubicBezTo>
                      <a:pt x="9" y="508"/>
                      <a:pt x="25" y="502"/>
                      <a:pt x="39" y="509"/>
                    </a:cubicBezTo>
                    <a:cubicBezTo>
                      <a:pt x="65" y="522"/>
                      <a:pt x="93" y="528"/>
                      <a:pt x="122" y="528"/>
                    </a:cubicBezTo>
                    <a:cubicBezTo>
                      <a:pt x="227" y="528"/>
                      <a:pt x="312" y="443"/>
                      <a:pt x="312" y="339"/>
                    </a:cubicBezTo>
                    <a:cubicBezTo>
                      <a:pt x="312" y="268"/>
                      <a:pt x="271" y="139"/>
                      <a:pt x="212" y="63"/>
                    </a:cubicBezTo>
                    <a:cubicBezTo>
                      <a:pt x="207" y="57"/>
                      <a:pt x="203" y="51"/>
                      <a:pt x="198" y="46"/>
                    </a:cubicBezTo>
                    <a:cubicBezTo>
                      <a:pt x="188" y="35"/>
                      <a:pt x="189" y="18"/>
                      <a:pt x="200" y="8"/>
                    </a:cubicBezTo>
                    <a:cubicBezTo>
                      <a:pt x="211" y="-3"/>
                      <a:pt x="228" y="-2"/>
                      <a:pt x="239" y="9"/>
                    </a:cubicBezTo>
                    <a:cubicBezTo>
                      <a:pt x="244" y="15"/>
                      <a:pt x="250" y="22"/>
                      <a:pt x="255" y="29"/>
                    </a:cubicBezTo>
                    <a:cubicBezTo>
                      <a:pt x="325" y="119"/>
                      <a:pt x="366" y="257"/>
                      <a:pt x="366" y="339"/>
                    </a:cubicBezTo>
                    <a:cubicBezTo>
                      <a:pt x="366" y="474"/>
                      <a:pt x="257" y="583"/>
                      <a:pt x="122" y="58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accent2"/>
                  </a:solidFill>
                  <a:latin typeface="Arial" pitchFamily="18"/>
                  <a:ea typeface="Arial Unicode MS" pitchFamily="2"/>
                  <a:cs typeface="Arial Unicode MS" pitchFamily="2"/>
                </a:endParaRPr>
              </a:p>
            </p:txBody>
          </p:sp>
          <p:sp>
            <p:nvSpPr>
              <p:cNvPr id="152" name="Freeform 151">
                <a:extLst>
                  <a:ext uri="{FF2B5EF4-FFF2-40B4-BE49-F238E27FC236}">
                    <a16:creationId xmlns:a16="http://schemas.microsoft.com/office/drawing/2014/main" id="{F974ACB2-9DCD-0644-80C4-C334BC200F43}"/>
                  </a:ext>
                </a:extLst>
              </p:cNvPr>
              <p:cNvSpPr/>
              <p:nvPr/>
            </p:nvSpPr>
            <p:spPr>
              <a:xfrm>
                <a:off x="17143995" y="773174"/>
                <a:ext cx="364409" cy="197338"/>
              </a:xfrm>
              <a:custGeom>
                <a:avLst/>
                <a:gdLst/>
                <a:ahLst/>
                <a:cxnLst>
                  <a:cxn ang="3cd4">
                    <a:pos x="hc" y="t"/>
                  </a:cxn>
                  <a:cxn ang="cd2">
                    <a:pos x="l" y="vc"/>
                  </a:cxn>
                  <a:cxn ang="cd4">
                    <a:pos x="hc" y="b"/>
                  </a:cxn>
                  <a:cxn ang="0">
                    <a:pos x="r" y="vc"/>
                  </a:cxn>
                </a:cxnLst>
                <a:rect l="l" t="t" r="r" b="b"/>
                <a:pathLst>
                  <a:path w="302" h="164">
                    <a:moveTo>
                      <a:pt x="238" y="164"/>
                    </a:moveTo>
                    <a:cubicBezTo>
                      <a:pt x="234" y="164"/>
                      <a:pt x="230" y="164"/>
                      <a:pt x="226" y="162"/>
                    </a:cubicBezTo>
                    <a:cubicBezTo>
                      <a:pt x="212" y="155"/>
                      <a:pt x="206" y="139"/>
                      <a:pt x="213" y="125"/>
                    </a:cubicBezTo>
                    <a:lnTo>
                      <a:pt x="246" y="56"/>
                    </a:lnTo>
                    <a:cubicBezTo>
                      <a:pt x="247" y="56"/>
                      <a:pt x="247" y="56"/>
                      <a:pt x="246" y="55"/>
                    </a:cubicBezTo>
                    <a:lnTo>
                      <a:pt x="55" y="55"/>
                    </a:lnTo>
                    <a:lnTo>
                      <a:pt x="54" y="55"/>
                    </a:lnTo>
                    <a:cubicBezTo>
                      <a:pt x="54" y="56"/>
                      <a:pt x="54" y="56"/>
                      <a:pt x="54" y="56"/>
                    </a:cubicBezTo>
                    <a:lnTo>
                      <a:pt x="87" y="124"/>
                    </a:lnTo>
                    <a:cubicBezTo>
                      <a:pt x="93" y="137"/>
                      <a:pt x="88" y="154"/>
                      <a:pt x="74" y="160"/>
                    </a:cubicBezTo>
                    <a:cubicBezTo>
                      <a:pt x="60" y="167"/>
                      <a:pt x="44" y="161"/>
                      <a:pt x="38" y="147"/>
                    </a:cubicBezTo>
                    <a:lnTo>
                      <a:pt x="5" y="80"/>
                    </a:lnTo>
                    <a:cubicBezTo>
                      <a:pt x="-3" y="63"/>
                      <a:pt x="-2" y="43"/>
                      <a:pt x="8" y="26"/>
                    </a:cubicBezTo>
                    <a:cubicBezTo>
                      <a:pt x="18" y="10"/>
                      <a:pt x="36" y="0"/>
                      <a:pt x="55" y="0"/>
                    </a:cubicBezTo>
                    <a:lnTo>
                      <a:pt x="246" y="0"/>
                    </a:lnTo>
                    <a:cubicBezTo>
                      <a:pt x="265" y="0"/>
                      <a:pt x="283" y="10"/>
                      <a:pt x="293" y="26"/>
                    </a:cubicBezTo>
                    <a:cubicBezTo>
                      <a:pt x="303" y="43"/>
                      <a:pt x="304" y="63"/>
                      <a:pt x="296" y="80"/>
                    </a:cubicBezTo>
                    <a:lnTo>
                      <a:pt x="262" y="149"/>
                    </a:lnTo>
                    <a:cubicBezTo>
                      <a:pt x="258" y="159"/>
                      <a:pt x="248" y="164"/>
                      <a:pt x="238" y="16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accent2"/>
                  </a:solidFill>
                  <a:latin typeface="Arial" pitchFamily="18"/>
                  <a:ea typeface="Arial Unicode MS" pitchFamily="2"/>
                  <a:cs typeface="Arial Unicode MS" pitchFamily="2"/>
                </a:endParaRPr>
              </a:p>
            </p:txBody>
          </p:sp>
          <p:sp>
            <p:nvSpPr>
              <p:cNvPr id="153" name="Freeform 152">
                <a:extLst>
                  <a:ext uri="{FF2B5EF4-FFF2-40B4-BE49-F238E27FC236}">
                    <a16:creationId xmlns:a16="http://schemas.microsoft.com/office/drawing/2014/main" id="{4844B79C-F0E5-F84A-9414-5B996B43FFA5}"/>
                  </a:ext>
                </a:extLst>
              </p:cNvPr>
              <p:cNvSpPr/>
              <p:nvPr/>
            </p:nvSpPr>
            <p:spPr>
              <a:xfrm>
                <a:off x="17216634" y="972933"/>
                <a:ext cx="216709" cy="41163"/>
              </a:xfrm>
              <a:custGeom>
                <a:avLst/>
                <a:gdLst/>
                <a:ahLst/>
                <a:cxnLst>
                  <a:cxn ang="3cd4">
                    <a:pos x="hc" y="t"/>
                  </a:cxn>
                  <a:cxn ang="cd2">
                    <a:pos x="l" y="vc"/>
                  </a:cxn>
                  <a:cxn ang="cd4">
                    <a:pos x="hc" y="b"/>
                  </a:cxn>
                  <a:cxn ang="0">
                    <a:pos x="r" y="vc"/>
                  </a:cxn>
                </a:cxnLst>
                <a:rect l="l" t="t" r="r" b="b"/>
                <a:pathLst>
                  <a:path w="180" h="35">
                    <a:moveTo>
                      <a:pt x="163" y="35"/>
                    </a:moveTo>
                    <a:lnTo>
                      <a:pt x="18" y="35"/>
                    </a:lnTo>
                    <a:cubicBezTo>
                      <a:pt x="8" y="35"/>
                      <a:pt x="0" y="27"/>
                      <a:pt x="0" y="18"/>
                    </a:cubicBezTo>
                    <a:cubicBezTo>
                      <a:pt x="0" y="8"/>
                      <a:pt x="8" y="0"/>
                      <a:pt x="18" y="0"/>
                    </a:cubicBezTo>
                    <a:lnTo>
                      <a:pt x="163" y="0"/>
                    </a:lnTo>
                    <a:cubicBezTo>
                      <a:pt x="172" y="0"/>
                      <a:pt x="180" y="8"/>
                      <a:pt x="180" y="18"/>
                    </a:cubicBezTo>
                    <a:cubicBezTo>
                      <a:pt x="180" y="27"/>
                      <a:pt x="172" y="35"/>
                      <a:pt x="163" y="3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accent2"/>
                  </a:solidFill>
                  <a:latin typeface="Arial" pitchFamily="18"/>
                  <a:ea typeface="Arial Unicode MS" pitchFamily="2"/>
                  <a:cs typeface="Arial Unicode MS" pitchFamily="2"/>
                </a:endParaRPr>
              </a:p>
            </p:txBody>
          </p:sp>
          <p:sp>
            <p:nvSpPr>
              <p:cNvPr id="154" name="Freeform 153">
                <a:extLst>
                  <a:ext uri="{FF2B5EF4-FFF2-40B4-BE49-F238E27FC236}">
                    <a16:creationId xmlns:a16="http://schemas.microsoft.com/office/drawing/2014/main" id="{DF2ACC2A-14E4-B944-98D5-1B80809F4373}"/>
                  </a:ext>
                </a:extLst>
              </p:cNvPr>
              <p:cNvSpPr/>
              <p:nvPr/>
            </p:nvSpPr>
            <p:spPr>
              <a:xfrm>
                <a:off x="16565298" y="1011674"/>
                <a:ext cx="130752" cy="162229"/>
              </a:xfrm>
              <a:custGeom>
                <a:avLst/>
                <a:gdLst/>
                <a:ahLst/>
                <a:cxnLst>
                  <a:cxn ang="3cd4">
                    <a:pos x="hc" y="t"/>
                  </a:cxn>
                  <a:cxn ang="cd2">
                    <a:pos x="l" y="vc"/>
                  </a:cxn>
                  <a:cxn ang="cd4">
                    <a:pos x="hc" y="b"/>
                  </a:cxn>
                  <a:cxn ang="0">
                    <a:pos x="r" y="vc"/>
                  </a:cxn>
                </a:cxnLst>
                <a:rect l="l" t="t" r="r" b="b"/>
                <a:pathLst>
                  <a:path w="109" h="135">
                    <a:moveTo>
                      <a:pt x="82" y="135"/>
                    </a:moveTo>
                    <a:cubicBezTo>
                      <a:pt x="72" y="135"/>
                      <a:pt x="63" y="130"/>
                      <a:pt x="58" y="120"/>
                    </a:cubicBezTo>
                    <a:cubicBezTo>
                      <a:pt x="46" y="99"/>
                      <a:pt x="34" y="79"/>
                      <a:pt x="21" y="63"/>
                    </a:cubicBezTo>
                    <a:cubicBezTo>
                      <a:pt x="17" y="57"/>
                      <a:pt x="12" y="51"/>
                      <a:pt x="7" y="46"/>
                    </a:cubicBezTo>
                    <a:cubicBezTo>
                      <a:pt x="-3" y="35"/>
                      <a:pt x="-2" y="17"/>
                      <a:pt x="9" y="7"/>
                    </a:cubicBezTo>
                    <a:cubicBezTo>
                      <a:pt x="20" y="-3"/>
                      <a:pt x="37" y="-2"/>
                      <a:pt x="47" y="9"/>
                    </a:cubicBezTo>
                    <a:cubicBezTo>
                      <a:pt x="53" y="15"/>
                      <a:pt x="59" y="22"/>
                      <a:pt x="65" y="29"/>
                    </a:cubicBezTo>
                    <a:cubicBezTo>
                      <a:pt x="79" y="48"/>
                      <a:pt x="93" y="70"/>
                      <a:pt x="106" y="95"/>
                    </a:cubicBezTo>
                    <a:cubicBezTo>
                      <a:pt x="113" y="108"/>
                      <a:pt x="108" y="125"/>
                      <a:pt x="95" y="132"/>
                    </a:cubicBezTo>
                    <a:cubicBezTo>
                      <a:pt x="91" y="134"/>
                      <a:pt x="86" y="135"/>
                      <a:pt x="82" y="13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accent2"/>
                  </a:solidFill>
                  <a:latin typeface="Arial" pitchFamily="18"/>
                  <a:ea typeface="Arial Unicode MS" pitchFamily="2"/>
                  <a:cs typeface="Arial Unicode MS" pitchFamily="2"/>
                </a:endParaRPr>
              </a:p>
            </p:txBody>
          </p:sp>
          <p:sp>
            <p:nvSpPr>
              <p:cNvPr id="155" name="Freeform 154">
                <a:extLst>
                  <a:ext uri="{FF2B5EF4-FFF2-40B4-BE49-F238E27FC236}">
                    <a16:creationId xmlns:a16="http://schemas.microsoft.com/office/drawing/2014/main" id="{3F5AAF45-6FFA-7C47-8BA7-F61DFBF99EE0}"/>
                  </a:ext>
                </a:extLst>
              </p:cNvPr>
              <p:cNvSpPr/>
              <p:nvPr/>
            </p:nvSpPr>
            <p:spPr>
              <a:xfrm>
                <a:off x="16186361" y="1011674"/>
                <a:ext cx="443102" cy="704605"/>
              </a:xfrm>
              <a:custGeom>
                <a:avLst/>
                <a:gdLst/>
                <a:ahLst/>
                <a:cxnLst>
                  <a:cxn ang="3cd4">
                    <a:pos x="hc" y="t"/>
                  </a:cxn>
                  <a:cxn ang="cd2">
                    <a:pos x="l" y="vc"/>
                  </a:cxn>
                  <a:cxn ang="cd4">
                    <a:pos x="hc" y="b"/>
                  </a:cxn>
                  <a:cxn ang="0">
                    <a:pos x="r" y="vc"/>
                  </a:cxn>
                </a:cxnLst>
                <a:rect l="l" t="t" r="r" b="b"/>
                <a:pathLst>
                  <a:path w="367" h="583">
                    <a:moveTo>
                      <a:pt x="244" y="583"/>
                    </a:moveTo>
                    <a:cubicBezTo>
                      <a:pt x="110" y="583"/>
                      <a:pt x="0" y="474"/>
                      <a:pt x="0" y="339"/>
                    </a:cubicBezTo>
                    <a:cubicBezTo>
                      <a:pt x="0" y="257"/>
                      <a:pt x="42" y="119"/>
                      <a:pt x="112" y="29"/>
                    </a:cubicBezTo>
                    <a:cubicBezTo>
                      <a:pt x="117" y="22"/>
                      <a:pt x="122" y="15"/>
                      <a:pt x="128" y="9"/>
                    </a:cubicBezTo>
                    <a:cubicBezTo>
                      <a:pt x="138" y="-2"/>
                      <a:pt x="155" y="-3"/>
                      <a:pt x="167" y="8"/>
                    </a:cubicBezTo>
                    <a:cubicBezTo>
                      <a:pt x="178" y="18"/>
                      <a:pt x="179" y="35"/>
                      <a:pt x="168" y="46"/>
                    </a:cubicBezTo>
                    <a:cubicBezTo>
                      <a:pt x="164" y="51"/>
                      <a:pt x="159" y="57"/>
                      <a:pt x="155" y="63"/>
                    </a:cubicBezTo>
                    <a:cubicBezTo>
                      <a:pt x="95" y="139"/>
                      <a:pt x="55" y="268"/>
                      <a:pt x="55" y="339"/>
                    </a:cubicBezTo>
                    <a:cubicBezTo>
                      <a:pt x="55" y="443"/>
                      <a:pt x="140" y="528"/>
                      <a:pt x="244" y="528"/>
                    </a:cubicBezTo>
                    <a:cubicBezTo>
                      <a:pt x="274" y="528"/>
                      <a:pt x="302" y="522"/>
                      <a:pt x="328" y="509"/>
                    </a:cubicBezTo>
                    <a:cubicBezTo>
                      <a:pt x="341" y="502"/>
                      <a:pt x="358" y="508"/>
                      <a:pt x="364" y="521"/>
                    </a:cubicBezTo>
                    <a:cubicBezTo>
                      <a:pt x="371" y="535"/>
                      <a:pt x="365" y="552"/>
                      <a:pt x="352" y="558"/>
                    </a:cubicBezTo>
                    <a:cubicBezTo>
                      <a:pt x="318" y="575"/>
                      <a:pt x="282" y="583"/>
                      <a:pt x="244" y="58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accent2"/>
                  </a:solidFill>
                  <a:latin typeface="Arial" pitchFamily="18"/>
                  <a:ea typeface="Arial Unicode MS" pitchFamily="2"/>
                  <a:cs typeface="Arial Unicode MS" pitchFamily="2"/>
                </a:endParaRPr>
              </a:p>
            </p:txBody>
          </p:sp>
          <p:sp>
            <p:nvSpPr>
              <p:cNvPr id="156" name="Freeform 155">
                <a:extLst>
                  <a:ext uri="{FF2B5EF4-FFF2-40B4-BE49-F238E27FC236}">
                    <a16:creationId xmlns:a16="http://schemas.microsoft.com/office/drawing/2014/main" id="{58F9C718-7988-B644-93AF-90DF202A88FF}"/>
                  </a:ext>
                </a:extLst>
              </p:cNvPr>
              <p:cNvSpPr/>
              <p:nvPr/>
            </p:nvSpPr>
            <p:spPr>
              <a:xfrm>
                <a:off x="16298949" y="773174"/>
                <a:ext cx="364409" cy="197338"/>
              </a:xfrm>
              <a:custGeom>
                <a:avLst/>
                <a:gdLst/>
                <a:ahLst/>
                <a:cxnLst>
                  <a:cxn ang="3cd4">
                    <a:pos x="hc" y="t"/>
                  </a:cxn>
                  <a:cxn ang="cd2">
                    <a:pos x="l" y="vc"/>
                  </a:cxn>
                  <a:cxn ang="cd4">
                    <a:pos x="hc" y="b"/>
                  </a:cxn>
                  <a:cxn ang="0">
                    <a:pos x="r" y="vc"/>
                  </a:cxn>
                </a:cxnLst>
                <a:rect l="l" t="t" r="r" b="b"/>
                <a:pathLst>
                  <a:path w="302" h="164">
                    <a:moveTo>
                      <a:pt x="64" y="164"/>
                    </a:moveTo>
                    <a:cubicBezTo>
                      <a:pt x="54" y="164"/>
                      <a:pt x="44" y="159"/>
                      <a:pt x="39" y="149"/>
                    </a:cubicBezTo>
                    <a:lnTo>
                      <a:pt x="6" y="80"/>
                    </a:lnTo>
                    <a:cubicBezTo>
                      <a:pt x="-3" y="63"/>
                      <a:pt x="-1" y="43"/>
                      <a:pt x="9" y="26"/>
                    </a:cubicBezTo>
                    <a:cubicBezTo>
                      <a:pt x="19" y="10"/>
                      <a:pt x="36" y="0"/>
                      <a:pt x="56" y="0"/>
                    </a:cubicBezTo>
                    <a:lnTo>
                      <a:pt x="247" y="0"/>
                    </a:lnTo>
                    <a:cubicBezTo>
                      <a:pt x="266" y="0"/>
                      <a:pt x="283" y="10"/>
                      <a:pt x="294" y="26"/>
                    </a:cubicBezTo>
                    <a:cubicBezTo>
                      <a:pt x="304" y="43"/>
                      <a:pt x="305" y="63"/>
                      <a:pt x="297" y="80"/>
                    </a:cubicBezTo>
                    <a:lnTo>
                      <a:pt x="264" y="147"/>
                    </a:lnTo>
                    <a:cubicBezTo>
                      <a:pt x="258" y="161"/>
                      <a:pt x="241" y="167"/>
                      <a:pt x="227" y="160"/>
                    </a:cubicBezTo>
                    <a:cubicBezTo>
                      <a:pt x="214" y="154"/>
                      <a:pt x="208" y="137"/>
                      <a:pt x="215" y="124"/>
                    </a:cubicBezTo>
                    <a:lnTo>
                      <a:pt x="247" y="56"/>
                    </a:lnTo>
                    <a:cubicBezTo>
                      <a:pt x="247" y="56"/>
                      <a:pt x="248" y="56"/>
                      <a:pt x="247" y="55"/>
                    </a:cubicBezTo>
                    <a:lnTo>
                      <a:pt x="56" y="55"/>
                    </a:lnTo>
                    <a:lnTo>
                      <a:pt x="55" y="55"/>
                    </a:lnTo>
                    <a:cubicBezTo>
                      <a:pt x="55" y="56"/>
                      <a:pt x="55" y="56"/>
                      <a:pt x="55" y="56"/>
                    </a:cubicBezTo>
                    <a:lnTo>
                      <a:pt x="88" y="125"/>
                    </a:lnTo>
                    <a:cubicBezTo>
                      <a:pt x="95" y="139"/>
                      <a:pt x="89" y="155"/>
                      <a:pt x="76" y="162"/>
                    </a:cubicBezTo>
                    <a:cubicBezTo>
                      <a:pt x="72" y="164"/>
                      <a:pt x="68" y="164"/>
                      <a:pt x="64" y="16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accent2"/>
                  </a:solidFill>
                  <a:latin typeface="Arial" pitchFamily="18"/>
                  <a:ea typeface="Arial Unicode MS" pitchFamily="2"/>
                  <a:cs typeface="Arial Unicode MS" pitchFamily="2"/>
                </a:endParaRPr>
              </a:p>
            </p:txBody>
          </p:sp>
          <p:sp>
            <p:nvSpPr>
              <p:cNvPr id="157" name="Freeform 156">
                <a:extLst>
                  <a:ext uri="{FF2B5EF4-FFF2-40B4-BE49-F238E27FC236}">
                    <a16:creationId xmlns:a16="http://schemas.microsoft.com/office/drawing/2014/main" id="{E2A59444-22B8-9940-8690-C718E631E91A}"/>
                  </a:ext>
                </a:extLst>
              </p:cNvPr>
              <p:cNvSpPr/>
              <p:nvPr/>
            </p:nvSpPr>
            <p:spPr>
              <a:xfrm>
                <a:off x="16372799" y="972933"/>
                <a:ext cx="216709" cy="41163"/>
              </a:xfrm>
              <a:custGeom>
                <a:avLst/>
                <a:gdLst/>
                <a:ahLst/>
                <a:cxnLst>
                  <a:cxn ang="3cd4">
                    <a:pos x="hc" y="t"/>
                  </a:cxn>
                  <a:cxn ang="cd2">
                    <a:pos x="l" y="vc"/>
                  </a:cxn>
                  <a:cxn ang="cd4">
                    <a:pos x="hc" y="b"/>
                  </a:cxn>
                  <a:cxn ang="0">
                    <a:pos x="r" y="vc"/>
                  </a:cxn>
                </a:cxnLst>
                <a:rect l="l" t="t" r="r" b="b"/>
                <a:pathLst>
                  <a:path w="180" h="35">
                    <a:moveTo>
                      <a:pt x="163" y="35"/>
                    </a:moveTo>
                    <a:lnTo>
                      <a:pt x="18" y="35"/>
                    </a:lnTo>
                    <a:cubicBezTo>
                      <a:pt x="8" y="35"/>
                      <a:pt x="0" y="27"/>
                      <a:pt x="0" y="18"/>
                    </a:cubicBezTo>
                    <a:cubicBezTo>
                      <a:pt x="0" y="8"/>
                      <a:pt x="8" y="0"/>
                      <a:pt x="18" y="0"/>
                    </a:cubicBezTo>
                    <a:lnTo>
                      <a:pt x="163" y="0"/>
                    </a:lnTo>
                    <a:cubicBezTo>
                      <a:pt x="172" y="0"/>
                      <a:pt x="180" y="8"/>
                      <a:pt x="180" y="18"/>
                    </a:cubicBezTo>
                    <a:cubicBezTo>
                      <a:pt x="180" y="27"/>
                      <a:pt x="172" y="35"/>
                      <a:pt x="163" y="3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accent2"/>
                  </a:solidFill>
                  <a:latin typeface="Arial" pitchFamily="18"/>
                  <a:ea typeface="Arial Unicode MS" pitchFamily="2"/>
                  <a:cs typeface="Arial Unicode MS" pitchFamily="2"/>
                </a:endParaRPr>
              </a:p>
            </p:txBody>
          </p:sp>
        </p:grpSp>
      </p:grpSp>
      <p:grpSp>
        <p:nvGrpSpPr>
          <p:cNvPr id="6" name="Group 5">
            <a:extLst>
              <a:ext uri="{FF2B5EF4-FFF2-40B4-BE49-F238E27FC236}">
                <a16:creationId xmlns:a16="http://schemas.microsoft.com/office/drawing/2014/main" id="{66CFCB6C-992A-E84C-9553-7C01801BDEF1}"/>
              </a:ext>
            </a:extLst>
          </p:cNvPr>
          <p:cNvGrpSpPr/>
          <p:nvPr/>
        </p:nvGrpSpPr>
        <p:grpSpPr>
          <a:xfrm>
            <a:off x="12341538" y="9909063"/>
            <a:ext cx="2142558" cy="1936668"/>
            <a:chOff x="11612485" y="9250069"/>
            <a:chExt cx="3600664" cy="3254656"/>
          </a:xfrm>
        </p:grpSpPr>
        <p:sp>
          <p:nvSpPr>
            <p:cNvPr id="142" name="Rectangle 141">
              <a:extLst>
                <a:ext uri="{FF2B5EF4-FFF2-40B4-BE49-F238E27FC236}">
                  <a16:creationId xmlns:a16="http://schemas.microsoft.com/office/drawing/2014/main" id="{EEA4C27E-5685-8940-AB78-6D318C1B30DD}"/>
                </a:ext>
              </a:extLst>
            </p:cNvPr>
            <p:cNvSpPr/>
            <p:nvPr/>
          </p:nvSpPr>
          <p:spPr>
            <a:xfrm>
              <a:off x="11612485" y="9250069"/>
              <a:ext cx="3600664" cy="3254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8" name="Group 157">
              <a:extLst>
                <a:ext uri="{FF2B5EF4-FFF2-40B4-BE49-F238E27FC236}">
                  <a16:creationId xmlns:a16="http://schemas.microsoft.com/office/drawing/2014/main" id="{521AF9E2-3CC8-FB4E-83D3-136BE1AF85B7}"/>
                </a:ext>
              </a:extLst>
            </p:cNvPr>
            <p:cNvGrpSpPr/>
            <p:nvPr/>
          </p:nvGrpSpPr>
          <p:grpSpPr>
            <a:xfrm>
              <a:off x="12620126" y="9936792"/>
              <a:ext cx="1500989" cy="1782912"/>
              <a:chOff x="12886031" y="1525742"/>
              <a:chExt cx="938519" cy="1114797"/>
            </a:xfrm>
            <a:solidFill>
              <a:schemeClr val="bg1"/>
            </a:solidFill>
          </p:grpSpPr>
          <p:sp>
            <p:nvSpPr>
              <p:cNvPr id="159" name="Freeform 158">
                <a:extLst>
                  <a:ext uri="{FF2B5EF4-FFF2-40B4-BE49-F238E27FC236}">
                    <a16:creationId xmlns:a16="http://schemas.microsoft.com/office/drawing/2014/main" id="{CFE34F84-E431-2443-A7C3-47913205E887}"/>
                  </a:ext>
                </a:extLst>
              </p:cNvPr>
              <p:cNvSpPr/>
              <p:nvPr/>
            </p:nvSpPr>
            <p:spPr>
              <a:xfrm>
                <a:off x="12886031" y="2227145"/>
                <a:ext cx="240836" cy="413394"/>
              </a:xfrm>
              <a:custGeom>
                <a:avLst/>
                <a:gdLst/>
                <a:ahLst/>
                <a:cxnLst>
                  <a:cxn ang="3cd4">
                    <a:pos x="hc" y="t"/>
                  </a:cxn>
                  <a:cxn ang="cd2">
                    <a:pos x="l" y="vc"/>
                  </a:cxn>
                  <a:cxn ang="cd4">
                    <a:pos x="hc" y="b"/>
                  </a:cxn>
                  <a:cxn ang="0">
                    <a:pos x="r" y="vc"/>
                  </a:cxn>
                </a:cxnLst>
                <a:rect l="l" t="t" r="r" b="b"/>
                <a:pathLst>
                  <a:path w="195" h="334">
                    <a:moveTo>
                      <a:pt x="55" y="279"/>
                    </a:moveTo>
                    <a:lnTo>
                      <a:pt x="140" y="279"/>
                    </a:lnTo>
                    <a:lnTo>
                      <a:pt x="140" y="55"/>
                    </a:lnTo>
                    <a:lnTo>
                      <a:pt x="55" y="55"/>
                    </a:lnTo>
                    <a:close/>
                    <a:moveTo>
                      <a:pt x="168" y="334"/>
                    </a:moveTo>
                    <a:lnTo>
                      <a:pt x="27" y="334"/>
                    </a:lnTo>
                    <a:cubicBezTo>
                      <a:pt x="12" y="334"/>
                      <a:pt x="0" y="322"/>
                      <a:pt x="0" y="307"/>
                    </a:cubicBezTo>
                    <a:lnTo>
                      <a:pt x="0" y="28"/>
                    </a:lnTo>
                    <a:cubicBezTo>
                      <a:pt x="0" y="12"/>
                      <a:pt x="12" y="0"/>
                      <a:pt x="27" y="0"/>
                    </a:cubicBezTo>
                    <a:lnTo>
                      <a:pt x="168" y="0"/>
                    </a:lnTo>
                    <a:cubicBezTo>
                      <a:pt x="183" y="0"/>
                      <a:pt x="195" y="12"/>
                      <a:pt x="195" y="28"/>
                    </a:cubicBezTo>
                    <a:lnTo>
                      <a:pt x="195" y="307"/>
                    </a:lnTo>
                    <a:cubicBezTo>
                      <a:pt x="195" y="322"/>
                      <a:pt x="183" y="334"/>
                      <a:pt x="168" y="3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60" name="Freeform 159">
                <a:extLst>
                  <a:ext uri="{FF2B5EF4-FFF2-40B4-BE49-F238E27FC236}">
                    <a16:creationId xmlns:a16="http://schemas.microsoft.com/office/drawing/2014/main" id="{E837CC80-404C-DE4A-A346-107E8064ECB9}"/>
                  </a:ext>
                </a:extLst>
              </p:cNvPr>
              <p:cNvSpPr/>
              <p:nvPr/>
            </p:nvSpPr>
            <p:spPr>
              <a:xfrm>
                <a:off x="13233633" y="1874581"/>
                <a:ext cx="242077" cy="765957"/>
              </a:xfrm>
              <a:custGeom>
                <a:avLst/>
                <a:gdLst/>
                <a:ahLst/>
                <a:cxnLst>
                  <a:cxn ang="3cd4">
                    <a:pos x="hc" y="t"/>
                  </a:cxn>
                  <a:cxn ang="cd2">
                    <a:pos x="l" y="vc"/>
                  </a:cxn>
                  <a:cxn ang="cd4">
                    <a:pos x="hc" y="b"/>
                  </a:cxn>
                  <a:cxn ang="0">
                    <a:pos x="r" y="vc"/>
                  </a:cxn>
                </a:cxnLst>
                <a:rect l="l" t="t" r="r" b="b"/>
                <a:pathLst>
                  <a:path w="196" h="618">
                    <a:moveTo>
                      <a:pt x="55" y="563"/>
                    </a:moveTo>
                    <a:lnTo>
                      <a:pt x="141" y="563"/>
                    </a:lnTo>
                    <a:lnTo>
                      <a:pt x="141" y="55"/>
                    </a:lnTo>
                    <a:lnTo>
                      <a:pt x="55" y="55"/>
                    </a:lnTo>
                    <a:close/>
                    <a:moveTo>
                      <a:pt x="169" y="618"/>
                    </a:moveTo>
                    <a:lnTo>
                      <a:pt x="28" y="618"/>
                    </a:lnTo>
                    <a:cubicBezTo>
                      <a:pt x="13" y="618"/>
                      <a:pt x="0" y="606"/>
                      <a:pt x="0" y="591"/>
                    </a:cubicBezTo>
                    <a:lnTo>
                      <a:pt x="0" y="27"/>
                    </a:lnTo>
                    <a:cubicBezTo>
                      <a:pt x="0" y="12"/>
                      <a:pt x="13" y="0"/>
                      <a:pt x="28" y="0"/>
                    </a:cubicBezTo>
                    <a:lnTo>
                      <a:pt x="169" y="0"/>
                    </a:lnTo>
                    <a:cubicBezTo>
                      <a:pt x="184" y="0"/>
                      <a:pt x="196" y="12"/>
                      <a:pt x="196" y="27"/>
                    </a:cubicBezTo>
                    <a:lnTo>
                      <a:pt x="196" y="591"/>
                    </a:lnTo>
                    <a:cubicBezTo>
                      <a:pt x="196" y="606"/>
                      <a:pt x="184" y="618"/>
                      <a:pt x="169" y="61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61" name="Freeform 160">
                <a:extLst>
                  <a:ext uri="{FF2B5EF4-FFF2-40B4-BE49-F238E27FC236}">
                    <a16:creationId xmlns:a16="http://schemas.microsoft.com/office/drawing/2014/main" id="{B25CE8A4-7CDA-B249-A193-A5C3A314549E}"/>
                  </a:ext>
                </a:extLst>
              </p:cNvPr>
              <p:cNvSpPr/>
              <p:nvPr/>
            </p:nvSpPr>
            <p:spPr>
              <a:xfrm>
                <a:off x="13578748" y="1525742"/>
                <a:ext cx="245802" cy="1114797"/>
              </a:xfrm>
              <a:custGeom>
                <a:avLst/>
                <a:gdLst/>
                <a:ahLst/>
                <a:cxnLst>
                  <a:cxn ang="3cd4">
                    <a:pos x="hc" y="t"/>
                  </a:cxn>
                  <a:cxn ang="cd2">
                    <a:pos x="l" y="vc"/>
                  </a:cxn>
                  <a:cxn ang="cd4">
                    <a:pos x="hc" y="b"/>
                  </a:cxn>
                  <a:cxn ang="0">
                    <a:pos x="r" y="vc"/>
                  </a:cxn>
                </a:cxnLst>
                <a:rect l="l" t="t" r="r" b="b"/>
                <a:pathLst>
                  <a:path w="199" h="899">
                    <a:moveTo>
                      <a:pt x="55" y="844"/>
                    </a:moveTo>
                    <a:lnTo>
                      <a:pt x="144" y="844"/>
                    </a:lnTo>
                    <a:lnTo>
                      <a:pt x="144" y="55"/>
                    </a:lnTo>
                    <a:lnTo>
                      <a:pt x="55" y="55"/>
                    </a:lnTo>
                    <a:close/>
                    <a:moveTo>
                      <a:pt x="172" y="899"/>
                    </a:moveTo>
                    <a:lnTo>
                      <a:pt x="27" y="899"/>
                    </a:lnTo>
                    <a:cubicBezTo>
                      <a:pt x="12" y="899"/>
                      <a:pt x="0" y="887"/>
                      <a:pt x="0" y="872"/>
                    </a:cubicBezTo>
                    <a:lnTo>
                      <a:pt x="0" y="27"/>
                    </a:lnTo>
                    <a:cubicBezTo>
                      <a:pt x="0" y="12"/>
                      <a:pt x="12" y="0"/>
                      <a:pt x="27" y="0"/>
                    </a:cubicBezTo>
                    <a:lnTo>
                      <a:pt x="172" y="0"/>
                    </a:lnTo>
                    <a:cubicBezTo>
                      <a:pt x="187" y="0"/>
                      <a:pt x="199" y="12"/>
                      <a:pt x="199" y="27"/>
                    </a:cubicBezTo>
                    <a:lnTo>
                      <a:pt x="199" y="872"/>
                    </a:lnTo>
                    <a:cubicBezTo>
                      <a:pt x="199" y="887"/>
                      <a:pt x="187" y="899"/>
                      <a:pt x="172" y="89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nvGrpSpPr>
          <p:cNvPr id="4" name="Group 3">
            <a:extLst>
              <a:ext uri="{FF2B5EF4-FFF2-40B4-BE49-F238E27FC236}">
                <a16:creationId xmlns:a16="http://schemas.microsoft.com/office/drawing/2014/main" id="{AFB0C1B7-C54E-9C4E-855D-506C88A483C6}"/>
              </a:ext>
            </a:extLst>
          </p:cNvPr>
          <p:cNvGrpSpPr/>
          <p:nvPr/>
        </p:nvGrpSpPr>
        <p:grpSpPr>
          <a:xfrm>
            <a:off x="12301284" y="1765057"/>
            <a:ext cx="2142558" cy="1936668"/>
            <a:chOff x="11612485" y="1211275"/>
            <a:chExt cx="3600664" cy="3254656"/>
          </a:xfrm>
        </p:grpSpPr>
        <p:sp>
          <p:nvSpPr>
            <p:cNvPr id="140" name="Rectangle 139">
              <a:extLst>
                <a:ext uri="{FF2B5EF4-FFF2-40B4-BE49-F238E27FC236}">
                  <a16:creationId xmlns:a16="http://schemas.microsoft.com/office/drawing/2014/main" id="{D756EC4D-0EDA-2E4D-A060-1A571DAA1C8C}"/>
                </a:ext>
              </a:extLst>
            </p:cNvPr>
            <p:cNvSpPr/>
            <p:nvPr/>
          </p:nvSpPr>
          <p:spPr>
            <a:xfrm>
              <a:off x="11612485" y="1211275"/>
              <a:ext cx="3600664" cy="3254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2" name="Group 161">
              <a:extLst>
                <a:ext uri="{FF2B5EF4-FFF2-40B4-BE49-F238E27FC236}">
                  <a16:creationId xmlns:a16="http://schemas.microsoft.com/office/drawing/2014/main" id="{8A845721-0E28-E040-BDAE-EFDAB5B0811A}"/>
                </a:ext>
              </a:extLst>
            </p:cNvPr>
            <p:cNvGrpSpPr/>
            <p:nvPr/>
          </p:nvGrpSpPr>
          <p:grpSpPr>
            <a:xfrm>
              <a:off x="12122314" y="2061125"/>
              <a:ext cx="2573817" cy="1455763"/>
              <a:chOff x="22233943" y="3999896"/>
              <a:chExt cx="1797579" cy="1016721"/>
            </a:xfrm>
            <a:solidFill>
              <a:schemeClr val="bg1"/>
            </a:solidFill>
          </p:grpSpPr>
          <p:sp>
            <p:nvSpPr>
              <p:cNvPr id="163" name="Freeform 162">
                <a:extLst>
                  <a:ext uri="{FF2B5EF4-FFF2-40B4-BE49-F238E27FC236}">
                    <a16:creationId xmlns:a16="http://schemas.microsoft.com/office/drawing/2014/main" id="{4CDCEF57-9356-C544-8CAE-E6D50A957C0B}"/>
                  </a:ext>
                </a:extLst>
              </p:cNvPr>
              <p:cNvSpPr/>
              <p:nvPr/>
            </p:nvSpPr>
            <p:spPr>
              <a:xfrm>
                <a:off x="22233943" y="4732331"/>
                <a:ext cx="762233" cy="284286"/>
              </a:xfrm>
              <a:custGeom>
                <a:avLst/>
                <a:gdLst/>
                <a:ahLst/>
                <a:cxnLst>
                  <a:cxn ang="3cd4">
                    <a:pos x="hc" y="t"/>
                  </a:cxn>
                  <a:cxn ang="cd2">
                    <a:pos x="l" y="vc"/>
                  </a:cxn>
                  <a:cxn ang="cd4">
                    <a:pos x="hc" y="b"/>
                  </a:cxn>
                  <a:cxn ang="0">
                    <a:pos x="r" y="vc"/>
                  </a:cxn>
                </a:cxnLst>
                <a:rect l="l" t="t" r="r" b="b"/>
                <a:pathLst>
                  <a:path w="615" h="230">
                    <a:moveTo>
                      <a:pt x="55" y="28"/>
                    </a:moveTo>
                    <a:close/>
                    <a:moveTo>
                      <a:pt x="559" y="144"/>
                    </a:moveTo>
                    <a:close/>
                    <a:moveTo>
                      <a:pt x="54" y="138"/>
                    </a:moveTo>
                    <a:cubicBezTo>
                      <a:pt x="60" y="142"/>
                      <a:pt x="79" y="152"/>
                      <a:pt x="132" y="162"/>
                    </a:cubicBezTo>
                    <a:cubicBezTo>
                      <a:pt x="180" y="170"/>
                      <a:pt x="243" y="175"/>
                      <a:pt x="307" y="175"/>
                    </a:cubicBezTo>
                    <a:cubicBezTo>
                      <a:pt x="371" y="175"/>
                      <a:pt x="433" y="170"/>
                      <a:pt x="482" y="162"/>
                    </a:cubicBezTo>
                    <a:cubicBezTo>
                      <a:pt x="534" y="152"/>
                      <a:pt x="553" y="142"/>
                      <a:pt x="559" y="138"/>
                    </a:cubicBezTo>
                    <a:lnTo>
                      <a:pt x="559" y="82"/>
                    </a:lnTo>
                    <a:cubicBezTo>
                      <a:pt x="546" y="88"/>
                      <a:pt x="531" y="91"/>
                      <a:pt x="518" y="94"/>
                    </a:cubicBezTo>
                    <a:cubicBezTo>
                      <a:pt x="467" y="105"/>
                      <a:pt x="400" y="112"/>
                      <a:pt x="328" y="113"/>
                    </a:cubicBezTo>
                    <a:cubicBezTo>
                      <a:pt x="314" y="113"/>
                      <a:pt x="300" y="113"/>
                      <a:pt x="286" y="113"/>
                    </a:cubicBezTo>
                    <a:cubicBezTo>
                      <a:pt x="214" y="112"/>
                      <a:pt x="147" y="105"/>
                      <a:pt x="97" y="94"/>
                    </a:cubicBezTo>
                    <a:cubicBezTo>
                      <a:pt x="83" y="91"/>
                      <a:pt x="69" y="87"/>
                      <a:pt x="55" y="82"/>
                    </a:cubicBezTo>
                    <a:close/>
                    <a:moveTo>
                      <a:pt x="307" y="230"/>
                    </a:moveTo>
                    <a:cubicBezTo>
                      <a:pt x="230" y="230"/>
                      <a:pt x="158" y="223"/>
                      <a:pt x="103" y="212"/>
                    </a:cubicBezTo>
                    <a:cubicBezTo>
                      <a:pt x="75" y="206"/>
                      <a:pt x="53" y="199"/>
                      <a:pt x="37" y="191"/>
                    </a:cubicBezTo>
                    <a:cubicBezTo>
                      <a:pt x="12" y="179"/>
                      <a:pt x="0" y="163"/>
                      <a:pt x="0" y="144"/>
                    </a:cubicBezTo>
                    <a:lnTo>
                      <a:pt x="0" y="28"/>
                    </a:lnTo>
                    <a:cubicBezTo>
                      <a:pt x="0" y="12"/>
                      <a:pt x="12" y="0"/>
                      <a:pt x="27" y="0"/>
                    </a:cubicBezTo>
                    <a:cubicBezTo>
                      <a:pt x="40" y="0"/>
                      <a:pt x="51" y="9"/>
                      <a:pt x="54" y="21"/>
                    </a:cubicBezTo>
                    <a:cubicBezTo>
                      <a:pt x="59" y="25"/>
                      <a:pt x="76" y="35"/>
                      <a:pt x="125" y="44"/>
                    </a:cubicBezTo>
                    <a:cubicBezTo>
                      <a:pt x="170" y="52"/>
                      <a:pt x="227" y="57"/>
                      <a:pt x="287" y="58"/>
                    </a:cubicBezTo>
                    <a:cubicBezTo>
                      <a:pt x="300" y="59"/>
                      <a:pt x="314" y="59"/>
                      <a:pt x="327" y="58"/>
                    </a:cubicBezTo>
                    <a:cubicBezTo>
                      <a:pt x="387" y="57"/>
                      <a:pt x="445" y="52"/>
                      <a:pt x="489" y="44"/>
                    </a:cubicBezTo>
                    <a:cubicBezTo>
                      <a:pt x="539" y="35"/>
                      <a:pt x="556" y="25"/>
                      <a:pt x="560" y="21"/>
                    </a:cubicBezTo>
                    <a:cubicBezTo>
                      <a:pt x="563" y="9"/>
                      <a:pt x="574" y="0"/>
                      <a:pt x="587" y="0"/>
                    </a:cubicBezTo>
                    <a:cubicBezTo>
                      <a:pt x="602" y="0"/>
                      <a:pt x="615" y="13"/>
                      <a:pt x="615" y="28"/>
                    </a:cubicBezTo>
                    <a:lnTo>
                      <a:pt x="614" y="144"/>
                    </a:lnTo>
                    <a:cubicBezTo>
                      <a:pt x="614" y="186"/>
                      <a:pt x="555" y="203"/>
                      <a:pt x="510" y="212"/>
                    </a:cubicBezTo>
                    <a:cubicBezTo>
                      <a:pt x="456" y="223"/>
                      <a:pt x="383" y="230"/>
                      <a:pt x="307" y="23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64" name="Freeform 163">
                <a:extLst>
                  <a:ext uri="{FF2B5EF4-FFF2-40B4-BE49-F238E27FC236}">
                    <a16:creationId xmlns:a16="http://schemas.microsoft.com/office/drawing/2014/main" id="{C0E79574-A4EA-7447-801A-06D076F21901}"/>
                  </a:ext>
                </a:extLst>
              </p:cNvPr>
              <p:cNvSpPr/>
              <p:nvPr/>
            </p:nvSpPr>
            <p:spPr>
              <a:xfrm>
                <a:off x="22233943" y="4588330"/>
                <a:ext cx="762233" cy="283044"/>
              </a:xfrm>
              <a:custGeom>
                <a:avLst/>
                <a:gdLst/>
                <a:ahLst/>
                <a:cxnLst>
                  <a:cxn ang="3cd4">
                    <a:pos x="hc" y="t"/>
                  </a:cxn>
                  <a:cxn ang="cd2">
                    <a:pos x="l" y="vc"/>
                  </a:cxn>
                  <a:cxn ang="cd4">
                    <a:pos x="hc" y="b"/>
                  </a:cxn>
                  <a:cxn ang="0">
                    <a:pos x="r" y="vc"/>
                  </a:cxn>
                </a:cxnLst>
                <a:rect l="l" t="t" r="r" b="b"/>
                <a:pathLst>
                  <a:path w="615" h="229">
                    <a:moveTo>
                      <a:pt x="55" y="27"/>
                    </a:moveTo>
                    <a:close/>
                    <a:moveTo>
                      <a:pt x="559" y="144"/>
                    </a:moveTo>
                    <a:close/>
                    <a:moveTo>
                      <a:pt x="54" y="138"/>
                    </a:moveTo>
                    <a:cubicBezTo>
                      <a:pt x="60" y="142"/>
                      <a:pt x="79" y="152"/>
                      <a:pt x="132" y="161"/>
                    </a:cubicBezTo>
                    <a:cubicBezTo>
                      <a:pt x="180" y="170"/>
                      <a:pt x="243" y="174"/>
                      <a:pt x="307" y="174"/>
                    </a:cubicBezTo>
                    <a:cubicBezTo>
                      <a:pt x="371" y="174"/>
                      <a:pt x="433" y="170"/>
                      <a:pt x="482" y="161"/>
                    </a:cubicBezTo>
                    <a:cubicBezTo>
                      <a:pt x="534" y="152"/>
                      <a:pt x="553" y="142"/>
                      <a:pt x="559" y="138"/>
                    </a:cubicBezTo>
                    <a:lnTo>
                      <a:pt x="559" y="82"/>
                    </a:lnTo>
                    <a:cubicBezTo>
                      <a:pt x="546" y="87"/>
                      <a:pt x="531" y="91"/>
                      <a:pt x="518" y="94"/>
                    </a:cubicBezTo>
                    <a:cubicBezTo>
                      <a:pt x="467" y="105"/>
                      <a:pt x="400" y="112"/>
                      <a:pt x="328" y="113"/>
                    </a:cubicBezTo>
                    <a:cubicBezTo>
                      <a:pt x="314" y="113"/>
                      <a:pt x="300" y="113"/>
                      <a:pt x="286" y="113"/>
                    </a:cubicBezTo>
                    <a:cubicBezTo>
                      <a:pt x="214" y="112"/>
                      <a:pt x="147" y="105"/>
                      <a:pt x="97" y="94"/>
                    </a:cubicBezTo>
                    <a:cubicBezTo>
                      <a:pt x="83" y="91"/>
                      <a:pt x="69" y="87"/>
                      <a:pt x="55" y="82"/>
                    </a:cubicBezTo>
                    <a:close/>
                    <a:moveTo>
                      <a:pt x="307" y="229"/>
                    </a:moveTo>
                    <a:cubicBezTo>
                      <a:pt x="230" y="229"/>
                      <a:pt x="158" y="223"/>
                      <a:pt x="103" y="212"/>
                    </a:cubicBezTo>
                    <a:cubicBezTo>
                      <a:pt x="75" y="206"/>
                      <a:pt x="53" y="199"/>
                      <a:pt x="37" y="191"/>
                    </a:cubicBezTo>
                    <a:cubicBezTo>
                      <a:pt x="12" y="179"/>
                      <a:pt x="0" y="163"/>
                      <a:pt x="0" y="144"/>
                    </a:cubicBezTo>
                    <a:lnTo>
                      <a:pt x="0" y="27"/>
                    </a:lnTo>
                    <a:cubicBezTo>
                      <a:pt x="0" y="12"/>
                      <a:pt x="12" y="0"/>
                      <a:pt x="27" y="0"/>
                    </a:cubicBezTo>
                    <a:cubicBezTo>
                      <a:pt x="40" y="0"/>
                      <a:pt x="51" y="9"/>
                      <a:pt x="54" y="21"/>
                    </a:cubicBezTo>
                    <a:cubicBezTo>
                      <a:pt x="59" y="25"/>
                      <a:pt x="76" y="34"/>
                      <a:pt x="125" y="44"/>
                    </a:cubicBezTo>
                    <a:cubicBezTo>
                      <a:pt x="170" y="52"/>
                      <a:pt x="227" y="57"/>
                      <a:pt x="287" y="58"/>
                    </a:cubicBezTo>
                    <a:cubicBezTo>
                      <a:pt x="300" y="58"/>
                      <a:pt x="314" y="58"/>
                      <a:pt x="327" y="58"/>
                    </a:cubicBezTo>
                    <a:cubicBezTo>
                      <a:pt x="387" y="57"/>
                      <a:pt x="445" y="52"/>
                      <a:pt x="489" y="44"/>
                    </a:cubicBezTo>
                    <a:cubicBezTo>
                      <a:pt x="539" y="34"/>
                      <a:pt x="556" y="25"/>
                      <a:pt x="560" y="21"/>
                    </a:cubicBezTo>
                    <a:cubicBezTo>
                      <a:pt x="563" y="9"/>
                      <a:pt x="574" y="0"/>
                      <a:pt x="587" y="0"/>
                    </a:cubicBezTo>
                    <a:cubicBezTo>
                      <a:pt x="602" y="0"/>
                      <a:pt x="615" y="12"/>
                      <a:pt x="615" y="27"/>
                    </a:cubicBezTo>
                    <a:lnTo>
                      <a:pt x="615" y="28"/>
                    </a:lnTo>
                    <a:lnTo>
                      <a:pt x="614" y="144"/>
                    </a:lnTo>
                    <a:cubicBezTo>
                      <a:pt x="614" y="185"/>
                      <a:pt x="555" y="202"/>
                      <a:pt x="510" y="212"/>
                    </a:cubicBezTo>
                    <a:cubicBezTo>
                      <a:pt x="456" y="223"/>
                      <a:pt x="383" y="229"/>
                      <a:pt x="307" y="22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65" name="Freeform 164">
                <a:extLst>
                  <a:ext uri="{FF2B5EF4-FFF2-40B4-BE49-F238E27FC236}">
                    <a16:creationId xmlns:a16="http://schemas.microsoft.com/office/drawing/2014/main" id="{2CF360E8-81D0-A846-8E3C-CD2FBA6A3853}"/>
                  </a:ext>
                </a:extLst>
              </p:cNvPr>
              <p:cNvSpPr/>
              <p:nvPr/>
            </p:nvSpPr>
            <p:spPr>
              <a:xfrm>
                <a:off x="22233943" y="4371081"/>
                <a:ext cx="762233" cy="212283"/>
              </a:xfrm>
              <a:custGeom>
                <a:avLst/>
                <a:gdLst/>
                <a:ahLst/>
                <a:cxnLst>
                  <a:cxn ang="3cd4">
                    <a:pos x="hc" y="t"/>
                  </a:cxn>
                  <a:cxn ang="cd2">
                    <a:pos x="l" y="vc"/>
                  </a:cxn>
                  <a:cxn ang="cd4">
                    <a:pos x="hc" y="b"/>
                  </a:cxn>
                  <a:cxn ang="0">
                    <a:pos x="r" y="vc"/>
                  </a:cxn>
                </a:cxnLst>
                <a:rect l="l" t="t" r="r" b="b"/>
                <a:pathLst>
                  <a:path w="615" h="172">
                    <a:moveTo>
                      <a:pt x="562" y="94"/>
                    </a:moveTo>
                    <a:close/>
                    <a:moveTo>
                      <a:pt x="66" y="86"/>
                    </a:moveTo>
                    <a:cubicBezTo>
                      <a:pt x="76" y="91"/>
                      <a:pt x="94" y="97"/>
                      <a:pt x="125" y="102"/>
                    </a:cubicBezTo>
                    <a:cubicBezTo>
                      <a:pt x="170" y="111"/>
                      <a:pt x="227" y="116"/>
                      <a:pt x="287" y="117"/>
                    </a:cubicBezTo>
                    <a:cubicBezTo>
                      <a:pt x="300" y="117"/>
                      <a:pt x="314" y="117"/>
                      <a:pt x="327" y="117"/>
                    </a:cubicBezTo>
                    <a:cubicBezTo>
                      <a:pt x="387" y="116"/>
                      <a:pt x="445" y="111"/>
                      <a:pt x="489" y="102"/>
                    </a:cubicBezTo>
                    <a:cubicBezTo>
                      <a:pt x="520" y="97"/>
                      <a:pt x="538" y="91"/>
                      <a:pt x="549" y="86"/>
                    </a:cubicBezTo>
                    <a:cubicBezTo>
                      <a:pt x="538" y="81"/>
                      <a:pt x="517" y="75"/>
                      <a:pt x="483" y="68"/>
                    </a:cubicBezTo>
                    <a:cubicBezTo>
                      <a:pt x="434" y="60"/>
                      <a:pt x="372" y="55"/>
                      <a:pt x="307" y="55"/>
                    </a:cubicBezTo>
                    <a:cubicBezTo>
                      <a:pt x="243" y="55"/>
                      <a:pt x="181" y="60"/>
                      <a:pt x="132" y="68"/>
                    </a:cubicBezTo>
                    <a:cubicBezTo>
                      <a:pt x="97" y="75"/>
                      <a:pt x="77" y="81"/>
                      <a:pt x="66" y="86"/>
                    </a:cubicBezTo>
                    <a:close/>
                    <a:moveTo>
                      <a:pt x="307" y="172"/>
                    </a:moveTo>
                    <a:cubicBezTo>
                      <a:pt x="300" y="172"/>
                      <a:pt x="293" y="172"/>
                      <a:pt x="286" y="172"/>
                    </a:cubicBezTo>
                    <a:cubicBezTo>
                      <a:pt x="214" y="170"/>
                      <a:pt x="147" y="164"/>
                      <a:pt x="97" y="152"/>
                    </a:cubicBezTo>
                    <a:cubicBezTo>
                      <a:pt x="55" y="143"/>
                      <a:pt x="0" y="126"/>
                      <a:pt x="0" y="86"/>
                    </a:cubicBezTo>
                    <a:cubicBezTo>
                      <a:pt x="0" y="44"/>
                      <a:pt x="59" y="27"/>
                      <a:pt x="104" y="18"/>
                    </a:cubicBezTo>
                    <a:cubicBezTo>
                      <a:pt x="158" y="7"/>
                      <a:pt x="231" y="0"/>
                      <a:pt x="307" y="0"/>
                    </a:cubicBezTo>
                    <a:cubicBezTo>
                      <a:pt x="384" y="0"/>
                      <a:pt x="456" y="7"/>
                      <a:pt x="511" y="18"/>
                    </a:cubicBezTo>
                    <a:cubicBezTo>
                      <a:pt x="539" y="24"/>
                      <a:pt x="561" y="31"/>
                      <a:pt x="577" y="39"/>
                    </a:cubicBezTo>
                    <a:cubicBezTo>
                      <a:pt x="602" y="51"/>
                      <a:pt x="615" y="67"/>
                      <a:pt x="615" y="86"/>
                    </a:cubicBezTo>
                    <a:cubicBezTo>
                      <a:pt x="615" y="126"/>
                      <a:pt x="559" y="143"/>
                      <a:pt x="518" y="153"/>
                    </a:cubicBezTo>
                    <a:cubicBezTo>
                      <a:pt x="467" y="164"/>
                      <a:pt x="400" y="170"/>
                      <a:pt x="328" y="172"/>
                    </a:cubicBezTo>
                    <a:cubicBezTo>
                      <a:pt x="321" y="172"/>
                      <a:pt x="314" y="172"/>
                      <a:pt x="307" y="1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66" name="Freeform 165">
                <a:extLst>
                  <a:ext uri="{FF2B5EF4-FFF2-40B4-BE49-F238E27FC236}">
                    <a16:creationId xmlns:a16="http://schemas.microsoft.com/office/drawing/2014/main" id="{87F3D319-A5E9-5443-A8AA-BE12FB39EAB4}"/>
                  </a:ext>
                </a:extLst>
              </p:cNvPr>
              <p:cNvSpPr/>
              <p:nvPr/>
            </p:nvSpPr>
            <p:spPr>
              <a:xfrm>
                <a:off x="22233943" y="4444325"/>
                <a:ext cx="762233" cy="283044"/>
              </a:xfrm>
              <a:custGeom>
                <a:avLst/>
                <a:gdLst/>
                <a:ahLst/>
                <a:cxnLst>
                  <a:cxn ang="3cd4">
                    <a:pos x="hc" y="t"/>
                  </a:cxn>
                  <a:cxn ang="cd2">
                    <a:pos x="l" y="vc"/>
                  </a:cxn>
                  <a:cxn ang="cd4">
                    <a:pos x="hc" y="b"/>
                  </a:cxn>
                  <a:cxn ang="0">
                    <a:pos x="r" y="vc"/>
                  </a:cxn>
                </a:cxnLst>
                <a:rect l="l" t="t" r="r" b="b"/>
                <a:pathLst>
                  <a:path w="615" h="229">
                    <a:moveTo>
                      <a:pt x="55" y="27"/>
                    </a:moveTo>
                    <a:close/>
                    <a:moveTo>
                      <a:pt x="559" y="143"/>
                    </a:moveTo>
                    <a:close/>
                    <a:moveTo>
                      <a:pt x="54" y="137"/>
                    </a:moveTo>
                    <a:cubicBezTo>
                      <a:pt x="60" y="141"/>
                      <a:pt x="79" y="152"/>
                      <a:pt x="132" y="161"/>
                    </a:cubicBezTo>
                    <a:cubicBezTo>
                      <a:pt x="180" y="169"/>
                      <a:pt x="243" y="174"/>
                      <a:pt x="307" y="174"/>
                    </a:cubicBezTo>
                    <a:cubicBezTo>
                      <a:pt x="371" y="174"/>
                      <a:pt x="433" y="169"/>
                      <a:pt x="482" y="161"/>
                    </a:cubicBezTo>
                    <a:cubicBezTo>
                      <a:pt x="534" y="152"/>
                      <a:pt x="553" y="141"/>
                      <a:pt x="559" y="137"/>
                    </a:cubicBezTo>
                    <a:lnTo>
                      <a:pt x="559" y="82"/>
                    </a:lnTo>
                    <a:cubicBezTo>
                      <a:pt x="546" y="87"/>
                      <a:pt x="531" y="91"/>
                      <a:pt x="518" y="94"/>
                    </a:cubicBezTo>
                    <a:cubicBezTo>
                      <a:pt x="467" y="105"/>
                      <a:pt x="400" y="111"/>
                      <a:pt x="328" y="113"/>
                    </a:cubicBezTo>
                    <a:cubicBezTo>
                      <a:pt x="314" y="113"/>
                      <a:pt x="300" y="113"/>
                      <a:pt x="286" y="113"/>
                    </a:cubicBezTo>
                    <a:cubicBezTo>
                      <a:pt x="214" y="111"/>
                      <a:pt x="147" y="105"/>
                      <a:pt x="97" y="93"/>
                    </a:cubicBezTo>
                    <a:cubicBezTo>
                      <a:pt x="83" y="91"/>
                      <a:pt x="69" y="87"/>
                      <a:pt x="55" y="82"/>
                    </a:cubicBezTo>
                    <a:close/>
                    <a:moveTo>
                      <a:pt x="307" y="229"/>
                    </a:moveTo>
                    <a:cubicBezTo>
                      <a:pt x="230" y="229"/>
                      <a:pt x="158" y="223"/>
                      <a:pt x="103" y="211"/>
                    </a:cubicBezTo>
                    <a:cubicBezTo>
                      <a:pt x="75" y="205"/>
                      <a:pt x="53" y="198"/>
                      <a:pt x="37" y="190"/>
                    </a:cubicBezTo>
                    <a:cubicBezTo>
                      <a:pt x="12" y="178"/>
                      <a:pt x="0" y="162"/>
                      <a:pt x="0" y="143"/>
                    </a:cubicBezTo>
                    <a:lnTo>
                      <a:pt x="0" y="27"/>
                    </a:lnTo>
                    <a:cubicBezTo>
                      <a:pt x="0" y="12"/>
                      <a:pt x="12" y="0"/>
                      <a:pt x="27" y="0"/>
                    </a:cubicBezTo>
                    <a:cubicBezTo>
                      <a:pt x="40" y="0"/>
                      <a:pt x="51" y="9"/>
                      <a:pt x="54" y="21"/>
                    </a:cubicBezTo>
                    <a:cubicBezTo>
                      <a:pt x="59" y="24"/>
                      <a:pt x="76" y="34"/>
                      <a:pt x="125" y="43"/>
                    </a:cubicBezTo>
                    <a:cubicBezTo>
                      <a:pt x="170" y="52"/>
                      <a:pt x="227" y="57"/>
                      <a:pt x="287" y="58"/>
                    </a:cubicBezTo>
                    <a:cubicBezTo>
                      <a:pt x="300" y="58"/>
                      <a:pt x="314" y="58"/>
                      <a:pt x="327" y="58"/>
                    </a:cubicBezTo>
                    <a:cubicBezTo>
                      <a:pt x="387" y="57"/>
                      <a:pt x="445" y="52"/>
                      <a:pt x="489" y="43"/>
                    </a:cubicBezTo>
                    <a:cubicBezTo>
                      <a:pt x="539" y="34"/>
                      <a:pt x="556" y="24"/>
                      <a:pt x="560" y="21"/>
                    </a:cubicBezTo>
                    <a:cubicBezTo>
                      <a:pt x="563" y="9"/>
                      <a:pt x="574" y="0"/>
                      <a:pt x="587" y="0"/>
                    </a:cubicBezTo>
                    <a:cubicBezTo>
                      <a:pt x="602" y="0"/>
                      <a:pt x="615" y="12"/>
                      <a:pt x="615" y="27"/>
                    </a:cubicBezTo>
                    <a:lnTo>
                      <a:pt x="614" y="143"/>
                    </a:lnTo>
                    <a:cubicBezTo>
                      <a:pt x="614" y="185"/>
                      <a:pt x="555" y="202"/>
                      <a:pt x="510" y="211"/>
                    </a:cubicBezTo>
                    <a:cubicBezTo>
                      <a:pt x="456" y="223"/>
                      <a:pt x="383" y="229"/>
                      <a:pt x="307" y="22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67" name="Freeform 166">
                <a:extLst>
                  <a:ext uri="{FF2B5EF4-FFF2-40B4-BE49-F238E27FC236}">
                    <a16:creationId xmlns:a16="http://schemas.microsoft.com/office/drawing/2014/main" id="{56A99AE5-994E-5D4E-B642-69261ED63B30}"/>
                  </a:ext>
                </a:extLst>
              </p:cNvPr>
              <p:cNvSpPr/>
              <p:nvPr/>
            </p:nvSpPr>
            <p:spPr>
              <a:xfrm>
                <a:off x="23048316" y="3999896"/>
                <a:ext cx="983206" cy="983206"/>
              </a:xfrm>
              <a:custGeom>
                <a:avLst/>
                <a:gdLst/>
                <a:ahLst/>
                <a:cxnLst>
                  <a:cxn ang="3cd4">
                    <a:pos x="hc" y="t"/>
                  </a:cxn>
                  <a:cxn ang="cd2">
                    <a:pos x="l" y="vc"/>
                  </a:cxn>
                  <a:cxn ang="cd4">
                    <a:pos x="hc" y="b"/>
                  </a:cxn>
                  <a:cxn ang="0">
                    <a:pos x="r" y="vc"/>
                  </a:cxn>
                </a:cxnLst>
                <a:rect l="l" t="t" r="r" b="b"/>
                <a:pathLst>
                  <a:path w="793" h="793">
                    <a:moveTo>
                      <a:pt x="396" y="49"/>
                    </a:moveTo>
                    <a:cubicBezTo>
                      <a:pt x="204" y="49"/>
                      <a:pt x="48" y="205"/>
                      <a:pt x="48" y="397"/>
                    </a:cubicBezTo>
                    <a:cubicBezTo>
                      <a:pt x="48" y="589"/>
                      <a:pt x="204" y="745"/>
                      <a:pt x="396" y="745"/>
                    </a:cubicBezTo>
                    <a:cubicBezTo>
                      <a:pt x="588" y="745"/>
                      <a:pt x="744" y="589"/>
                      <a:pt x="744" y="397"/>
                    </a:cubicBezTo>
                    <a:cubicBezTo>
                      <a:pt x="744" y="205"/>
                      <a:pt x="588" y="49"/>
                      <a:pt x="396" y="49"/>
                    </a:cubicBezTo>
                    <a:close/>
                    <a:moveTo>
                      <a:pt x="396" y="793"/>
                    </a:moveTo>
                    <a:cubicBezTo>
                      <a:pt x="290" y="793"/>
                      <a:pt x="191" y="752"/>
                      <a:pt x="116" y="677"/>
                    </a:cubicBezTo>
                    <a:cubicBezTo>
                      <a:pt x="41" y="602"/>
                      <a:pt x="0" y="503"/>
                      <a:pt x="0" y="397"/>
                    </a:cubicBezTo>
                    <a:cubicBezTo>
                      <a:pt x="0" y="291"/>
                      <a:pt x="41" y="191"/>
                      <a:pt x="116" y="116"/>
                    </a:cubicBezTo>
                    <a:cubicBezTo>
                      <a:pt x="191" y="42"/>
                      <a:pt x="290" y="0"/>
                      <a:pt x="396" y="0"/>
                    </a:cubicBezTo>
                    <a:cubicBezTo>
                      <a:pt x="502" y="0"/>
                      <a:pt x="602" y="42"/>
                      <a:pt x="676" y="116"/>
                    </a:cubicBezTo>
                    <a:cubicBezTo>
                      <a:pt x="751" y="191"/>
                      <a:pt x="793" y="291"/>
                      <a:pt x="793" y="397"/>
                    </a:cubicBezTo>
                    <a:cubicBezTo>
                      <a:pt x="793" y="503"/>
                      <a:pt x="751" y="602"/>
                      <a:pt x="676" y="677"/>
                    </a:cubicBezTo>
                    <a:cubicBezTo>
                      <a:pt x="602" y="752"/>
                      <a:pt x="502" y="793"/>
                      <a:pt x="396" y="79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68" name="Freeform 167">
                <a:extLst>
                  <a:ext uri="{FF2B5EF4-FFF2-40B4-BE49-F238E27FC236}">
                    <a16:creationId xmlns:a16="http://schemas.microsoft.com/office/drawing/2014/main" id="{94AEA342-6DD9-FB43-9CFE-1FA219ED11F1}"/>
                  </a:ext>
                </a:extLst>
              </p:cNvPr>
              <p:cNvSpPr/>
              <p:nvPr/>
            </p:nvSpPr>
            <p:spPr>
              <a:xfrm>
                <a:off x="23163768" y="4116586"/>
                <a:ext cx="752302" cy="751060"/>
              </a:xfrm>
              <a:custGeom>
                <a:avLst/>
                <a:gdLst/>
                <a:ahLst/>
                <a:cxnLst>
                  <a:cxn ang="3cd4">
                    <a:pos x="hc" y="t"/>
                  </a:cxn>
                  <a:cxn ang="cd2">
                    <a:pos x="l" y="vc"/>
                  </a:cxn>
                  <a:cxn ang="cd4">
                    <a:pos x="hc" y="b"/>
                  </a:cxn>
                  <a:cxn ang="0">
                    <a:pos x="r" y="vc"/>
                  </a:cxn>
                </a:cxnLst>
                <a:rect l="l" t="t" r="r" b="b"/>
                <a:pathLst>
                  <a:path w="607" h="606">
                    <a:moveTo>
                      <a:pt x="304" y="48"/>
                    </a:moveTo>
                    <a:cubicBezTo>
                      <a:pt x="163" y="48"/>
                      <a:pt x="49" y="163"/>
                      <a:pt x="49" y="303"/>
                    </a:cubicBezTo>
                    <a:cubicBezTo>
                      <a:pt x="49" y="444"/>
                      <a:pt x="163" y="558"/>
                      <a:pt x="304" y="558"/>
                    </a:cubicBezTo>
                    <a:cubicBezTo>
                      <a:pt x="444" y="558"/>
                      <a:pt x="558" y="444"/>
                      <a:pt x="558" y="303"/>
                    </a:cubicBezTo>
                    <a:cubicBezTo>
                      <a:pt x="558" y="163"/>
                      <a:pt x="444" y="48"/>
                      <a:pt x="304" y="48"/>
                    </a:cubicBezTo>
                    <a:close/>
                    <a:moveTo>
                      <a:pt x="304" y="606"/>
                    </a:moveTo>
                    <a:cubicBezTo>
                      <a:pt x="136" y="606"/>
                      <a:pt x="0" y="470"/>
                      <a:pt x="0" y="303"/>
                    </a:cubicBezTo>
                    <a:cubicBezTo>
                      <a:pt x="0" y="136"/>
                      <a:pt x="136" y="0"/>
                      <a:pt x="304" y="0"/>
                    </a:cubicBezTo>
                    <a:cubicBezTo>
                      <a:pt x="471" y="0"/>
                      <a:pt x="607" y="136"/>
                      <a:pt x="607" y="303"/>
                    </a:cubicBezTo>
                    <a:cubicBezTo>
                      <a:pt x="607" y="470"/>
                      <a:pt x="471" y="606"/>
                      <a:pt x="304" y="60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69" name="Freeform 168">
                <a:extLst>
                  <a:ext uri="{FF2B5EF4-FFF2-40B4-BE49-F238E27FC236}">
                    <a16:creationId xmlns:a16="http://schemas.microsoft.com/office/drawing/2014/main" id="{3741E9E0-D6F9-D14E-87BA-67330E35D9B6}"/>
                  </a:ext>
                </a:extLst>
              </p:cNvPr>
              <p:cNvSpPr/>
              <p:nvPr/>
            </p:nvSpPr>
            <p:spPr>
              <a:xfrm>
                <a:off x="23429432" y="4309010"/>
                <a:ext cx="220973" cy="361254"/>
              </a:xfrm>
              <a:custGeom>
                <a:avLst/>
                <a:gdLst/>
                <a:ahLst/>
                <a:cxnLst>
                  <a:cxn ang="3cd4">
                    <a:pos x="hc" y="t"/>
                  </a:cxn>
                  <a:cxn ang="cd2">
                    <a:pos x="l" y="vc"/>
                  </a:cxn>
                  <a:cxn ang="cd4">
                    <a:pos x="hc" y="b"/>
                  </a:cxn>
                  <a:cxn ang="0">
                    <a:pos x="r" y="vc"/>
                  </a:cxn>
                </a:cxnLst>
                <a:rect l="l" t="t" r="r" b="b"/>
                <a:pathLst>
                  <a:path w="179" h="292">
                    <a:moveTo>
                      <a:pt x="82" y="292"/>
                    </a:moveTo>
                    <a:cubicBezTo>
                      <a:pt x="60" y="292"/>
                      <a:pt x="35" y="287"/>
                      <a:pt x="11" y="276"/>
                    </a:cubicBezTo>
                    <a:cubicBezTo>
                      <a:pt x="2" y="272"/>
                      <a:pt x="-2" y="261"/>
                      <a:pt x="2" y="252"/>
                    </a:cubicBezTo>
                    <a:cubicBezTo>
                      <a:pt x="6" y="243"/>
                      <a:pt x="17" y="238"/>
                      <a:pt x="26" y="242"/>
                    </a:cubicBezTo>
                    <a:cubicBezTo>
                      <a:pt x="63" y="258"/>
                      <a:pt x="101" y="259"/>
                      <a:pt x="124" y="244"/>
                    </a:cubicBezTo>
                    <a:cubicBezTo>
                      <a:pt x="136" y="236"/>
                      <a:pt x="142" y="225"/>
                      <a:pt x="142" y="210"/>
                    </a:cubicBezTo>
                    <a:cubicBezTo>
                      <a:pt x="142" y="193"/>
                      <a:pt x="110" y="177"/>
                      <a:pt x="81" y="162"/>
                    </a:cubicBezTo>
                    <a:cubicBezTo>
                      <a:pt x="63" y="153"/>
                      <a:pt x="44" y="144"/>
                      <a:pt x="29" y="133"/>
                    </a:cubicBezTo>
                    <a:cubicBezTo>
                      <a:pt x="10" y="118"/>
                      <a:pt x="0" y="101"/>
                      <a:pt x="0" y="82"/>
                    </a:cubicBezTo>
                    <a:cubicBezTo>
                      <a:pt x="0" y="55"/>
                      <a:pt x="13" y="32"/>
                      <a:pt x="35" y="17"/>
                    </a:cubicBezTo>
                    <a:cubicBezTo>
                      <a:pt x="68" y="-5"/>
                      <a:pt x="119" y="-6"/>
                      <a:pt x="166" y="14"/>
                    </a:cubicBezTo>
                    <a:cubicBezTo>
                      <a:pt x="176" y="18"/>
                      <a:pt x="180" y="29"/>
                      <a:pt x="176" y="38"/>
                    </a:cubicBezTo>
                    <a:cubicBezTo>
                      <a:pt x="172" y="48"/>
                      <a:pt x="161" y="52"/>
                      <a:pt x="152" y="48"/>
                    </a:cubicBezTo>
                    <a:cubicBezTo>
                      <a:pt x="116" y="33"/>
                      <a:pt x="78" y="33"/>
                      <a:pt x="56" y="48"/>
                    </a:cubicBezTo>
                    <a:cubicBezTo>
                      <a:pt x="43" y="56"/>
                      <a:pt x="37" y="68"/>
                      <a:pt x="37" y="82"/>
                    </a:cubicBezTo>
                    <a:cubicBezTo>
                      <a:pt x="37" y="99"/>
                      <a:pt x="69" y="115"/>
                      <a:pt x="97" y="129"/>
                    </a:cubicBezTo>
                    <a:cubicBezTo>
                      <a:pt x="116" y="139"/>
                      <a:pt x="135" y="148"/>
                      <a:pt x="149" y="159"/>
                    </a:cubicBezTo>
                    <a:cubicBezTo>
                      <a:pt x="169" y="175"/>
                      <a:pt x="179" y="191"/>
                      <a:pt x="179" y="210"/>
                    </a:cubicBezTo>
                    <a:cubicBezTo>
                      <a:pt x="179" y="238"/>
                      <a:pt x="167" y="261"/>
                      <a:pt x="144" y="275"/>
                    </a:cubicBezTo>
                    <a:cubicBezTo>
                      <a:pt x="127" y="286"/>
                      <a:pt x="106" y="292"/>
                      <a:pt x="82" y="29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70" name="Freeform 169">
                <a:extLst>
                  <a:ext uri="{FF2B5EF4-FFF2-40B4-BE49-F238E27FC236}">
                    <a16:creationId xmlns:a16="http://schemas.microsoft.com/office/drawing/2014/main" id="{1D87C138-D919-C346-A596-26D20B9377D5}"/>
                  </a:ext>
                </a:extLst>
              </p:cNvPr>
              <p:cNvSpPr/>
              <p:nvPr/>
            </p:nvSpPr>
            <p:spPr>
              <a:xfrm>
                <a:off x="23516332" y="4218386"/>
                <a:ext cx="44691" cy="80692"/>
              </a:xfrm>
              <a:custGeom>
                <a:avLst/>
                <a:gdLst/>
                <a:ahLst/>
                <a:cxnLst>
                  <a:cxn ang="3cd4">
                    <a:pos x="hc" y="t"/>
                  </a:cxn>
                  <a:cxn ang="cd2">
                    <a:pos x="l" y="vc"/>
                  </a:cxn>
                  <a:cxn ang="cd4">
                    <a:pos x="hc" y="b"/>
                  </a:cxn>
                  <a:cxn ang="0">
                    <a:pos x="r" y="vc"/>
                  </a:cxn>
                </a:cxnLst>
                <a:rect l="l" t="t" r="r" b="b"/>
                <a:pathLst>
                  <a:path w="37" h="66">
                    <a:moveTo>
                      <a:pt x="19" y="66"/>
                    </a:moveTo>
                    <a:cubicBezTo>
                      <a:pt x="8" y="66"/>
                      <a:pt x="0" y="57"/>
                      <a:pt x="0" y="47"/>
                    </a:cubicBezTo>
                    <a:lnTo>
                      <a:pt x="0" y="19"/>
                    </a:lnTo>
                    <a:cubicBezTo>
                      <a:pt x="0" y="9"/>
                      <a:pt x="8" y="0"/>
                      <a:pt x="19" y="0"/>
                    </a:cubicBezTo>
                    <a:cubicBezTo>
                      <a:pt x="29" y="0"/>
                      <a:pt x="37" y="9"/>
                      <a:pt x="37" y="19"/>
                    </a:cubicBezTo>
                    <a:lnTo>
                      <a:pt x="37" y="47"/>
                    </a:lnTo>
                    <a:cubicBezTo>
                      <a:pt x="37" y="57"/>
                      <a:pt x="29" y="66"/>
                      <a:pt x="19" y="6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71" name="Freeform 170">
                <a:extLst>
                  <a:ext uri="{FF2B5EF4-FFF2-40B4-BE49-F238E27FC236}">
                    <a16:creationId xmlns:a16="http://schemas.microsoft.com/office/drawing/2014/main" id="{19B70E25-723F-1549-B8CD-C03031BFA08C}"/>
                  </a:ext>
                </a:extLst>
              </p:cNvPr>
              <p:cNvSpPr/>
              <p:nvPr/>
            </p:nvSpPr>
            <p:spPr>
              <a:xfrm>
                <a:off x="23516332" y="4680192"/>
                <a:ext cx="44691" cy="79451"/>
              </a:xfrm>
              <a:custGeom>
                <a:avLst/>
                <a:gdLst/>
                <a:ahLst/>
                <a:cxnLst>
                  <a:cxn ang="3cd4">
                    <a:pos x="hc" y="t"/>
                  </a:cxn>
                  <a:cxn ang="cd2">
                    <a:pos x="l" y="vc"/>
                  </a:cxn>
                  <a:cxn ang="cd4">
                    <a:pos x="hc" y="b"/>
                  </a:cxn>
                  <a:cxn ang="0">
                    <a:pos x="r" y="vc"/>
                  </a:cxn>
                </a:cxnLst>
                <a:rect l="l" t="t" r="r" b="b"/>
                <a:pathLst>
                  <a:path w="37" h="65">
                    <a:moveTo>
                      <a:pt x="19" y="65"/>
                    </a:moveTo>
                    <a:cubicBezTo>
                      <a:pt x="8" y="65"/>
                      <a:pt x="0" y="57"/>
                      <a:pt x="0" y="47"/>
                    </a:cubicBezTo>
                    <a:lnTo>
                      <a:pt x="0" y="18"/>
                    </a:lnTo>
                    <a:cubicBezTo>
                      <a:pt x="0" y="8"/>
                      <a:pt x="8" y="0"/>
                      <a:pt x="19" y="0"/>
                    </a:cubicBezTo>
                    <a:cubicBezTo>
                      <a:pt x="29" y="0"/>
                      <a:pt x="37" y="8"/>
                      <a:pt x="37" y="18"/>
                    </a:cubicBezTo>
                    <a:lnTo>
                      <a:pt x="37" y="47"/>
                    </a:lnTo>
                    <a:cubicBezTo>
                      <a:pt x="37" y="57"/>
                      <a:pt x="29" y="65"/>
                      <a:pt x="19" y="6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spTree>
    <p:extLst>
      <p:ext uri="{BB962C8B-B14F-4D97-AF65-F5344CB8AC3E}">
        <p14:creationId xmlns:p14="http://schemas.microsoft.com/office/powerpoint/2010/main" val="4101142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E2CADF9-31D6-E94C-A856-8E4D80F97D5E}"/>
              </a:ext>
            </a:extLst>
          </p:cNvPr>
          <p:cNvGrpSpPr/>
          <p:nvPr/>
        </p:nvGrpSpPr>
        <p:grpSpPr>
          <a:xfrm>
            <a:off x="2882334" y="3460846"/>
            <a:ext cx="7516622" cy="6794308"/>
            <a:chOff x="8430514" y="3482940"/>
            <a:chExt cx="7516622" cy="6794308"/>
          </a:xfrm>
        </p:grpSpPr>
        <p:sp>
          <p:nvSpPr>
            <p:cNvPr id="9" name="Rectangle 8">
              <a:extLst>
                <a:ext uri="{FF2B5EF4-FFF2-40B4-BE49-F238E27FC236}">
                  <a16:creationId xmlns:a16="http://schemas.microsoft.com/office/drawing/2014/main" id="{44FBC561-19BB-8049-A9FE-21736FD65CFF}"/>
                </a:ext>
              </a:extLst>
            </p:cNvPr>
            <p:cNvSpPr/>
            <p:nvPr/>
          </p:nvSpPr>
          <p:spPr>
            <a:xfrm>
              <a:off x="8430514" y="3482940"/>
              <a:ext cx="7516622" cy="6794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E0C2C3A-71C5-8B42-806D-6028F3EDF38C}"/>
                </a:ext>
              </a:extLst>
            </p:cNvPr>
            <p:cNvSpPr txBox="1"/>
            <p:nvPr/>
          </p:nvSpPr>
          <p:spPr>
            <a:xfrm>
              <a:off x="9564369" y="5888503"/>
              <a:ext cx="5248912" cy="1938992"/>
            </a:xfrm>
            <a:prstGeom prst="rect">
              <a:avLst/>
            </a:prstGeom>
            <a:noFill/>
            <a:ln>
              <a:noFill/>
            </a:ln>
          </p:spPr>
          <p:txBody>
            <a:bodyPr wrap="square" rtlCol="0">
              <a:spAutoFit/>
            </a:bodyPr>
            <a:lstStyle/>
            <a:p>
              <a:pPr algn="ctr"/>
              <a:r>
                <a:rPr lang="en-US" sz="12000" b="1" dirty="0">
                  <a:solidFill>
                    <a:schemeClr val="bg1"/>
                  </a:solidFill>
                  <a:latin typeface="Montserrat SemiBold" pitchFamily="2" charset="77"/>
                  <a:ea typeface="Roboto Medium" panose="02000000000000000000" pitchFamily="2" charset="0"/>
                  <a:cs typeface="Poppins Medium" pitchFamily="2" charset="77"/>
                </a:rPr>
                <a:t>10.5+</a:t>
              </a:r>
            </a:p>
          </p:txBody>
        </p:sp>
      </p:grpSp>
      <p:grpSp>
        <p:nvGrpSpPr>
          <p:cNvPr id="4" name="Group 3">
            <a:extLst>
              <a:ext uri="{FF2B5EF4-FFF2-40B4-BE49-F238E27FC236}">
                <a16:creationId xmlns:a16="http://schemas.microsoft.com/office/drawing/2014/main" id="{42C6331E-7D3C-FF4E-8470-B4B56E6E0833}"/>
              </a:ext>
            </a:extLst>
          </p:cNvPr>
          <p:cNvGrpSpPr/>
          <p:nvPr/>
        </p:nvGrpSpPr>
        <p:grpSpPr>
          <a:xfrm>
            <a:off x="14355825" y="4355116"/>
            <a:ext cx="7139491" cy="5005767"/>
            <a:chOff x="13233341" y="3482940"/>
            <a:chExt cx="7139491" cy="5005767"/>
          </a:xfrm>
        </p:grpSpPr>
        <p:grpSp>
          <p:nvGrpSpPr>
            <p:cNvPr id="11" name="Group 10">
              <a:extLst>
                <a:ext uri="{FF2B5EF4-FFF2-40B4-BE49-F238E27FC236}">
                  <a16:creationId xmlns:a16="http://schemas.microsoft.com/office/drawing/2014/main" id="{F5A0DDEB-0921-3344-9E1B-78A4DC593F96}"/>
                </a:ext>
              </a:extLst>
            </p:cNvPr>
            <p:cNvGrpSpPr/>
            <p:nvPr/>
          </p:nvGrpSpPr>
          <p:grpSpPr>
            <a:xfrm>
              <a:off x="13269918" y="3482940"/>
              <a:ext cx="7102914" cy="2067741"/>
              <a:chOff x="3250283" y="2990187"/>
              <a:chExt cx="7102914" cy="2067741"/>
            </a:xfrm>
          </p:grpSpPr>
          <p:sp>
            <p:nvSpPr>
              <p:cNvPr id="15" name="TextBox 14">
                <a:extLst>
                  <a:ext uri="{FF2B5EF4-FFF2-40B4-BE49-F238E27FC236}">
                    <a16:creationId xmlns:a16="http://schemas.microsoft.com/office/drawing/2014/main" id="{E66BCC31-5171-0F43-A2FD-B09BB27F58F9}"/>
                  </a:ext>
                </a:extLst>
              </p:cNvPr>
              <p:cNvSpPr txBox="1"/>
              <p:nvPr/>
            </p:nvSpPr>
            <p:spPr>
              <a:xfrm>
                <a:off x="3250283" y="3734489"/>
                <a:ext cx="7102914"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Investor ROI</a:t>
                </a:r>
              </a:p>
            </p:txBody>
          </p:sp>
          <p:sp>
            <p:nvSpPr>
              <p:cNvPr id="16" name="TextBox 15">
                <a:extLst>
                  <a:ext uri="{FF2B5EF4-FFF2-40B4-BE49-F238E27FC236}">
                    <a16:creationId xmlns:a16="http://schemas.microsoft.com/office/drawing/2014/main" id="{65784C17-48C1-7346-9991-CFE48B02E4BA}"/>
                  </a:ext>
                </a:extLst>
              </p:cNvPr>
              <p:cNvSpPr txBox="1"/>
              <p:nvPr/>
            </p:nvSpPr>
            <p:spPr>
              <a:xfrm>
                <a:off x="3307051" y="2990187"/>
                <a:ext cx="3366119" cy="646331"/>
              </a:xfrm>
              <a:prstGeom prst="rect">
                <a:avLst/>
              </a:prstGeom>
              <a:noFill/>
            </p:spPr>
            <p:txBody>
              <a:bodyPr wrap="square" rtlCol="0">
                <a:spAutoFit/>
              </a:bodyPr>
              <a:lstStyle/>
              <a:p>
                <a:r>
                  <a:rPr lang="en-US" spc="600" dirty="0">
                    <a:latin typeface="Lato" panose="020F0502020204030203" pitchFamily="34" charset="0"/>
                    <a:ea typeface="Lato" panose="020F0502020204030203" pitchFamily="34" charset="0"/>
                    <a:cs typeface="Lato" panose="020F0502020204030203" pitchFamily="34" charset="0"/>
                  </a:rPr>
                  <a:t>FINANCIAL</a:t>
                </a:r>
              </a:p>
            </p:txBody>
          </p:sp>
        </p:grpSp>
        <p:sp>
          <p:nvSpPr>
            <p:cNvPr id="18" name="Subtitle 2">
              <a:extLst>
                <a:ext uri="{FF2B5EF4-FFF2-40B4-BE49-F238E27FC236}">
                  <a16:creationId xmlns:a16="http://schemas.microsoft.com/office/drawing/2014/main" id="{187F3197-8557-D343-87AF-968FA9E5F881}"/>
                </a:ext>
              </a:extLst>
            </p:cNvPr>
            <p:cNvSpPr txBox="1">
              <a:spLocks/>
            </p:cNvSpPr>
            <p:nvPr/>
          </p:nvSpPr>
          <p:spPr>
            <a:xfrm flipH="1">
              <a:off x="13233341" y="6614849"/>
              <a:ext cx="7139490" cy="187385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3600" dirty="0">
                  <a:solidFill>
                    <a:schemeClr val="tx1"/>
                  </a:solidFill>
                  <a:latin typeface="Roboto Light" panose="02000000000000000000" pitchFamily="2" charset="0"/>
                  <a:ea typeface="Roboto Light" panose="02000000000000000000" pitchFamily="2" charset="0"/>
                  <a:cs typeface="Roboto Light" panose="02000000000000000000" pitchFamily="2" charset="0"/>
                </a:rPr>
                <a:t>But they also must take into account supply costs a product should meet a certain.</a:t>
              </a:r>
            </a:p>
          </p:txBody>
        </p:sp>
      </p:grpSp>
    </p:spTree>
    <p:extLst>
      <p:ext uri="{BB962C8B-B14F-4D97-AF65-F5344CB8AC3E}">
        <p14:creationId xmlns:p14="http://schemas.microsoft.com/office/powerpoint/2010/main" val="987213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
            <a:extLst>
              <a:ext uri="{FF2B5EF4-FFF2-40B4-BE49-F238E27FC236}">
                <a16:creationId xmlns:a16="http://schemas.microsoft.com/office/drawing/2014/main" id="{77B9E7B6-9A7E-0248-98D9-C26E5BD6925A}"/>
              </a:ext>
            </a:extLst>
          </p:cNvPr>
          <p:cNvSpPr>
            <a:spLocks noChangeArrowheads="1"/>
          </p:cNvSpPr>
          <p:nvPr/>
        </p:nvSpPr>
        <p:spPr bwMode="auto">
          <a:xfrm>
            <a:off x="0" y="0"/>
            <a:ext cx="19126200" cy="13716000"/>
          </a:xfrm>
          <a:custGeom>
            <a:avLst/>
            <a:gdLst>
              <a:gd name="T0" fmla="*/ 17141 w 17142"/>
              <a:gd name="T1" fmla="*/ 2107 h 2108"/>
              <a:gd name="T2" fmla="*/ 0 w 17142"/>
              <a:gd name="T3" fmla="*/ 2107 h 2108"/>
              <a:gd name="T4" fmla="*/ 0 w 17142"/>
              <a:gd name="T5" fmla="*/ 0 h 2108"/>
              <a:gd name="T6" fmla="*/ 17141 w 17142"/>
              <a:gd name="T7" fmla="*/ 0 h 2108"/>
              <a:gd name="T8" fmla="*/ 17141 w 17142"/>
              <a:gd name="T9" fmla="*/ 2107 h 2108"/>
            </a:gdLst>
            <a:ahLst/>
            <a:cxnLst>
              <a:cxn ang="0">
                <a:pos x="T0" y="T1"/>
              </a:cxn>
              <a:cxn ang="0">
                <a:pos x="T2" y="T3"/>
              </a:cxn>
              <a:cxn ang="0">
                <a:pos x="T4" y="T5"/>
              </a:cxn>
              <a:cxn ang="0">
                <a:pos x="T6" y="T7"/>
              </a:cxn>
              <a:cxn ang="0">
                <a:pos x="T8" y="T9"/>
              </a:cxn>
            </a:cxnLst>
            <a:rect l="0" t="0" r="r" b="b"/>
            <a:pathLst>
              <a:path w="17142" h="2108">
                <a:moveTo>
                  <a:pt x="17141" y="2107"/>
                </a:moveTo>
                <a:lnTo>
                  <a:pt x="0" y="2107"/>
                </a:lnTo>
                <a:lnTo>
                  <a:pt x="0" y="0"/>
                </a:lnTo>
                <a:lnTo>
                  <a:pt x="17141" y="0"/>
                </a:lnTo>
                <a:lnTo>
                  <a:pt x="17141" y="2107"/>
                </a:lnTo>
              </a:path>
            </a:pathLst>
          </a:custGeom>
          <a:solidFill>
            <a:schemeClr val="accent3"/>
          </a:solidFill>
          <a:ln>
            <a:noFill/>
          </a:ln>
          <a:effectLst/>
        </p:spPr>
        <p:txBody>
          <a:bodyPr wrap="none" anchor="ctr"/>
          <a:lstStyle/>
          <a:p>
            <a:endParaRPr lang="en-US" sz="7620"/>
          </a:p>
        </p:txBody>
      </p:sp>
      <p:sp>
        <p:nvSpPr>
          <p:cNvPr id="28" name="Freeform 1">
            <a:extLst>
              <a:ext uri="{FF2B5EF4-FFF2-40B4-BE49-F238E27FC236}">
                <a16:creationId xmlns:a16="http://schemas.microsoft.com/office/drawing/2014/main" id="{27BF6D1E-D1B8-F145-84C1-16BDAC0336B4}"/>
              </a:ext>
            </a:extLst>
          </p:cNvPr>
          <p:cNvSpPr>
            <a:spLocks noChangeArrowheads="1"/>
          </p:cNvSpPr>
          <p:nvPr/>
        </p:nvSpPr>
        <p:spPr bwMode="auto">
          <a:xfrm>
            <a:off x="12188824" y="1790700"/>
            <a:ext cx="12188825" cy="10134600"/>
          </a:xfrm>
          <a:custGeom>
            <a:avLst/>
            <a:gdLst>
              <a:gd name="T0" fmla="*/ 17141 w 17142"/>
              <a:gd name="T1" fmla="*/ 2107 h 2108"/>
              <a:gd name="T2" fmla="*/ 0 w 17142"/>
              <a:gd name="T3" fmla="*/ 2107 h 2108"/>
              <a:gd name="T4" fmla="*/ 0 w 17142"/>
              <a:gd name="T5" fmla="*/ 0 h 2108"/>
              <a:gd name="T6" fmla="*/ 17141 w 17142"/>
              <a:gd name="T7" fmla="*/ 0 h 2108"/>
              <a:gd name="T8" fmla="*/ 17141 w 17142"/>
              <a:gd name="T9" fmla="*/ 2107 h 2108"/>
            </a:gdLst>
            <a:ahLst/>
            <a:cxnLst>
              <a:cxn ang="0">
                <a:pos x="T0" y="T1"/>
              </a:cxn>
              <a:cxn ang="0">
                <a:pos x="T2" y="T3"/>
              </a:cxn>
              <a:cxn ang="0">
                <a:pos x="T4" y="T5"/>
              </a:cxn>
              <a:cxn ang="0">
                <a:pos x="T6" y="T7"/>
              </a:cxn>
              <a:cxn ang="0">
                <a:pos x="T8" y="T9"/>
              </a:cxn>
            </a:cxnLst>
            <a:rect l="0" t="0" r="r" b="b"/>
            <a:pathLst>
              <a:path w="17142" h="2108">
                <a:moveTo>
                  <a:pt x="17141" y="2107"/>
                </a:moveTo>
                <a:lnTo>
                  <a:pt x="0" y="2107"/>
                </a:lnTo>
                <a:lnTo>
                  <a:pt x="0" y="0"/>
                </a:lnTo>
                <a:lnTo>
                  <a:pt x="17141" y="0"/>
                </a:lnTo>
                <a:lnTo>
                  <a:pt x="17141" y="2107"/>
                </a:lnTo>
              </a:path>
            </a:pathLst>
          </a:custGeom>
          <a:solidFill>
            <a:schemeClr val="accent1"/>
          </a:solidFill>
          <a:ln>
            <a:noFill/>
          </a:ln>
          <a:effectLst/>
        </p:spPr>
        <p:txBody>
          <a:bodyPr wrap="none" anchor="ctr"/>
          <a:lstStyle/>
          <a:p>
            <a:endParaRPr lang="en-US" sz="7620"/>
          </a:p>
        </p:txBody>
      </p:sp>
      <p:grpSp>
        <p:nvGrpSpPr>
          <p:cNvPr id="14" name="Group 13">
            <a:extLst>
              <a:ext uri="{FF2B5EF4-FFF2-40B4-BE49-F238E27FC236}">
                <a16:creationId xmlns:a16="http://schemas.microsoft.com/office/drawing/2014/main" id="{C43DF89A-109F-314C-93C2-8205DA90B319}"/>
              </a:ext>
            </a:extLst>
          </p:cNvPr>
          <p:cNvGrpSpPr/>
          <p:nvPr/>
        </p:nvGrpSpPr>
        <p:grpSpPr>
          <a:xfrm>
            <a:off x="1876963" y="5208575"/>
            <a:ext cx="7970422" cy="3298847"/>
            <a:chOff x="3250283" y="2990187"/>
            <a:chExt cx="7970422" cy="3298847"/>
          </a:xfrm>
        </p:grpSpPr>
        <p:sp>
          <p:nvSpPr>
            <p:cNvPr id="15" name="TextBox 14">
              <a:extLst>
                <a:ext uri="{FF2B5EF4-FFF2-40B4-BE49-F238E27FC236}">
                  <a16:creationId xmlns:a16="http://schemas.microsoft.com/office/drawing/2014/main" id="{FAEA27CC-C0F1-B644-AABB-09591391B5CD}"/>
                </a:ext>
              </a:extLst>
            </p:cNvPr>
            <p:cNvSpPr txBox="1"/>
            <p:nvPr/>
          </p:nvSpPr>
          <p:spPr>
            <a:xfrm>
              <a:off x="3250283" y="3734489"/>
              <a:ext cx="7970422" cy="2554545"/>
            </a:xfrm>
            <a:prstGeom prst="rect">
              <a:avLst/>
            </a:prstGeom>
            <a:noFill/>
            <a:ln>
              <a:noFill/>
            </a:ln>
          </p:spPr>
          <p:txBody>
            <a:bodyPr wrap="square" rtlCol="0">
              <a:spAutoFit/>
            </a:bodyPr>
            <a:lstStyle/>
            <a:p>
              <a:r>
                <a:rPr lang="en-US" sz="8000" b="1" dirty="0">
                  <a:solidFill>
                    <a:schemeClr val="bg1"/>
                  </a:solidFill>
                  <a:latin typeface="Montserrat SemiBold" pitchFamily="2" charset="77"/>
                  <a:ea typeface="Roboto Medium" panose="02000000000000000000" pitchFamily="2" charset="0"/>
                  <a:cs typeface="Lato Light" panose="020F0502020204030203" pitchFamily="34" charset="0"/>
                </a:rPr>
                <a:t>Our Company In Numbers</a:t>
              </a:r>
            </a:p>
          </p:txBody>
        </p:sp>
        <p:sp>
          <p:nvSpPr>
            <p:cNvPr id="16" name="TextBox 15">
              <a:extLst>
                <a:ext uri="{FF2B5EF4-FFF2-40B4-BE49-F238E27FC236}">
                  <a16:creationId xmlns:a16="http://schemas.microsoft.com/office/drawing/2014/main" id="{ECEDFD1D-4A5E-584D-BCD7-82663A7B1823}"/>
                </a:ext>
              </a:extLst>
            </p:cNvPr>
            <p:cNvSpPr txBox="1"/>
            <p:nvPr/>
          </p:nvSpPr>
          <p:spPr>
            <a:xfrm>
              <a:off x="3307051" y="2990187"/>
              <a:ext cx="3366119" cy="646331"/>
            </a:xfrm>
            <a:prstGeom prst="rect">
              <a:avLst/>
            </a:prstGeom>
            <a:noFill/>
          </p:spPr>
          <p:txBody>
            <a:bodyPr wrap="square" rtlCol="0">
              <a:spAutoFit/>
            </a:bodyPr>
            <a:lstStyle/>
            <a:p>
              <a:r>
                <a:rPr lang="en-US" spc="600" dirty="0">
                  <a:solidFill>
                    <a:schemeClr val="bg1"/>
                  </a:solidFill>
                  <a:latin typeface="Lato" panose="020F0502020204030203" pitchFamily="34" charset="0"/>
                  <a:ea typeface="Lato" panose="020F0502020204030203" pitchFamily="34" charset="0"/>
                  <a:cs typeface="Lato" panose="020F0502020204030203" pitchFamily="34" charset="0"/>
                </a:rPr>
                <a:t>FINANCIAL</a:t>
              </a:r>
            </a:p>
          </p:txBody>
        </p:sp>
      </p:grpSp>
      <p:grpSp>
        <p:nvGrpSpPr>
          <p:cNvPr id="3" name="Group 2">
            <a:extLst>
              <a:ext uri="{FF2B5EF4-FFF2-40B4-BE49-F238E27FC236}">
                <a16:creationId xmlns:a16="http://schemas.microsoft.com/office/drawing/2014/main" id="{F12D09A0-429E-1E43-BF41-B54EE5E4F51F}"/>
              </a:ext>
            </a:extLst>
          </p:cNvPr>
          <p:cNvGrpSpPr/>
          <p:nvPr/>
        </p:nvGrpSpPr>
        <p:grpSpPr>
          <a:xfrm>
            <a:off x="14092144" y="3112045"/>
            <a:ext cx="8382184" cy="7491910"/>
            <a:chOff x="14363516" y="3204376"/>
            <a:chExt cx="8382184" cy="7491910"/>
          </a:xfrm>
        </p:grpSpPr>
        <p:grpSp>
          <p:nvGrpSpPr>
            <p:cNvPr id="4" name="Group 3">
              <a:extLst>
                <a:ext uri="{FF2B5EF4-FFF2-40B4-BE49-F238E27FC236}">
                  <a16:creationId xmlns:a16="http://schemas.microsoft.com/office/drawing/2014/main" id="{9CACC830-CC9D-BB4F-A2B6-E7A5C9034B83}"/>
                </a:ext>
              </a:extLst>
            </p:cNvPr>
            <p:cNvGrpSpPr/>
            <p:nvPr/>
          </p:nvGrpSpPr>
          <p:grpSpPr>
            <a:xfrm>
              <a:off x="14363516" y="3204376"/>
              <a:ext cx="7839439" cy="7491910"/>
              <a:chOff x="13299337" y="3204376"/>
              <a:chExt cx="7839439" cy="7491910"/>
            </a:xfrm>
          </p:grpSpPr>
          <p:sp>
            <p:nvSpPr>
              <p:cNvPr id="58" name="Rectangle 57">
                <a:extLst>
                  <a:ext uri="{FF2B5EF4-FFF2-40B4-BE49-F238E27FC236}">
                    <a16:creationId xmlns:a16="http://schemas.microsoft.com/office/drawing/2014/main" id="{80E17986-3228-8145-A8CC-30B485D0BDC4}"/>
                  </a:ext>
                </a:extLst>
              </p:cNvPr>
              <p:cNvSpPr/>
              <p:nvPr/>
            </p:nvSpPr>
            <p:spPr>
              <a:xfrm>
                <a:off x="16023205" y="3296710"/>
                <a:ext cx="5115571" cy="646331"/>
              </a:xfrm>
              <a:prstGeom prst="rect">
                <a:avLst/>
              </a:prstGeom>
            </p:spPr>
            <p:txBody>
              <a:bodyPr wrap="square">
                <a:spAutoFit/>
              </a:bodyPr>
              <a:lstStyle/>
              <a:p>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Revenue Of Investment</a:t>
                </a:r>
              </a:p>
            </p:txBody>
          </p:sp>
          <p:sp>
            <p:nvSpPr>
              <p:cNvPr id="59" name="Rectangle 58">
                <a:extLst>
                  <a:ext uri="{FF2B5EF4-FFF2-40B4-BE49-F238E27FC236}">
                    <a16:creationId xmlns:a16="http://schemas.microsoft.com/office/drawing/2014/main" id="{10B9869C-31F3-7243-93A8-A37A3DAF20F0}"/>
                  </a:ext>
                </a:extLst>
              </p:cNvPr>
              <p:cNvSpPr/>
              <p:nvPr/>
            </p:nvSpPr>
            <p:spPr>
              <a:xfrm>
                <a:off x="16023205" y="9772955"/>
                <a:ext cx="5115571" cy="646331"/>
              </a:xfrm>
              <a:prstGeom prst="rect">
                <a:avLst/>
              </a:prstGeom>
            </p:spPr>
            <p:txBody>
              <a:bodyPr wrap="square">
                <a:spAutoFit/>
              </a:bodyPr>
              <a:lstStyle/>
              <a:p>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Increase In Portfolio</a:t>
                </a:r>
              </a:p>
            </p:txBody>
          </p:sp>
          <p:sp>
            <p:nvSpPr>
              <p:cNvPr id="60" name="Rectangle 59">
                <a:extLst>
                  <a:ext uri="{FF2B5EF4-FFF2-40B4-BE49-F238E27FC236}">
                    <a16:creationId xmlns:a16="http://schemas.microsoft.com/office/drawing/2014/main" id="{FF45617D-413F-9F48-9438-49C4D214272B}"/>
                  </a:ext>
                </a:extLst>
              </p:cNvPr>
              <p:cNvSpPr/>
              <p:nvPr/>
            </p:nvSpPr>
            <p:spPr>
              <a:xfrm>
                <a:off x="16023206" y="6534834"/>
                <a:ext cx="4396862" cy="646331"/>
              </a:xfrm>
              <a:prstGeom prst="rect">
                <a:avLst/>
              </a:prstGeom>
            </p:spPr>
            <p:txBody>
              <a:bodyPr wrap="square">
                <a:spAutoFit/>
              </a:bodyPr>
              <a:lstStyle/>
              <a:p>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Funds</a:t>
                </a:r>
              </a:p>
            </p:txBody>
          </p:sp>
          <p:sp>
            <p:nvSpPr>
              <p:cNvPr id="61" name="Rectangle 60">
                <a:extLst>
                  <a:ext uri="{FF2B5EF4-FFF2-40B4-BE49-F238E27FC236}">
                    <a16:creationId xmlns:a16="http://schemas.microsoft.com/office/drawing/2014/main" id="{EF8615A2-B93C-1F48-BDEF-AC6674C22C05}"/>
                  </a:ext>
                </a:extLst>
              </p:cNvPr>
              <p:cNvSpPr/>
              <p:nvPr/>
            </p:nvSpPr>
            <p:spPr>
              <a:xfrm>
                <a:off x="13299337" y="3204376"/>
                <a:ext cx="2023790" cy="1015663"/>
              </a:xfrm>
              <a:prstGeom prst="rect">
                <a:avLst/>
              </a:prstGeom>
            </p:spPr>
            <p:txBody>
              <a:bodyPr wrap="square">
                <a:spAutoFit/>
              </a:bodyPr>
              <a:lstStyle/>
              <a:p>
                <a:r>
                  <a:rPr lang="en-US" sz="6000" dirty="0">
                    <a:solidFill>
                      <a:schemeClr val="bg1"/>
                    </a:solidFill>
                    <a:latin typeface="Montserrat Medium" pitchFamily="2" charset="77"/>
                  </a:rPr>
                  <a:t>12%</a:t>
                </a:r>
              </a:p>
            </p:txBody>
          </p:sp>
          <p:sp>
            <p:nvSpPr>
              <p:cNvPr id="62" name="Rectangle 61">
                <a:extLst>
                  <a:ext uri="{FF2B5EF4-FFF2-40B4-BE49-F238E27FC236}">
                    <a16:creationId xmlns:a16="http://schemas.microsoft.com/office/drawing/2014/main" id="{148A6C3F-596E-A142-A22E-E3164516BF0F}"/>
                  </a:ext>
                </a:extLst>
              </p:cNvPr>
              <p:cNvSpPr/>
              <p:nvPr/>
            </p:nvSpPr>
            <p:spPr>
              <a:xfrm>
                <a:off x="13299337" y="6444304"/>
                <a:ext cx="2023790" cy="1015663"/>
              </a:xfrm>
              <a:prstGeom prst="rect">
                <a:avLst/>
              </a:prstGeom>
            </p:spPr>
            <p:txBody>
              <a:bodyPr wrap="square">
                <a:spAutoFit/>
              </a:bodyPr>
              <a:lstStyle/>
              <a:p>
                <a:r>
                  <a:rPr lang="en-US" sz="6000" dirty="0">
                    <a:solidFill>
                      <a:schemeClr val="bg1"/>
                    </a:solidFill>
                    <a:latin typeface="Montserrat Medium" pitchFamily="2" charset="77"/>
                  </a:rPr>
                  <a:t>490</a:t>
                </a:r>
              </a:p>
            </p:txBody>
          </p:sp>
          <p:sp>
            <p:nvSpPr>
              <p:cNvPr id="63" name="Rectangle 62">
                <a:extLst>
                  <a:ext uri="{FF2B5EF4-FFF2-40B4-BE49-F238E27FC236}">
                    <a16:creationId xmlns:a16="http://schemas.microsoft.com/office/drawing/2014/main" id="{188FC2F1-3016-FC49-8B88-B63F4CCFD556}"/>
                  </a:ext>
                </a:extLst>
              </p:cNvPr>
              <p:cNvSpPr/>
              <p:nvPr/>
            </p:nvSpPr>
            <p:spPr>
              <a:xfrm>
                <a:off x="13299337" y="9680623"/>
                <a:ext cx="2023790" cy="1015663"/>
              </a:xfrm>
              <a:prstGeom prst="rect">
                <a:avLst/>
              </a:prstGeom>
            </p:spPr>
            <p:txBody>
              <a:bodyPr wrap="square">
                <a:spAutoFit/>
              </a:bodyPr>
              <a:lstStyle/>
              <a:p>
                <a:r>
                  <a:rPr lang="en-US" sz="6000" dirty="0">
                    <a:solidFill>
                      <a:schemeClr val="bg1"/>
                    </a:solidFill>
                    <a:latin typeface="Montserrat Medium" pitchFamily="2" charset="77"/>
                  </a:rPr>
                  <a:t>35%</a:t>
                </a:r>
              </a:p>
            </p:txBody>
          </p:sp>
        </p:grpSp>
        <p:cxnSp>
          <p:nvCxnSpPr>
            <p:cNvPr id="17" name="Straight Connector 16">
              <a:extLst>
                <a:ext uri="{FF2B5EF4-FFF2-40B4-BE49-F238E27FC236}">
                  <a16:creationId xmlns:a16="http://schemas.microsoft.com/office/drawing/2014/main" id="{5BF5BF44-D395-2B47-BD2D-FEBB0DC2F5CB}"/>
                </a:ext>
              </a:extLst>
            </p:cNvPr>
            <p:cNvCxnSpPr>
              <a:cxnSpLocks/>
            </p:cNvCxnSpPr>
            <p:nvPr/>
          </p:nvCxnSpPr>
          <p:spPr>
            <a:xfrm>
              <a:off x="14439716" y="5155039"/>
              <a:ext cx="8305984" cy="0"/>
            </a:xfrm>
            <a:prstGeom prst="line">
              <a:avLst/>
            </a:prstGeom>
            <a:ln w="127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9DE4869-759E-A647-87CF-CBB8707F715C}"/>
                </a:ext>
              </a:extLst>
            </p:cNvPr>
            <p:cNvCxnSpPr>
              <a:cxnSpLocks/>
            </p:cNvCxnSpPr>
            <p:nvPr/>
          </p:nvCxnSpPr>
          <p:spPr>
            <a:xfrm>
              <a:off x="14439716" y="8469739"/>
              <a:ext cx="8305984" cy="0"/>
            </a:xfrm>
            <a:prstGeom prst="line">
              <a:avLst/>
            </a:prstGeom>
            <a:ln w="127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8588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Chart 35">
            <a:extLst>
              <a:ext uri="{FF2B5EF4-FFF2-40B4-BE49-F238E27FC236}">
                <a16:creationId xmlns:a16="http://schemas.microsoft.com/office/drawing/2014/main" id="{8FF1843E-3C85-274C-85D2-AAA4E8E7B50D}"/>
              </a:ext>
            </a:extLst>
          </p:cNvPr>
          <p:cNvGraphicFramePr/>
          <p:nvPr>
            <p:extLst>
              <p:ext uri="{D42A27DB-BD31-4B8C-83A1-F6EECF244321}">
                <p14:modId xmlns:p14="http://schemas.microsoft.com/office/powerpoint/2010/main" val="2925858062"/>
              </p:ext>
            </p:extLst>
          </p:nvPr>
        </p:nvGraphicFramePr>
        <p:xfrm>
          <a:off x="12107892" y="1938528"/>
          <a:ext cx="10194098" cy="9473184"/>
        </p:xfrm>
        <a:graphic>
          <a:graphicData uri="http://schemas.openxmlformats.org/drawingml/2006/chart">
            <c:chart xmlns:c="http://schemas.openxmlformats.org/drawingml/2006/chart" xmlns:r="http://schemas.openxmlformats.org/officeDocument/2006/relationships" r:id="rId2"/>
          </a:graphicData>
        </a:graphic>
      </p:graphicFrame>
      <p:grpSp>
        <p:nvGrpSpPr>
          <p:cNvPr id="2" name="Group 1">
            <a:extLst>
              <a:ext uri="{FF2B5EF4-FFF2-40B4-BE49-F238E27FC236}">
                <a16:creationId xmlns:a16="http://schemas.microsoft.com/office/drawing/2014/main" id="{521846AE-C5E1-5349-9F82-532DCD1398D6}"/>
              </a:ext>
            </a:extLst>
          </p:cNvPr>
          <p:cNvGrpSpPr/>
          <p:nvPr/>
        </p:nvGrpSpPr>
        <p:grpSpPr>
          <a:xfrm>
            <a:off x="2075660" y="3750326"/>
            <a:ext cx="9080020" cy="6215347"/>
            <a:chOff x="2075660" y="1938528"/>
            <a:chExt cx="9080020" cy="6215347"/>
          </a:xfrm>
        </p:grpSpPr>
        <p:grpSp>
          <p:nvGrpSpPr>
            <p:cNvPr id="32" name="Group 31">
              <a:extLst>
                <a:ext uri="{FF2B5EF4-FFF2-40B4-BE49-F238E27FC236}">
                  <a16:creationId xmlns:a16="http://schemas.microsoft.com/office/drawing/2014/main" id="{86D3698A-6D42-B249-B8E8-E59447136D2B}"/>
                </a:ext>
              </a:extLst>
            </p:cNvPr>
            <p:cNvGrpSpPr/>
            <p:nvPr/>
          </p:nvGrpSpPr>
          <p:grpSpPr>
            <a:xfrm>
              <a:off x="2110647" y="1938528"/>
              <a:ext cx="9045033" cy="3298847"/>
              <a:chOff x="3250282" y="2990187"/>
              <a:chExt cx="9045033" cy="3298847"/>
            </a:xfrm>
          </p:grpSpPr>
          <p:sp>
            <p:nvSpPr>
              <p:cNvPr id="33" name="TextBox 32">
                <a:extLst>
                  <a:ext uri="{FF2B5EF4-FFF2-40B4-BE49-F238E27FC236}">
                    <a16:creationId xmlns:a16="http://schemas.microsoft.com/office/drawing/2014/main" id="{62CDF3D5-51F4-5943-A47A-36E63314DA0C}"/>
                  </a:ext>
                </a:extLst>
              </p:cNvPr>
              <p:cNvSpPr txBox="1"/>
              <p:nvPr/>
            </p:nvSpPr>
            <p:spPr>
              <a:xfrm>
                <a:off x="3250282" y="3734489"/>
                <a:ext cx="9045033" cy="2554545"/>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Financial Group Performance</a:t>
                </a:r>
              </a:p>
            </p:txBody>
          </p:sp>
          <p:sp>
            <p:nvSpPr>
              <p:cNvPr id="34" name="TextBox 33">
                <a:extLst>
                  <a:ext uri="{FF2B5EF4-FFF2-40B4-BE49-F238E27FC236}">
                    <a16:creationId xmlns:a16="http://schemas.microsoft.com/office/drawing/2014/main" id="{B57049D7-8DF2-E749-91A6-997A3C73EC0F}"/>
                  </a:ext>
                </a:extLst>
              </p:cNvPr>
              <p:cNvSpPr txBox="1"/>
              <p:nvPr/>
            </p:nvSpPr>
            <p:spPr>
              <a:xfrm>
                <a:off x="3307051" y="2990187"/>
                <a:ext cx="3366119" cy="646331"/>
              </a:xfrm>
              <a:prstGeom prst="rect">
                <a:avLst/>
              </a:prstGeom>
              <a:noFill/>
            </p:spPr>
            <p:txBody>
              <a:bodyPr wrap="square" rtlCol="0">
                <a:spAutoFit/>
              </a:bodyPr>
              <a:lstStyle/>
              <a:p>
                <a:r>
                  <a:rPr lang="en-US" spc="600" dirty="0">
                    <a:latin typeface="Lato" panose="020F0502020204030203" pitchFamily="34" charset="0"/>
                    <a:ea typeface="Lato" panose="020F0502020204030203" pitchFamily="34" charset="0"/>
                    <a:cs typeface="Lato" panose="020F0502020204030203" pitchFamily="34" charset="0"/>
                  </a:rPr>
                  <a:t>FINANCIAL</a:t>
                </a:r>
              </a:p>
            </p:txBody>
          </p:sp>
        </p:grpSp>
        <p:sp>
          <p:nvSpPr>
            <p:cNvPr id="37" name="Subtitle 2">
              <a:extLst>
                <a:ext uri="{FF2B5EF4-FFF2-40B4-BE49-F238E27FC236}">
                  <a16:creationId xmlns:a16="http://schemas.microsoft.com/office/drawing/2014/main" id="{99631C8A-5626-6C4D-9445-4007B2F568F3}"/>
                </a:ext>
              </a:extLst>
            </p:cNvPr>
            <p:cNvSpPr txBox="1">
              <a:spLocks/>
            </p:cNvSpPr>
            <p:nvPr/>
          </p:nvSpPr>
          <p:spPr>
            <a:xfrm flipH="1">
              <a:off x="2075660" y="6280017"/>
              <a:ext cx="7434100" cy="187385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3600" dirty="0">
                  <a:solidFill>
                    <a:schemeClr val="tx1"/>
                  </a:solidFill>
                  <a:latin typeface="Roboto Light" panose="02000000000000000000" pitchFamily="2" charset="0"/>
                  <a:ea typeface="Roboto Light" panose="02000000000000000000" pitchFamily="2" charset="0"/>
                  <a:cs typeface="Roboto Light" panose="02000000000000000000" pitchFamily="2" charset="0"/>
                </a:rPr>
                <a:t>But they also must take into account supply costs a product should meet a certain.</a:t>
              </a:r>
            </a:p>
          </p:txBody>
        </p:sp>
      </p:grpSp>
    </p:spTree>
    <p:extLst>
      <p:ext uri="{BB962C8B-B14F-4D97-AF65-F5344CB8AC3E}">
        <p14:creationId xmlns:p14="http://schemas.microsoft.com/office/powerpoint/2010/main" val="3181895629"/>
      </p:ext>
    </p:extLst>
  </p:cSld>
  <p:clrMapOvr>
    <a:masterClrMapping/>
  </p:clrMapOvr>
</p:sld>
</file>

<file path=ppt/theme/theme1.xml><?xml version="1.0" encoding="utf-8"?>
<a:theme xmlns:a="http://schemas.openxmlformats.org/drawingml/2006/main" name="Office Theme">
  <a:themeElements>
    <a:clrScheme name="Custom 88">
      <a:dk1>
        <a:srgbClr val="999999"/>
      </a:dk1>
      <a:lt1>
        <a:srgbClr val="FFFFFF"/>
      </a:lt1>
      <a:dk2>
        <a:srgbClr val="363E48"/>
      </a:dk2>
      <a:lt2>
        <a:srgbClr val="FFFFFF"/>
      </a:lt2>
      <a:accent1>
        <a:srgbClr val="F96108"/>
      </a:accent1>
      <a:accent2>
        <a:srgbClr val="0E009D"/>
      </a:accent2>
      <a:accent3>
        <a:srgbClr val="080064"/>
      </a:accent3>
      <a:accent4>
        <a:srgbClr val="F96108"/>
      </a:accent4>
      <a:accent5>
        <a:srgbClr val="0E009D"/>
      </a:accent5>
      <a:accent6>
        <a:srgbClr val="080064"/>
      </a:accent6>
      <a:hlink>
        <a:srgbClr val="9FD368"/>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95483</TotalTime>
  <Words>488</Words>
  <Application>Microsoft Macintosh PowerPoint</Application>
  <PresentationFormat>Personalizado</PresentationFormat>
  <Paragraphs>107</Paragraphs>
  <Slides>20</Slides>
  <Notes>0</Notes>
  <HiddenSlides>0</HiddenSlides>
  <MMClips>0</MMClips>
  <ScaleCrop>false</ScaleCrop>
  <HeadingPairs>
    <vt:vector size="6" baseType="variant">
      <vt:variant>
        <vt:lpstr>Fuentes usadas</vt:lpstr>
      </vt:variant>
      <vt:variant>
        <vt:i4>15</vt:i4>
      </vt:variant>
      <vt:variant>
        <vt:lpstr>Tema</vt:lpstr>
      </vt:variant>
      <vt:variant>
        <vt:i4>1</vt:i4>
      </vt:variant>
      <vt:variant>
        <vt:lpstr>Títulos de diapositiva</vt:lpstr>
      </vt:variant>
      <vt:variant>
        <vt:i4>20</vt:i4>
      </vt:variant>
    </vt:vector>
  </HeadingPairs>
  <TitlesOfParts>
    <vt:vector size="36" baseType="lpstr">
      <vt:lpstr>Arial Unicode MS</vt:lpstr>
      <vt:lpstr>Arial</vt:lpstr>
      <vt:lpstr>Calibri</vt:lpstr>
      <vt:lpstr>Calibri Light</vt:lpstr>
      <vt:lpstr>Gill Sans</vt:lpstr>
      <vt:lpstr>Lato</vt:lpstr>
      <vt:lpstr>Lato Light</vt:lpstr>
      <vt:lpstr>Montserrat</vt:lpstr>
      <vt:lpstr>Montserrat Light</vt:lpstr>
      <vt:lpstr>Montserrat Medium</vt:lpstr>
      <vt:lpstr>Montserrat SemiBold</vt:lpstr>
      <vt:lpstr>Poppins Medium</vt:lpstr>
      <vt:lpstr>Roboto</vt:lpstr>
      <vt:lpstr>Roboto Light</vt:lpstr>
      <vt:lpstr>Roboto Medium</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Microsoft Office User</cp:lastModifiedBy>
  <cp:revision>16892</cp:revision>
  <dcterms:created xsi:type="dcterms:W3CDTF">2014-11-12T21:47:38Z</dcterms:created>
  <dcterms:modified xsi:type="dcterms:W3CDTF">2019-08-08T19:23:35Z</dcterms:modified>
  <cp:category/>
</cp:coreProperties>
</file>