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22"/>
  </p:notesMasterIdLst>
  <p:sldIdLst>
    <p:sldId id="4415" r:id="rId2"/>
    <p:sldId id="4413" r:id="rId3"/>
    <p:sldId id="4416" r:id="rId4"/>
    <p:sldId id="4403" r:id="rId5"/>
    <p:sldId id="4414" r:id="rId6"/>
    <p:sldId id="4288" r:id="rId7"/>
    <p:sldId id="1131" r:id="rId8"/>
    <p:sldId id="4369" r:id="rId9"/>
    <p:sldId id="4420" r:id="rId10"/>
    <p:sldId id="4421" r:id="rId11"/>
    <p:sldId id="4418" r:id="rId12"/>
    <p:sldId id="4411" r:id="rId13"/>
    <p:sldId id="4422" r:id="rId14"/>
    <p:sldId id="4423" r:id="rId15"/>
    <p:sldId id="4425" r:id="rId16"/>
    <p:sldId id="4426" r:id="rId17"/>
    <p:sldId id="4427" r:id="rId18"/>
    <p:sldId id="4428" r:id="rId19"/>
    <p:sldId id="4430" r:id="rId20"/>
    <p:sldId id="4429" r:id="rId21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375B8A"/>
    <a:srgbClr val="EFF1F8"/>
    <a:srgbClr val="F2F2F2"/>
    <a:srgbClr val="373737"/>
    <a:srgbClr val="445469"/>
    <a:srgbClr val="000000"/>
    <a:srgbClr val="5A5A66"/>
    <a:srgbClr val="626162"/>
    <a:srgbClr val="C4D4E2"/>
    <a:srgbClr val="CFCF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08" autoAdjust="0"/>
    <p:restoredTop sz="95763" autoAdjust="0"/>
  </p:normalViewPr>
  <p:slideViewPr>
    <p:cSldViewPr snapToGrid="0" snapToObjects="1">
      <p:cViewPr varScale="1">
        <p:scale>
          <a:sx n="40" d="100"/>
          <a:sy n="40" d="100"/>
        </p:scale>
        <p:origin x="296" y="576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April</c:v>
                </c:pt>
                <c:pt idx="1">
                  <c:v>May</c:v>
                </c:pt>
                <c:pt idx="2">
                  <c:v>June</c:v>
                </c:pt>
                <c:pt idx="3">
                  <c:v>July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BA3-F345-BE83-C94C6621062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April</c:v>
                </c:pt>
                <c:pt idx="1">
                  <c:v>May</c:v>
                </c:pt>
                <c:pt idx="2">
                  <c:v>June</c:v>
                </c:pt>
                <c:pt idx="3">
                  <c:v>July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BA3-F345-BE83-C94C662106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593679712"/>
        <c:axId val="1593681424"/>
      </c:barChart>
      <c:catAx>
        <c:axId val="159367971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s-MX"/>
          </a:p>
        </c:txPr>
        <c:crossAx val="1593681424"/>
        <c:crosses val="autoZero"/>
        <c:auto val="1"/>
        <c:lblAlgn val="ctr"/>
        <c:lblOffset val="100"/>
        <c:noMultiLvlLbl val="0"/>
      </c:catAx>
      <c:valAx>
        <c:axId val="15936814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s-MX"/>
          </a:p>
        </c:txPr>
        <c:crossAx val="15936797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800" b="0" i="0"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s-MX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April</c:v>
                </c:pt>
                <c:pt idx="1">
                  <c:v>May</c:v>
                </c:pt>
                <c:pt idx="2">
                  <c:v>June</c:v>
                </c:pt>
                <c:pt idx="3">
                  <c:v>July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DF1-694B-A5FA-70BF28CB5FE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12700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April</c:v>
                </c:pt>
                <c:pt idx="1">
                  <c:v>May</c:v>
                </c:pt>
                <c:pt idx="2">
                  <c:v>June</c:v>
                </c:pt>
                <c:pt idx="3">
                  <c:v>July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DF1-694B-A5FA-70BF28CB5FE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12700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April</c:v>
                </c:pt>
                <c:pt idx="1">
                  <c:v>May</c:v>
                </c:pt>
                <c:pt idx="2">
                  <c:v>June</c:v>
                </c:pt>
                <c:pt idx="3">
                  <c:v>July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DF1-694B-A5FA-70BF28CB5FE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65900176"/>
        <c:axId val="1765905504"/>
      </c:lineChart>
      <c:catAx>
        <c:axId val="17659001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s-MX"/>
          </a:p>
        </c:txPr>
        <c:crossAx val="1765905504"/>
        <c:crosses val="autoZero"/>
        <c:auto val="1"/>
        <c:lblAlgn val="ctr"/>
        <c:lblOffset val="100"/>
        <c:noMultiLvlLbl val="0"/>
      </c:catAx>
      <c:valAx>
        <c:axId val="176590550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s-MX"/>
          </a:p>
        </c:txPr>
        <c:crossAx val="17659001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800" b="0" i="0"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s-MX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8/6/19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89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103B57D9-42B7-D24C-90BE-3C4C7B36FDB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276644" y="-261256"/>
            <a:ext cx="24930938" cy="142385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158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8">
            <a:extLst>
              <a:ext uri="{FF2B5EF4-FFF2-40B4-BE49-F238E27FC236}">
                <a16:creationId xmlns:a16="http://schemas.microsoft.com/office/drawing/2014/main" id="{04426E9D-AE9B-5441-B5B8-49284B68CDF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276644" y="-261256"/>
            <a:ext cx="9102591" cy="142385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26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8">
            <a:extLst>
              <a:ext uri="{FF2B5EF4-FFF2-40B4-BE49-F238E27FC236}">
                <a16:creationId xmlns:a16="http://schemas.microsoft.com/office/drawing/2014/main" id="{04426E9D-AE9B-5441-B5B8-49284B68CDF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276644" y="-261256"/>
            <a:ext cx="24965444" cy="49638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461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8">
            <a:extLst>
              <a:ext uri="{FF2B5EF4-FFF2-40B4-BE49-F238E27FC236}">
                <a16:creationId xmlns:a16="http://schemas.microsoft.com/office/drawing/2014/main" id="{04426E9D-AE9B-5441-B5B8-49284B68CDF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276644" y="-261256"/>
            <a:ext cx="24965444" cy="935443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758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8">
            <a:extLst>
              <a:ext uri="{FF2B5EF4-FFF2-40B4-BE49-F238E27FC236}">
                <a16:creationId xmlns:a16="http://schemas.microsoft.com/office/drawing/2014/main" id="{04426E9D-AE9B-5441-B5B8-49284B68CDF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188824" y="6057899"/>
            <a:ext cx="12499976" cy="8017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99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8">
            <a:extLst>
              <a:ext uri="{FF2B5EF4-FFF2-40B4-BE49-F238E27FC236}">
                <a16:creationId xmlns:a16="http://schemas.microsoft.com/office/drawing/2014/main" id="{04426E9D-AE9B-5441-B5B8-49284B68CDF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434456" y="-326571"/>
            <a:ext cx="10254343" cy="144017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860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8">
            <a:extLst>
              <a:ext uri="{FF2B5EF4-FFF2-40B4-BE49-F238E27FC236}">
                <a16:creationId xmlns:a16="http://schemas.microsoft.com/office/drawing/2014/main" id="{04426E9D-AE9B-5441-B5B8-49284B68CDF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231356" y="-326571"/>
            <a:ext cx="12457444" cy="144017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086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9FBB5B6C-CB41-C14D-A59B-CFF7B41DFE9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695699" y="5033928"/>
            <a:ext cx="2515855" cy="251585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46BECEA-F5CD-9345-BCF3-4F148F5BF90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708080" y="9325718"/>
            <a:ext cx="2515855" cy="251585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3DF17426-1067-974D-BF82-ADCAB86D93A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2700418" y="5021544"/>
            <a:ext cx="2515855" cy="251585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A2B70449-274C-AC42-8CB2-F59FF07A6C97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2712799" y="9325718"/>
            <a:ext cx="2515855" cy="251585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274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8/6/19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  <p:sldLayoutId id="2147483982" r:id="rId2"/>
    <p:sldLayoutId id="2147483978" r:id="rId3"/>
    <p:sldLayoutId id="2147483979" r:id="rId4"/>
    <p:sldLayoutId id="2147483980" r:id="rId5"/>
    <p:sldLayoutId id="2147483981" r:id="rId6"/>
    <p:sldLayoutId id="2147483983" r:id="rId7"/>
    <p:sldLayoutId id="2147483984" r:id="rId8"/>
    <p:sldLayoutId id="2147483985" r:id="rId9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D3BCA86C-E428-4842-9BF1-66CFA1D95D0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6B5E956-B85B-2D4B-AC53-FC1428E2829F}"/>
              </a:ext>
            </a:extLst>
          </p:cNvPr>
          <p:cNvSpPr/>
          <p:nvPr/>
        </p:nvSpPr>
        <p:spPr>
          <a:xfrm rot="10800000" flipV="1">
            <a:off x="8825948" y="-7"/>
            <a:ext cx="15551702" cy="137160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7E954DA-805C-CC49-A657-DAB9277E6ED8}"/>
              </a:ext>
            </a:extLst>
          </p:cNvPr>
          <p:cNvGrpSpPr/>
          <p:nvPr/>
        </p:nvGrpSpPr>
        <p:grpSpPr>
          <a:xfrm>
            <a:off x="10983188" y="5272942"/>
            <a:ext cx="11237222" cy="3170099"/>
            <a:chOff x="10675595" y="5272942"/>
            <a:chExt cx="11237222" cy="3170099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CDEC56-A906-794E-9B05-FA128ECEF634}"/>
                </a:ext>
              </a:extLst>
            </p:cNvPr>
            <p:cNvSpPr txBox="1"/>
            <p:nvPr/>
          </p:nvSpPr>
          <p:spPr>
            <a:xfrm>
              <a:off x="13606116" y="5272942"/>
              <a:ext cx="8306701" cy="31700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0000" b="1" spc="600" dirty="0">
                  <a:solidFill>
                    <a:schemeClr val="bg1"/>
                  </a:solidFill>
                  <a:latin typeface="Montserrat" pitchFamily="2" charset="77"/>
                  <a:ea typeface="Source Sans Pro" panose="020B0503030403020204" pitchFamily="34" charset="0"/>
                  <a:cs typeface="Angsana New" panose="02020603050405020304" pitchFamily="18" charset="-34"/>
                </a:rPr>
                <a:t>FINANCIAL CAPITAL</a:t>
              </a: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849D787-3DF0-144A-A53D-D66919D21813}"/>
                </a:ext>
              </a:extLst>
            </p:cNvPr>
            <p:cNvGrpSpPr/>
            <p:nvPr/>
          </p:nvGrpSpPr>
          <p:grpSpPr>
            <a:xfrm>
              <a:off x="10675595" y="5758334"/>
              <a:ext cx="2199314" cy="2199314"/>
              <a:chOff x="16808522" y="3059295"/>
              <a:chExt cx="3972567" cy="3972567"/>
            </a:xfrm>
          </p:grpSpPr>
          <p:sp>
            <p:nvSpPr>
              <p:cNvPr id="9" name="L-Shape 8">
                <a:extLst>
                  <a:ext uri="{FF2B5EF4-FFF2-40B4-BE49-F238E27FC236}">
                    <a16:creationId xmlns:a16="http://schemas.microsoft.com/office/drawing/2014/main" id="{91179CC9-9322-E64F-B57F-9CE752227174}"/>
                  </a:ext>
                </a:extLst>
              </p:cNvPr>
              <p:cNvSpPr/>
              <p:nvPr/>
            </p:nvSpPr>
            <p:spPr>
              <a:xfrm rot="10800000">
                <a:off x="16808522" y="3059295"/>
                <a:ext cx="3972567" cy="3972567"/>
              </a:xfrm>
              <a:prstGeom prst="corner">
                <a:avLst>
                  <a:gd name="adj1" fmla="val 18163"/>
                  <a:gd name="adj2" fmla="val 17947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L-Shape 10">
                <a:extLst>
                  <a:ext uri="{FF2B5EF4-FFF2-40B4-BE49-F238E27FC236}">
                    <a16:creationId xmlns:a16="http://schemas.microsoft.com/office/drawing/2014/main" id="{75864393-37A2-9E47-AAD4-C5006B8F4B37}"/>
                  </a:ext>
                </a:extLst>
              </p:cNvPr>
              <p:cNvSpPr/>
              <p:nvPr/>
            </p:nvSpPr>
            <p:spPr>
              <a:xfrm rot="10800000">
                <a:off x="16808522" y="4574522"/>
                <a:ext cx="2457339" cy="2457339"/>
              </a:xfrm>
              <a:prstGeom prst="corner">
                <a:avLst>
                  <a:gd name="adj1" fmla="val 28694"/>
                  <a:gd name="adj2" fmla="val 29883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CCB4AF8-779B-C34D-83C5-B6D3BE11EA64}"/>
                  </a:ext>
                </a:extLst>
              </p:cNvPr>
              <p:cNvSpPr/>
              <p:nvPr/>
            </p:nvSpPr>
            <p:spPr>
              <a:xfrm>
                <a:off x="16808522" y="6213723"/>
                <a:ext cx="818139" cy="81813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CA6F4820-ABCF-654B-8F56-5347F2FEADF6}"/>
              </a:ext>
            </a:extLst>
          </p:cNvPr>
          <p:cNvSpPr/>
          <p:nvPr/>
        </p:nvSpPr>
        <p:spPr>
          <a:xfrm rot="10800000" flipV="1">
            <a:off x="1297899" y="-7"/>
            <a:ext cx="452941" cy="137160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18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5587B08C-38D8-BC40-98C5-8F73887D189E}"/>
              </a:ext>
            </a:extLst>
          </p:cNvPr>
          <p:cNvSpPr/>
          <p:nvPr/>
        </p:nvSpPr>
        <p:spPr>
          <a:xfrm rot="10800000" flipV="1">
            <a:off x="0" y="-1"/>
            <a:ext cx="24377650" cy="13716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5EC1822-CCAB-204A-BBCD-5B678AD54DE7}"/>
              </a:ext>
            </a:extLst>
          </p:cNvPr>
          <p:cNvGrpSpPr/>
          <p:nvPr/>
        </p:nvGrpSpPr>
        <p:grpSpPr>
          <a:xfrm>
            <a:off x="2169321" y="1918307"/>
            <a:ext cx="12668903" cy="2554545"/>
            <a:chOff x="1632040" y="9828663"/>
            <a:chExt cx="12668903" cy="255454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DFEDFA3-D11B-074D-A9EF-EC33E932EB38}"/>
                </a:ext>
              </a:extLst>
            </p:cNvPr>
            <p:cNvSpPr txBox="1"/>
            <p:nvPr/>
          </p:nvSpPr>
          <p:spPr>
            <a:xfrm>
              <a:off x="2112199" y="9828663"/>
              <a:ext cx="12188744" cy="255454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8000" b="1" spc="600" dirty="0">
                  <a:solidFill>
                    <a:schemeClr val="bg1"/>
                  </a:solidFill>
                  <a:latin typeface="Montserrat" pitchFamily="2" charset="77"/>
                  <a:ea typeface="Roboto Medium" panose="02000000000000000000" pitchFamily="2" charset="0"/>
                  <a:cs typeface="Lato Light" panose="020F0502020204030203" pitchFamily="34" charset="0"/>
                </a:rPr>
                <a:t>FINANCIAL GROUP PERFORMANCE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F693E5A-6B2C-6347-9B19-A97B02E6DA34}"/>
                </a:ext>
              </a:extLst>
            </p:cNvPr>
            <p:cNvSpPr/>
            <p:nvPr/>
          </p:nvSpPr>
          <p:spPr>
            <a:xfrm rot="16200000">
              <a:off x="544324" y="10976608"/>
              <a:ext cx="2374007" cy="19857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18D7AE42-DFBE-1A4E-A300-95A6F956C80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06832917"/>
              </p:ext>
            </p:extLst>
          </p:nvPr>
        </p:nvGraphicFramePr>
        <p:xfrm>
          <a:off x="12762220" y="4800601"/>
          <a:ext cx="9503230" cy="72601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6" name="TextBox 45">
            <a:extLst>
              <a:ext uri="{FF2B5EF4-FFF2-40B4-BE49-F238E27FC236}">
                <a16:creationId xmlns:a16="http://schemas.microsoft.com/office/drawing/2014/main" id="{64979358-188F-6E40-A6CB-74F383CB7061}"/>
              </a:ext>
            </a:extLst>
          </p:cNvPr>
          <p:cNvSpPr txBox="1"/>
          <p:nvPr/>
        </p:nvSpPr>
        <p:spPr>
          <a:xfrm>
            <a:off x="2112200" y="6391161"/>
            <a:ext cx="74303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Make sure you promote it in the right place. It’s no secret that you need to be visible online that’s where your customers.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8B6CBE3-A7EC-474B-95FB-1378E5577E7D}"/>
              </a:ext>
            </a:extLst>
          </p:cNvPr>
          <p:cNvGrpSpPr/>
          <p:nvPr/>
        </p:nvGrpSpPr>
        <p:grpSpPr>
          <a:xfrm>
            <a:off x="2164510" y="10681719"/>
            <a:ext cx="3761966" cy="707886"/>
            <a:chOff x="2164510" y="9923928"/>
            <a:chExt cx="3761966" cy="707886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FFABE193-3DDB-0549-B08B-75FAC9913F0C}"/>
                </a:ext>
              </a:extLst>
            </p:cNvPr>
            <p:cNvSpPr/>
            <p:nvPr/>
          </p:nvSpPr>
          <p:spPr>
            <a:xfrm>
              <a:off x="2164510" y="10035386"/>
              <a:ext cx="484970" cy="48497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D620CCAD-6A79-3148-9D19-F051F478891E}"/>
                </a:ext>
              </a:extLst>
            </p:cNvPr>
            <p:cNvSpPr/>
            <p:nvPr/>
          </p:nvSpPr>
          <p:spPr>
            <a:xfrm>
              <a:off x="2887245" y="9923928"/>
              <a:ext cx="3039231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  <a:latin typeface="Montserrat Medium" pitchFamily="2" charset="77"/>
                  <a:ea typeface="Lato Light" panose="020F0502020204030203" pitchFamily="34" charset="0"/>
                  <a:cs typeface="Lato Light" panose="020F0502020204030203" pitchFamily="34" charset="0"/>
                </a:rPr>
                <a:t>Your Title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C9F3249A-0BFD-DA46-90DE-F5FA0CA132FB}"/>
              </a:ext>
            </a:extLst>
          </p:cNvPr>
          <p:cNvGrpSpPr/>
          <p:nvPr/>
        </p:nvGrpSpPr>
        <p:grpSpPr>
          <a:xfrm>
            <a:off x="6400182" y="10681719"/>
            <a:ext cx="3761966" cy="707886"/>
            <a:chOff x="2164510" y="9923928"/>
            <a:chExt cx="3761966" cy="707886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C80F466-430B-3946-9B87-B299533E3EEE}"/>
                </a:ext>
              </a:extLst>
            </p:cNvPr>
            <p:cNvSpPr/>
            <p:nvPr/>
          </p:nvSpPr>
          <p:spPr>
            <a:xfrm>
              <a:off x="2164510" y="10035386"/>
              <a:ext cx="484970" cy="48497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0C697601-320E-0C4B-B0D5-C99B00DF5F57}"/>
                </a:ext>
              </a:extLst>
            </p:cNvPr>
            <p:cNvSpPr/>
            <p:nvPr/>
          </p:nvSpPr>
          <p:spPr>
            <a:xfrm>
              <a:off x="2887245" y="9923928"/>
              <a:ext cx="3039231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  <a:latin typeface="Montserrat Medium" pitchFamily="2" charset="77"/>
                  <a:ea typeface="Lato Light" panose="020F0502020204030203" pitchFamily="34" charset="0"/>
                  <a:cs typeface="Lato Light" panose="020F0502020204030203" pitchFamily="34" charset="0"/>
                </a:rPr>
                <a:t>Your Title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25890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5587B08C-38D8-BC40-98C5-8F73887D189E}"/>
              </a:ext>
            </a:extLst>
          </p:cNvPr>
          <p:cNvSpPr/>
          <p:nvPr/>
        </p:nvSpPr>
        <p:spPr>
          <a:xfrm rot="10800000" flipV="1">
            <a:off x="0" y="-1"/>
            <a:ext cx="24377650" cy="13716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28A8252-D4B7-AE4C-A794-5E5241E42FE7}"/>
              </a:ext>
            </a:extLst>
          </p:cNvPr>
          <p:cNvGrpSpPr/>
          <p:nvPr/>
        </p:nvGrpSpPr>
        <p:grpSpPr>
          <a:xfrm>
            <a:off x="2169321" y="1918307"/>
            <a:ext cx="11965779" cy="1323439"/>
            <a:chOff x="1632040" y="9828663"/>
            <a:chExt cx="11965779" cy="1323439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7AC8328-89C2-C246-8F42-128F14977730}"/>
                </a:ext>
              </a:extLst>
            </p:cNvPr>
            <p:cNvSpPr txBox="1"/>
            <p:nvPr/>
          </p:nvSpPr>
          <p:spPr>
            <a:xfrm>
              <a:off x="2112199" y="9828663"/>
              <a:ext cx="11485620" cy="132343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8000" b="1" spc="600" dirty="0">
                  <a:solidFill>
                    <a:schemeClr val="bg1"/>
                  </a:solidFill>
                  <a:latin typeface="Montserrat" pitchFamily="2" charset="77"/>
                  <a:ea typeface="Roboto Medium" panose="02000000000000000000" pitchFamily="2" charset="0"/>
                  <a:cs typeface="Lato Light" panose="020F0502020204030203" pitchFamily="34" charset="0"/>
                </a:rPr>
                <a:t>SURVEY RESULTS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0D7B8BF-8C0B-BD48-ACF1-ED00F06716D8}"/>
                </a:ext>
              </a:extLst>
            </p:cNvPr>
            <p:cNvSpPr/>
            <p:nvPr/>
          </p:nvSpPr>
          <p:spPr>
            <a:xfrm rot="16200000">
              <a:off x="1128965" y="10391968"/>
              <a:ext cx="1204726" cy="19857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4459654-D4AB-A84F-B4F6-292C85315BD4}"/>
              </a:ext>
            </a:extLst>
          </p:cNvPr>
          <p:cNvGrpSpPr/>
          <p:nvPr/>
        </p:nvGrpSpPr>
        <p:grpSpPr>
          <a:xfrm>
            <a:off x="12429830" y="5040784"/>
            <a:ext cx="9843784" cy="6910076"/>
            <a:chOff x="2068536" y="4426179"/>
            <a:chExt cx="11680121" cy="7164612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E2EC8BF1-7959-DE44-924F-640C77EC1DAA}"/>
                </a:ext>
              </a:extLst>
            </p:cNvPr>
            <p:cNvGrpSpPr/>
            <p:nvPr/>
          </p:nvGrpSpPr>
          <p:grpSpPr>
            <a:xfrm>
              <a:off x="3186344" y="4742212"/>
              <a:ext cx="10562313" cy="5993455"/>
              <a:chOff x="2345635" y="5625548"/>
              <a:chExt cx="20344548" cy="6231467"/>
            </a:xfrm>
          </p:grpSpPr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173F5228-B657-2044-BF54-8BD6624A5D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5635" y="5625548"/>
                <a:ext cx="20344548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4520BD1D-1B99-864A-A11E-641B2F4B20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5635" y="6675414"/>
                <a:ext cx="20344548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97150CE5-C5E3-2B42-B707-D1EB4F0DA1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5635" y="7708348"/>
                <a:ext cx="20344548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2E6B93E6-5B3E-354D-9F64-AA1FBE421B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5635" y="8758215"/>
                <a:ext cx="20344548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C0369221-9E76-FA41-B06C-8E57512C16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5635" y="9808082"/>
                <a:ext cx="20344548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A6CB2578-3B27-4D4E-990B-FE9C337B17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5635" y="10824082"/>
                <a:ext cx="20344548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A7268F6D-A60E-B24A-B3AA-353C09668E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5635" y="11857015"/>
                <a:ext cx="20344548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7FC1B2A-B424-924A-90AC-76F555164995}"/>
                </a:ext>
              </a:extLst>
            </p:cNvPr>
            <p:cNvSpPr/>
            <p:nvPr/>
          </p:nvSpPr>
          <p:spPr>
            <a:xfrm>
              <a:off x="3980062" y="5959000"/>
              <a:ext cx="1064581" cy="479522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74D3B67-F2F2-EC45-9419-141A9ACC2676}"/>
                </a:ext>
              </a:extLst>
            </p:cNvPr>
            <p:cNvSpPr/>
            <p:nvPr/>
          </p:nvSpPr>
          <p:spPr>
            <a:xfrm>
              <a:off x="6621798" y="7257272"/>
              <a:ext cx="1064581" cy="349695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2D70F6E-2BB3-0746-BFAC-9C566D3F6152}"/>
                </a:ext>
              </a:extLst>
            </p:cNvPr>
            <p:cNvSpPr/>
            <p:nvPr/>
          </p:nvSpPr>
          <p:spPr>
            <a:xfrm>
              <a:off x="9243818" y="5165190"/>
              <a:ext cx="1064581" cy="558903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1454BF13-9645-C248-BEF5-4F977B652991}"/>
                </a:ext>
              </a:extLst>
            </p:cNvPr>
            <p:cNvSpPr/>
            <p:nvPr/>
          </p:nvSpPr>
          <p:spPr>
            <a:xfrm>
              <a:off x="11875695" y="8764992"/>
              <a:ext cx="1064581" cy="198923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43D17D94-35D9-BF45-8CD2-EAC0FA64FB6C}"/>
                </a:ext>
              </a:extLst>
            </p:cNvPr>
            <p:cNvGrpSpPr/>
            <p:nvPr/>
          </p:nvGrpSpPr>
          <p:grpSpPr>
            <a:xfrm>
              <a:off x="2068536" y="4426179"/>
              <a:ext cx="851698" cy="6541160"/>
              <a:chOff x="2045002" y="5296964"/>
              <a:chExt cx="894001" cy="6800923"/>
            </a:xfrm>
          </p:grpSpPr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AF53E7A6-FC3B-5F4A-909C-B64FF0CFC6F1}"/>
                  </a:ext>
                </a:extLst>
              </p:cNvPr>
              <p:cNvSpPr txBox="1"/>
              <p:nvPr/>
            </p:nvSpPr>
            <p:spPr>
              <a:xfrm>
                <a:off x="2045002" y="11533850"/>
                <a:ext cx="894001" cy="5640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0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2132447-FFD9-234A-A0EC-73BAE57C2889}"/>
                  </a:ext>
                </a:extLst>
              </p:cNvPr>
              <p:cNvSpPr txBox="1"/>
              <p:nvPr/>
            </p:nvSpPr>
            <p:spPr>
              <a:xfrm>
                <a:off x="2045002" y="10467049"/>
                <a:ext cx="894001" cy="5640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10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35127D4E-6D21-984C-B316-474BF28BA842}"/>
                  </a:ext>
                </a:extLst>
              </p:cNvPr>
              <p:cNvSpPr txBox="1"/>
              <p:nvPr/>
            </p:nvSpPr>
            <p:spPr>
              <a:xfrm>
                <a:off x="2045002" y="9476066"/>
                <a:ext cx="894001" cy="5640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20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5A4FA447-6124-FC40-AD5F-04B34FB7A8D8}"/>
                  </a:ext>
                </a:extLst>
              </p:cNvPr>
              <p:cNvSpPr txBox="1"/>
              <p:nvPr/>
            </p:nvSpPr>
            <p:spPr>
              <a:xfrm>
                <a:off x="2045002" y="8409268"/>
                <a:ext cx="894001" cy="5640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30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C509FF2-6CD3-D644-952F-761946ADD44C}"/>
                  </a:ext>
                </a:extLst>
              </p:cNvPr>
              <p:cNvSpPr txBox="1"/>
              <p:nvPr/>
            </p:nvSpPr>
            <p:spPr>
              <a:xfrm>
                <a:off x="2045002" y="7385182"/>
                <a:ext cx="894001" cy="5640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40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6AD087E2-8489-9941-B7DC-9138CC6214AC}"/>
                  </a:ext>
                </a:extLst>
              </p:cNvPr>
              <p:cNvSpPr txBox="1"/>
              <p:nvPr/>
            </p:nvSpPr>
            <p:spPr>
              <a:xfrm>
                <a:off x="2045002" y="6352248"/>
                <a:ext cx="894001" cy="5640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50</a:t>
                </a: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BF825B9B-13E2-914F-ABBF-D15391809C58}"/>
                  </a:ext>
                </a:extLst>
              </p:cNvPr>
              <p:cNvSpPr txBox="1"/>
              <p:nvPr/>
            </p:nvSpPr>
            <p:spPr>
              <a:xfrm>
                <a:off x="2045002" y="5296964"/>
                <a:ext cx="894001" cy="5640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60</a:t>
                </a:r>
              </a:p>
            </p:txBody>
          </p: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992BEBA-D259-E046-8396-47CF7F37A668}"/>
                </a:ext>
              </a:extLst>
            </p:cNvPr>
            <p:cNvSpPr txBox="1"/>
            <p:nvPr/>
          </p:nvSpPr>
          <p:spPr>
            <a:xfrm>
              <a:off x="3694988" y="11048298"/>
              <a:ext cx="1633150" cy="5424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April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27A1EC0-538F-5C48-A953-F03D3A107862}"/>
                </a:ext>
              </a:extLst>
            </p:cNvPr>
            <p:cNvSpPr txBox="1"/>
            <p:nvPr/>
          </p:nvSpPr>
          <p:spPr>
            <a:xfrm>
              <a:off x="6337513" y="11048298"/>
              <a:ext cx="1633150" cy="5424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May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89D507B1-EFA9-5C4B-85EF-9C417E4D6C53}"/>
                </a:ext>
              </a:extLst>
            </p:cNvPr>
            <p:cNvSpPr txBox="1"/>
            <p:nvPr/>
          </p:nvSpPr>
          <p:spPr>
            <a:xfrm>
              <a:off x="8959533" y="11048298"/>
              <a:ext cx="1633150" cy="5424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June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0C31D9F8-3F4B-EE4A-8CBD-EABF2DF77DD9}"/>
                </a:ext>
              </a:extLst>
            </p:cNvPr>
            <p:cNvSpPr txBox="1"/>
            <p:nvPr/>
          </p:nvSpPr>
          <p:spPr>
            <a:xfrm>
              <a:off x="11591410" y="11048298"/>
              <a:ext cx="1633150" cy="5424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July</a:t>
              </a:r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98502B2F-3943-F44A-896F-C180B12194D2}"/>
              </a:ext>
            </a:extLst>
          </p:cNvPr>
          <p:cNvSpPr txBox="1"/>
          <p:nvPr/>
        </p:nvSpPr>
        <p:spPr>
          <a:xfrm>
            <a:off x="2112200" y="5016387"/>
            <a:ext cx="74303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Make sure you promote it in the right place. It’s no secret that you need to be visible online that’s where your customers.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04D0BE9-B286-9A44-8A3B-6FC60815E045}"/>
              </a:ext>
            </a:extLst>
          </p:cNvPr>
          <p:cNvGrpSpPr/>
          <p:nvPr/>
        </p:nvGrpSpPr>
        <p:grpSpPr>
          <a:xfrm>
            <a:off x="2164510" y="10681719"/>
            <a:ext cx="3761966" cy="707886"/>
            <a:chOff x="2164510" y="9923928"/>
            <a:chExt cx="3761966" cy="70788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333FD9E-8F88-8647-B4D9-A61855880745}"/>
                </a:ext>
              </a:extLst>
            </p:cNvPr>
            <p:cNvSpPr/>
            <p:nvPr/>
          </p:nvSpPr>
          <p:spPr>
            <a:xfrm>
              <a:off x="2164510" y="10035386"/>
              <a:ext cx="484970" cy="48497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B5A139AB-3463-F646-B521-9A7022CCA5FE}"/>
                </a:ext>
              </a:extLst>
            </p:cNvPr>
            <p:cNvSpPr/>
            <p:nvPr/>
          </p:nvSpPr>
          <p:spPr>
            <a:xfrm>
              <a:off x="2887245" y="9923928"/>
              <a:ext cx="3039231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  <a:latin typeface="Montserrat Medium" pitchFamily="2" charset="77"/>
                  <a:ea typeface="Lato Light" panose="020F0502020204030203" pitchFamily="34" charset="0"/>
                  <a:cs typeface="Lato Light" panose="020F0502020204030203" pitchFamily="34" charset="0"/>
                </a:rPr>
                <a:t>Your Title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4DD2B74F-C5A1-0F4D-8959-B255191E8E37}"/>
              </a:ext>
            </a:extLst>
          </p:cNvPr>
          <p:cNvGrpSpPr/>
          <p:nvPr/>
        </p:nvGrpSpPr>
        <p:grpSpPr>
          <a:xfrm>
            <a:off x="6400182" y="10681719"/>
            <a:ext cx="3761966" cy="707886"/>
            <a:chOff x="2164510" y="9923928"/>
            <a:chExt cx="3761966" cy="707886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99E78336-1203-BE41-BD2B-B1A2E972C5EF}"/>
                </a:ext>
              </a:extLst>
            </p:cNvPr>
            <p:cNvSpPr/>
            <p:nvPr/>
          </p:nvSpPr>
          <p:spPr>
            <a:xfrm>
              <a:off x="2164510" y="10035386"/>
              <a:ext cx="484970" cy="48497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BD61CC48-9081-7940-A8CA-0C9B12E06C1B}"/>
                </a:ext>
              </a:extLst>
            </p:cNvPr>
            <p:cNvSpPr/>
            <p:nvPr/>
          </p:nvSpPr>
          <p:spPr>
            <a:xfrm>
              <a:off x="2887245" y="9923928"/>
              <a:ext cx="3039231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  <a:latin typeface="Montserrat Medium" pitchFamily="2" charset="77"/>
                  <a:ea typeface="Lato Light" panose="020F0502020204030203" pitchFamily="34" charset="0"/>
                  <a:cs typeface="Lato Light" panose="020F0502020204030203" pitchFamily="34" charset="0"/>
                </a:rPr>
                <a:t>Your Title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511790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9ABDEAB-6A91-B04E-812D-96A598AFB3B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35D0671-0D85-C14F-A8AC-7B0A16ED0508}"/>
              </a:ext>
            </a:extLst>
          </p:cNvPr>
          <p:cNvSpPr/>
          <p:nvPr/>
        </p:nvSpPr>
        <p:spPr>
          <a:xfrm>
            <a:off x="0" y="0"/>
            <a:ext cx="14434457" cy="1371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682BD2A-A6FB-C344-9095-8C55A56FDA58}"/>
              </a:ext>
            </a:extLst>
          </p:cNvPr>
          <p:cNvGrpSpPr/>
          <p:nvPr/>
        </p:nvGrpSpPr>
        <p:grpSpPr>
          <a:xfrm>
            <a:off x="2169321" y="2278727"/>
            <a:ext cx="10139789" cy="2554545"/>
            <a:chOff x="1632040" y="9828663"/>
            <a:chExt cx="10139789" cy="2554545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7E14381-F8B6-E74C-A5ED-9AAB9FAD0FB3}"/>
                </a:ext>
              </a:extLst>
            </p:cNvPr>
            <p:cNvSpPr txBox="1"/>
            <p:nvPr/>
          </p:nvSpPr>
          <p:spPr>
            <a:xfrm>
              <a:off x="2112199" y="9828663"/>
              <a:ext cx="9659630" cy="255454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8000" b="1" spc="600" dirty="0">
                  <a:solidFill>
                    <a:schemeClr val="bg1"/>
                  </a:solidFill>
                  <a:latin typeface="Montserrat" pitchFamily="2" charset="77"/>
                  <a:ea typeface="Roboto Medium" panose="02000000000000000000" pitchFamily="2" charset="0"/>
                  <a:cs typeface="Lato Light" panose="020F0502020204030203" pitchFamily="34" charset="0"/>
                </a:rPr>
                <a:t>OVERALL PERFORMANCE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160B20E-6B16-414D-BF61-EA9939028B30}"/>
                </a:ext>
              </a:extLst>
            </p:cNvPr>
            <p:cNvSpPr/>
            <p:nvPr/>
          </p:nvSpPr>
          <p:spPr>
            <a:xfrm rot="16200000">
              <a:off x="1128965" y="10391968"/>
              <a:ext cx="1204726" cy="19857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E2CF3273-5EC5-3D4E-B93D-77845CE1ABA5}"/>
              </a:ext>
            </a:extLst>
          </p:cNvPr>
          <p:cNvSpPr/>
          <p:nvPr/>
        </p:nvSpPr>
        <p:spPr>
          <a:xfrm>
            <a:off x="2169320" y="8771982"/>
            <a:ext cx="22208329" cy="26050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76CA9D1-144C-7542-BD46-9E8D250E0E4B}"/>
              </a:ext>
            </a:extLst>
          </p:cNvPr>
          <p:cNvSpPr txBox="1"/>
          <p:nvPr/>
        </p:nvSpPr>
        <p:spPr>
          <a:xfrm>
            <a:off x="3619555" y="9474348"/>
            <a:ext cx="171503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Make sure you promote it in the right place. It’s no secret that you need to be visible online that’s where your customers.</a:t>
            </a:r>
          </a:p>
        </p:txBody>
      </p:sp>
    </p:spTree>
    <p:extLst>
      <p:ext uri="{BB962C8B-B14F-4D97-AF65-F5344CB8AC3E}">
        <p14:creationId xmlns:p14="http://schemas.microsoft.com/office/powerpoint/2010/main" val="25076057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74EB40BE-DA02-BE48-A5FE-217F7086289F}"/>
              </a:ext>
            </a:extLst>
          </p:cNvPr>
          <p:cNvSpPr/>
          <p:nvPr/>
        </p:nvSpPr>
        <p:spPr>
          <a:xfrm rot="10800000" flipV="1">
            <a:off x="0" y="0"/>
            <a:ext cx="24377650" cy="1371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/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43359BD0-8BC2-FE4A-A333-8FC47ED749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0381118"/>
              </p:ext>
            </p:extLst>
          </p:nvPr>
        </p:nvGraphicFramePr>
        <p:xfrm>
          <a:off x="2169322" y="4522011"/>
          <a:ext cx="20039007" cy="75147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796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796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796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40858">
                <a:tc>
                  <a:txBody>
                    <a:bodyPr/>
                    <a:lstStyle/>
                    <a:p>
                      <a:pPr algn="ctr"/>
                      <a:r>
                        <a:rPr lang="en-US" sz="4800" b="0" i="0" dirty="0">
                          <a:solidFill>
                            <a:schemeClr val="bg1"/>
                          </a:solidFill>
                          <a:latin typeface="Montserrat Medium" pitchFamily="2" charset="77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Starter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0" i="0" dirty="0">
                          <a:solidFill>
                            <a:schemeClr val="bg1"/>
                          </a:solidFill>
                          <a:latin typeface="Montserrat Medium" pitchFamily="2" charset="77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Popular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0" i="0" dirty="0">
                          <a:solidFill>
                            <a:schemeClr val="bg1"/>
                          </a:solidFill>
                          <a:latin typeface="Montserrat Medium" pitchFamily="2" charset="77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Enterprise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93462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Feature One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Feature One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Feature One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93462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Feature Two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Feature Two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93462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solidFill>
                          <a:schemeClr val="bg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Feature Three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93462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$78/Mo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$129/Mo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#299/Mo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37" name="Group 36">
            <a:extLst>
              <a:ext uri="{FF2B5EF4-FFF2-40B4-BE49-F238E27FC236}">
                <a16:creationId xmlns:a16="http://schemas.microsoft.com/office/drawing/2014/main" id="{8C2810A6-C1FC-B443-B708-ED6846560A5A}"/>
              </a:ext>
            </a:extLst>
          </p:cNvPr>
          <p:cNvGrpSpPr/>
          <p:nvPr/>
        </p:nvGrpSpPr>
        <p:grpSpPr>
          <a:xfrm>
            <a:off x="2169321" y="1918307"/>
            <a:ext cx="11965779" cy="1323439"/>
            <a:chOff x="1632040" y="9828663"/>
            <a:chExt cx="11965779" cy="1323439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3C03683-5246-2845-A68A-234B0DA02EDD}"/>
                </a:ext>
              </a:extLst>
            </p:cNvPr>
            <p:cNvSpPr txBox="1"/>
            <p:nvPr/>
          </p:nvSpPr>
          <p:spPr>
            <a:xfrm>
              <a:off x="2112199" y="9828663"/>
              <a:ext cx="11485620" cy="132343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8000" b="1" spc="600" dirty="0">
                  <a:solidFill>
                    <a:schemeClr val="bg1"/>
                  </a:solidFill>
                  <a:latin typeface="Montserrat" pitchFamily="2" charset="77"/>
                  <a:ea typeface="Roboto Medium" panose="02000000000000000000" pitchFamily="2" charset="0"/>
                  <a:cs typeface="Lato Light" panose="020F0502020204030203" pitchFamily="34" charset="0"/>
                </a:rPr>
                <a:t>SURVEY RESULTS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65650F09-41DE-584D-B92F-1776A73CE18E}"/>
                </a:ext>
              </a:extLst>
            </p:cNvPr>
            <p:cNvSpPr/>
            <p:nvPr/>
          </p:nvSpPr>
          <p:spPr>
            <a:xfrm rot="16200000">
              <a:off x="1128965" y="10391968"/>
              <a:ext cx="1204726" cy="19857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928383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5587B08C-38D8-BC40-98C5-8F73887D189E}"/>
              </a:ext>
            </a:extLst>
          </p:cNvPr>
          <p:cNvSpPr/>
          <p:nvPr/>
        </p:nvSpPr>
        <p:spPr>
          <a:xfrm rot="10800000" flipV="1">
            <a:off x="0" y="-1"/>
            <a:ext cx="24377650" cy="13716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1276904-991C-E140-8E84-B985D3165B5D}"/>
              </a:ext>
            </a:extLst>
          </p:cNvPr>
          <p:cNvGrpSpPr/>
          <p:nvPr/>
        </p:nvGrpSpPr>
        <p:grpSpPr>
          <a:xfrm>
            <a:off x="2169321" y="1918307"/>
            <a:ext cx="11965779" cy="2554545"/>
            <a:chOff x="1632040" y="9828663"/>
            <a:chExt cx="11965779" cy="2554545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5C1A3E5-9E96-DA49-A4F2-1FDB45AEB3B2}"/>
                </a:ext>
              </a:extLst>
            </p:cNvPr>
            <p:cNvSpPr txBox="1"/>
            <p:nvPr/>
          </p:nvSpPr>
          <p:spPr>
            <a:xfrm>
              <a:off x="2112199" y="9828663"/>
              <a:ext cx="11485620" cy="255454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8000" b="1" spc="600" dirty="0">
                  <a:solidFill>
                    <a:schemeClr val="bg1"/>
                  </a:solidFill>
                  <a:latin typeface="Montserrat" pitchFamily="2" charset="77"/>
                  <a:ea typeface="Roboto Medium" panose="02000000000000000000" pitchFamily="2" charset="0"/>
                  <a:cs typeface="Lato Light" panose="020F0502020204030203" pitchFamily="34" charset="0"/>
                </a:rPr>
                <a:t>ASSET MIX BY ACTUAL VALUE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DBBE99A-19B5-BB49-AFD4-D167E5E9135D}"/>
                </a:ext>
              </a:extLst>
            </p:cNvPr>
            <p:cNvSpPr/>
            <p:nvPr/>
          </p:nvSpPr>
          <p:spPr>
            <a:xfrm rot="16200000">
              <a:off x="546108" y="10974824"/>
              <a:ext cx="2370439" cy="19857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EC4E3747-5526-CC4A-894C-7D3F21455329}"/>
              </a:ext>
            </a:extLst>
          </p:cNvPr>
          <p:cNvSpPr txBox="1"/>
          <p:nvPr/>
        </p:nvSpPr>
        <p:spPr>
          <a:xfrm>
            <a:off x="2112200" y="6391161"/>
            <a:ext cx="74303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Make sure you promote it in the right place. It’s no secret that you need to be visible online that’s where your customers.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A6ECD76-9736-824D-A21E-2C206641CC84}"/>
              </a:ext>
            </a:extLst>
          </p:cNvPr>
          <p:cNvGrpSpPr/>
          <p:nvPr/>
        </p:nvGrpSpPr>
        <p:grpSpPr>
          <a:xfrm>
            <a:off x="2164510" y="10681719"/>
            <a:ext cx="3761966" cy="707886"/>
            <a:chOff x="2164510" y="9923928"/>
            <a:chExt cx="3761966" cy="707886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192F6AD-5D20-7D4E-A892-F77726267484}"/>
                </a:ext>
              </a:extLst>
            </p:cNvPr>
            <p:cNvSpPr/>
            <p:nvPr/>
          </p:nvSpPr>
          <p:spPr>
            <a:xfrm>
              <a:off x="2164510" y="10035386"/>
              <a:ext cx="484970" cy="48497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92F8EAD-5D62-1145-9103-FB2E37FDB004}"/>
                </a:ext>
              </a:extLst>
            </p:cNvPr>
            <p:cNvSpPr/>
            <p:nvPr/>
          </p:nvSpPr>
          <p:spPr>
            <a:xfrm>
              <a:off x="2887245" y="9923928"/>
              <a:ext cx="3039231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  <a:latin typeface="Montserrat Medium" pitchFamily="2" charset="77"/>
                  <a:ea typeface="Lato Light" panose="020F0502020204030203" pitchFamily="34" charset="0"/>
                  <a:cs typeface="Lato Light" panose="020F0502020204030203" pitchFamily="34" charset="0"/>
                </a:rPr>
                <a:t>Your Title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72A8AA6-95CC-CF4F-BDF4-15B6098CB9CF}"/>
              </a:ext>
            </a:extLst>
          </p:cNvPr>
          <p:cNvGrpSpPr/>
          <p:nvPr/>
        </p:nvGrpSpPr>
        <p:grpSpPr>
          <a:xfrm>
            <a:off x="6400182" y="10681719"/>
            <a:ext cx="3761966" cy="707886"/>
            <a:chOff x="2164510" y="9923928"/>
            <a:chExt cx="3761966" cy="707886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D4467086-371B-0541-AB9E-13D66C8E07E1}"/>
                </a:ext>
              </a:extLst>
            </p:cNvPr>
            <p:cNvSpPr/>
            <p:nvPr/>
          </p:nvSpPr>
          <p:spPr>
            <a:xfrm>
              <a:off x="2164510" y="10035386"/>
              <a:ext cx="484970" cy="48497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9C998D6-FF9A-8E44-AFD5-0D4CEEB9921B}"/>
                </a:ext>
              </a:extLst>
            </p:cNvPr>
            <p:cNvSpPr/>
            <p:nvPr/>
          </p:nvSpPr>
          <p:spPr>
            <a:xfrm>
              <a:off x="2887245" y="9923928"/>
              <a:ext cx="3039231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  <a:latin typeface="Montserrat Medium" pitchFamily="2" charset="77"/>
                  <a:ea typeface="Lato Light" panose="020F0502020204030203" pitchFamily="34" charset="0"/>
                  <a:cs typeface="Lato Light" panose="020F0502020204030203" pitchFamily="34" charset="0"/>
                </a:rPr>
                <a:t>Your Title</a:t>
              </a:r>
            </a:p>
          </p:txBody>
        </p:sp>
      </p:grp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F847C7FE-D2F1-6147-B664-FC3DA84F064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32891327"/>
              </p:ext>
            </p:extLst>
          </p:nvPr>
        </p:nvGraphicFramePr>
        <p:xfrm>
          <a:off x="13504817" y="5173315"/>
          <a:ext cx="8973993" cy="62162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905678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5587B08C-38D8-BC40-98C5-8F73887D189E}"/>
              </a:ext>
            </a:extLst>
          </p:cNvPr>
          <p:cNvSpPr/>
          <p:nvPr/>
        </p:nvSpPr>
        <p:spPr>
          <a:xfrm rot="10800000" flipV="1">
            <a:off x="0" y="-1"/>
            <a:ext cx="24377650" cy="13716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69901429-DDF6-764C-9AFF-A15EF79854BB}"/>
              </a:ext>
            </a:extLst>
          </p:cNvPr>
          <p:cNvGrpSpPr/>
          <p:nvPr/>
        </p:nvGrpSpPr>
        <p:grpSpPr>
          <a:xfrm>
            <a:off x="2169321" y="1918307"/>
            <a:ext cx="14433897" cy="1323439"/>
            <a:chOff x="1632040" y="9828663"/>
            <a:chExt cx="14433897" cy="1323439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9E780D9-0FBF-D045-A5EE-A1F3D88F468E}"/>
                </a:ext>
              </a:extLst>
            </p:cNvPr>
            <p:cNvSpPr txBox="1"/>
            <p:nvPr/>
          </p:nvSpPr>
          <p:spPr>
            <a:xfrm>
              <a:off x="2112198" y="9828663"/>
              <a:ext cx="13953739" cy="132343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8000" b="1" spc="600" dirty="0">
                  <a:solidFill>
                    <a:schemeClr val="bg1"/>
                  </a:solidFill>
                  <a:latin typeface="Montserrat" pitchFamily="2" charset="77"/>
                  <a:ea typeface="Roboto Medium" panose="02000000000000000000" pitchFamily="2" charset="0"/>
                  <a:cs typeface="Lato Light" panose="020F0502020204030203" pitchFamily="34" charset="0"/>
                </a:rPr>
                <a:t>INVESTMENT REPORT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6C6C0C90-3ECE-2246-BFAC-6B66485C689E}"/>
                </a:ext>
              </a:extLst>
            </p:cNvPr>
            <p:cNvSpPr/>
            <p:nvPr/>
          </p:nvSpPr>
          <p:spPr>
            <a:xfrm rot="16200000">
              <a:off x="1128965" y="10391968"/>
              <a:ext cx="1204726" cy="19857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62A462DA-80AE-A64F-90F1-E02A4745347C}"/>
              </a:ext>
            </a:extLst>
          </p:cNvPr>
          <p:cNvGrpSpPr/>
          <p:nvPr/>
        </p:nvGrpSpPr>
        <p:grpSpPr>
          <a:xfrm>
            <a:off x="2169321" y="4521200"/>
            <a:ext cx="7495196" cy="7482783"/>
            <a:chOff x="2579794" y="4521200"/>
            <a:chExt cx="7495196" cy="7482783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F517018-6A03-9949-9F34-41E0F77777CC}"/>
                </a:ext>
              </a:extLst>
            </p:cNvPr>
            <p:cNvSpPr/>
            <p:nvPr/>
          </p:nvSpPr>
          <p:spPr>
            <a:xfrm>
              <a:off x="2579794" y="4521200"/>
              <a:ext cx="3666381" cy="366638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4D7BA902-94D4-0A40-8059-6268A5E77EF4}"/>
                </a:ext>
              </a:extLst>
            </p:cNvPr>
            <p:cNvSpPr/>
            <p:nvPr/>
          </p:nvSpPr>
          <p:spPr>
            <a:xfrm>
              <a:off x="6408609" y="4521200"/>
              <a:ext cx="3666381" cy="366638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84FC8264-CF8F-A24C-BD37-70DA3C14F508}"/>
                </a:ext>
              </a:extLst>
            </p:cNvPr>
            <p:cNvSpPr/>
            <p:nvPr/>
          </p:nvSpPr>
          <p:spPr>
            <a:xfrm>
              <a:off x="2579794" y="8337602"/>
              <a:ext cx="3666381" cy="366638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B04F81FC-E09E-6F40-9896-6C120CD60E3A}"/>
                </a:ext>
              </a:extLst>
            </p:cNvPr>
            <p:cNvSpPr/>
            <p:nvPr/>
          </p:nvSpPr>
          <p:spPr>
            <a:xfrm>
              <a:off x="6408609" y="8337602"/>
              <a:ext cx="3666381" cy="366638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216E967-10BD-3F47-A15D-5020E77B0CED}"/>
                </a:ext>
              </a:extLst>
            </p:cNvPr>
            <p:cNvGrpSpPr/>
            <p:nvPr/>
          </p:nvGrpSpPr>
          <p:grpSpPr>
            <a:xfrm>
              <a:off x="7464372" y="9444484"/>
              <a:ext cx="1448790" cy="1452616"/>
              <a:chOff x="16475127" y="3318857"/>
              <a:chExt cx="1447113" cy="1450936"/>
            </a:xfrm>
          </p:grpSpPr>
          <p:sp>
            <p:nvSpPr>
              <p:cNvPr id="49" name="Freeform 48">
                <a:extLst>
                  <a:ext uri="{FF2B5EF4-FFF2-40B4-BE49-F238E27FC236}">
                    <a16:creationId xmlns:a16="http://schemas.microsoft.com/office/drawing/2014/main" id="{75F71B6E-617F-D04B-A771-D190C7E3FBB7}"/>
                  </a:ext>
                </a:extLst>
              </p:cNvPr>
              <p:cNvSpPr/>
              <p:nvPr/>
            </p:nvSpPr>
            <p:spPr>
              <a:xfrm>
                <a:off x="16475127" y="3318857"/>
                <a:ext cx="107052" cy="1450936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57" h="760">
                    <a:moveTo>
                      <a:pt x="27" y="760"/>
                    </a:moveTo>
                    <a:cubicBezTo>
                      <a:pt x="12" y="760"/>
                      <a:pt x="0" y="747"/>
                      <a:pt x="0" y="732"/>
                    </a:cubicBezTo>
                    <a:lnTo>
                      <a:pt x="3" y="28"/>
                    </a:lnTo>
                    <a:cubicBezTo>
                      <a:pt x="3" y="13"/>
                      <a:pt x="15" y="0"/>
                      <a:pt x="30" y="0"/>
                    </a:cubicBezTo>
                    <a:cubicBezTo>
                      <a:pt x="45" y="1"/>
                      <a:pt x="58" y="13"/>
                      <a:pt x="57" y="28"/>
                    </a:cubicBezTo>
                    <a:lnTo>
                      <a:pt x="55" y="732"/>
                    </a:lnTo>
                    <a:cubicBezTo>
                      <a:pt x="55" y="748"/>
                      <a:pt x="42" y="760"/>
                      <a:pt x="27" y="760"/>
                    </a:cubicBezTo>
                    <a:close/>
                  </a:path>
                </a:pathLst>
              </a:custGeom>
              <a:solidFill>
                <a:schemeClr val="bg1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50" name="Freeform 49">
                <a:extLst>
                  <a:ext uri="{FF2B5EF4-FFF2-40B4-BE49-F238E27FC236}">
                    <a16:creationId xmlns:a16="http://schemas.microsoft.com/office/drawing/2014/main" id="{8DE18F7E-C1C1-FA42-9B09-9CC93D674348}"/>
                  </a:ext>
                </a:extLst>
              </p:cNvPr>
              <p:cNvSpPr/>
              <p:nvPr/>
            </p:nvSpPr>
            <p:spPr>
              <a:xfrm>
                <a:off x="16475127" y="4666564"/>
                <a:ext cx="1447113" cy="10322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758" h="55">
                    <a:moveTo>
                      <a:pt x="27" y="55"/>
                    </a:moveTo>
                    <a:cubicBezTo>
                      <a:pt x="12" y="55"/>
                      <a:pt x="0" y="42"/>
                      <a:pt x="0" y="27"/>
                    </a:cubicBezTo>
                    <a:cubicBezTo>
                      <a:pt x="0" y="12"/>
                      <a:pt x="12" y="0"/>
                      <a:pt x="27" y="0"/>
                    </a:cubicBezTo>
                    <a:lnTo>
                      <a:pt x="731" y="0"/>
                    </a:lnTo>
                    <a:cubicBezTo>
                      <a:pt x="746" y="0"/>
                      <a:pt x="758" y="12"/>
                      <a:pt x="758" y="27"/>
                    </a:cubicBezTo>
                    <a:cubicBezTo>
                      <a:pt x="758" y="42"/>
                      <a:pt x="746" y="55"/>
                      <a:pt x="731" y="55"/>
                    </a:cubicBezTo>
                    <a:close/>
                  </a:path>
                </a:pathLst>
              </a:custGeom>
              <a:solidFill>
                <a:schemeClr val="bg1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51" name="Freeform 50">
                <a:extLst>
                  <a:ext uri="{FF2B5EF4-FFF2-40B4-BE49-F238E27FC236}">
                    <a16:creationId xmlns:a16="http://schemas.microsoft.com/office/drawing/2014/main" id="{419C0666-B08C-CA4F-AD2E-AADA5E69FBFB}"/>
                  </a:ext>
                </a:extLst>
              </p:cNvPr>
              <p:cNvSpPr/>
              <p:nvPr/>
            </p:nvSpPr>
            <p:spPr>
              <a:xfrm>
                <a:off x="16742763" y="3859846"/>
                <a:ext cx="370858" cy="909941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95" h="477">
                    <a:moveTo>
                      <a:pt x="55" y="422"/>
                    </a:moveTo>
                    <a:lnTo>
                      <a:pt x="140" y="422"/>
                    </a:lnTo>
                    <a:lnTo>
                      <a:pt x="140" y="55"/>
                    </a:lnTo>
                    <a:lnTo>
                      <a:pt x="55" y="55"/>
                    </a:lnTo>
                    <a:close/>
                    <a:moveTo>
                      <a:pt x="168" y="477"/>
                    </a:moveTo>
                    <a:lnTo>
                      <a:pt x="28" y="477"/>
                    </a:lnTo>
                    <a:cubicBezTo>
                      <a:pt x="13" y="477"/>
                      <a:pt x="0" y="464"/>
                      <a:pt x="0" y="449"/>
                    </a:cubicBezTo>
                    <a:lnTo>
                      <a:pt x="0" y="27"/>
                    </a:lnTo>
                    <a:cubicBezTo>
                      <a:pt x="0" y="12"/>
                      <a:pt x="13" y="0"/>
                      <a:pt x="28" y="0"/>
                    </a:cubicBezTo>
                    <a:lnTo>
                      <a:pt x="168" y="0"/>
                    </a:lnTo>
                    <a:cubicBezTo>
                      <a:pt x="183" y="0"/>
                      <a:pt x="195" y="12"/>
                      <a:pt x="195" y="27"/>
                    </a:cubicBezTo>
                    <a:lnTo>
                      <a:pt x="195" y="449"/>
                    </a:lnTo>
                    <a:cubicBezTo>
                      <a:pt x="195" y="464"/>
                      <a:pt x="183" y="477"/>
                      <a:pt x="168" y="477"/>
                    </a:cubicBezTo>
                    <a:close/>
                  </a:path>
                </a:pathLst>
              </a:custGeom>
              <a:solidFill>
                <a:schemeClr val="bg1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52" name="Freeform 51">
                <a:extLst>
                  <a:ext uri="{FF2B5EF4-FFF2-40B4-BE49-F238E27FC236}">
                    <a16:creationId xmlns:a16="http://schemas.microsoft.com/office/drawing/2014/main" id="{0B1F1C15-6A4C-4B46-84D5-546B3B8C0381}"/>
                  </a:ext>
                </a:extLst>
              </p:cNvPr>
              <p:cNvSpPr/>
              <p:nvPr/>
            </p:nvSpPr>
            <p:spPr>
              <a:xfrm>
                <a:off x="17014216" y="3445025"/>
                <a:ext cx="370858" cy="1324767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95" h="694">
                    <a:moveTo>
                      <a:pt x="54" y="639"/>
                    </a:moveTo>
                    <a:lnTo>
                      <a:pt x="140" y="639"/>
                    </a:lnTo>
                    <a:lnTo>
                      <a:pt x="140" y="54"/>
                    </a:lnTo>
                    <a:lnTo>
                      <a:pt x="54" y="54"/>
                    </a:lnTo>
                    <a:close/>
                    <a:moveTo>
                      <a:pt x="167" y="694"/>
                    </a:moveTo>
                    <a:lnTo>
                      <a:pt x="27" y="694"/>
                    </a:lnTo>
                    <a:cubicBezTo>
                      <a:pt x="12" y="694"/>
                      <a:pt x="0" y="681"/>
                      <a:pt x="0" y="666"/>
                    </a:cubicBezTo>
                    <a:lnTo>
                      <a:pt x="0" y="27"/>
                    </a:lnTo>
                    <a:cubicBezTo>
                      <a:pt x="0" y="12"/>
                      <a:pt x="12" y="0"/>
                      <a:pt x="27" y="0"/>
                    </a:cubicBezTo>
                    <a:lnTo>
                      <a:pt x="167" y="0"/>
                    </a:lnTo>
                    <a:cubicBezTo>
                      <a:pt x="182" y="0"/>
                      <a:pt x="195" y="12"/>
                      <a:pt x="195" y="27"/>
                    </a:cubicBezTo>
                    <a:lnTo>
                      <a:pt x="195" y="666"/>
                    </a:lnTo>
                    <a:cubicBezTo>
                      <a:pt x="195" y="681"/>
                      <a:pt x="182" y="694"/>
                      <a:pt x="167" y="694"/>
                    </a:cubicBezTo>
                    <a:close/>
                  </a:path>
                </a:pathLst>
              </a:custGeom>
              <a:solidFill>
                <a:schemeClr val="bg1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53" name="Freeform 52">
                <a:extLst>
                  <a:ext uri="{FF2B5EF4-FFF2-40B4-BE49-F238E27FC236}">
                    <a16:creationId xmlns:a16="http://schemas.microsoft.com/office/drawing/2014/main" id="{914F2CF0-0E42-FC42-A2CE-CF6AFB533214}"/>
                  </a:ext>
                </a:extLst>
              </p:cNvPr>
              <p:cNvSpPr/>
              <p:nvPr/>
            </p:nvSpPr>
            <p:spPr>
              <a:xfrm>
                <a:off x="17281845" y="3586487"/>
                <a:ext cx="370858" cy="1183306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95" h="620">
                    <a:moveTo>
                      <a:pt x="54" y="565"/>
                    </a:moveTo>
                    <a:lnTo>
                      <a:pt x="140" y="565"/>
                    </a:lnTo>
                    <a:lnTo>
                      <a:pt x="140" y="55"/>
                    </a:lnTo>
                    <a:lnTo>
                      <a:pt x="54" y="55"/>
                    </a:lnTo>
                    <a:close/>
                    <a:moveTo>
                      <a:pt x="167" y="620"/>
                    </a:moveTo>
                    <a:lnTo>
                      <a:pt x="27" y="620"/>
                    </a:lnTo>
                    <a:cubicBezTo>
                      <a:pt x="12" y="620"/>
                      <a:pt x="0" y="607"/>
                      <a:pt x="0" y="592"/>
                    </a:cubicBezTo>
                    <a:lnTo>
                      <a:pt x="0" y="28"/>
                    </a:lnTo>
                    <a:cubicBezTo>
                      <a:pt x="0" y="12"/>
                      <a:pt x="12" y="0"/>
                      <a:pt x="27" y="0"/>
                    </a:cubicBezTo>
                    <a:lnTo>
                      <a:pt x="167" y="0"/>
                    </a:lnTo>
                    <a:cubicBezTo>
                      <a:pt x="182" y="0"/>
                      <a:pt x="195" y="12"/>
                      <a:pt x="195" y="28"/>
                    </a:cubicBezTo>
                    <a:lnTo>
                      <a:pt x="195" y="592"/>
                    </a:lnTo>
                    <a:cubicBezTo>
                      <a:pt x="195" y="607"/>
                      <a:pt x="182" y="620"/>
                      <a:pt x="167" y="620"/>
                    </a:cubicBezTo>
                    <a:close/>
                  </a:path>
                </a:pathLst>
              </a:custGeom>
              <a:solidFill>
                <a:schemeClr val="bg1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A8CF882-99A5-F74E-961D-BD7A8387C482}"/>
                </a:ext>
              </a:extLst>
            </p:cNvPr>
            <p:cNvGrpSpPr/>
            <p:nvPr/>
          </p:nvGrpSpPr>
          <p:grpSpPr>
            <a:xfrm>
              <a:off x="7289978" y="5295851"/>
              <a:ext cx="1903642" cy="1948738"/>
              <a:chOff x="8434769" y="10520005"/>
              <a:chExt cx="2259560" cy="2313091"/>
            </a:xfrm>
          </p:grpSpPr>
          <p:sp>
            <p:nvSpPr>
              <p:cNvPr id="54" name="Freeform 53">
                <a:extLst>
                  <a:ext uri="{FF2B5EF4-FFF2-40B4-BE49-F238E27FC236}">
                    <a16:creationId xmlns:a16="http://schemas.microsoft.com/office/drawing/2014/main" id="{C1B6C2B3-498E-A34C-B3CB-6E8811A20124}"/>
                  </a:ext>
                </a:extLst>
              </p:cNvPr>
              <p:cNvSpPr/>
              <p:nvPr/>
            </p:nvSpPr>
            <p:spPr>
              <a:xfrm>
                <a:off x="8434769" y="11240699"/>
                <a:ext cx="1970897" cy="1592397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032" h="834">
                    <a:moveTo>
                      <a:pt x="767" y="760"/>
                    </a:moveTo>
                    <a:cubicBezTo>
                      <a:pt x="772" y="772"/>
                      <a:pt x="783" y="780"/>
                      <a:pt x="796" y="780"/>
                    </a:cubicBezTo>
                    <a:cubicBezTo>
                      <a:pt x="813" y="780"/>
                      <a:pt x="827" y="766"/>
                      <a:pt x="828" y="749"/>
                    </a:cubicBezTo>
                    <a:cubicBezTo>
                      <a:pt x="828" y="731"/>
                      <a:pt x="830" y="715"/>
                      <a:pt x="832" y="704"/>
                    </a:cubicBezTo>
                    <a:cubicBezTo>
                      <a:pt x="835" y="685"/>
                      <a:pt x="840" y="665"/>
                      <a:pt x="846" y="645"/>
                    </a:cubicBezTo>
                    <a:cubicBezTo>
                      <a:pt x="862" y="591"/>
                      <a:pt x="886" y="560"/>
                      <a:pt x="914" y="524"/>
                    </a:cubicBezTo>
                    <a:cubicBezTo>
                      <a:pt x="920" y="516"/>
                      <a:pt x="927" y="508"/>
                      <a:pt x="934" y="499"/>
                    </a:cubicBezTo>
                    <a:cubicBezTo>
                      <a:pt x="962" y="461"/>
                      <a:pt x="977" y="420"/>
                      <a:pt x="977" y="378"/>
                    </a:cubicBezTo>
                    <a:cubicBezTo>
                      <a:pt x="977" y="306"/>
                      <a:pt x="934" y="237"/>
                      <a:pt x="855" y="185"/>
                    </a:cubicBezTo>
                    <a:cubicBezTo>
                      <a:pt x="774" y="130"/>
                      <a:pt x="665" y="100"/>
                      <a:pt x="548" y="100"/>
                    </a:cubicBezTo>
                    <a:cubicBezTo>
                      <a:pt x="529" y="100"/>
                      <a:pt x="510" y="101"/>
                      <a:pt x="492" y="102"/>
                    </a:cubicBezTo>
                    <a:cubicBezTo>
                      <a:pt x="491" y="102"/>
                      <a:pt x="491" y="102"/>
                      <a:pt x="490" y="102"/>
                    </a:cubicBezTo>
                    <a:cubicBezTo>
                      <a:pt x="476" y="103"/>
                      <a:pt x="344" y="107"/>
                      <a:pt x="298" y="89"/>
                    </a:cubicBezTo>
                    <a:cubicBezTo>
                      <a:pt x="282" y="83"/>
                      <a:pt x="225" y="66"/>
                      <a:pt x="183" y="59"/>
                    </a:cubicBezTo>
                    <a:lnTo>
                      <a:pt x="240" y="128"/>
                    </a:lnTo>
                    <a:cubicBezTo>
                      <a:pt x="245" y="134"/>
                      <a:pt x="247" y="142"/>
                      <a:pt x="246" y="149"/>
                    </a:cubicBezTo>
                    <a:cubicBezTo>
                      <a:pt x="245" y="157"/>
                      <a:pt x="241" y="164"/>
                      <a:pt x="235" y="168"/>
                    </a:cubicBezTo>
                    <a:cubicBezTo>
                      <a:pt x="191" y="200"/>
                      <a:pt x="168" y="233"/>
                      <a:pt x="147" y="262"/>
                    </a:cubicBezTo>
                    <a:cubicBezTo>
                      <a:pt x="124" y="296"/>
                      <a:pt x="101" y="327"/>
                      <a:pt x="58" y="332"/>
                    </a:cubicBezTo>
                    <a:cubicBezTo>
                      <a:pt x="57" y="332"/>
                      <a:pt x="56" y="333"/>
                      <a:pt x="56" y="334"/>
                    </a:cubicBezTo>
                    <a:lnTo>
                      <a:pt x="55" y="431"/>
                    </a:lnTo>
                    <a:cubicBezTo>
                      <a:pt x="55" y="432"/>
                      <a:pt x="55" y="433"/>
                      <a:pt x="56" y="433"/>
                    </a:cubicBezTo>
                    <a:cubicBezTo>
                      <a:pt x="61" y="435"/>
                      <a:pt x="66" y="437"/>
                      <a:pt x="71" y="440"/>
                    </a:cubicBezTo>
                    <a:cubicBezTo>
                      <a:pt x="97" y="450"/>
                      <a:pt x="128" y="463"/>
                      <a:pt x="157" y="496"/>
                    </a:cubicBezTo>
                    <a:cubicBezTo>
                      <a:pt x="162" y="502"/>
                      <a:pt x="182" y="509"/>
                      <a:pt x="196" y="513"/>
                    </a:cubicBezTo>
                    <a:cubicBezTo>
                      <a:pt x="225" y="523"/>
                      <a:pt x="261" y="535"/>
                      <a:pt x="268" y="568"/>
                    </a:cubicBezTo>
                    <a:lnTo>
                      <a:pt x="311" y="759"/>
                    </a:lnTo>
                    <a:cubicBezTo>
                      <a:pt x="314" y="771"/>
                      <a:pt x="325" y="780"/>
                      <a:pt x="337" y="780"/>
                    </a:cubicBezTo>
                    <a:cubicBezTo>
                      <a:pt x="352" y="780"/>
                      <a:pt x="364" y="768"/>
                      <a:pt x="364" y="753"/>
                    </a:cubicBezTo>
                    <a:lnTo>
                      <a:pt x="364" y="635"/>
                    </a:lnTo>
                    <a:cubicBezTo>
                      <a:pt x="364" y="627"/>
                      <a:pt x="368" y="619"/>
                      <a:pt x="374" y="613"/>
                    </a:cubicBezTo>
                    <a:cubicBezTo>
                      <a:pt x="381" y="608"/>
                      <a:pt x="390" y="606"/>
                      <a:pt x="398" y="608"/>
                    </a:cubicBezTo>
                    <a:cubicBezTo>
                      <a:pt x="446" y="620"/>
                      <a:pt x="496" y="626"/>
                      <a:pt x="548" y="626"/>
                    </a:cubicBezTo>
                    <a:cubicBezTo>
                      <a:pt x="598" y="626"/>
                      <a:pt x="647" y="621"/>
                      <a:pt x="693" y="610"/>
                    </a:cubicBezTo>
                    <a:cubicBezTo>
                      <a:pt x="703" y="607"/>
                      <a:pt x="714" y="611"/>
                      <a:pt x="720" y="618"/>
                    </a:cubicBezTo>
                    <a:lnTo>
                      <a:pt x="735" y="635"/>
                    </a:lnTo>
                    <a:cubicBezTo>
                      <a:pt x="748" y="650"/>
                      <a:pt x="757" y="669"/>
                      <a:pt x="759" y="689"/>
                    </a:cubicBezTo>
                    <a:close/>
                    <a:moveTo>
                      <a:pt x="796" y="834"/>
                    </a:moveTo>
                    <a:cubicBezTo>
                      <a:pt x="758" y="834"/>
                      <a:pt x="725" y="810"/>
                      <a:pt x="714" y="774"/>
                    </a:cubicBezTo>
                    <a:cubicBezTo>
                      <a:pt x="713" y="773"/>
                      <a:pt x="713" y="771"/>
                      <a:pt x="713" y="769"/>
                    </a:cubicBezTo>
                    <a:lnTo>
                      <a:pt x="704" y="695"/>
                    </a:lnTo>
                    <a:cubicBezTo>
                      <a:pt x="703" y="686"/>
                      <a:pt x="700" y="678"/>
                      <a:pt x="694" y="671"/>
                    </a:cubicBezTo>
                    <a:lnTo>
                      <a:pt x="690" y="667"/>
                    </a:lnTo>
                    <a:cubicBezTo>
                      <a:pt x="644" y="676"/>
                      <a:pt x="597" y="681"/>
                      <a:pt x="548" y="681"/>
                    </a:cubicBezTo>
                    <a:cubicBezTo>
                      <a:pt x="504" y="681"/>
                      <a:pt x="461" y="677"/>
                      <a:pt x="419" y="669"/>
                    </a:cubicBezTo>
                    <a:lnTo>
                      <a:pt x="419" y="753"/>
                    </a:lnTo>
                    <a:cubicBezTo>
                      <a:pt x="419" y="798"/>
                      <a:pt x="382" y="834"/>
                      <a:pt x="337" y="834"/>
                    </a:cubicBezTo>
                    <a:cubicBezTo>
                      <a:pt x="299" y="834"/>
                      <a:pt x="266" y="808"/>
                      <a:pt x="257" y="771"/>
                    </a:cubicBezTo>
                    <a:lnTo>
                      <a:pt x="214" y="580"/>
                    </a:lnTo>
                    <a:cubicBezTo>
                      <a:pt x="210" y="575"/>
                      <a:pt x="190" y="569"/>
                      <a:pt x="179" y="565"/>
                    </a:cubicBezTo>
                    <a:cubicBezTo>
                      <a:pt x="155" y="558"/>
                      <a:pt x="131" y="550"/>
                      <a:pt x="116" y="532"/>
                    </a:cubicBezTo>
                    <a:cubicBezTo>
                      <a:pt x="95" y="509"/>
                      <a:pt x="72" y="499"/>
                      <a:pt x="50" y="490"/>
                    </a:cubicBezTo>
                    <a:cubicBezTo>
                      <a:pt x="45" y="488"/>
                      <a:pt x="39" y="486"/>
                      <a:pt x="33" y="483"/>
                    </a:cubicBezTo>
                    <a:cubicBezTo>
                      <a:pt x="13" y="474"/>
                      <a:pt x="0" y="453"/>
                      <a:pt x="0" y="431"/>
                    </a:cubicBezTo>
                    <a:lnTo>
                      <a:pt x="1" y="334"/>
                    </a:lnTo>
                    <a:cubicBezTo>
                      <a:pt x="2" y="305"/>
                      <a:pt x="23" y="281"/>
                      <a:pt x="52" y="278"/>
                    </a:cubicBezTo>
                    <a:cubicBezTo>
                      <a:pt x="70" y="276"/>
                      <a:pt x="81" y="261"/>
                      <a:pt x="102" y="231"/>
                    </a:cubicBezTo>
                    <a:cubicBezTo>
                      <a:pt x="120" y="206"/>
                      <a:pt x="143" y="174"/>
                      <a:pt x="180" y="142"/>
                    </a:cubicBezTo>
                    <a:lnTo>
                      <a:pt x="122" y="71"/>
                    </a:lnTo>
                    <a:cubicBezTo>
                      <a:pt x="110" y="56"/>
                      <a:pt x="109" y="35"/>
                      <a:pt x="120" y="19"/>
                    </a:cubicBezTo>
                    <a:cubicBezTo>
                      <a:pt x="131" y="4"/>
                      <a:pt x="149" y="-3"/>
                      <a:pt x="166" y="1"/>
                    </a:cubicBezTo>
                    <a:cubicBezTo>
                      <a:pt x="215" y="6"/>
                      <a:pt x="298" y="31"/>
                      <a:pt x="317" y="38"/>
                    </a:cubicBezTo>
                    <a:cubicBezTo>
                      <a:pt x="344" y="48"/>
                      <a:pt x="436" y="49"/>
                      <a:pt x="488" y="48"/>
                    </a:cubicBezTo>
                    <a:cubicBezTo>
                      <a:pt x="508" y="46"/>
                      <a:pt x="528" y="45"/>
                      <a:pt x="548" y="45"/>
                    </a:cubicBezTo>
                    <a:cubicBezTo>
                      <a:pt x="675" y="45"/>
                      <a:pt x="795" y="78"/>
                      <a:pt x="886" y="139"/>
                    </a:cubicBezTo>
                    <a:cubicBezTo>
                      <a:pt x="980" y="202"/>
                      <a:pt x="1032" y="287"/>
                      <a:pt x="1032" y="378"/>
                    </a:cubicBezTo>
                    <a:cubicBezTo>
                      <a:pt x="1032" y="431"/>
                      <a:pt x="1013" y="485"/>
                      <a:pt x="978" y="531"/>
                    </a:cubicBezTo>
                    <a:cubicBezTo>
                      <a:pt x="970" y="541"/>
                      <a:pt x="964" y="550"/>
                      <a:pt x="957" y="558"/>
                    </a:cubicBezTo>
                    <a:cubicBezTo>
                      <a:pt x="929" y="593"/>
                      <a:pt x="911" y="617"/>
                      <a:pt x="898" y="661"/>
                    </a:cubicBezTo>
                    <a:cubicBezTo>
                      <a:pt x="893" y="678"/>
                      <a:pt x="889" y="696"/>
                      <a:pt x="886" y="714"/>
                    </a:cubicBezTo>
                    <a:cubicBezTo>
                      <a:pt x="885" y="720"/>
                      <a:pt x="883" y="731"/>
                      <a:pt x="882" y="752"/>
                    </a:cubicBezTo>
                    <a:cubicBezTo>
                      <a:pt x="880" y="798"/>
                      <a:pt x="842" y="834"/>
                      <a:pt x="796" y="834"/>
                    </a:cubicBezTo>
                    <a:close/>
                  </a:path>
                </a:pathLst>
              </a:custGeom>
              <a:solidFill>
                <a:schemeClr val="bg1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55" name="Freeform 54">
                <a:extLst>
                  <a:ext uri="{FF2B5EF4-FFF2-40B4-BE49-F238E27FC236}">
                    <a16:creationId xmlns:a16="http://schemas.microsoft.com/office/drawing/2014/main" id="{F77F88DD-9513-6846-A7E1-3CA44E4AAD60}"/>
                  </a:ext>
                </a:extLst>
              </p:cNvPr>
              <p:cNvSpPr/>
              <p:nvPr/>
            </p:nvSpPr>
            <p:spPr>
              <a:xfrm>
                <a:off x="10258475" y="11506417"/>
                <a:ext cx="435854" cy="30203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29" h="159">
                    <a:moveTo>
                      <a:pt x="120" y="41"/>
                    </a:moveTo>
                    <a:close/>
                    <a:moveTo>
                      <a:pt x="103" y="35"/>
                    </a:moveTo>
                    <a:cubicBezTo>
                      <a:pt x="103" y="35"/>
                      <a:pt x="102" y="35"/>
                      <a:pt x="101" y="35"/>
                    </a:cubicBezTo>
                    <a:cubicBezTo>
                      <a:pt x="95" y="36"/>
                      <a:pt x="91" y="39"/>
                      <a:pt x="88" y="45"/>
                    </a:cubicBezTo>
                    <a:cubicBezTo>
                      <a:pt x="85" y="53"/>
                      <a:pt x="84" y="59"/>
                      <a:pt x="87" y="62"/>
                    </a:cubicBezTo>
                    <a:cubicBezTo>
                      <a:pt x="91" y="67"/>
                      <a:pt x="100" y="70"/>
                      <a:pt x="111" y="71"/>
                    </a:cubicBezTo>
                    <a:cubicBezTo>
                      <a:pt x="113" y="69"/>
                      <a:pt x="116" y="65"/>
                      <a:pt x="117" y="62"/>
                    </a:cubicBezTo>
                    <a:cubicBezTo>
                      <a:pt x="121" y="55"/>
                      <a:pt x="122" y="48"/>
                      <a:pt x="120" y="40"/>
                    </a:cubicBezTo>
                    <a:cubicBezTo>
                      <a:pt x="118" y="38"/>
                      <a:pt x="111" y="35"/>
                      <a:pt x="103" y="35"/>
                    </a:cubicBezTo>
                    <a:close/>
                    <a:moveTo>
                      <a:pt x="18" y="159"/>
                    </a:moveTo>
                    <a:cubicBezTo>
                      <a:pt x="10" y="159"/>
                      <a:pt x="3" y="153"/>
                      <a:pt x="1" y="146"/>
                    </a:cubicBezTo>
                    <a:cubicBezTo>
                      <a:pt x="-2" y="136"/>
                      <a:pt x="4" y="127"/>
                      <a:pt x="13" y="124"/>
                    </a:cubicBezTo>
                    <a:cubicBezTo>
                      <a:pt x="27" y="120"/>
                      <a:pt x="53" y="111"/>
                      <a:pt x="77" y="98"/>
                    </a:cubicBezTo>
                    <a:cubicBezTo>
                      <a:pt x="70" y="94"/>
                      <a:pt x="64" y="89"/>
                      <a:pt x="60" y="84"/>
                    </a:cubicBezTo>
                    <a:cubicBezTo>
                      <a:pt x="52" y="74"/>
                      <a:pt x="45" y="57"/>
                      <a:pt x="56" y="31"/>
                    </a:cubicBezTo>
                    <a:cubicBezTo>
                      <a:pt x="65" y="10"/>
                      <a:pt x="83" y="-1"/>
                      <a:pt x="106" y="0"/>
                    </a:cubicBezTo>
                    <a:cubicBezTo>
                      <a:pt x="125" y="1"/>
                      <a:pt x="147" y="11"/>
                      <a:pt x="153" y="28"/>
                    </a:cubicBezTo>
                    <a:cubicBezTo>
                      <a:pt x="158" y="43"/>
                      <a:pt x="157" y="59"/>
                      <a:pt x="151" y="73"/>
                    </a:cubicBezTo>
                    <a:cubicBezTo>
                      <a:pt x="171" y="72"/>
                      <a:pt x="192" y="70"/>
                      <a:pt x="209" y="67"/>
                    </a:cubicBezTo>
                    <a:cubicBezTo>
                      <a:pt x="218" y="65"/>
                      <a:pt x="228" y="71"/>
                      <a:pt x="229" y="80"/>
                    </a:cubicBezTo>
                    <a:cubicBezTo>
                      <a:pt x="231" y="90"/>
                      <a:pt x="225" y="99"/>
                      <a:pt x="215" y="101"/>
                    </a:cubicBezTo>
                    <a:cubicBezTo>
                      <a:pt x="214" y="101"/>
                      <a:pt x="186" y="107"/>
                      <a:pt x="153" y="108"/>
                    </a:cubicBezTo>
                    <a:cubicBezTo>
                      <a:pt x="143" y="109"/>
                      <a:pt x="133" y="109"/>
                      <a:pt x="124" y="108"/>
                    </a:cubicBezTo>
                    <a:cubicBezTo>
                      <a:pt x="111" y="119"/>
                      <a:pt x="94" y="129"/>
                      <a:pt x="74" y="139"/>
                    </a:cubicBezTo>
                    <a:cubicBezTo>
                      <a:pt x="47" y="151"/>
                      <a:pt x="24" y="158"/>
                      <a:pt x="23" y="158"/>
                    </a:cubicBezTo>
                    <a:cubicBezTo>
                      <a:pt x="21" y="158"/>
                      <a:pt x="20" y="159"/>
                      <a:pt x="18" y="159"/>
                    </a:cubicBezTo>
                    <a:close/>
                  </a:path>
                </a:pathLst>
              </a:custGeom>
              <a:solidFill>
                <a:schemeClr val="bg1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56" name="Freeform 55">
                <a:extLst>
                  <a:ext uri="{FF2B5EF4-FFF2-40B4-BE49-F238E27FC236}">
                    <a16:creationId xmlns:a16="http://schemas.microsoft.com/office/drawing/2014/main" id="{7A35DF76-D431-3B4B-823C-067EF889F86F}"/>
                  </a:ext>
                </a:extLst>
              </p:cNvPr>
              <p:cNvSpPr/>
              <p:nvPr/>
            </p:nvSpPr>
            <p:spPr>
              <a:xfrm>
                <a:off x="8836214" y="11747284"/>
                <a:ext cx="110875" cy="112787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59" h="60">
                    <a:moveTo>
                      <a:pt x="0" y="30"/>
                    </a:moveTo>
                    <a:cubicBezTo>
                      <a:pt x="0" y="14"/>
                      <a:pt x="13" y="0"/>
                      <a:pt x="30" y="0"/>
                    </a:cubicBezTo>
                    <a:cubicBezTo>
                      <a:pt x="46" y="0"/>
                      <a:pt x="59" y="14"/>
                      <a:pt x="59" y="30"/>
                    </a:cubicBezTo>
                    <a:cubicBezTo>
                      <a:pt x="59" y="46"/>
                      <a:pt x="46" y="60"/>
                      <a:pt x="30" y="60"/>
                    </a:cubicBezTo>
                    <a:cubicBezTo>
                      <a:pt x="13" y="60"/>
                      <a:pt x="0" y="46"/>
                      <a:pt x="0" y="30"/>
                    </a:cubicBezTo>
                    <a:close/>
                  </a:path>
                </a:pathLst>
              </a:custGeom>
              <a:solidFill>
                <a:schemeClr val="bg1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57" name="Freeform 56">
                <a:extLst>
                  <a:ext uri="{FF2B5EF4-FFF2-40B4-BE49-F238E27FC236}">
                    <a16:creationId xmlns:a16="http://schemas.microsoft.com/office/drawing/2014/main" id="{0070711B-D65C-BC4C-8C15-DA63467A42E4}"/>
                  </a:ext>
                </a:extLst>
              </p:cNvPr>
              <p:cNvSpPr/>
              <p:nvPr/>
            </p:nvSpPr>
            <p:spPr>
              <a:xfrm>
                <a:off x="9323682" y="11538915"/>
                <a:ext cx="483645" cy="147196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54" h="78">
                    <a:moveTo>
                      <a:pt x="226" y="78"/>
                    </a:moveTo>
                    <a:cubicBezTo>
                      <a:pt x="223" y="78"/>
                      <a:pt x="221" y="78"/>
                      <a:pt x="218" y="77"/>
                    </a:cubicBezTo>
                    <a:cubicBezTo>
                      <a:pt x="182" y="66"/>
                      <a:pt x="156" y="60"/>
                      <a:pt x="115" y="55"/>
                    </a:cubicBezTo>
                    <a:cubicBezTo>
                      <a:pt x="98" y="53"/>
                      <a:pt x="52" y="55"/>
                      <a:pt x="32" y="58"/>
                    </a:cubicBezTo>
                    <a:cubicBezTo>
                      <a:pt x="17" y="61"/>
                      <a:pt x="3" y="51"/>
                      <a:pt x="0" y="36"/>
                    </a:cubicBezTo>
                    <a:cubicBezTo>
                      <a:pt x="-2" y="21"/>
                      <a:pt x="8" y="7"/>
                      <a:pt x="23" y="4"/>
                    </a:cubicBezTo>
                    <a:cubicBezTo>
                      <a:pt x="47" y="0"/>
                      <a:pt x="99" y="-2"/>
                      <a:pt x="122" y="1"/>
                    </a:cubicBezTo>
                    <a:cubicBezTo>
                      <a:pt x="166" y="6"/>
                      <a:pt x="195" y="13"/>
                      <a:pt x="234" y="25"/>
                    </a:cubicBezTo>
                    <a:cubicBezTo>
                      <a:pt x="248" y="29"/>
                      <a:pt x="257" y="45"/>
                      <a:pt x="252" y="59"/>
                    </a:cubicBezTo>
                    <a:cubicBezTo>
                      <a:pt x="249" y="71"/>
                      <a:pt x="238" y="78"/>
                      <a:pt x="226" y="78"/>
                    </a:cubicBezTo>
                    <a:close/>
                  </a:path>
                </a:pathLst>
              </a:custGeom>
              <a:solidFill>
                <a:schemeClr val="bg1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58" name="Freeform 57">
                <a:extLst>
                  <a:ext uri="{FF2B5EF4-FFF2-40B4-BE49-F238E27FC236}">
                    <a16:creationId xmlns:a16="http://schemas.microsoft.com/office/drawing/2014/main" id="{3AF1FCFE-A1BE-474D-9DAD-8A79A5DABD48}"/>
                  </a:ext>
                </a:extLst>
              </p:cNvPr>
              <p:cNvSpPr/>
              <p:nvPr/>
            </p:nvSpPr>
            <p:spPr>
              <a:xfrm>
                <a:off x="9317947" y="10520005"/>
                <a:ext cx="693926" cy="693926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64" h="364">
                    <a:moveTo>
                      <a:pt x="223" y="28"/>
                    </a:moveTo>
                    <a:cubicBezTo>
                      <a:pt x="138" y="5"/>
                      <a:pt x="50" y="56"/>
                      <a:pt x="28" y="141"/>
                    </a:cubicBezTo>
                    <a:cubicBezTo>
                      <a:pt x="5" y="227"/>
                      <a:pt x="56" y="314"/>
                      <a:pt x="141" y="337"/>
                    </a:cubicBezTo>
                    <a:cubicBezTo>
                      <a:pt x="226" y="360"/>
                      <a:pt x="314" y="309"/>
                      <a:pt x="337" y="224"/>
                    </a:cubicBezTo>
                    <a:cubicBezTo>
                      <a:pt x="359" y="138"/>
                      <a:pt x="308" y="50"/>
                      <a:pt x="223" y="28"/>
                    </a:cubicBezTo>
                    <a:close/>
                    <a:moveTo>
                      <a:pt x="135" y="358"/>
                    </a:moveTo>
                    <a:cubicBezTo>
                      <a:pt x="88" y="346"/>
                      <a:pt x="49" y="316"/>
                      <a:pt x="24" y="274"/>
                    </a:cubicBezTo>
                    <a:cubicBezTo>
                      <a:pt x="0" y="232"/>
                      <a:pt x="-6" y="183"/>
                      <a:pt x="6" y="136"/>
                    </a:cubicBezTo>
                    <a:cubicBezTo>
                      <a:pt x="18" y="89"/>
                      <a:pt x="49" y="49"/>
                      <a:pt x="91" y="25"/>
                    </a:cubicBezTo>
                    <a:cubicBezTo>
                      <a:pt x="133" y="0"/>
                      <a:pt x="182" y="-6"/>
                      <a:pt x="229" y="6"/>
                    </a:cubicBezTo>
                    <a:cubicBezTo>
                      <a:pt x="276" y="19"/>
                      <a:pt x="315" y="49"/>
                      <a:pt x="340" y="91"/>
                    </a:cubicBezTo>
                    <a:cubicBezTo>
                      <a:pt x="364" y="133"/>
                      <a:pt x="371" y="182"/>
                      <a:pt x="358" y="229"/>
                    </a:cubicBezTo>
                    <a:cubicBezTo>
                      <a:pt x="346" y="276"/>
                      <a:pt x="316" y="316"/>
                      <a:pt x="273" y="340"/>
                    </a:cubicBezTo>
                    <a:cubicBezTo>
                      <a:pt x="231" y="364"/>
                      <a:pt x="182" y="371"/>
                      <a:pt x="135" y="358"/>
                    </a:cubicBezTo>
                    <a:close/>
                  </a:path>
                </a:pathLst>
              </a:custGeom>
              <a:solidFill>
                <a:schemeClr val="bg1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59" name="Freeform 58">
                <a:extLst>
                  <a:ext uri="{FF2B5EF4-FFF2-40B4-BE49-F238E27FC236}">
                    <a16:creationId xmlns:a16="http://schemas.microsoft.com/office/drawing/2014/main" id="{08217687-C25F-0B4D-ACB9-B5BB78881232}"/>
                  </a:ext>
                </a:extLst>
              </p:cNvPr>
              <p:cNvSpPr/>
              <p:nvPr/>
            </p:nvSpPr>
            <p:spPr>
              <a:xfrm>
                <a:off x="9400148" y="10604117"/>
                <a:ext cx="531436" cy="531436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79" h="279">
                    <a:moveTo>
                      <a:pt x="169" y="27"/>
                    </a:moveTo>
                    <a:cubicBezTo>
                      <a:pt x="107" y="10"/>
                      <a:pt x="43" y="47"/>
                      <a:pt x="26" y="110"/>
                    </a:cubicBezTo>
                    <a:cubicBezTo>
                      <a:pt x="10" y="172"/>
                      <a:pt x="47" y="236"/>
                      <a:pt x="109" y="253"/>
                    </a:cubicBezTo>
                    <a:cubicBezTo>
                      <a:pt x="172" y="269"/>
                      <a:pt x="236" y="232"/>
                      <a:pt x="252" y="170"/>
                    </a:cubicBezTo>
                    <a:cubicBezTo>
                      <a:pt x="269" y="107"/>
                      <a:pt x="232" y="43"/>
                      <a:pt x="169" y="27"/>
                    </a:cubicBezTo>
                    <a:close/>
                    <a:moveTo>
                      <a:pt x="104" y="274"/>
                    </a:moveTo>
                    <a:cubicBezTo>
                      <a:pt x="29" y="255"/>
                      <a:pt x="-15" y="178"/>
                      <a:pt x="5" y="104"/>
                    </a:cubicBezTo>
                    <a:cubicBezTo>
                      <a:pt x="24" y="30"/>
                      <a:pt x="101" y="-15"/>
                      <a:pt x="175" y="5"/>
                    </a:cubicBezTo>
                    <a:cubicBezTo>
                      <a:pt x="249" y="25"/>
                      <a:pt x="294" y="101"/>
                      <a:pt x="274" y="175"/>
                    </a:cubicBezTo>
                    <a:cubicBezTo>
                      <a:pt x="254" y="250"/>
                      <a:pt x="178" y="294"/>
                      <a:pt x="104" y="274"/>
                    </a:cubicBezTo>
                    <a:close/>
                  </a:path>
                </a:pathLst>
              </a:custGeom>
              <a:solidFill>
                <a:schemeClr val="bg1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60" name="Freeform 59">
                <a:extLst>
                  <a:ext uri="{FF2B5EF4-FFF2-40B4-BE49-F238E27FC236}">
                    <a16:creationId xmlns:a16="http://schemas.microsoft.com/office/drawing/2014/main" id="{88E98BE2-2F32-DF4B-A8D1-AC63D44E0256}"/>
                  </a:ext>
                </a:extLst>
              </p:cNvPr>
              <p:cNvSpPr/>
              <p:nvPr/>
            </p:nvSpPr>
            <p:spPr>
              <a:xfrm>
                <a:off x="9579837" y="10760877"/>
                <a:ext cx="170136" cy="212192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0" h="112">
                    <a:moveTo>
                      <a:pt x="28" y="110"/>
                    </a:moveTo>
                    <a:cubicBezTo>
                      <a:pt x="19" y="108"/>
                      <a:pt x="10" y="104"/>
                      <a:pt x="2" y="97"/>
                    </a:cubicBezTo>
                    <a:cubicBezTo>
                      <a:pt x="-1" y="95"/>
                      <a:pt x="-1" y="91"/>
                      <a:pt x="1" y="88"/>
                    </a:cubicBezTo>
                    <a:cubicBezTo>
                      <a:pt x="3" y="86"/>
                      <a:pt x="7" y="85"/>
                      <a:pt x="10" y="87"/>
                    </a:cubicBezTo>
                    <a:cubicBezTo>
                      <a:pt x="23" y="98"/>
                      <a:pt x="38" y="102"/>
                      <a:pt x="49" y="98"/>
                    </a:cubicBezTo>
                    <a:cubicBezTo>
                      <a:pt x="54" y="96"/>
                      <a:pt x="58" y="92"/>
                      <a:pt x="60" y="86"/>
                    </a:cubicBezTo>
                    <a:cubicBezTo>
                      <a:pt x="62" y="79"/>
                      <a:pt x="51" y="70"/>
                      <a:pt x="41" y="61"/>
                    </a:cubicBezTo>
                    <a:cubicBezTo>
                      <a:pt x="35" y="55"/>
                      <a:pt x="29" y="50"/>
                      <a:pt x="24" y="44"/>
                    </a:cubicBezTo>
                    <a:cubicBezTo>
                      <a:pt x="18" y="36"/>
                      <a:pt x="16" y="29"/>
                      <a:pt x="18" y="22"/>
                    </a:cubicBezTo>
                    <a:cubicBezTo>
                      <a:pt x="21" y="12"/>
                      <a:pt x="28" y="5"/>
                      <a:pt x="38" y="2"/>
                    </a:cubicBezTo>
                    <a:cubicBezTo>
                      <a:pt x="52" y="-3"/>
                      <a:pt x="72" y="1"/>
                      <a:pt x="88" y="14"/>
                    </a:cubicBezTo>
                    <a:cubicBezTo>
                      <a:pt x="90" y="16"/>
                      <a:pt x="91" y="20"/>
                      <a:pt x="89" y="23"/>
                    </a:cubicBezTo>
                    <a:cubicBezTo>
                      <a:pt x="87" y="25"/>
                      <a:pt x="83" y="26"/>
                      <a:pt x="80" y="24"/>
                    </a:cubicBezTo>
                    <a:cubicBezTo>
                      <a:pt x="67" y="14"/>
                      <a:pt x="52" y="10"/>
                      <a:pt x="42" y="14"/>
                    </a:cubicBezTo>
                    <a:cubicBezTo>
                      <a:pt x="36" y="16"/>
                      <a:pt x="32" y="20"/>
                      <a:pt x="30" y="26"/>
                    </a:cubicBezTo>
                    <a:cubicBezTo>
                      <a:pt x="29" y="33"/>
                      <a:pt x="39" y="42"/>
                      <a:pt x="49" y="51"/>
                    </a:cubicBezTo>
                    <a:cubicBezTo>
                      <a:pt x="55" y="56"/>
                      <a:pt x="62" y="62"/>
                      <a:pt x="66" y="68"/>
                    </a:cubicBezTo>
                    <a:cubicBezTo>
                      <a:pt x="72" y="76"/>
                      <a:pt x="74" y="83"/>
                      <a:pt x="72" y="90"/>
                    </a:cubicBezTo>
                    <a:cubicBezTo>
                      <a:pt x="69" y="100"/>
                      <a:pt x="62" y="107"/>
                      <a:pt x="53" y="110"/>
                    </a:cubicBezTo>
                    <a:cubicBezTo>
                      <a:pt x="45" y="113"/>
                      <a:pt x="37" y="113"/>
                      <a:pt x="28" y="110"/>
                    </a:cubicBezTo>
                    <a:close/>
                  </a:path>
                </a:pathLst>
              </a:custGeom>
              <a:solidFill>
                <a:schemeClr val="bg1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61" name="Freeform 60">
                <a:extLst>
                  <a:ext uri="{FF2B5EF4-FFF2-40B4-BE49-F238E27FC236}">
                    <a16:creationId xmlns:a16="http://schemas.microsoft.com/office/drawing/2014/main" id="{42CCD749-09A8-7C42-8620-BF8437209E3E}"/>
                  </a:ext>
                </a:extLst>
              </p:cNvPr>
              <p:cNvSpPr/>
              <p:nvPr/>
            </p:nvSpPr>
            <p:spPr>
              <a:xfrm>
                <a:off x="9686894" y="10707351"/>
                <a:ext cx="28675" cy="43968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6" h="24">
                    <a:moveTo>
                      <a:pt x="5" y="24"/>
                    </a:moveTo>
                    <a:cubicBezTo>
                      <a:pt x="1" y="23"/>
                      <a:pt x="-1" y="19"/>
                      <a:pt x="0" y="16"/>
                    </a:cubicBezTo>
                    <a:lnTo>
                      <a:pt x="3" y="5"/>
                    </a:lnTo>
                    <a:cubicBezTo>
                      <a:pt x="4" y="2"/>
                      <a:pt x="8" y="0"/>
                      <a:pt x="11" y="0"/>
                    </a:cubicBezTo>
                    <a:cubicBezTo>
                      <a:pt x="14" y="1"/>
                      <a:pt x="16" y="5"/>
                      <a:pt x="15" y="8"/>
                    </a:cubicBezTo>
                    <a:lnTo>
                      <a:pt x="12" y="19"/>
                    </a:lnTo>
                    <a:cubicBezTo>
                      <a:pt x="12" y="23"/>
                      <a:pt x="8" y="25"/>
                      <a:pt x="5" y="24"/>
                    </a:cubicBezTo>
                    <a:close/>
                  </a:path>
                </a:pathLst>
              </a:custGeom>
              <a:solidFill>
                <a:schemeClr val="bg1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62" name="Freeform 61">
                <a:extLst>
                  <a:ext uri="{FF2B5EF4-FFF2-40B4-BE49-F238E27FC236}">
                    <a16:creationId xmlns:a16="http://schemas.microsoft.com/office/drawing/2014/main" id="{D67B438C-E0B8-6E4D-BE99-09D5F793B111}"/>
                  </a:ext>
                </a:extLst>
              </p:cNvPr>
              <p:cNvSpPr/>
              <p:nvPr/>
            </p:nvSpPr>
            <p:spPr>
              <a:xfrm>
                <a:off x="9614252" y="10982627"/>
                <a:ext cx="28675" cy="43968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6" h="24">
                    <a:moveTo>
                      <a:pt x="5" y="23"/>
                    </a:moveTo>
                    <a:cubicBezTo>
                      <a:pt x="1" y="22"/>
                      <a:pt x="-1" y="19"/>
                      <a:pt x="0" y="15"/>
                    </a:cubicBezTo>
                    <a:lnTo>
                      <a:pt x="3" y="4"/>
                    </a:lnTo>
                    <a:cubicBezTo>
                      <a:pt x="4" y="1"/>
                      <a:pt x="7" y="-1"/>
                      <a:pt x="11" y="0"/>
                    </a:cubicBezTo>
                    <a:cubicBezTo>
                      <a:pt x="14" y="1"/>
                      <a:pt x="16" y="4"/>
                      <a:pt x="15" y="8"/>
                    </a:cubicBezTo>
                    <a:lnTo>
                      <a:pt x="12" y="19"/>
                    </a:lnTo>
                    <a:cubicBezTo>
                      <a:pt x="12" y="22"/>
                      <a:pt x="8" y="24"/>
                      <a:pt x="5" y="23"/>
                    </a:cubicBezTo>
                    <a:close/>
                  </a:path>
                </a:pathLst>
              </a:custGeom>
              <a:solidFill>
                <a:schemeClr val="bg1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F9F4DACB-D5B9-ED41-AD71-1746A9556A62}"/>
                </a:ext>
              </a:extLst>
            </p:cNvPr>
            <p:cNvGrpSpPr/>
            <p:nvPr/>
          </p:nvGrpSpPr>
          <p:grpSpPr>
            <a:xfrm>
              <a:off x="3569658" y="5447725"/>
              <a:ext cx="1691850" cy="1705246"/>
              <a:chOff x="1252732" y="18285098"/>
              <a:chExt cx="1689891" cy="1703272"/>
            </a:xfrm>
          </p:grpSpPr>
          <p:sp>
            <p:nvSpPr>
              <p:cNvPr id="63" name="Freeform 62">
                <a:extLst>
                  <a:ext uri="{FF2B5EF4-FFF2-40B4-BE49-F238E27FC236}">
                    <a16:creationId xmlns:a16="http://schemas.microsoft.com/office/drawing/2014/main" id="{11F94F49-C52A-AC45-9302-BE8222B013D3}"/>
                  </a:ext>
                </a:extLst>
              </p:cNvPr>
              <p:cNvSpPr/>
              <p:nvPr/>
            </p:nvSpPr>
            <p:spPr>
              <a:xfrm>
                <a:off x="1252732" y="18917851"/>
                <a:ext cx="1689891" cy="107051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885" h="561">
                    <a:moveTo>
                      <a:pt x="849" y="41"/>
                    </a:moveTo>
                    <a:close/>
                    <a:moveTo>
                      <a:pt x="849" y="561"/>
                    </a:moveTo>
                    <a:lnTo>
                      <a:pt x="36" y="561"/>
                    </a:lnTo>
                    <a:cubicBezTo>
                      <a:pt x="16" y="561"/>
                      <a:pt x="0" y="546"/>
                      <a:pt x="0" y="526"/>
                    </a:cubicBezTo>
                    <a:lnTo>
                      <a:pt x="0" y="35"/>
                    </a:lnTo>
                    <a:cubicBezTo>
                      <a:pt x="0" y="15"/>
                      <a:pt x="16" y="0"/>
                      <a:pt x="36" y="0"/>
                    </a:cubicBezTo>
                    <a:lnTo>
                      <a:pt x="159" y="0"/>
                    </a:lnTo>
                    <a:cubicBezTo>
                      <a:pt x="170" y="0"/>
                      <a:pt x="179" y="9"/>
                      <a:pt x="179" y="20"/>
                    </a:cubicBezTo>
                    <a:cubicBezTo>
                      <a:pt x="179" y="32"/>
                      <a:pt x="170" y="41"/>
                      <a:pt x="159" y="41"/>
                    </a:cubicBezTo>
                    <a:lnTo>
                      <a:pt x="41" y="41"/>
                    </a:lnTo>
                    <a:lnTo>
                      <a:pt x="41" y="520"/>
                    </a:lnTo>
                    <a:lnTo>
                      <a:pt x="844" y="520"/>
                    </a:lnTo>
                    <a:lnTo>
                      <a:pt x="844" y="41"/>
                    </a:lnTo>
                    <a:lnTo>
                      <a:pt x="722" y="41"/>
                    </a:lnTo>
                    <a:cubicBezTo>
                      <a:pt x="711" y="41"/>
                      <a:pt x="702" y="32"/>
                      <a:pt x="702" y="20"/>
                    </a:cubicBezTo>
                    <a:cubicBezTo>
                      <a:pt x="702" y="9"/>
                      <a:pt x="711" y="0"/>
                      <a:pt x="722" y="0"/>
                    </a:cubicBezTo>
                    <a:lnTo>
                      <a:pt x="849" y="0"/>
                    </a:lnTo>
                    <a:cubicBezTo>
                      <a:pt x="869" y="0"/>
                      <a:pt x="885" y="15"/>
                      <a:pt x="885" y="35"/>
                    </a:cubicBezTo>
                    <a:lnTo>
                      <a:pt x="885" y="526"/>
                    </a:lnTo>
                    <a:cubicBezTo>
                      <a:pt x="885" y="546"/>
                      <a:pt x="869" y="561"/>
                      <a:pt x="849" y="561"/>
                    </a:cubicBezTo>
                    <a:close/>
                  </a:path>
                </a:pathLst>
              </a:custGeom>
              <a:solidFill>
                <a:schemeClr val="bg1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64" name="Freeform 63">
                <a:extLst>
                  <a:ext uri="{FF2B5EF4-FFF2-40B4-BE49-F238E27FC236}">
                    <a16:creationId xmlns:a16="http://schemas.microsoft.com/office/drawing/2014/main" id="{8F3B94AA-CCE2-5649-9C72-679C88DFADB4}"/>
                  </a:ext>
                </a:extLst>
              </p:cNvPr>
              <p:cNvSpPr/>
              <p:nvPr/>
            </p:nvSpPr>
            <p:spPr>
              <a:xfrm>
                <a:off x="2057528" y="18935056"/>
                <a:ext cx="885090" cy="48746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464" h="256">
                    <a:moveTo>
                      <a:pt x="20" y="256"/>
                    </a:moveTo>
                    <a:cubicBezTo>
                      <a:pt x="13" y="256"/>
                      <a:pt x="6" y="252"/>
                      <a:pt x="2" y="245"/>
                    </a:cubicBezTo>
                    <a:cubicBezTo>
                      <a:pt x="-3" y="235"/>
                      <a:pt x="1" y="222"/>
                      <a:pt x="11" y="217"/>
                    </a:cubicBezTo>
                    <a:lnTo>
                      <a:pt x="434" y="3"/>
                    </a:lnTo>
                    <a:cubicBezTo>
                      <a:pt x="444" y="-3"/>
                      <a:pt x="457" y="1"/>
                      <a:pt x="462" y="11"/>
                    </a:cubicBezTo>
                    <a:cubicBezTo>
                      <a:pt x="467" y="22"/>
                      <a:pt x="463" y="34"/>
                      <a:pt x="453" y="39"/>
                    </a:cubicBezTo>
                    <a:lnTo>
                      <a:pt x="30" y="254"/>
                    </a:lnTo>
                    <a:cubicBezTo>
                      <a:pt x="27" y="255"/>
                      <a:pt x="23" y="256"/>
                      <a:pt x="20" y="256"/>
                    </a:cubicBezTo>
                    <a:close/>
                  </a:path>
                </a:pathLst>
              </a:custGeom>
              <a:solidFill>
                <a:schemeClr val="bg1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65" name="Freeform 64">
                <a:extLst>
                  <a:ext uri="{FF2B5EF4-FFF2-40B4-BE49-F238E27FC236}">
                    <a16:creationId xmlns:a16="http://schemas.microsoft.com/office/drawing/2014/main" id="{3209284B-529E-E64C-8C7E-B423DDD6E6C2}"/>
                  </a:ext>
                </a:extLst>
              </p:cNvPr>
              <p:cNvSpPr/>
              <p:nvPr/>
            </p:nvSpPr>
            <p:spPr>
              <a:xfrm>
                <a:off x="1252732" y="18935056"/>
                <a:ext cx="881267" cy="48746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462" h="256">
                    <a:moveTo>
                      <a:pt x="441" y="256"/>
                    </a:moveTo>
                    <a:cubicBezTo>
                      <a:pt x="438" y="256"/>
                      <a:pt x="435" y="255"/>
                      <a:pt x="432" y="254"/>
                    </a:cubicBezTo>
                    <a:lnTo>
                      <a:pt x="11" y="39"/>
                    </a:lnTo>
                    <a:cubicBezTo>
                      <a:pt x="1" y="34"/>
                      <a:pt x="-3" y="22"/>
                      <a:pt x="2" y="11"/>
                    </a:cubicBezTo>
                    <a:cubicBezTo>
                      <a:pt x="7" y="1"/>
                      <a:pt x="19" y="-3"/>
                      <a:pt x="30" y="3"/>
                    </a:cubicBezTo>
                    <a:lnTo>
                      <a:pt x="451" y="217"/>
                    </a:lnTo>
                    <a:cubicBezTo>
                      <a:pt x="461" y="222"/>
                      <a:pt x="465" y="235"/>
                      <a:pt x="460" y="245"/>
                    </a:cubicBezTo>
                    <a:cubicBezTo>
                      <a:pt x="456" y="252"/>
                      <a:pt x="449" y="256"/>
                      <a:pt x="441" y="256"/>
                    </a:cubicBezTo>
                    <a:close/>
                  </a:path>
                </a:pathLst>
              </a:custGeom>
              <a:solidFill>
                <a:schemeClr val="bg1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66" name="Freeform 65">
                <a:extLst>
                  <a:ext uri="{FF2B5EF4-FFF2-40B4-BE49-F238E27FC236}">
                    <a16:creationId xmlns:a16="http://schemas.microsoft.com/office/drawing/2014/main" id="{9D47F5C6-AFD7-0445-9F54-C86A377F5962}"/>
                  </a:ext>
                </a:extLst>
              </p:cNvPr>
              <p:cNvSpPr/>
              <p:nvPr/>
            </p:nvSpPr>
            <p:spPr>
              <a:xfrm>
                <a:off x="2330898" y="19376645"/>
                <a:ext cx="602167" cy="60407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16" h="317">
                    <a:moveTo>
                      <a:pt x="296" y="317"/>
                    </a:moveTo>
                    <a:cubicBezTo>
                      <a:pt x="290" y="317"/>
                      <a:pt x="285" y="315"/>
                      <a:pt x="281" y="311"/>
                    </a:cubicBezTo>
                    <a:lnTo>
                      <a:pt x="6" y="36"/>
                    </a:lnTo>
                    <a:cubicBezTo>
                      <a:pt x="-2" y="28"/>
                      <a:pt x="-2" y="15"/>
                      <a:pt x="6" y="7"/>
                    </a:cubicBezTo>
                    <a:cubicBezTo>
                      <a:pt x="14" y="-2"/>
                      <a:pt x="27" y="-2"/>
                      <a:pt x="35" y="7"/>
                    </a:cubicBezTo>
                    <a:lnTo>
                      <a:pt x="310" y="282"/>
                    </a:lnTo>
                    <a:cubicBezTo>
                      <a:pt x="318" y="290"/>
                      <a:pt x="318" y="303"/>
                      <a:pt x="310" y="311"/>
                    </a:cubicBezTo>
                    <a:cubicBezTo>
                      <a:pt x="306" y="315"/>
                      <a:pt x="301" y="317"/>
                      <a:pt x="296" y="317"/>
                    </a:cubicBezTo>
                    <a:close/>
                  </a:path>
                </a:pathLst>
              </a:custGeom>
              <a:solidFill>
                <a:schemeClr val="bg1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67" name="Freeform 66">
                <a:extLst>
                  <a:ext uri="{FF2B5EF4-FFF2-40B4-BE49-F238E27FC236}">
                    <a16:creationId xmlns:a16="http://schemas.microsoft.com/office/drawing/2014/main" id="{32097490-401C-8848-A81D-165458D67384}"/>
                  </a:ext>
                </a:extLst>
              </p:cNvPr>
              <p:cNvSpPr/>
              <p:nvPr/>
            </p:nvSpPr>
            <p:spPr>
              <a:xfrm>
                <a:off x="1273760" y="19376645"/>
                <a:ext cx="588786" cy="588786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09" h="309">
                    <a:moveTo>
                      <a:pt x="21" y="309"/>
                    </a:moveTo>
                    <a:cubicBezTo>
                      <a:pt x="16" y="309"/>
                      <a:pt x="11" y="307"/>
                      <a:pt x="7" y="303"/>
                    </a:cubicBezTo>
                    <a:cubicBezTo>
                      <a:pt x="-2" y="295"/>
                      <a:pt x="-2" y="282"/>
                      <a:pt x="7" y="274"/>
                    </a:cubicBezTo>
                    <a:lnTo>
                      <a:pt x="274" y="7"/>
                    </a:lnTo>
                    <a:cubicBezTo>
                      <a:pt x="282" y="-2"/>
                      <a:pt x="295" y="-2"/>
                      <a:pt x="303" y="7"/>
                    </a:cubicBezTo>
                    <a:cubicBezTo>
                      <a:pt x="311" y="15"/>
                      <a:pt x="311" y="28"/>
                      <a:pt x="303" y="36"/>
                    </a:cubicBezTo>
                    <a:lnTo>
                      <a:pt x="36" y="303"/>
                    </a:lnTo>
                    <a:cubicBezTo>
                      <a:pt x="32" y="307"/>
                      <a:pt x="26" y="309"/>
                      <a:pt x="21" y="309"/>
                    </a:cubicBezTo>
                    <a:close/>
                  </a:path>
                </a:pathLst>
              </a:custGeom>
              <a:solidFill>
                <a:schemeClr val="bg1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68" name="Freeform 67">
                <a:extLst>
                  <a:ext uri="{FF2B5EF4-FFF2-40B4-BE49-F238E27FC236}">
                    <a16:creationId xmlns:a16="http://schemas.microsoft.com/office/drawing/2014/main" id="{E781B1D9-F211-3847-9FA0-3A8667DB3623}"/>
                  </a:ext>
                </a:extLst>
              </p:cNvPr>
              <p:cNvSpPr/>
              <p:nvPr/>
            </p:nvSpPr>
            <p:spPr>
              <a:xfrm>
                <a:off x="1505069" y="18285098"/>
                <a:ext cx="1183306" cy="844945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620" h="443">
                    <a:moveTo>
                      <a:pt x="593" y="443"/>
                    </a:moveTo>
                    <a:cubicBezTo>
                      <a:pt x="577" y="443"/>
                      <a:pt x="565" y="431"/>
                      <a:pt x="565" y="416"/>
                    </a:cubicBezTo>
                    <a:lnTo>
                      <a:pt x="565" y="55"/>
                    </a:lnTo>
                    <a:lnTo>
                      <a:pt x="55" y="55"/>
                    </a:lnTo>
                    <a:lnTo>
                      <a:pt x="54" y="416"/>
                    </a:lnTo>
                    <a:cubicBezTo>
                      <a:pt x="54" y="431"/>
                      <a:pt x="42" y="443"/>
                      <a:pt x="27" y="443"/>
                    </a:cubicBezTo>
                    <a:cubicBezTo>
                      <a:pt x="12" y="443"/>
                      <a:pt x="-1" y="431"/>
                      <a:pt x="0" y="416"/>
                    </a:cubicBezTo>
                    <a:lnTo>
                      <a:pt x="0" y="38"/>
                    </a:lnTo>
                    <a:cubicBezTo>
                      <a:pt x="0" y="17"/>
                      <a:pt x="16" y="0"/>
                      <a:pt x="36" y="0"/>
                    </a:cubicBezTo>
                    <a:lnTo>
                      <a:pt x="583" y="0"/>
                    </a:lnTo>
                    <a:cubicBezTo>
                      <a:pt x="604" y="0"/>
                      <a:pt x="620" y="17"/>
                      <a:pt x="620" y="38"/>
                    </a:cubicBezTo>
                    <a:lnTo>
                      <a:pt x="620" y="416"/>
                    </a:lnTo>
                    <a:cubicBezTo>
                      <a:pt x="620" y="431"/>
                      <a:pt x="608" y="443"/>
                      <a:pt x="593" y="443"/>
                    </a:cubicBezTo>
                    <a:close/>
                  </a:path>
                </a:pathLst>
              </a:custGeom>
              <a:solidFill>
                <a:schemeClr val="bg1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69" name="Freeform 68">
                <a:extLst>
                  <a:ext uri="{FF2B5EF4-FFF2-40B4-BE49-F238E27FC236}">
                    <a16:creationId xmlns:a16="http://schemas.microsoft.com/office/drawing/2014/main" id="{62603C30-6A70-B747-90A8-892192CD84C5}"/>
                  </a:ext>
                </a:extLst>
              </p:cNvPr>
              <p:cNvSpPr/>
              <p:nvPr/>
            </p:nvSpPr>
            <p:spPr>
              <a:xfrm>
                <a:off x="1948569" y="18602430"/>
                <a:ext cx="296304" cy="479822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56" h="252">
                    <a:moveTo>
                      <a:pt x="72" y="252"/>
                    </a:moveTo>
                    <a:cubicBezTo>
                      <a:pt x="53" y="252"/>
                      <a:pt x="32" y="248"/>
                      <a:pt x="11" y="239"/>
                    </a:cubicBezTo>
                    <a:cubicBezTo>
                      <a:pt x="2" y="235"/>
                      <a:pt x="-2" y="224"/>
                      <a:pt x="2" y="215"/>
                    </a:cubicBezTo>
                    <a:cubicBezTo>
                      <a:pt x="6" y="206"/>
                      <a:pt x="16" y="202"/>
                      <a:pt x="25" y="206"/>
                    </a:cubicBezTo>
                    <a:cubicBezTo>
                      <a:pt x="56" y="220"/>
                      <a:pt x="88" y="220"/>
                      <a:pt x="107" y="208"/>
                    </a:cubicBezTo>
                    <a:cubicBezTo>
                      <a:pt x="116" y="202"/>
                      <a:pt x="121" y="193"/>
                      <a:pt x="121" y="181"/>
                    </a:cubicBezTo>
                    <a:cubicBezTo>
                      <a:pt x="121" y="167"/>
                      <a:pt x="94" y="154"/>
                      <a:pt x="70" y="142"/>
                    </a:cubicBezTo>
                    <a:cubicBezTo>
                      <a:pt x="37" y="125"/>
                      <a:pt x="0" y="107"/>
                      <a:pt x="0" y="72"/>
                    </a:cubicBezTo>
                    <a:cubicBezTo>
                      <a:pt x="0" y="48"/>
                      <a:pt x="11" y="28"/>
                      <a:pt x="31" y="15"/>
                    </a:cubicBezTo>
                    <a:cubicBezTo>
                      <a:pt x="60" y="-4"/>
                      <a:pt x="103" y="-5"/>
                      <a:pt x="144" y="12"/>
                    </a:cubicBezTo>
                    <a:cubicBezTo>
                      <a:pt x="153" y="16"/>
                      <a:pt x="158" y="26"/>
                      <a:pt x="154" y="35"/>
                    </a:cubicBezTo>
                    <a:cubicBezTo>
                      <a:pt x="150" y="44"/>
                      <a:pt x="140" y="48"/>
                      <a:pt x="131" y="45"/>
                    </a:cubicBezTo>
                    <a:cubicBezTo>
                      <a:pt x="101" y="32"/>
                      <a:pt x="69" y="32"/>
                      <a:pt x="50" y="44"/>
                    </a:cubicBezTo>
                    <a:cubicBezTo>
                      <a:pt x="41" y="51"/>
                      <a:pt x="36" y="60"/>
                      <a:pt x="36" y="72"/>
                    </a:cubicBezTo>
                    <a:cubicBezTo>
                      <a:pt x="36" y="85"/>
                      <a:pt x="63" y="99"/>
                      <a:pt x="86" y="110"/>
                    </a:cubicBezTo>
                    <a:cubicBezTo>
                      <a:pt x="119" y="127"/>
                      <a:pt x="156" y="145"/>
                      <a:pt x="156" y="181"/>
                    </a:cubicBezTo>
                    <a:cubicBezTo>
                      <a:pt x="156" y="205"/>
                      <a:pt x="145" y="225"/>
                      <a:pt x="126" y="237"/>
                    </a:cubicBezTo>
                    <a:cubicBezTo>
                      <a:pt x="111" y="247"/>
                      <a:pt x="92" y="252"/>
                      <a:pt x="72" y="252"/>
                    </a:cubicBezTo>
                    <a:close/>
                  </a:path>
                </a:pathLst>
              </a:custGeom>
              <a:solidFill>
                <a:schemeClr val="bg1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70" name="Freeform 69">
                <a:extLst>
                  <a:ext uri="{FF2B5EF4-FFF2-40B4-BE49-F238E27FC236}">
                    <a16:creationId xmlns:a16="http://schemas.microsoft.com/office/drawing/2014/main" id="{6A502D99-58B9-DA4A-BBE9-3708DD5EA06D}"/>
                  </a:ext>
                </a:extLst>
              </p:cNvPr>
              <p:cNvSpPr/>
              <p:nvPr/>
            </p:nvSpPr>
            <p:spPr>
              <a:xfrm>
                <a:off x="2063268" y="18483908"/>
                <a:ext cx="64996" cy="110875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5" h="59">
                    <a:moveTo>
                      <a:pt x="18" y="59"/>
                    </a:moveTo>
                    <a:cubicBezTo>
                      <a:pt x="8" y="59"/>
                      <a:pt x="0" y="52"/>
                      <a:pt x="0" y="42"/>
                    </a:cubicBezTo>
                    <a:lnTo>
                      <a:pt x="0" y="18"/>
                    </a:lnTo>
                    <a:cubicBezTo>
                      <a:pt x="0" y="8"/>
                      <a:pt x="8" y="0"/>
                      <a:pt x="18" y="0"/>
                    </a:cubicBezTo>
                    <a:cubicBezTo>
                      <a:pt x="27" y="0"/>
                      <a:pt x="35" y="8"/>
                      <a:pt x="35" y="18"/>
                    </a:cubicBezTo>
                    <a:lnTo>
                      <a:pt x="35" y="42"/>
                    </a:lnTo>
                    <a:cubicBezTo>
                      <a:pt x="35" y="52"/>
                      <a:pt x="27" y="59"/>
                      <a:pt x="18" y="59"/>
                    </a:cubicBezTo>
                    <a:close/>
                  </a:path>
                </a:pathLst>
              </a:custGeom>
              <a:solidFill>
                <a:schemeClr val="bg1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71" name="Freeform 70">
                <a:extLst>
                  <a:ext uri="{FF2B5EF4-FFF2-40B4-BE49-F238E27FC236}">
                    <a16:creationId xmlns:a16="http://schemas.microsoft.com/office/drawing/2014/main" id="{C700B145-26F0-C742-8283-597A5A376BD7}"/>
                  </a:ext>
                </a:extLst>
              </p:cNvPr>
              <p:cNvSpPr/>
              <p:nvPr/>
            </p:nvSpPr>
            <p:spPr>
              <a:xfrm>
                <a:off x="2063268" y="19087987"/>
                <a:ext cx="64996" cy="110875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5" h="59">
                    <a:moveTo>
                      <a:pt x="18" y="59"/>
                    </a:moveTo>
                    <a:cubicBezTo>
                      <a:pt x="8" y="59"/>
                      <a:pt x="0" y="52"/>
                      <a:pt x="0" y="42"/>
                    </a:cubicBezTo>
                    <a:lnTo>
                      <a:pt x="0" y="18"/>
                    </a:lnTo>
                    <a:cubicBezTo>
                      <a:pt x="0" y="8"/>
                      <a:pt x="8" y="0"/>
                      <a:pt x="18" y="0"/>
                    </a:cubicBezTo>
                    <a:cubicBezTo>
                      <a:pt x="27" y="0"/>
                      <a:pt x="35" y="8"/>
                      <a:pt x="35" y="18"/>
                    </a:cubicBezTo>
                    <a:lnTo>
                      <a:pt x="35" y="42"/>
                    </a:lnTo>
                    <a:cubicBezTo>
                      <a:pt x="35" y="52"/>
                      <a:pt x="27" y="59"/>
                      <a:pt x="18" y="59"/>
                    </a:cubicBezTo>
                    <a:close/>
                  </a:path>
                </a:pathLst>
              </a:custGeom>
              <a:solidFill>
                <a:schemeClr val="bg1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587EF5D8-2FE5-5542-A991-AE7BC60EAA3D}"/>
                </a:ext>
              </a:extLst>
            </p:cNvPr>
            <p:cNvGrpSpPr/>
            <p:nvPr/>
          </p:nvGrpSpPr>
          <p:grpSpPr>
            <a:xfrm>
              <a:off x="3713989" y="9404048"/>
              <a:ext cx="1399266" cy="1613324"/>
              <a:chOff x="6939292" y="3247218"/>
              <a:chExt cx="320040" cy="368999"/>
            </a:xfrm>
            <a:solidFill>
              <a:schemeClr val="bg1"/>
            </a:solidFill>
          </p:grpSpPr>
          <p:sp>
            <p:nvSpPr>
              <p:cNvPr id="108" name="Freeform 107">
                <a:extLst>
                  <a:ext uri="{FF2B5EF4-FFF2-40B4-BE49-F238E27FC236}">
                    <a16:creationId xmlns:a16="http://schemas.microsoft.com/office/drawing/2014/main" id="{487D0F7C-37F5-0E45-B94C-B4DF72E07375}"/>
                  </a:ext>
                </a:extLst>
              </p:cNvPr>
              <p:cNvSpPr/>
              <p:nvPr/>
            </p:nvSpPr>
            <p:spPr>
              <a:xfrm>
                <a:off x="6939292" y="3247218"/>
                <a:ext cx="320040" cy="36899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890" h="1026">
                    <a:moveTo>
                      <a:pt x="446" y="55"/>
                    </a:moveTo>
                    <a:cubicBezTo>
                      <a:pt x="440" y="55"/>
                      <a:pt x="435" y="57"/>
                      <a:pt x="430" y="60"/>
                    </a:cubicBezTo>
                    <a:cubicBezTo>
                      <a:pt x="376" y="100"/>
                      <a:pt x="259" y="168"/>
                      <a:pt x="80" y="182"/>
                    </a:cubicBezTo>
                    <a:cubicBezTo>
                      <a:pt x="73" y="183"/>
                      <a:pt x="66" y="186"/>
                      <a:pt x="61" y="192"/>
                    </a:cubicBezTo>
                    <a:cubicBezTo>
                      <a:pt x="57" y="198"/>
                      <a:pt x="54" y="205"/>
                      <a:pt x="55" y="212"/>
                    </a:cubicBezTo>
                    <a:cubicBezTo>
                      <a:pt x="67" y="329"/>
                      <a:pt x="107" y="619"/>
                      <a:pt x="230" y="799"/>
                    </a:cubicBezTo>
                    <a:cubicBezTo>
                      <a:pt x="287" y="883"/>
                      <a:pt x="408" y="949"/>
                      <a:pt x="445" y="968"/>
                    </a:cubicBezTo>
                    <a:cubicBezTo>
                      <a:pt x="483" y="949"/>
                      <a:pt x="604" y="883"/>
                      <a:pt x="661" y="800"/>
                    </a:cubicBezTo>
                    <a:cubicBezTo>
                      <a:pt x="783" y="620"/>
                      <a:pt x="824" y="327"/>
                      <a:pt x="835" y="210"/>
                    </a:cubicBezTo>
                    <a:cubicBezTo>
                      <a:pt x="836" y="203"/>
                      <a:pt x="834" y="196"/>
                      <a:pt x="829" y="190"/>
                    </a:cubicBezTo>
                    <a:cubicBezTo>
                      <a:pt x="824" y="184"/>
                      <a:pt x="817" y="181"/>
                      <a:pt x="810" y="180"/>
                    </a:cubicBezTo>
                    <a:cubicBezTo>
                      <a:pt x="632" y="168"/>
                      <a:pt x="516" y="100"/>
                      <a:pt x="462" y="60"/>
                    </a:cubicBezTo>
                    <a:cubicBezTo>
                      <a:pt x="457" y="57"/>
                      <a:pt x="452" y="55"/>
                      <a:pt x="446" y="55"/>
                    </a:cubicBezTo>
                    <a:close/>
                    <a:moveTo>
                      <a:pt x="434" y="974"/>
                    </a:moveTo>
                    <a:close/>
                    <a:moveTo>
                      <a:pt x="446" y="1026"/>
                    </a:moveTo>
                    <a:cubicBezTo>
                      <a:pt x="442" y="1026"/>
                      <a:pt x="438" y="1025"/>
                      <a:pt x="434" y="1024"/>
                    </a:cubicBezTo>
                    <a:cubicBezTo>
                      <a:pt x="427" y="1021"/>
                      <a:pt x="261" y="942"/>
                      <a:pt x="185" y="830"/>
                    </a:cubicBezTo>
                    <a:cubicBezTo>
                      <a:pt x="55" y="640"/>
                      <a:pt x="13" y="338"/>
                      <a:pt x="1" y="218"/>
                    </a:cubicBezTo>
                    <a:cubicBezTo>
                      <a:pt x="-2" y="195"/>
                      <a:pt x="5" y="174"/>
                      <a:pt x="19" y="157"/>
                    </a:cubicBezTo>
                    <a:cubicBezTo>
                      <a:pt x="34" y="139"/>
                      <a:pt x="54" y="129"/>
                      <a:pt x="76" y="127"/>
                    </a:cubicBezTo>
                    <a:cubicBezTo>
                      <a:pt x="241" y="115"/>
                      <a:pt x="348" y="52"/>
                      <a:pt x="398" y="16"/>
                    </a:cubicBezTo>
                    <a:cubicBezTo>
                      <a:pt x="427" y="-5"/>
                      <a:pt x="466" y="-5"/>
                      <a:pt x="495" y="16"/>
                    </a:cubicBezTo>
                    <a:cubicBezTo>
                      <a:pt x="543" y="52"/>
                      <a:pt x="649" y="114"/>
                      <a:pt x="814" y="126"/>
                    </a:cubicBezTo>
                    <a:cubicBezTo>
                      <a:pt x="836" y="127"/>
                      <a:pt x="856" y="137"/>
                      <a:pt x="871" y="155"/>
                    </a:cubicBezTo>
                    <a:cubicBezTo>
                      <a:pt x="885" y="172"/>
                      <a:pt x="892" y="193"/>
                      <a:pt x="890" y="216"/>
                    </a:cubicBezTo>
                    <a:cubicBezTo>
                      <a:pt x="878" y="337"/>
                      <a:pt x="836" y="640"/>
                      <a:pt x="706" y="831"/>
                    </a:cubicBezTo>
                    <a:cubicBezTo>
                      <a:pt x="630" y="942"/>
                      <a:pt x="464" y="1021"/>
                      <a:pt x="457" y="1024"/>
                    </a:cubicBezTo>
                    <a:cubicBezTo>
                      <a:pt x="453" y="1025"/>
                      <a:pt x="449" y="1026"/>
                      <a:pt x="446" y="1026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09" name="Freeform 108">
                <a:extLst>
                  <a:ext uri="{FF2B5EF4-FFF2-40B4-BE49-F238E27FC236}">
                    <a16:creationId xmlns:a16="http://schemas.microsoft.com/office/drawing/2014/main" id="{87E07840-B861-2347-AD26-B553AB97532C}"/>
                  </a:ext>
                </a:extLst>
              </p:cNvPr>
              <p:cNvSpPr/>
              <p:nvPr/>
            </p:nvSpPr>
            <p:spPr>
              <a:xfrm>
                <a:off x="7039012" y="3422178"/>
                <a:ext cx="120600" cy="8712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36" h="243">
                    <a:moveTo>
                      <a:pt x="55" y="188"/>
                    </a:moveTo>
                    <a:lnTo>
                      <a:pt x="281" y="188"/>
                    </a:lnTo>
                    <a:lnTo>
                      <a:pt x="281" y="55"/>
                    </a:lnTo>
                    <a:lnTo>
                      <a:pt x="55" y="55"/>
                    </a:lnTo>
                    <a:close/>
                    <a:moveTo>
                      <a:pt x="293" y="243"/>
                    </a:moveTo>
                    <a:lnTo>
                      <a:pt x="43" y="243"/>
                    </a:lnTo>
                    <a:cubicBezTo>
                      <a:pt x="20" y="243"/>
                      <a:pt x="0" y="223"/>
                      <a:pt x="0" y="200"/>
                    </a:cubicBezTo>
                    <a:lnTo>
                      <a:pt x="0" y="43"/>
                    </a:lnTo>
                    <a:cubicBezTo>
                      <a:pt x="0" y="19"/>
                      <a:pt x="20" y="0"/>
                      <a:pt x="43" y="0"/>
                    </a:cubicBezTo>
                    <a:lnTo>
                      <a:pt x="293" y="0"/>
                    </a:lnTo>
                    <a:cubicBezTo>
                      <a:pt x="317" y="0"/>
                      <a:pt x="336" y="19"/>
                      <a:pt x="336" y="43"/>
                    </a:cubicBezTo>
                    <a:lnTo>
                      <a:pt x="336" y="200"/>
                    </a:lnTo>
                    <a:cubicBezTo>
                      <a:pt x="336" y="223"/>
                      <a:pt x="317" y="243"/>
                      <a:pt x="293" y="243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10" name="Freeform 109">
                <a:extLst>
                  <a:ext uri="{FF2B5EF4-FFF2-40B4-BE49-F238E27FC236}">
                    <a16:creationId xmlns:a16="http://schemas.microsoft.com/office/drawing/2014/main" id="{FD5596C9-BC8B-E440-8643-F9D8A3429BA4}"/>
                  </a:ext>
                </a:extLst>
              </p:cNvPr>
              <p:cNvSpPr/>
              <p:nvPr/>
            </p:nvSpPr>
            <p:spPr>
              <a:xfrm>
                <a:off x="7048372" y="3354498"/>
                <a:ext cx="101880" cy="8712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84" h="243">
                    <a:moveTo>
                      <a:pt x="256" y="243"/>
                    </a:moveTo>
                    <a:cubicBezTo>
                      <a:pt x="241" y="243"/>
                      <a:pt x="229" y="231"/>
                      <a:pt x="229" y="215"/>
                    </a:cubicBezTo>
                    <a:lnTo>
                      <a:pt x="228" y="142"/>
                    </a:lnTo>
                    <a:cubicBezTo>
                      <a:pt x="228" y="94"/>
                      <a:pt x="190" y="55"/>
                      <a:pt x="142" y="55"/>
                    </a:cubicBezTo>
                    <a:cubicBezTo>
                      <a:pt x="94" y="55"/>
                      <a:pt x="55" y="94"/>
                      <a:pt x="55" y="141"/>
                    </a:cubicBezTo>
                    <a:lnTo>
                      <a:pt x="55" y="215"/>
                    </a:lnTo>
                    <a:cubicBezTo>
                      <a:pt x="55" y="230"/>
                      <a:pt x="43" y="243"/>
                      <a:pt x="28" y="243"/>
                    </a:cubicBezTo>
                    <a:cubicBezTo>
                      <a:pt x="13" y="243"/>
                      <a:pt x="1" y="231"/>
                      <a:pt x="1" y="215"/>
                    </a:cubicBezTo>
                    <a:lnTo>
                      <a:pt x="0" y="142"/>
                    </a:lnTo>
                    <a:cubicBezTo>
                      <a:pt x="0" y="63"/>
                      <a:pt x="64" y="0"/>
                      <a:pt x="142" y="0"/>
                    </a:cubicBezTo>
                    <a:cubicBezTo>
                      <a:pt x="220" y="0"/>
                      <a:pt x="283" y="63"/>
                      <a:pt x="283" y="141"/>
                    </a:cubicBezTo>
                    <a:lnTo>
                      <a:pt x="284" y="215"/>
                    </a:lnTo>
                    <a:cubicBezTo>
                      <a:pt x="284" y="230"/>
                      <a:pt x="272" y="243"/>
                      <a:pt x="256" y="243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2F758A2C-010D-874B-A020-444300CF8DDE}"/>
              </a:ext>
            </a:extLst>
          </p:cNvPr>
          <p:cNvGrpSpPr/>
          <p:nvPr/>
        </p:nvGrpSpPr>
        <p:grpSpPr>
          <a:xfrm>
            <a:off x="11243061" y="4852080"/>
            <a:ext cx="10965268" cy="6971044"/>
            <a:chOff x="11243061" y="4298664"/>
            <a:chExt cx="10965268" cy="6971044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0A409019-996F-0940-9605-A855746E5A7B}"/>
                </a:ext>
              </a:extLst>
            </p:cNvPr>
            <p:cNvGrpSpPr/>
            <p:nvPr/>
          </p:nvGrpSpPr>
          <p:grpSpPr>
            <a:xfrm>
              <a:off x="11243061" y="4298664"/>
              <a:ext cx="10965268" cy="3208718"/>
              <a:chOff x="13022434" y="4664730"/>
              <a:chExt cx="10965268" cy="3208718"/>
            </a:xfrm>
          </p:grpSpPr>
          <p:sp>
            <p:nvSpPr>
              <p:cNvPr id="78" name="Subtitle 2">
                <a:extLst>
                  <a:ext uri="{FF2B5EF4-FFF2-40B4-BE49-F238E27FC236}">
                    <a16:creationId xmlns:a16="http://schemas.microsoft.com/office/drawing/2014/main" id="{54430107-C667-3443-959C-6CC77F4EF8C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690677" y="4664730"/>
                <a:ext cx="10297025" cy="1327555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00000"/>
                  </a:lnSpc>
                </a:pPr>
                <a:r>
                  <a:rPr lang="en-US" sz="3600" dirty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Product should meet a certain consumer demand, or it should be so compelling that consumers.</a:t>
                </a:r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2168AF6F-51A3-1E48-B489-E56882CC4047}"/>
                  </a:ext>
                </a:extLst>
              </p:cNvPr>
              <p:cNvSpPr/>
              <p:nvPr/>
            </p:nvSpPr>
            <p:spPr>
              <a:xfrm>
                <a:off x="13022434" y="4913800"/>
                <a:ext cx="278296" cy="27829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B0BA6CB8-037C-9E4B-BCD6-229C6F4335C3}"/>
                  </a:ext>
                </a:extLst>
              </p:cNvPr>
              <p:cNvSpPr/>
              <p:nvPr/>
            </p:nvSpPr>
            <p:spPr>
              <a:xfrm>
                <a:off x="13022434" y="6790568"/>
                <a:ext cx="278296" cy="27829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1" name="Subtitle 2">
                <a:extLst>
                  <a:ext uri="{FF2B5EF4-FFF2-40B4-BE49-F238E27FC236}">
                    <a16:creationId xmlns:a16="http://schemas.microsoft.com/office/drawing/2014/main" id="{353ED55A-F68D-A640-AF12-06C9232AE8E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690677" y="6545893"/>
                <a:ext cx="10297025" cy="1327555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00000"/>
                  </a:lnSpc>
                </a:pPr>
                <a:r>
                  <a:rPr lang="en-US" sz="3600" dirty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Product should meet a certain consumer demand, or it should be so compelling that consumers.</a:t>
                </a:r>
              </a:p>
            </p:txBody>
          </p: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D4251C61-6C80-8F42-BA8F-E6BBD5994BE2}"/>
                </a:ext>
              </a:extLst>
            </p:cNvPr>
            <p:cNvGrpSpPr/>
            <p:nvPr/>
          </p:nvGrpSpPr>
          <p:grpSpPr>
            <a:xfrm>
              <a:off x="11243061" y="8060990"/>
              <a:ext cx="10965268" cy="3208718"/>
              <a:chOff x="13022434" y="4664730"/>
              <a:chExt cx="10965268" cy="3208718"/>
            </a:xfrm>
          </p:grpSpPr>
          <p:sp>
            <p:nvSpPr>
              <p:cNvPr id="114" name="Subtitle 2">
                <a:extLst>
                  <a:ext uri="{FF2B5EF4-FFF2-40B4-BE49-F238E27FC236}">
                    <a16:creationId xmlns:a16="http://schemas.microsoft.com/office/drawing/2014/main" id="{88E0494D-D4B0-4E40-AA0A-6F7824A6961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690677" y="4664730"/>
                <a:ext cx="10297025" cy="1327555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00000"/>
                  </a:lnSpc>
                </a:pPr>
                <a:r>
                  <a:rPr lang="en-US" sz="3600" dirty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Product should meet a certain consumer demand, or it should be so compelling that consumers.</a:t>
                </a:r>
              </a:p>
            </p:txBody>
          </p:sp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EBAEB416-F38C-9B44-91E9-EEC47F32B140}"/>
                  </a:ext>
                </a:extLst>
              </p:cNvPr>
              <p:cNvSpPr/>
              <p:nvPr/>
            </p:nvSpPr>
            <p:spPr>
              <a:xfrm>
                <a:off x="13022434" y="4913800"/>
                <a:ext cx="278296" cy="27829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B14B7431-D199-554D-B14A-BDD0A4E4E9F9}"/>
                  </a:ext>
                </a:extLst>
              </p:cNvPr>
              <p:cNvSpPr/>
              <p:nvPr/>
            </p:nvSpPr>
            <p:spPr>
              <a:xfrm>
                <a:off x="13022434" y="6790568"/>
                <a:ext cx="278296" cy="27829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7" name="Subtitle 2">
                <a:extLst>
                  <a:ext uri="{FF2B5EF4-FFF2-40B4-BE49-F238E27FC236}">
                    <a16:creationId xmlns:a16="http://schemas.microsoft.com/office/drawing/2014/main" id="{7A910CC6-F4D8-1146-99CE-0A53824AB46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690677" y="6545893"/>
                <a:ext cx="10297025" cy="1327555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00000"/>
                  </a:lnSpc>
                </a:pPr>
                <a:r>
                  <a:rPr lang="en-US" sz="3600" dirty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Product should meet a certain consumer demand, or it should be so compelling that consumers.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846488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5587B08C-38D8-BC40-98C5-8F73887D189E}"/>
              </a:ext>
            </a:extLst>
          </p:cNvPr>
          <p:cNvSpPr/>
          <p:nvPr/>
        </p:nvSpPr>
        <p:spPr>
          <a:xfrm rot="10800000" flipV="1">
            <a:off x="0" y="-1"/>
            <a:ext cx="24377650" cy="13716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D6FCFA3-579E-DE47-AD9D-DDF1A9EB8D41}"/>
              </a:ext>
            </a:extLst>
          </p:cNvPr>
          <p:cNvGrpSpPr/>
          <p:nvPr/>
        </p:nvGrpSpPr>
        <p:grpSpPr>
          <a:xfrm>
            <a:off x="2169321" y="1918307"/>
            <a:ext cx="14433897" cy="1323439"/>
            <a:chOff x="1632040" y="9828663"/>
            <a:chExt cx="14433897" cy="1323439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0FBD74E-A124-7242-8A62-6CE769FC4024}"/>
                </a:ext>
              </a:extLst>
            </p:cNvPr>
            <p:cNvSpPr txBox="1"/>
            <p:nvPr/>
          </p:nvSpPr>
          <p:spPr>
            <a:xfrm>
              <a:off x="2112198" y="9828663"/>
              <a:ext cx="13953739" cy="132343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8000" b="1" spc="600" dirty="0">
                  <a:solidFill>
                    <a:schemeClr val="bg1"/>
                  </a:solidFill>
                  <a:latin typeface="Montserrat" pitchFamily="2" charset="77"/>
                  <a:ea typeface="Roboto Medium" panose="02000000000000000000" pitchFamily="2" charset="0"/>
                  <a:cs typeface="Lato Light" panose="020F0502020204030203" pitchFamily="34" charset="0"/>
                </a:rPr>
                <a:t>FINANCIAL TIMELINE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4DA33E0-E631-1C44-AF2A-CBB0C9B13EDF}"/>
                </a:ext>
              </a:extLst>
            </p:cNvPr>
            <p:cNvSpPr/>
            <p:nvPr/>
          </p:nvSpPr>
          <p:spPr>
            <a:xfrm rot="16200000">
              <a:off x="1128965" y="10391968"/>
              <a:ext cx="1204726" cy="19857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0" name="Freeform: Shape 9046">
            <a:extLst>
              <a:ext uri="{FF2B5EF4-FFF2-40B4-BE49-F238E27FC236}">
                <a16:creationId xmlns:a16="http://schemas.microsoft.com/office/drawing/2014/main" id="{4B5E240A-24C5-AE49-93DF-F229AF5C4404}"/>
              </a:ext>
            </a:extLst>
          </p:cNvPr>
          <p:cNvSpPr/>
          <p:nvPr/>
        </p:nvSpPr>
        <p:spPr>
          <a:xfrm>
            <a:off x="17045886" y="6623843"/>
            <a:ext cx="5162433" cy="63460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793" h="129">
                <a:moveTo>
                  <a:pt x="0" y="0"/>
                </a:moveTo>
                <a:lnTo>
                  <a:pt x="1668" y="0"/>
                </a:lnTo>
                <a:lnTo>
                  <a:pt x="1793" y="65"/>
                </a:lnTo>
                <a:lnTo>
                  <a:pt x="1668" y="129"/>
                </a:lnTo>
                <a:lnTo>
                  <a:pt x="0" y="129"/>
                </a:lnTo>
                <a:lnTo>
                  <a:pt x="125" y="65"/>
                </a:lnTo>
                <a:close/>
              </a:path>
            </a:pathLst>
          </a:custGeom>
          <a:solidFill>
            <a:schemeClr val="accent3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1" name="Freeform: Shape 9047">
            <a:extLst>
              <a:ext uri="{FF2B5EF4-FFF2-40B4-BE49-F238E27FC236}">
                <a16:creationId xmlns:a16="http://schemas.microsoft.com/office/drawing/2014/main" id="{6849B18C-56D8-F848-810D-D98EC61313FF}"/>
              </a:ext>
            </a:extLst>
          </p:cNvPr>
          <p:cNvSpPr/>
          <p:nvPr/>
        </p:nvSpPr>
        <p:spPr>
          <a:xfrm>
            <a:off x="12125442" y="6623843"/>
            <a:ext cx="5162433" cy="63460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793" h="129">
                <a:moveTo>
                  <a:pt x="0" y="0"/>
                </a:moveTo>
                <a:lnTo>
                  <a:pt x="1668" y="0"/>
                </a:lnTo>
                <a:lnTo>
                  <a:pt x="1793" y="65"/>
                </a:lnTo>
                <a:lnTo>
                  <a:pt x="1668" y="129"/>
                </a:lnTo>
                <a:lnTo>
                  <a:pt x="0" y="129"/>
                </a:lnTo>
                <a:lnTo>
                  <a:pt x="125" y="65"/>
                </a:lnTo>
                <a:close/>
              </a:path>
            </a:pathLst>
          </a:custGeom>
          <a:solidFill>
            <a:schemeClr val="accent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8" name="Freeform: Shape 9048">
            <a:extLst>
              <a:ext uri="{FF2B5EF4-FFF2-40B4-BE49-F238E27FC236}">
                <a16:creationId xmlns:a16="http://schemas.microsoft.com/office/drawing/2014/main" id="{30DAFD8E-2985-FB44-B87D-B9FE3D5C8CCA}"/>
              </a:ext>
            </a:extLst>
          </p:cNvPr>
          <p:cNvSpPr/>
          <p:nvPr/>
        </p:nvSpPr>
        <p:spPr>
          <a:xfrm>
            <a:off x="7204998" y="6623843"/>
            <a:ext cx="5162433" cy="63460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793" h="129">
                <a:moveTo>
                  <a:pt x="0" y="0"/>
                </a:moveTo>
                <a:lnTo>
                  <a:pt x="1668" y="0"/>
                </a:lnTo>
                <a:lnTo>
                  <a:pt x="1793" y="65"/>
                </a:lnTo>
                <a:lnTo>
                  <a:pt x="1668" y="129"/>
                </a:lnTo>
                <a:lnTo>
                  <a:pt x="0" y="129"/>
                </a:lnTo>
                <a:lnTo>
                  <a:pt x="125" y="65"/>
                </a:lnTo>
                <a:close/>
              </a:path>
            </a:pathLst>
          </a:custGeom>
          <a:solidFill>
            <a:schemeClr val="accent3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9" name="Freeform: Shape 9049">
            <a:extLst>
              <a:ext uri="{FF2B5EF4-FFF2-40B4-BE49-F238E27FC236}">
                <a16:creationId xmlns:a16="http://schemas.microsoft.com/office/drawing/2014/main" id="{DD30D464-D754-0144-9430-32F156093FE8}"/>
              </a:ext>
            </a:extLst>
          </p:cNvPr>
          <p:cNvSpPr/>
          <p:nvPr/>
        </p:nvSpPr>
        <p:spPr>
          <a:xfrm>
            <a:off x="2169321" y="6623843"/>
            <a:ext cx="5277667" cy="63460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833" h="129">
                <a:moveTo>
                  <a:pt x="0" y="0"/>
                </a:moveTo>
                <a:lnTo>
                  <a:pt x="1708" y="0"/>
                </a:lnTo>
                <a:lnTo>
                  <a:pt x="1833" y="65"/>
                </a:lnTo>
                <a:lnTo>
                  <a:pt x="1708" y="129"/>
                </a:lnTo>
                <a:lnTo>
                  <a:pt x="0" y="129"/>
                </a:lnTo>
                <a:close/>
              </a:path>
            </a:pathLst>
          </a:custGeom>
          <a:solidFill>
            <a:schemeClr val="accent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D996AAB-8F48-1646-8C90-6F7378E674F0}"/>
              </a:ext>
            </a:extLst>
          </p:cNvPr>
          <p:cNvCxnSpPr/>
          <p:nvPr/>
        </p:nvCxnSpPr>
        <p:spPr>
          <a:xfrm>
            <a:off x="7204998" y="7989421"/>
            <a:ext cx="0" cy="2286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5665FE3-FD16-CC4F-BAFB-27EF53FF7231}"/>
              </a:ext>
            </a:extLst>
          </p:cNvPr>
          <p:cNvCxnSpPr/>
          <p:nvPr/>
        </p:nvCxnSpPr>
        <p:spPr>
          <a:xfrm>
            <a:off x="12187661" y="7989421"/>
            <a:ext cx="0" cy="2286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79BB551-0A22-A246-8613-CAB81B5862C9}"/>
              </a:ext>
            </a:extLst>
          </p:cNvPr>
          <p:cNvCxnSpPr/>
          <p:nvPr/>
        </p:nvCxnSpPr>
        <p:spPr>
          <a:xfrm>
            <a:off x="17130936" y="7989421"/>
            <a:ext cx="0" cy="2286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130D23B2-F8EB-2C48-86BE-6C02DD561360}"/>
              </a:ext>
            </a:extLst>
          </p:cNvPr>
          <p:cNvSpPr/>
          <p:nvPr/>
        </p:nvSpPr>
        <p:spPr>
          <a:xfrm>
            <a:off x="3351230" y="5538930"/>
            <a:ext cx="21564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Montserrat Medium" pitchFamily="2" charset="77"/>
                <a:ea typeface="Montserrat Bold" charset="0"/>
                <a:cs typeface="Montserrat Bold" charset="0"/>
              </a:rPr>
              <a:t>2016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13E0AC9-7A73-4945-ADFE-EDEAC5634403}"/>
              </a:ext>
            </a:extLst>
          </p:cNvPr>
          <p:cNvSpPr/>
          <p:nvPr/>
        </p:nvSpPr>
        <p:spPr>
          <a:xfrm>
            <a:off x="3351230" y="8532256"/>
            <a:ext cx="21564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Montserrat Medium" pitchFamily="2" charset="77"/>
                <a:ea typeface="Montserrat Bold" charset="0"/>
                <a:cs typeface="Montserrat Bold" charset="0"/>
              </a:rPr>
              <a:t>A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7D841BF-84FF-084E-8CD7-EC8F76B28C14}"/>
              </a:ext>
            </a:extLst>
          </p:cNvPr>
          <p:cNvSpPr/>
          <p:nvPr/>
        </p:nvSpPr>
        <p:spPr>
          <a:xfrm>
            <a:off x="8707990" y="5538930"/>
            <a:ext cx="21564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Montserrat Medium" pitchFamily="2" charset="77"/>
                <a:ea typeface="Montserrat Bold" charset="0"/>
                <a:cs typeface="Montserrat Bold" charset="0"/>
              </a:rPr>
              <a:t>2017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E40BE3C-6D04-6048-80FC-F1E196B5E6BD}"/>
              </a:ext>
            </a:extLst>
          </p:cNvPr>
          <p:cNvSpPr/>
          <p:nvPr/>
        </p:nvSpPr>
        <p:spPr>
          <a:xfrm>
            <a:off x="13628434" y="5538930"/>
            <a:ext cx="21564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Montserrat Medium" pitchFamily="2" charset="77"/>
                <a:ea typeface="Montserrat Bold" charset="0"/>
                <a:cs typeface="Montserrat Bold" charset="0"/>
              </a:rPr>
              <a:t>2018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903E5B0-44D9-7E40-901A-EF8B75FBB62E}"/>
              </a:ext>
            </a:extLst>
          </p:cNvPr>
          <p:cNvSpPr/>
          <p:nvPr/>
        </p:nvSpPr>
        <p:spPr>
          <a:xfrm>
            <a:off x="18548878" y="5538930"/>
            <a:ext cx="21564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Montserrat Medium" pitchFamily="2" charset="77"/>
                <a:ea typeface="Montserrat Bold" charset="0"/>
                <a:cs typeface="Montserrat Bold" charset="0"/>
              </a:rPr>
              <a:t>2019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64AD62ED-9578-684E-BE0D-3CF4DDE3890E}"/>
              </a:ext>
            </a:extLst>
          </p:cNvPr>
          <p:cNvSpPr/>
          <p:nvPr/>
        </p:nvSpPr>
        <p:spPr>
          <a:xfrm>
            <a:off x="8618106" y="8532256"/>
            <a:ext cx="21564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Montserrat Medium" pitchFamily="2" charset="77"/>
                <a:ea typeface="Montserrat Bold" charset="0"/>
                <a:cs typeface="Montserrat Bold" charset="0"/>
              </a:rPr>
              <a:t>B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BC90576-C1E2-794B-A549-62310F6038CD}"/>
              </a:ext>
            </a:extLst>
          </p:cNvPr>
          <p:cNvSpPr/>
          <p:nvPr/>
        </p:nvSpPr>
        <p:spPr>
          <a:xfrm>
            <a:off x="13561380" y="8532256"/>
            <a:ext cx="21564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Montserrat Medium" pitchFamily="2" charset="77"/>
                <a:ea typeface="Montserrat Bold" charset="0"/>
                <a:cs typeface="Montserrat Bold" charset="0"/>
              </a:rPr>
              <a:t>C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12694392-4EA8-FE49-87CF-282CAFEFDA70}"/>
              </a:ext>
            </a:extLst>
          </p:cNvPr>
          <p:cNvSpPr/>
          <p:nvPr/>
        </p:nvSpPr>
        <p:spPr>
          <a:xfrm>
            <a:off x="18544045" y="8532256"/>
            <a:ext cx="21564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Montserrat Medium" pitchFamily="2" charset="77"/>
                <a:ea typeface="Montserrat Bold" charset="0"/>
                <a:cs typeface="Montserrat Bold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6008194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B5A37EF6-143F-0A4D-ADF9-37E7A08BC21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55ABAFA-374E-C348-B7E7-AF6E4B12741E}"/>
              </a:ext>
            </a:extLst>
          </p:cNvPr>
          <p:cNvSpPr/>
          <p:nvPr/>
        </p:nvSpPr>
        <p:spPr>
          <a:xfrm rot="10800000" flipV="1">
            <a:off x="0" y="-1"/>
            <a:ext cx="12231355" cy="13716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E1FE22-4DDB-3146-82E1-E9B620B8EC2B}"/>
              </a:ext>
            </a:extLst>
          </p:cNvPr>
          <p:cNvSpPr/>
          <p:nvPr/>
        </p:nvSpPr>
        <p:spPr>
          <a:xfrm>
            <a:off x="0" y="6858001"/>
            <a:ext cx="24394394" cy="4743416"/>
          </a:xfrm>
          <a:prstGeom prst="rect">
            <a:avLst/>
          </a:prstGeom>
          <a:solidFill>
            <a:schemeClr val="accent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4E7221A-D989-4A4A-BE5F-69141C2425B6}"/>
              </a:ext>
            </a:extLst>
          </p:cNvPr>
          <p:cNvGrpSpPr/>
          <p:nvPr/>
        </p:nvGrpSpPr>
        <p:grpSpPr>
          <a:xfrm>
            <a:off x="2169321" y="1918307"/>
            <a:ext cx="8791357" cy="2554545"/>
            <a:chOff x="1632040" y="9828663"/>
            <a:chExt cx="8791357" cy="2554545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8A70039-317F-9349-B712-08EEFB502167}"/>
                </a:ext>
              </a:extLst>
            </p:cNvPr>
            <p:cNvSpPr txBox="1"/>
            <p:nvPr/>
          </p:nvSpPr>
          <p:spPr>
            <a:xfrm>
              <a:off x="2112198" y="9828663"/>
              <a:ext cx="8311199" cy="255454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8000" b="1" spc="600" dirty="0">
                  <a:solidFill>
                    <a:schemeClr val="bg1"/>
                  </a:solidFill>
                  <a:latin typeface="Montserrat" pitchFamily="2" charset="77"/>
                  <a:ea typeface="Roboto Medium" panose="02000000000000000000" pitchFamily="2" charset="0"/>
                  <a:cs typeface="Lato Light" panose="020F0502020204030203" pitchFamily="34" charset="0"/>
                </a:rPr>
                <a:t>INVESTMENT PROS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445F9C1-AF69-D048-BA48-EF20259FD3CB}"/>
                </a:ext>
              </a:extLst>
            </p:cNvPr>
            <p:cNvSpPr/>
            <p:nvPr/>
          </p:nvSpPr>
          <p:spPr>
            <a:xfrm rot="16200000">
              <a:off x="1128965" y="10391968"/>
              <a:ext cx="1204726" cy="19857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D068EC4-2400-EA43-8266-344B07A72D90}"/>
              </a:ext>
            </a:extLst>
          </p:cNvPr>
          <p:cNvGrpSpPr/>
          <p:nvPr/>
        </p:nvGrpSpPr>
        <p:grpSpPr>
          <a:xfrm>
            <a:off x="2831354" y="8505642"/>
            <a:ext cx="7543569" cy="1347622"/>
            <a:chOff x="2340340" y="6093148"/>
            <a:chExt cx="7543569" cy="1347622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6384403-6B8C-7344-BB43-81ABB6A41237}"/>
                </a:ext>
              </a:extLst>
            </p:cNvPr>
            <p:cNvSpPr/>
            <p:nvPr/>
          </p:nvSpPr>
          <p:spPr>
            <a:xfrm>
              <a:off x="2340340" y="6093148"/>
              <a:ext cx="2688860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8000" dirty="0">
                  <a:solidFill>
                    <a:schemeClr val="bg1"/>
                  </a:solidFill>
                  <a:latin typeface="Montserrat Medium" pitchFamily="2" charset="77"/>
                </a:rPr>
                <a:t>34% 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2392C39-4CCF-5645-A1DA-673B097B1BC7}"/>
                </a:ext>
              </a:extLst>
            </p:cNvPr>
            <p:cNvSpPr/>
            <p:nvPr/>
          </p:nvSpPr>
          <p:spPr>
            <a:xfrm>
              <a:off x="6359523" y="6117331"/>
              <a:ext cx="3524386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  <a:latin typeface="Montserrat Medium" pitchFamily="2" charset="77"/>
                  <a:ea typeface="Lato Light" panose="020F0502020204030203" pitchFamily="34" charset="0"/>
                  <a:cs typeface="Lato Light" panose="020F0502020204030203" pitchFamily="34" charset="0"/>
                </a:rPr>
                <a:t>Write Your Title Here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8C2D6DE-D3AB-684B-8D4D-F0FF372279DB}"/>
              </a:ext>
            </a:extLst>
          </p:cNvPr>
          <p:cNvGrpSpPr/>
          <p:nvPr/>
        </p:nvGrpSpPr>
        <p:grpSpPr>
          <a:xfrm>
            <a:off x="14011267" y="8505641"/>
            <a:ext cx="7620089" cy="1323440"/>
            <a:chOff x="2340340" y="6093147"/>
            <a:chExt cx="7620089" cy="132344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8751415-603A-D644-BBB4-F448F8D449EF}"/>
                </a:ext>
              </a:extLst>
            </p:cNvPr>
            <p:cNvSpPr/>
            <p:nvPr/>
          </p:nvSpPr>
          <p:spPr>
            <a:xfrm>
              <a:off x="2340340" y="6093148"/>
              <a:ext cx="2688860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8000" dirty="0">
                  <a:solidFill>
                    <a:schemeClr val="bg1"/>
                  </a:solidFill>
                  <a:latin typeface="Montserrat Medium" pitchFamily="2" charset="77"/>
                </a:rPr>
                <a:t>420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78B3EAF-EA47-A442-B96B-5DDAF9805678}"/>
                </a:ext>
              </a:extLst>
            </p:cNvPr>
            <p:cNvSpPr/>
            <p:nvPr/>
          </p:nvSpPr>
          <p:spPr>
            <a:xfrm>
              <a:off x="6359523" y="6093147"/>
              <a:ext cx="3600906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  <a:latin typeface="Montserrat Medium" pitchFamily="2" charset="77"/>
                  <a:ea typeface="Lato Light" panose="020F0502020204030203" pitchFamily="34" charset="0"/>
                  <a:cs typeface="Lato Light" panose="020F0502020204030203" pitchFamily="34" charset="0"/>
                </a:rPr>
                <a:t>Write Your Title Here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813161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55ABAFA-374E-C348-B7E7-AF6E4B12741E}"/>
              </a:ext>
            </a:extLst>
          </p:cNvPr>
          <p:cNvSpPr/>
          <p:nvPr/>
        </p:nvSpPr>
        <p:spPr>
          <a:xfrm rot="10800000" flipV="1">
            <a:off x="-1" y="-1"/>
            <a:ext cx="24377650" cy="13716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372350D-2CE7-9A49-903B-B3EF7510D9C1}"/>
              </a:ext>
            </a:extLst>
          </p:cNvPr>
          <p:cNvSpPr/>
          <p:nvPr/>
        </p:nvSpPr>
        <p:spPr>
          <a:xfrm>
            <a:off x="1" y="2732517"/>
            <a:ext cx="14874239" cy="8584866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 Light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4E7221A-D989-4A4A-BE5F-69141C2425B6}"/>
              </a:ext>
            </a:extLst>
          </p:cNvPr>
          <p:cNvGrpSpPr/>
          <p:nvPr/>
        </p:nvGrpSpPr>
        <p:grpSpPr>
          <a:xfrm>
            <a:off x="2169321" y="5747677"/>
            <a:ext cx="8791357" cy="2554545"/>
            <a:chOff x="1632040" y="9828663"/>
            <a:chExt cx="8791357" cy="2554545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8A70039-317F-9349-B712-08EEFB502167}"/>
                </a:ext>
              </a:extLst>
            </p:cNvPr>
            <p:cNvSpPr txBox="1"/>
            <p:nvPr/>
          </p:nvSpPr>
          <p:spPr>
            <a:xfrm>
              <a:off x="2112198" y="9828663"/>
              <a:ext cx="8311199" cy="255454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8000" b="1" spc="600" dirty="0">
                  <a:solidFill>
                    <a:schemeClr val="bg1"/>
                  </a:solidFill>
                  <a:latin typeface="Montserrat" pitchFamily="2" charset="77"/>
                  <a:ea typeface="Roboto Medium" panose="02000000000000000000" pitchFamily="2" charset="0"/>
                  <a:cs typeface="Lato Light" panose="020F0502020204030203" pitchFamily="34" charset="0"/>
                </a:rPr>
                <a:t>INVESTMENT CONS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445F9C1-AF69-D048-BA48-EF20259FD3CB}"/>
                </a:ext>
              </a:extLst>
            </p:cNvPr>
            <p:cNvSpPr/>
            <p:nvPr/>
          </p:nvSpPr>
          <p:spPr>
            <a:xfrm rot="16200000">
              <a:off x="543341" y="10977591"/>
              <a:ext cx="2375973" cy="19857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7" name="Subtitle 2">
            <a:extLst>
              <a:ext uri="{FF2B5EF4-FFF2-40B4-BE49-F238E27FC236}">
                <a16:creationId xmlns:a16="http://schemas.microsoft.com/office/drawing/2014/main" id="{F0832890-1DEB-004B-BE7A-8C1DC795EE35}"/>
              </a:ext>
            </a:extLst>
          </p:cNvPr>
          <p:cNvSpPr txBox="1">
            <a:spLocks/>
          </p:cNvSpPr>
          <p:nvPr/>
        </p:nvSpPr>
        <p:spPr>
          <a:xfrm>
            <a:off x="16318748" y="5376286"/>
            <a:ext cx="6614392" cy="3297325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4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Product should meet a certain consumer demand, or it should be so compelling that consumers believe they need it. </a:t>
            </a:r>
          </a:p>
        </p:txBody>
      </p:sp>
    </p:spTree>
    <p:extLst>
      <p:ext uri="{BB962C8B-B14F-4D97-AF65-F5344CB8AC3E}">
        <p14:creationId xmlns:p14="http://schemas.microsoft.com/office/powerpoint/2010/main" val="36528769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55ABAFA-374E-C348-B7E7-AF6E4B12741E}"/>
              </a:ext>
            </a:extLst>
          </p:cNvPr>
          <p:cNvSpPr/>
          <p:nvPr/>
        </p:nvSpPr>
        <p:spPr>
          <a:xfrm rot="10800000" flipV="1">
            <a:off x="-1" y="-1"/>
            <a:ext cx="24377650" cy="13716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AFD260C-6FEE-DD46-942C-3133BC9E0436}"/>
              </a:ext>
            </a:extLst>
          </p:cNvPr>
          <p:cNvGrpSpPr/>
          <p:nvPr/>
        </p:nvGrpSpPr>
        <p:grpSpPr>
          <a:xfrm>
            <a:off x="2905684" y="4715435"/>
            <a:ext cx="19776264" cy="7456832"/>
            <a:chOff x="2609604" y="4715435"/>
            <a:chExt cx="19776264" cy="745683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C25B547-858F-B145-A73E-5C125B9989D4}"/>
                </a:ext>
              </a:extLst>
            </p:cNvPr>
            <p:cNvSpPr/>
            <p:nvPr/>
          </p:nvSpPr>
          <p:spPr>
            <a:xfrm>
              <a:off x="2609604" y="4715435"/>
              <a:ext cx="8771468" cy="31896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D6DECDB-C790-F044-9726-75781E71EB03}"/>
                </a:ext>
              </a:extLst>
            </p:cNvPr>
            <p:cNvSpPr/>
            <p:nvPr/>
          </p:nvSpPr>
          <p:spPr>
            <a:xfrm>
              <a:off x="13614400" y="4715435"/>
              <a:ext cx="8771468" cy="31896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79FC13D-E665-4F4D-ABFC-F93EADC849A5}"/>
                </a:ext>
              </a:extLst>
            </p:cNvPr>
            <p:cNvSpPr/>
            <p:nvPr/>
          </p:nvSpPr>
          <p:spPr>
            <a:xfrm>
              <a:off x="2609604" y="8982635"/>
              <a:ext cx="8771468" cy="31896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C47B3D0-05D2-1242-B20C-BD8C85558DE4}"/>
                </a:ext>
              </a:extLst>
            </p:cNvPr>
            <p:cNvSpPr/>
            <p:nvPr/>
          </p:nvSpPr>
          <p:spPr>
            <a:xfrm>
              <a:off x="13614400" y="8982635"/>
              <a:ext cx="8771468" cy="31896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D04B010-745C-634E-9AF7-A34AA97F7E7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4" name="Marcador de posición de imagen 3">
            <a:extLst>
              <a:ext uri="{FF2B5EF4-FFF2-40B4-BE49-F238E27FC236}">
                <a16:creationId xmlns:a16="http://schemas.microsoft.com/office/drawing/2014/main" id="{4E57E674-E4B5-5144-AB94-8DF81F5785C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5" name="Marcador de posición de imagen 4">
            <a:extLst>
              <a:ext uri="{FF2B5EF4-FFF2-40B4-BE49-F238E27FC236}">
                <a16:creationId xmlns:a16="http://schemas.microsoft.com/office/drawing/2014/main" id="{71A37A4F-9AF5-3541-BEFB-4E3D4FBC526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6" name="Marcador de posición de imagen 5">
            <a:extLst>
              <a:ext uri="{FF2B5EF4-FFF2-40B4-BE49-F238E27FC236}">
                <a16:creationId xmlns:a16="http://schemas.microsoft.com/office/drawing/2014/main" id="{DDD0EC72-1465-DD4D-A15B-CAD225AFF59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44AB531-E1B6-2E4E-B3CB-7F0FA8AE7B17}"/>
              </a:ext>
            </a:extLst>
          </p:cNvPr>
          <p:cNvGrpSpPr/>
          <p:nvPr/>
        </p:nvGrpSpPr>
        <p:grpSpPr>
          <a:xfrm>
            <a:off x="2169321" y="1918307"/>
            <a:ext cx="20039008" cy="1323439"/>
            <a:chOff x="1632040" y="9828663"/>
            <a:chExt cx="20039008" cy="1323439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149C148-1F7C-C240-8A16-281B03B4D8F9}"/>
                </a:ext>
              </a:extLst>
            </p:cNvPr>
            <p:cNvSpPr txBox="1"/>
            <p:nvPr/>
          </p:nvSpPr>
          <p:spPr>
            <a:xfrm>
              <a:off x="2112198" y="9828663"/>
              <a:ext cx="19558850" cy="132343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8000" b="1" spc="600" dirty="0">
                  <a:solidFill>
                    <a:schemeClr val="bg1"/>
                  </a:solidFill>
                  <a:latin typeface="Montserrat" pitchFamily="2" charset="77"/>
                  <a:ea typeface="Roboto Medium" panose="02000000000000000000" pitchFamily="2" charset="0"/>
                  <a:cs typeface="Lato Light" panose="020F0502020204030203" pitchFamily="34" charset="0"/>
                </a:rPr>
                <a:t>THE FINANCIAL CAPITAL TEAM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C7800B42-1905-6545-8EC2-D79CAD90BD38}"/>
                </a:ext>
              </a:extLst>
            </p:cNvPr>
            <p:cNvSpPr/>
            <p:nvPr/>
          </p:nvSpPr>
          <p:spPr>
            <a:xfrm rot="16200000">
              <a:off x="1128965" y="10391968"/>
              <a:ext cx="1204726" cy="19857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226C47E4-98DA-F842-8722-3F62E4CDA698}"/>
              </a:ext>
            </a:extLst>
          </p:cNvPr>
          <p:cNvGrpSpPr/>
          <p:nvPr/>
        </p:nvGrpSpPr>
        <p:grpSpPr>
          <a:xfrm flipH="1">
            <a:off x="15625403" y="5521788"/>
            <a:ext cx="6659797" cy="1576925"/>
            <a:chOff x="2491701" y="10910164"/>
            <a:chExt cx="6659797" cy="1576925"/>
          </a:xfrm>
        </p:grpSpPr>
        <p:sp>
          <p:nvSpPr>
            <p:cNvPr id="42" name="Subtitle 2">
              <a:extLst>
                <a:ext uri="{FF2B5EF4-FFF2-40B4-BE49-F238E27FC236}">
                  <a16:creationId xmlns:a16="http://schemas.microsoft.com/office/drawing/2014/main" id="{40F0C04F-18C3-7447-A5B3-D62A8C05C88B}"/>
                </a:ext>
              </a:extLst>
            </p:cNvPr>
            <p:cNvSpPr txBox="1">
              <a:spLocks/>
            </p:cNvSpPr>
            <p:nvPr/>
          </p:nvSpPr>
          <p:spPr>
            <a:xfrm>
              <a:off x="2491701" y="11713532"/>
              <a:ext cx="6659797" cy="773557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sz="3600" dirty="0">
                  <a:solidFill>
                    <a:schemeClr val="bg1"/>
                  </a:solidFill>
                  <a:latin typeface="Montserrat Light" pitchFamily="2" charset="77"/>
                  <a:ea typeface="Roboto Light" panose="02000000000000000000" pitchFamily="2" charset="0"/>
                  <a:cs typeface="Lato Light" panose="020F0502020204030203" pitchFamily="34" charset="0"/>
                </a:rPr>
                <a:t>Refers to a good or service.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0628E66-EC15-1146-951A-FF6AE361390A}"/>
                </a:ext>
              </a:extLst>
            </p:cNvPr>
            <p:cNvSpPr/>
            <p:nvPr/>
          </p:nvSpPr>
          <p:spPr>
            <a:xfrm>
              <a:off x="4176312" y="10910164"/>
              <a:ext cx="4823196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4000" b="1" dirty="0">
                  <a:solidFill>
                    <a:schemeClr val="bg1"/>
                  </a:solidFill>
                  <a:latin typeface="Montserrat SemiBold" pitchFamily="2" charset="77"/>
                  <a:ea typeface="Roboto" panose="02000000000000000000" pitchFamily="2" charset="0"/>
                  <a:cs typeface="Lato Light" panose="020F0502020204030203" pitchFamily="34" charset="0"/>
                </a:rPr>
                <a:t>Write Your Title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520C48D-E75B-B848-B9E3-50D5CEF4C17A}"/>
              </a:ext>
            </a:extLst>
          </p:cNvPr>
          <p:cNvGrpSpPr/>
          <p:nvPr/>
        </p:nvGrpSpPr>
        <p:grpSpPr>
          <a:xfrm flipH="1">
            <a:off x="15625403" y="9788988"/>
            <a:ext cx="6659797" cy="1576925"/>
            <a:chOff x="2491701" y="10910164"/>
            <a:chExt cx="6659797" cy="1576925"/>
          </a:xfrm>
        </p:grpSpPr>
        <p:sp>
          <p:nvSpPr>
            <p:cNvPr id="45" name="Subtitle 2">
              <a:extLst>
                <a:ext uri="{FF2B5EF4-FFF2-40B4-BE49-F238E27FC236}">
                  <a16:creationId xmlns:a16="http://schemas.microsoft.com/office/drawing/2014/main" id="{A64C9815-E274-1B42-BB73-BB5348FA15D0}"/>
                </a:ext>
              </a:extLst>
            </p:cNvPr>
            <p:cNvSpPr txBox="1">
              <a:spLocks/>
            </p:cNvSpPr>
            <p:nvPr/>
          </p:nvSpPr>
          <p:spPr>
            <a:xfrm>
              <a:off x="2491701" y="11713532"/>
              <a:ext cx="6659797" cy="773557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sz="3600" dirty="0">
                  <a:solidFill>
                    <a:schemeClr val="bg1"/>
                  </a:solidFill>
                  <a:latin typeface="Montserrat Light" pitchFamily="2" charset="77"/>
                  <a:ea typeface="Roboto Light" panose="02000000000000000000" pitchFamily="2" charset="0"/>
                  <a:cs typeface="Lato Light" panose="020F0502020204030203" pitchFamily="34" charset="0"/>
                </a:rPr>
                <a:t>Refers to a good or service.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ED3440AA-DDD0-F942-9528-9D1F6E03BCE6}"/>
                </a:ext>
              </a:extLst>
            </p:cNvPr>
            <p:cNvSpPr/>
            <p:nvPr/>
          </p:nvSpPr>
          <p:spPr>
            <a:xfrm>
              <a:off x="4176312" y="10910164"/>
              <a:ext cx="4823196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4000" b="1" dirty="0">
                  <a:solidFill>
                    <a:schemeClr val="bg1"/>
                  </a:solidFill>
                  <a:latin typeface="Montserrat SemiBold" pitchFamily="2" charset="77"/>
                  <a:ea typeface="Roboto" panose="02000000000000000000" pitchFamily="2" charset="0"/>
                  <a:cs typeface="Lato Light" panose="020F0502020204030203" pitchFamily="34" charset="0"/>
                </a:rPr>
                <a:t>Write Your Title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25D611B4-D965-EA4B-A89E-70599A43BD5E}"/>
              </a:ext>
            </a:extLst>
          </p:cNvPr>
          <p:cNvGrpSpPr/>
          <p:nvPr/>
        </p:nvGrpSpPr>
        <p:grpSpPr>
          <a:xfrm flipH="1">
            <a:off x="4620645" y="5521788"/>
            <a:ext cx="6659797" cy="1576925"/>
            <a:chOff x="2491701" y="10910164"/>
            <a:chExt cx="6659797" cy="1576925"/>
          </a:xfrm>
        </p:grpSpPr>
        <p:sp>
          <p:nvSpPr>
            <p:cNvPr id="48" name="Subtitle 2">
              <a:extLst>
                <a:ext uri="{FF2B5EF4-FFF2-40B4-BE49-F238E27FC236}">
                  <a16:creationId xmlns:a16="http://schemas.microsoft.com/office/drawing/2014/main" id="{BD60C585-2FBF-D245-A704-15CDD0810C62}"/>
                </a:ext>
              </a:extLst>
            </p:cNvPr>
            <p:cNvSpPr txBox="1">
              <a:spLocks/>
            </p:cNvSpPr>
            <p:nvPr/>
          </p:nvSpPr>
          <p:spPr>
            <a:xfrm>
              <a:off x="2491701" y="11713532"/>
              <a:ext cx="6659797" cy="773557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sz="3600" dirty="0">
                  <a:solidFill>
                    <a:schemeClr val="bg1"/>
                  </a:solidFill>
                  <a:latin typeface="Montserrat Light" pitchFamily="2" charset="77"/>
                  <a:ea typeface="Roboto Light" panose="02000000000000000000" pitchFamily="2" charset="0"/>
                  <a:cs typeface="Lato Light" panose="020F0502020204030203" pitchFamily="34" charset="0"/>
                </a:rPr>
                <a:t>Refers to a good or service.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06691D36-BA38-7840-A740-3A7AF50121A0}"/>
                </a:ext>
              </a:extLst>
            </p:cNvPr>
            <p:cNvSpPr/>
            <p:nvPr/>
          </p:nvSpPr>
          <p:spPr>
            <a:xfrm>
              <a:off x="4176312" y="10910164"/>
              <a:ext cx="4823196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4000" b="1" dirty="0">
                  <a:solidFill>
                    <a:schemeClr val="bg1"/>
                  </a:solidFill>
                  <a:latin typeface="Montserrat SemiBold" pitchFamily="2" charset="77"/>
                  <a:ea typeface="Roboto" panose="02000000000000000000" pitchFamily="2" charset="0"/>
                  <a:cs typeface="Lato Light" panose="020F0502020204030203" pitchFamily="34" charset="0"/>
                </a:rPr>
                <a:t>Write Your Title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3615A9C0-E535-AA45-B8DF-32C0B835AC18}"/>
              </a:ext>
            </a:extLst>
          </p:cNvPr>
          <p:cNvGrpSpPr/>
          <p:nvPr/>
        </p:nvGrpSpPr>
        <p:grpSpPr>
          <a:xfrm flipH="1">
            <a:off x="4620645" y="9788988"/>
            <a:ext cx="6659797" cy="1576925"/>
            <a:chOff x="2491701" y="10910164"/>
            <a:chExt cx="6659797" cy="1576925"/>
          </a:xfrm>
        </p:grpSpPr>
        <p:sp>
          <p:nvSpPr>
            <p:cNvPr id="51" name="Subtitle 2">
              <a:extLst>
                <a:ext uri="{FF2B5EF4-FFF2-40B4-BE49-F238E27FC236}">
                  <a16:creationId xmlns:a16="http://schemas.microsoft.com/office/drawing/2014/main" id="{06ECB542-73EC-594B-8BE8-684DE63DF184}"/>
                </a:ext>
              </a:extLst>
            </p:cNvPr>
            <p:cNvSpPr txBox="1">
              <a:spLocks/>
            </p:cNvSpPr>
            <p:nvPr/>
          </p:nvSpPr>
          <p:spPr>
            <a:xfrm>
              <a:off x="2491701" y="11713532"/>
              <a:ext cx="6659797" cy="773557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sz="3600" dirty="0">
                  <a:solidFill>
                    <a:schemeClr val="bg1"/>
                  </a:solidFill>
                  <a:latin typeface="Montserrat Light" pitchFamily="2" charset="77"/>
                  <a:ea typeface="Roboto Light" panose="02000000000000000000" pitchFamily="2" charset="0"/>
                  <a:cs typeface="Lato Light" panose="020F0502020204030203" pitchFamily="34" charset="0"/>
                </a:rPr>
                <a:t>Refers to a good or service.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43EB4795-5B6B-3B43-A131-CDA29553F7A5}"/>
                </a:ext>
              </a:extLst>
            </p:cNvPr>
            <p:cNvSpPr/>
            <p:nvPr/>
          </p:nvSpPr>
          <p:spPr>
            <a:xfrm>
              <a:off x="4176312" y="10910164"/>
              <a:ext cx="4823196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4000" b="1" dirty="0">
                  <a:solidFill>
                    <a:schemeClr val="bg1"/>
                  </a:solidFill>
                  <a:latin typeface="Montserrat SemiBold" pitchFamily="2" charset="77"/>
                  <a:ea typeface="Roboto" panose="02000000000000000000" pitchFamily="2" charset="0"/>
                  <a:cs typeface="Lato Light" panose="020F0502020204030203" pitchFamily="34" charset="0"/>
                </a:rPr>
                <a:t>Write Your Title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65988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51A3025B-0224-3546-A869-B43AECBFB29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6B5E956-B85B-2D4B-AC53-FC1428E2829F}"/>
              </a:ext>
            </a:extLst>
          </p:cNvPr>
          <p:cNvSpPr/>
          <p:nvPr/>
        </p:nvSpPr>
        <p:spPr>
          <a:xfrm rot="10800000" flipV="1">
            <a:off x="-5" y="4702629"/>
            <a:ext cx="24377653" cy="901337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4B36E11-4202-EF4C-AB90-CC578CCF7428}"/>
              </a:ext>
            </a:extLst>
          </p:cNvPr>
          <p:cNvSpPr/>
          <p:nvPr/>
        </p:nvSpPr>
        <p:spPr>
          <a:xfrm>
            <a:off x="17834468" y="8401866"/>
            <a:ext cx="480968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4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About Us</a:t>
            </a:r>
          </a:p>
          <a:p>
            <a:pPr algn="r"/>
            <a:r>
              <a:rPr lang="en-US" sz="4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Our Mission</a:t>
            </a:r>
          </a:p>
          <a:p>
            <a:pPr algn="r"/>
            <a:r>
              <a:rPr lang="en-US" sz="4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Our Services</a:t>
            </a:r>
          </a:p>
          <a:p>
            <a:pPr algn="r"/>
            <a:r>
              <a:rPr lang="en-US" sz="4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Meet Our Team</a:t>
            </a:r>
          </a:p>
          <a:p>
            <a:pPr algn="r"/>
            <a:r>
              <a:rPr lang="en-US" sz="4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Listing Properties</a:t>
            </a:r>
          </a:p>
          <a:p>
            <a:pPr algn="r"/>
            <a:r>
              <a:rPr lang="en-US" sz="4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Social Media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AB13599-3E4F-BC4C-9656-FBE5C290A2EF}"/>
              </a:ext>
            </a:extLst>
          </p:cNvPr>
          <p:cNvGrpSpPr/>
          <p:nvPr/>
        </p:nvGrpSpPr>
        <p:grpSpPr>
          <a:xfrm>
            <a:off x="1733502" y="10864079"/>
            <a:ext cx="7100024" cy="1323439"/>
            <a:chOff x="1632040" y="9828663"/>
            <a:chExt cx="7100024" cy="1323439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D414D2F-6EAA-3945-858A-FCFC6C102C61}"/>
                </a:ext>
              </a:extLst>
            </p:cNvPr>
            <p:cNvSpPr txBox="1"/>
            <p:nvPr/>
          </p:nvSpPr>
          <p:spPr>
            <a:xfrm>
              <a:off x="2112199" y="9828663"/>
              <a:ext cx="6619865" cy="132343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8000" b="1" spc="600" dirty="0">
                  <a:solidFill>
                    <a:schemeClr val="bg1"/>
                  </a:solidFill>
                  <a:latin typeface="Montserrat" pitchFamily="2" charset="77"/>
                  <a:ea typeface="Roboto Medium" panose="02000000000000000000" pitchFamily="2" charset="0"/>
                  <a:cs typeface="Lato Light" panose="020F0502020204030203" pitchFamily="34" charset="0"/>
                </a:rPr>
                <a:t>ABOUT US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8D9133B-B69B-084C-B639-1E0934912E7A}"/>
                </a:ext>
              </a:extLst>
            </p:cNvPr>
            <p:cNvSpPr/>
            <p:nvPr/>
          </p:nvSpPr>
          <p:spPr>
            <a:xfrm rot="16200000">
              <a:off x="1128965" y="10391968"/>
              <a:ext cx="1204726" cy="19857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578332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E6FC52C3-4411-0C4F-A25E-557DAD74F60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6B5E956-B85B-2D4B-AC53-FC1428E2829F}"/>
              </a:ext>
            </a:extLst>
          </p:cNvPr>
          <p:cNvSpPr/>
          <p:nvPr/>
        </p:nvSpPr>
        <p:spPr>
          <a:xfrm rot="10800000" flipV="1">
            <a:off x="-2" y="1"/>
            <a:ext cx="24377651" cy="13716000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CC2E88F-AAEE-EA46-AD3F-682BF251B672}"/>
              </a:ext>
            </a:extLst>
          </p:cNvPr>
          <p:cNvGrpSpPr/>
          <p:nvPr/>
        </p:nvGrpSpPr>
        <p:grpSpPr>
          <a:xfrm>
            <a:off x="11664685" y="10215005"/>
            <a:ext cx="6371017" cy="2035441"/>
            <a:chOff x="12962650" y="10215005"/>
            <a:chExt cx="6371017" cy="2035441"/>
          </a:xfrm>
        </p:grpSpPr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63F447E3-61FE-E246-AEAF-C890498A72C2}"/>
                </a:ext>
              </a:extLst>
            </p:cNvPr>
            <p:cNvSpPr/>
            <p:nvPr/>
          </p:nvSpPr>
          <p:spPr>
            <a:xfrm>
              <a:off x="12962650" y="10371966"/>
              <a:ext cx="887690" cy="5694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26" h="851">
                  <a:moveTo>
                    <a:pt x="86" y="765"/>
                  </a:moveTo>
                  <a:lnTo>
                    <a:pt x="86" y="127"/>
                  </a:lnTo>
                  <a:lnTo>
                    <a:pt x="642" y="411"/>
                  </a:lnTo>
                  <a:cubicBezTo>
                    <a:pt x="643" y="411"/>
                    <a:pt x="644" y="412"/>
                    <a:pt x="644" y="412"/>
                  </a:cubicBezTo>
                  <a:cubicBezTo>
                    <a:pt x="645" y="412"/>
                    <a:pt x="645" y="412"/>
                    <a:pt x="645" y="412"/>
                  </a:cubicBezTo>
                  <a:cubicBezTo>
                    <a:pt x="646" y="412"/>
                    <a:pt x="646" y="413"/>
                    <a:pt x="647" y="413"/>
                  </a:cubicBezTo>
                  <a:lnTo>
                    <a:pt x="648" y="413"/>
                  </a:lnTo>
                  <a:cubicBezTo>
                    <a:pt x="648" y="414"/>
                    <a:pt x="649" y="414"/>
                    <a:pt x="650" y="414"/>
                  </a:cubicBezTo>
                  <a:cubicBezTo>
                    <a:pt x="651" y="414"/>
                    <a:pt x="652" y="414"/>
                    <a:pt x="653" y="415"/>
                  </a:cubicBezTo>
                  <a:cubicBezTo>
                    <a:pt x="654" y="415"/>
                    <a:pt x="655" y="415"/>
                    <a:pt x="655" y="415"/>
                  </a:cubicBezTo>
                  <a:cubicBezTo>
                    <a:pt x="656" y="415"/>
                    <a:pt x="656" y="415"/>
                    <a:pt x="656" y="415"/>
                  </a:cubicBezTo>
                  <a:cubicBezTo>
                    <a:pt x="657" y="415"/>
                    <a:pt x="657" y="415"/>
                    <a:pt x="658" y="415"/>
                  </a:cubicBezTo>
                  <a:lnTo>
                    <a:pt x="659" y="415"/>
                  </a:lnTo>
                  <a:cubicBezTo>
                    <a:pt x="660" y="415"/>
                    <a:pt x="661" y="416"/>
                    <a:pt x="661" y="416"/>
                  </a:cubicBezTo>
                  <a:lnTo>
                    <a:pt x="662" y="416"/>
                  </a:lnTo>
                  <a:cubicBezTo>
                    <a:pt x="662" y="416"/>
                    <a:pt x="663" y="415"/>
                    <a:pt x="664" y="415"/>
                  </a:cubicBezTo>
                  <a:lnTo>
                    <a:pt x="665" y="415"/>
                  </a:lnTo>
                  <a:cubicBezTo>
                    <a:pt x="665" y="415"/>
                    <a:pt x="666" y="415"/>
                    <a:pt x="667" y="415"/>
                  </a:cubicBezTo>
                  <a:lnTo>
                    <a:pt x="668" y="415"/>
                  </a:lnTo>
                  <a:cubicBezTo>
                    <a:pt x="668" y="415"/>
                    <a:pt x="669" y="415"/>
                    <a:pt x="670" y="415"/>
                  </a:cubicBezTo>
                  <a:cubicBezTo>
                    <a:pt x="671" y="414"/>
                    <a:pt x="672" y="414"/>
                    <a:pt x="673" y="414"/>
                  </a:cubicBezTo>
                  <a:cubicBezTo>
                    <a:pt x="674" y="414"/>
                    <a:pt x="675" y="414"/>
                    <a:pt x="675" y="413"/>
                  </a:cubicBezTo>
                  <a:cubicBezTo>
                    <a:pt x="676" y="413"/>
                    <a:pt x="676" y="413"/>
                    <a:pt x="676" y="413"/>
                  </a:cubicBezTo>
                  <a:cubicBezTo>
                    <a:pt x="677" y="413"/>
                    <a:pt x="677" y="412"/>
                    <a:pt x="678" y="412"/>
                  </a:cubicBezTo>
                  <a:cubicBezTo>
                    <a:pt x="679" y="412"/>
                    <a:pt x="680" y="411"/>
                    <a:pt x="681" y="411"/>
                  </a:cubicBezTo>
                  <a:lnTo>
                    <a:pt x="1240" y="127"/>
                  </a:lnTo>
                  <a:lnTo>
                    <a:pt x="1240" y="765"/>
                  </a:lnTo>
                  <a:close/>
                  <a:moveTo>
                    <a:pt x="662" y="324"/>
                  </a:moveTo>
                  <a:lnTo>
                    <a:pt x="194" y="86"/>
                  </a:lnTo>
                  <a:lnTo>
                    <a:pt x="1132" y="86"/>
                  </a:lnTo>
                  <a:close/>
                  <a:moveTo>
                    <a:pt x="1326" y="60"/>
                  </a:moveTo>
                  <a:cubicBezTo>
                    <a:pt x="1327" y="52"/>
                    <a:pt x="1325" y="45"/>
                    <a:pt x="1322" y="37"/>
                  </a:cubicBezTo>
                  <a:cubicBezTo>
                    <a:pt x="1320" y="33"/>
                    <a:pt x="1317" y="30"/>
                    <a:pt x="1315" y="27"/>
                  </a:cubicBezTo>
                  <a:cubicBezTo>
                    <a:pt x="1303" y="11"/>
                    <a:pt x="1283" y="0"/>
                    <a:pt x="1260" y="0"/>
                  </a:cubicBezTo>
                  <a:lnTo>
                    <a:pt x="66" y="0"/>
                  </a:lnTo>
                  <a:cubicBezTo>
                    <a:pt x="43" y="0"/>
                    <a:pt x="23" y="11"/>
                    <a:pt x="11" y="27"/>
                  </a:cubicBezTo>
                  <a:cubicBezTo>
                    <a:pt x="9" y="30"/>
                    <a:pt x="6" y="33"/>
                    <a:pt x="4" y="37"/>
                  </a:cubicBezTo>
                  <a:cubicBezTo>
                    <a:pt x="1" y="44"/>
                    <a:pt x="-1" y="52"/>
                    <a:pt x="0" y="60"/>
                  </a:cubicBezTo>
                  <a:cubicBezTo>
                    <a:pt x="0" y="61"/>
                    <a:pt x="0" y="63"/>
                    <a:pt x="0" y="64"/>
                  </a:cubicBezTo>
                  <a:lnTo>
                    <a:pt x="0" y="787"/>
                  </a:lnTo>
                  <a:cubicBezTo>
                    <a:pt x="0" y="822"/>
                    <a:pt x="29" y="851"/>
                    <a:pt x="66" y="851"/>
                  </a:cubicBezTo>
                  <a:lnTo>
                    <a:pt x="1260" y="851"/>
                  </a:lnTo>
                  <a:cubicBezTo>
                    <a:pt x="1297" y="851"/>
                    <a:pt x="1326" y="822"/>
                    <a:pt x="1326" y="787"/>
                  </a:cubicBezTo>
                  <a:lnTo>
                    <a:pt x="1326" y="64"/>
                  </a:lnTo>
                  <a:cubicBezTo>
                    <a:pt x="1326" y="63"/>
                    <a:pt x="1326" y="61"/>
                    <a:pt x="1326" y="60"/>
                  </a:cubicBezTo>
                  <a:close/>
                </a:path>
              </a:pathLst>
            </a:custGeom>
            <a:solidFill>
              <a:schemeClr val="bg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1" name="Subtitle 2">
              <a:extLst>
                <a:ext uri="{FF2B5EF4-FFF2-40B4-BE49-F238E27FC236}">
                  <a16:creationId xmlns:a16="http://schemas.microsoft.com/office/drawing/2014/main" id="{EC073B82-6CB9-1242-972F-75A0F91DF64F}"/>
                </a:ext>
              </a:extLst>
            </p:cNvPr>
            <p:cNvSpPr txBox="1">
              <a:spLocks/>
            </p:cNvSpPr>
            <p:nvPr/>
          </p:nvSpPr>
          <p:spPr>
            <a:xfrm>
              <a:off x="14001469" y="10922891"/>
              <a:ext cx="4935460" cy="1327555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sz="36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Refers to a good or service being.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3FA0BB9-A8F2-D249-AF29-E04E89ADB55B}"/>
                </a:ext>
              </a:extLst>
            </p:cNvPr>
            <p:cNvSpPr/>
            <p:nvPr/>
          </p:nvSpPr>
          <p:spPr>
            <a:xfrm>
              <a:off x="14150985" y="10215005"/>
              <a:ext cx="5182682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4000" b="1" dirty="0">
                  <a:solidFill>
                    <a:schemeClr val="bg1"/>
                  </a:solidFill>
                  <a:latin typeface="Montserrat SemiBold" pitchFamily="2" charset="77"/>
                  <a:ea typeface="Roboto" panose="02000000000000000000" pitchFamily="2" charset="0"/>
                  <a:cs typeface="Lato Light" panose="020F0502020204030203" pitchFamily="34" charset="0"/>
                </a:rPr>
                <a:t>Write Your Title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1A1921A0-39ED-764D-8758-0D53487735E1}"/>
              </a:ext>
            </a:extLst>
          </p:cNvPr>
          <p:cNvGrpSpPr/>
          <p:nvPr/>
        </p:nvGrpSpPr>
        <p:grpSpPr>
          <a:xfrm>
            <a:off x="2404417" y="10215005"/>
            <a:ext cx="7123041" cy="2035441"/>
            <a:chOff x="2404417" y="10215005"/>
            <a:chExt cx="7123041" cy="2035441"/>
          </a:xfrm>
        </p:grpSpPr>
        <p:sp>
          <p:nvSpPr>
            <p:cNvPr id="23" name="Subtitle 2">
              <a:extLst>
                <a:ext uri="{FF2B5EF4-FFF2-40B4-BE49-F238E27FC236}">
                  <a16:creationId xmlns:a16="http://schemas.microsoft.com/office/drawing/2014/main" id="{D369B321-64D3-9746-9AA5-F758206FA90F}"/>
                </a:ext>
              </a:extLst>
            </p:cNvPr>
            <p:cNvSpPr txBox="1">
              <a:spLocks/>
            </p:cNvSpPr>
            <p:nvPr/>
          </p:nvSpPr>
          <p:spPr>
            <a:xfrm>
              <a:off x="3443234" y="10922891"/>
              <a:ext cx="6084224" cy="1327555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sz="36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Refers to a good or service being offered by a company.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EBFABD2-F4C3-8E4A-9C16-8B2FD16675D4}"/>
                </a:ext>
              </a:extLst>
            </p:cNvPr>
            <p:cNvSpPr/>
            <p:nvPr/>
          </p:nvSpPr>
          <p:spPr>
            <a:xfrm>
              <a:off x="3592750" y="10215005"/>
              <a:ext cx="5182682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4000" b="1" dirty="0">
                  <a:solidFill>
                    <a:schemeClr val="bg1"/>
                  </a:solidFill>
                  <a:latin typeface="Montserrat SemiBold" pitchFamily="2" charset="77"/>
                  <a:ea typeface="Roboto" panose="02000000000000000000" pitchFamily="2" charset="0"/>
                  <a:cs typeface="Lato Light" panose="020F0502020204030203" pitchFamily="34" charset="0"/>
                </a:rPr>
                <a:t>Write Your Title</a:t>
              </a:r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2706FBFB-3594-8D47-9E07-C99174F19C84}"/>
                </a:ext>
              </a:extLst>
            </p:cNvPr>
            <p:cNvSpPr/>
            <p:nvPr/>
          </p:nvSpPr>
          <p:spPr>
            <a:xfrm>
              <a:off x="2404417" y="10509392"/>
              <a:ext cx="887687" cy="88768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38" h="1338">
                  <a:moveTo>
                    <a:pt x="462" y="515"/>
                  </a:moveTo>
                  <a:close/>
                  <a:moveTo>
                    <a:pt x="1020" y="889"/>
                  </a:moveTo>
                  <a:close/>
                  <a:moveTo>
                    <a:pt x="287" y="86"/>
                  </a:moveTo>
                  <a:cubicBezTo>
                    <a:pt x="271" y="86"/>
                    <a:pt x="250" y="88"/>
                    <a:pt x="228" y="94"/>
                  </a:cubicBezTo>
                  <a:cubicBezTo>
                    <a:pt x="178" y="110"/>
                    <a:pt x="137" y="144"/>
                    <a:pt x="107" y="198"/>
                  </a:cubicBezTo>
                  <a:cubicBezTo>
                    <a:pt x="65" y="271"/>
                    <a:pt x="87" y="383"/>
                    <a:pt x="162" y="485"/>
                  </a:cubicBezTo>
                  <a:lnTo>
                    <a:pt x="172" y="499"/>
                  </a:lnTo>
                  <a:cubicBezTo>
                    <a:pt x="195" y="529"/>
                    <a:pt x="218" y="561"/>
                    <a:pt x="240" y="593"/>
                  </a:cubicBezTo>
                  <a:cubicBezTo>
                    <a:pt x="291" y="666"/>
                    <a:pt x="348" y="736"/>
                    <a:pt x="408" y="802"/>
                  </a:cubicBezTo>
                  <a:cubicBezTo>
                    <a:pt x="486" y="888"/>
                    <a:pt x="573" y="969"/>
                    <a:pt x="664" y="1041"/>
                  </a:cubicBezTo>
                  <a:cubicBezTo>
                    <a:pt x="699" y="1069"/>
                    <a:pt x="727" y="1092"/>
                    <a:pt x="752" y="1113"/>
                  </a:cubicBezTo>
                  <a:cubicBezTo>
                    <a:pt x="807" y="1158"/>
                    <a:pt x="947" y="1261"/>
                    <a:pt x="1071" y="1251"/>
                  </a:cubicBezTo>
                  <a:cubicBezTo>
                    <a:pt x="1129" y="1246"/>
                    <a:pt x="1183" y="1219"/>
                    <a:pt x="1215" y="1178"/>
                  </a:cubicBezTo>
                  <a:cubicBezTo>
                    <a:pt x="1244" y="1142"/>
                    <a:pt x="1256" y="1095"/>
                    <a:pt x="1250" y="1040"/>
                  </a:cubicBezTo>
                  <a:cubicBezTo>
                    <a:pt x="1231" y="1024"/>
                    <a:pt x="1190" y="989"/>
                    <a:pt x="1145" y="957"/>
                  </a:cubicBezTo>
                  <a:cubicBezTo>
                    <a:pt x="1061" y="896"/>
                    <a:pt x="1028" y="889"/>
                    <a:pt x="1020" y="889"/>
                  </a:cubicBezTo>
                  <a:cubicBezTo>
                    <a:pt x="1008" y="889"/>
                    <a:pt x="973" y="908"/>
                    <a:pt x="952" y="919"/>
                  </a:cubicBezTo>
                  <a:cubicBezTo>
                    <a:pt x="905" y="944"/>
                    <a:pt x="856" y="970"/>
                    <a:pt x="813" y="966"/>
                  </a:cubicBezTo>
                  <a:cubicBezTo>
                    <a:pt x="800" y="965"/>
                    <a:pt x="763" y="962"/>
                    <a:pt x="642" y="856"/>
                  </a:cubicBezTo>
                  <a:cubicBezTo>
                    <a:pt x="571" y="794"/>
                    <a:pt x="500" y="721"/>
                    <a:pt x="451" y="660"/>
                  </a:cubicBezTo>
                  <a:cubicBezTo>
                    <a:pt x="413" y="612"/>
                    <a:pt x="370" y="551"/>
                    <a:pt x="377" y="503"/>
                  </a:cubicBezTo>
                  <a:cubicBezTo>
                    <a:pt x="381" y="469"/>
                    <a:pt x="401" y="435"/>
                    <a:pt x="421" y="402"/>
                  </a:cubicBezTo>
                  <a:cubicBezTo>
                    <a:pt x="434" y="380"/>
                    <a:pt x="454" y="347"/>
                    <a:pt x="453" y="334"/>
                  </a:cubicBezTo>
                  <a:cubicBezTo>
                    <a:pt x="450" y="297"/>
                    <a:pt x="389" y="194"/>
                    <a:pt x="306" y="87"/>
                  </a:cubicBezTo>
                  <a:cubicBezTo>
                    <a:pt x="301" y="86"/>
                    <a:pt x="294" y="86"/>
                    <a:pt x="287" y="86"/>
                  </a:cubicBezTo>
                  <a:close/>
                  <a:moveTo>
                    <a:pt x="1053" y="1338"/>
                  </a:moveTo>
                  <a:cubicBezTo>
                    <a:pt x="991" y="1338"/>
                    <a:pt x="924" y="1319"/>
                    <a:pt x="852" y="1282"/>
                  </a:cubicBezTo>
                  <a:cubicBezTo>
                    <a:pt x="787" y="1249"/>
                    <a:pt x="732" y="1208"/>
                    <a:pt x="698" y="1179"/>
                  </a:cubicBezTo>
                  <a:cubicBezTo>
                    <a:pt x="672" y="1158"/>
                    <a:pt x="645" y="1136"/>
                    <a:pt x="611" y="1109"/>
                  </a:cubicBezTo>
                  <a:cubicBezTo>
                    <a:pt x="515" y="1034"/>
                    <a:pt x="426" y="950"/>
                    <a:pt x="344" y="860"/>
                  </a:cubicBezTo>
                  <a:cubicBezTo>
                    <a:pt x="282" y="791"/>
                    <a:pt x="223" y="718"/>
                    <a:pt x="170" y="642"/>
                  </a:cubicBezTo>
                  <a:cubicBezTo>
                    <a:pt x="148" y="611"/>
                    <a:pt x="125" y="580"/>
                    <a:pt x="103" y="550"/>
                  </a:cubicBezTo>
                  <a:lnTo>
                    <a:pt x="93" y="536"/>
                  </a:lnTo>
                  <a:cubicBezTo>
                    <a:pt x="47" y="475"/>
                    <a:pt x="17" y="408"/>
                    <a:pt x="5" y="342"/>
                  </a:cubicBezTo>
                  <a:cubicBezTo>
                    <a:pt x="-7" y="272"/>
                    <a:pt x="2" y="208"/>
                    <a:pt x="32" y="155"/>
                  </a:cubicBezTo>
                  <a:cubicBezTo>
                    <a:pt x="73" y="83"/>
                    <a:pt x="132" y="33"/>
                    <a:pt x="203" y="12"/>
                  </a:cubicBezTo>
                  <a:cubicBezTo>
                    <a:pt x="261" y="-5"/>
                    <a:pt x="311" y="0"/>
                    <a:pt x="330" y="3"/>
                  </a:cubicBezTo>
                  <a:cubicBezTo>
                    <a:pt x="345" y="6"/>
                    <a:pt x="358" y="14"/>
                    <a:pt x="367" y="26"/>
                  </a:cubicBezTo>
                  <a:cubicBezTo>
                    <a:pt x="379" y="40"/>
                    <a:pt x="420" y="94"/>
                    <a:pt x="458" y="152"/>
                  </a:cubicBezTo>
                  <a:cubicBezTo>
                    <a:pt x="527" y="257"/>
                    <a:pt x="537" y="303"/>
                    <a:pt x="539" y="328"/>
                  </a:cubicBezTo>
                  <a:cubicBezTo>
                    <a:pt x="541" y="368"/>
                    <a:pt x="518" y="408"/>
                    <a:pt x="495" y="446"/>
                  </a:cubicBezTo>
                  <a:cubicBezTo>
                    <a:pt x="481" y="470"/>
                    <a:pt x="465" y="497"/>
                    <a:pt x="462" y="514"/>
                  </a:cubicBezTo>
                  <a:cubicBezTo>
                    <a:pt x="462" y="517"/>
                    <a:pt x="466" y="537"/>
                    <a:pt x="506" y="589"/>
                  </a:cubicBezTo>
                  <a:cubicBezTo>
                    <a:pt x="534" y="627"/>
                    <a:pt x="573" y="671"/>
                    <a:pt x="619" y="716"/>
                  </a:cubicBezTo>
                  <a:cubicBezTo>
                    <a:pt x="716" y="813"/>
                    <a:pt x="799" y="875"/>
                    <a:pt x="821" y="881"/>
                  </a:cubicBezTo>
                  <a:cubicBezTo>
                    <a:pt x="840" y="882"/>
                    <a:pt x="883" y="859"/>
                    <a:pt x="911" y="843"/>
                  </a:cubicBezTo>
                  <a:cubicBezTo>
                    <a:pt x="954" y="820"/>
                    <a:pt x="991" y="800"/>
                    <a:pt x="1025" y="803"/>
                  </a:cubicBezTo>
                  <a:cubicBezTo>
                    <a:pt x="1077" y="806"/>
                    <a:pt x="1147" y="852"/>
                    <a:pt x="1195" y="887"/>
                  </a:cubicBezTo>
                  <a:cubicBezTo>
                    <a:pt x="1249" y="925"/>
                    <a:pt x="1296" y="966"/>
                    <a:pt x="1314" y="981"/>
                  </a:cubicBezTo>
                  <a:cubicBezTo>
                    <a:pt x="1325" y="991"/>
                    <a:pt x="1332" y="1004"/>
                    <a:pt x="1334" y="1018"/>
                  </a:cubicBezTo>
                  <a:cubicBezTo>
                    <a:pt x="1346" y="1101"/>
                    <a:pt x="1328" y="1175"/>
                    <a:pt x="1283" y="1232"/>
                  </a:cubicBezTo>
                  <a:cubicBezTo>
                    <a:pt x="1235" y="1291"/>
                    <a:pt x="1161" y="1329"/>
                    <a:pt x="1078" y="1336"/>
                  </a:cubicBezTo>
                  <a:cubicBezTo>
                    <a:pt x="1070" y="1337"/>
                    <a:pt x="1061" y="1338"/>
                    <a:pt x="1053" y="1338"/>
                  </a:cubicBezTo>
                  <a:close/>
                </a:path>
              </a:pathLst>
            </a:custGeom>
            <a:solidFill>
              <a:schemeClr val="bg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EF6D5B8-E171-BF44-A18A-8576A7A36DDC}"/>
              </a:ext>
            </a:extLst>
          </p:cNvPr>
          <p:cNvGrpSpPr/>
          <p:nvPr/>
        </p:nvGrpSpPr>
        <p:grpSpPr>
          <a:xfrm>
            <a:off x="2169321" y="1918307"/>
            <a:ext cx="9245677" cy="1323439"/>
            <a:chOff x="1632040" y="9828663"/>
            <a:chExt cx="9245677" cy="1323439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BF80275-108E-A848-901B-0F0DE5620284}"/>
                </a:ext>
              </a:extLst>
            </p:cNvPr>
            <p:cNvSpPr txBox="1"/>
            <p:nvPr/>
          </p:nvSpPr>
          <p:spPr>
            <a:xfrm>
              <a:off x="2112198" y="9828663"/>
              <a:ext cx="8765519" cy="132343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8000" b="1" spc="600" dirty="0">
                  <a:solidFill>
                    <a:schemeClr val="bg1"/>
                  </a:solidFill>
                  <a:latin typeface="Montserrat" pitchFamily="2" charset="77"/>
                  <a:ea typeface="Roboto Medium" panose="02000000000000000000" pitchFamily="2" charset="0"/>
                  <a:cs typeface="Lato Light" panose="020F0502020204030203" pitchFamily="34" charset="0"/>
                </a:rPr>
                <a:t>CONTACT US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B5115FB-A420-D342-BDCA-BC582A987AC1}"/>
                </a:ext>
              </a:extLst>
            </p:cNvPr>
            <p:cNvSpPr/>
            <p:nvPr/>
          </p:nvSpPr>
          <p:spPr>
            <a:xfrm rot="16200000">
              <a:off x="1128965" y="10391968"/>
              <a:ext cx="1204726" cy="19857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3AFA3DC7-B951-A641-9C36-8F754BC3F75B}"/>
              </a:ext>
            </a:extLst>
          </p:cNvPr>
          <p:cNvSpPr/>
          <p:nvPr/>
        </p:nvSpPr>
        <p:spPr>
          <a:xfrm rot="10800000" flipV="1">
            <a:off x="22626811" y="-7"/>
            <a:ext cx="452941" cy="137160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460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2F4F841-943A-844E-9D3D-48A82514C17B}"/>
              </a:ext>
            </a:extLst>
          </p:cNvPr>
          <p:cNvSpPr/>
          <p:nvPr/>
        </p:nvSpPr>
        <p:spPr>
          <a:xfrm>
            <a:off x="-19555" y="0"/>
            <a:ext cx="24397205" cy="1371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0D8E8A1-6687-B44E-A2AE-C4EA8982E752}"/>
              </a:ext>
            </a:extLst>
          </p:cNvPr>
          <p:cNvGrpSpPr/>
          <p:nvPr/>
        </p:nvGrpSpPr>
        <p:grpSpPr>
          <a:xfrm>
            <a:off x="1797523" y="5426839"/>
            <a:ext cx="17164349" cy="2862322"/>
            <a:chOff x="2601931" y="5426839"/>
            <a:chExt cx="17164349" cy="2862322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B7BFA85-6B20-E146-8CDB-E480FC5646F3}"/>
                </a:ext>
              </a:extLst>
            </p:cNvPr>
            <p:cNvSpPr txBox="1"/>
            <p:nvPr/>
          </p:nvSpPr>
          <p:spPr>
            <a:xfrm>
              <a:off x="3636010" y="5426839"/>
              <a:ext cx="16130270" cy="286232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6000" b="1" dirty="0">
                  <a:solidFill>
                    <a:schemeClr val="bg1"/>
                  </a:solidFill>
                  <a:latin typeface="Montserrat SemiBold" pitchFamily="2" charset="77"/>
                  <a:ea typeface="Roboto Medium" panose="02000000000000000000" pitchFamily="2" charset="0"/>
                  <a:cs typeface="Lato Light" panose="020F0502020204030203" pitchFamily="34" charset="0"/>
                </a:rPr>
                <a:t>I believe that through knowledge and discipline, financial peace is possible for all of us. </a:t>
              </a:r>
              <a:r>
                <a:rPr lang="en-US" sz="6000" b="1" dirty="0">
                  <a:solidFill>
                    <a:schemeClr val="accent2"/>
                  </a:solidFill>
                  <a:latin typeface="Montserrat SemiBold" pitchFamily="2" charset="77"/>
                  <a:ea typeface="Roboto Medium" panose="02000000000000000000" pitchFamily="2" charset="0"/>
                  <a:cs typeface="Lato Light" panose="020F0502020204030203" pitchFamily="34" charset="0"/>
                </a:rPr>
                <a:t>Dave Ramset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FC1EDC-7A7A-694A-882D-C49E901EB540}"/>
                </a:ext>
              </a:extLst>
            </p:cNvPr>
            <p:cNvSpPr/>
            <p:nvPr/>
          </p:nvSpPr>
          <p:spPr>
            <a:xfrm rot="16200000">
              <a:off x="1270058" y="6758712"/>
              <a:ext cx="2862322" cy="19857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37919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CE73624C-6293-C243-8C18-D1015BFA08C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F181516C-5AA9-DC4B-88A5-EC9101610D75}"/>
              </a:ext>
            </a:extLst>
          </p:cNvPr>
          <p:cNvSpPr/>
          <p:nvPr/>
        </p:nvSpPr>
        <p:spPr>
          <a:xfrm rot="10800000" flipV="1">
            <a:off x="-1" y="1"/>
            <a:ext cx="24377650" cy="9093176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E55011D-D77C-954A-BA82-1CB49D09892E}"/>
              </a:ext>
            </a:extLst>
          </p:cNvPr>
          <p:cNvGrpSpPr/>
          <p:nvPr/>
        </p:nvGrpSpPr>
        <p:grpSpPr>
          <a:xfrm>
            <a:off x="-1" y="9093176"/>
            <a:ext cx="24377649" cy="4622824"/>
            <a:chOff x="0" y="4114800"/>
            <a:chExt cx="20848320" cy="501175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FF36A14-3F89-5249-937E-21614BD3C314}"/>
                </a:ext>
              </a:extLst>
            </p:cNvPr>
            <p:cNvSpPr/>
            <p:nvPr/>
          </p:nvSpPr>
          <p:spPr>
            <a:xfrm>
              <a:off x="0" y="4114800"/>
              <a:ext cx="5212080" cy="50117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0405420-8FB8-5D4A-9B69-27DE3228EEE9}"/>
                </a:ext>
              </a:extLst>
            </p:cNvPr>
            <p:cNvSpPr/>
            <p:nvPr/>
          </p:nvSpPr>
          <p:spPr>
            <a:xfrm>
              <a:off x="5212080" y="4114800"/>
              <a:ext cx="5212080" cy="501175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80603AD6-D6C8-5E47-A807-C96FDFDA6C4C}"/>
                </a:ext>
              </a:extLst>
            </p:cNvPr>
            <p:cNvSpPr/>
            <p:nvPr/>
          </p:nvSpPr>
          <p:spPr>
            <a:xfrm>
              <a:off x="10424160" y="4114800"/>
              <a:ext cx="5212080" cy="50117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C63FFF15-53BC-7A4A-8FC4-2F57AAEE548B}"/>
                </a:ext>
              </a:extLst>
            </p:cNvPr>
            <p:cNvSpPr/>
            <p:nvPr/>
          </p:nvSpPr>
          <p:spPr>
            <a:xfrm>
              <a:off x="15636240" y="4114800"/>
              <a:ext cx="5212080" cy="501175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2D5F5E25-EABE-2846-8EEF-711BE6F75C74}"/>
              </a:ext>
            </a:extLst>
          </p:cNvPr>
          <p:cNvGrpSpPr/>
          <p:nvPr/>
        </p:nvGrpSpPr>
        <p:grpSpPr>
          <a:xfrm>
            <a:off x="20278457" y="10241280"/>
            <a:ext cx="2054038" cy="2368262"/>
            <a:chOff x="6939292" y="3247218"/>
            <a:chExt cx="320040" cy="368999"/>
          </a:xfrm>
          <a:solidFill>
            <a:schemeClr val="bg1"/>
          </a:solidFill>
        </p:grpSpPr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16F2FF7D-90CF-4045-9120-EA7D4E24B329}"/>
                </a:ext>
              </a:extLst>
            </p:cNvPr>
            <p:cNvSpPr/>
            <p:nvPr/>
          </p:nvSpPr>
          <p:spPr>
            <a:xfrm>
              <a:off x="6939292" y="3247218"/>
              <a:ext cx="320040" cy="3689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90" h="1026">
                  <a:moveTo>
                    <a:pt x="446" y="55"/>
                  </a:moveTo>
                  <a:cubicBezTo>
                    <a:pt x="440" y="55"/>
                    <a:pt x="435" y="57"/>
                    <a:pt x="430" y="60"/>
                  </a:cubicBezTo>
                  <a:cubicBezTo>
                    <a:pt x="376" y="100"/>
                    <a:pt x="259" y="168"/>
                    <a:pt x="80" y="182"/>
                  </a:cubicBezTo>
                  <a:cubicBezTo>
                    <a:pt x="73" y="183"/>
                    <a:pt x="66" y="186"/>
                    <a:pt x="61" y="192"/>
                  </a:cubicBezTo>
                  <a:cubicBezTo>
                    <a:pt x="57" y="198"/>
                    <a:pt x="54" y="205"/>
                    <a:pt x="55" y="212"/>
                  </a:cubicBezTo>
                  <a:cubicBezTo>
                    <a:pt x="67" y="329"/>
                    <a:pt x="107" y="619"/>
                    <a:pt x="230" y="799"/>
                  </a:cubicBezTo>
                  <a:cubicBezTo>
                    <a:pt x="287" y="883"/>
                    <a:pt x="408" y="949"/>
                    <a:pt x="445" y="968"/>
                  </a:cubicBezTo>
                  <a:cubicBezTo>
                    <a:pt x="483" y="949"/>
                    <a:pt x="604" y="883"/>
                    <a:pt x="661" y="800"/>
                  </a:cubicBezTo>
                  <a:cubicBezTo>
                    <a:pt x="783" y="620"/>
                    <a:pt x="824" y="327"/>
                    <a:pt x="835" y="210"/>
                  </a:cubicBezTo>
                  <a:cubicBezTo>
                    <a:pt x="836" y="203"/>
                    <a:pt x="834" y="196"/>
                    <a:pt x="829" y="190"/>
                  </a:cubicBezTo>
                  <a:cubicBezTo>
                    <a:pt x="824" y="184"/>
                    <a:pt x="817" y="181"/>
                    <a:pt x="810" y="180"/>
                  </a:cubicBezTo>
                  <a:cubicBezTo>
                    <a:pt x="632" y="168"/>
                    <a:pt x="516" y="100"/>
                    <a:pt x="462" y="60"/>
                  </a:cubicBezTo>
                  <a:cubicBezTo>
                    <a:pt x="457" y="57"/>
                    <a:pt x="452" y="55"/>
                    <a:pt x="446" y="55"/>
                  </a:cubicBezTo>
                  <a:close/>
                  <a:moveTo>
                    <a:pt x="434" y="974"/>
                  </a:moveTo>
                  <a:close/>
                  <a:moveTo>
                    <a:pt x="446" y="1026"/>
                  </a:moveTo>
                  <a:cubicBezTo>
                    <a:pt x="442" y="1026"/>
                    <a:pt x="438" y="1025"/>
                    <a:pt x="434" y="1024"/>
                  </a:cubicBezTo>
                  <a:cubicBezTo>
                    <a:pt x="427" y="1021"/>
                    <a:pt x="261" y="942"/>
                    <a:pt x="185" y="830"/>
                  </a:cubicBezTo>
                  <a:cubicBezTo>
                    <a:pt x="55" y="640"/>
                    <a:pt x="13" y="338"/>
                    <a:pt x="1" y="218"/>
                  </a:cubicBezTo>
                  <a:cubicBezTo>
                    <a:pt x="-2" y="195"/>
                    <a:pt x="5" y="174"/>
                    <a:pt x="19" y="157"/>
                  </a:cubicBezTo>
                  <a:cubicBezTo>
                    <a:pt x="34" y="139"/>
                    <a:pt x="54" y="129"/>
                    <a:pt x="76" y="127"/>
                  </a:cubicBezTo>
                  <a:cubicBezTo>
                    <a:pt x="241" y="115"/>
                    <a:pt x="348" y="52"/>
                    <a:pt x="398" y="16"/>
                  </a:cubicBezTo>
                  <a:cubicBezTo>
                    <a:pt x="427" y="-5"/>
                    <a:pt x="466" y="-5"/>
                    <a:pt x="495" y="16"/>
                  </a:cubicBezTo>
                  <a:cubicBezTo>
                    <a:pt x="543" y="52"/>
                    <a:pt x="649" y="114"/>
                    <a:pt x="814" y="126"/>
                  </a:cubicBezTo>
                  <a:cubicBezTo>
                    <a:pt x="836" y="127"/>
                    <a:pt x="856" y="137"/>
                    <a:pt x="871" y="155"/>
                  </a:cubicBezTo>
                  <a:cubicBezTo>
                    <a:pt x="885" y="172"/>
                    <a:pt x="892" y="193"/>
                    <a:pt x="890" y="216"/>
                  </a:cubicBezTo>
                  <a:cubicBezTo>
                    <a:pt x="878" y="337"/>
                    <a:pt x="836" y="640"/>
                    <a:pt x="706" y="831"/>
                  </a:cubicBezTo>
                  <a:cubicBezTo>
                    <a:pt x="630" y="942"/>
                    <a:pt x="464" y="1021"/>
                    <a:pt x="457" y="1024"/>
                  </a:cubicBezTo>
                  <a:cubicBezTo>
                    <a:pt x="453" y="1025"/>
                    <a:pt x="449" y="1026"/>
                    <a:pt x="446" y="102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07812453-517E-994C-9376-D44E22C08963}"/>
                </a:ext>
              </a:extLst>
            </p:cNvPr>
            <p:cNvSpPr/>
            <p:nvPr/>
          </p:nvSpPr>
          <p:spPr>
            <a:xfrm>
              <a:off x="7039012" y="3422178"/>
              <a:ext cx="120600" cy="87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36" h="243">
                  <a:moveTo>
                    <a:pt x="55" y="188"/>
                  </a:moveTo>
                  <a:lnTo>
                    <a:pt x="281" y="188"/>
                  </a:lnTo>
                  <a:lnTo>
                    <a:pt x="281" y="55"/>
                  </a:lnTo>
                  <a:lnTo>
                    <a:pt x="55" y="55"/>
                  </a:lnTo>
                  <a:close/>
                  <a:moveTo>
                    <a:pt x="293" y="243"/>
                  </a:moveTo>
                  <a:lnTo>
                    <a:pt x="43" y="243"/>
                  </a:lnTo>
                  <a:cubicBezTo>
                    <a:pt x="20" y="243"/>
                    <a:pt x="0" y="223"/>
                    <a:pt x="0" y="200"/>
                  </a:cubicBezTo>
                  <a:lnTo>
                    <a:pt x="0" y="43"/>
                  </a:lnTo>
                  <a:cubicBezTo>
                    <a:pt x="0" y="19"/>
                    <a:pt x="20" y="0"/>
                    <a:pt x="43" y="0"/>
                  </a:cubicBezTo>
                  <a:lnTo>
                    <a:pt x="293" y="0"/>
                  </a:lnTo>
                  <a:cubicBezTo>
                    <a:pt x="317" y="0"/>
                    <a:pt x="336" y="19"/>
                    <a:pt x="336" y="43"/>
                  </a:cubicBezTo>
                  <a:lnTo>
                    <a:pt x="336" y="200"/>
                  </a:lnTo>
                  <a:cubicBezTo>
                    <a:pt x="336" y="223"/>
                    <a:pt x="317" y="243"/>
                    <a:pt x="293" y="243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C2CCC3BE-4FF7-8E4D-980C-5586D2836322}"/>
                </a:ext>
              </a:extLst>
            </p:cNvPr>
            <p:cNvSpPr/>
            <p:nvPr/>
          </p:nvSpPr>
          <p:spPr>
            <a:xfrm>
              <a:off x="7048372" y="3354498"/>
              <a:ext cx="101880" cy="87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4" h="243">
                  <a:moveTo>
                    <a:pt x="256" y="243"/>
                  </a:moveTo>
                  <a:cubicBezTo>
                    <a:pt x="241" y="243"/>
                    <a:pt x="229" y="231"/>
                    <a:pt x="229" y="215"/>
                  </a:cubicBezTo>
                  <a:lnTo>
                    <a:pt x="228" y="142"/>
                  </a:lnTo>
                  <a:cubicBezTo>
                    <a:pt x="228" y="94"/>
                    <a:pt x="190" y="55"/>
                    <a:pt x="142" y="55"/>
                  </a:cubicBezTo>
                  <a:cubicBezTo>
                    <a:pt x="94" y="55"/>
                    <a:pt x="55" y="94"/>
                    <a:pt x="55" y="141"/>
                  </a:cubicBezTo>
                  <a:lnTo>
                    <a:pt x="55" y="215"/>
                  </a:lnTo>
                  <a:cubicBezTo>
                    <a:pt x="55" y="230"/>
                    <a:pt x="43" y="243"/>
                    <a:pt x="28" y="243"/>
                  </a:cubicBezTo>
                  <a:cubicBezTo>
                    <a:pt x="13" y="243"/>
                    <a:pt x="1" y="231"/>
                    <a:pt x="1" y="215"/>
                  </a:cubicBezTo>
                  <a:lnTo>
                    <a:pt x="0" y="142"/>
                  </a:lnTo>
                  <a:cubicBezTo>
                    <a:pt x="0" y="63"/>
                    <a:pt x="64" y="0"/>
                    <a:pt x="142" y="0"/>
                  </a:cubicBezTo>
                  <a:cubicBezTo>
                    <a:pt x="220" y="0"/>
                    <a:pt x="283" y="63"/>
                    <a:pt x="283" y="141"/>
                  </a:cubicBezTo>
                  <a:lnTo>
                    <a:pt x="284" y="215"/>
                  </a:lnTo>
                  <a:cubicBezTo>
                    <a:pt x="284" y="230"/>
                    <a:pt x="272" y="243"/>
                    <a:pt x="256" y="243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13593FA7-51AF-7241-9B85-886F68FFD133}"/>
              </a:ext>
            </a:extLst>
          </p:cNvPr>
          <p:cNvGrpSpPr/>
          <p:nvPr/>
        </p:nvGrpSpPr>
        <p:grpSpPr>
          <a:xfrm>
            <a:off x="2169321" y="10536507"/>
            <a:ext cx="1765778" cy="1702790"/>
            <a:chOff x="5516932" y="4053978"/>
            <a:chExt cx="282600" cy="272520"/>
          </a:xfrm>
          <a:solidFill>
            <a:schemeClr val="bg2"/>
          </a:solidFill>
        </p:grpSpPr>
        <p:sp>
          <p:nvSpPr>
            <p:cNvPr id="75" name="Freeform 74">
              <a:extLst>
                <a:ext uri="{FF2B5EF4-FFF2-40B4-BE49-F238E27FC236}">
                  <a16:creationId xmlns:a16="http://schemas.microsoft.com/office/drawing/2014/main" id="{EDE1CB1C-A462-F049-B99A-985A8FD65FB7}"/>
                </a:ext>
              </a:extLst>
            </p:cNvPr>
            <p:cNvSpPr/>
            <p:nvPr/>
          </p:nvSpPr>
          <p:spPr>
            <a:xfrm>
              <a:off x="5516932" y="4053978"/>
              <a:ext cx="19440" cy="272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" h="758">
                  <a:moveTo>
                    <a:pt x="27" y="758"/>
                  </a:moveTo>
                  <a:cubicBezTo>
                    <a:pt x="12" y="758"/>
                    <a:pt x="0" y="745"/>
                    <a:pt x="0" y="730"/>
                  </a:cubicBezTo>
                  <a:lnTo>
                    <a:pt x="0" y="28"/>
                  </a:lnTo>
                  <a:cubicBezTo>
                    <a:pt x="0" y="13"/>
                    <a:pt x="12" y="0"/>
                    <a:pt x="27" y="0"/>
                  </a:cubicBezTo>
                  <a:cubicBezTo>
                    <a:pt x="42" y="0"/>
                    <a:pt x="55" y="13"/>
                    <a:pt x="55" y="28"/>
                  </a:cubicBezTo>
                  <a:lnTo>
                    <a:pt x="55" y="730"/>
                  </a:lnTo>
                  <a:cubicBezTo>
                    <a:pt x="55" y="745"/>
                    <a:pt x="42" y="758"/>
                    <a:pt x="27" y="758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6FB5273B-6F5F-F646-996F-C8A89655CE3A}"/>
                </a:ext>
              </a:extLst>
            </p:cNvPr>
            <p:cNvSpPr/>
            <p:nvPr/>
          </p:nvSpPr>
          <p:spPr>
            <a:xfrm>
              <a:off x="5516932" y="4307058"/>
              <a:ext cx="271080" cy="19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54" h="54">
                  <a:moveTo>
                    <a:pt x="727" y="54"/>
                  </a:moveTo>
                  <a:lnTo>
                    <a:pt x="27" y="54"/>
                  </a:lnTo>
                  <a:cubicBezTo>
                    <a:pt x="12" y="54"/>
                    <a:pt x="0" y="42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lnTo>
                    <a:pt x="727" y="0"/>
                  </a:lnTo>
                  <a:cubicBezTo>
                    <a:pt x="742" y="0"/>
                    <a:pt x="754" y="12"/>
                    <a:pt x="754" y="27"/>
                  </a:cubicBezTo>
                  <a:cubicBezTo>
                    <a:pt x="754" y="42"/>
                    <a:pt x="742" y="54"/>
                    <a:pt x="727" y="5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F0DC4BBB-35E2-8146-988F-2D312C54F8CC}"/>
                </a:ext>
              </a:extLst>
            </p:cNvPr>
            <p:cNvSpPr/>
            <p:nvPr/>
          </p:nvSpPr>
          <p:spPr>
            <a:xfrm>
              <a:off x="5553651" y="4105458"/>
              <a:ext cx="235440" cy="189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55" h="527">
                  <a:moveTo>
                    <a:pt x="347" y="527"/>
                  </a:moveTo>
                  <a:cubicBezTo>
                    <a:pt x="339" y="527"/>
                    <a:pt x="331" y="523"/>
                    <a:pt x="325" y="516"/>
                  </a:cubicBezTo>
                  <a:lnTo>
                    <a:pt x="202" y="353"/>
                  </a:lnTo>
                  <a:lnTo>
                    <a:pt x="47" y="518"/>
                  </a:lnTo>
                  <a:cubicBezTo>
                    <a:pt x="37" y="529"/>
                    <a:pt x="19" y="530"/>
                    <a:pt x="8" y="519"/>
                  </a:cubicBezTo>
                  <a:cubicBezTo>
                    <a:pt x="-3" y="509"/>
                    <a:pt x="-3" y="492"/>
                    <a:pt x="7" y="480"/>
                  </a:cubicBezTo>
                  <a:lnTo>
                    <a:pt x="184" y="292"/>
                  </a:lnTo>
                  <a:cubicBezTo>
                    <a:pt x="189" y="286"/>
                    <a:pt x="197" y="283"/>
                    <a:pt x="205" y="283"/>
                  </a:cubicBezTo>
                  <a:cubicBezTo>
                    <a:pt x="213" y="284"/>
                    <a:pt x="221" y="288"/>
                    <a:pt x="226" y="294"/>
                  </a:cubicBezTo>
                  <a:lnTo>
                    <a:pt x="344" y="450"/>
                  </a:lnTo>
                  <a:lnTo>
                    <a:pt x="604" y="13"/>
                  </a:lnTo>
                  <a:cubicBezTo>
                    <a:pt x="612" y="0"/>
                    <a:pt x="629" y="-4"/>
                    <a:pt x="642" y="4"/>
                  </a:cubicBezTo>
                  <a:cubicBezTo>
                    <a:pt x="655" y="11"/>
                    <a:pt x="659" y="28"/>
                    <a:pt x="651" y="41"/>
                  </a:cubicBezTo>
                  <a:lnTo>
                    <a:pt x="371" y="513"/>
                  </a:lnTo>
                  <a:cubicBezTo>
                    <a:pt x="366" y="521"/>
                    <a:pt x="358" y="526"/>
                    <a:pt x="349" y="527"/>
                  </a:cubicBezTo>
                  <a:cubicBezTo>
                    <a:pt x="348" y="527"/>
                    <a:pt x="348" y="527"/>
                    <a:pt x="347" y="527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1C70DBBE-DAA1-8846-AB22-6DE6F8352964}"/>
                </a:ext>
              </a:extLst>
            </p:cNvPr>
            <p:cNvSpPr/>
            <p:nvPr/>
          </p:nvSpPr>
          <p:spPr>
            <a:xfrm>
              <a:off x="5769292" y="4105458"/>
              <a:ext cx="30240" cy="54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5" h="153">
                  <a:moveTo>
                    <a:pt x="58" y="153"/>
                  </a:moveTo>
                  <a:cubicBezTo>
                    <a:pt x="46" y="153"/>
                    <a:pt x="35" y="146"/>
                    <a:pt x="32" y="134"/>
                  </a:cubicBezTo>
                  <a:lnTo>
                    <a:pt x="1" y="35"/>
                  </a:lnTo>
                  <a:cubicBezTo>
                    <a:pt x="-3" y="21"/>
                    <a:pt x="5" y="5"/>
                    <a:pt x="20" y="1"/>
                  </a:cubicBezTo>
                  <a:cubicBezTo>
                    <a:pt x="34" y="-4"/>
                    <a:pt x="49" y="5"/>
                    <a:pt x="54" y="19"/>
                  </a:cubicBezTo>
                  <a:lnTo>
                    <a:pt x="84" y="118"/>
                  </a:lnTo>
                  <a:cubicBezTo>
                    <a:pt x="89" y="132"/>
                    <a:pt x="80" y="147"/>
                    <a:pt x="66" y="152"/>
                  </a:cubicBezTo>
                  <a:cubicBezTo>
                    <a:pt x="63" y="153"/>
                    <a:pt x="61" y="153"/>
                    <a:pt x="58" y="153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83" name="Freeform 82">
              <a:extLst>
                <a:ext uri="{FF2B5EF4-FFF2-40B4-BE49-F238E27FC236}">
                  <a16:creationId xmlns:a16="http://schemas.microsoft.com/office/drawing/2014/main" id="{2BFDDDE8-02DB-594B-A18D-6043E8FCFD94}"/>
                </a:ext>
              </a:extLst>
            </p:cNvPr>
            <p:cNvSpPr/>
            <p:nvPr/>
          </p:nvSpPr>
          <p:spPr>
            <a:xfrm>
              <a:off x="5734012" y="4105458"/>
              <a:ext cx="54720" cy="30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3" h="85">
                  <a:moveTo>
                    <a:pt x="27" y="85"/>
                  </a:moveTo>
                  <a:cubicBezTo>
                    <a:pt x="15" y="85"/>
                    <a:pt x="4" y="77"/>
                    <a:pt x="1" y="65"/>
                  </a:cubicBezTo>
                  <a:cubicBezTo>
                    <a:pt x="-4" y="51"/>
                    <a:pt x="5" y="36"/>
                    <a:pt x="19" y="31"/>
                  </a:cubicBezTo>
                  <a:lnTo>
                    <a:pt x="118" y="1"/>
                  </a:lnTo>
                  <a:cubicBezTo>
                    <a:pt x="132" y="-4"/>
                    <a:pt x="147" y="5"/>
                    <a:pt x="152" y="19"/>
                  </a:cubicBezTo>
                  <a:cubicBezTo>
                    <a:pt x="156" y="34"/>
                    <a:pt x="148" y="49"/>
                    <a:pt x="134" y="53"/>
                  </a:cubicBezTo>
                  <a:lnTo>
                    <a:pt x="35" y="84"/>
                  </a:lnTo>
                  <a:cubicBezTo>
                    <a:pt x="32" y="84"/>
                    <a:pt x="30" y="85"/>
                    <a:pt x="27" y="85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5B8FF973-DDCF-BF43-A561-CFCB1DB2FCFA}"/>
              </a:ext>
            </a:extLst>
          </p:cNvPr>
          <p:cNvGrpSpPr/>
          <p:nvPr/>
        </p:nvGrpSpPr>
        <p:grpSpPr>
          <a:xfrm>
            <a:off x="14222771" y="10212685"/>
            <a:ext cx="2185306" cy="2237076"/>
            <a:chOff x="8434769" y="10520005"/>
            <a:chExt cx="2259560" cy="2313091"/>
          </a:xfrm>
        </p:grpSpPr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AA2006F4-B0BE-DE4F-8340-4B8A3669C2E6}"/>
                </a:ext>
              </a:extLst>
            </p:cNvPr>
            <p:cNvSpPr/>
            <p:nvPr/>
          </p:nvSpPr>
          <p:spPr>
            <a:xfrm>
              <a:off x="8434769" y="11240699"/>
              <a:ext cx="1970897" cy="159239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32" h="834">
                  <a:moveTo>
                    <a:pt x="767" y="760"/>
                  </a:moveTo>
                  <a:cubicBezTo>
                    <a:pt x="772" y="772"/>
                    <a:pt x="783" y="780"/>
                    <a:pt x="796" y="780"/>
                  </a:cubicBezTo>
                  <a:cubicBezTo>
                    <a:pt x="813" y="780"/>
                    <a:pt x="827" y="766"/>
                    <a:pt x="828" y="749"/>
                  </a:cubicBezTo>
                  <a:cubicBezTo>
                    <a:pt x="828" y="731"/>
                    <a:pt x="830" y="715"/>
                    <a:pt x="832" y="704"/>
                  </a:cubicBezTo>
                  <a:cubicBezTo>
                    <a:pt x="835" y="685"/>
                    <a:pt x="840" y="665"/>
                    <a:pt x="846" y="645"/>
                  </a:cubicBezTo>
                  <a:cubicBezTo>
                    <a:pt x="862" y="591"/>
                    <a:pt x="886" y="560"/>
                    <a:pt x="914" y="524"/>
                  </a:cubicBezTo>
                  <a:cubicBezTo>
                    <a:pt x="920" y="516"/>
                    <a:pt x="927" y="508"/>
                    <a:pt x="934" y="499"/>
                  </a:cubicBezTo>
                  <a:cubicBezTo>
                    <a:pt x="962" y="461"/>
                    <a:pt x="977" y="420"/>
                    <a:pt x="977" y="378"/>
                  </a:cubicBezTo>
                  <a:cubicBezTo>
                    <a:pt x="977" y="306"/>
                    <a:pt x="934" y="237"/>
                    <a:pt x="855" y="185"/>
                  </a:cubicBezTo>
                  <a:cubicBezTo>
                    <a:pt x="774" y="130"/>
                    <a:pt x="665" y="100"/>
                    <a:pt x="548" y="100"/>
                  </a:cubicBezTo>
                  <a:cubicBezTo>
                    <a:pt x="529" y="100"/>
                    <a:pt x="510" y="101"/>
                    <a:pt x="492" y="102"/>
                  </a:cubicBezTo>
                  <a:cubicBezTo>
                    <a:pt x="491" y="102"/>
                    <a:pt x="491" y="102"/>
                    <a:pt x="490" y="102"/>
                  </a:cubicBezTo>
                  <a:cubicBezTo>
                    <a:pt x="476" y="103"/>
                    <a:pt x="344" y="107"/>
                    <a:pt x="298" y="89"/>
                  </a:cubicBezTo>
                  <a:cubicBezTo>
                    <a:pt x="282" y="83"/>
                    <a:pt x="225" y="66"/>
                    <a:pt x="183" y="59"/>
                  </a:cubicBezTo>
                  <a:lnTo>
                    <a:pt x="240" y="128"/>
                  </a:lnTo>
                  <a:cubicBezTo>
                    <a:pt x="245" y="134"/>
                    <a:pt x="247" y="142"/>
                    <a:pt x="246" y="149"/>
                  </a:cubicBezTo>
                  <a:cubicBezTo>
                    <a:pt x="245" y="157"/>
                    <a:pt x="241" y="164"/>
                    <a:pt x="235" y="168"/>
                  </a:cubicBezTo>
                  <a:cubicBezTo>
                    <a:pt x="191" y="200"/>
                    <a:pt x="168" y="233"/>
                    <a:pt x="147" y="262"/>
                  </a:cubicBezTo>
                  <a:cubicBezTo>
                    <a:pt x="124" y="296"/>
                    <a:pt x="101" y="327"/>
                    <a:pt x="58" y="332"/>
                  </a:cubicBezTo>
                  <a:cubicBezTo>
                    <a:pt x="57" y="332"/>
                    <a:pt x="56" y="333"/>
                    <a:pt x="56" y="334"/>
                  </a:cubicBezTo>
                  <a:lnTo>
                    <a:pt x="55" y="431"/>
                  </a:lnTo>
                  <a:cubicBezTo>
                    <a:pt x="55" y="432"/>
                    <a:pt x="55" y="433"/>
                    <a:pt x="56" y="433"/>
                  </a:cubicBezTo>
                  <a:cubicBezTo>
                    <a:pt x="61" y="435"/>
                    <a:pt x="66" y="437"/>
                    <a:pt x="71" y="440"/>
                  </a:cubicBezTo>
                  <a:cubicBezTo>
                    <a:pt x="97" y="450"/>
                    <a:pt x="128" y="463"/>
                    <a:pt x="157" y="496"/>
                  </a:cubicBezTo>
                  <a:cubicBezTo>
                    <a:pt x="162" y="502"/>
                    <a:pt x="182" y="509"/>
                    <a:pt x="196" y="513"/>
                  </a:cubicBezTo>
                  <a:cubicBezTo>
                    <a:pt x="225" y="523"/>
                    <a:pt x="261" y="535"/>
                    <a:pt x="268" y="568"/>
                  </a:cubicBezTo>
                  <a:lnTo>
                    <a:pt x="311" y="759"/>
                  </a:lnTo>
                  <a:cubicBezTo>
                    <a:pt x="314" y="771"/>
                    <a:pt x="325" y="780"/>
                    <a:pt x="337" y="780"/>
                  </a:cubicBezTo>
                  <a:cubicBezTo>
                    <a:pt x="352" y="780"/>
                    <a:pt x="364" y="768"/>
                    <a:pt x="364" y="753"/>
                  </a:cubicBezTo>
                  <a:lnTo>
                    <a:pt x="364" y="635"/>
                  </a:lnTo>
                  <a:cubicBezTo>
                    <a:pt x="364" y="627"/>
                    <a:pt x="368" y="619"/>
                    <a:pt x="374" y="613"/>
                  </a:cubicBezTo>
                  <a:cubicBezTo>
                    <a:pt x="381" y="608"/>
                    <a:pt x="390" y="606"/>
                    <a:pt x="398" y="608"/>
                  </a:cubicBezTo>
                  <a:cubicBezTo>
                    <a:pt x="446" y="620"/>
                    <a:pt x="496" y="626"/>
                    <a:pt x="548" y="626"/>
                  </a:cubicBezTo>
                  <a:cubicBezTo>
                    <a:pt x="598" y="626"/>
                    <a:pt x="647" y="621"/>
                    <a:pt x="693" y="610"/>
                  </a:cubicBezTo>
                  <a:cubicBezTo>
                    <a:pt x="703" y="607"/>
                    <a:pt x="714" y="611"/>
                    <a:pt x="720" y="618"/>
                  </a:cubicBezTo>
                  <a:lnTo>
                    <a:pt x="735" y="635"/>
                  </a:lnTo>
                  <a:cubicBezTo>
                    <a:pt x="748" y="650"/>
                    <a:pt x="757" y="669"/>
                    <a:pt x="759" y="689"/>
                  </a:cubicBezTo>
                  <a:close/>
                  <a:moveTo>
                    <a:pt x="796" y="834"/>
                  </a:moveTo>
                  <a:cubicBezTo>
                    <a:pt x="758" y="834"/>
                    <a:pt x="725" y="810"/>
                    <a:pt x="714" y="774"/>
                  </a:cubicBezTo>
                  <a:cubicBezTo>
                    <a:pt x="713" y="773"/>
                    <a:pt x="713" y="771"/>
                    <a:pt x="713" y="769"/>
                  </a:cubicBezTo>
                  <a:lnTo>
                    <a:pt x="704" y="695"/>
                  </a:lnTo>
                  <a:cubicBezTo>
                    <a:pt x="703" y="686"/>
                    <a:pt x="700" y="678"/>
                    <a:pt x="694" y="671"/>
                  </a:cubicBezTo>
                  <a:lnTo>
                    <a:pt x="690" y="667"/>
                  </a:lnTo>
                  <a:cubicBezTo>
                    <a:pt x="644" y="676"/>
                    <a:pt x="597" y="681"/>
                    <a:pt x="548" y="681"/>
                  </a:cubicBezTo>
                  <a:cubicBezTo>
                    <a:pt x="504" y="681"/>
                    <a:pt x="461" y="677"/>
                    <a:pt x="419" y="669"/>
                  </a:cubicBezTo>
                  <a:lnTo>
                    <a:pt x="419" y="753"/>
                  </a:lnTo>
                  <a:cubicBezTo>
                    <a:pt x="419" y="798"/>
                    <a:pt x="382" y="834"/>
                    <a:pt x="337" y="834"/>
                  </a:cubicBezTo>
                  <a:cubicBezTo>
                    <a:pt x="299" y="834"/>
                    <a:pt x="266" y="808"/>
                    <a:pt x="257" y="771"/>
                  </a:cubicBezTo>
                  <a:lnTo>
                    <a:pt x="214" y="580"/>
                  </a:lnTo>
                  <a:cubicBezTo>
                    <a:pt x="210" y="575"/>
                    <a:pt x="190" y="569"/>
                    <a:pt x="179" y="565"/>
                  </a:cubicBezTo>
                  <a:cubicBezTo>
                    <a:pt x="155" y="558"/>
                    <a:pt x="131" y="550"/>
                    <a:pt x="116" y="532"/>
                  </a:cubicBezTo>
                  <a:cubicBezTo>
                    <a:pt x="95" y="509"/>
                    <a:pt x="72" y="499"/>
                    <a:pt x="50" y="490"/>
                  </a:cubicBezTo>
                  <a:cubicBezTo>
                    <a:pt x="45" y="488"/>
                    <a:pt x="39" y="486"/>
                    <a:pt x="33" y="483"/>
                  </a:cubicBezTo>
                  <a:cubicBezTo>
                    <a:pt x="13" y="474"/>
                    <a:pt x="0" y="453"/>
                    <a:pt x="0" y="431"/>
                  </a:cubicBezTo>
                  <a:lnTo>
                    <a:pt x="1" y="334"/>
                  </a:lnTo>
                  <a:cubicBezTo>
                    <a:pt x="2" y="305"/>
                    <a:pt x="23" y="281"/>
                    <a:pt x="52" y="278"/>
                  </a:cubicBezTo>
                  <a:cubicBezTo>
                    <a:pt x="70" y="276"/>
                    <a:pt x="81" y="261"/>
                    <a:pt x="102" y="231"/>
                  </a:cubicBezTo>
                  <a:cubicBezTo>
                    <a:pt x="120" y="206"/>
                    <a:pt x="143" y="174"/>
                    <a:pt x="180" y="142"/>
                  </a:cubicBezTo>
                  <a:lnTo>
                    <a:pt x="122" y="71"/>
                  </a:lnTo>
                  <a:cubicBezTo>
                    <a:pt x="110" y="56"/>
                    <a:pt x="109" y="35"/>
                    <a:pt x="120" y="19"/>
                  </a:cubicBezTo>
                  <a:cubicBezTo>
                    <a:pt x="131" y="4"/>
                    <a:pt x="149" y="-3"/>
                    <a:pt x="166" y="1"/>
                  </a:cubicBezTo>
                  <a:cubicBezTo>
                    <a:pt x="215" y="6"/>
                    <a:pt x="298" y="31"/>
                    <a:pt x="317" y="38"/>
                  </a:cubicBezTo>
                  <a:cubicBezTo>
                    <a:pt x="344" y="48"/>
                    <a:pt x="436" y="49"/>
                    <a:pt x="488" y="48"/>
                  </a:cubicBezTo>
                  <a:cubicBezTo>
                    <a:pt x="508" y="46"/>
                    <a:pt x="528" y="45"/>
                    <a:pt x="548" y="45"/>
                  </a:cubicBezTo>
                  <a:cubicBezTo>
                    <a:pt x="675" y="45"/>
                    <a:pt x="795" y="78"/>
                    <a:pt x="886" y="139"/>
                  </a:cubicBezTo>
                  <a:cubicBezTo>
                    <a:pt x="980" y="202"/>
                    <a:pt x="1032" y="287"/>
                    <a:pt x="1032" y="378"/>
                  </a:cubicBezTo>
                  <a:cubicBezTo>
                    <a:pt x="1032" y="431"/>
                    <a:pt x="1013" y="485"/>
                    <a:pt x="978" y="531"/>
                  </a:cubicBezTo>
                  <a:cubicBezTo>
                    <a:pt x="970" y="541"/>
                    <a:pt x="964" y="550"/>
                    <a:pt x="957" y="558"/>
                  </a:cubicBezTo>
                  <a:cubicBezTo>
                    <a:pt x="929" y="593"/>
                    <a:pt x="911" y="617"/>
                    <a:pt x="898" y="661"/>
                  </a:cubicBezTo>
                  <a:cubicBezTo>
                    <a:pt x="893" y="678"/>
                    <a:pt x="889" y="696"/>
                    <a:pt x="886" y="714"/>
                  </a:cubicBezTo>
                  <a:cubicBezTo>
                    <a:pt x="885" y="720"/>
                    <a:pt x="883" y="731"/>
                    <a:pt x="882" y="752"/>
                  </a:cubicBezTo>
                  <a:cubicBezTo>
                    <a:pt x="880" y="798"/>
                    <a:pt x="842" y="834"/>
                    <a:pt x="796" y="834"/>
                  </a:cubicBezTo>
                  <a:close/>
                </a:path>
              </a:pathLst>
            </a:custGeom>
            <a:solidFill>
              <a:schemeClr val="bg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AE85F9D9-EC63-144B-91DD-E22EC3DC79EC}"/>
                </a:ext>
              </a:extLst>
            </p:cNvPr>
            <p:cNvSpPr/>
            <p:nvPr/>
          </p:nvSpPr>
          <p:spPr>
            <a:xfrm>
              <a:off x="10258475" y="11506417"/>
              <a:ext cx="435854" cy="30203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29" h="159">
                  <a:moveTo>
                    <a:pt x="120" y="41"/>
                  </a:moveTo>
                  <a:close/>
                  <a:moveTo>
                    <a:pt x="103" y="35"/>
                  </a:moveTo>
                  <a:cubicBezTo>
                    <a:pt x="103" y="35"/>
                    <a:pt x="102" y="35"/>
                    <a:pt x="101" y="35"/>
                  </a:cubicBezTo>
                  <a:cubicBezTo>
                    <a:pt x="95" y="36"/>
                    <a:pt x="91" y="39"/>
                    <a:pt x="88" y="45"/>
                  </a:cubicBezTo>
                  <a:cubicBezTo>
                    <a:pt x="85" y="53"/>
                    <a:pt x="84" y="59"/>
                    <a:pt x="87" y="62"/>
                  </a:cubicBezTo>
                  <a:cubicBezTo>
                    <a:pt x="91" y="67"/>
                    <a:pt x="100" y="70"/>
                    <a:pt x="111" y="71"/>
                  </a:cubicBezTo>
                  <a:cubicBezTo>
                    <a:pt x="113" y="69"/>
                    <a:pt x="116" y="65"/>
                    <a:pt x="117" y="62"/>
                  </a:cubicBezTo>
                  <a:cubicBezTo>
                    <a:pt x="121" y="55"/>
                    <a:pt x="122" y="48"/>
                    <a:pt x="120" y="40"/>
                  </a:cubicBezTo>
                  <a:cubicBezTo>
                    <a:pt x="118" y="38"/>
                    <a:pt x="111" y="35"/>
                    <a:pt x="103" y="35"/>
                  </a:cubicBezTo>
                  <a:close/>
                  <a:moveTo>
                    <a:pt x="18" y="159"/>
                  </a:moveTo>
                  <a:cubicBezTo>
                    <a:pt x="10" y="159"/>
                    <a:pt x="3" y="153"/>
                    <a:pt x="1" y="146"/>
                  </a:cubicBezTo>
                  <a:cubicBezTo>
                    <a:pt x="-2" y="136"/>
                    <a:pt x="4" y="127"/>
                    <a:pt x="13" y="124"/>
                  </a:cubicBezTo>
                  <a:cubicBezTo>
                    <a:pt x="27" y="120"/>
                    <a:pt x="53" y="111"/>
                    <a:pt x="77" y="98"/>
                  </a:cubicBezTo>
                  <a:cubicBezTo>
                    <a:pt x="70" y="94"/>
                    <a:pt x="64" y="89"/>
                    <a:pt x="60" y="84"/>
                  </a:cubicBezTo>
                  <a:cubicBezTo>
                    <a:pt x="52" y="74"/>
                    <a:pt x="45" y="57"/>
                    <a:pt x="56" y="31"/>
                  </a:cubicBezTo>
                  <a:cubicBezTo>
                    <a:pt x="65" y="10"/>
                    <a:pt x="83" y="-1"/>
                    <a:pt x="106" y="0"/>
                  </a:cubicBezTo>
                  <a:cubicBezTo>
                    <a:pt x="125" y="1"/>
                    <a:pt x="147" y="11"/>
                    <a:pt x="153" y="28"/>
                  </a:cubicBezTo>
                  <a:cubicBezTo>
                    <a:pt x="158" y="43"/>
                    <a:pt x="157" y="59"/>
                    <a:pt x="151" y="73"/>
                  </a:cubicBezTo>
                  <a:cubicBezTo>
                    <a:pt x="171" y="72"/>
                    <a:pt x="192" y="70"/>
                    <a:pt x="209" y="67"/>
                  </a:cubicBezTo>
                  <a:cubicBezTo>
                    <a:pt x="218" y="65"/>
                    <a:pt x="228" y="71"/>
                    <a:pt x="229" y="80"/>
                  </a:cubicBezTo>
                  <a:cubicBezTo>
                    <a:pt x="231" y="90"/>
                    <a:pt x="225" y="99"/>
                    <a:pt x="215" y="101"/>
                  </a:cubicBezTo>
                  <a:cubicBezTo>
                    <a:pt x="214" y="101"/>
                    <a:pt x="186" y="107"/>
                    <a:pt x="153" y="108"/>
                  </a:cubicBezTo>
                  <a:cubicBezTo>
                    <a:pt x="143" y="109"/>
                    <a:pt x="133" y="109"/>
                    <a:pt x="124" y="108"/>
                  </a:cubicBezTo>
                  <a:cubicBezTo>
                    <a:pt x="111" y="119"/>
                    <a:pt x="94" y="129"/>
                    <a:pt x="74" y="139"/>
                  </a:cubicBezTo>
                  <a:cubicBezTo>
                    <a:pt x="47" y="151"/>
                    <a:pt x="24" y="158"/>
                    <a:pt x="23" y="158"/>
                  </a:cubicBezTo>
                  <a:cubicBezTo>
                    <a:pt x="21" y="158"/>
                    <a:pt x="20" y="159"/>
                    <a:pt x="18" y="159"/>
                  </a:cubicBezTo>
                  <a:close/>
                </a:path>
              </a:pathLst>
            </a:custGeom>
            <a:solidFill>
              <a:schemeClr val="bg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C003626E-5F29-464F-A15F-3681BA350762}"/>
                </a:ext>
              </a:extLst>
            </p:cNvPr>
            <p:cNvSpPr/>
            <p:nvPr/>
          </p:nvSpPr>
          <p:spPr>
            <a:xfrm>
              <a:off x="8836214" y="11747284"/>
              <a:ext cx="110875" cy="11278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9" h="60">
                  <a:moveTo>
                    <a:pt x="0" y="30"/>
                  </a:moveTo>
                  <a:cubicBezTo>
                    <a:pt x="0" y="14"/>
                    <a:pt x="13" y="0"/>
                    <a:pt x="30" y="0"/>
                  </a:cubicBezTo>
                  <a:cubicBezTo>
                    <a:pt x="46" y="0"/>
                    <a:pt x="59" y="14"/>
                    <a:pt x="59" y="30"/>
                  </a:cubicBezTo>
                  <a:cubicBezTo>
                    <a:pt x="59" y="46"/>
                    <a:pt x="46" y="60"/>
                    <a:pt x="30" y="60"/>
                  </a:cubicBezTo>
                  <a:cubicBezTo>
                    <a:pt x="13" y="60"/>
                    <a:pt x="0" y="46"/>
                    <a:pt x="0" y="30"/>
                  </a:cubicBezTo>
                  <a:close/>
                </a:path>
              </a:pathLst>
            </a:custGeom>
            <a:solidFill>
              <a:schemeClr val="bg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68E92356-E28D-7C42-9CE1-425E40D9627E}"/>
                </a:ext>
              </a:extLst>
            </p:cNvPr>
            <p:cNvSpPr/>
            <p:nvPr/>
          </p:nvSpPr>
          <p:spPr>
            <a:xfrm>
              <a:off x="9323682" y="11538915"/>
              <a:ext cx="483645" cy="14719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4" h="78">
                  <a:moveTo>
                    <a:pt x="226" y="78"/>
                  </a:moveTo>
                  <a:cubicBezTo>
                    <a:pt x="223" y="78"/>
                    <a:pt x="221" y="78"/>
                    <a:pt x="218" y="77"/>
                  </a:cubicBezTo>
                  <a:cubicBezTo>
                    <a:pt x="182" y="66"/>
                    <a:pt x="156" y="60"/>
                    <a:pt x="115" y="55"/>
                  </a:cubicBezTo>
                  <a:cubicBezTo>
                    <a:pt x="98" y="53"/>
                    <a:pt x="52" y="55"/>
                    <a:pt x="32" y="58"/>
                  </a:cubicBezTo>
                  <a:cubicBezTo>
                    <a:pt x="17" y="61"/>
                    <a:pt x="3" y="51"/>
                    <a:pt x="0" y="36"/>
                  </a:cubicBezTo>
                  <a:cubicBezTo>
                    <a:pt x="-2" y="21"/>
                    <a:pt x="8" y="7"/>
                    <a:pt x="23" y="4"/>
                  </a:cubicBezTo>
                  <a:cubicBezTo>
                    <a:pt x="47" y="0"/>
                    <a:pt x="99" y="-2"/>
                    <a:pt x="122" y="1"/>
                  </a:cubicBezTo>
                  <a:cubicBezTo>
                    <a:pt x="166" y="6"/>
                    <a:pt x="195" y="13"/>
                    <a:pt x="234" y="25"/>
                  </a:cubicBezTo>
                  <a:cubicBezTo>
                    <a:pt x="248" y="29"/>
                    <a:pt x="257" y="45"/>
                    <a:pt x="252" y="59"/>
                  </a:cubicBezTo>
                  <a:cubicBezTo>
                    <a:pt x="249" y="71"/>
                    <a:pt x="238" y="78"/>
                    <a:pt x="226" y="78"/>
                  </a:cubicBezTo>
                  <a:close/>
                </a:path>
              </a:pathLst>
            </a:custGeom>
            <a:solidFill>
              <a:schemeClr val="bg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8054831C-BBD5-9742-817F-296A2BE0F9AE}"/>
                </a:ext>
              </a:extLst>
            </p:cNvPr>
            <p:cNvSpPr/>
            <p:nvPr/>
          </p:nvSpPr>
          <p:spPr>
            <a:xfrm>
              <a:off x="9317947" y="10520005"/>
              <a:ext cx="693926" cy="69392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64" h="364">
                  <a:moveTo>
                    <a:pt x="223" y="28"/>
                  </a:moveTo>
                  <a:cubicBezTo>
                    <a:pt x="138" y="5"/>
                    <a:pt x="50" y="56"/>
                    <a:pt x="28" y="141"/>
                  </a:cubicBezTo>
                  <a:cubicBezTo>
                    <a:pt x="5" y="227"/>
                    <a:pt x="56" y="314"/>
                    <a:pt x="141" y="337"/>
                  </a:cubicBezTo>
                  <a:cubicBezTo>
                    <a:pt x="226" y="360"/>
                    <a:pt x="314" y="309"/>
                    <a:pt x="337" y="224"/>
                  </a:cubicBezTo>
                  <a:cubicBezTo>
                    <a:pt x="359" y="138"/>
                    <a:pt x="308" y="50"/>
                    <a:pt x="223" y="28"/>
                  </a:cubicBezTo>
                  <a:close/>
                  <a:moveTo>
                    <a:pt x="135" y="358"/>
                  </a:moveTo>
                  <a:cubicBezTo>
                    <a:pt x="88" y="346"/>
                    <a:pt x="49" y="316"/>
                    <a:pt x="24" y="274"/>
                  </a:cubicBezTo>
                  <a:cubicBezTo>
                    <a:pt x="0" y="232"/>
                    <a:pt x="-6" y="183"/>
                    <a:pt x="6" y="136"/>
                  </a:cubicBezTo>
                  <a:cubicBezTo>
                    <a:pt x="18" y="89"/>
                    <a:pt x="49" y="49"/>
                    <a:pt x="91" y="25"/>
                  </a:cubicBezTo>
                  <a:cubicBezTo>
                    <a:pt x="133" y="0"/>
                    <a:pt x="182" y="-6"/>
                    <a:pt x="229" y="6"/>
                  </a:cubicBezTo>
                  <a:cubicBezTo>
                    <a:pt x="276" y="19"/>
                    <a:pt x="315" y="49"/>
                    <a:pt x="340" y="91"/>
                  </a:cubicBezTo>
                  <a:cubicBezTo>
                    <a:pt x="364" y="133"/>
                    <a:pt x="371" y="182"/>
                    <a:pt x="358" y="229"/>
                  </a:cubicBezTo>
                  <a:cubicBezTo>
                    <a:pt x="346" y="276"/>
                    <a:pt x="316" y="316"/>
                    <a:pt x="273" y="340"/>
                  </a:cubicBezTo>
                  <a:cubicBezTo>
                    <a:pt x="231" y="364"/>
                    <a:pt x="182" y="371"/>
                    <a:pt x="135" y="358"/>
                  </a:cubicBezTo>
                  <a:close/>
                </a:path>
              </a:pathLst>
            </a:custGeom>
            <a:solidFill>
              <a:schemeClr val="bg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ABC26FCF-96F1-2242-8741-F334AC541F63}"/>
                </a:ext>
              </a:extLst>
            </p:cNvPr>
            <p:cNvSpPr/>
            <p:nvPr/>
          </p:nvSpPr>
          <p:spPr>
            <a:xfrm>
              <a:off x="9400148" y="10604117"/>
              <a:ext cx="531436" cy="53143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79" h="279">
                  <a:moveTo>
                    <a:pt x="169" y="27"/>
                  </a:moveTo>
                  <a:cubicBezTo>
                    <a:pt x="107" y="10"/>
                    <a:pt x="43" y="47"/>
                    <a:pt x="26" y="110"/>
                  </a:cubicBezTo>
                  <a:cubicBezTo>
                    <a:pt x="10" y="172"/>
                    <a:pt x="47" y="236"/>
                    <a:pt x="109" y="253"/>
                  </a:cubicBezTo>
                  <a:cubicBezTo>
                    <a:pt x="172" y="269"/>
                    <a:pt x="236" y="232"/>
                    <a:pt x="252" y="170"/>
                  </a:cubicBezTo>
                  <a:cubicBezTo>
                    <a:pt x="269" y="107"/>
                    <a:pt x="232" y="43"/>
                    <a:pt x="169" y="27"/>
                  </a:cubicBezTo>
                  <a:close/>
                  <a:moveTo>
                    <a:pt x="104" y="274"/>
                  </a:moveTo>
                  <a:cubicBezTo>
                    <a:pt x="29" y="255"/>
                    <a:pt x="-15" y="178"/>
                    <a:pt x="5" y="104"/>
                  </a:cubicBezTo>
                  <a:cubicBezTo>
                    <a:pt x="24" y="30"/>
                    <a:pt x="101" y="-15"/>
                    <a:pt x="175" y="5"/>
                  </a:cubicBezTo>
                  <a:cubicBezTo>
                    <a:pt x="249" y="25"/>
                    <a:pt x="294" y="101"/>
                    <a:pt x="274" y="175"/>
                  </a:cubicBezTo>
                  <a:cubicBezTo>
                    <a:pt x="254" y="250"/>
                    <a:pt x="178" y="294"/>
                    <a:pt x="104" y="274"/>
                  </a:cubicBezTo>
                  <a:close/>
                </a:path>
              </a:pathLst>
            </a:custGeom>
            <a:solidFill>
              <a:schemeClr val="bg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A20D41D4-899B-054C-BC6D-445A65AFBD9D}"/>
                </a:ext>
              </a:extLst>
            </p:cNvPr>
            <p:cNvSpPr/>
            <p:nvPr/>
          </p:nvSpPr>
          <p:spPr>
            <a:xfrm>
              <a:off x="9579837" y="10760877"/>
              <a:ext cx="170136" cy="21219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0" h="112">
                  <a:moveTo>
                    <a:pt x="28" y="110"/>
                  </a:moveTo>
                  <a:cubicBezTo>
                    <a:pt x="19" y="108"/>
                    <a:pt x="10" y="104"/>
                    <a:pt x="2" y="97"/>
                  </a:cubicBezTo>
                  <a:cubicBezTo>
                    <a:pt x="-1" y="95"/>
                    <a:pt x="-1" y="91"/>
                    <a:pt x="1" y="88"/>
                  </a:cubicBezTo>
                  <a:cubicBezTo>
                    <a:pt x="3" y="86"/>
                    <a:pt x="7" y="85"/>
                    <a:pt x="10" y="87"/>
                  </a:cubicBezTo>
                  <a:cubicBezTo>
                    <a:pt x="23" y="98"/>
                    <a:pt x="38" y="102"/>
                    <a:pt x="49" y="98"/>
                  </a:cubicBezTo>
                  <a:cubicBezTo>
                    <a:pt x="54" y="96"/>
                    <a:pt x="58" y="92"/>
                    <a:pt x="60" y="86"/>
                  </a:cubicBezTo>
                  <a:cubicBezTo>
                    <a:pt x="62" y="79"/>
                    <a:pt x="51" y="70"/>
                    <a:pt x="41" y="61"/>
                  </a:cubicBezTo>
                  <a:cubicBezTo>
                    <a:pt x="35" y="55"/>
                    <a:pt x="29" y="50"/>
                    <a:pt x="24" y="44"/>
                  </a:cubicBezTo>
                  <a:cubicBezTo>
                    <a:pt x="18" y="36"/>
                    <a:pt x="16" y="29"/>
                    <a:pt x="18" y="22"/>
                  </a:cubicBezTo>
                  <a:cubicBezTo>
                    <a:pt x="21" y="12"/>
                    <a:pt x="28" y="5"/>
                    <a:pt x="38" y="2"/>
                  </a:cubicBezTo>
                  <a:cubicBezTo>
                    <a:pt x="52" y="-3"/>
                    <a:pt x="72" y="1"/>
                    <a:pt x="88" y="14"/>
                  </a:cubicBezTo>
                  <a:cubicBezTo>
                    <a:pt x="90" y="16"/>
                    <a:pt x="91" y="20"/>
                    <a:pt x="89" y="23"/>
                  </a:cubicBezTo>
                  <a:cubicBezTo>
                    <a:pt x="87" y="25"/>
                    <a:pt x="83" y="26"/>
                    <a:pt x="80" y="24"/>
                  </a:cubicBezTo>
                  <a:cubicBezTo>
                    <a:pt x="67" y="14"/>
                    <a:pt x="52" y="10"/>
                    <a:pt x="42" y="14"/>
                  </a:cubicBezTo>
                  <a:cubicBezTo>
                    <a:pt x="36" y="16"/>
                    <a:pt x="32" y="20"/>
                    <a:pt x="30" y="26"/>
                  </a:cubicBezTo>
                  <a:cubicBezTo>
                    <a:pt x="29" y="33"/>
                    <a:pt x="39" y="42"/>
                    <a:pt x="49" y="51"/>
                  </a:cubicBezTo>
                  <a:cubicBezTo>
                    <a:pt x="55" y="56"/>
                    <a:pt x="62" y="62"/>
                    <a:pt x="66" y="68"/>
                  </a:cubicBezTo>
                  <a:cubicBezTo>
                    <a:pt x="72" y="76"/>
                    <a:pt x="74" y="83"/>
                    <a:pt x="72" y="90"/>
                  </a:cubicBezTo>
                  <a:cubicBezTo>
                    <a:pt x="69" y="100"/>
                    <a:pt x="62" y="107"/>
                    <a:pt x="53" y="110"/>
                  </a:cubicBezTo>
                  <a:cubicBezTo>
                    <a:pt x="45" y="113"/>
                    <a:pt x="37" y="113"/>
                    <a:pt x="28" y="110"/>
                  </a:cubicBezTo>
                  <a:close/>
                </a:path>
              </a:pathLst>
            </a:custGeom>
            <a:solidFill>
              <a:schemeClr val="bg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E87F8FC5-A255-6849-A07B-315AA748D88F}"/>
                </a:ext>
              </a:extLst>
            </p:cNvPr>
            <p:cNvSpPr/>
            <p:nvPr/>
          </p:nvSpPr>
          <p:spPr>
            <a:xfrm>
              <a:off x="9686894" y="10707351"/>
              <a:ext cx="28675" cy="4396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" h="24">
                  <a:moveTo>
                    <a:pt x="5" y="24"/>
                  </a:moveTo>
                  <a:cubicBezTo>
                    <a:pt x="1" y="23"/>
                    <a:pt x="-1" y="19"/>
                    <a:pt x="0" y="16"/>
                  </a:cubicBezTo>
                  <a:lnTo>
                    <a:pt x="3" y="5"/>
                  </a:lnTo>
                  <a:cubicBezTo>
                    <a:pt x="4" y="2"/>
                    <a:pt x="8" y="0"/>
                    <a:pt x="11" y="0"/>
                  </a:cubicBezTo>
                  <a:cubicBezTo>
                    <a:pt x="14" y="1"/>
                    <a:pt x="16" y="5"/>
                    <a:pt x="15" y="8"/>
                  </a:cubicBezTo>
                  <a:lnTo>
                    <a:pt x="12" y="19"/>
                  </a:lnTo>
                  <a:cubicBezTo>
                    <a:pt x="12" y="23"/>
                    <a:pt x="8" y="25"/>
                    <a:pt x="5" y="24"/>
                  </a:cubicBezTo>
                  <a:close/>
                </a:path>
              </a:pathLst>
            </a:custGeom>
            <a:solidFill>
              <a:schemeClr val="bg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D3B26106-E08B-2C44-8616-6085120736AC}"/>
                </a:ext>
              </a:extLst>
            </p:cNvPr>
            <p:cNvSpPr/>
            <p:nvPr/>
          </p:nvSpPr>
          <p:spPr>
            <a:xfrm>
              <a:off x="9614252" y="10982627"/>
              <a:ext cx="28675" cy="4396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" h="24">
                  <a:moveTo>
                    <a:pt x="5" y="23"/>
                  </a:moveTo>
                  <a:cubicBezTo>
                    <a:pt x="1" y="22"/>
                    <a:pt x="-1" y="19"/>
                    <a:pt x="0" y="15"/>
                  </a:cubicBezTo>
                  <a:lnTo>
                    <a:pt x="3" y="4"/>
                  </a:lnTo>
                  <a:cubicBezTo>
                    <a:pt x="4" y="1"/>
                    <a:pt x="7" y="-1"/>
                    <a:pt x="11" y="0"/>
                  </a:cubicBezTo>
                  <a:cubicBezTo>
                    <a:pt x="14" y="1"/>
                    <a:pt x="16" y="4"/>
                    <a:pt x="15" y="8"/>
                  </a:cubicBezTo>
                  <a:lnTo>
                    <a:pt x="12" y="19"/>
                  </a:lnTo>
                  <a:cubicBezTo>
                    <a:pt x="12" y="22"/>
                    <a:pt x="8" y="24"/>
                    <a:pt x="5" y="23"/>
                  </a:cubicBezTo>
                  <a:close/>
                </a:path>
              </a:pathLst>
            </a:custGeom>
            <a:solidFill>
              <a:schemeClr val="bg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37A6396A-6024-8944-829A-B7C9DB4B4A40}"/>
              </a:ext>
            </a:extLst>
          </p:cNvPr>
          <p:cNvGrpSpPr/>
          <p:nvPr/>
        </p:nvGrpSpPr>
        <p:grpSpPr>
          <a:xfrm>
            <a:off x="8103833" y="10296925"/>
            <a:ext cx="1942178" cy="1957556"/>
            <a:chOff x="1252732" y="18285098"/>
            <a:chExt cx="1689891" cy="1703272"/>
          </a:xfrm>
        </p:grpSpPr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EF554875-E5AE-794D-8298-B6565514C8D6}"/>
                </a:ext>
              </a:extLst>
            </p:cNvPr>
            <p:cNvSpPr/>
            <p:nvPr/>
          </p:nvSpPr>
          <p:spPr>
            <a:xfrm>
              <a:off x="1252732" y="18917851"/>
              <a:ext cx="1689891" cy="107051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85" h="561">
                  <a:moveTo>
                    <a:pt x="849" y="41"/>
                  </a:moveTo>
                  <a:close/>
                  <a:moveTo>
                    <a:pt x="849" y="561"/>
                  </a:moveTo>
                  <a:lnTo>
                    <a:pt x="36" y="561"/>
                  </a:lnTo>
                  <a:cubicBezTo>
                    <a:pt x="16" y="561"/>
                    <a:pt x="0" y="546"/>
                    <a:pt x="0" y="526"/>
                  </a:cubicBezTo>
                  <a:lnTo>
                    <a:pt x="0" y="35"/>
                  </a:lnTo>
                  <a:cubicBezTo>
                    <a:pt x="0" y="15"/>
                    <a:pt x="16" y="0"/>
                    <a:pt x="36" y="0"/>
                  </a:cubicBezTo>
                  <a:lnTo>
                    <a:pt x="159" y="0"/>
                  </a:lnTo>
                  <a:cubicBezTo>
                    <a:pt x="170" y="0"/>
                    <a:pt x="179" y="9"/>
                    <a:pt x="179" y="20"/>
                  </a:cubicBezTo>
                  <a:cubicBezTo>
                    <a:pt x="179" y="32"/>
                    <a:pt x="170" y="41"/>
                    <a:pt x="159" y="41"/>
                  </a:cubicBezTo>
                  <a:lnTo>
                    <a:pt x="41" y="41"/>
                  </a:lnTo>
                  <a:lnTo>
                    <a:pt x="41" y="520"/>
                  </a:lnTo>
                  <a:lnTo>
                    <a:pt x="844" y="520"/>
                  </a:lnTo>
                  <a:lnTo>
                    <a:pt x="844" y="41"/>
                  </a:lnTo>
                  <a:lnTo>
                    <a:pt x="722" y="41"/>
                  </a:lnTo>
                  <a:cubicBezTo>
                    <a:pt x="711" y="41"/>
                    <a:pt x="702" y="32"/>
                    <a:pt x="702" y="20"/>
                  </a:cubicBezTo>
                  <a:cubicBezTo>
                    <a:pt x="702" y="9"/>
                    <a:pt x="711" y="0"/>
                    <a:pt x="722" y="0"/>
                  </a:cubicBezTo>
                  <a:lnTo>
                    <a:pt x="849" y="0"/>
                  </a:lnTo>
                  <a:cubicBezTo>
                    <a:pt x="869" y="0"/>
                    <a:pt x="885" y="15"/>
                    <a:pt x="885" y="35"/>
                  </a:cubicBezTo>
                  <a:lnTo>
                    <a:pt x="885" y="526"/>
                  </a:lnTo>
                  <a:cubicBezTo>
                    <a:pt x="885" y="546"/>
                    <a:pt x="869" y="561"/>
                    <a:pt x="849" y="561"/>
                  </a:cubicBezTo>
                  <a:close/>
                </a:path>
              </a:pathLst>
            </a:custGeom>
            <a:solidFill>
              <a:schemeClr val="bg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3E366B63-6287-B443-8714-06752A4BADCB}"/>
                </a:ext>
              </a:extLst>
            </p:cNvPr>
            <p:cNvSpPr/>
            <p:nvPr/>
          </p:nvSpPr>
          <p:spPr>
            <a:xfrm>
              <a:off x="2057528" y="18935056"/>
              <a:ext cx="885090" cy="48746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64" h="256">
                  <a:moveTo>
                    <a:pt x="20" y="256"/>
                  </a:moveTo>
                  <a:cubicBezTo>
                    <a:pt x="13" y="256"/>
                    <a:pt x="6" y="252"/>
                    <a:pt x="2" y="245"/>
                  </a:cubicBezTo>
                  <a:cubicBezTo>
                    <a:pt x="-3" y="235"/>
                    <a:pt x="1" y="222"/>
                    <a:pt x="11" y="217"/>
                  </a:cubicBezTo>
                  <a:lnTo>
                    <a:pt x="434" y="3"/>
                  </a:lnTo>
                  <a:cubicBezTo>
                    <a:pt x="444" y="-3"/>
                    <a:pt x="457" y="1"/>
                    <a:pt x="462" y="11"/>
                  </a:cubicBezTo>
                  <a:cubicBezTo>
                    <a:pt x="467" y="22"/>
                    <a:pt x="463" y="34"/>
                    <a:pt x="453" y="39"/>
                  </a:cubicBezTo>
                  <a:lnTo>
                    <a:pt x="30" y="254"/>
                  </a:lnTo>
                  <a:cubicBezTo>
                    <a:pt x="27" y="255"/>
                    <a:pt x="23" y="256"/>
                    <a:pt x="20" y="256"/>
                  </a:cubicBezTo>
                  <a:close/>
                </a:path>
              </a:pathLst>
            </a:custGeom>
            <a:solidFill>
              <a:schemeClr val="bg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3D2314F6-84E2-6F42-9DF1-8E03F9072DF3}"/>
                </a:ext>
              </a:extLst>
            </p:cNvPr>
            <p:cNvSpPr/>
            <p:nvPr/>
          </p:nvSpPr>
          <p:spPr>
            <a:xfrm>
              <a:off x="1252732" y="18935056"/>
              <a:ext cx="881267" cy="48746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62" h="256">
                  <a:moveTo>
                    <a:pt x="441" y="256"/>
                  </a:moveTo>
                  <a:cubicBezTo>
                    <a:pt x="438" y="256"/>
                    <a:pt x="435" y="255"/>
                    <a:pt x="432" y="254"/>
                  </a:cubicBezTo>
                  <a:lnTo>
                    <a:pt x="11" y="39"/>
                  </a:lnTo>
                  <a:cubicBezTo>
                    <a:pt x="1" y="34"/>
                    <a:pt x="-3" y="22"/>
                    <a:pt x="2" y="11"/>
                  </a:cubicBezTo>
                  <a:cubicBezTo>
                    <a:pt x="7" y="1"/>
                    <a:pt x="19" y="-3"/>
                    <a:pt x="30" y="3"/>
                  </a:cubicBezTo>
                  <a:lnTo>
                    <a:pt x="451" y="217"/>
                  </a:lnTo>
                  <a:cubicBezTo>
                    <a:pt x="461" y="222"/>
                    <a:pt x="465" y="235"/>
                    <a:pt x="460" y="245"/>
                  </a:cubicBezTo>
                  <a:cubicBezTo>
                    <a:pt x="456" y="252"/>
                    <a:pt x="449" y="256"/>
                    <a:pt x="441" y="256"/>
                  </a:cubicBezTo>
                  <a:close/>
                </a:path>
              </a:pathLst>
            </a:custGeom>
            <a:solidFill>
              <a:schemeClr val="bg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7" name="Freeform 66">
              <a:extLst>
                <a:ext uri="{FF2B5EF4-FFF2-40B4-BE49-F238E27FC236}">
                  <a16:creationId xmlns:a16="http://schemas.microsoft.com/office/drawing/2014/main" id="{D58BBDA5-BE58-8245-9FF2-E575C1788CC5}"/>
                </a:ext>
              </a:extLst>
            </p:cNvPr>
            <p:cNvSpPr/>
            <p:nvPr/>
          </p:nvSpPr>
          <p:spPr>
            <a:xfrm>
              <a:off x="2330898" y="19376645"/>
              <a:ext cx="602167" cy="60407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16" h="317">
                  <a:moveTo>
                    <a:pt x="296" y="317"/>
                  </a:moveTo>
                  <a:cubicBezTo>
                    <a:pt x="290" y="317"/>
                    <a:pt x="285" y="315"/>
                    <a:pt x="281" y="311"/>
                  </a:cubicBezTo>
                  <a:lnTo>
                    <a:pt x="6" y="36"/>
                  </a:lnTo>
                  <a:cubicBezTo>
                    <a:pt x="-2" y="28"/>
                    <a:pt x="-2" y="15"/>
                    <a:pt x="6" y="7"/>
                  </a:cubicBezTo>
                  <a:cubicBezTo>
                    <a:pt x="14" y="-2"/>
                    <a:pt x="27" y="-2"/>
                    <a:pt x="35" y="7"/>
                  </a:cubicBezTo>
                  <a:lnTo>
                    <a:pt x="310" y="282"/>
                  </a:lnTo>
                  <a:cubicBezTo>
                    <a:pt x="318" y="290"/>
                    <a:pt x="318" y="303"/>
                    <a:pt x="310" y="311"/>
                  </a:cubicBezTo>
                  <a:cubicBezTo>
                    <a:pt x="306" y="315"/>
                    <a:pt x="301" y="317"/>
                    <a:pt x="296" y="317"/>
                  </a:cubicBezTo>
                  <a:close/>
                </a:path>
              </a:pathLst>
            </a:custGeom>
            <a:solidFill>
              <a:schemeClr val="bg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F7163813-8D4A-324D-B6C3-95CFC818100B}"/>
                </a:ext>
              </a:extLst>
            </p:cNvPr>
            <p:cNvSpPr/>
            <p:nvPr/>
          </p:nvSpPr>
          <p:spPr>
            <a:xfrm>
              <a:off x="1273760" y="19376645"/>
              <a:ext cx="588786" cy="58878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9" h="309">
                  <a:moveTo>
                    <a:pt x="21" y="309"/>
                  </a:moveTo>
                  <a:cubicBezTo>
                    <a:pt x="16" y="309"/>
                    <a:pt x="11" y="307"/>
                    <a:pt x="7" y="303"/>
                  </a:cubicBezTo>
                  <a:cubicBezTo>
                    <a:pt x="-2" y="295"/>
                    <a:pt x="-2" y="282"/>
                    <a:pt x="7" y="274"/>
                  </a:cubicBezTo>
                  <a:lnTo>
                    <a:pt x="274" y="7"/>
                  </a:lnTo>
                  <a:cubicBezTo>
                    <a:pt x="282" y="-2"/>
                    <a:pt x="295" y="-2"/>
                    <a:pt x="303" y="7"/>
                  </a:cubicBezTo>
                  <a:cubicBezTo>
                    <a:pt x="311" y="15"/>
                    <a:pt x="311" y="28"/>
                    <a:pt x="303" y="36"/>
                  </a:cubicBezTo>
                  <a:lnTo>
                    <a:pt x="36" y="303"/>
                  </a:lnTo>
                  <a:cubicBezTo>
                    <a:pt x="32" y="307"/>
                    <a:pt x="26" y="309"/>
                    <a:pt x="21" y="309"/>
                  </a:cubicBezTo>
                  <a:close/>
                </a:path>
              </a:pathLst>
            </a:custGeom>
            <a:solidFill>
              <a:schemeClr val="bg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9" name="Freeform 68">
              <a:extLst>
                <a:ext uri="{FF2B5EF4-FFF2-40B4-BE49-F238E27FC236}">
                  <a16:creationId xmlns:a16="http://schemas.microsoft.com/office/drawing/2014/main" id="{EC2F0A39-CECA-B64A-BCA6-E7E4C178C5B2}"/>
                </a:ext>
              </a:extLst>
            </p:cNvPr>
            <p:cNvSpPr/>
            <p:nvPr/>
          </p:nvSpPr>
          <p:spPr>
            <a:xfrm>
              <a:off x="1505069" y="18285098"/>
              <a:ext cx="1183306" cy="84494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0" h="443">
                  <a:moveTo>
                    <a:pt x="593" y="443"/>
                  </a:moveTo>
                  <a:cubicBezTo>
                    <a:pt x="577" y="443"/>
                    <a:pt x="565" y="431"/>
                    <a:pt x="565" y="416"/>
                  </a:cubicBezTo>
                  <a:lnTo>
                    <a:pt x="565" y="55"/>
                  </a:lnTo>
                  <a:lnTo>
                    <a:pt x="55" y="55"/>
                  </a:lnTo>
                  <a:lnTo>
                    <a:pt x="54" y="416"/>
                  </a:lnTo>
                  <a:cubicBezTo>
                    <a:pt x="54" y="431"/>
                    <a:pt x="42" y="443"/>
                    <a:pt x="27" y="443"/>
                  </a:cubicBezTo>
                  <a:cubicBezTo>
                    <a:pt x="12" y="443"/>
                    <a:pt x="-1" y="431"/>
                    <a:pt x="0" y="416"/>
                  </a:cubicBezTo>
                  <a:lnTo>
                    <a:pt x="0" y="38"/>
                  </a:lnTo>
                  <a:cubicBezTo>
                    <a:pt x="0" y="17"/>
                    <a:pt x="16" y="0"/>
                    <a:pt x="36" y="0"/>
                  </a:cubicBezTo>
                  <a:lnTo>
                    <a:pt x="583" y="0"/>
                  </a:lnTo>
                  <a:cubicBezTo>
                    <a:pt x="604" y="0"/>
                    <a:pt x="620" y="17"/>
                    <a:pt x="620" y="38"/>
                  </a:cubicBezTo>
                  <a:lnTo>
                    <a:pt x="620" y="416"/>
                  </a:lnTo>
                  <a:cubicBezTo>
                    <a:pt x="620" y="431"/>
                    <a:pt x="608" y="443"/>
                    <a:pt x="593" y="443"/>
                  </a:cubicBezTo>
                  <a:close/>
                </a:path>
              </a:pathLst>
            </a:custGeom>
            <a:solidFill>
              <a:schemeClr val="bg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7AB922B2-5E80-6648-B075-C429B4EB0F3A}"/>
                </a:ext>
              </a:extLst>
            </p:cNvPr>
            <p:cNvSpPr/>
            <p:nvPr/>
          </p:nvSpPr>
          <p:spPr>
            <a:xfrm>
              <a:off x="1948569" y="18602430"/>
              <a:ext cx="296304" cy="47982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6" h="252">
                  <a:moveTo>
                    <a:pt x="72" y="252"/>
                  </a:moveTo>
                  <a:cubicBezTo>
                    <a:pt x="53" y="252"/>
                    <a:pt x="32" y="248"/>
                    <a:pt x="11" y="239"/>
                  </a:cubicBezTo>
                  <a:cubicBezTo>
                    <a:pt x="2" y="235"/>
                    <a:pt x="-2" y="224"/>
                    <a:pt x="2" y="215"/>
                  </a:cubicBezTo>
                  <a:cubicBezTo>
                    <a:pt x="6" y="206"/>
                    <a:pt x="16" y="202"/>
                    <a:pt x="25" y="206"/>
                  </a:cubicBezTo>
                  <a:cubicBezTo>
                    <a:pt x="56" y="220"/>
                    <a:pt x="88" y="220"/>
                    <a:pt x="107" y="208"/>
                  </a:cubicBezTo>
                  <a:cubicBezTo>
                    <a:pt x="116" y="202"/>
                    <a:pt x="121" y="193"/>
                    <a:pt x="121" y="181"/>
                  </a:cubicBezTo>
                  <a:cubicBezTo>
                    <a:pt x="121" y="167"/>
                    <a:pt x="94" y="154"/>
                    <a:pt x="70" y="142"/>
                  </a:cubicBezTo>
                  <a:cubicBezTo>
                    <a:pt x="37" y="125"/>
                    <a:pt x="0" y="107"/>
                    <a:pt x="0" y="72"/>
                  </a:cubicBezTo>
                  <a:cubicBezTo>
                    <a:pt x="0" y="48"/>
                    <a:pt x="11" y="28"/>
                    <a:pt x="31" y="15"/>
                  </a:cubicBezTo>
                  <a:cubicBezTo>
                    <a:pt x="60" y="-4"/>
                    <a:pt x="103" y="-5"/>
                    <a:pt x="144" y="12"/>
                  </a:cubicBezTo>
                  <a:cubicBezTo>
                    <a:pt x="153" y="16"/>
                    <a:pt x="158" y="26"/>
                    <a:pt x="154" y="35"/>
                  </a:cubicBezTo>
                  <a:cubicBezTo>
                    <a:pt x="150" y="44"/>
                    <a:pt x="140" y="48"/>
                    <a:pt x="131" y="45"/>
                  </a:cubicBezTo>
                  <a:cubicBezTo>
                    <a:pt x="101" y="32"/>
                    <a:pt x="69" y="32"/>
                    <a:pt x="50" y="44"/>
                  </a:cubicBezTo>
                  <a:cubicBezTo>
                    <a:pt x="41" y="51"/>
                    <a:pt x="36" y="60"/>
                    <a:pt x="36" y="72"/>
                  </a:cubicBezTo>
                  <a:cubicBezTo>
                    <a:pt x="36" y="85"/>
                    <a:pt x="63" y="99"/>
                    <a:pt x="86" y="110"/>
                  </a:cubicBezTo>
                  <a:cubicBezTo>
                    <a:pt x="119" y="127"/>
                    <a:pt x="156" y="145"/>
                    <a:pt x="156" y="181"/>
                  </a:cubicBezTo>
                  <a:cubicBezTo>
                    <a:pt x="156" y="205"/>
                    <a:pt x="145" y="225"/>
                    <a:pt x="126" y="237"/>
                  </a:cubicBezTo>
                  <a:cubicBezTo>
                    <a:pt x="111" y="247"/>
                    <a:pt x="92" y="252"/>
                    <a:pt x="72" y="252"/>
                  </a:cubicBezTo>
                  <a:close/>
                </a:path>
              </a:pathLst>
            </a:custGeom>
            <a:solidFill>
              <a:schemeClr val="bg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BE339507-E44E-414C-AC0A-CCB7858E90E1}"/>
                </a:ext>
              </a:extLst>
            </p:cNvPr>
            <p:cNvSpPr/>
            <p:nvPr/>
          </p:nvSpPr>
          <p:spPr>
            <a:xfrm>
              <a:off x="2063268" y="18483908"/>
              <a:ext cx="64996" cy="11087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5" h="59">
                  <a:moveTo>
                    <a:pt x="18" y="59"/>
                  </a:moveTo>
                  <a:cubicBezTo>
                    <a:pt x="8" y="59"/>
                    <a:pt x="0" y="52"/>
                    <a:pt x="0" y="42"/>
                  </a:cubicBezTo>
                  <a:lnTo>
                    <a:pt x="0" y="18"/>
                  </a:lnTo>
                  <a:cubicBezTo>
                    <a:pt x="0" y="8"/>
                    <a:pt x="8" y="0"/>
                    <a:pt x="18" y="0"/>
                  </a:cubicBezTo>
                  <a:cubicBezTo>
                    <a:pt x="27" y="0"/>
                    <a:pt x="35" y="8"/>
                    <a:pt x="35" y="18"/>
                  </a:cubicBezTo>
                  <a:lnTo>
                    <a:pt x="35" y="42"/>
                  </a:lnTo>
                  <a:cubicBezTo>
                    <a:pt x="35" y="52"/>
                    <a:pt x="27" y="59"/>
                    <a:pt x="18" y="59"/>
                  </a:cubicBezTo>
                  <a:close/>
                </a:path>
              </a:pathLst>
            </a:custGeom>
            <a:solidFill>
              <a:schemeClr val="bg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3" name="Freeform 72">
              <a:extLst>
                <a:ext uri="{FF2B5EF4-FFF2-40B4-BE49-F238E27FC236}">
                  <a16:creationId xmlns:a16="http://schemas.microsoft.com/office/drawing/2014/main" id="{4C38A348-96D8-D948-B19C-1E64FDA77D13}"/>
                </a:ext>
              </a:extLst>
            </p:cNvPr>
            <p:cNvSpPr/>
            <p:nvPr/>
          </p:nvSpPr>
          <p:spPr>
            <a:xfrm>
              <a:off x="2063268" y="19087987"/>
              <a:ext cx="64996" cy="11087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5" h="59">
                  <a:moveTo>
                    <a:pt x="18" y="59"/>
                  </a:moveTo>
                  <a:cubicBezTo>
                    <a:pt x="8" y="59"/>
                    <a:pt x="0" y="52"/>
                    <a:pt x="0" y="42"/>
                  </a:cubicBezTo>
                  <a:lnTo>
                    <a:pt x="0" y="18"/>
                  </a:lnTo>
                  <a:cubicBezTo>
                    <a:pt x="0" y="8"/>
                    <a:pt x="8" y="0"/>
                    <a:pt x="18" y="0"/>
                  </a:cubicBezTo>
                  <a:cubicBezTo>
                    <a:pt x="27" y="0"/>
                    <a:pt x="35" y="8"/>
                    <a:pt x="35" y="18"/>
                  </a:cubicBezTo>
                  <a:lnTo>
                    <a:pt x="35" y="42"/>
                  </a:lnTo>
                  <a:cubicBezTo>
                    <a:pt x="35" y="52"/>
                    <a:pt x="27" y="59"/>
                    <a:pt x="18" y="59"/>
                  </a:cubicBezTo>
                  <a:close/>
                </a:path>
              </a:pathLst>
            </a:custGeom>
            <a:solidFill>
              <a:schemeClr val="bg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93959210-F6D6-904F-98A3-95016DD7558E}"/>
              </a:ext>
            </a:extLst>
          </p:cNvPr>
          <p:cNvGrpSpPr/>
          <p:nvPr/>
        </p:nvGrpSpPr>
        <p:grpSpPr>
          <a:xfrm>
            <a:off x="2169321" y="3884869"/>
            <a:ext cx="12548934" cy="1323439"/>
            <a:chOff x="1632040" y="9828663"/>
            <a:chExt cx="12548934" cy="1323439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C4C26921-A999-A445-8044-D4E6CD5A47BD}"/>
                </a:ext>
              </a:extLst>
            </p:cNvPr>
            <p:cNvSpPr txBox="1"/>
            <p:nvPr/>
          </p:nvSpPr>
          <p:spPr>
            <a:xfrm>
              <a:off x="2112199" y="9828663"/>
              <a:ext cx="12068775" cy="132343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8000" b="1" spc="600" dirty="0">
                  <a:solidFill>
                    <a:schemeClr val="bg1"/>
                  </a:solidFill>
                  <a:latin typeface="Montserrat" pitchFamily="2" charset="77"/>
                  <a:ea typeface="Roboto Medium" panose="02000000000000000000" pitchFamily="2" charset="0"/>
                  <a:cs typeface="Lato Light" panose="020F0502020204030203" pitchFamily="34" charset="0"/>
                </a:rPr>
                <a:t>FINANCIAL TOOLS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7479CB39-0E37-5340-8462-7AA5CC55E591}"/>
                </a:ext>
              </a:extLst>
            </p:cNvPr>
            <p:cNvSpPr/>
            <p:nvPr/>
          </p:nvSpPr>
          <p:spPr>
            <a:xfrm rot="16200000">
              <a:off x="1128965" y="10391968"/>
              <a:ext cx="1204726" cy="19857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17718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96F81F22-AB30-1849-9568-F94A452E5C0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A724DB9-0797-B645-BA50-F43DA04E8CC3}"/>
              </a:ext>
            </a:extLst>
          </p:cNvPr>
          <p:cNvSpPr/>
          <p:nvPr/>
        </p:nvSpPr>
        <p:spPr>
          <a:xfrm rot="10800000" flipV="1">
            <a:off x="-2" y="2"/>
            <a:ext cx="24377651" cy="60578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3FF87D02-A9E7-BD45-872D-B5139C1B8D39}"/>
              </a:ext>
            </a:extLst>
          </p:cNvPr>
          <p:cNvSpPr txBox="1">
            <a:spLocks/>
          </p:cNvSpPr>
          <p:nvPr/>
        </p:nvSpPr>
        <p:spPr>
          <a:xfrm>
            <a:off x="2002330" y="10113750"/>
            <a:ext cx="8805689" cy="1881553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36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Product should meet a certain consumer demand, or it should be so compelling that consumers believe they need it. 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D6310A3B-6227-9B4D-9578-3A57F105BB69}"/>
              </a:ext>
            </a:extLst>
          </p:cNvPr>
          <p:cNvSpPr txBox="1">
            <a:spLocks/>
          </p:cNvSpPr>
          <p:nvPr/>
        </p:nvSpPr>
        <p:spPr>
          <a:xfrm>
            <a:off x="2002330" y="8669174"/>
            <a:ext cx="6760670" cy="2435551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36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Product should meet a certain consumer demand, or it should be so compelling that consumers believe they need it. 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08EFE81-2F3D-7441-81E2-F0D5A2FBC3DE}"/>
              </a:ext>
            </a:extLst>
          </p:cNvPr>
          <p:cNvGrpSpPr/>
          <p:nvPr/>
        </p:nvGrpSpPr>
        <p:grpSpPr>
          <a:xfrm>
            <a:off x="2002330" y="2367231"/>
            <a:ext cx="16142518" cy="1323439"/>
            <a:chOff x="1632040" y="9828663"/>
            <a:chExt cx="16142518" cy="1323439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F584256-E7B1-5B40-844F-961DB184284A}"/>
                </a:ext>
              </a:extLst>
            </p:cNvPr>
            <p:cNvSpPr txBox="1"/>
            <p:nvPr/>
          </p:nvSpPr>
          <p:spPr>
            <a:xfrm>
              <a:off x="2112199" y="9828663"/>
              <a:ext cx="15662359" cy="132343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8000" b="1" spc="600" dirty="0">
                  <a:solidFill>
                    <a:schemeClr val="bg1"/>
                  </a:solidFill>
                  <a:latin typeface="Montserrat" pitchFamily="2" charset="77"/>
                  <a:ea typeface="Roboto Medium" panose="02000000000000000000" pitchFamily="2" charset="0"/>
                  <a:cs typeface="Lato Light" panose="020F0502020204030203" pitchFamily="34" charset="0"/>
                </a:rPr>
                <a:t>WHY IS THE IMPORTANT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9FEA96E-D909-584C-A834-D3DB1008147D}"/>
                </a:ext>
              </a:extLst>
            </p:cNvPr>
            <p:cNvSpPr/>
            <p:nvPr/>
          </p:nvSpPr>
          <p:spPr>
            <a:xfrm rot="16200000">
              <a:off x="1128965" y="10391968"/>
              <a:ext cx="1204726" cy="19857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48422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C6C73CC8-FABD-C44B-A2C4-7BB3ACB82353}"/>
              </a:ext>
            </a:extLst>
          </p:cNvPr>
          <p:cNvSpPr/>
          <p:nvPr/>
        </p:nvSpPr>
        <p:spPr>
          <a:xfrm>
            <a:off x="0" y="0"/>
            <a:ext cx="8125883" cy="137353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C5E99CC-35C8-E048-9027-6E0777835B53}"/>
              </a:ext>
            </a:extLst>
          </p:cNvPr>
          <p:cNvSpPr/>
          <p:nvPr/>
        </p:nvSpPr>
        <p:spPr>
          <a:xfrm>
            <a:off x="8125883" y="0"/>
            <a:ext cx="8125883" cy="1373533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FE58AB5-DC5C-6E44-A8F8-81294E99CB42}"/>
              </a:ext>
            </a:extLst>
          </p:cNvPr>
          <p:cNvSpPr/>
          <p:nvPr/>
        </p:nvSpPr>
        <p:spPr>
          <a:xfrm>
            <a:off x="16251767" y="0"/>
            <a:ext cx="8125883" cy="1373533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7F6338F-FECD-7D43-BC4F-62CC4592F7DD}"/>
              </a:ext>
            </a:extLst>
          </p:cNvPr>
          <p:cNvGrpSpPr/>
          <p:nvPr/>
        </p:nvGrpSpPr>
        <p:grpSpPr>
          <a:xfrm>
            <a:off x="1578532" y="3753436"/>
            <a:ext cx="21220583" cy="6209128"/>
            <a:chOff x="1578532" y="3536522"/>
            <a:chExt cx="21220583" cy="620912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B31FFF7-36A1-8342-9420-6539FEF40521}"/>
                </a:ext>
              </a:extLst>
            </p:cNvPr>
            <p:cNvGrpSpPr/>
            <p:nvPr/>
          </p:nvGrpSpPr>
          <p:grpSpPr>
            <a:xfrm>
              <a:off x="1578532" y="7156211"/>
              <a:ext cx="4968817" cy="2589439"/>
              <a:chOff x="1578531" y="8388130"/>
              <a:chExt cx="4968817" cy="2589439"/>
            </a:xfrm>
          </p:grpSpPr>
          <p:sp>
            <p:nvSpPr>
              <p:cNvPr id="30" name="Subtitle 2">
                <a:extLst>
                  <a:ext uri="{FF2B5EF4-FFF2-40B4-BE49-F238E27FC236}">
                    <a16:creationId xmlns:a16="http://schemas.microsoft.com/office/drawing/2014/main" id="{35D0E29B-145E-C043-9A21-85605198472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78531" y="9096016"/>
                <a:ext cx="4968817" cy="1881553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lang="en-US" sz="3600" dirty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Refers to a good or service being offered by a company.</a:t>
                </a: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C9C92BBA-DCF2-3449-933D-0CBC0B3F2680}"/>
                  </a:ext>
                </a:extLst>
              </p:cNvPr>
              <p:cNvSpPr/>
              <p:nvPr/>
            </p:nvSpPr>
            <p:spPr>
              <a:xfrm>
                <a:off x="1653290" y="8388130"/>
                <a:ext cx="4819301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4000" b="1" dirty="0">
                    <a:solidFill>
                      <a:schemeClr val="bg1"/>
                    </a:solidFill>
                    <a:latin typeface="Montserrat SemiBold" pitchFamily="2" charset="77"/>
                    <a:ea typeface="Roboto" panose="02000000000000000000" pitchFamily="2" charset="0"/>
                    <a:cs typeface="Lato Light" panose="020F0502020204030203" pitchFamily="34" charset="0"/>
                  </a:rPr>
                  <a:t>Write Your Title</a:t>
                </a: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6EDB20CF-71FB-374C-85B8-5A22EC5464B7}"/>
                </a:ext>
              </a:extLst>
            </p:cNvPr>
            <p:cNvGrpSpPr/>
            <p:nvPr/>
          </p:nvGrpSpPr>
          <p:grpSpPr>
            <a:xfrm>
              <a:off x="11249851" y="3733211"/>
              <a:ext cx="1885922" cy="1890904"/>
              <a:chOff x="16475127" y="3318857"/>
              <a:chExt cx="1447113" cy="1450936"/>
            </a:xfrm>
          </p:grpSpPr>
          <p:sp>
            <p:nvSpPr>
              <p:cNvPr id="35" name="Freeform 34">
                <a:extLst>
                  <a:ext uri="{FF2B5EF4-FFF2-40B4-BE49-F238E27FC236}">
                    <a16:creationId xmlns:a16="http://schemas.microsoft.com/office/drawing/2014/main" id="{13D0E916-F228-2344-95F0-DB449C396D68}"/>
                  </a:ext>
                </a:extLst>
              </p:cNvPr>
              <p:cNvSpPr/>
              <p:nvPr/>
            </p:nvSpPr>
            <p:spPr>
              <a:xfrm>
                <a:off x="16475127" y="3318857"/>
                <a:ext cx="107052" cy="1450936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57" h="760">
                    <a:moveTo>
                      <a:pt x="27" y="760"/>
                    </a:moveTo>
                    <a:cubicBezTo>
                      <a:pt x="12" y="760"/>
                      <a:pt x="0" y="747"/>
                      <a:pt x="0" y="732"/>
                    </a:cubicBezTo>
                    <a:lnTo>
                      <a:pt x="3" y="28"/>
                    </a:lnTo>
                    <a:cubicBezTo>
                      <a:pt x="3" y="13"/>
                      <a:pt x="15" y="0"/>
                      <a:pt x="30" y="0"/>
                    </a:cubicBezTo>
                    <a:cubicBezTo>
                      <a:pt x="45" y="1"/>
                      <a:pt x="58" y="13"/>
                      <a:pt x="57" y="28"/>
                    </a:cubicBezTo>
                    <a:lnTo>
                      <a:pt x="55" y="732"/>
                    </a:lnTo>
                    <a:cubicBezTo>
                      <a:pt x="55" y="748"/>
                      <a:pt x="42" y="760"/>
                      <a:pt x="27" y="760"/>
                    </a:cubicBezTo>
                    <a:close/>
                  </a:path>
                </a:pathLst>
              </a:custGeom>
              <a:solidFill>
                <a:schemeClr val="bg1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36" name="Freeform 35">
                <a:extLst>
                  <a:ext uri="{FF2B5EF4-FFF2-40B4-BE49-F238E27FC236}">
                    <a16:creationId xmlns:a16="http://schemas.microsoft.com/office/drawing/2014/main" id="{B13BA557-715C-A941-949D-05828D9F2443}"/>
                  </a:ext>
                </a:extLst>
              </p:cNvPr>
              <p:cNvSpPr/>
              <p:nvPr/>
            </p:nvSpPr>
            <p:spPr>
              <a:xfrm>
                <a:off x="16475127" y="4666564"/>
                <a:ext cx="1447113" cy="10322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758" h="55">
                    <a:moveTo>
                      <a:pt x="27" y="55"/>
                    </a:moveTo>
                    <a:cubicBezTo>
                      <a:pt x="12" y="55"/>
                      <a:pt x="0" y="42"/>
                      <a:pt x="0" y="27"/>
                    </a:cubicBezTo>
                    <a:cubicBezTo>
                      <a:pt x="0" y="12"/>
                      <a:pt x="12" y="0"/>
                      <a:pt x="27" y="0"/>
                    </a:cubicBezTo>
                    <a:lnTo>
                      <a:pt x="731" y="0"/>
                    </a:lnTo>
                    <a:cubicBezTo>
                      <a:pt x="746" y="0"/>
                      <a:pt x="758" y="12"/>
                      <a:pt x="758" y="27"/>
                    </a:cubicBezTo>
                    <a:cubicBezTo>
                      <a:pt x="758" y="42"/>
                      <a:pt x="746" y="55"/>
                      <a:pt x="731" y="55"/>
                    </a:cubicBezTo>
                    <a:close/>
                  </a:path>
                </a:pathLst>
              </a:custGeom>
              <a:solidFill>
                <a:schemeClr val="bg1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37" name="Freeform 36">
                <a:extLst>
                  <a:ext uri="{FF2B5EF4-FFF2-40B4-BE49-F238E27FC236}">
                    <a16:creationId xmlns:a16="http://schemas.microsoft.com/office/drawing/2014/main" id="{17D54A75-03C7-D941-82CE-D054FD17E77E}"/>
                  </a:ext>
                </a:extLst>
              </p:cNvPr>
              <p:cNvSpPr/>
              <p:nvPr/>
            </p:nvSpPr>
            <p:spPr>
              <a:xfrm>
                <a:off x="16742763" y="3859846"/>
                <a:ext cx="370858" cy="909941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95" h="477">
                    <a:moveTo>
                      <a:pt x="55" y="422"/>
                    </a:moveTo>
                    <a:lnTo>
                      <a:pt x="140" y="422"/>
                    </a:lnTo>
                    <a:lnTo>
                      <a:pt x="140" y="55"/>
                    </a:lnTo>
                    <a:lnTo>
                      <a:pt x="55" y="55"/>
                    </a:lnTo>
                    <a:close/>
                    <a:moveTo>
                      <a:pt x="168" y="477"/>
                    </a:moveTo>
                    <a:lnTo>
                      <a:pt x="28" y="477"/>
                    </a:lnTo>
                    <a:cubicBezTo>
                      <a:pt x="13" y="477"/>
                      <a:pt x="0" y="464"/>
                      <a:pt x="0" y="449"/>
                    </a:cubicBezTo>
                    <a:lnTo>
                      <a:pt x="0" y="27"/>
                    </a:lnTo>
                    <a:cubicBezTo>
                      <a:pt x="0" y="12"/>
                      <a:pt x="13" y="0"/>
                      <a:pt x="28" y="0"/>
                    </a:cubicBezTo>
                    <a:lnTo>
                      <a:pt x="168" y="0"/>
                    </a:lnTo>
                    <a:cubicBezTo>
                      <a:pt x="183" y="0"/>
                      <a:pt x="195" y="12"/>
                      <a:pt x="195" y="27"/>
                    </a:cubicBezTo>
                    <a:lnTo>
                      <a:pt x="195" y="449"/>
                    </a:lnTo>
                    <a:cubicBezTo>
                      <a:pt x="195" y="464"/>
                      <a:pt x="183" y="477"/>
                      <a:pt x="168" y="477"/>
                    </a:cubicBezTo>
                    <a:close/>
                  </a:path>
                </a:pathLst>
              </a:custGeom>
              <a:solidFill>
                <a:schemeClr val="bg1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38" name="Freeform 37">
                <a:extLst>
                  <a:ext uri="{FF2B5EF4-FFF2-40B4-BE49-F238E27FC236}">
                    <a16:creationId xmlns:a16="http://schemas.microsoft.com/office/drawing/2014/main" id="{F362FB7B-6703-0146-BE83-A90A1B94AF3E}"/>
                  </a:ext>
                </a:extLst>
              </p:cNvPr>
              <p:cNvSpPr/>
              <p:nvPr/>
            </p:nvSpPr>
            <p:spPr>
              <a:xfrm>
                <a:off x="17014216" y="3445025"/>
                <a:ext cx="370858" cy="1324767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95" h="694">
                    <a:moveTo>
                      <a:pt x="54" y="639"/>
                    </a:moveTo>
                    <a:lnTo>
                      <a:pt x="140" y="639"/>
                    </a:lnTo>
                    <a:lnTo>
                      <a:pt x="140" y="54"/>
                    </a:lnTo>
                    <a:lnTo>
                      <a:pt x="54" y="54"/>
                    </a:lnTo>
                    <a:close/>
                    <a:moveTo>
                      <a:pt x="167" y="694"/>
                    </a:moveTo>
                    <a:lnTo>
                      <a:pt x="27" y="694"/>
                    </a:lnTo>
                    <a:cubicBezTo>
                      <a:pt x="12" y="694"/>
                      <a:pt x="0" y="681"/>
                      <a:pt x="0" y="666"/>
                    </a:cubicBezTo>
                    <a:lnTo>
                      <a:pt x="0" y="27"/>
                    </a:lnTo>
                    <a:cubicBezTo>
                      <a:pt x="0" y="12"/>
                      <a:pt x="12" y="0"/>
                      <a:pt x="27" y="0"/>
                    </a:cubicBezTo>
                    <a:lnTo>
                      <a:pt x="167" y="0"/>
                    </a:lnTo>
                    <a:cubicBezTo>
                      <a:pt x="182" y="0"/>
                      <a:pt x="195" y="12"/>
                      <a:pt x="195" y="27"/>
                    </a:cubicBezTo>
                    <a:lnTo>
                      <a:pt x="195" y="666"/>
                    </a:lnTo>
                    <a:cubicBezTo>
                      <a:pt x="195" y="681"/>
                      <a:pt x="182" y="694"/>
                      <a:pt x="167" y="694"/>
                    </a:cubicBezTo>
                    <a:close/>
                  </a:path>
                </a:pathLst>
              </a:custGeom>
              <a:solidFill>
                <a:schemeClr val="bg1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39" name="Freeform 38">
                <a:extLst>
                  <a:ext uri="{FF2B5EF4-FFF2-40B4-BE49-F238E27FC236}">
                    <a16:creationId xmlns:a16="http://schemas.microsoft.com/office/drawing/2014/main" id="{84AC5039-0E91-D14F-8FF6-B86AFE20AFA0}"/>
                  </a:ext>
                </a:extLst>
              </p:cNvPr>
              <p:cNvSpPr/>
              <p:nvPr/>
            </p:nvSpPr>
            <p:spPr>
              <a:xfrm>
                <a:off x="17281845" y="3586487"/>
                <a:ext cx="370858" cy="1183306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95" h="620">
                    <a:moveTo>
                      <a:pt x="54" y="565"/>
                    </a:moveTo>
                    <a:lnTo>
                      <a:pt x="140" y="565"/>
                    </a:lnTo>
                    <a:lnTo>
                      <a:pt x="140" y="55"/>
                    </a:lnTo>
                    <a:lnTo>
                      <a:pt x="54" y="55"/>
                    </a:lnTo>
                    <a:close/>
                    <a:moveTo>
                      <a:pt x="167" y="620"/>
                    </a:moveTo>
                    <a:lnTo>
                      <a:pt x="27" y="620"/>
                    </a:lnTo>
                    <a:cubicBezTo>
                      <a:pt x="12" y="620"/>
                      <a:pt x="0" y="607"/>
                      <a:pt x="0" y="592"/>
                    </a:cubicBezTo>
                    <a:lnTo>
                      <a:pt x="0" y="28"/>
                    </a:lnTo>
                    <a:cubicBezTo>
                      <a:pt x="0" y="12"/>
                      <a:pt x="12" y="0"/>
                      <a:pt x="27" y="0"/>
                    </a:cubicBezTo>
                    <a:lnTo>
                      <a:pt x="167" y="0"/>
                    </a:lnTo>
                    <a:cubicBezTo>
                      <a:pt x="182" y="0"/>
                      <a:pt x="195" y="12"/>
                      <a:pt x="195" y="28"/>
                    </a:cubicBezTo>
                    <a:lnTo>
                      <a:pt x="195" y="592"/>
                    </a:lnTo>
                    <a:cubicBezTo>
                      <a:pt x="195" y="607"/>
                      <a:pt x="182" y="620"/>
                      <a:pt x="167" y="620"/>
                    </a:cubicBezTo>
                    <a:close/>
                  </a:path>
                </a:pathLst>
              </a:custGeom>
              <a:solidFill>
                <a:schemeClr val="bg1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632E7C8B-592A-9049-8CA5-D3394A28E0A7}"/>
                </a:ext>
              </a:extLst>
            </p:cNvPr>
            <p:cNvGrpSpPr/>
            <p:nvPr/>
          </p:nvGrpSpPr>
          <p:grpSpPr>
            <a:xfrm>
              <a:off x="19075702" y="3536522"/>
              <a:ext cx="2478012" cy="2536714"/>
              <a:chOff x="8434769" y="10520005"/>
              <a:chExt cx="2259560" cy="2313091"/>
            </a:xfrm>
          </p:grpSpPr>
          <p:sp>
            <p:nvSpPr>
              <p:cNvPr id="41" name="Freeform 40">
                <a:extLst>
                  <a:ext uri="{FF2B5EF4-FFF2-40B4-BE49-F238E27FC236}">
                    <a16:creationId xmlns:a16="http://schemas.microsoft.com/office/drawing/2014/main" id="{787621FB-9F60-2B4B-9A09-948CA2CC6642}"/>
                  </a:ext>
                </a:extLst>
              </p:cNvPr>
              <p:cNvSpPr/>
              <p:nvPr/>
            </p:nvSpPr>
            <p:spPr>
              <a:xfrm>
                <a:off x="8434769" y="11240699"/>
                <a:ext cx="1970897" cy="1592397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032" h="834">
                    <a:moveTo>
                      <a:pt x="767" y="760"/>
                    </a:moveTo>
                    <a:cubicBezTo>
                      <a:pt x="772" y="772"/>
                      <a:pt x="783" y="780"/>
                      <a:pt x="796" y="780"/>
                    </a:cubicBezTo>
                    <a:cubicBezTo>
                      <a:pt x="813" y="780"/>
                      <a:pt x="827" y="766"/>
                      <a:pt x="828" y="749"/>
                    </a:cubicBezTo>
                    <a:cubicBezTo>
                      <a:pt x="828" y="731"/>
                      <a:pt x="830" y="715"/>
                      <a:pt x="832" y="704"/>
                    </a:cubicBezTo>
                    <a:cubicBezTo>
                      <a:pt x="835" y="685"/>
                      <a:pt x="840" y="665"/>
                      <a:pt x="846" y="645"/>
                    </a:cubicBezTo>
                    <a:cubicBezTo>
                      <a:pt x="862" y="591"/>
                      <a:pt x="886" y="560"/>
                      <a:pt x="914" y="524"/>
                    </a:cubicBezTo>
                    <a:cubicBezTo>
                      <a:pt x="920" y="516"/>
                      <a:pt x="927" y="508"/>
                      <a:pt x="934" y="499"/>
                    </a:cubicBezTo>
                    <a:cubicBezTo>
                      <a:pt x="962" y="461"/>
                      <a:pt x="977" y="420"/>
                      <a:pt x="977" y="378"/>
                    </a:cubicBezTo>
                    <a:cubicBezTo>
                      <a:pt x="977" y="306"/>
                      <a:pt x="934" y="237"/>
                      <a:pt x="855" y="185"/>
                    </a:cubicBezTo>
                    <a:cubicBezTo>
                      <a:pt x="774" y="130"/>
                      <a:pt x="665" y="100"/>
                      <a:pt x="548" y="100"/>
                    </a:cubicBezTo>
                    <a:cubicBezTo>
                      <a:pt x="529" y="100"/>
                      <a:pt x="510" y="101"/>
                      <a:pt x="492" y="102"/>
                    </a:cubicBezTo>
                    <a:cubicBezTo>
                      <a:pt x="491" y="102"/>
                      <a:pt x="491" y="102"/>
                      <a:pt x="490" y="102"/>
                    </a:cubicBezTo>
                    <a:cubicBezTo>
                      <a:pt x="476" y="103"/>
                      <a:pt x="344" y="107"/>
                      <a:pt x="298" y="89"/>
                    </a:cubicBezTo>
                    <a:cubicBezTo>
                      <a:pt x="282" y="83"/>
                      <a:pt x="225" y="66"/>
                      <a:pt x="183" y="59"/>
                    </a:cubicBezTo>
                    <a:lnTo>
                      <a:pt x="240" y="128"/>
                    </a:lnTo>
                    <a:cubicBezTo>
                      <a:pt x="245" y="134"/>
                      <a:pt x="247" y="142"/>
                      <a:pt x="246" y="149"/>
                    </a:cubicBezTo>
                    <a:cubicBezTo>
                      <a:pt x="245" y="157"/>
                      <a:pt x="241" y="164"/>
                      <a:pt x="235" y="168"/>
                    </a:cubicBezTo>
                    <a:cubicBezTo>
                      <a:pt x="191" y="200"/>
                      <a:pt x="168" y="233"/>
                      <a:pt x="147" y="262"/>
                    </a:cubicBezTo>
                    <a:cubicBezTo>
                      <a:pt x="124" y="296"/>
                      <a:pt x="101" y="327"/>
                      <a:pt x="58" y="332"/>
                    </a:cubicBezTo>
                    <a:cubicBezTo>
                      <a:pt x="57" y="332"/>
                      <a:pt x="56" y="333"/>
                      <a:pt x="56" y="334"/>
                    </a:cubicBezTo>
                    <a:lnTo>
                      <a:pt x="55" y="431"/>
                    </a:lnTo>
                    <a:cubicBezTo>
                      <a:pt x="55" y="432"/>
                      <a:pt x="55" y="433"/>
                      <a:pt x="56" y="433"/>
                    </a:cubicBezTo>
                    <a:cubicBezTo>
                      <a:pt x="61" y="435"/>
                      <a:pt x="66" y="437"/>
                      <a:pt x="71" y="440"/>
                    </a:cubicBezTo>
                    <a:cubicBezTo>
                      <a:pt x="97" y="450"/>
                      <a:pt x="128" y="463"/>
                      <a:pt x="157" y="496"/>
                    </a:cubicBezTo>
                    <a:cubicBezTo>
                      <a:pt x="162" y="502"/>
                      <a:pt x="182" y="509"/>
                      <a:pt x="196" y="513"/>
                    </a:cubicBezTo>
                    <a:cubicBezTo>
                      <a:pt x="225" y="523"/>
                      <a:pt x="261" y="535"/>
                      <a:pt x="268" y="568"/>
                    </a:cubicBezTo>
                    <a:lnTo>
                      <a:pt x="311" y="759"/>
                    </a:lnTo>
                    <a:cubicBezTo>
                      <a:pt x="314" y="771"/>
                      <a:pt x="325" y="780"/>
                      <a:pt x="337" y="780"/>
                    </a:cubicBezTo>
                    <a:cubicBezTo>
                      <a:pt x="352" y="780"/>
                      <a:pt x="364" y="768"/>
                      <a:pt x="364" y="753"/>
                    </a:cubicBezTo>
                    <a:lnTo>
                      <a:pt x="364" y="635"/>
                    </a:lnTo>
                    <a:cubicBezTo>
                      <a:pt x="364" y="627"/>
                      <a:pt x="368" y="619"/>
                      <a:pt x="374" y="613"/>
                    </a:cubicBezTo>
                    <a:cubicBezTo>
                      <a:pt x="381" y="608"/>
                      <a:pt x="390" y="606"/>
                      <a:pt x="398" y="608"/>
                    </a:cubicBezTo>
                    <a:cubicBezTo>
                      <a:pt x="446" y="620"/>
                      <a:pt x="496" y="626"/>
                      <a:pt x="548" y="626"/>
                    </a:cubicBezTo>
                    <a:cubicBezTo>
                      <a:pt x="598" y="626"/>
                      <a:pt x="647" y="621"/>
                      <a:pt x="693" y="610"/>
                    </a:cubicBezTo>
                    <a:cubicBezTo>
                      <a:pt x="703" y="607"/>
                      <a:pt x="714" y="611"/>
                      <a:pt x="720" y="618"/>
                    </a:cubicBezTo>
                    <a:lnTo>
                      <a:pt x="735" y="635"/>
                    </a:lnTo>
                    <a:cubicBezTo>
                      <a:pt x="748" y="650"/>
                      <a:pt x="757" y="669"/>
                      <a:pt x="759" y="689"/>
                    </a:cubicBezTo>
                    <a:close/>
                    <a:moveTo>
                      <a:pt x="796" y="834"/>
                    </a:moveTo>
                    <a:cubicBezTo>
                      <a:pt x="758" y="834"/>
                      <a:pt x="725" y="810"/>
                      <a:pt x="714" y="774"/>
                    </a:cubicBezTo>
                    <a:cubicBezTo>
                      <a:pt x="713" y="773"/>
                      <a:pt x="713" y="771"/>
                      <a:pt x="713" y="769"/>
                    </a:cubicBezTo>
                    <a:lnTo>
                      <a:pt x="704" y="695"/>
                    </a:lnTo>
                    <a:cubicBezTo>
                      <a:pt x="703" y="686"/>
                      <a:pt x="700" y="678"/>
                      <a:pt x="694" y="671"/>
                    </a:cubicBezTo>
                    <a:lnTo>
                      <a:pt x="690" y="667"/>
                    </a:lnTo>
                    <a:cubicBezTo>
                      <a:pt x="644" y="676"/>
                      <a:pt x="597" y="681"/>
                      <a:pt x="548" y="681"/>
                    </a:cubicBezTo>
                    <a:cubicBezTo>
                      <a:pt x="504" y="681"/>
                      <a:pt x="461" y="677"/>
                      <a:pt x="419" y="669"/>
                    </a:cubicBezTo>
                    <a:lnTo>
                      <a:pt x="419" y="753"/>
                    </a:lnTo>
                    <a:cubicBezTo>
                      <a:pt x="419" y="798"/>
                      <a:pt x="382" y="834"/>
                      <a:pt x="337" y="834"/>
                    </a:cubicBezTo>
                    <a:cubicBezTo>
                      <a:pt x="299" y="834"/>
                      <a:pt x="266" y="808"/>
                      <a:pt x="257" y="771"/>
                    </a:cubicBezTo>
                    <a:lnTo>
                      <a:pt x="214" y="580"/>
                    </a:lnTo>
                    <a:cubicBezTo>
                      <a:pt x="210" y="575"/>
                      <a:pt x="190" y="569"/>
                      <a:pt x="179" y="565"/>
                    </a:cubicBezTo>
                    <a:cubicBezTo>
                      <a:pt x="155" y="558"/>
                      <a:pt x="131" y="550"/>
                      <a:pt x="116" y="532"/>
                    </a:cubicBezTo>
                    <a:cubicBezTo>
                      <a:pt x="95" y="509"/>
                      <a:pt x="72" y="499"/>
                      <a:pt x="50" y="490"/>
                    </a:cubicBezTo>
                    <a:cubicBezTo>
                      <a:pt x="45" y="488"/>
                      <a:pt x="39" y="486"/>
                      <a:pt x="33" y="483"/>
                    </a:cubicBezTo>
                    <a:cubicBezTo>
                      <a:pt x="13" y="474"/>
                      <a:pt x="0" y="453"/>
                      <a:pt x="0" y="431"/>
                    </a:cubicBezTo>
                    <a:lnTo>
                      <a:pt x="1" y="334"/>
                    </a:lnTo>
                    <a:cubicBezTo>
                      <a:pt x="2" y="305"/>
                      <a:pt x="23" y="281"/>
                      <a:pt x="52" y="278"/>
                    </a:cubicBezTo>
                    <a:cubicBezTo>
                      <a:pt x="70" y="276"/>
                      <a:pt x="81" y="261"/>
                      <a:pt x="102" y="231"/>
                    </a:cubicBezTo>
                    <a:cubicBezTo>
                      <a:pt x="120" y="206"/>
                      <a:pt x="143" y="174"/>
                      <a:pt x="180" y="142"/>
                    </a:cubicBezTo>
                    <a:lnTo>
                      <a:pt x="122" y="71"/>
                    </a:lnTo>
                    <a:cubicBezTo>
                      <a:pt x="110" y="56"/>
                      <a:pt x="109" y="35"/>
                      <a:pt x="120" y="19"/>
                    </a:cubicBezTo>
                    <a:cubicBezTo>
                      <a:pt x="131" y="4"/>
                      <a:pt x="149" y="-3"/>
                      <a:pt x="166" y="1"/>
                    </a:cubicBezTo>
                    <a:cubicBezTo>
                      <a:pt x="215" y="6"/>
                      <a:pt x="298" y="31"/>
                      <a:pt x="317" y="38"/>
                    </a:cubicBezTo>
                    <a:cubicBezTo>
                      <a:pt x="344" y="48"/>
                      <a:pt x="436" y="49"/>
                      <a:pt x="488" y="48"/>
                    </a:cubicBezTo>
                    <a:cubicBezTo>
                      <a:pt x="508" y="46"/>
                      <a:pt x="528" y="45"/>
                      <a:pt x="548" y="45"/>
                    </a:cubicBezTo>
                    <a:cubicBezTo>
                      <a:pt x="675" y="45"/>
                      <a:pt x="795" y="78"/>
                      <a:pt x="886" y="139"/>
                    </a:cubicBezTo>
                    <a:cubicBezTo>
                      <a:pt x="980" y="202"/>
                      <a:pt x="1032" y="287"/>
                      <a:pt x="1032" y="378"/>
                    </a:cubicBezTo>
                    <a:cubicBezTo>
                      <a:pt x="1032" y="431"/>
                      <a:pt x="1013" y="485"/>
                      <a:pt x="978" y="531"/>
                    </a:cubicBezTo>
                    <a:cubicBezTo>
                      <a:pt x="970" y="541"/>
                      <a:pt x="964" y="550"/>
                      <a:pt x="957" y="558"/>
                    </a:cubicBezTo>
                    <a:cubicBezTo>
                      <a:pt x="929" y="593"/>
                      <a:pt x="911" y="617"/>
                      <a:pt x="898" y="661"/>
                    </a:cubicBezTo>
                    <a:cubicBezTo>
                      <a:pt x="893" y="678"/>
                      <a:pt x="889" y="696"/>
                      <a:pt x="886" y="714"/>
                    </a:cubicBezTo>
                    <a:cubicBezTo>
                      <a:pt x="885" y="720"/>
                      <a:pt x="883" y="731"/>
                      <a:pt x="882" y="752"/>
                    </a:cubicBezTo>
                    <a:cubicBezTo>
                      <a:pt x="880" y="798"/>
                      <a:pt x="842" y="834"/>
                      <a:pt x="796" y="834"/>
                    </a:cubicBezTo>
                    <a:close/>
                  </a:path>
                </a:pathLst>
              </a:custGeom>
              <a:solidFill>
                <a:schemeClr val="bg1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59" name="Freeform 58">
                <a:extLst>
                  <a:ext uri="{FF2B5EF4-FFF2-40B4-BE49-F238E27FC236}">
                    <a16:creationId xmlns:a16="http://schemas.microsoft.com/office/drawing/2014/main" id="{D66235A3-E6EA-1C45-9A99-9F24E1F66418}"/>
                  </a:ext>
                </a:extLst>
              </p:cNvPr>
              <p:cNvSpPr/>
              <p:nvPr/>
            </p:nvSpPr>
            <p:spPr>
              <a:xfrm>
                <a:off x="10258475" y="11506417"/>
                <a:ext cx="435854" cy="30203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29" h="159">
                    <a:moveTo>
                      <a:pt x="120" y="41"/>
                    </a:moveTo>
                    <a:close/>
                    <a:moveTo>
                      <a:pt x="103" y="35"/>
                    </a:moveTo>
                    <a:cubicBezTo>
                      <a:pt x="103" y="35"/>
                      <a:pt x="102" y="35"/>
                      <a:pt x="101" y="35"/>
                    </a:cubicBezTo>
                    <a:cubicBezTo>
                      <a:pt x="95" y="36"/>
                      <a:pt x="91" y="39"/>
                      <a:pt x="88" y="45"/>
                    </a:cubicBezTo>
                    <a:cubicBezTo>
                      <a:pt x="85" y="53"/>
                      <a:pt x="84" y="59"/>
                      <a:pt x="87" y="62"/>
                    </a:cubicBezTo>
                    <a:cubicBezTo>
                      <a:pt x="91" y="67"/>
                      <a:pt x="100" y="70"/>
                      <a:pt x="111" y="71"/>
                    </a:cubicBezTo>
                    <a:cubicBezTo>
                      <a:pt x="113" y="69"/>
                      <a:pt x="116" y="65"/>
                      <a:pt x="117" y="62"/>
                    </a:cubicBezTo>
                    <a:cubicBezTo>
                      <a:pt x="121" y="55"/>
                      <a:pt x="122" y="48"/>
                      <a:pt x="120" y="40"/>
                    </a:cubicBezTo>
                    <a:cubicBezTo>
                      <a:pt x="118" y="38"/>
                      <a:pt x="111" y="35"/>
                      <a:pt x="103" y="35"/>
                    </a:cubicBezTo>
                    <a:close/>
                    <a:moveTo>
                      <a:pt x="18" y="159"/>
                    </a:moveTo>
                    <a:cubicBezTo>
                      <a:pt x="10" y="159"/>
                      <a:pt x="3" y="153"/>
                      <a:pt x="1" y="146"/>
                    </a:cubicBezTo>
                    <a:cubicBezTo>
                      <a:pt x="-2" y="136"/>
                      <a:pt x="4" y="127"/>
                      <a:pt x="13" y="124"/>
                    </a:cubicBezTo>
                    <a:cubicBezTo>
                      <a:pt x="27" y="120"/>
                      <a:pt x="53" y="111"/>
                      <a:pt x="77" y="98"/>
                    </a:cubicBezTo>
                    <a:cubicBezTo>
                      <a:pt x="70" y="94"/>
                      <a:pt x="64" y="89"/>
                      <a:pt x="60" y="84"/>
                    </a:cubicBezTo>
                    <a:cubicBezTo>
                      <a:pt x="52" y="74"/>
                      <a:pt x="45" y="57"/>
                      <a:pt x="56" y="31"/>
                    </a:cubicBezTo>
                    <a:cubicBezTo>
                      <a:pt x="65" y="10"/>
                      <a:pt x="83" y="-1"/>
                      <a:pt x="106" y="0"/>
                    </a:cubicBezTo>
                    <a:cubicBezTo>
                      <a:pt x="125" y="1"/>
                      <a:pt x="147" y="11"/>
                      <a:pt x="153" y="28"/>
                    </a:cubicBezTo>
                    <a:cubicBezTo>
                      <a:pt x="158" y="43"/>
                      <a:pt x="157" y="59"/>
                      <a:pt x="151" y="73"/>
                    </a:cubicBezTo>
                    <a:cubicBezTo>
                      <a:pt x="171" y="72"/>
                      <a:pt x="192" y="70"/>
                      <a:pt x="209" y="67"/>
                    </a:cubicBezTo>
                    <a:cubicBezTo>
                      <a:pt x="218" y="65"/>
                      <a:pt x="228" y="71"/>
                      <a:pt x="229" y="80"/>
                    </a:cubicBezTo>
                    <a:cubicBezTo>
                      <a:pt x="231" y="90"/>
                      <a:pt x="225" y="99"/>
                      <a:pt x="215" y="101"/>
                    </a:cubicBezTo>
                    <a:cubicBezTo>
                      <a:pt x="214" y="101"/>
                      <a:pt x="186" y="107"/>
                      <a:pt x="153" y="108"/>
                    </a:cubicBezTo>
                    <a:cubicBezTo>
                      <a:pt x="143" y="109"/>
                      <a:pt x="133" y="109"/>
                      <a:pt x="124" y="108"/>
                    </a:cubicBezTo>
                    <a:cubicBezTo>
                      <a:pt x="111" y="119"/>
                      <a:pt x="94" y="129"/>
                      <a:pt x="74" y="139"/>
                    </a:cubicBezTo>
                    <a:cubicBezTo>
                      <a:pt x="47" y="151"/>
                      <a:pt x="24" y="158"/>
                      <a:pt x="23" y="158"/>
                    </a:cubicBezTo>
                    <a:cubicBezTo>
                      <a:pt x="21" y="158"/>
                      <a:pt x="20" y="159"/>
                      <a:pt x="18" y="159"/>
                    </a:cubicBezTo>
                    <a:close/>
                  </a:path>
                </a:pathLst>
              </a:custGeom>
              <a:solidFill>
                <a:schemeClr val="bg1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60" name="Freeform 59">
                <a:extLst>
                  <a:ext uri="{FF2B5EF4-FFF2-40B4-BE49-F238E27FC236}">
                    <a16:creationId xmlns:a16="http://schemas.microsoft.com/office/drawing/2014/main" id="{D8CB799C-6A57-B844-8572-A94F9CA3D5FD}"/>
                  </a:ext>
                </a:extLst>
              </p:cNvPr>
              <p:cNvSpPr/>
              <p:nvPr/>
            </p:nvSpPr>
            <p:spPr>
              <a:xfrm>
                <a:off x="8836214" y="11747284"/>
                <a:ext cx="110875" cy="112787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59" h="60">
                    <a:moveTo>
                      <a:pt x="0" y="30"/>
                    </a:moveTo>
                    <a:cubicBezTo>
                      <a:pt x="0" y="14"/>
                      <a:pt x="13" y="0"/>
                      <a:pt x="30" y="0"/>
                    </a:cubicBezTo>
                    <a:cubicBezTo>
                      <a:pt x="46" y="0"/>
                      <a:pt x="59" y="14"/>
                      <a:pt x="59" y="30"/>
                    </a:cubicBezTo>
                    <a:cubicBezTo>
                      <a:pt x="59" y="46"/>
                      <a:pt x="46" y="60"/>
                      <a:pt x="30" y="60"/>
                    </a:cubicBezTo>
                    <a:cubicBezTo>
                      <a:pt x="13" y="60"/>
                      <a:pt x="0" y="46"/>
                      <a:pt x="0" y="30"/>
                    </a:cubicBezTo>
                    <a:close/>
                  </a:path>
                </a:pathLst>
              </a:custGeom>
              <a:solidFill>
                <a:schemeClr val="bg1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61" name="Freeform 60">
                <a:extLst>
                  <a:ext uri="{FF2B5EF4-FFF2-40B4-BE49-F238E27FC236}">
                    <a16:creationId xmlns:a16="http://schemas.microsoft.com/office/drawing/2014/main" id="{E943BABC-D322-BC47-B718-C2949DC8DDDD}"/>
                  </a:ext>
                </a:extLst>
              </p:cNvPr>
              <p:cNvSpPr/>
              <p:nvPr/>
            </p:nvSpPr>
            <p:spPr>
              <a:xfrm>
                <a:off x="9323682" y="11538915"/>
                <a:ext cx="483645" cy="147196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54" h="78">
                    <a:moveTo>
                      <a:pt x="226" y="78"/>
                    </a:moveTo>
                    <a:cubicBezTo>
                      <a:pt x="223" y="78"/>
                      <a:pt x="221" y="78"/>
                      <a:pt x="218" y="77"/>
                    </a:cubicBezTo>
                    <a:cubicBezTo>
                      <a:pt x="182" y="66"/>
                      <a:pt x="156" y="60"/>
                      <a:pt x="115" y="55"/>
                    </a:cubicBezTo>
                    <a:cubicBezTo>
                      <a:pt x="98" y="53"/>
                      <a:pt x="52" y="55"/>
                      <a:pt x="32" y="58"/>
                    </a:cubicBezTo>
                    <a:cubicBezTo>
                      <a:pt x="17" y="61"/>
                      <a:pt x="3" y="51"/>
                      <a:pt x="0" y="36"/>
                    </a:cubicBezTo>
                    <a:cubicBezTo>
                      <a:pt x="-2" y="21"/>
                      <a:pt x="8" y="7"/>
                      <a:pt x="23" y="4"/>
                    </a:cubicBezTo>
                    <a:cubicBezTo>
                      <a:pt x="47" y="0"/>
                      <a:pt x="99" y="-2"/>
                      <a:pt x="122" y="1"/>
                    </a:cubicBezTo>
                    <a:cubicBezTo>
                      <a:pt x="166" y="6"/>
                      <a:pt x="195" y="13"/>
                      <a:pt x="234" y="25"/>
                    </a:cubicBezTo>
                    <a:cubicBezTo>
                      <a:pt x="248" y="29"/>
                      <a:pt x="257" y="45"/>
                      <a:pt x="252" y="59"/>
                    </a:cubicBezTo>
                    <a:cubicBezTo>
                      <a:pt x="249" y="71"/>
                      <a:pt x="238" y="78"/>
                      <a:pt x="226" y="78"/>
                    </a:cubicBezTo>
                    <a:close/>
                  </a:path>
                </a:pathLst>
              </a:custGeom>
              <a:solidFill>
                <a:schemeClr val="bg1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62" name="Freeform 61">
                <a:extLst>
                  <a:ext uri="{FF2B5EF4-FFF2-40B4-BE49-F238E27FC236}">
                    <a16:creationId xmlns:a16="http://schemas.microsoft.com/office/drawing/2014/main" id="{8C6803C1-3C33-7947-B5D2-3C305FE4FE8B}"/>
                  </a:ext>
                </a:extLst>
              </p:cNvPr>
              <p:cNvSpPr/>
              <p:nvPr/>
            </p:nvSpPr>
            <p:spPr>
              <a:xfrm>
                <a:off x="9317947" y="10520005"/>
                <a:ext cx="693926" cy="693926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64" h="364">
                    <a:moveTo>
                      <a:pt x="223" y="28"/>
                    </a:moveTo>
                    <a:cubicBezTo>
                      <a:pt x="138" y="5"/>
                      <a:pt x="50" y="56"/>
                      <a:pt x="28" y="141"/>
                    </a:cubicBezTo>
                    <a:cubicBezTo>
                      <a:pt x="5" y="227"/>
                      <a:pt x="56" y="314"/>
                      <a:pt x="141" y="337"/>
                    </a:cubicBezTo>
                    <a:cubicBezTo>
                      <a:pt x="226" y="360"/>
                      <a:pt x="314" y="309"/>
                      <a:pt x="337" y="224"/>
                    </a:cubicBezTo>
                    <a:cubicBezTo>
                      <a:pt x="359" y="138"/>
                      <a:pt x="308" y="50"/>
                      <a:pt x="223" y="28"/>
                    </a:cubicBezTo>
                    <a:close/>
                    <a:moveTo>
                      <a:pt x="135" y="358"/>
                    </a:moveTo>
                    <a:cubicBezTo>
                      <a:pt x="88" y="346"/>
                      <a:pt x="49" y="316"/>
                      <a:pt x="24" y="274"/>
                    </a:cubicBezTo>
                    <a:cubicBezTo>
                      <a:pt x="0" y="232"/>
                      <a:pt x="-6" y="183"/>
                      <a:pt x="6" y="136"/>
                    </a:cubicBezTo>
                    <a:cubicBezTo>
                      <a:pt x="18" y="89"/>
                      <a:pt x="49" y="49"/>
                      <a:pt x="91" y="25"/>
                    </a:cubicBezTo>
                    <a:cubicBezTo>
                      <a:pt x="133" y="0"/>
                      <a:pt x="182" y="-6"/>
                      <a:pt x="229" y="6"/>
                    </a:cubicBezTo>
                    <a:cubicBezTo>
                      <a:pt x="276" y="19"/>
                      <a:pt x="315" y="49"/>
                      <a:pt x="340" y="91"/>
                    </a:cubicBezTo>
                    <a:cubicBezTo>
                      <a:pt x="364" y="133"/>
                      <a:pt x="371" y="182"/>
                      <a:pt x="358" y="229"/>
                    </a:cubicBezTo>
                    <a:cubicBezTo>
                      <a:pt x="346" y="276"/>
                      <a:pt x="316" y="316"/>
                      <a:pt x="273" y="340"/>
                    </a:cubicBezTo>
                    <a:cubicBezTo>
                      <a:pt x="231" y="364"/>
                      <a:pt x="182" y="371"/>
                      <a:pt x="135" y="358"/>
                    </a:cubicBezTo>
                    <a:close/>
                  </a:path>
                </a:pathLst>
              </a:custGeom>
              <a:solidFill>
                <a:schemeClr val="bg1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63" name="Freeform 62">
                <a:extLst>
                  <a:ext uri="{FF2B5EF4-FFF2-40B4-BE49-F238E27FC236}">
                    <a16:creationId xmlns:a16="http://schemas.microsoft.com/office/drawing/2014/main" id="{8C491B9B-F68A-B440-B271-F66C5B8835E7}"/>
                  </a:ext>
                </a:extLst>
              </p:cNvPr>
              <p:cNvSpPr/>
              <p:nvPr/>
            </p:nvSpPr>
            <p:spPr>
              <a:xfrm>
                <a:off x="9400148" y="10604117"/>
                <a:ext cx="531436" cy="531436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79" h="279">
                    <a:moveTo>
                      <a:pt x="169" y="27"/>
                    </a:moveTo>
                    <a:cubicBezTo>
                      <a:pt x="107" y="10"/>
                      <a:pt x="43" y="47"/>
                      <a:pt x="26" y="110"/>
                    </a:cubicBezTo>
                    <a:cubicBezTo>
                      <a:pt x="10" y="172"/>
                      <a:pt x="47" y="236"/>
                      <a:pt x="109" y="253"/>
                    </a:cubicBezTo>
                    <a:cubicBezTo>
                      <a:pt x="172" y="269"/>
                      <a:pt x="236" y="232"/>
                      <a:pt x="252" y="170"/>
                    </a:cubicBezTo>
                    <a:cubicBezTo>
                      <a:pt x="269" y="107"/>
                      <a:pt x="232" y="43"/>
                      <a:pt x="169" y="27"/>
                    </a:cubicBezTo>
                    <a:close/>
                    <a:moveTo>
                      <a:pt x="104" y="274"/>
                    </a:moveTo>
                    <a:cubicBezTo>
                      <a:pt x="29" y="255"/>
                      <a:pt x="-15" y="178"/>
                      <a:pt x="5" y="104"/>
                    </a:cubicBezTo>
                    <a:cubicBezTo>
                      <a:pt x="24" y="30"/>
                      <a:pt x="101" y="-15"/>
                      <a:pt x="175" y="5"/>
                    </a:cubicBezTo>
                    <a:cubicBezTo>
                      <a:pt x="249" y="25"/>
                      <a:pt x="294" y="101"/>
                      <a:pt x="274" y="175"/>
                    </a:cubicBezTo>
                    <a:cubicBezTo>
                      <a:pt x="254" y="250"/>
                      <a:pt x="178" y="294"/>
                      <a:pt x="104" y="274"/>
                    </a:cubicBezTo>
                    <a:close/>
                  </a:path>
                </a:pathLst>
              </a:custGeom>
              <a:solidFill>
                <a:schemeClr val="bg1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64" name="Freeform 63">
                <a:extLst>
                  <a:ext uri="{FF2B5EF4-FFF2-40B4-BE49-F238E27FC236}">
                    <a16:creationId xmlns:a16="http://schemas.microsoft.com/office/drawing/2014/main" id="{10C503B7-429A-EB40-B3E0-2F48D74C2E34}"/>
                  </a:ext>
                </a:extLst>
              </p:cNvPr>
              <p:cNvSpPr/>
              <p:nvPr/>
            </p:nvSpPr>
            <p:spPr>
              <a:xfrm>
                <a:off x="9579837" y="10760877"/>
                <a:ext cx="170136" cy="212192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0" h="112">
                    <a:moveTo>
                      <a:pt x="28" y="110"/>
                    </a:moveTo>
                    <a:cubicBezTo>
                      <a:pt x="19" y="108"/>
                      <a:pt x="10" y="104"/>
                      <a:pt x="2" y="97"/>
                    </a:cubicBezTo>
                    <a:cubicBezTo>
                      <a:pt x="-1" y="95"/>
                      <a:pt x="-1" y="91"/>
                      <a:pt x="1" y="88"/>
                    </a:cubicBezTo>
                    <a:cubicBezTo>
                      <a:pt x="3" y="86"/>
                      <a:pt x="7" y="85"/>
                      <a:pt x="10" y="87"/>
                    </a:cubicBezTo>
                    <a:cubicBezTo>
                      <a:pt x="23" y="98"/>
                      <a:pt x="38" y="102"/>
                      <a:pt x="49" y="98"/>
                    </a:cubicBezTo>
                    <a:cubicBezTo>
                      <a:pt x="54" y="96"/>
                      <a:pt x="58" y="92"/>
                      <a:pt x="60" y="86"/>
                    </a:cubicBezTo>
                    <a:cubicBezTo>
                      <a:pt x="62" y="79"/>
                      <a:pt x="51" y="70"/>
                      <a:pt x="41" y="61"/>
                    </a:cubicBezTo>
                    <a:cubicBezTo>
                      <a:pt x="35" y="55"/>
                      <a:pt x="29" y="50"/>
                      <a:pt x="24" y="44"/>
                    </a:cubicBezTo>
                    <a:cubicBezTo>
                      <a:pt x="18" y="36"/>
                      <a:pt x="16" y="29"/>
                      <a:pt x="18" y="22"/>
                    </a:cubicBezTo>
                    <a:cubicBezTo>
                      <a:pt x="21" y="12"/>
                      <a:pt x="28" y="5"/>
                      <a:pt x="38" y="2"/>
                    </a:cubicBezTo>
                    <a:cubicBezTo>
                      <a:pt x="52" y="-3"/>
                      <a:pt x="72" y="1"/>
                      <a:pt x="88" y="14"/>
                    </a:cubicBezTo>
                    <a:cubicBezTo>
                      <a:pt x="90" y="16"/>
                      <a:pt x="91" y="20"/>
                      <a:pt x="89" y="23"/>
                    </a:cubicBezTo>
                    <a:cubicBezTo>
                      <a:pt x="87" y="25"/>
                      <a:pt x="83" y="26"/>
                      <a:pt x="80" y="24"/>
                    </a:cubicBezTo>
                    <a:cubicBezTo>
                      <a:pt x="67" y="14"/>
                      <a:pt x="52" y="10"/>
                      <a:pt x="42" y="14"/>
                    </a:cubicBezTo>
                    <a:cubicBezTo>
                      <a:pt x="36" y="16"/>
                      <a:pt x="32" y="20"/>
                      <a:pt x="30" y="26"/>
                    </a:cubicBezTo>
                    <a:cubicBezTo>
                      <a:pt x="29" y="33"/>
                      <a:pt x="39" y="42"/>
                      <a:pt x="49" y="51"/>
                    </a:cubicBezTo>
                    <a:cubicBezTo>
                      <a:pt x="55" y="56"/>
                      <a:pt x="62" y="62"/>
                      <a:pt x="66" y="68"/>
                    </a:cubicBezTo>
                    <a:cubicBezTo>
                      <a:pt x="72" y="76"/>
                      <a:pt x="74" y="83"/>
                      <a:pt x="72" y="90"/>
                    </a:cubicBezTo>
                    <a:cubicBezTo>
                      <a:pt x="69" y="100"/>
                      <a:pt x="62" y="107"/>
                      <a:pt x="53" y="110"/>
                    </a:cubicBezTo>
                    <a:cubicBezTo>
                      <a:pt x="45" y="113"/>
                      <a:pt x="37" y="113"/>
                      <a:pt x="28" y="110"/>
                    </a:cubicBezTo>
                    <a:close/>
                  </a:path>
                </a:pathLst>
              </a:custGeom>
              <a:solidFill>
                <a:schemeClr val="bg1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65" name="Freeform 64">
                <a:extLst>
                  <a:ext uri="{FF2B5EF4-FFF2-40B4-BE49-F238E27FC236}">
                    <a16:creationId xmlns:a16="http://schemas.microsoft.com/office/drawing/2014/main" id="{B3E17C42-20FC-654E-B342-C3C7167DF10F}"/>
                  </a:ext>
                </a:extLst>
              </p:cNvPr>
              <p:cNvSpPr/>
              <p:nvPr/>
            </p:nvSpPr>
            <p:spPr>
              <a:xfrm>
                <a:off x="9686894" y="10707351"/>
                <a:ext cx="28675" cy="43968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6" h="24">
                    <a:moveTo>
                      <a:pt x="5" y="24"/>
                    </a:moveTo>
                    <a:cubicBezTo>
                      <a:pt x="1" y="23"/>
                      <a:pt x="-1" y="19"/>
                      <a:pt x="0" y="16"/>
                    </a:cubicBezTo>
                    <a:lnTo>
                      <a:pt x="3" y="5"/>
                    </a:lnTo>
                    <a:cubicBezTo>
                      <a:pt x="4" y="2"/>
                      <a:pt x="8" y="0"/>
                      <a:pt x="11" y="0"/>
                    </a:cubicBezTo>
                    <a:cubicBezTo>
                      <a:pt x="14" y="1"/>
                      <a:pt x="16" y="5"/>
                      <a:pt x="15" y="8"/>
                    </a:cubicBezTo>
                    <a:lnTo>
                      <a:pt x="12" y="19"/>
                    </a:lnTo>
                    <a:cubicBezTo>
                      <a:pt x="12" y="23"/>
                      <a:pt x="8" y="25"/>
                      <a:pt x="5" y="24"/>
                    </a:cubicBezTo>
                    <a:close/>
                  </a:path>
                </a:pathLst>
              </a:custGeom>
              <a:solidFill>
                <a:schemeClr val="bg1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66" name="Freeform 65">
                <a:extLst>
                  <a:ext uri="{FF2B5EF4-FFF2-40B4-BE49-F238E27FC236}">
                    <a16:creationId xmlns:a16="http://schemas.microsoft.com/office/drawing/2014/main" id="{FE06863F-273C-F549-A335-5888E689E4D7}"/>
                  </a:ext>
                </a:extLst>
              </p:cNvPr>
              <p:cNvSpPr/>
              <p:nvPr/>
            </p:nvSpPr>
            <p:spPr>
              <a:xfrm>
                <a:off x="9614252" y="10982627"/>
                <a:ext cx="28675" cy="43968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6" h="24">
                    <a:moveTo>
                      <a:pt x="5" y="23"/>
                    </a:moveTo>
                    <a:cubicBezTo>
                      <a:pt x="1" y="22"/>
                      <a:pt x="-1" y="19"/>
                      <a:pt x="0" y="15"/>
                    </a:cubicBezTo>
                    <a:lnTo>
                      <a:pt x="3" y="4"/>
                    </a:lnTo>
                    <a:cubicBezTo>
                      <a:pt x="4" y="1"/>
                      <a:pt x="7" y="-1"/>
                      <a:pt x="11" y="0"/>
                    </a:cubicBezTo>
                    <a:cubicBezTo>
                      <a:pt x="14" y="1"/>
                      <a:pt x="16" y="4"/>
                      <a:pt x="15" y="8"/>
                    </a:cubicBezTo>
                    <a:lnTo>
                      <a:pt x="12" y="19"/>
                    </a:lnTo>
                    <a:cubicBezTo>
                      <a:pt x="12" y="22"/>
                      <a:pt x="8" y="24"/>
                      <a:pt x="5" y="23"/>
                    </a:cubicBezTo>
                    <a:close/>
                  </a:path>
                </a:pathLst>
              </a:custGeom>
              <a:solidFill>
                <a:schemeClr val="bg1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A80E6F4D-0ACB-7644-8BCE-6A4BC5FE0DB2}"/>
                </a:ext>
              </a:extLst>
            </p:cNvPr>
            <p:cNvGrpSpPr/>
            <p:nvPr/>
          </p:nvGrpSpPr>
          <p:grpSpPr>
            <a:xfrm>
              <a:off x="3040746" y="3741718"/>
              <a:ext cx="2202318" cy="2219756"/>
              <a:chOff x="1252732" y="18285098"/>
              <a:chExt cx="1689891" cy="1703272"/>
            </a:xfrm>
          </p:grpSpPr>
          <p:sp>
            <p:nvSpPr>
              <p:cNvPr id="68" name="Freeform 67">
                <a:extLst>
                  <a:ext uri="{FF2B5EF4-FFF2-40B4-BE49-F238E27FC236}">
                    <a16:creationId xmlns:a16="http://schemas.microsoft.com/office/drawing/2014/main" id="{BFAEEC8C-6CAB-2C49-A4F9-C82124557111}"/>
                  </a:ext>
                </a:extLst>
              </p:cNvPr>
              <p:cNvSpPr/>
              <p:nvPr/>
            </p:nvSpPr>
            <p:spPr>
              <a:xfrm>
                <a:off x="1252732" y="18917851"/>
                <a:ext cx="1689891" cy="107051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885" h="561">
                    <a:moveTo>
                      <a:pt x="849" y="41"/>
                    </a:moveTo>
                    <a:close/>
                    <a:moveTo>
                      <a:pt x="849" y="561"/>
                    </a:moveTo>
                    <a:lnTo>
                      <a:pt x="36" y="561"/>
                    </a:lnTo>
                    <a:cubicBezTo>
                      <a:pt x="16" y="561"/>
                      <a:pt x="0" y="546"/>
                      <a:pt x="0" y="526"/>
                    </a:cubicBezTo>
                    <a:lnTo>
                      <a:pt x="0" y="35"/>
                    </a:lnTo>
                    <a:cubicBezTo>
                      <a:pt x="0" y="15"/>
                      <a:pt x="16" y="0"/>
                      <a:pt x="36" y="0"/>
                    </a:cubicBezTo>
                    <a:lnTo>
                      <a:pt x="159" y="0"/>
                    </a:lnTo>
                    <a:cubicBezTo>
                      <a:pt x="170" y="0"/>
                      <a:pt x="179" y="9"/>
                      <a:pt x="179" y="20"/>
                    </a:cubicBezTo>
                    <a:cubicBezTo>
                      <a:pt x="179" y="32"/>
                      <a:pt x="170" y="41"/>
                      <a:pt x="159" y="41"/>
                    </a:cubicBezTo>
                    <a:lnTo>
                      <a:pt x="41" y="41"/>
                    </a:lnTo>
                    <a:lnTo>
                      <a:pt x="41" y="520"/>
                    </a:lnTo>
                    <a:lnTo>
                      <a:pt x="844" y="520"/>
                    </a:lnTo>
                    <a:lnTo>
                      <a:pt x="844" y="41"/>
                    </a:lnTo>
                    <a:lnTo>
                      <a:pt x="722" y="41"/>
                    </a:lnTo>
                    <a:cubicBezTo>
                      <a:pt x="711" y="41"/>
                      <a:pt x="702" y="32"/>
                      <a:pt x="702" y="20"/>
                    </a:cubicBezTo>
                    <a:cubicBezTo>
                      <a:pt x="702" y="9"/>
                      <a:pt x="711" y="0"/>
                      <a:pt x="722" y="0"/>
                    </a:cubicBezTo>
                    <a:lnTo>
                      <a:pt x="849" y="0"/>
                    </a:lnTo>
                    <a:cubicBezTo>
                      <a:pt x="869" y="0"/>
                      <a:pt x="885" y="15"/>
                      <a:pt x="885" y="35"/>
                    </a:cubicBezTo>
                    <a:lnTo>
                      <a:pt x="885" y="526"/>
                    </a:lnTo>
                    <a:cubicBezTo>
                      <a:pt x="885" y="546"/>
                      <a:pt x="869" y="561"/>
                      <a:pt x="849" y="561"/>
                    </a:cubicBezTo>
                    <a:close/>
                  </a:path>
                </a:pathLst>
              </a:custGeom>
              <a:solidFill>
                <a:schemeClr val="bg1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69" name="Freeform 68">
                <a:extLst>
                  <a:ext uri="{FF2B5EF4-FFF2-40B4-BE49-F238E27FC236}">
                    <a16:creationId xmlns:a16="http://schemas.microsoft.com/office/drawing/2014/main" id="{A13E5B4F-3116-3E4A-B078-7E735C7BEEB9}"/>
                  </a:ext>
                </a:extLst>
              </p:cNvPr>
              <p:cNvSpPr/>
              <p:nvPr/>
            </p:nvSpPr>
            <p:spPr>
              <a:xfrm>
                <a:off x="2057528" y="18935056"/>
                <a:ext cx="885090" cy="48746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464" h="256">
                    <a:moveTo>
                      <a:pt x="20" y="256"/>
                    </a:moveTo>
                    <a:cubicBezTo>
                      <a:pt x="13" y="256"/>
                      <a:pt x="6" y="252"/>
                      <a:pt x="2" y="245"/>
                    </a:cubicBezTo>
                    <a:cubicBezTo>
                      <a:pt x="-3" y="235"/>
                      <a:pt x="1" y="222"/>
                      <a:pt x="11" y="217"/>
                    </a:cubicBezTo>
                    <a:lnTo>
                      <a:pt x="434" y="3"/>
                    </a:lnTo>
                    <a:cubicBezTo>
                      <a:pt x="444" y="-3"/>
                      <a:pt x="457" y="1"/>
                      <a:pt x="462" y="11"/>
                    </a:cubicBezTo>
                    <a:cubicBezTo>
                      <a:pt x="467" y="22"/>
                      <a:pt x="463" y="34"/>
                      <a:pt x="453" y="39"/>
                    </a:cubicBezTo>
                    <a:lnTo>
                      <a:pt x="30" y="254"/>
                    </a:lnTo>
                    <a:cubicBezTo>
                      <a:pt x="27" y="255"/>
                      <a:pt x="23" y="256"/>
                      <a:pt x="20" y="256"/>
                    </a:cubicBezTo>
                    <a:close/>
                  </a:path>
                </a:pathLst>
              </a:custGeom>
              <a:solidFill>
                <a:schemeClr val="bg1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70" name="Freeform 69">
                <a:extLst>
                  <a:ext uri="{FF2B5EF4-FFF2-40B4-BE49-F238E27FC236}">
                    <a16:creationId xmlns:a16="http://schemas.microsoft.com/office/drawing/2014/main" id="{B30002F2-1442-AD4E-BE1D-D537C0900E4F}"/>
                  </a:ext>
                </a:extLst>
              </p:cNvPr>
              <p:cNvSpPr/>
              <p:nvPr/>
            </p:nvSpPr>
            <p:spPr>
              <a:xfrm>
                <a:off x="1252732" y="18935056"/>
                <a:ext cx="881267" cy="48746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462" h="256">
                    <a:moveTo>
                      <a:pt x="441" y="256"/>
                    </a:moveTo>
                    <a:cubicBezTo>
                      <a:pt x="438" y="256"/>
                      <a:pt x="435" y="255"/>
                      <a:pt x="432" y="254"/>
                    </a:cubicBezTo>
                    <a:lnTo>
                      <a:pt x="11" y="39"/>
                    </a:lnTo>
                    <a:cubicBezTo>
                      <a:pt x="1" y="34"/>
                      <a:pt x="-3" y="22"/>
                      <a:pt x="2" y="11"/>
                    </a:cubicBezTo>
                    <a:cubicBezTo>
                      <a:pt x="7" y="1"/>
                      <a:pt x="19" y="-3"/>
                      <a:pt x="30" y="3"/>
                    </a:cubicBezTo>
                    <a:lnTo>
                      <a:pt x="451" y="217"/>
                    </a:lnTo>
                    <a:cubicBezTo>
                      <a:pt x="461" y="222"/>
                      <a:pt x="465" y="235"/>
                      <a:pt x="460" y="245"/>
                    </a:cubicBezTo>
                    <a:cubicBezTo>
                      <a:pt x="456" y="252"/>
                      <a:pt x="449" y="256"/>
                      <a:pt x="441" y="256"/>
                    </a:cubicBezTo>
                    <a:close/>
                  </a:path>
                </a:pathLst>
              </a:custGeom>
              <a:solidFill>
                <a:schemeClr val="bg1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71" name="Freeform 70">
                <a:extLst>
                  <a:ext uri="{FF2B5EF4-FFF2-40B4-BE49-F238E27FC236}">
                    <a16:creationId xmlns:a16="http://schemas.microsoft.com/office/drawing/2014/main" id="{1426E1F0-C19C-5F45-971C-CF3CF84ADC3A}"/>
                  </a:ext>
                </a:extLst>
              </p:cNvPr>
              <p:cNvSpPr/>
              <p:nvPr/>
            </p:nvSpPr>
            <p:spPr>
              <a:xfrm>
                <a:off x="2330898" y="19376645"/>
                <a:ext cx="602167" cy="60407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16" h="317">
                    <a:moveTo>
                      <a:pt x="296" y="317"/>
                    </a:moveTo>
                    <a:cubicBezTo>
                      <a:pt x="290" y="317"/>
                      <a:pt x="285" y="315"/>
                      <a:pt x="281" y="311"/>
                    </a:cubicBezTo>
                    <a:lnTo>
                      <a:pt x="6" y="36"/>
                    </a:lnTo>
                    <a:cubicBezTo>
                      <a:pt x="-2" y="28"/>
                      <a:pt x="-2" y="15"/>
                      <a:pt x="6" y="7"/>
                    </a:cubicBezTo>
                    <a:cubicBezTo>
                      <a:pt x="14" y="-2"/>
                      <a:pt x="27" y="-2"/>
                      <a:pt x="35" y="7"/>
                    </a:cubicBezTo>
                    <a:lnTo>
                      <a:pt x="310" y="282"/>
                    </a:lnTo>
                    <a:cubicBezTo>
                      <a:pt x="318" y="290"/>
                      <a:pt x="318" y="303"/>
                      <a:pt x="310" y="311"/>
                    </a:cubicBezTo>
                    <a:cubicBezTo>
                      <a:pt x="306" y="315"/>
                      <a:pt x="301" y="317"/>
                      <a:pt x="296" y="317"/>
                    </a:cubicBezTo>
                    <a:close/>
                  </a:path>
                </a:pathLst>
              </a:custGeom>
              <a:solidFill>
                <a:schemeClr val="bg1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72" name="Freeform 71">
                <a:extLst>
                  <a:ext uri="{FF2B5EF4-FFF2-40B4-BE49-F238E27FC236}">
                    <a16:creationId xmlns:a16="http://schemas.microsoft.com/office/drawing/2014/main" id="{ABDC12A3-E2DE-F846-8101-D7585A4CA425}"/>
                  </a:ext>
                </a:extLst>
              </p:cNvPr>
              <p:cNvSpPr/>
              <p:nvPr/>
            </p:nvSpPr>
            <p:spPr>
              <a:xfrm>
                <a:off x="1273760" y="19376645"/>
                <a:ext cx="588786" cy="588786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09" h="309">
                    <a:moveTo>
                      <a:pt x="21" y="309"/>
                    </a:moveTo>
                    <a:cubicBezTo>
                      <a:pt x="16" y="309"/>
                      <a:pt x="11" y="307"/>
                      <a:pt x="7" y="303"/>
                    </a:cubicBezTo>
                    <a:cubicBezTo>
                      <a:pt x="-2" y="295"/>
                      <a:pt x="-2" y="282"/>
                      <a:pt x="7" y="274"/>
                    </a:cubicBezTo>
                    <a:lnTo>
                      <a:pt x="274" y="7"/>
                    </a:lnTo>
                    <a:cubicBezTo>
                      <a:pt x="282" y="-2"/>
                      <a:pt x="295" y="-2"/>
                      <a:pt x="303" y="7"/>
                    </a:cubicBezTo>
                    <a:cubicBezTo>
                      <a:pt x="311" y="15"/>
                      <a:pt x="311" y="28"/>
                      <a:pt x="303" y="36"/>
                    </a:cubicBezTo>
                    <a:lnTo>
                      <a:pt x="36" y="303"/>
                    </a:lnTo>
                    <a:cubicBezTo>
                      <a:pt x="32" y="307"/>
                      <a:pt x="26" y="309"/>
                      <a:pt x="21" y="309"/>
                    </a:cubicBezTo>
                    <a:close/>
                  </a:path>
                </a:pathLst>
              </a:custGeom>
              <a:solidFill>
                <a:schemeClr val="bg1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73" name="Freeform 72">
                <a:extLst>
                  <a:ext uri="{FF2B5EF4-FFF2-40B4-BE49-F238E27FC236}">
                    <a16:creationId xmlns:a16="http://schemas.microsoft.com/office/drawing/2014/main" id="{5E8645C1-FB80-3B45-A947-12BF3222D959}"/>
                  </a:ext>
                </a:extLst>
              </p:cNvPr>
              <p:cNvSpPr/>
              <p:nvPr/>
            </p:nvSpPr>
            <p:spPr>
              <a:xfrm>
                <a:off x="1505069" y="18285098"/>
                <a:ext cx="1183306" cy="844945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620" h="443">
                    <a:moveTo>
                      <a:pt x="593" y="443"/>
                    </a:moveTo>
                    <a:cubicBezTo>
                      <a:pt x="577" y="443"/>
                      <a:pt x="565" y="431"/>
                      <a:pt x="565" y="416"/>
                    </a:cubicBezTo>
                    <a:lnTo>
                      <a:pt x="565" y="55"/>
                    </a:lnTo>
                    <a:lnTo>
                      <a:pt x="55" y="55"/>
                    </a:lnTo>
                    <a:lnTo>
                      <a:pt x="54" y="416"/>
                    </a:lnTo>
                    <a:cubicBezTo>
                      <a:pt x="54" y="431"/>
                      <a:pt x="42" y="443"/>
                      <a:pt x="27" y="443"/>
                    </a:cubicBezTo>
                    <a:cubicBezTo>
                      <a:pt x="12" y="443"/>
                      <a:pt x="-1" y="431"/>
                      <a:pt x="0" y="416"/>
                    </a:cubicBezTo>
                    <a:lnTo>
                      <a:pt x="0" y="38"/>
                    </a:lnTo>
                    <a:cubicBezTo>
                      <a:pt x="0" y="17"/>
                      <a:pt x="16" y="0"/>
                      <a:pt x="36" y="0"/>
                    </a:cubicBezTo>
                    <a:lnTo>
                      <a:pt x="583" y="0"/>
                    </a:lnTo>
                    <a:cubicBezTo>
                      <a:pt x="604" y="0"/>
                      <a:pt x="620" y="17"/>
                      <a:pt x="620" y="38"/>
                    </a:cubicBezTo>
                    <a:lnTo>
                      <a:pt x="620" y="416"/>
                    </a:lnTo>
                    <a:cubicBezTo>
                      <a:pt x="620" y="431"/>
                      <a:pt x="608" y="443"/>
                      <a:pt x="593" y="443"/>
                    </a:cubicBezTo>
                    <a:close/>
                  </a:path>
                </a:pathLst>
              </a:custGeom>
              <a:solidFill>
                <a:schemeClr val="bg1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74" name="Freeform 73">
                <a:extLst>
                  <a:ext uri="{FF2B5EF4-FFF2-40B4-BE49-F238E27FC236}">
                    <a16:creationId xmlns:a16="http://schemas.microsoft.com/office/drawing/2014/main" id="{0CD5C7F9-91B3-574F-AA97-F8215F812A1A}"/>
                  </a:ext>
                </a:extLst>
              </p:cNvPr>
              <p:cNvSpPr/>
              <p:nvPr/>
            </p:nvSpPr>
            <p:spPr>
              <a:xfrm>
                <a:off x="1948569" y="18602430"/>
                <a:ext cx="296304" cy="479822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56" h="252">
                    <a:moveTo>
                      <a:pt x="72" y="252"/>
                    </a:moveTo>
                    <a:cubicBezTo>
                      <a:pt x="53" y="252"/>
                      <a:pt x="32" y="248"/>
                      <a:pt x="11" y="239"/>
                    </a:cubicBezTo>
                    <a:cubicBezTo>
                      <a:pt x="2" y="235"/>
                      <a:pt x="-2" y="224"/>
                      <a:pt x="2" y="215"/>
                    </a:cubicBezTo>
                    <a:cubicBezTo>
                      <a:pt x="6" y="206"/>
                      <a:pt x="16" y="202"/>
                      <a:pt x="25" y="206"/>
                    </a:cubicBezTo>
                    <a:cubicBezTo>
                      <a:pt x="56" y="220"/>
                      <a:pt x="88" y="220"/>
                      <a:pt x="107" y="208"/>
                    </a:cubicBezTo>
                    <a:cubicBezTo>
                      <a:pt x="116" y="202"/>
                      <a:pt x="121" y="193"/>
                      <a:pt x="121" y="181"/>
                    </a:cubicBezTo>
                    <a:cubicBezTo>
                      <a:pt x="121" y="167"/>
                      <a:pt x="94" y="154"/>
                      <a:pt x="70" y="142"/>
                    </a:cubicBezTo>
                    <a:cubicBezTo>
                      <a:pt x="37" y="125"/>
                      <a:pt x="0" y="107"/>
                      <a:pt x="0" y="72"/>
                    </a:cubicBezTo>
                    <a:cubicBezTo>
                      <a:pt x="0" y="48"/>
                      <a:pt x="11" y="28"/>
                      <a:pt x="31" y="15"/>
                    </a:cubicBezTo>
                    <a:cubicBezTo>
                      <a:pt x="60" y="-4"/>
                      <a:pt x="103" y="-5"/>
                      <a:pt x="144" y="12"/>
                    </a:cubicBezTo>
                    <a:cubicBezTo>
                      <a:pt x="153" y="16"/>
                      <a:pt x="158" y="26"/>
                      <a:pt x="154" y="35"/>
                    </a:cubicBezTo>
                    <a:cubicBezTo>
                      <a:pt x="150" y="44"/>
                      <a:pt x="140" y="48"/>
                      <a:pt x="131" y="45"/>
                    </a:cubicBezTo>
                    <a:cubicBezTo>
                      <a:pt x="101" y="32"/>
                      <a:pt x="69" y="32"/>
                      <a:pt x="50" y="44"/>
                    </a:cubicBezTo>
                    <a:cubicBezTo>
                      <a:pt x="41" y="51"/>
                      <a:pt x="36" y="60"/>
                      <a:pt x="36" y="72"/>
                    </a:cubicBezTo>
                    <a:cubicBezTo>
                      <a:pt x="36" y="85"/>
                      <a:pt x="63" y="99"/>
                      <a:pt x="86" y="110"/>
                    </a:cubicBezTo>
                    <a:cubicBezTo>
                      <a:pt x="119" y="127"/>
                      <a:pt x="156" y="145"/>
                      <a:pt x="156" y="181"/>
                    </a:cubicBezTo>
                    <a:cubicBezTo>
                      <a:pt x="156" y="205"/>
                      <a:pt x="145" y="225"/>
                      <a:pt x="126" y="237"/>
                    </a:cubicBezTo>
                    <a:cubicBezTo>
                      <a:pt x="111" y="247"/>
                      <a:pt x="92" y="252"/>
                      <a:pt x="72" y="252"/>
                    </a:cubicBezTo>
                    <a:close/>
                  </a:path>
                </a:pathLst>
              </a:custGeom>
              <a:solidFill>
                <a:schemeClr val="bg1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75" name="Freeform 74">
                <a:extLst>
                  <a:ext uri="{FF2B5EF4-FFF2-40B4-BE49-F238E27FC236}">
                    <a16:creationId xmlns:a16="http://schemas.microsoft.com/office/drawing/2014/main" id="{E5D58B28-4256-8E4F-A0DC-F305AACC9379}"/>
                  </a:ext>
                </a:extLst>
              </p:cNvPr>
              <p:cNvSpPr/>
              <p:nvPr/>
            </p:nvSpPr>
            <p:spPr>
              <a:xfrm>
                <a:off x="2063268" y="18483908"/>
                <a:ext cx="64996" cy="110875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5" h="59">
                    <a:moveTo>
                      <a:pt x="18" y="59"/>
                    </a:moveTo>
                    <a:cubicBezTo>
                      <a:pt x="8" y="59"/>
                      <a:pt x="0" y="52"/>
                      <a:pt x="0" y="42"/>
                    </a:cubicBezTo>
                    <a:lnTo>
                      <a:pt x="0" y="18"/>
                    </a:lnTo>
                    <a:cubicBezTo>
                      <a:pt x="0" y="8"/>
                      <a:pt x="8" y="0"/>
                      <a:pt x="18" y="0"/>
                    </a:cubicBezTo>
                    <a:cubicBezTo>
                      <a:pt x="27" y="0"/>
                      <a:pt x="35" y="8"/>
                      <a:pt x="35" y="18"/>
                    </a:cubicBezTo>
                    <a:lnTo>
                      <a:pt x="35" y="42"/>
                    </a:lnTo>
                    <a:cubicBezTo>
                      <a:pt x="35" y="52"/>
                      <a:pt x="27" y="59"/>
                      <a:pt x="18" y="59"/>
                    </a:cubicBezTo>
                    <a:close/>
                  </a:path>
                </a:pathLst>
              </a:custGeom>
              <a:solidFill>
                <a:schemeClr val="bg1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76" name="Freeform 75">
                <a:extLst>
                  <a:ext uri="{FF2B5EF4-FFF2-40B4-BE49-F238E27FC236}">
                    <a16:creationId xmlns:a16="http://schemas.microsoft.com/office/drawing/2014/main" id="{3445FBAD-54E4-6940-8377-6A1443FF44E5}"/>
                  </a:ext>
                </a:extLst>
              </p:cNvPr>
              <p:cNvSpPr/>
              <p:nvPr/>
            </p:nvSpPr>
            <p:spPr>
              <a:xfrm>
                <a:off x="2063268" y="19087987"/>
                <a:ext cx="64996" cy="110875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5" h="59">
                    <a:moveTo>
                      <a:pt x="18" y="59"/>
                    </a:moveTo>
                    <a:cubicBezTo>
                      <a:pt x="8" y="59"/>
                      <a:pt x="0" y="52"/>
                      <a:pt x="0" y="42"/>
                    </a:cubicBezTo>
                    <a:lnTo>
                      <a:pt x="0" y="18"/>
                    </a:lnTo>
                    <a:cubicBezTo>
                      <a:pt x="0" y="8"/>
                      <a:pt x="8" y="0"/>
                      <a:pt x="18" y="0"/>
                    </a:cubicBezTo>
                    <a:cubicBezTo>
                      <a:pt x="27" y="0"/>
                      <a:pt x="35" y="8"/>
                      <a:pt x="35" y="18"/>
                    </a:cubicBezTo>
                    <a:lnTo>
                      <a:pt x="35" y="42"/>
                    </a:lnTo>
                    <a:cubicBezTo>
                      <a:pt x="35" y="52"/>
                      <a:pt x="27" y="59"/>
                      <a:pt x="18" y="59"/>
                    </a:cubicBezTo>
                    <a:close/>
                  </a:path>
                </a:pathLst>
              </a:custGeom>
              <a:solidFill>
                <a:schemeClr val="bg1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F2F448AC-F358-274C-B6C7-17670535B45D}"/>
                </a:ext>
              </a:extLst>
            </p:cNvPr>
            <p:cNvGrpSpPr/>
            <p:nvPr/>
          </p:nvGrpSpPr>
          <p:grpSpPr>
            <a:xfrm>
              <a:off x="9704415" y="7156211"/>
              <a:ext cx="4968817" cy="2589439"/>
              <a:chOff x="1578531" y="8388130"/>
              <a:chExt cx="4968817" cy="2589439"/>
            </a:xfrm>
          </p:grpSpPr>
          <p:sp>
            <p:nvSpPr>
              <p:cNvPr id="78" name="Subtitle 2">
                <a:extLst>
                  <a:ext uri="{FF2B5EF4-FFF2-40B4-BE49-F238E27FC236}">
                    <a16:creationId xmlns:a16="http://schemas.microsoft.com/office/drawing/2014/main" id="{7A0FF30B-EB27-D646-ADCB-655A5DCF5B9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78531" y="9096016"/>
                <a:ext cx="4968817" cy="1881553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lang="en-US" sz="3600" dirty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Refers to a good or service being offered by a company.</a:t>
                </a:r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AF1BF87F-3746-FB4A-A1B2-9ADCF817ABEB}"/>
                  </a:ext>
                </a:extLst>
              </p:cNvPr>
              <p:cNvSpPr/>
              <p:nvPr/>
            </p:nvSpPr>
            <p:spPr>
              <a:xfrm>
                <a:off x="1653290" y="8388130"/>
                <a:ext cx="4819301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4000" b="1" dirty="0">
                    <a:solidFill>
                      <a:schemeClr val="bg1"/>
                    </a:solidFill>
                    <a:latin typeface="Montserrat SemiBold" pitchFamily="2" charset="77"/>
                    <a:ea typeface="Roboto" panose="02000000000000000000" pitchFamily="2" charset="0"/>
                    <a:cs typeface="Lato Light" panose="020F0502020204030203" pitchFamily="34" charset="0"/>
                  </a:rPr>
                  <a:t>Write Your Title</a:t>
                </a:r>
              </a:p>
            </p:txBody>
          </p: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09326C8E-5070-D845-A4DF-34B2E9766B42}"/>
                </a:ext>
              </a:extLst>
            </p:cNvPr>
            <p:cNvGrpSpPr/>
            <p:nvPr/>
          </p:nvGrpSpPr>
          <p:grpSpPr>
            <a:xfrm>
              <a:off x="17830298" y="7156211"/>
              <a:ext cx="4968817" cy="2589439"/>
              <a:chOff x="1578531" y="8388130"/>
              <a:chExt cx="4968817" cy="2589439"/>
            </a:xfrm>
          </p:grpSpPr>
          <p:sp>
            <p:nvSpPr>
              <p:cNvPr id="81" name="Subtitle 2">
                <a:extLst>
                  <a:ext uri="{FF2B5EF4-FFF2-40B4-BE49-F238E27FC236}">
                    <a16:creationId xmlns:a16="http://schemas.microsoft.com/office/drawing/2014/main" id="{AE169ED9-38D0-E546-A049-E2C666E2887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78531" y="9096016"/>
                <a:ext cx="4968817" cy="1881553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lang="en-US" sz="3600" dirty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Refers to a good or service being offered by a company.</a:t>
                </a:r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61EFCE84-940D-014E-A4A4-EE2C6A259309}"/>
                  </a:ext>
                </a:extLst>
              </p:cNvPr>
              <p:cNvSpPr/>
              <p:nvPr/>
            </p:nvSpPr>
            <p:spPr>
              <a:xfrm>
                <a:off x="1653290" y="8388130"/>
                <a:ext cx="4819301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4000" b="1" dirty="0">
                    <a:solidFill>
                      <a:schemeClr val="bg1"/>
                    </a:solidFill>
                    <a:latin typeface="Montserrat SemiBold" pitchFamily="2" charset="77"/>
                    <a:ea typeface="Roboto" panose="02000000000000000000" pitchFamily="2" charset="0"/>
                    <a:cs typeface="Lato Light" panose="020F0502020204030203" pitchFamily="34" charset="0"/>
                  </a:rPr>
                  <a:t>Write Your Title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30382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E32A037-BC64-0842-A347-207DD45817C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19DA17-3728-D94B-B21B-F1B42C52C295}"/>
              </a:ext>
            </a:extLst>
          </p:cNvPr>
          <p:cNvSpPr/>
          <p:nvPr/>
        </p:nvSpPr>
        <p:spPr>
          <a:xfrm>
            <a:off x="0" y="0"/>
            <a:ext cx="24377650" cy="13735333"/>
          </a:xfrm>
          <a:prstGeom prst="rect">
            <a:avLst/>
          </a:prstGeom>
          <a:solidFill>
            <a:schemeClr val="accent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5BB993-C749-5D45-A40E-7E79FA198F75}"/>
              </a:ext>
            </a:extLst>
          </p:cNvPr>
          <p:cNvSpPr/>
          <p:nvPr/>
        </p:nvSpPr>
        <p:spPr>
          <a:xfrm>
            <a:off x="7722497" y="3853543"/>
            <a:ext cx="8932646" cy="60282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FA33961-E855-754F-A355-C7FD2DA173AF}"/>
              </a:ext>
            </a:extLst>
          </p:cNvPr>
          <p:cNvGrpSpPr/>
          <p:nvPr/>
        </p:nvGrpSpPr>
        <p:grpSpPr>
          <a:xfrm>
            <a:off x="8734869" y="5149840"/>
            <a:ext cx="6907902" cy="3416319"/>
            <a:chOff x="8734869" y="5242173"/>
            <a:chExt cx="6907902" cy="3416319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9A753C0-7000-ED49-A378-55898C15A65E}"/>
                </a:ext>
              </a:extLst>
            </p:cNvPr>
            <p:cNvSpPr txBox="1"/>
            <p:nvPr/>
          </p:nvSpPr>
          <p:spPr>
            <a:xfrm>
              <a:off x="8734869" y="5242173"/>
              <a:ext cx="6907902" cy="2646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600" b="1" dirty="0">
                  <a:solidFill>
                    <a:schemeClr val="bg1"/>
                  </a:solidFill>
                  <a:latin typeface="Montserrat" pitchFamily="2" charset="77"/>
                  <a:ea typeface="Lato Light" charset="0"/>
                  <a:cs typeface="Lato Light" charset="0"/>
                </a:rPr>
                <a:t>10.4+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AC792D3-8F79-2F46-A3D8-B17B6BF7BB15}"/>
                </a:ext>
              </a:extLst>
            </p:cNvPr>
            <p:cNvSpPr/>
            <p:nvPr/>
          </p:nvSpPr>
          <p:spPr>
            <a:xfrm flipH="1">
              <a:off x="10007142" y="7889051"/>
              <a:ext cx="4363357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400" b="1" dirty="0">
                  <a:solidFill>
                    <a:schemeClr val="bg1"/>
                  </a:solidFill>
                  <a:latin typeface="Montserrat SemiBold" pitchFamily="2" charset="77"/>
                  <a:ea typeface="Roboto" panose="02000000000000000000" pitchFamily="2" charset="0"/>
                  <a:cs typeface="Lato" panose="020F0502020204030203" pitchFamily="34" charset="0"/>
                </a:rPr>
                <a:t>Investor ROI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52387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E09C32D5-185D-4949-A34D-07AAA120BA6D}"/>
              </a:ext>
            </a:extLst>
          </p:cNvPr>
          <p:cNvSpPr/>
          <p:nvPr/>
        </p:nvSpPr>
        <p:spPr>
          <a:xfrm>
            <a:off x="0" y="0"/>
            <a:ext cx="24377650" cy="1371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1F5F660-E754-764B-9C9B-185BB1860DC9}"/>
              </a:ext>
            </a:extLst>
          </p:cNvPr>
          <p:cNvGrpSpPr/>
          <p:nvPr/>
        </p:nvGrpSpPr>
        <p:grpSpPr>
          <a:xfrm>
            <a:off x="1437716" y="5160052"/>
            <a:ext cx="21502214" cy="7209029"/>
            <a:chOff x="2410747" y="5390349"/>
            <a:chExt cx="20368540" cy="7209029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0D477FD-A78D-4B46-ACC3-2F9B3CA2CFB8}"/>
                </a:ext>
              </a:extLst>
            </p:cNvPr>
            <p:cNvSpPr/>
            <p:nvPr/>
          </p:nvSpPr>
          <p:spPr>
            <a:xfrm>
              <a:off x="13001209" y="5390349"/>
              <a:ext cx="9778078" cy="31896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4C45CF7-D695-824C-9108-2863F605664A}"/>
                </a:ext>
              </a:extLst>
            </p:cNvPr>
            <p:cNvSpPr/>
            <p:nvPr/>
          </p:nvSpPr>
          <p:spPr>
            <a:xfrm>
              <a:off x="13001209" y="9409746"/>
              <a:ext cx="9778078" cy="31896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787ADA74-D00C-EA46-92C5-A39E649275AE}"/>
                </a:ext>
              </a:extLst>
            </p:cNvPr>
            <p:cNvSpPr/>
            <p:nvPr/>
          </p:nvSpPr>
          <p:spPr>
            <a:xfrm>
              <a:off x="2410747" y="5390349"/>
              <a:ext cx="9778078" cy="31896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05A14765-374F-3C43-A101-206D52EE6D89}"/>
                </a:ext>
              </a:extLst>
            </p:cNvPr>
            <p:cNvSpPr/>
            <p:nvPr/>
          </p:nvSpPr>
          <p:spPr>
            <a:xfrm>
              <a:off x="2410747" y="9409746"/>
              <a:ext cx="9778078" cy="31896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D1895751-DB3E-F943-9799-09F6F3739CA4}"/>
              </a:ext>
            </a:extLst>
          </p:cNvPr>
          <p:cNvGrpSpPr/>
          <p:nvPr/>
        </p:nvGrpSpPr>
        <p:grpSpPr>
          <a:xfrm>
            <a:off x="2788824" y="6093148"/>
            <a:ext cx="7620089" cy="1347622"/>
            <a:chOff x="2340340" y="6093148"/>
            <a:chExt cx="7620089" cy="1347622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EF8615A2-B93C-1F48-BDEF-AC6674C22C05}"/>
                </a:ext>
              </a:extLst>
            </p:cNvPr>
            <p:cNvSpPr/>
            <p:nvPr/>
          </p:nvSpPr>
          <p:spPr>
            <a:xfrm>
              <a:off x="2340340" y="6093148"/>
              <a:ext cx="2688860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8000" dirty="0">
                  <a:solidFill>
                    <a:schemeClr val="bg1"/>
                  </a:solidFill>
                  <a:latin typeface="Montserrat Medium" pitchFamily="2" charset="77"/>
                </a:rPr>
                <a:t>34% 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80E17986-3228-8145-A8CC-30B485D0BDC4}"/>
                </a:ext>
              </a:extLst>
            </p:cNvPr>
            <p:cNvSpPr/>
            <p:nvPr/>
          </p:nvSpPr>
          <p:spPr>
            <a:xfrm>
              <a:off x="6359523" y="6117331"/>
              <a:ext cx="3600906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  <a:latin typeface="Montserrat Medium" pitchFamily="2" charset="77"/>
                  <a:ea typeface="Lato Light" panose="020F0502020204030203" pitchFamily="34" charset="0"/>
                  <a:cs typeface="Lato Light" panose="020F0502020204030203" pitchFamily="34" charset="0"/>
                </a:rPr>
                <a:t>Revenue Of Investment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BA382BE-D99F-E647-9826-6CF7237414C1}"/>
              </a:ext>
            </a:extLst>
          </p:cNvPr>
          <p:cNvGrpSpPr/>
          <p:nvPr/>
        </p:nvGrpSpPr>
        <p:grpSpPr>
          <a:xfrm>
            <a:off x="2788824" y="10100454"/>
            <a:ext cx="7620089" cy="1347622"/>
            <a:chOff x="2340340" y="6093148"/>
            <a:chExt cx="7620089" cy="1347622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8A321B2A-AA91-9B4B-9ECF-D66AAB4CD795}"/>
                </a:ext>
              </a:extLst>
            </p:cNvPr>
            <p:cNvSpPr/>
            <p:nvPr/>
          </p:nvSpPr>
          <p:spPr>
            <a:xfrm>
              <a:off x="2340340" y="6093148"/>
              <a:ext cx="2688860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8000" dirty="0">
                  <a:solidFill>
                    <a:schemeClr val="bg1"/>
                  </a:solidFill>
                  <a:latin typeface="Montserrat Medium" pitchFamily="2" charset="77"/>
                </a:rPr>
                <a:t>60+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305BE56E-28B5-8F4E-BBDC-3BA4A1A20D35}"/>
                </a:ext>
              </a:extLst>
            </p:cNvPr>
            <p:cNvSpPr/>
            <p:nvPr/>
          </p:nvSpPr>
          <p:spPr>
            <a:xfrm>
              <a:off x="6359523" y="6117331"/>
              <a:ext cx="3600906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  <a:latin typeface="Montserrat Medium" pitchFamily="2" charset="77"/>
                  <a:ea typeface="Lato Light" panose="020F0502020204030203" pitchFamily="34" charset="0"/>
                  <a:cs typeface="Lato Light" panose="020F0502020204030203" pitchFamily="34" charset="0"/>
                </a:rPr>
                <a:t>Increase Portfolio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661EAE34-CA22-8043-A78A-C9B9C1CE0370}"/>
              </a:ext>
            </a:extLst>
          </p:cNvPr>
          <p:cNvGrpSpPr/>
          <p:nvPr/>
        </p:nvGrpSpPr>
        <p:grpSpPr>
          <a:xfrm>
            <a:off x="13968737" y="6093148"/>
            <a:ext cx="7620089" cy="1323439"/>
            <a:chOff x="2340340" y="6093148"/>
            <a:chExt cx="7620089" cy="1323439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B3593E67-7111-9844-9916-C174846B5866}"/>
                </a:ext>
              </a:extLst>
            </p:cNvPr>
            <p:cNvSpPr/>
            <p:nvPr/>
          </p:nvSpPr>
          <p:spPr>
            <a:xfrm>
              <a:off x="2340340" y="6093148"/>
              <a:ext cx="2688860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8000" dirty="0">
                  <a:solidFill>
                    <a:schemeClr val="bg1"/>
                  </a:solidFill>
                  <a:latin typeface="Montserrat Medium" pitchFamily="2" charset="77"/>
                </a:rPr>
                <a:t>420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34FD40D9-334C-1544-AEFC-749D239F079C}"/>
                </a:ext>
              </a:extLst>
            </p:cNvPr>
            <p:cNvSpPr/>
            <p:nvPr/>
          </p:nvSpPr>
          <p:spPr>
            <a:xfrm>
              <a:off x="6359523" y="6504057"/>
              <a:ext cx="3600906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  <a:latin typeface="Montserrat Medium" pitchFamily="2" charset="77"/>
                  <a:ea typeface="Lato Light" panose="020F0502020204030203" pitchFamily="34" charset="0"/>
                  <a:cs typeface="Lato Light" panose="020F0502020204030203" pitchFamily="34" charset="0"/>
                </a:rPr>
                <a:t>Funds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B67865D2-6EAC-984A-9687-35EBF047C202}"/>
              </a:ext>
            </a:extLst>
          </p:cNvPr>
          <p:cNvGrpSpPr/>
          <p:nvPr/>
        </p:nvGrpSpPr>
        <p:grpSpPr>
          <a:xfrm>
            <a:off x="13968737" y="10100454"/>
            <a:ext cx="7620089" cy="1347622"/>
            <a:chOff x="2340340" y="6093148"/>
            <a:chExt cx="7620089" cy="1347622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5EE4109F-C8CF-BD4A-90C4-33507D01EF4B}"/>
                </a:ext>
              </a:extLst>
            </p:cNvPr>
            <p:cNvSpPr/>
            <p:nvPr/>
          </p:nvSpPr>
          <p:spPr>
            <a:xfrm>
              <a:off x="2340340" y="6093148"/>
              <a:ext cx="2688860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8000" dirty="0">
                  <a:solidFill>
                    <a:schemeClr val="bg1"/>
                  </a:solidFill>
                  <a:latin typeface="Montserrat Medium" pitchFamily="2" charset="77"/>
                </a:rPr>
                <a:t>40+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08D2DBB6-563D-4A4C-AAA7-BE5DE4994B89}"/>
                </a:ext>
              </a:extLst>
            </p:cNvPr>
            <p:cNvSpPr/>
            <p:nvPr/>
          </p:nvSpPr>
          <p:spPr>
            <a:xfrm>
              <a:off x="6359523" y="6117331"/>
              <a:ext cx="3600906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  <a:latin typeface="Montserrat Medium" pitchFamily="2" charset="77"/>
                  <a:ea typeface="Lato Light" panose="020F0502020204030203" pitchFamily="34" charset="0"/>
                  <a:cs typeface="Lato Light" panose="020F0502020204030203" pitchFamily="34" charset="0"/>
                </a:rPr>
                <a:t>Increase Portfolio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39A5000-B650-4B48-A1A0-4F5737655798}"/>
              </a:ext>
            </a:extLst>
          </p:cNvPr>
          <p:cNvGrpSpPr/>
          <p:nvPr/>
        </p:nvGrpSpPr>
        <p:grpSpPr>
          <a:xfrm>
            <a:off x="2169321" y="1918307"/>
            <a:ext cx="18823777" cy="1323439"/>
            <a:chOff x="1632040" y="9828663"/>
            <a:chExt cx="18823777" cy="1323439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23F1B0E-CF4A-F243-8BD8-BCEE53F400AB}"/>
                </a:ext>
              </a:extLst>
            </p:cNvPr>
            <p:cNvSpPr txBox="1"/>
            <p:nvPr/>
          </p:nvSpPr>
          <p:spPr>
            <a:xfrm>
              <a:off x="2112199" y="9828663"/>
              <a:ext cx="18343618" cy="132343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8000" b="1" spc="600" dirty="0">
                  <a:solidFill>
                    <a:schemeClr val="bg1"/>
                  </a:solidFill>
                  <a:latin typeface="Montserrat" pitchFamily="2" charset="77"/>
                  <a:ea typeface="Roboto Medium" panose="02000000000000000000" pitchFamily="2" charset="0"/>
                  <a:cs typeface="Lato Light" panose="020F0502020204030203" pitchFamily="34" charset="0"/>
                </a:rPr>
                <a:t>OUR COMPANY IN NUMBERS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B439B9EF-DAE3-6349-AE2C-8E10292C6DD4}"/>
                </a:ext>
              </a:extLst>
            </p:cNvPr>
            <p:cNvSpPr/>
            <p:nvPr/>
          </p:nvSpPr>
          <p:spPr>
            <a:xfrm rot="16200000">
              <a:off x="1128965" y="10391968"/>
              <a:ext cx="1204726" cy="19857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12955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5587B08C-38D8-BC40-98C5-8F73887D189E}"/>
              </a:ext>
            </a:extLst>
          </p:cNvPr>
          <p:cNvSpPr/>
          <p:nvPr/>
        </p:nvSpPr>
        <p:spPr>
          <a:xfrm rot="10800000" flipV="1">
            <a:off x="0" y="-1"/>
            <a:ext cx="24377650" cy="13716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5EC1822-CCAB-204A-BBCD-5B678AD54DE7}"/>
              </a:ext>
            </a:extLst>
          </p:cNvPr>
          <p:cNvGrpSpPr/>
          <p:nvPr/>
        </p:nvGrpSpPr>
        <p:grpSpPr>
          <a:xfrm>
            <a:off x="2169321" y="1918307"/>
            <a:ext cx="12668903" cy="2554545"/>
            <a:chOff x="1632040" y="9828663"/>
            <a:chExt cx="12668903" cy="255454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DFEDFA3-D11B-074D-A9EF-EC33E932EB38}"/>
                </a:ext>
              </a:extLst>
            </p:cNvPr>
            <p:cNvSpPr txBox="1"/>
            <p:nvPr/>
          </p:nvSpPr>
          <p:spPr>
            <a:xfrm>
              <a:off x="2112199" y="9828663"/>
              <a:ext cx="12188744" cy="255454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8000" b="1" spc="600" dirty="0">
                  <a:solidFill>
                    <a:schemeClr val="bg1"/>
                  </a:solidFill>
                  <a:latin typeface="Montserrat" pitchFamily="2" charset="77"/>
                  <a:ea typeface="Roboto Medium" panose="02000000000000000000" pitchFamily="2" charset="0"/>
                  <a:cs typeface="Lato Light" panose="020F0502020204030203" pitchFamily="34" charset="0"/>
                </a:rPr>
                <a:t>FINANCIAL GROUP PERFORMANCE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F693E5A-6B2C-6347-9B19-A97B02E6DA34}"/>
                </a:ext>
              </a:extLst>
            </p:cNvPr>
            <p:cNvSpPr/>
            <p:nvPr/>
          </p:nvSpPr>
          <p:spPr>
            <a:xfrm rot="16200000">
              <a:off x="544324" y="10976608"/>
              <a:ext cx="2374007" cy="19857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EA57DE8F-0117-0446-B67E-8D63F22ED2FF}"/>
              </a:ext>
            </a:extLst>
          </p:cNvPr>
          <p:cNvSpPr txBox="1"/>
          <p:nvPr/>
        </p:nvSpPr>
        <p:spPr>
          <a:xfrm>
            <a:off x="2112200" y="6391161"/>
            <a:ext cx="74303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Make sure you promote it in the right place. It’s no secret that you need to be visible online that’s where your customers.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025C820-518C-5443-A2A5-05CDE7E1B9AD}"/>
              </a:ext>
            </a:extLst>
          </p:cNvPr>
          <p:cNvGrpSpPr/>
          <p:nvPr/>
        </p:nvGrpSpPr>
        <p:grpSpPr>
          <a:xfrm>
            <a:off x="2164510" y="10681719"/>
            <a:ext cx="3761966" cy="707886"/>
            <a:chOff x="2164510" y="9923928"/>
            <a:chExt cx="3761966" cy="70788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EBE15FB-3D6E-D945-9943-793D1E4BEB7F}"/>
                </a:ext>
              </a:extLst>
            </p:cNvPr>
            <p:cNvSpPr/>
            <p:nvPr/>
          </p:nvSpPr>
          <p:spPr>
            <a:xfrm>
              <a:off x="2164510" y="10035386"/>
              <a:ext cx="484970" cy="48497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A14DE87-136F-E341-887A-BB075A8C56CB}"/>
                </a:ext>
              </a:extLst>
            </p:cNvPr>
            <p:cNvSpPr/>
            <p:nvPr/>
          </p:nvSpPr>
          <p:spPr>
            <a:xfrm>
              <a:off x="2887245" y="9923928"/>
              <a:ext cx="3039231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  <a:latin typeface="Montserrat Medium" pitchFamily="2" charset="77"/>
                  <a:ea typeface="Lato Light" panose="020F0502020204030203" pitchFamily="34" charset="0"/>
                  <a:cs typeface="Lato Light" panose="020F0502020204030203" pitchFamily="34" charset="0"/>
                </a:rPr>
                <a:t>Your Title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7A1E4D5-DEDD-9F4E-91D0-769F350A3953}"/>
              </a:ext>
            </a:extLst>
          </p:cNvPr>
          <p:cNvGrpSpPr/>
          <p:nvPr/>
        </p:nvGrpSpPr>
        <p:grpSpPr>
          <a:xfrm>
            <a:off x="6400182" y="10681719"/>
            <a:ext cx="3761966" cy="707886"/>
            <a:chOff x="2164510" y="9923928"/>
            <a:chExt cx="3761966" cy="707886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04A1785-DBEA-1E42-B5A8-A50F794A53BF}"/>
                </a:ext>
              </a:extLst>
            </p:cNvPr>
            <p:cNvSpPr/>
            <p:nvPr/>
          </p:nvSpPr>
          <p:spPr>
            <a:xfrm>
              <a:off x="2164510" y="10035386"/>
              <a:ext cx="484970" cy="48497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CEB85A5-9130-154B-9201-C142C2E98488}"/>
                </a:ext>
              </a:extLst>
            </p:cNvPr>
            <p:cNvSpPr/>
            <p:nvPr/>
          </p:nvSpPr>
          <p:spPr>
            <a:xfrm>
              <a:off x="2887245" y="9923928"/>
              <a:ext cx="3039231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  <a:latin typeface="Montserrat Medium" pitchFamily="2" charset="77"/>
                  <a:ea typeface="Lato Light" panose="020F0502020204030203" pitchFamily="34" charset="0"/>
                  <a:cs typeface="Lato Light" panose="020F0502020204030203" pitchFamily="34" charset="0"/>
                </a:rPr>
                <a:t>Your Title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46BB64C7-B4BE-364F-BA90-D68A9482DB9A}"/>
              </a:ext>
            </a:extLst>
          </p:cNvPr>
          <p:cNvGrpSpPr/>
          <p:nvPr/>
        </p:nvGrpSpPr>
        <p:grpSpPr>
          <a:xfrm>
            <a:off x="14452693" y="3923900"/>
            <a:ext cx="7812757" cy="7111762"/>
            <a:chOff x="13581325" y="3302119"/>
            <a:chExt cx="7812757" cy="7111762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448DB7D4-9826-0543-80AB-0AA76BA6D919}"/>
                </a:ext>
              </a:extLst>
            </p:cNvPr>
            <p:cNvGrpSpPr/>
            <p:nvPr/>
          </p:nvGrpSpPr>
          <p:grpSpPr>
            <a:xfrm>
              <a:off x="13581325" y="3302119"/>
              <a:ext cx="7812757" cy="7111762"/>
              <a:chOff x="2810975" y="4402204"/>
              <a:chExt cx="5995208" cy="5457291"/>
            </a:xfrm>
          </p:grpSpPr>
          <p:sp>
            <p:nvSpPr>
              <p:cNvPr id="21" name="Pie 20">
                <a:extLst>
                  <a:ext uri="{FF2B5EF4-FFF2-40B4-BE49-F238E27FC236}">
                    <a16:creationId xmlns:a16="http://schemas.microsoft.com/office/drawing/2014/main" id="{49478AE1-76EA-AE40-84FD-1DAB1DAB0F43}"/>
                  </a:ext>
                </a:extLst>
              </p:cNvPr>
              <p:cNvSpPr/>
              <p:nvPr/>
            </p:nvSpPr>
            <p:spPr>
              <a:xfrm flipH="1">
                <a:off x="3488267" y="4785095"/>
                <a:ext cx="5317916" cy="5074400"/>
              </a:xfrm>
              <a:prstGeom prst="pie">
                <a:avLst>
                  <a:gd name="adj1" fmla="val 2261062"/>
                  <a:gd name="adj2" fmla="val 16347059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endParaRPr>
              </a:p>
            </p:txBody>
          </p:sp>
          <p:sp>
            <p:nvSpPr>
              <p:cNvPr id="22" name="Pie 21">
                <a:extLst>
                  <a:ext uri="{FF2B5EF4-FFF2-40B4-BE49-F238E27FC236}">
                    <a16:creationId xmlns:a16="http://schemas.microsoft.com/office/drawing/2014/main" id="{63248FAE-E212-2A43-95E5-10F1B6C494ED}"/>
                  </a:ext>
                </a:extLst>
              </p:cNvPr>
              <p:cNvSpPr/>
              <p:nvPr/>
            </p:nvSpPr>
            <p:spPr>
              <a:xfrm rot="8911458" flipH="1">
                <a:off x="2810975" y="4402204"/>
                <a:ext cx="5317916" cy="5074400"/>
              </a:xfrm>
              <a:prstGeom prst="pie">
                <a:avLst>
                  <a:gd name="adj1" fmla="val 3753089"/>
                  <a:gd name="adj2" fmla="val 11018106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endParaRPr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8742B2C-F65D-B744-87ED-C5EBFA2CE354}"/>
                </a:ext>
              </a:extLst>
            </p:cNvPr>
            <p:cNvSpPr txBox="1"/>
            <p:nvPr/>
          </p:nvSpPr>
          <p:spPr>
            <a:xfrm>
              <a:off x="14131389" y="5216952"/>
              <a:ext cx="269712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30%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027B064-E38E-BD46-A836-EDFB1798E58D}"/>
                </a:ext>
              </a:extLst>
            </p:cNvPr>
            <p:cNvSpPr txBox="1"/>
            <p:nvPr/>
          </p:nvSpPr>
          <p:spPr>
            <a:xfrm>
              <a:off x="18127655" y="7142929"/>
              <a:ext cx="269712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70%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61672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1">
      <a:dk1>
        <a:srgbClr val="999999"/>
      </a:dk1>
      <a:lt1>
        <a:srgbClr val="FFFFFF"/>
      </a:lt1>
      <a:dk2>
        <a:srgbClr val="353336"/>
      </a:dk2>
      <a:lt2>
        <a:srgbClr val="FFFFFF"/>
      </a:lt2>
      <a:accent1>
        <a:srgbClr val="004467"/>
      </a:accent1>
      <a:accent2>
        <a:srgbClr val="FAAB17"/>
      </a:accent2>
      <a:accent3>
        <a:srgbClr val="0068C4"/>
      </a:accent3>
      <a:accent4>
        <a:srgbClr val="004466"/>
      </a:accent4>
      <a:accent5>
        <a:srgbClr val="FAAB17"/>
      </a:accent5>
      <a:accent6>
        <a:srgbClr val="0068C4"/>
      </a:accent6>
      <a:hlink>
        <a:srgbClr val="9FD368"/>
      </a:hlink>
      <a:folHlink>
        <a:srgbClr val="B26B0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92216</TotalTime>
  <Words>543</Words>
  <Application>Microsoft Macintosh PowerPoint</Application>
  <PresentationFormat>Personalizado</PresentationFormat>
  <Paragraphs>112</Paragraphs>
  <Slides>20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16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37" baseType="lpstr">
      <vt:lpstr>Arial Unicode MS</vt:lpstr>
      <vt:lpstr>Angsana New</vt:lpstr>
      <vt:lpstr>Arial</vt:lpstr>
      <vt:lpstr>Calibri</vt:lpstr>
      <vt:lpstr>Calibri Light</vt:lpstr>
      <vt:lpstr>Lato</vt:lpstr>
      <vt:lpstr>Lato Light</vt:lpstr>
      <vt:lpstr>Montserrat</vt:lpstr>
      <vt:lpstr>Montserrat Bold</vt:lpstr>
      <vt:lpstr>Montserrat Light</vt:lpstr>
      <vt:lpstr>Montserrat Medium</vt:lpstr>
      <vt:lpstr>Montserrat SemiBold</vt:lpstr>
      <vt:lpstr>Roboto</vt:lpstr>
      <vt:lpstr>Roboto Light</vt:lpstr>
      <vt:lpstr>Roboto Medium</vt:lpstr>
      <vt:lpstr>Source Sans Pro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Microsoft Office User</cp:lastModifiedBy>
  <cp:revision>16835</cp:revision>
  <dcterms:created xsi:type="dcterms:W3CDTF">2014-11-12T21:47:38Z</dcterms:created>
  <dcterms:modified xsi:type="dcterms:W3CDTF">2019-08-06T14:36:01Z</dcterms:modified>
  <cp:category/>
</cp:coreProperties>
</file>