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media/image2.jpg" ContentType="image/gif"/>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2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E8089E-7F79-4B86-9EB4-6F0EC3BFBF89}"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31942354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E8089E-7F79-4B86-9EB4-6F0EC3BFBF89}"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192004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E8089E-7F79-4B86-9EB4-6F0EC3BFBF89}"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81EF1FB-275F-46B4-BDB3-05BA262145C4}"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6645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2E8089E-7F79-4B86-9EB4-6F0EC3BFBF89}"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3466521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2E8089E-7F79-4B86-9EB4-6F0EC3BFBF89}"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81EF1FB-275F-46B4-BDB3-05BA262145C4}"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0850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2E8089E-7F79-4B86-9EB4-6F0EC3BFBF89}"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3825205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E8089E-7F79-4B86-9EB4-6F0EC3BFBF89}"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307648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E8089E-7F79-4B86-9EB4-6F0EC3BFBF89}"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255653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E8089E-7F79-4B86-9EB4-6F0EC3BFBF89}"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154704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E8089E-7F79-4B86-9EB4-6F0EC3BFBF89}"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237861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E8089E-7F79-4B86-9EB4-6F0EC3BFBF89}"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2665254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E8089E-7F79-4B86-9EB4-6F0EC3BFBF89}"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17317964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E8089E-7F79-4B86-9EB4-6F0EC3BFBF89}"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179996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8089E-7F79-4B86-9EB4-6F0EC3BFBF89}"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383032247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E8089E-7F79-4B86-9EB4-6F0EC3BFBF89}"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39622721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E8089E-7F79-4B86-9EB4-6F0EC3BFBF89}"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81EF1FB-275F-46B4-BDB3-05BA262145C4}" type="slidenum">
              <a:rPr lang="en-US" smtClean="0"/>
              <a:t>‹#›</a:t>
            </a:fld>
            <a:endParaRPr lang="en-US"/>
          </a:p>
        </p:txBody>
      </p:sp>
    </p:spTree>
    <p:extLst>
      <p:ext uri="{BB962C8B-B14F-4D97-AF65-F5344CB8AC3E}">
        <p14:creationId xmlns:p14="http://schemas.microsoft.com/office/powerpoint/2010/main" val="362314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2E8089E-7F79-4B86-9EB4-6F0EC3BFBF89}" type="datetimeFigureOut">
              <a:rPr lang="en-US" smtClean="0"/>
              <a:t>1/5/2020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81EF1FB-275F-46B4-BDB3-05BA262145C4}" type="slidenum">
              <a:rPr lang="en-US" smtClean="0"/>
              <a:t>‹#›</a:t>
            </a:fld>
            <a:endParaRPr lang="en-US"/>
          </a:p>
        </p:txBody>
      </p:sp>
    </p:spTree>
    <p:extLst>
      <p:ext uri="{BB962C8B-B14F-4D97-AF65-F5344CB8AC3E}">
        <p14:creationId xmlns:p14="http://schemas.microsoft.com/office/powerpoint/2010/main" val="4088020433"/>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foursqu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423" y="214490"/>
            <a:ext cx="8466666" cy="3352800"/>
          </a:xfrm>
        </p:spPr>
        <p:txBody>
          <a:bodyPr anchor="ctr">
            <a:noAutofit/>
          </a:bodyPr>
          <a:lstStyle/>
          <a:p>
            <a:pPr algn="ctr"/>
            <a:r>
              <a:rPr lang="en-US" sz="3200" b="1" dirty="0" smtClean="0">
                <a:solidFill>
                  <a:srgbClr val="7030A0"/>
                </a:solidFill>
                <a:latin typeface="Bodoni MT" panose="02070603080606020203" pitchFamily="18" charset="0"/>
                <a:cs typeface="Arial" panose="020B0604020202020204" pitchFamily="34" charset="0"/>
              </a:rPr>
              <a:t>Explore the Different kind of restaurants in Atlanta, GA</a:t>
            </a:r>
            <a:endParaRPr lang="en-US" sz="3200" b="1" dirty="0">
              <a:solidFill>
                <a:srgbClr val="7030A0"/>
              </a:solidFill>
              <a:latin typeface="Bodoni MT" panose="02070603080606020203" pitchFamily="18" charset="0"/>
              <a:cs typeface="Arial" panose="020B0604020202020204" pitchFamily="34" charset="0"/>
            </a:endParaRPr>
          </a:p>
        </p:txBody>
      </p:sp>
      <p:sp>
        <p:nvSpPr>
          <p:cNvPr id="3" name="Subtitle 2"/>
          <p:cNvSpPr>
            <a:spLocks noGrp="1"/>
          </p:cNvSpPr>
          <p:nvPr>
            <p:ph type="subTitle" idx="1"/>
          </p:nvPr>
        </p:nvSpPr>
        <p:spPr>
          <a:xfrm>
            <a:off x="1654548" y="3987158"/>
            <a:ext cx="6600451" cy="1126283"/>
          </a:xfrm>
        </p:spPr>
        <p:txBody>
          <a:bodyPr/>
          <a:lstStyle/>
          <a:p>
            <a:r>
              <a:rPr lang="en-US" sz="2800" i="1" dirty="0" smtClean="0">
                <a:latin typeface="Bell MT" panose="02020503060305020303" pitchFamily="18" charset="0"/>
                <a:cs typeface="Arial" panose="020B0604020202020204" pitchFamily="34" charset="0"/>
              </a:rPr>
              <a:t>Published by </a:t>
            </a:r>
          </a:p>
          <a:p>
            <a:r>
              <a:rPr lang="en-US" sz="2800" i="1" dirty="0" smtClean="0">
                <a:latin typeface="Bell MT" panose="02020503060305020303" pitchFamily="18" charset="0"/>
                <a:cs typeface="Arial" panose="020B0604020202020204" pitchFamily="34" charset="0"/>
              </a:rPr>
              <a:t>Manikandan Palanisamy</a:t>
            </a:r>
            <a:r>
              <a:rPr lang="en-US" dirty="0" smtClean="0"/>
              <a:t>	                                           </a:t>
            </a:r>
            <a:endParaRPr lang="en-US" dirty="0"/>
          </a:p>
        </p:txBody>
      </p:sp>
    </p:spTree>
    <p:extLst>
      <p:ext uri="{BB962C8B-B14F-4D97-AF65-F5344CB8AC3E}">
        <p14:creationId xmlns:p14="http://schemas.microsoft.com/office/powerpoint/2010/main" val="269488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1151467"/>
            <a:ext cx="6589199" cy="530578"/>
          </a:xfrm>
        </p:spPr>
        <p:txBody>
          <a:bodyPr>
            <a:normAutofit/>
          </a:bodyPr>
          <a:lstStyle/>
          <a:p>
            <a:pPr algn="ctr"/>
            <a:r>
              <a:rPr lang="en-US" sz="2800" b="1" i="1" dirty="0" smtClean="0">
                <a:solidFill>
                  <a:srgbClr val="FF0000"/>
                </a:solidFill>
                <a:latin typeface="Bell MT" panose="02020503060305020303" pitchFamily="18" charset="0"/>
                <a:ea typeface="+mn-ea"/>
                <a:cs typeface="Arial" panose="020B0604020202020204" pitchFamily="34" charset="0"/>
              </a:rPr>
              <a:t>Introduction of Business Requirement</a:t>
            </a:r>
            <a:endParaRPr lang="en-US" sz="2800" b="1" i="1" dirty="0">
              <a:solidFill>
                <a:srgbClr val="FF0000"/>
              </a:solidFill>
              <a:latin typeface="Bell MT" panose="02020503060305020303" pitchFamily="18" charset="0"/>
              <a:ea typeface="+mn-ea"/>
              <a:cs typeface="Arial" panose="020B0604020202020204" pitchFamily="34" charset="0"/>
            </a:endParaRPr>
          </a:p>
        </p:txBody>
      </p:sp>
      <p:sp>
        <p:nvSpPr>
          <p:cNvPr id="3" name="Content Placeholder 2"/>
          <p:cNvSpPr>
            <a:spLocks noGrp="1"/>
          </p:cNvSpPr>
          <p:nvPr>
            <p:ph idx="1"/>
          </p:nvPr>
        </p:nvSpPr>
        <p:spPr>
          <a:xfrm>
            <a:off x="1942415" y="2133599"/>
            <a:ext cx="6591985" cy="4436533"/>
          </a:xfrm>
        </p:spPr>
        <p:txBody>
          <a:bodyPr>
            <a:noAutofit/>
          </a:bodyPr>
          <a:lstStyle/>
          <a:p>
            <a:r>
              <a:rPr lang="en-US" sz="2000" dirty="0">
                <a:latin typeface="Bodoni MT" panose="02070603080606020203" pitchFamily="18" charset="0"/>
              </a:rPr>
              <a:t>In this project, I am going to explore Atlanta and will try to find out what kind of restaurant is already popular in the target neighborhood. </a:t>
            </a:r>
            <a:endParaRPr lang="en-US" sz="2000" dirty="0" smtClean="0">
              <a:latin typeface="Bodoni MT" panose="02070603080606020203" pitchFamily="18" charset="0"/>
            </a:endParaRPr>
          </a:p>
          <a:p>
            <a:r>
              <a:rPr lang="en-US" sz="2000" dirty="0" smtClean="0">
                <a:latin typeface="Bodoni MT" panose="02070603080606020203" pitchFamily="18" charset="0"/>
              </a:rPr>
              <a:t>This </a:t>
            </a:r>
            <a:r>
              <a:rPr lang="en-US" sz="2000" dirty="0">
                <a:latin typeface="Bodoni MT" panose="02070603080606020203" pitchFamily="18" charset="0"/>
              </a:rPr>
              <a:t>project can give insight to those people who want to open a restaurant in Atlanta, GA. Assuming they have not decided what kind of restaurant they are going to open, I can show them which kind is already popular and better not to open the same.</a:t>
            </a:r>
          </a:p>
          <a:p>
            <a:r>
              <a:rPr lang="en-US" sz="2000" dirty="0">
                <a:latin typeface="Bodoni MT" panose="02070603080606020203" pitchFamily="18" charset="0"/>
              </a:rPr>
              <a:t>Before that I need to know about features of each neighborhoods and decide which kind of restaurant is suitable for that particular regions. Based on features of selected neighborhoods, we are going to search the most popular kind of restaurant in these areas.</a:t>
            </a:r>
          </a:p>
          <a:p>
            <a:endParaRPr lang="en-US" sz="2000" dirty="0">
              <a:latin typeface="Bodoni MT" panose="02070603080606020203" pitchFamily="18" charset="0"/>
            </a:endParaRPr>
          </a:p>
        </p:txBody>
      </p:sp>
    </p:spTree>
    <p:extLst>
      <p:ext uri="{BB962C8B-B14F-4D97-AF65-F5344CB8AC3E}">
        <p14:creationId xmlns:p14="http://schemas.microsoft.com/office/powerpoint/2010/main" val="4094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959556"/>
            <a:ext cx="6589199" cy="632177"/>
          </a:xfrm>
        </p:spPr>
        <p:txBody>
          <a:bodyPr>
            <a:normAutofit fontScale="90000"/>
          </a:bodyPr>
          <a:lstStyle/>
          <a:p>
            <a:pPr algn="ctr"/>
            <a:r>
              <a:rPr lang="en-US" sz="3100" b="1" i="1" dirty="0">
                <a:solidFill>
                  <a:srgbClr val="FF0000"/>
                </a:solidFill>
                <a:latin typeface="Bell MT" panose="02020503060305020303" pitchFamily="18" charset="0"/>
                <a:ea typeface="+mn-ea"/>
                <a:cs typeface="Arial" panose="020B0604020202020204" pitchFamily="34" charset="0"/>
              </a:rPr>
              <a:t>Data Requirement and Data </a:t>
            </a:r>
            <a:r>
              <a:rPr lang="en-US" sz="3100" b="1" i="1" dirty="0" smtClean="0">
                <a:solidFill>
                  <a:srgbClr val="FF0000"/>
                </a:solidFill>
                <a:latin typeface="Bell MT" panose="02020503060305020303" pitchFamily="18" charset="0"/>
                <a:ea typeface="+mn-ea"/>
                <a:cs typeface="Arial" panose="020B0604020202020204" pitchFamily="34" charset="0"/>
              </a:rPr>
              <a:t>Collection</a:t>
            </a:r>
            <a:r>
              <a:rPr lang="en-US" dirty="0"/>
              <a:t/>
            </a:r>
            <a:br>
              <a:rPr lang="en-US" dirty="0"/>
            </a:br>
            <a:endParaRPr lang="en-US" sz="2800" b="1" i="1" dirty="0">
              <a:solidFill>
                <a:srgbClr val="FF0000"/>
              </a:solidFill>
              <a:latin typeface="Bell MT" panose="02020503060305020303" pitchFamily="18" charset="0"/>
              <a:ea typeface="+mn-ea"/>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latin typeface="Bodoni MT" panose="02070603080606020203" pitchFamily="18" charset="0"/>
              </a:rPr>
              <a:t>Based on definition of our problem, points that will influence our decision are:</a:t>
            </a:r>
          </a:p>
          <a:p>
            <a:pPr lvl="1">
              <a:buFont typeface="Wingdings" panose="05000000000000000000" pitchFamily="2" charset="2"/>
              <a:buChar char="ü"/>
            </a:pPr>
            <a:r>
              <a:rPr lang="en-US" sz="2000" dirty="0">
                <a:latin typeface="Bodoni MT" panose="02070603080606020203" pitchFamily="18" charset="0"/>
              </a:rPr>
              <a:t>The features </a:t>
            </a:r>
            <a:r>
              <a:rPr lang="en-US" sz="2000" dirty="0">
                <a:latin typeface="Bodoni MT" panose="02070603080606020203" pitchFamily="18" charset="0"/>
              </a:rPr>
              <a:t>of each </a:t>
            </a:r>
            <a:r>
              <a:rPr lang="en-US" sz="2000" dirty="0">
                <a:latin typeface="Bodoni MT" panose="02070603080606020203" pitchFamily="18" charset="0"/>
              </a:rPr>
              <a:t>neighborhood</a:t>
            </a:r>
          </a:p>
          <a:p>
            <a:pPr lvl="1">
              <a:buFont typeface="Wingdings" panose="05000000000000000000" pitchFamily="2" charset="2"/>
              <a:buChar char="ü"/>
            </a:pPr>
            <a:r>
              <a:rPr lang="en-US" sz="2000" dirty="0">
                <a:latin typeface="Bodoni MT" panose="02070603080606020203" pitchFamily="18" charset="0"/>
              </a:rPr>
              <a:t>what </a:t>
            </a:r>
            <a:r>
              <a:rPr lang="en-US" sz="2000" dirty="0">
                <a:latin typeface="Bodoni MT" panose="02070603080606020203" pitchFamily="18" charset="0"/>
              </a:rPr>
              <a:t>kind of restaurant has already opened in the selected neighborhood?</a:t>
            </a:r>
          </a:p>
          <a:p>
            <a:r>
              <a:rPr lang="en-US" sz="2000" dirty="0">
                <a:latin typeface="Bodoni MT" panose="02070603080606020203" pitchFamily="18" charset="0"/>
              </a:rPr>
              <a:t>Following data sources will be used:</a:t>
            </a:r>
          </a:p>
          <a:p>
            <a:pPr lvl="1">
              <a:buFont typeface="Wingdings" panose="05000000000000000000" pitchFamily="2" charset="2"/>
              <a:buChar char="ü"/>
            </a:pPr>
            <a:r>
              <a:rPr lang="en-US" sz="2000" dirty="0">
                <a:latin typeface="Bodoni MT" panose="02070603080606020203" pitchFamily="18" charset="0"/>
              </a:rPr>
              <a:t>neighborhood list of Atlanta City of Atlanta(via </a:t>
            </a:r>
            <a:r>
              <a:rPr lang="en-US" sz="2000" dirty="0">
                <a:latin typeface="Bodoni MT" panose="02070603080606020203" pitchFamily="18" charset="0"/>
              </a:rPr>
              <a:t>Kaggle.com)</a:t>
            </a:r>
          </a:p>
          <a:p>
            <a:pPr lvl="1">
              <a:buFont typeface="Wingdings" panose="05000000000000000000" pitchFamily="2" charset="2"/>
              <a:buChar char="ü"/>
            </a:pPr>
            <a:r>
              <a:rPr lang="en-US" sz="2000" dirty="0">
                <a:latin typeface="Bodoni MT" panose="02070603080606020203" pitchFamily="18" charset="0"/>
              </a:rPr>
              <a:t>venues </a:t>
            </a:r>
            <a:r>
              <a:rPr lang="en-US" sz="2000" dirty="0">
                <a:latin typeface="Bodoni MT" panose="02070603080606020203" pitchFamily="18" charset="0"/>
              </a:rPr>
              <a:t>in each neighborhood will be obtained using Foursquare API (via </a:t>
            </a:r>
            <a:r>
              <a:rPr lang="en-US" sz="2000" dirty="0">
                <a:latin typeface="Bodoni MT" panose="02070603080606020203" pitchFamily="18" charset="0"/>
                <a:hlinkClick r:id="rId2"/>
              </a:rPr>
              <a:t>www.foursquare.com</a:t>
            </a:r>
            <a:r>
              <a:rPr lang="en-US" sz="2000" dirty="0">
                <a:latin typeface="Bodoni MT" panose="02070603080606020203" pitchFamily="18" charset="0"/>
              </a:rPr>
              <a:t>)</a:t>
            </a:r>
          </a:p>
          <a:p>
            <a:endParaRPr lang="en-US" sz="2000" dirty="0">
              <a:latin typeface="Bodoni MT" panose="02070603080606020203" pitchFamily="18" charset="0"/>
            </a:endParaRPr>
          </a:p>
        </p:txBody>
      </p:sp>
    </p:spTree>
    <p:extLst>
      <p:ext uri="{BB962C8B-B14F-4D97-AF65-F5344CB8AC3E}">
        <p14:creationId xmlns:p14="http://schemas.microsoft.com/office/powerpoint/2010/main" val="175925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45200" y="338667"/>
            <a:ext cx="6589200" cy="620889"/>
          </a:xfrm>
        </p:spPr>
        <p:txBody>
          <a:bodyPr>
            <a:normAutofit fontScale="90000"/>
          </a:bodyPr>
          <a:lstStyle/>
          <a:p>
            <a:pPr algn="ctr"/>
            <a:r>
              <a:rPr lang="en-US" sz="2800" b="1" i="1" dirty="0">
                <a:solidFill>
                  <a:srgbClr val="FF0000"/>
                </a:solidFill>
                <a:latin typeface="Bell MT" panose="02020503060305020303" pitchFamily="18" charset="0"/>
                <a:ea typeface="+mn-ea"/>
                <a:cs typeface="Arial" panose="020B0604020202020204" pitchFamily="34" charset="0"/>
              </a:rPr>
              <a:t>Data Cleaning and </a:t>
            </a:r>
            <a:r>
              <a:rPr lang="en-US" sz="2800" b="1" i="1" dirty="0" smtClean="0">
                <a:solidFill>
                  <a:srgbClr val="FF0000"/>
                </a:solidFill>
                <a:latin typeface="Bell MT" panose="02020503060305020303" pitchFamily="18" charset="0"/>
                <a:ea typeface="+mn-ea"/>
                <a:cs typeface="Arial" panose="020B0604020202020204" pitchFamily="34" charset="0"/>
              </a:rPr>
              <a:t>Modeling</a:t>
            </a:r>
            <a:r>
              <a:rPr lang="en-US" sz="2800" b="1" i="1" dirty="0">
                <a:solidFill>
                  <a:srgbClr val="FF0000"/>
                </a:solidFill>
                <a:latin typeface="Bell MT" panose="02020503060305020303" pitchFamily="18" charset="0"/>
                <a:ea typeface="+mn-ea"/>
                <a:cs typeface="Arial" panose="020B0604020202020204" pitchFamily="34" charset="0"/>
              </a:rPr>
              <a:t/>
            </a:r>
            <a:br>
              <a:rPr lang="en-US" sz="2800" b="1" i="1" dirty="0">
                <a:solidFill>
                  <a:srgbClr val="FF0000"/>
                </a:solidFill>
                <a:latin typeface="Bell MT" panose="02020503060305020303" pitchFamily="18" charset="0"/>
                <a:ea typeface="+mn-ea"/>
                <a:cs typeface="Arial" panose="020B0604020202020204" pitchFamily="34" charset="0"/>
              </a:rPr>
            </a:br>
            <a:endParaRPr lang="en-US" sz="2800" b="1" i="1" dirty="0">
              <a:solidFill>
                <a:srgbClr val="FF0000"/>
              </a:solidFill>
              <a:latin typeface="Bell MT" panose="02020503060305020303" pitchFamily="18" charset="0"/>
              <a:ea typeface="+mn-ea"/>
              <a:cs typeface="Arial" panose="020B0604020202020204" pitchFamily="34" charset="0"/>
            </a:endParaRPr>
          </a:p>
        </p:txBody>
      </p:sp>
      <p:sp>
        <p:nvSpPr>
          <p:cNvPr id="6" name="Content Placeholder 5"/>
          <p:cNvSpPr>
            <a:spLocks noGrp="1"/>
          </p:cNvSpPr>
          <p:nvPr>
            <p:ph sz="half" idx="1"/>
          </p:nvPr>
        </p:nvSpPr>
        <p:spPr>
          <a:xfrm>
            <a:off x="620890" y="1264555"/>
            <a:ext cx="4075288" cy="5305778"/>
          </a:xfrm>
        </p:spPr>
        <p:txBody>
          <a:bodyPr>
            <a:normAutofit lnSpcReduction="10000"/>
          </a:bodyPr>
          <a:lstStyle/>
          <a:p>
            <a:r>
              <a:rPr lang="en-US" sz="2000" dirty="0">
                <a:latin typeface="Bodoni MT" panose="02070603080606020203" pitchFamily="18" charset="0"/>
              </a:rPr>
              <a:t>In this project, I detect venues in an area ~2km around each neighborhood center.</a:t>
            </a:r>
          </a:p>
          <a:p>
            <a:pPr marL="0" indent="0">
              <a:buNone/>
            </a:pPr>
            <a:r>
              <a:rPr lang="en-US" altLang="en-US" sz="2000" b="1" dirty="0">
                <a:latin typeface="Bodoni MT" panose="02070603080606020203" pitchFamily="18" charset="0"/>
              </a:rPr>
              <a:t>Data Cleaning:</a:t>
            </a:r>
          </a:p>
          <a:p>
            <a:pPr marL="0" indent="0">
              <a:buNone/>
            </a:pPr>
            <a:r>
              <a:rPr lang="en-US" altLang="en-US" sz="2000" dirty="0">
                <a:latin typeface="Bodoni MT" panose="02070603080606020203" pitchFamily="18" charset="0"/>
              </a:rPr>
              <a:t>I </a:t>
            </a:r>
            <a:r>
              <a:rPr lang="en-US" altLang="en-US" sz="2000" dirty="0">
                <a:latin typeface="Bodoni MT" panose="02070603080606020203" pitchFamily="18" charset="0"/>
              </a:rPr>
              <a:t>have collected and cleaned the required </a:t>
            </a:r>
            <a:r>
              <a:rPr lang="en-US" altLang="en-US" sz="2000" dirty="0">
                <a:latin typeface="Bodoni MT" panose="02070603080606020203" pitchFamily="18" charset="0"/>
              </a:rPr>
              <a:t>data:</a:t>
            </a:r>
          </a:p>
          <a:p>
            <a:pPr>
              <a:buFont typeface="Arial" panose="020B0604020202020204" pitchFamily="34" charset="0"/>
              <a:buChar char="•"/>
            </a:pPr>
            <a:r>
              <a:rPr lang="en-US" altLang="en-US" sz="2000" dirty="0">
                <a:latin typeface="Bodoni MT" panose="02070603080606020203" pitchFamily="18" charset="0"/>
              </a:rPr>
              <a:t>neighborhood </a:t>
            </a:r>
            <a:r>
              <a:rPr lang="en-US" altLang="en-US" sz="2000" dirty="0">
                <a:latin typeface="Bodoni MT" panose="02070603080606020203" pitchFamily="18" charset="0"/>
              </a:rPr>
              <a:t>list in Atlanta </a:t>
            </a:r>
            <a:endParaRPr lang="en-US" altLang="en-US" sz="2000" dirty="0">
              <a:latin typeface="Bodoni MT" panose="02070603080606020203" pitchFamily="18" charset="0"/>
            </a:endParaRPr>
          </a:p>
          <a:p>
            <a:pPr>
              <a:buFont typeface="Arial" panose="020B0604020202020204" pitchFamily="34" charset="0"/>
              <a:buChar char="•"/>
            </a:pPr>
            <a:r>
              <a:rPr lang="en-US" sz="2000" dirty="0">
                <a:latin typeface="Bodoni MT" panose="02070603080606020203" pitchFamily="18" charset="0"/>
              </a:rPr>
              <a:t>Venue around each </a:t>
            </a:r>
            <a:r>
              <a:rPr lang="en-US" sz="2000" dirty="0">
                <a:latin typeface="Bodoni MT" panose="02070603080606020203" pitchFamily="18" charset="0"/>
              </a:rPr>
              <a:t>neighborhood</a:t>
            </a:r>
          </a:p>
          <a:p>
            <a:pPr marL="0" indent="0">
              <a:buNone/>
            </a:pPr>
            <a:r>
              <a:rPr lang="en-US" sz="2000" b="1" dirty="0">
                <a:latin typeface="Bodoni MT" panose="02070603080606020203" pitchFamily="18" charset="0"/>
              </a:rPr>
              <a:t>Modeling</a:t>
            </a:r>
            <a:r>
              <a:rPr lang="en-US" sz="2000" b="1" dirty="0">
                <a:latin typeface="Bodoni MT" panose="02070603080606020203" pitchFamily="18" charset="0"/>
              </a:rPr>
              <a:t>:</a:t>
            </a:r>
          </a:p>
          <a:p>
            <a:pPr>
              <a:buFont typeface="Arial" panose="020B0604020202020204" pitchFamily="34" charset="0"/>
              <a:buChar char="•"/>
            </a:pPr>
            <a:r>
              <a:rPr lang="en-US" sz="2000" dirty="0">
                <a:latin typeface="Bodoni MT" panose="02070603080606020203" pitchFamily="18" charset="0"/>
              </a:rPr>
              <a:t>I am going to explore these neighborhoods by the categories of venues. I will use K-means to cluster neighborhoods and find which cluster is suitable to open a restaurant. </a:t>
            </a:r>
          </a:p>
          <a:p>
            <a:pPr>
              <a:buFont typeface="Arial" panose="020B0604020202020204" pitchFamily="34" charset="0"/>
              <a:buChar char="•"/>
            </a:pPr>
            <a:endParaRPr lang="en-US" dirty="0"/>
          </a:p>
          <a:p>
            <a:pPr>
              <a:buFont typeface="Arial" panose="020B0604020202020204" pitchFamily="34" charset="0"/>
              <a:buChar char="•"/>
            </a:pPr>
            <a:endParaRPr lang="en-US" dirty="0" smtClean="0"/>
          </a:p>
        </p:txBody>
      </p:sp>
      <p:pic>
        <p:nvPicPr>
          <p:cNvPr id="11" name="Content Placeholder 10"/>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239800" y="1264555"/>
            <a:ext cx="3197225" cy="2431554"/>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9800" y="3785934"/>
            <a:ext cx="3197226" cy="2784399"/>
          </a:xfrm>
          <a:prstGeom prst="rect">
            <a:avLst/>
          </a:prstGeom>
        </p:spPr>
      </p:pic>
    </p:spTree>
    <p:extLst>
      <p:ext uri="{BB962C8B-B14F-4D97-AF65-F5344CB8AC3E}">
        <p14:creationId xmlns:p14="http://schemas.microsoft.com/office/powerpoint/2010/main" val="29984113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889" y="959556"/>
            <a:ext cx="7277822" cy="694558"/>
          </a:xfrm>
        </p:spPr>
        <p:txBody>
          <a:bodyPr>
            <a:normAutofit fontScale="90000"/>
          </a:bodyPr>
          <a:lstStyle/>
          <a:p>
            <a:pPr algn="ctr"/>
            <a:r>
              <a:rPr lang="en-US" sz="2800" b="1" i="1" dirty="0">
                <a:solidFill>
                  <a:srgbClr val="FF0000"/>
                </a:solidFill>
                <a:latin typeface="Bell MT" panose="02020503060305020303" pitchFamily="18" charset="0"/>
                <a:ea typeface="+mn-ea"/>
                <a:cs typeface="Arial" panose="020B0604020202020204" pitchFamily="34" charset="0"/>
              </a:rPr>
              <a:t>Model Evaluation and </a:t>
            </a:r>
            <a:r>
              <a:rPr lang="en-US" sz="2800" b="1" i="1" dirty="0" smtClean="0">
                <a:solidFill>
                  <a:srgbClr val="FF0000"/>
                </a:solidFill>
                <a:latin typeface="Bell MT" panose="02020503060305020303" pitchFamily="18" charset="0"/>
                <a:ea typeface="+mn-ea"/>
                <a:cs typeface="Arial" panose="020B0604020202020204" pitchFamily="34" charset="0"/>
              </a:rPr>
              <a:t>Analysis</a:t>
            </a:r>
            <a:r>
              <a:rPr lang="en-US" sz="2800" b="1" i="1" dirty="0">
                <a:solidFill>
                  <a:srgbClr val="FF0000"/>
                </a:solidFill>
                <a:latin typeface="Bell MT" panose="02020503060305020303" pitchFamily="18" charset="0"/>
                <a:ea typeface="+mn-ea"/>
                <a:cs typeface="Arial" panose="020B0604020202020204" pitchFamily="34" charset="0"/>
              </a:rPr>
              <a:t/>
            </a:r>
            <a:br>
              <a:rPr lang="en-US" sz="2800" b="1" i="1" dirty="0">
                <a:solidFill>
                  <a:srgbClr val="FF0000"/>
                </a:solidFill>
                <a:latin typeface="Bell MT" panose="02020503060305020303" pitchFamily="18" charset="0"/>
                <a:ea typeface="+mn-ea"/>
                <a:cs typeface="Arial" panose="020B0604020202020204" pitchFamily="34" charset="0"/>
              </a:rPr>
            </a:br>
            <a:endParaRPr lang="en-US" sz="2800" b="1" i="1" dirty="0">
              <a:solidFill>
                <a:srgbClr val="FF0000"/>
              </a:solidFill>
              <a:latin typeface="Bell MT" panose="02020503060305020303" pitchFamily="18" charset="0"/>
              <a:ea typeface="+mn-ea"/>
              <a:cs typeface="Arial" panose="020B0604020202020204" pitchFamily="34" charset="0"/>
            </a:endParaRPr>
          </a:p>
        </p:txBody>
      </p:sp>
      <p:sp>
        <p:nvSpPr>
          <p:cNvPr id="4" name="Content Placeholder 3"/>
          <p:cNvSpPr>
            <a:spLocks noGrp="1"/>
          </p:cNvSpPr>
          <p:nvPr>
            <p:ph sz="half" idx="1"/>
          </p:nvPr>
        </p:nvSpPr>
        <p:spPr>
          <a:xfrm>
            <a:off x="575734" y="2136706"/>
            <a:ext cx="4564214" cy="3440005"/>
          </a:xfrm>
        </p:spPr>
        <p:txBody>
          <a:bodyPr/>
          <a:lstStyle/>
          <a:p>
            <a:r>
              <a:rPr lang="en-US" sz="2000" dirty="0">
                <a:latin typeface="Bodoni MT" panose="02070603080606020203" pitchFamily="18" charset="0"/>
              </a:rPr>
              <a:t>I will evaluated more in this selected cluster. </a:t>
            </a:r>
            <a:endParaRPr lang="en-US" sz="2000" dirty="0">
              <a:latin typeface="Bodoni MT" panose="02070603080606020203" pitchFamily="18" charset="0"/>
            </a:endParaRPr>
          </a:p>
          <a:p>
            <a:r>
              <a:rPr lang="en-US" sz="2000" dirty="0">
                <a:latin typeface="Bodoni MT" panose="02070603080606020203" pitchFamily="18" charset="0"/>
              </a:rPr>
              <a:t>Each </a:t>
            </a:r>
            <a:r>
              <a:rPr lang="en-US" sz="2000" dirty="0">
                <a:latin typeface="Bodoni MT" panose="02070603080606020203" pitchFamily="18" charset="0"/>
              </a:rPr>
              <a:t>neighborhood in this cluster will be analyzed and discussed, and we want to know opening which kind of restaurant in a specific neighborhood could be profitable. </a:t>
            </a:r>
            <a:endParaRPr lang="en-US" sz="2000" dirty="0">
              <a:latin typeface="Bodoni MT" panose="02070603080606020203" pitchFamily="18" charset="0"/>
            </a:endParaRPr>
          </a:p>
          <a:p>
            <a:r>
              <a:rPr lang="en-US" sz="2000" dirty="0">
                <a:latin typeface="Bodoni MT" panose="02070603080606020203" pitchFamily="18" charset="0"/>
              </a:rPr>
              <a:t>We </a:t>
            </a:r>
            <a:r>
              <a:rPr lang="en-US" sz="2000" dirty="0">
                <a:latin typeface="Bodoni MT" panose="02070603080606020203" pitchFamily="18" charset="0"/>
              </a:rPr>
              <a:t>will present a map to tell our results </a:t>
            </a:r>
            <a:r>
              <a:rPr lang="en-US" sz="2000" dirty="0">
                <a:latin typeface="Bodoni MT" panose="02070603080606020203" pitchFamily="18" charset="0"/>
              </a:rPr>
              <a:t>shown.</a:t>
            </a:r>
            <a:endParaRPr lang="en-US" sz="2000" dirty="0">
              <a:latin typeface="Bodoni MT" panose="02070603080606020203" pitchFamily="18" charset="0"/>
            </a:endParaRPr>
          </a:p>
          <a:p>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139949" y="2421757"/>
            <a:ext cx="3642808" cy="2387310"/>
          </a:xfrm>
        </p:spPr>
      </p:pic>
    </p:spTree>
    <p:extLst>
      <p:ext uri="{BB962C8B-B14F-4D97-AF65-F5344CB8AC3E}">
        <p14:creationId xmlns:p14="http://schemas.microsoft.com/office/powerpoint/2010/main" val="199465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i="1" dirty="0">
                <a:solidFill>
                  <a:srgbClr val="FF0000"/>
                </a:solidFill>
                <a:latin typeface="Bell MT" panose="02020503060305020303" pitchFamily="18" charset="0"/>
                <a:ea typeface="+mn-ea"/>
                <a:cs typeface="Arial" panose="020B0604020202020204" pitchFamily="34" charset="0"/>
              </a:rPr>
              <a:t>Feedback and </a:t>
            </a:r>
            <a:r>
              <a:rPr lang="en-US" sz="2500" b="1" i="1" dirty="0">
                <a:solidFill>
                  <a:srgbClr val="FF0000"/>
                </a:solidFill>
                <a:latin typeface="Bell MT" panose="02020503060305020303" pitchFamily="18" charset="0"/>
                <a:ea typeface="+mn-ea"/>
                <a:cs typeface="Arial" panose="020B0604020202020204" pitchFamily="34" charset="0"/>
              </a:rPr>
              <a:t>Result</a:t>
            </a:r>
            <a:endParaRPr lang="en-US" sz="2500" b="1" i="1" dirty="0">
              <a:solidFill>
                <a:srgbClr val="FF0000"/>
              </a:solidFill>
              <a:latin typeface="Bell MT" panose="02020503060305020303" pitchFamily="18" charset="0"/>
              <a:ea typeface="+mn-ea"/>
              <a:cs typeface="Arial" panose="020B0604020202020204" pitchFamily="34" charset="0"/>
            </a:endParaRPr>
          </a:p>
        </p:txBody>
      </p:sp>
      <p:sp>
        <p:nvSpPr>
          <p:cNvPr id="4" name="Content Placeholder 3"/>
          <p:cNvSpPr>
            <a:spLocks noGrp="1"/>
          </p:cNvSpPr>
          <p:nvPr>
            <p:ph sz="half" idx="1"/>
          </p:nvPr>
        </p:nvSpPr>
        <p:spPr>
          <a:xfrm>
            <a:off x="948268" y="2136707"/>
            <a:ext cx="3522132" cy="3406138"/>
          </a:xfrm>
        </p:spPr>
        <p:txBody>
          <a:bodyPr/>
          <a:lstStyle/>
          <a:p>
            <a:r>
              <a:rPr lang="en-US" dirty="0"/>
              <a:t>Based on the clustering of neighborhoods, I found that areas in Cluster </a:t>
            </a:r>
            <a:r>
              <a:rPr lang="en-US" dirty="0" smtClean="0"/>
              <a:t>(</a:t>
            </a:r>
            <a:r>
              <a:rPr lang="en-US" dirty="0"/>
              <a:t>K=2) are good places to open a restaurant. </a:t>
            </a:r>
            <a:endParaRPr lang="en-US" dirty="0" smtClean="0"/>
          </a:p>
          <a:p>
            <a:r>
              <a:rPr lang="en-US" dirty="0" smtClean="0"/>
              <a:t>Since </a:t>
            </a:r>
            <a:r>
              <a:rPr lang="en-US" dirty="0"/>
              <a:t>the distribution of </a:t>
            </a:r>
            <a:r>
              <a:rPr lang="en-US" dirty="0" smtClean="0"/>
              <a:t>Cluster(K= 2) </a:t>
            </a:r>
            <a:r>
              <a:rPr lang="en-US" dirty="0"/>
              <a:t>is around the center of Atlanta, then I want to open a restaurant near </a:t>
            </a:r>
            <a:r>
              <a:rPr lang="en-US" dirty="0" err="1"/>
              <a:t>Gatech</a:t>
            </a:r>
            <a:r>
              <a:rPr lang="en-US" dirty="0"/>
              <a:t>, Midtown and Atlantic </a:t>
            </a:r>
            <a:endParaRPr lang="en-US" dirty="0"/>
          </a:p>
        </p:txBody>
      </p:sp>
      <p:sp>
        <p:nvSpPr>
          <p:cNvPr id="5" name="Content Placeholder 4"/>
          <p:cNvSpPr>
            <a:spLocks noGrp="1"/>
          </p:cNvSpPr>
          <p:nvPr>
            <p:ph sz="half" idx="2"/>
          </p:nvPr>
        </p:nvSpPr>
        <p:spPr>
          <a:xfrm>
            <a:off x="4989689" y="2136706"/>
            <a:ext cx="3544711" cy="3767397"/>
          </a:xfrm>
        </p:spPr>
        <p:txBody>
          <a:bodyPr/>
          <a:lstStyle/>
          <a:p>
            <a:r>
              <a:rPr lang="en-US" dirty="0"/>
              <a:t>The neighborhoods listed below satisfy my criteria:</a:t>
            </a:r>
            <a:endParaRPr lang="en-US" sz="2400" dirty="0"/>
          </a:p>
          <a:p>
            <a:pPr lvl="1">
              <a:buFont typeface="Wingdings" panose="05000000000000000000" pitchFamily="2" charset="2"/>
              <a:buChar char="Ø"/>
            </a:pPr>
            <a:r>
              <a:rPr lang="en-US" dirty="0"/>
              <a:t>Ansley Park</a:t>
            </a:r>
            <a:endParaRPr lang="en-US" sz="2400" dirty="0"/>
          </a:p>
          <a:p>
            <a:pPr lvl="1">
              <a:buFont typeface="Wingdings" panose="05000000000000000000" pitchFamily="2" charset="2"/>
              <a:buChar char="Ø"/>
            </a:pPr>
            <a:r>
              <a:rPr lang="en-US" dirty="0"/>
              <a:t>Atlantic Station</a:t>
            </a:r>
            <a:endParaRPr lang="en-US" sz="2400" dirty="0"/>
          </a:p>
          <a:p>
            <a:pPr lvl="1">
              <a:buFont typeface="Wingdings" panose="05000000000000000000" pitchFamily="2" charset="2"/>
              <a:buChar char="Ø"/>
            </a:pPr>
            <a:r>
              <a:rPr lang="en-US" dirty="0" smtClean="0"/>
              <a:t>Brook-wood</a:t>
            </a:r>
            <a:endParaRPr lang="en-US" sz="2400" dirty="0"/>
          </a:p>
          <a:p>
            <a:pPr lvl="1">
              <a:buFont typeface="Wingdings" panose="05000000000000000000" pitchFamily="2" charset="2"/>
              <a:buChar char="Ø"/>
            </a:pPr>
            <a:r>
              <a:rPr lang="en-US" dirty="0"/>
              <a:t>Georgia Tech</a:t>
            </a:r>
            <a:endParaRPr lang="en-US" sz="2400" dirty="0"/>
          </a:p>
          <a:p>
            <a:pPr lvl="1">
              <a:buFont typeface="Wingdings" panose="05000000000000000000" pitchFamily="2" charset="2"/>
              <a:buChar char="Ø"/>
            </a:pPr>
            <a:r>
              <a:rPr lang="en-US" dirty="0"/>
              <a:t>Loring Heights</a:t>
            </a:r>
            <a:endParaRPr lang="en-US" sz="2400" dirty="0"/>
          </a:p>
          <a:p>
            <a:pPr lvl="1">
              <a:buFont typeface="Wingdings" panose="05000000000000000000" pitchFamily="2" charset="2"/>
              <a:buChar char="Ø"/>
            </a:pPr>
            <a:r>
              <a:rPr lang="en-US" dirty="0"/>
              <a:t>Midtown</a:t>
            </a:r>
            <a:endParaRPr lang="en-US" sz="2400" dirty="0"/>
          </a:p>
          <a:p>
            <a:pPr marL="0" indent="0">
              <a:buNone/>
            </a:pPr>
            <a:endParaRPr lang="en-US" dirty="0"/>
          </a:p>
        </p:txBody>
      </p:sp>
    </p:spTree>
    <p:extLst>
      <p:ext uri="{BB962C8B-B14F-4D97-AF65-F5344CB8AC3E}">
        <p14:creationId xmlns:p14="http://schemas.microsoft.com/office/powerpoint/2010/main" val="42379267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26</TotalTime>
  <Words>391</Words>
  <Application>Microsoft Office PowerPoint</Application>
  <PresentationFormat>On-screen Show (4:3)</PresentationFormat>
  <Paragraphs>36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Bell MT</vt:lpstr>
      <vt:lpstr>Bodoni MT</vt:lpstr>
      <vt:lpstr>Century Gothic</vt:lpstr>
      <vt:lpstr>Wingdings</vt:lpstr>
      <vt:lpstr>Wingdings 3</vt:lpstr>
      <vt:lpstr>Wisp</vt:lpstr>
      <vt:lpstr>Explore the Different kind of restaurants in Atlanta, GA</vt:lpstr>
      <vt:lpstr>Introduction of Business Requirement</vt:lpstr>
      <vt:lpstr>Data Requirement and Data Collection </vt:lpstr>
      <vt:lpstr>Data Cleaning and Modeling </vt:lpstr>
      <vt:lpstr>Model Evaluation and Analysis </vt:lpstr>
      <vt:lpstr>Feedback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the Different kind of restaurants in Atlanta, GA</dc:title>
  <dc:creator>Manikandan Palanisamy</dc:creator>
  <cp:lastModifiedBy>Manikandan Palanisamy</cp:lastModifiedBy>
  <cp:revision>4</cp:revision>
  <dcterms:created xsi:type="dcterms:W3CDTF">2020-01-05T07:42:30Z</dcterms:created>
  <dcterms:modified xsi:type="dcterms:W3CDTF">2020-01-05T08:09:26Z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TECHMAHINDRA\MP00571483</vt:lpwstr>
  </property>
  <property fmtid="{D5CDD505-2E9C-101B-9397-08002B2CF9AE}" pid="4" name="DLPManualFileClassificationLastModificationDate">
    <vt:lpwstr>1578211751</vt:lpwstr>
  </property>
  <property fmtid="{D5CDD505-2E9C-101B-9397-08002B2CF9AE}" pid="5" name="DLPManualFileClassificationVersion">
    <vt:lpwstr>11.1.0.61</vt:lpwstr>
  </property>
</Properties>
</file>